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7"/>
  </p:handoutMasterIdLst>
  <p:sldIdLst>
    <p:sldId id="258" r:id="rId3"/>
    <p:sldId id="257" r:id="rId4"/>
    <p:sldId id="262" r:id="rId5"/>
    <p:sldId id="288" r:id="rId7"/>
    <p:sldId id="263" r:id="rId8"/>
    <p:sldId id="265" r:id="rId9"/>
    <p:sldId id="266" r:id="rId10"/>
    <p:sldId id="267" r:id="rId11"/>
    <p:sldId id="268" r:id="rId12"/>
    <p:sldId id="269" r:id="rId13"/>
    <p:sldId id="270" r:id="rId14"/>
    <p:sldId id="271" r:id="rId15"/>
    <p:sldId id="272" r:id="rId16"/>
    <p:sldId id="273" r:id="rId17"/>
    <p:sldId id="274" r:id="rId18"/>
    <p:sldId id="278" r:id="rId19"/>
    <p:sldId id="311" r:id="rId20"/>
    <p:sldId id="280" r:id="rId21"/>
    <p:sldId id="281" r:id="rId22"/>
    <p:sldId id="282" r:id="rId23"/>
    <p:sldId id="283" r:id="rId24"/>
    <p:sldId id="289" r:id="rId25"/>
    <p:sldId id="284" r:id="rId26"/>
    <p:sldId id="286" r:id="rId27"/>
    <p:sldId id="291" r:id="rId28"/>
    <p:sldId id="292" r:id="rId29"/>
    <p:sldId id="293" r:id="rId30"/>
    <p:sldId id="294" r:id="rId31"/>
    <p:sldId id="295" r:id="rId32"/>
    <p:sldId id="296" r:id="rId33"/>
    <p:sldId id="299" r:id="rId34"/>
    <p:sldId id="300" r:id="rId35"/>
    <p:sldId id="301" r:id="rId36"/>
  </p:sldIdLst>
  <p:sldSz cx="9144000" cy="6858000" type="screen4x3"/>
  <p:notesSz cx="6858000" cy="9144000"/>
  <p:custDataLst>
    <p:tags r:id="rId41"/>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A50021"/>
    <a:srgbClr val="CC0000"/>
    <a:srgbClr val="663300"/>
    <a:srgbClr val="9900FF"/>
    <a:srgbClr val="DDDDDD"/>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77506" autoAdjust="0"/>
  </p:normalViewPr>
  <p:slideViewPr>
    <p:cSldViewPr showGuides="1">
      <p:cViewPr varScale="1">
        <p:scale>
          <a:sx n="51" d="100"/>
          <a:sy n="51" d="100"/>
        </p:scale>
        <p:origin x="1648" y="40"/>
      </p:cViewPr>
      <p:guideLst>
        <p:guide orient="horz" pos="2205"/>
        <p:guide pos="291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smtClean="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smtClean="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strike="noStrike" noProof="1">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smtClean="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smtClean="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smtClean="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solidFill>
                  <a:schemeClr val="tx1"/>
                </a:solidFill>
                <a:latin typeface="Times New Roman" panose="02020603050405020304" pitchFamily="18" charset="0"/>
                <a:ea typeface="宋体" panose="02010600030101010101" pitchFamily="2" charset="-122"/>
                <a:cs typeface="+mn-cs"/>
              </a:rPr>
            </a:fld>
            <a:endParaRPr lang="zh-CN" altLang="en-US" sz="1200" strike="noStrike" noProof="1">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序列，按一定的规律把离散的数字排列起来，我们经常会遇到。简单的序列，我们可以根据序列前面的几个数字特征写出序列中每数字项的表达方式。但对复杂的数列，是无法这样的，一种解决方法是用递推方程的方法把序列特征表达出来。那什么是递推方程呢？就是把序列中的某项跟位于它之前的某些项关联起来的关系式。</a:t>
            </a:r>
            <a:endParaRPr lang="zh-CN" altLang="en-US"/>
          </a:p>
          <a:p>
            <a:endParaRPr lang="zh-CN" altLang="en-US"/>
          </a:p>
          <a:p>
            <a:r>
              <a:rPr lang="zh-CN" altLang="en-US"/>
              <a:t>为能把每一项的值确定下来，还需要给定初值。如果序列下标是从</a:t>
            </a:r>
            <a:r>
              <a:rPr lang="en-US" altLang="zh-CN"/>
              <a:t>0</a:t>
            </a:r>
            <a:r>
              <a:rPr lang="zh-CN" altLang="en-US"/>
              <a:t>开始的，那要给定第</a:t>
            </a:r>
            <a:r>
              <a:rPr lang="en-US" altLang="zh-CN"/>
              <a:t>0</a:t>
            </a:r>
            <a:r>
              <a:rPr lang="zh-CN" altLang="en-US"/>
              <a:t>项一直到第</a:t>
            </a:r>
            <a:r>
              <a:rPr lang="en-US" altLang="zh-CN"/>
              <a:t>k-1</a:t>
            </a:r>
            <a:r>
              <a:rPr lang="zh-CN" altLang="en-US"/>
              <a:t>项的值。如果从</a:t>
            </a:r>
            <a:r>
              <a:rPr lang="en-US" altLang="zh-CN"/>
              <a:t>1</a:t>
            </a:r>
            <a:r>
              <a:rPr lang="zh-CN" altLang="en-US"/>
              <a:t>开始，那要给定第一项一直到</a:t>
            </a:r>
            <a:r>
              <a:rPr lang="en-US" altLang="zh-CN"/>
              <a:t>k</a:t>
            </a:r>
            <a:r>
              <a:rPr lang="zh-CN" altLang="en-US"/>
              <a:t>项的值。这一节主要经怎么确定数列的形式解，这个形式解就是下表</a:t>
            </a:r>
            <a:r>
              <a:rPr lang="en-US" altLang="zh-CN"/>
              <a:t>n</a:t>
            </a:r>
            <a:r>
              <a:rPr lang="zh-CN" altLang="en-US"/>
              <a:t>的函数，给定</a:t>
            </a:r>
            <a:r>
              <a:rPr lang="en-US" altLang="zh-CN"/>
              <a:t>n</a:t>
            </a:r>
            <a:r>
              <a:rPr lang="zh-CN" altLang="en-US"/>
              <a:t>，就能确定相应第</a:t>
            </a:r>
            <a:r>
              <a:rPr lang="en-US" altLang="zh-CN"/>
              <a:t>n</a:t>
            </a:r>
            <a:r>
              <a:rPr lang="zh-CN" altLang="en-US"/>
              <a:t>位的</a:t>
            </a:r>
            <a:r>
              <a:rPr lang="zh-CN" altLang="en-US"/>
              <a:t>值。</a:t>
            </a:r>
            <a:endParaRPr lang="zh-CN" altLang="en-US"/>
          </a:p>
          <a:p>
            <a:endParaRPr lang="zh-CN" altLang="en-US"/>
          </a:p>
          <a:p>
            <a:endParaRPr lang="zh-CN" altLang="en-US"/>
          </a:p>
          <a:p>
            <a:r>
              <a:rPr lang="zh-CN" altLang="en-US"/>
              <a:t>在很多问题中会经常数列。在计数中，我们也可以根据问题列出递推方程，这提供了解决问题的一种途经与</a:t>
            </a:r>
            <a:r>
              <a:rPr lang="zh-CN" altLang="en-US"/>
              <a:t>技术。</a:t>
            </a:r>
            <a:endParaRPr lang="zh-CN" altLang="en-US"/>
          </a:p>
          <a:p>
            <a:endParaRPr lang="zh-CN" altLang="en-US"/>
          </a:p>
          <a:p>
            <a:r>
              <a:rPr lang="en-US" altLang="zh-CN"/>
              <a:t>3’</a:t>
            </a:r>
            <a:endParaRPr lang="zh-CN" altLang="en-US"/>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这个定义是什么意思呢？如果对任一初值，递推方程的</a:t>
            </a:r>
            <a:r>
              <a:rPr lang="zh-CN" altLang="en-US"/>
              <a:t>解在形式上都具有这种形式，他是</a:t>
            </a:r>
            <a:r>
              <a:rPr lang="en-US" altLang="zh-CN"/>
              <a:t>q1,a2,...qk</a:t>
            </a:r>
            <a:r>
              <a:rPr lang="zh-CN" altLang="en-US"/>
              <a:t>的</a:t>
            </a:r>
            <a:r>
              <a:rPr lang="en-US" altLang="zh-CN"/>
              <a:t>n</a:t>
            </a:r>
            <a:r>
              <a:rPr lang="zh-CN" altLang="en-US"/>
              <a:t>次幂的线性组合，线性系数</a:t>
            </a:r>
            <a:r>
              <a:rPr lang="en-US" altLang="zh-CN"/>
              <a:t>c1’...</a:t>
            </a:r>
            <a:r>
              <a:rPr lang="zh-CN" altLang="en-US"/>
              <a:t>是由初值</a:t>
            </a:r>
            <a:r>
              <a:rPr lang="zh-CN" altLang="en-US"/>
              <a:t>决定。</a:t>
            </a:r>
            <a:endParaRPr lang="zh-CN" altLang="en-US"/>
          </a:p>
          <a:p>
            <a:r>
              <a:rPr lang="zh-CN" altLang="en-US"/>
              <a:t>从而我们</a:t>
            </a:r>
            <a:r>
              <a:rPr lang="zh-CN" altLang="en-US">
                <a:sym typeface="+mn-ea"/>
              </a:rPr>
              <a:t>是</a:t>
            </a:r>
            <a:r>
              <a:rPr lang="en-US" altLang="zh-CN">
                <a:sym typeface="+mn-ea"/>
              </a:rPr>
              <a:t>q1,a2,...qk</a:t>
            </a:r>
            <a:r>
              <a:rPr lang="zh-CN" altLang="en-US">
                <a:sym typeface="+mn-ea"/>
              </a:rPr>
              <a:t>的</a:t>
            </a:r>
            <a:r>
              <a:rPr lang="en-US" altLang="zh-CN">
                <a:sym typeface="+mn-ea"/>
              </a:rPr>
              <a:t>n</a:t>
            </a:r>
            <a:r>
              <a:rPr lang="zh-CN" altLang="en-US">
                <a:sym typeface="+mn-ea"/>
              </a:rPr>
              <a:t>次幂的任意线性组合称为递推方程的通解，系数</a:t>
            </a:r>
            <a:r>
              <a:rPr lang="en-US" altLang="zh-CN">
                <a:sym typeface="+mn-ea"/>
              </a:rPr>
              <a:t>c1,c2,..ck</a:t>
            </a:r>
            <a:r>
              <a:rPr lang="zh-CN" altLang="en-US">
                <a:sym typeface="+mn-ea"/>
              </a:rPr>
              <a:t>待定，由给定初值来确定。</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假定递推方程的特征方程的</a:t>
            </a:r>
            <a:r>
              <a:rPr lang="en-US" altLang="zh-CN"/>
              <a:t>k</a:t>
            </a:r>
            <a:r>
              <a:rPr lang="zh-CN" altLang="en-US"/>
              <a:t>个特征根都是不相同的，那由这些特征根的</a:t>
            </a:r>
            <a:r>
              <a:rPr lang="en-US" altLang="zh-CN"/>
              <a:t>n</a:t>
            </a:r>
            <a:r>
              <a:rPr lang="zh-CN" altLang="en-US"/>
              <a:t>次幂的任意线性组合构成了递推方程的通解，也就是不同初值下的递推方程的解都可表示成这种形式，只需要变动下系数就</a:t>
            </a:r>
            <a:r>
              <a:rPr lang="zh-CN" altLang="en-US"/>
              <a:t>可以。</a:t>
            </a:r>
            <a:endParaRPr lang="zh-CN" altLang="en-US"/>
          </a:p>
          <a:p>
            <a:endParaRPr lang="zh-CN" altLang="en-US"/>
          </a:p>
          <a:p>
            <a:r>
              <a:rPr lang="zh-CN" altLang="en-US"/>
              <a:t>要证明</a:t>
            </a:r>
            <a:r>
              <a:rPr lang="en-US" altLang="zh-CN"/>
              <a:t>H(n)</a:t>
            </a:r>
            <a:r>
              <a:rPr lang="zh-CN" altLang="en-US"/>
              <a:t>有两步要做，一是要证明</a:t>
            </a:r>
            <a:r>
              <a:rPr lang="en-US" altLang="zh-CN"/>
              <a:t>H(n)</a:t>
            </a:r>
            <a:r>
              <a:rPr lang="zh-CN" altLang="en-US"/>
              <a:t>使得该梯队方程成立。因为</a:t>
            </a:r>
            <a:r>
              <a:rPr lang="en-US" altLang="zh-CN"/>
              <a:t>q1,q2,qk</a:t>
            </a:r>
            <a:r>
              <a:rPr lang="zh-CN" altLang="en-US"/>
              <a:t>是特征根，那么方程肯定成立。</a:t>
            </a:r>
            <a:r>
              <a:rPr lang="zh-CN" altLang="en-US"/>
              <a:t>二是要证明对任意给定一套初值，都能唯一确定每个系数的值，使得</a:t>
            </a:r>
            <a:r>
              <a:rPr lang="en-US" altLang="zh-CN"/>
              <a:t>H</a:t>
            </a:r>
            <a:r>
              <a:rPr lang="zh-CN" altLang="en-US"/>
              <a:t>满足初值条件。因为初值给定后，递推方程有唯一的解，那么</a:t>
            </a:r>
            <a:r>
              <a:rPr lang="en-US" altLang="zh-CN"/>
              <a:t>H</a:t>
            </a:r>
            <a:r>
              <a:rPr lang="zh-CN" altLang="en-US"/>
              <a:t>就是给定初值的递推方程的</a:t>
            </a:r>
            <a:r>
              <a:rPr lang="zh-CN" altLang="en-US"/>
              <a:t>解。</a:t>
            </a:r>
            <a:endParaRPr lang="zh-CN" altLang="en-US"/>
          </a:p>
          <a:p>
            <a:r>
              <a:rPr lang="zh-CN" altLang="en-US"/>
              <a:t>由此，第二部我们要证明给定一套初值，能否唯一确定系数</a:t>
            </a:r>
            <a:r>
              <a:rPr lang="en-US" altLang="zh-CN"/>
              <a:t>C</a:t>
            </a:r>
            <a:r>
              <a:rPr lang="zh-CN" altLang="en-US"/>
              <a:t>。</a:t>
            </a:r>
            <a:endParaRPr lang="zh-CN" altLang="en-US"/>
          </a:p>
          <a:p>
            <a:endParaRPr lang="zh-CN" altLang="en-US"/>
          </a:p>
          <a:p>
            <a:r>
              <a:rPr lang="zh-CN" altLang="en-US"/>
              <a:t>如果特征方程解有重根的情况，通解就不能写成这种形式，需要变形</a:t>
            </a:r>
            <a:r>
              <a:rPr lang="zh-CN" altLang="en-US"/>
              <a:t>下。</a:t>
            </a:r>
            <a:endParaRPr lang="zh-CN" altLang="en-US"/>
          </a:p>
          <a:p>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看一个例子，就能知道</a:t>
            </a:r>
            <a:r>
              <a:rPr lang="zh-CN" altLang="en-US"/>
              <a:t>为什么。</a:t>
            </a:r>
            <a:endParaRPr lang="zh-CN" altLang="en-US"/>
          </a:p>
          <a:p>
            <a:r>
              <a:rPr lang="zh-CN" altLang="en-US"/>
              <a:t>递推方程的特征方程为。。。他的解为二重根，</a:t>
            </a:r>
            <a:r>
              <a:rPr lang="en-US" altLang="zh-CN"/>
              <a:t>2.</a:t>
            </a:r>
            <a:r>
              <a:rPr lang="zh-CN" altLang="en-US"/>
              <a:t>如果还是按照刚才方式写成</a:t>
            </a:r>
            <a:r>
              <a:rPr lang="en-US" altLang="zh-CN"/>
              <a:t>...</a:t>
            </a:r>
            <a:r>
              <a:rPr lang="zh-CN" altLang="en-US"/>
              <a:t>这实际上等同于只含有一个待定</a:t>
            </a:r>
            <a:r>
              <a:rPr lang="zh-CN" altLang="en-US"/>
              <a:t>系数。</a:t>
            </a:r>
            <a:endParaRPr lang="zh-CN" altLang="en-US"/>
          </a:p>
          <a:p>
            <a:r>
              <a:rPr lang="zh-CN" altLang="en-US"/>
              <a:t>而初值有两个，无法找到</a:t>
            </a:r>
            <a:r>
              <a:rPr lang="en-US" altLang="zh-CN"/>
              <a:t>c</a:t>
            </a:r>
            <a:r>
              <a:rPr lang="zh-CN" altLang="en-US"/>
              <a:t>值使得</a:t>
            </a:r>
            <a:r>
              <a:rPr lang="en-US" altLang="zh-CN"/>
              <a:t>H</a:t>
            </a:r>
            <a:r>
              <a:rPr lang="zh-CN" altLang="en-US"/>
              <a:t>（</a:t>
            </a:r>
            <a:r>
              <a:rPr lang="en-US" altLang="zh-CN"/>
              <a:t>n</a:t>
            </a:r>
            <a:r>
              <a:rPr lang="zh-CN" altLang="en-US"/>
              <a:t>）满足两个初值</a:t>
            </a:r>
            <a:r>
              <a:rPr lang="zh-CN" altLang="en-US"/>
              <a:t>条件。</a:t>
            </a:r>
            <a:endParaRPr lang="zh-CN" altLang="en-US"/>
          </a:p>
          <a:p>
            <a:r>
              <a:rPr lang="zh-CN" altLang="en-US"/>
              <a:t>这时我们如果把通解形式上写为。。。可以证明在重根条件下</a:t>
            </a:r>
            <a:r>
              <a:rPr lang="en-US" altLang="zh-CN"/>
              <a:t>H</a:t>
            </a:r>
            <a:r>
              <a:rPr lang="zh-CN" altLang="en-US"/>
              <a:t>能使得这个递推方程成立。现在要根据初值把系数确定</a:t>
            </a:r>
            <a:r>
              <a:rPr lang="zh-CN" altLang="en-US"/>
              <a:t>下来。</a:t>
            </a:r>
            <a:endParaRPr lang="zh-CN" altLang="en-US"/>
          </a:p>
          <a:p>
            <a:r>
              <a:rPr lang="zh-CN" altLang="en-US"/>
              <a:t>因为</a:t>
            </a:r>
            <a:r>
              <a:rPr lang="en-US" altLang="zh-CN"/>
              <a:t>H</a:t>
            </a:r>
            <a:r>
              <a:rPr lang="zh-CN" altLang="en-US"/>
              <a:t>（</a:t>
            </a:r>
            <a:r>
              <a:rPr lang="en-US" altLang="zh-CN"/>
              <a:t>n</a:t>
            </a:r>
            <a:r>
              <a:rPr lang="zh-CN" altLang="en-US"/>
              <a:t>）使得方程成立，且满足初值条件，因此它就是递推方程的</a:t>
            </a:r>
            <a:r>
              <a:rPr lang="zh-CN" altLang="en-US"/>
              <a:t>解。</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现在我们来确定特征方程有重根情况时，递推方程的通解一般形式，这就是定理</a:t>
            </a:r>
            <a:r>
              <a:rPr lang="en-US" altLang="zh-CN"/>
              <a:t>10</a:t>
            </a:r>
            <a:r>
              <a:rPr lang="zh-CN" altLang="en-US"/>
              <a:t>。</a:t>
            </a:r>
            <a:r>
              <a:rPr lang="en-US" altLang="zh-CN"/>
              <a:t>4.</a:t>
            </a:r>
            <a:endParaRPr lang="en-US" altLang="zh-CN"/>
          </a:p>
          <a:p>
            <a:r>
              <a:rPr lang="zh-CN" altLang="en-US"/>
              <a:t>假设特征方程有</a:t>
            </a:r>
            <a:r>
              <a:rPr lang="en-US" altLang="zh-CN"/>
              <a:t>t</a:t>
            </a:r>
            <a:r>
              <a:rPr lang="zh-CN" altLang="en-US"/>
              <a:t>个不同的特征根，每个特征跟</a:t>
            </a:r>
            <a:r>
              <a:rPr lang="en-US" altLang="zh-CN"/>
              <a:t>qi</a:t>
            </a:r>
            <a:r>
              <a:rPr lang="zh-CN" altLang="en-US"/>
              <a:t>的重围为</a:t>
            </a:r>
            <a:r>
              <a:rPr lang="en-US" altLang="zh-CN"/>
              <a:t>ei</a:t>
            </a:r>
            <a:r>
              <a:rPr lang="zh-CN" altLang="en-US"/>
              <a:t>，那么通解形式为这些特征根</a:t>
            </a:r>
            <a:r>
              <a:rPr lang="en-US" altLang="zh-CN"/>
              <a:t>n</a:t>
            </a:r>
            <a:r>
              <a:rPr lang="zh-CN" altLang="en-US"/>
              <a:t>次幂的非线性组合，系数为</a:t>
            </a:r>
            <a:r>
              <a:rPr lang="en-US" altLang="zh-CN"/>
              <a:t>ei</a:t>
            </a:r>
            <a:r>
              <a:rPr lang="zh-CN" altLang="en-US"/>
              <a:t>重的多项式，含有</a:t>
            </a:r>
            <a:r>
              <a:rPr lang="en-US" altLang="zh-CN"/>
              <a:t>ei</a:t>
            </a:r>
            <a:r>
              <a:rPr lang="zh-CN" altLang="en-US"/>
              <a:t>个待定</a:t>
            </a:r>
            <a:r>
              <a:rPr lang="zh-CN" altLang="en-US"/>
              <a:t>系数。</a:t>
            </a:r>
            <a:endParaRPr lang="zh-CN" altLang="en-US"/>
          </a:p>
          <a:p>
            <a:endParaRPr lang="zh-CN" altLang="en-US"/>
          </a:p>
          <a:p>
            <a:r>
              <a:rPr lang="zh-CN" altLang="en-US"/>
              <a:t>给定一套初值，能唯一地把各个系数</a:t>
            </a:r>
            <a:r>
              <a:rPr lang="en-US" altLang="zh-CN"/>
              <a:t>c</a:t>
            </a:r>
            <a:r>
              <a:rPr lang="zh-CN" altLang="en-US"/>
              <a:t>确定</a:t>
            </a:r>
            <a:r>
              <a:rPr lang="zh-CN" altLang="en-US"/>
              <a:t>下来。</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递推方程右边非零，那么通解形式为</a:t>
            </a:r>
            <a:r>
              <a:rPr lang="en-US" altLang="zh-CN"/>
              <a:t>...</a:t>
            </a:r>
            <a:r>
              <a:rPr lang="zh-CN" altLang="en-US"/>
              <a:t>齐次方程的通解</a:t>
            </a:r>
            <a:r>
              <a:rPr lang="en-US" altLang="zh-CN"/>
              <a:t>+</a:t>
            </a:r>
            <a:r>
              <a:rPr lang="zh-CN" altLang="en-US"/>
              <a:t>一个具体特解，</a:t>
            </a:r>
            <a:r>
              <a:rPr lang="zh-CN" altLang="en-US">
                <a:sym typeface="+mn-ea"/>
              </a:rPr>
              <a:t>它不需要考虑初值条件</a:t>
            </a:r>
            <a:r>
              <a:rPr lang="zh-CN" altLang="en-US"/>
              <a:t>。齐次方程中的系数</a:t>
            </a:r>
            <a:r>
              <a:rPr lang="en-US" altLang="zh-CN"/>
              <a:t>c</a:t>
            </a:r>
            <a:r>
              <a:rPr lang="zh-CN" altLang="en-US"/>
              <a:t>由给定初值来</a:t>
            </a:r>
            <a:r>
              <a:rPr lang="zh-CN" altLang="en-US"/>
              <a:t>确定。</a:t>
            </a:r>
            <a:endParaRPr lang="zh-CN" altLang="en-US"/>
          </a:p>
          <a:p>
            <a:endParaRPr lang="zh-CN" altLang="en-US"/>
          </a:p>
          <a:p>
            <a:r>
              <a:rPr lang="zh-CN" altLang="en-US"/>
              <a:t>假定递推方程的解为</a:t>
            </a:r>
            <a:r>
              <a:rPr lang="en-US" altLang="zh-CN"/>
              <a:t>h(n)</a:t>
            </a:r>
            <a:r>
              <a:rPr lang="zh-CN" altLang="en-US"/>
              <a:t>，它满足初值</a:t>
            </a:r>
            <a:r>
              <a:rPr lang="zh-CN" altLang="en-US"/>
              <a:t>条件。</a:t>
            </a:r>
            <a:endParaRPr lang="zh-CN" altLang="en-US"/>
          </a:p>
          <a:p>
            <a:r>
              <a:rPr lang="zh-CN" altLang="en-US"/>
              <a:t>特解为</a:t>
            </a:r>
            <a:r>
              <a:rPr lang="en-US" altLang="zh-CN"/>
              <a:t>H*(n)</a:t>
            </a:r>
            <a:r>
              <a:rPr lang="zh-CN" altLang="en-US"/>
              <a:t>使得递推方程成立。</a:t>
            </a:r>
            <a:endParaRPr lang="zh-CN" altLang="en-US"/>
          </a:p>
          <a:p>
            <a:r>
              <a:rPr lang="zh-CN" altLang="en-US"/>
              <a:t>把两个方程的左右两边分别相减，可得一个奇次方程，这相当于</a:t>
            </a:r>
            <a:r>
              <a:rPr lang="en-US" altLang="zh-CN"/>
              <a:t>h(n)-H*(n)</a:t>
            </a:r>
            <a:r>
              <a:rPr lang="zh-CN" altLang="en-US"/>
              <a:t>是齐次方程的解。初始条件变为</a:t>
            </a:r>
            <a:r>
              <a:rPr lang="en-US" altLang="zh-CN"/>
              <a:t>b0-H*(0)</a:t>
            </a:r>
            <a:r>
              <a:rPr lang="zh-CN" altLang="en-US"/>
              <a:t>，</a:t>
            </a:r>
            <a:r>
              <a:rPr lang="en-US" altLang="zh-CN"/>
              <a:t>b1</a:t>
            </a:r>
            <a:r>
              <a:rPr lang="zh-CN" altLang="en-US"/>
              <a:t>前面已讲过怎么求解其次方程的</a:t>
            </a:r>
            <a:r>
              <a:rPr lang="zh-CN" altLang="en-US"/>
              <a:t>解。</a:t>
            </a:r>
            <a:endParaRPr lang="zh-CN" altLang="en-US"/>
          </a:p>
          <a:p>
            <a:r>
              <a:rPr lang="zh-CN" altLang="en-US"/>
              <a:t>由此，</a:t>
            </a:r>
            <a:r>
              <a:rPr lang="en-US" altLang="zh-CN"/>
              <a:t>h(n)=H*(n)+H_(n)</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对非齐次方程，求特解是问题关键。</a:t>
            </a:r>
            <a:endParaRPr lang="en-US" altLang="zh-CN" dirty="0" smtClean="0"/>
          </a:p>
          <a:p>
            <a:r>
              <a:rPr lang="zh-CN" altLang="en-US" dirty="0" smtClean="0"/>
              <a:t>一般根据</a:t>
            </a:r>
            <a:r>
              <a:rPr lang="en-US" altLang="zh-CN" dirty="0" smtClean="0"/>
              <a:t>f(n)</a:t>
            </a:r>
            <a:r>
              <a:rPr lang="zh-CN" altLang="en-US" dirty="0" smtClean="0"/>
              <a:t>来确定怎么求解特解。</a:t>
            </a:r>
            <a:endParaRPr lang="zh-CN" altLang="en-US" dirty="0" smtClean="0"/>
          </a:p>
          <a:p>
            <a:r>
              <a:rPr lang="zh-CN" altLang="en-US" b="1" dirty="0">
                <a:solidFill>
                  <a:srgbClr val="FF0000"/>
                </a:solidFill>
                <a:latin typeface="黑体" panose="02010609060101010101" pitchFamily="2" charset="-122"/>
                <a:ea typeface="黑体" panose="02010609060101010101" pitchFamily="2" charset="-122"/>
                <a:sym typeface="+mn-ea"/>
              </a:rPr>
              <a:t>如果</a:t>
            </a:r>
            <a:r>
              <a:rPr lang="en-US" altLang="zh-CN" b="1" i="1" dirty="0">
                <a:solidFill>
                  <a:srgbClr val="FF0000"/>
                </a:solidFill>
                <a:ea typeface="黑体" panose="02010609060101010101" pitchFamily="2" charset="-122"/>
                <a:sym typeface="+mn-ea"/>
              </a:rPr>
              <a:t>f</a:t>
            </a:r>
            <a:r>
              <a:rPr lang="en-US" altLang="zh-CN" b="1" dirty="0">
                <a:solidFill>
                  <a:srgbClr val="FF0000"/>
                </a:solidFill>
                <a:ea typeface="黑体" panose="02010609060101010101" pitchFamily="2" charset="-122"/>
                <a:sym typeface="+mn-ea"/>
              </a:rPr>
              <a:t>(</a:t>
            </a:r>
            <a:r>
              <a:rPr lang="en-US" altLang="zh-CN" b="1" i="1" dirty="0">
                <a:solidFill>
                  <a:srgbClr val="FF0000"/>
                </a:solidFill>
                <a:ea typeface="黑体" panose="02010609060101010101" pitchFamily="2" charset="-122"/>
                <a:sym typeface="+mn-ea"/>
              </a:rPr>
              <a:t>n</a:t>
            </a:r>
            <a:r>
              <a:rPr lang="en-US" altLang="zh-CN" b="1" dirty="0">
                <a:solidFill>
                  <a:srgbClr val="FF0000"/>
                </a:solidFill>
                <a:ea typeface="黑体" panose="02010609060101010101" pitchFamily="2" charset="-122"/>
                <a:sym typeface="+mn-ea"/>
              </a:rPr>
              <a:t>)</a:t>
            </a:r>
            <a:r>
              <a:rPr lang="zh-CN" altLang="en-US" b="1" dirty="0">
                <a:solidFill>
                  <a:srgbClr val="FF0000"/>
                </a:solidFill>
                <a:latin typeface="黑体" panose="02010609060101010101" pitchFamily="2" charset="-122"/>
                <a:ea typeface="黑体" panose="02010609060101010101" pitchFamily="2" charset="-122"/>
                <a:sym typeface="+mn-ea"/>
              </a:rPr>
              <a:t>为</a:t>
            </a:r>
            <a:r>
              <a:rPr lang="en-US" altLang="zh-CN" b="1" i="1" dirty="0">
                <a:solidFill>
                  <a:srgbClr val="FF0000"/>
                </a:solidFill>
                <a:ea typeface="黑体" panose="02010609060101010101" pitchFamily="2" charset="-122"/>
                <a:sym typeface="+mn-ea"/>
              </a:rPr>
              <a:t>n</a:t>
            </a:r>
            <a:r>
              <a:rPr lang="zh-CN" altLang="en-US" b="1" dirty="0">
                <a:solidFill>
                  <a:srgbClr val="FF0000"/>
                </a:solidFill>
                <a:latin typeface="黑体" panose="02010609060101010101" pitchFamily="2" charset="-122"/>
                <a:ea typeface="黑体" panose="02010609060101010101" pitchFamily="2" charset="-122"/>
                <a:sym typeface="+mn-ea"/>
              </a:rPr>
              <a:t>次多项式，则特解一般也是</a:t>
            </a:r>
            <a:r>
              <a:rPr lang="en-US" altLang="zh-CN" b="1" i="1" dirty="0">
                <a:solidFill>
                  <a:srgbClr val="FF0000"/>
                </a:solidFill>
                <a:ea typeface="黑体" panose="02010609060101010101" pitchFamily="2" charset="-122"/>
                <a:sym typeface="+mn-ea"/>
              </a:rPr>
              <a:t>n</a:t>
            </a:r>
            <a:r>
              <a:rPr lang="zh-CN" altLang="en-US" b="1" dirty="0">
                <a:solidFill>
                  <a:srgbClr val="FF0000"/>
                </a:solidFill>
                <a:latin typeface="黑体" panose="02010609060101010101" pitchFamily="2" charset="-122"/>
                <a:ea typeface="黑体" panose="02010609060101010101" pitchFamily="2" charset="-122"/>
                <a:sym typeface="+mn-ea"/>
              </a:rPr>
              <a:t>次多项式。</a:t>
            </a:r>
            <a:endParaRPr lang="zh-CN" altLang="en-US" b="1" dirty="0">
              <a:solidFill>
                <a:srgbClr val="FF0000"/>
              </a:solidFill>
              <a:latin typeface="黑体" panose="02010609060101010101" pitchFamily="2" charset="-122"/>
              <a:ea typeface="黑体" panose="02010609060101010101" pitchFamily="2" charset="-122"/>
              <a:sym typeface="+mn-ea"/>
            </a:endParaRPr>
          </a:p>
          <a:p>
            <a:endParaRPr lang="zh-CN" altLang="en-US" b="1" dirty="0">
              <a:solidFill>
                <a:srgbClr val="FF0000"/>
              </a:solidFill>
              <a:latin typeface="黑体" panose="02010609060101010101" pitchFamily="2" charset="-122"/>
              <a:ea typeface="黑体" panose="02010609060101010101" pitchFamily="2" charset="-122"/>
              <a:sym typeface="+mn-ea"/>
            </a:endParaRPr>
          </a:p>
          <a:p>
            <a:r>
              <a:rPr lang="zh-CN" altLang="en-US" b="1" dirty="0">
                <a:solidFill>
                  <a:srgbClr val="FF0000"/>
                </a:solidFill>
                <a:latin typeface="黑体" panose="02010609060101010101" pitchFamily="2" charset="-122"/>
                <a:ea typeface="黑体" panose="02010609060101010101" pitchFamily="2" charset="-122"/>
                <a:sym typeface="+mn-ea"/>
              </a:rPr>
              <a:t>如果特征方程的根有</a:t>
            </a:r>
            <a:r>
              <a:rPr lang="en-US" altLang="zh-CN" b="1" dirty="0">
                <a:solidFill>
                  <a:srgbClr val="FF0000"/>
                </a:solidFill>
                <a:latin typeface="黑体" panose="02010609060101010101" pitchFamily="2" charset="-122"/>
                <a:ea typeface="黑体" panose="02010609060101010101" pitchFamily="2" charset="-122"/>
                <a:sym typeface="+mn-ea"/>
              </a:rPr>
              <a:t>1</a:t>
            </a:r>
            <a:r>
              <a:rPr lang="zh-CN" altLang="en-US" b="1" dirty="0">
                <a:solidFill>
                  <a:srgbClr val="FF0000"/>
                </a:solidFill>
                <a:latin typeface="黑体" panose="02010609060101010101" pitchFamily="2" charset="-122"/>
                <a:ea typeface="黑体" panose="02010609060101010101" pitchFamily="2" charset="-122"/>
                <a:sym typeface="+mn-ea"/>
              </a:rPr>
              <a:t>的情况下，右边</a:t>
            </a:r>
            <a:endParaRPr lang="zh-CN" altLang="en-US" b="1" dirty="0">
              <a:solidFill>
                <a:srgbClr val="FF0000"/>
              </a:solidFill>
              <a:latin typeface="黑体" panose="02010609060101010101" pitchFamily="2" charset="-122"/>
              <a:ea typeface="黑体" panose="02010609060101010101" pitchFamily="2" charset="-122"/>
              <a:sym typeface="+mn-ea"/>
            </a:endParaRPr>
          </a:p>
          <a:p>
            <a:endParaRPr lang="en-US" altLang="zh-CN" dirty="0"/>
          </a:p>
          <a:p>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这个例子可不讲</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需要讲。需要讲问题的关键</a:t>
            </a:r>
            <a:endParaRPr lang="zh-CN" altLang="en-US" dirty="0" smtClean="0"/>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差消法</a:t>
            </a:r>
            <a:r>
              <a:rPr lang="en-US" altLang="zh-CN"/>
              <a:t>+</a:t>
            </a:r>
            <a:r>
              <a:rPr lang="zh-CN" altLang="en-US"/>
              <a:t>迭代归纳</a:t>
            </a:r>
            <a:r>
              <a:rPr lang="zh-CN" altLang="en-US"/>
              <a:t>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我们据三个建立递推方程的例子，所建立的三个递推方程在后面经常会</a:t>
            </a:r>
            <a:r>
              <a:rPr lang="zh-CN" altLang="en-US"/>
              <a:t>用到。</a:t>
            </a:r>
            <a:endParaRPr lang="zh-CN" altLang="en-US"/>
          </a:p>
          <a:p>
            <a:endParaRPr lang="zh-CN" altLang="en-US"/>
          </a:p>
          <a:p>
            <a:r>
              <a:rPr lang="zh-CN" altLang="en-US"/>
              <a:t>第一个例子是汉诺塔。有三个柱子，开始时有</a:t>
            </a:r>
            <a:r>
              <a:rPr lang="en-US" altLang="zh-CN"/>
              <a:t>n</a:t>
            </a:r>
            <a:r>
              <a:rPr lang="zh-CN" altLang="en-US"/>
              <a:t>个圆盘套在</a:t>
            </a:r>
            <a:r>
              <a:rPr lang="en-US" altLang="zh-CN"/>
              <a:t>A</a:t>
            </a:r>
            <a:r>
              <a:rPr lang="zh-CN" altLang="en-US"/>
              <a:t>柱上，从大到小依次放置。先要求把所有圆盘移到</a:t>
            </a:r>
            <a:r>
              <a:rPr lang="en-US" altLang="zh-CN"/>
              <a:t>C</a:t>
            </a:r>
            <a:r>
              <a:rPr lang="zh-CN" altLang="en-US"/>
              <a:t>盘上，可以借助</a:t>
            </a:r>
            <a:r>
              <a:rPr lang="en-US" altLang="zh-CN"/>
              <a:t>B</a:t>
            </a:r>
            <a:r>
              <a:rPr lang="zh-CN" altLang="en-US"/>
              <a:t>柱。在移动过程中不允许大盘放置在小盘上，问需要搬多少次能将</a:t>
            </a:r>
            <a:r>
              <a:rPr lang="en-US" altLang="zh-CN"/>
              <a:t>n</a:t>
            </a:r>
            <a:r>
              <a:rPr lang="zh-CN" altLang="en-US"/>
              <a:t>个圆盘移动到</a:t>
            </a:r>
            <a:r>
              <a:rPr lang="en-US" altLang="zh-CN"/>
              <a:t>c</a:t>
            </a:r>
            <a:r>
              <a:rPr lang="zh-CN" altLang="en-US"/>
              <a:t>柱</a:t>
            </a:r>
            <a:r>
              <a:rPr lang="zh-CN" altLang="en-US"/>
              <a:t>上？</a:t>
            </a:r>
            <a:endParaRPr lang="zh-CN" altLang="en-US"/>
          </a:p>
          <a:p>
            <a:endParaRPr lang="zh-CN" altLang="en-US"/>
          </a:p>
          <a:p>
            <a:r>
              <a:rPr lang="zh-CN" altLang="en-US"/>
              <a:t>我们直接给出解是困难的。但假如知道将</a:t>
            </a:r>
            <a:r>
              <a:rPr lang="en-US" altLang="zh-CN"/>
              <a:t>n-1</a:t>
            </a:r>
            <a:r>
              <a:rPr lang="zh-CN" altLang="en-US"/>
              <a:t>个盘移动到</a:t>
            </a:r>
            <a:r>
              <a:rPr lang="en-US" altLang="zh-CN"/>
              <a:t>C</a:t>
            </a:r>
            <a:r>
              <a:rPr lang="zh-CN" altLang="en-US"/>
              <a:t>柱上需要搬多少次，假设为</a:t>
            </a:r>
            <a:r>
              <a:rPr lang="en-US" altLang="zh-CN"/>
              <a:t>T(n-1)</a:t>
            </a:r>
            <a:r>
              <a:rPr lang="zh-CN" altLang="en-US"/>
              <a:t>次，就容易确定将</a:t>
            </a:r>
            <a:r>
              <a:rPr lang="en-US" altLang="zh-CN"/>
              <a:t>n</a:t>
            </a:r>
            <a:r>
              <a:rPr lang="zh-CN" altLang="en-US"/>
              <a:t>个盘移动到</a:t>
            </a:r>
            <a:r>
              <a:rPr lang="en-US" altLang="zh-CN"/>
              <a:t>C</a:t>
            </a:r>
            <a:r>
              <a:rPr lang="zh-CN" altLang="en-US"/>
              <a:t>柱上需要搬多少次。我们可以先将上面的</a:t>
            </a:r>
            <a:r>
              <a:rPr lang="en-US" altLang="zh-CN"/>
              <a:t>n-1</a:t>
            </a:r>
            <a:r>
              <a:rPr lang="zh-CN" altLang="en-US"/>
              <a:t>个圆盘先移动到</a:t>
            </a:r>
            <a:r>
              <a:rPr lang="en-US" altLang="zh-CN"/>
              <a:t>B</a:t>
            </a:r>
            <a:r>
              <a:rPr lang="zh-CN" altLang="en-US"/>
              <a:t>柱，这要搬</a:t>
            </a:r>
            <a:r>
              <a:rPr lang="en-US" altLang="zh-CN"/>
              <a:t>T(n-1)</a:t>
            </a:r>
            <a:r>
              <a:rPr lang="zh-CN" altLang="en-US"/>
              <a:t>次。然后将余下的最大盘移动</a:t>
            </a:r>
            <a:r>
              <a:rPr lang="en-US" altLang="zh-CN"/>
              <a:t>C</a:t>
            </a:r>
            <a:r>
              <a:rPr lang="zh-CN" altLang="en-US"/>
              <a:t>柱上。然后我们</a:t>
            </a:r>
            <a:r>
              <a:rPr lang="zh-CN" altLang="en-US">
                <a:sym typeface="+mn-ea"/>
              </a:rPr>
              <a:t>借助空出来的</a:t>
            </a:r>
            <a:r>
              <a:rPr lang="en-US" altLang="zh-CN">
                <a:sym typeface="+mn-ea"/>
              </a:rPr>
              <a:t>A</a:t>
            </a:r>
            <a:r>
              <a:rPr lang="zh-CN" altLang="en-US">
                <a:sym typeface="+mn-ea"/>
              </a:rPr>
              <a:t>柱，</a:t>
            </a:r>
            <a:r>
              <a:rPr lang="zh-CN" altLang="en-US"/>
              <a:t>把</a:t>
            </a:r>
            <a:r>
              <a:rPr lang="en-US" altLang="zh-CN"/>
              <a:t>B</a:t>
            </a:r>
            <a:r>
              <a:rPr lang="zh-CN" altLang="en-US"/>
              <a:t>柱上的圆盘</a:t>
            </a:r>
            <a:r>
              <a:rPr lang="en-US" altLang="zh-CN"/>
              <a:t>n-1</a:t>
            </a:r>
            <a:r>
              <a:rPr lang="zh-CN" altLang="en-US"/>
              <a:t>个圆盘移动到</a:t>
            </a:r>
            <a:r>
              <a:rPr lang="en-US" altLang="zh-CN"/>
              <a:t>C </a:t>
            </a:r>
            <a:r>
              <a:rPr lang="zh-CN" altLang="en-US"/>
              <a:t>柱</a:t>
            </a:r>
            <a:r>
              <a:rPr lang="zh-CN" altLang="en-US"/>
              <a:t>上。</a:t>
            </a:r>
            <a:endParaRPr lang="zh-CN" altLang="en-US"/>
          </a:p>
          <a:p>
            <a:endParaRPr lang="zh-CN" altLang="en-US"/>
          </a:p>
          <a:p>
            <a:r>
              <a:rPr lang="zh-CN" altLang="en-US"/>
              <a:t>因此移动</a:t>
            </a:r>
            <a:r>
              <a:rPr lang="en-US" altLang="zh-CN"/>
              <a:t>n</a:t>
            </a:r>
            <a:r>
              <a:rPr lang="zh-CN" altLang="en-US"/>
              <a:t>个圆盘所需要的搬动次数为</a:t>
            </a:r>
            <a:r>
              <a:rPr lang="en-US" altLang="zh-CN"/>
              <a:t>T(n)=2*T(n-1)+1</a:t>
            </a:r>
            <a:endParaRPr lang="en-US" altLang="zh-CN"/>
          </a:p>
          <a:p>
            <a:r>
              <a:rPr lang="zh-CN" altLang="en-US"/>
              <a:t>对这个问题进行求解，就能确定答案。</a:t>
            </a:r>
            <a:endParaRPr lang="en-US" altLang="zh-CN"/>
          </a:p>
          <a:p>
            <a:endParaRPr lang="en-US" altLang="zh-CN"/>
          </a:p>
          <a:p>
            <a:r>
              <a:rPr lang="en-US" altLang="zh-CN"/>
              <a:t>2‘’</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a:p>
            <a:r>
              <a:rPr lang="zh-CN" altLang="en-US"/>
              <a:t>再来看计数编码</a:t>
            </a:r>
            <a:r>
              <a:rPr lang="zh-CN" altLang="en-US"/>
              <a:t>问题。</a:t>
            </a:r>
            <a:endParaRPr lang="zh-CN" altLang="en-US"/>
          </a:p>
          <a:p>
            <a:r>
              <a:rPr lang="zh-CN" altLang="en-US"/>
              <a:t>一个包含</a:t>
            </a:r>
            <a:r>
              <a:rPr lang="en-US" altLang="zh-CN"/>
              <a:t>n</a:t>
            </a:r>
            <a:r>
              <a:rPr lang="zh-CN" altLang="en-US"/>
              <a:t>个</a:t>
            </a:r>
            <a:r>
              <a:rPr lang="en-US" altLang="zh-CN"/>
              <a:t>0-7</a:t>
            </a:r>
            <a:r>
              <a:rPr lang="zh-CN" altLang="en-US"/>
              <a:t>的数列能当成一个有效编码需要它包含偶数个</a:t>
            </a:r>
            <a:r>
              <a:rPr lang="en-US" altLang="zh-CN"/>
              <a:t>7.</a:t>
            </a:r>
            <a:r>
              <a:rPr lang="zh-CN" altLang="en-US"/>
              <a:t>问</a:t>
            </a:r>
            <a:r>
              <a:rPr lang="en-US" altLang="zh-CN"/>
              <a:t>n</a:t>
            </a:r>
            <a:r>
              <a:rPr lang="zh-CN" altLang="en-US"/>
              <a:t>位的数列能表示多少个有效</a:t>
            </a:r>
            <a:r>
              <a:rPr lang="zh-CN" altLang="en-US"/>
              <a:t>编码？</a:t>
            </a:r>
            <a:endParaRPr lang="zh-CN" altLang="en-US"/>
          </a:p>
          <a:p>
            <a:r>
              <a:rPr lang="zh-CN" altLang="en-US"/>
              <a:t>我们采取分类、分布的方式对这个问题进行分析，由此建立相应的递推方程。对包含那个数字的序列，右边最后一位是</a:t>
            </a:r>
            <a:r>
              <a:rPr lang="en-US" altLang="zh-CN"/>
              <a:t>0-7</a:t>
            </a:r>
            <a:r>
              <a:rPr lang="zh-CN" altLang="en-US"/>
              <a:t>的其中一个</a:t>
            </a:r>
            <a:r>
              <a:rPr lang="zh-CN" altLang="en-US"/>
              <a:t>数字。</a:t>
            </a:r>
            <a:endParaRPr lang="zh-CN" altLang="en-US"/>
          </a:p>
          <a:p>
            <a:r>
              <a:rPr lang="zh-CN" altLang="en-US"/>
              <a:t>如果是除</a:t>
            </a:r>
            <a:r>
              <a:rPr lang="en-US" altLang="zh-CN"/>
              <a:t>7</a:t>
            </a:r>
            <a:r>
              <a:rPr lang="zh-CN" altLang="en-US"/>
              <a:t>外的其它数字，那任意</a:t>
            </a:r>
            <a:r>
              <a:rPr lang="en-US" altLang="zh-CN"/>
              <a:t>n-1</a:t>
            </a:r>
            <a:r>
              <a:rPr lang="zh-CN" altLang="en-US"/>
              <a:t>位的合法编码都可以放在前面。假设</a:t>
            </a:r>
            <a:r>
              <a:rPr lang="en-US" altLang="zh-CN"/>
              <a:t>n-1</a:t>
            </a:r>
            <a:r>
              <a:rPr lang="zh-CN" altLang="en-US"/>
              <a:t>位的有效编码个数为</a:t>
            </a:r>
            <a:r>
              <a:rPr lang="en-US" altLang="zh-CN"/>
              <a:t>a_n-1</a:t>
            </a:r>
            <a:r>
              <a:rPr lang="zh-CN" altLang="en-US"/>
              <a:t>个，那么最后一位为</a:t>
            </a:r>
            <a:r>
              <a:rPr lang="en-US" altLang="zh-CN"/>
              <a:t>0</a:t>
            </a:r>
            <a:r>
              <a:rPr lang="zh-CN" altLang="en-US"/>
              <a:t>，</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a:t>
            </a:r>
            <a:r>
              <a:rPr lang="en-US" altLang="zh-CN"/>
              <a:t>8</a:t>
            </a:r>
            <a:r>
              <a:rPr lang="zh-CN" altLang="en-US"/>
              <a:t>的数字一共可形成</a:t>
            </a:r>
            <a:r>
              <a:rPr lang="en-US" altLang="zh-CN"/>
              <a:t>7a_n-1</a:t>
            </a:r>
            <a:r>
              <a:rPr lang="zh-CN" altLang="en-US"/>
              <a:t>个有效编码。如果最后是</a:t>
            </a:r>
            <a:r>
              <a:rPr lang="en-US" altLang="zh-CN"/>
              <a:t>7</a:t>
            </a:r>
            <a:r>
              <a:rPr lang="zh-CN" altLang="en-US"/>
              <a:t>，那么前面</a:t>
            </a:r>
            <a:r>
              <a:rPr lang="en-US" altLang="zh-CN"/>
              <a:t>n-1</a:t>
            </a:r>
            <a:r>
              <a:rPr lang="zh-CN" altLang="en-US"/>
              <a:t>位必须只能含有奇数个</a:t>
            </a:r>
            <a:r>
              <a:rPr lang="en-US" altLang="zh-CN"/>
              <a:t>7</a:t>
            </a:r>
            <a:r>
              <a:rPr lang="zh-CN" altLang="en-US"/>
              <a:t>才能形成</a:t>
            </a:r>
            <a:r>
              <a:rPr lang="en-US" altLang="zh-CN"/>
              <a:t>n</a:t>
            </a:r>
            <a:r>
              <a:rPr lang="zh-CN" altLang="en-US"/>
              <a:t>位的有效编码。含有奇数个</a:t>
            </a:r>
            <a:r>
              <a:rPr lang="en-US" altLang="zh-CN"/>
              <a:t>7</a:t>
            </a:r>
            <a:r>
              <a:rPr lang="zh-CN" altLang="en-US"/>
              <a:t>的</a:t>
            </a:r>
            <a:r>
              <a:rPr lang="en-US" altLang="zh-CN"/>
              <a:t>n-1</a:t>
            </a:r>
            <a:r>
              <a:rPr lang="zh-CN" altLang="en-US"/>
              <a:t>位序列有多少个呢？它等于</a:t>
            </a:r>
            <a:r>
              <a:rPr lang="en-US" altLang="zh-CN"/>
              <a:t>n-1</a:t>
            </a:r>
            <a:r>
              <a:rPr lang="zh-CN" altLang="en-US"/>
              <a:t>位的所有序列的个数减去合法的</a:t>
            </a:r>
            <a:r>
              <a:rPr lang="en-US" altLang="zh-CN"/>
              <a:t>n-1</a:t>
            </a:r>
            <a:r>
              <a:rPr lang="zh-CN" altLang="en-US"/>
              <a:t>位编码个数，即</a:t>
            </a:r>
            <a:r>
              <a:rPr lang="en-US" altLang="zh-CN"/>
              <a:t>8^n-1-a_n-1.</a:t>
            </a:r>
            <a:r>
              <a:rPr lang="zh-CN" altLang="en-US"/>
              <a:t>由此我们知道</a:t>
            </a:r>
            <a:r>
              <a:rPr lang="en-US" altLang="zh-CN"/>
              <a:t>n</a:t>
            </a:r>
            <a:r>
              <a:rPr lang="zh-CN" altLang="en-US"/>
              <a:t>位的合法编码个数为</a:t>
            </a:r>
            <a:r>
              <a:rPr lang="en-US" altLang="zh-CN"/>
              <a:t>a_n</a:t>
            </a:r>
            <a:r>
              <a:rPr lang="zh-CN" altLang="en-US"/>
              <a:t>。初始值为</a:t>
            </a:r>
            <a:r>
              <a:rPr lang="en-US" altLang="zh-CN"/>
              <a:t>a1=7</a:t>
            </a:r>
            <a:r>
              <a:rPr lang="zh-CN" altLang="en-US"/>
              <a:t>，即</a:t>
            </a:r>
            <a:r>
              <a:rPr lang="en-US" altLang="zh-CN"/>
              <a:t>1</a:t>
            </a:r>
            <a:r>
              <a:rPr lang="zh-CN" altLang="en-US"/>
              <a:t>位的编码个数为</a:t>
            </a:r>
            <a:r>
              <a:rPr lang="en-US" altLang="zh-CN"/>
              <a:t>7</a:t>
            </a:r>
            <a:r>
              <a:rPr lang="zh-CN" altLang="en-US"/>
              <a:t>个。</a:t>
            </a:r>
            <a:endParaRPr lang="zh-CN" altLang="en-US"/>
          </a:p>
          <a:p>
            <a:endParaRPr lang="zh-CN" altLang="en-US"/>
          </a:p>
          <a:p>
            <a:endParaRPr lang="zh-CN" altLang="en-US"/>
          </a:p>
          <a:p>
            <a:r>
              <a:rPr lang="en-US" altLang="zh-CN"/>
              <a:t>2‘’</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现在我们利用递推方程考虑比较两种排序算法的</a:t>
            </a:r>
            <a:r>
              <a:rPr lang="zh-CN" altLang="en-US"/>
              <a:t>复杂度。</a:t>
            </a:r>
            <a:endParaRPr lang="zh-CN" altLang="en-US"/>
          </a:p>
          <a:p>
            <a:r>
              <a:rPr lang="zh-CN" altLang="en-US"/>
              <a:t>第一种是对</a:t>
            </a:r>
            <a:r>
              <a:rPr lang="en-US" altLang="zh-CN"/>
              <a:t>n</a:t>
            </a:r>
            <a:r>
              <a:rPr lang="zh-CN" altLang="en-US"/>
              <a:t>个数据逐个依次比较排序。如前面</a:t>
            </a:r>
            <a:r>
              <a:rPr lang="en-US" altLang="zh-CN"/>
              <a:t>n-1</a:t>
            </a:r>
            <a:r>
              <a:rPr lang="zh-CN" altLang="en-US"/>
              <a:t>数据已经按照从小到大次序排好位置，计算复杂度为</a:t>
            </a:r>
            <a:r>
              <a:rPr lang="en-US" altLang="zh-CN"/>
              <a:t>W(n-1)</a:t>
            </a:r>
            <a:r>
              <a:rPr lang="zh-CN" altLang="en-US"/>
              <a:t>。现在引入第</a:t>
            </a:r>
            <a:r>
              <a:rPr lang="en-US" altLang="zh-CN"/>
              <a:t>n</a:t>
            </a:r>
            <a:r>
              <a:rPr lang="zh-CN" altLang="en-US"/>
              <a:t>个数据。在最坏的情况下，它需要跟</a:t>
            </a:r>
            <a:r>
              <a:rPr lang="en-US" altLang="zh-CN"/>
              <a:t>n-1</a:t>
            </a:r>
            <a:r>
              <a:rPr lang="zh-CN" altLang="en-US"/>
              <a:t>个数据全部比较过去。因此</a:t>
            </a:r>
            <a:r>
              <a:rPr lang="en-US" altLang="zh-CN"/>
              <a:t>n</a:t>
            </a:r>
            <a:r>
              <a:rPr lang="zh-CN" altLang="en-US"/>
              <a:t>个数据排序的计算复杂度为</a:t>
            </a:r>
            <a:r>
              <a:rPr lang="zh-CN" altLang="en-US" b="1" dirty="0">
                <a:sym typeface="+mn-ea"/>
              </a:rPr>
              <a:t> </a:t>
            </a:r>
            <a:r>
              <a:rPr lang="en-US" altLang="zh-CN" b="1" i="1" dirty="0">
                <a:sym typeface="+mn-ea"/>
              </a:rPr>
              <a:t>W</a:t>
            </a:r>
            <a:r>
              <a:rPr lang="en-US" altLang="zh-CN" b="1" dirty="0">
                <a:sym typeface="+mn-ea"/>
              </a:rPr>
              <a:t>(</a:t>
            </a:r>
            <a:r>
              <a:rPr lang="en-US" altLang="zh-CN" b="1" i="1" dirty="0">
                <a:sym typeface="+mn-ea"/>
              </a:rPr>
              <a:t>n</a:t>
            </a:r>
            <a:r>
              <a:rPr lang="en-US" altLang="zh-CN" b="1" dirty="0">
                <a:sym typeface="+mn-ea"/>
              </a:rPr>
              <a:t>) = </a:t>
            </a:r>
            <a:r>
              <a:rPr lang="en-US" altLang="zh-CN" b="1" i="1" dirty="0">
                <a:sym typeface="+mn-ea"/>
              </a:rPr>
              <a:t>W</a:t>
            </a:r>
            <a:r>
              <a:rPr lang="en-US" altLang="zh-CN" b="1" dirty="0">
                <a:sym typeface="+mn-ea"/>
              </a:rPr>
              <a:t>(</a:t>
            </a:r>
            <a:r>
              <a:rPr lang="en-US" altLang="zh-CN" b="1" i="1" dirty="0">
                <a:sym typeface="+mn-ea"/>
              </a:rPr>
              <a:t>n</a:t>
            </a:r>
            <a:r>
              <a:rPr lang="en-US" altLang="zh-CN" b="1" dirty="0">
                <a:sym typeface="+mn-ea"/>
              </a:rPr>
              <a:t> </a:t>
            </a:r>
            <a:r>
              <a:rPr lang="en-US" altLang="zh-CN" b="1" dirty="0">
                <a:sym typeface="Symbol" panose="05050102010706020507" pitchFamily="18" charset="2"/>
              </a:rPr>
              <a:t></a:t>
            </a:r>
            <a:r>
              <a:rPr lang="en-US" altLang="zh-CN" b="1" dirty="0">
                <a:sym typeface="+mn-ea"/>
              </a:rPr>
              <a:t>1) + </a:t>
            </a:r>
            <a:r>
              <a:rPr lang="en-US" altLang="zh-CN" b="1" i="1" dirty="0">
                <a:sym typeface="+mn-ea"/>
              </a:rPr>
              <a:t>n </a:t>
            </a:r>
            <a:r>
              <a:rPr lang="en-US" altLang="zh-CN" b="1" dirty="0">
                <a:sym typeface="Symbol" panose="05050102010706020507" pitchFamily="18" charset="2"/>
              </a:rPr>
              <a:t></a:t>
            </a:r>
            <a:r>
              <a:rPr lang="en-US" altLang="zh-CN" b="1" dirty="0">
                <a:sym typeface="+mn-ea"/>
              </a:rPr>
              <a:t>1.</a:t>
            </a:r>
            <a:r>
              <a:rPr lang="zh-CN" altLang="en-US" b="1" dirty="0">
                <a:sym typeface="+mn-ea"/>
              </a:rPr>
              <a:t>初始解为</a:t>
            </a:r>
            <a:r>
              <a:rPr lang="en-US" altLang="zh-CN" b="1" dirty="0">
                <a:sym typeface="+mn-ea"/>
              </a:rPr>
              <a:t>W(1)=0.</a:t>
            </a:r>
            <a:r>
              <a:rPr lang="zh-CN" altLang="en-US" b="1" dirty="0">
                <a:sym typeface="+mn-ea"/>
              </a:rPr>
              <a:t>可以求得</a:t>
            </a:r>
            <a:r>
              <a:rPr lang="en-US" altLang="zh-CN" b="1" i="1" dirty="0">
                <a:solidFill>
                  <a:srgbClr val="FF0000"/>
                </a:solidFill>
                <a:sym typeface="+mn-ea"/>
              </a:rPr>
              <a:t>W</a:t>
            </a:r>
            <a:r>
              <a:rPr lang="en-US" altLang="zh-CN" b="1" dirty="0">
                <a:solidFill>
                  <a:srgbClr val="FF0000"/>
                </a:solidFill>
                <a:sym typeface="+mn-ea"/>
              </a:rPr>
              <a:t>(</a:t>
            </a:r>
            <a:r>
              <a:rPr lang="en-US" altLang="zh-CN" b="1" i="1" dirty="0">
                <a:solidFill>
                  <a:srgbClr val="FF0000"/>
                </a:solidFill>
                <a:sym typeface="+mn-ea"/>
              </a:rPr>
              <a:t>n</a:t>
            </a:r>
            <a:r>
              <a:rPr lang="en-US" altLang="zh-CN" b="1" dirty="0">
                <a:solidFill>
                  <a:srgbClr val="FF0000"/>
                </a:solidFill>
                <a:sym typeface="+mn-ea"/>
              </a:rPr>
              <a:t>) = </a:t>
            </a:r>
            <a:r>
              <a:rPr lang="en-US" altLang="zh-CN" b="1" i="1" dirty="0">
                <a:solidFill>
                  <a:srgbClr val="FF0000"/>
                </a:solidFill>
                <a:sym typeface="+mn-ea"/>
              </a:rPr>
              <a:t>O</a:t>
            </a:r>
            <a:r>
              <a:rPr lang="en-US" altLang="zh-CN" b="1" dirty="0">
                <a:solidFill>
                  <a:srgbClr val="FF0000"/>
                </a:solidFill>
                <a:sym typeface="+mn-ea"/>
              </a:rPr>
              <a:t>(</a:t>
            </a:r>
            <a:r>
              <a:rPr lang="en-US" altLang="zh-CN" b="1" i="1" dirty="0">
                <a:solidFill>
                  <a:srgbClr val="FF0000"/>
                </a:solidFill>
                <a:sym typeface="+mn-ea"/>
              </a:rPr>
              <a:t>n</a:t>
            </a:r>
            <a:r>
              <a:rPr lang="en-US" altLang="zh-CN" b="1" baseline="30000" dirty="0">
                <a:solidFill>
                  <a:srgbClr val="FF0000"/>
                </a:solidFill>
                <a:sym typeface="+mn-ea"/>
              </a:rPr>
              <a:t>2</a:t>
            </a:r>
            <a:r>
              <a:rPr lang="en-US" altLang="zh-CN" b="1" dirty="0">
                <a:solidFill>
                  <a:srgbClr val="FF0000"/>
                </a:solidFill>
                <a:sym typeface="+mn-ea"/>
              </a:rPr>
              <a:t>)</a:t>
            </a:r>
            <a:endParaRPr lang="en-US" altLang="zh-CN" b="1" dirty="0">
              <a:solidFill>
                <a:srgbClr val="FF0000"/>
              </a:solidFill>
              <a:sym typeface="+mn-ea"/>
            </a:endParaRPr>
          </a:p>
          <a:p>
            <a:endParaRPr lang="en-US" altLang="zh-CN" b="1" dirty="0">
              <a:solidFill>
                <a:srgbClr val="FF0000"/>
              </a:solidFill>
              <a:sym typeface="+mn-ea"/>
            </a:endParaRPr>
          </a:p>
          <a:p>
            <a:r>
              <a:rPr lang="zh-CN" altLang="en-US"/>
              <a:t>第二种排序法是二分法。把</a:t>
            </a:r>
            <a:r>
              <a:rPr lang="en-US" altLang="zh-CN"/>
              <a:t>n</a:t>
            </a:r>
            <a:r>
              <a:rPr lang="zh-CN" altLang="en-US"/>
              <a:t>个数据划分出两个一半，每个一半先单独排序好，也采用二分法。然后把两种排序好的一半进行比较，组成</a:t>
            </a:r>
            <a:r>
              <a:rPr lang="en-US" altLang="zh-CN"/>
              <a:t>n</a:t>
            </a:r>
            <a:r>
              <a:rPr lang="zh-CN" altLang="en-US"/>
              <a:t>大小的</a:t>
            </a:r>
            <a:r>
              <a:rPr lang="zh-CN" altLang="en-US"/>
              <a:t>序列。</a:t>
            </a:r>
            <a:endParaRPr lang="zh-CN" altLang="en-US"/>
          </a:p>
          <a:p>
            <a:r>
              <a:rPr lang="zh-CN" altLang="en-US"/>
              <a:t>这两个一半是怎么比较的呢？各自拿出一个最小的数据进行比较，最小的那个那个拿走放在一边。然后再各自比较最小的两个，再把最小的那个放在刚才拿走的数据后面。通过这种方式把两个一半组装在一起。最坏的情况，是轮流拿走两个堆里的顶部最小数据。因此，合并的数据复杂度为</a:t>
            </a:r>
            <a:r>
              <a:rPr lang="en-US" altLang="zh-CN"/>
              <a:t>n-1,</a:t>
            </a:r>
            <a:r>
              <a:rPr lang="zh-CN" altLang="en-US"/>
              <a:t>因为最后一个数据不用</a:t>
            </a:r>
            <a:r>
              <a:rPr lang="zh-CN" altLang="en-US"/>
              <a:t>比较。</a:t>
            </a:r>
            <a:endParaRPr lang="zh-CN" altLang="en-US"/>
          </a:p>
          <a:p>
            <a:r>
              <a:rPr lang="zh-CN" altLang="en-US"/>
              <a:t>由此总的数据比较复杂度为</a:t>
            </a:r>
            <a:r>
              <a:rPr lang="en-US" altLang="zh-CN" b="1" i="1" dirty="0">
                <a:sym typeface="+mn-ea"/>
              </a:rPr>
              <a:t>W</a:t>
            </a:r>
            <a:r>
              <a:rPr lang="en-US" altLang="zh-CN" b="1" dirty="0">
                <a:sym typeface="+mn-ea"/>
              </a:rPr>
              <a:t>(</a:t>
            </a:r>
            <a:r>
              <a:rPr lang="en-US" altLang="zh-CN" b="1" i="1" dirty="0">
                <a:sym typeface="+mn-ea"/>
              </a:rPr>
              <a:t>n</a:t>
            </a:r>
            <a:r>
              <a:rPr lang="en-US" altLang="zh-CN" b="1" dirty="0">
                <a:sym typeface="+mn-ea"/>
              </a:rPr>
              <a:t>) = 2</a:t>
            </a:r>
            <a:r>
              <a:rPr lang="en-US" altLang="zh-CN" b="1" i="1" dirty="0">
                <a:sym typeface="+mn-ea"/>
              </a:rPr>
              <a:t>W</a:t>
            </a:r>
            <a:r>
              <a:rPr lang="en-US" altLang="zh-CN" b="1" dirty="0">
                <a:sym typeface="+mn-ea"/>
              </a:rPr>
              <a:t>(</a:t>
            </a:r>
            <a:r>
              <a:rPr lang="en-US" altLang="zh-CN" b="1" i="1" dirty="0">
                <a:sym typeface="+mn-ea"/>
              </a:rPr>
              <a:t>n</a:t>
            </a:r>
            <a:r>
              <a:rPr lang="en-US" altLang="zh-CN" b="1" dirty="0">
                <a:sym typeface="+mn-ea"/>
              </a:rPr>
              <a:t>/2) + </a:t>
            </a:r>
            <a:r>
              <a:rPr lang="en-US" altLang="zh-CN" b="1" i="1" dirty="0">
                <a:sym typeface="+mn-ea"/>
              </a:rPr>
              <a:t>n</a:t>
            </a:r>
            <a:r>
              <a:rPr lang="zh-CN" altLang="en-US" b="1" dirty="0">
                <a:sym typeface="+mn-ea"/>
              </a:rPr>
              <a:t>－</a:t>
            </a:r>
            <a:r>
              <a:rPr lang="en-US" altLang="zh-CN" b="1" dirty="0">
                <a:sym typeface="+mn-ea"/>
              </a:rPr>
              <a:t>1.</a:t>
            </a:r>
            <a:r>
              <a:rPr lang="zh-CN" altLang="en-US" b="1" dirty="0">
                <a:sym typeface="+mn-ea"/>
              </a:rPr>
              <a:t>初始值为</a:t>
            </a:r>
            <a:r>
              <a:rPr lang="en-US" altLang="zh-CN" b="1" dirty="0">
                <a:sym typeface="+mn-ea"/>
              </a:rPr>
              <a:t>W(1)=0</a:t>
            </a:r>
            <a:r>
              <a:rPr lang="zh-CN" altLang="en-US" b="1" dirty="0">
                <a:sym typeface="+mn-ea"/>
              </a:rPr>
              <a:t>。</a:t>
            </a:r>
            <a:endParaRPr lang="zh-CN" altLang="en-US" b="1" dirty="0">
              <a:sym typeface="+mn-ea"/>
            </a:endParaRPr>
          </a:p>
          <a:p>
            <a:r>
              <a:rPr lang="zh-CN" altLang="en-US" b="1" dirty="0">
                <a:sym typeface="+mn-ea"/>
              </a:rPr>
              <a:t>可以求得</a:t>
            </a:r>
            <a:r>
              <a:rPr lang="en-US" altLang="zh-CN" b="1" i="1" dirty="0">
                <a:solidFill>
                  <a:srgbClr val="FF0000"/>
                </a:solidFill>
                <a:sym typeface="+mn-ea"/>
              </a:rPr>
              <a:t>W</a:t>
            </a:r>
            <a:r>
              <a:rPr lang="en-US" altLang="zh-CN" b="1" dirty="0">
                <a:solidFill>
                  <a:srgbClr val="FF0000"/>
                </a:solidFill>
                <a:sym typeface="+mn-ea"/>
              </a:rPr>
              <a:t>(</a:t>
            </a:r>
            <a:r>
              <a:rPr lang="en-US" altLang="zh-CN" b="1" i="1" dirty="0">
                <a:solidFill>
                  <a:srgbClr val="FF0000"/>
                </a:solidFill>
                <a:sym typeface="+mn-ea"/>
              </a:rPr>
              <a:t>n</a:t>
            </a:r>
            <a:r>
              <a:rPr lang="en-US" altLang="zh-CN" b="1" dirty="0">
                <a:solidFill>
                  <a:srgbClr val="FF0000"/>
                </a:solidFill>
                <a:sym typeface="+mn-ea"/>
              </a:rPr>
              <a:t>) = </a:t>
            </a:r>
            <a:r>
              <a:rPr lang="en-US" altLang="zh-CN" b="1" i="1" dirty="0">
                <a:solidFill>
                  <a:srgbClr val="FF0000"/>
                </a:solidFill>
                <a:sym typeface="+mn-ea"/>
              </a:rPr>
              <a:t>O</a:t>
            </a:r>
            <a:r>
              <a:rPr lang="en-US" altLang="zh-CN" b="1" dirty="0">
                <a:solidFill>
                  <a:srgbClr val="FF0000"/>
                </a:solidFill>
                <a:sym typeface="+mn-ea"/>
              </a:rPr>
              <a:t>(</a:t>
            </a:r>
            <a:r>
              <a:rPr lang="en-US" altLang="zh-CN" b="1" i="1" dirty="0">
                <a:solidFill>
                  <a:srgbClr val="FF0000"/>
                </a:solidFill>
                <a:sym typeface="+mn-ea"/>
              </a:rPr>
              <a:t>n</a:t>
            </a:r>
            <a:r>
              <a:rPr lang="en-US" altLang="zh-CN" b="1" dirty="0">
                <a:solidFill>
                  <a:srgbClr val="FF0000"/>
                </a:solidFill>
                <a:sym typeface="+mn-ea"/>
              </a:rPr>
              <a:t>log</a:t>
            </a:r>
            <a:r>
              <a:rPr lang="en-US" altLang="zh-CN" b="1" i="1" dirty="0">
                <a:solidFill>
                  <a:srgbClr val="FF0000"/>
                </a:solidFill>
                <a:sym typeface="+mn-ea"/>
              </a:rPr>
              <a:t>n</a:t>
            </a:r>
            <a:r>
              <a:rPr lang="en-US" altLang="zh-CN" b="1" dirty="0">
                <a:solidFill>
                  <a:srgbClr val="FF0000"/>
                </a:solidFill>
                <a:sym typeface="+mn-ea"/>
              </a:rPr>
              <a:t>) </a:t>
            </a:r>
            <a:r>
              <a:rPr lang="zh-CN" altLang="en-US" b="1" dirty="0">
                <a:solidFill>
                  <a:srgbClr val="FF0000"/>
                </a:solidFill>
                <a:sym typeface="+mn-ea"/>
              </a:rPr>
              <a:t>。</a:t>
            </a:r>
            <a:endParaRPr lang="zh-CN" altLang="en-US" b="1" dirty="0">
              <a:solidFill>
                <a:srgbClr val="FF0000"/>
              </a:solidFill>
              <a:sym typeface="+mn-ea"/>
            </a:endParaRPr>
          </a:p>
          <a:p>
            <a:r>
              <a:rPr lang="zh-CN" altLang="en-US" b="1" dirty="0">
                <a:solidFill>
                  <a:srgbClr val="FF0000"/>
                </a:solidFill>
                <a:sym typeface="+mn-ea"/>
              </a:rPr>
              <a:t>需要注意的是这里的</a:t>
            </a:r>
            <a:r>
              <a:rPr lang="en-US" altLang="zh-CN" b="1" dirty="0">
                <a:solidFill>
                  <a:srgbClr val="FF0000"/>
                </a:solidFill>
                <a:sym typeface="+mn-ea"/>
              </a:rPr>
              <a:t>n</a:t>
            </a:r>
            <a:r>
              <a:rPr lang="zh-CN" altLang="en-US" b="1" dirty="0">
                <a:solidFill>
                  <a:srgbClr val="FF0000"/>
                </a:solidFill>
                <a:sym typeface="+mn-ea"/>
              </a:rPr>
              <a:t>需要</a:t>
            </a:r>
            <a:r>
              <a:rPr lang="en-US" altLang="zh-CN" b="1" dirty="0">
                <a:solidFill>
                  <a:srgbClr val="FF0000"/>
                </a:solidFill>
                <a:sym typeface="+mn-ea"/>
              </a:rPr>
              <a:t>2^k</a:t>
            </a:r>
            <a:r>
              <a:rPr lang="zh-CN" altLang="en-US" b="1" dirty="0">
                <a:solidFill>
                  <a:srgbClr val="FF0000"/>
                </a:solidFill>
                <a:sym typeface="+mn-ea"/>
              </a:rPr>
              <a:t>幂好完全进行二分法。</a:t>
            </a:r>
            <a:endParaRPr lang="zh-CN" altLang="en-US"/>
          </a:p>
          <a:p>
            <a:endParaRPr lang="zh-CN" altLang="en-US"/>
          </a:p>
          <a:p>
            <a:r>
              <a:rPr lang="en-US" altLang="zh-CN"/>
              <a:t>2‘’</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根据刚才的举例，我们可以发现有些递推方程具有这种</a:t>
            </a:r>
            <a:r>
              <a:rPr lang="zh-CN" altLang="en-US"/>
              <a:t>形式。</a:t>
            </a:r>
            <a:endParaRPr lang="zh-CN" altLang="en-US"/>
          </a:p>
          <a:p>
            <a:r>
              <a:rPr lang="zh-CN" altLang="en-US"/>
              <a:t>设递推方程的解为</a:t>
            </a:r>
            <a:r>
              <a:rPr lang="en-US" altLang="zh-CN"/>
              <a:t>H(n)</a:t>
            </a:r>
            <a:r>
              <a:rPr lang="zh-CN" altLang="en-US"/>
              <a:t>，数列的第</a:t>
            </a:r>
            <a:r>
              <a:rPr lang="en-US" altLang="zh-CN"/>
              <a:t>n</a:t>
            </a:r>
            <a:r>
              <a:rPr lang="zh-CN" altLang="en-US"/>
              <a:t>数元与之前的连续</a:t>
            </a:r>
            <a:r>
              <a:rPr lang="en-US" altLang="zh-CN"/>
              <a:t>k</a:t>
            </a:r>
            <a:r>
              <a:rPr lang="zh-CN" altLang="en-US"/>
              <a:t>个数具有线性关系，即这些系数</a:t>
            </a:r>
            <a:r>
              <a:rPr lang="en-US" altLang="zh-CN"/>
              <a:t>a1,a2,...ak</a:t>
            </a:r>
            <a:r>
              <a:rPr lang="zh-CN" altLang="en-US"/>
              <a:t>跟</a:t>
            </a:r>
            <a:r>
              <a:rPr lang="en-US" altLang="zh-CN"/>
              <a:t>n </a:t>
            </a:r>
            <a:r>
              <a:rPr lang="zh-CN" altLang="en-US"/>
              <a:t>无关的</a:t>
            </a:r>
            <a:r>
              <a:rPr lang="zh-CN" altLang="en-US"/>
              <a:t>常数，且在方程的右边为</a:t>
            </a:r>
            <a:r>
              <a:rPr lang="en-US" altLang="zh-CN"/>
              <a:t>0.</a:t>
            </a:r>
            <a:endParaRPr lang="en-US" altLang="zh-CN"/>
          </a:p>
          <a:p>
            <a:r>
              <a:rPr lang="zh-CN" altLang="en-US"/>
              <a:t>称这种递推方程为</a:t>
            </a:r>
            <a:r>
              <a:rPr lang="zh-CN" altLang="en-US" b="1" i="1" dirty="0">
                <a:solidFill>
                  <a:srgbClr val="7030A0"/>
                </a:solidFill>
                <a:sym typeface="Symbol" panose="05050102010706020507" pitchFamily="18" charset="2"/>
              </a:rPr>
              <a:t> </a:t>
            </a:r>
            <a:r>
              <a:rPr lang="en-US" altLang="zh-CN" b="1" i="1" dirty="0">
                <a:solidFill>
                  <a:srgbClr val="7030A0"/>
                </a:solidFill>
                <a:sym typeface="Symbol" panose="05050102010706020507" pitchFamily="18" charset="2"/>
              </a:rPr>
              <a:t>k</a:t>
            </a:r>
            <a:r>
              <a:rPr lang="en-US" altLang="zh-CN" b="1" dirty="0">
                <a:solidFill>
                  <a:srgbClr val="7030A0"/>
                </a:solidFill>
                <a:sym typeface="Symbol" panose="05050102010706020507" pitchFamily="18" charset="2"/>
              </a:rPr>
              <a:t> </a:t>
            </a:r>
            <a:r>
              <a:rPr lang="zh-CN" altLang="en-US" b="1" dirty="0">
                <a:solidFill>
                  <a:srgbClr val="7030A0"/>
                </a:solidFill>
                <a:sym typeface="Symbol" panose="05050102010706020507" pitchFamily="18" charset="2"/>
              </a:rPr>
              <a:t>阶常系数线性齐次递推方程，其次是指方程的右边</a:t>
            </a:r>
            <a:r>
              <a:rPr lang="zh-CN" altLang="en-US" b="1" dirty="0">
                <a:solidFill>
                  <a:srgbClr val="7030A0"/>
                </a:solidFill>
                <a:sym typeface="Symbol" panose="05050102010706020507" pitchFamily="18" charset="2"/>
              </a:rPr>
              <a:t>零。</a:t>
            </a:r>
            <a:endParaRPr lang="zh-CN" altLang="en-US" b="1" dirty="0">
              <a:solidFill>
                <a:srgbClr val="7030A0"/>
              </a:solidFill>
              <a:sym typeface="Symbol" panose="05050102010706020507" pitchFamily="18" charset="2"/>
            </a:endParaRPr>
          </a:p>
          <a:p>
            <a:r>
              <a:rPr lang="en-US" altLang="zh-CN" b="1" dirty="0">
                <a:solidFill>
                  <a:srgbClr val="000066"/>
                </a:solidFill>
                <a:sym typeface="Symbol" panose="05050102010706020507" pitchFamily="18" charset="2"/>
              </a:rPr>
              <a:t>Fibonacci </a:t>
            </a:r>
            <a:r>
              <a:rPr lang="zh-CN" altLang="en-US" b="1" dirty="0">
                <a:solidFill>
                  <a:srgbClr val="000066"/>
                </a:solidFill>
                <a:sym typeface="Symbol" panose="05050102010706020507" pitchFamily="18" charset="2"/>
              </a:rPr>
              <a:t>数列</a:t>
            </a:r>
            <a:r>
              <a:rPr lang="zh-CN" altLang="en-US" b="1" dirty="0">
                <a:solidFill>
                  <a:srgbClr val="7030A0"/>
                </a:solidFill>
                <a:sym typeface="Symbol" panose="05050102010706020507" pitchFamily="18" charset="2"/>
              </a:rPr>
              <a:t>就是</a:t>
            </a:r>
            <a:r>
              <a:rPr lang="en-US" altLang="zh-CN" b="1" dirty="0">
                <a:solidFill>
                  <a:srgbClr val="7030A0"/>
                </a:solidFill>
                <a:sym typeface="Symbol" panose="05050102010706020507" pitchFamily="18" charset="2"/>
              </a:rPr>
              <a:t>2</a:t>
            </a:r>
            <a:r>
              <a:rPr lang="zh-CN" altLang="en-US" b="1" dirty="0">
                <a:solidFill>
                  <a:srgbClr val="7030A0"/>
                </a:solidFill>
                <a:sym typeface="Symbol" panose="05050102010706020507" pitchFamily="18" charset="2"/>
              </a:rPr>
              <a:t>阶段常系数齐次递推</a:t>
            </a:r>
            <a:r>
              <a:rPr lang="zh-CN" altLang="en-US" b="1" dirty="0">
                <a:solidFill>
                  <a:srgbClr val="7030A0"/>
                </a:solidFill>
                <a:sym typeface="Symbol" panose="05050102010706020507" pitchFamily="18" charset="2"/>
              </a:rPr>
              <a:t>方程。</a:t>
            </a:r>
            <a:endParaRPr lang="zh-CN" altLang="en-US" b="1" dirty="0">
              <a:solidFill>
                <a:srgbClr val="7030A0"/>
              </a:solidFill>
              <a:sym typeface="Symbol" panose="05050102010706020507" pitchFamily="18" charset="2"/>
            </a:endParaRPr>
          </a:p>
          <a:p>
            <a:endParaRPr lang="zh-CN" altLang="en-US" b="1" dirty="0">
              <a:solidFill>
                <a:srgbClr val="7030A0"/>
              </a:solidFill>
              <a:sym typeface="Symbol" panose="05050102010706020507" pitchFamily="18" charset="2"/>
            </a:endParaRPr>
          </a:p>
          <a:p>
            <a:r>
              <a:rPr lang="en-US" altLang="zh-CN" b="1" dirty="0">
                <a:solidFill>
                  <a:srgbClr val="7030A0"/>
                </a:solidFill>
                <a:sym typeface="Symbol" panose="05050102010706020507" pitchFamily="18" charset="2"/>
              </a:rPr>
              <a:t>1‘30”</a:t>
            </a:r>
            <a:endParaRPr lang="zh-CN" altLang="en-US" b="1" dirty="0">
              <a:solidFill>
                <a:srgbClr val="7030A0"/>
              </a:solidFill>
              <a:sym typeface="Symbol" panose="05050102010706020507" pitchFamily="18" charset="2"/>
            </a:endParaRPr>
          </a:p>
          <a:p>
            <a:endParaRPr lang="zh-CN" altLang="en-US" b="1" dirty="0">
              <a:solidFill>
                <a:srgbClr val="7030A0"/>
              </a:solidFill>
              <a:sym typeface="Symbol" panose="05050102010706020507" pitchFamily="18" charset="2"/>
            </a:endParaRPr>
          </a:p>
          <a:p>
            <a:endParaRPr lang="zh-CN" altLang="en-US" b="1" dirty="0">
              <a:solidFill>
                <a:srgbClr val="7030A0"/>
              </a:solidFill>
              <a:sym typeface="Symbol" panose="05050102010706020507" pitchFamily="18" charset="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这种方程是比较好解的，有固定求解</a:t>
            </a:r>
            <a:r>
              <a:rPr lang="zh-CN" altLang="en-US"/>
              <a:t>套路。</a:t>
            </a:r>
            <a:endParaRPr lang="zh-CN" altLang="en-US"/>
          </a:p>
          <a:p>
            <a:r>
              <a:rPr lang="zh-CN" altLang="en-US"/>
              <a:t>我们接下来讲解下这种固定的求解</a:t>
            </a:r>
            <a:r>
              <a:rPr lang="zh-CN" altLang="en-US"/>
              <a:t>套路。</a:t>
            </a:r>
            <a:endParaRPr lang="zh-CN" altLang="en-US"/>
          </a:p>
          <a:p>
            <a:endParaRPr lang="zh-CN" altLang="en-US"/>
          </a:p>
          <a:p>
            <a:r>
              <a:rPr lang="en-US" altLang="zh-CN"/>
              <a:t>30”</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给定递推方程，我们可以建立与之相随的特征方程。把</a:t>
            </a:r>
            <a:r>
              <a:rPr lang="en-US" altLang="zh-CN"/>
              <a:t>H(n</a:t>
            </a:r>
            <a:r>
              <a:rPr lang="zh-CN" altLang="en-US"/>
              <a:t>）</a:t>
            </a:r>
            <a:r>
              <a:rPr lang="en-US" altLang="zh-CN"/>
              <a:t>,H</a:t>
            </a:r>
            <a:r>
              <a:rPr lang="zh-CN" altLang="en-US"/>
              <a:t>（</a:t>
            </a:r>
            <a:r>
              <a:rPr lang="en-US" altLang="zh-CN"/>
              <a:t>n-1</a:t>
            </a:r>
            <a:r>
              <a:rPr lang="zh-CN" altLang="en-US"/>
              <a:t>）</a:t>
            </a:r>
            <a:r>
              <a:rPr lang="en-US" altLang="zh-CN"/>
              <a:t>,...</a:t>
            </a:r>
            <a:r>
              <a:rPr lang="zh-CN" altLang="en-US"/>
              <a:t>以此用</a:t>
            </a:r>
            <a:r>
              <a:rPr lang="en-US" altLang="zh-CN"/>
              <a:t>x^</a:t>
            </a:r>
            <a:r>
              <a:rPr lang="en-US" altLang="zh-CN"/>
              <a:t>k,x^k-1,</a:t>
            </a:r>
            <a:r>
              <a:rPr lang="zh-CN" altLang="en-US"/>
              <a:t>一直到</a:t>
            </a:r>
            <a:r>
              <a:rPr lang="en-US" altLang="zh-CN"/>
              <a:t>x^0</a:t>
            </a:r>
            <a:r>
              <a:rPr lang="zh-CN" altLang="en-US"/>
              <a:t>进行</a:t>
            </a:r>
            <a:r>
              <a:rPr lang="zh-CN" altLang="en-US"/>
              <a:t>代替。</a:t>
            </a:r>
            <a:endParaRPr lang="zh-CN" altLang="en-US"/>
          </a:p>
          <a:p>
            <a:r>
              <a:rPr lang="zh-CN" altLang="en-US"/>
              <a:t>这样的方程称为特征方程。这个方程的解称为递推方程的</a:t>
            </a:r>
            <a:r>
              <a:rPr lang="zh-CN" altLang="en-US"/>
              <a:t>特征根。</a:t>
            </a:r>
            <a:endParaRPr lang="zh-CN" altLang="en-US"/>
          </a:p>
          <a:p>
            <a:r>
              <a:rPr lang="zh-CN" altLang="en-US"/>
              <a:t>如对斐波拉契数列，他的特征方程可写为，由这个方程可求得特征跟为</a:t>
            </a:r>
            <a:r>
              <a:rPr lang="en-US" altLang="zh-CN"/>
              <a:t>....</a:t>
            </a:r>
            <a:endParaRPr lang="en-US" altLang="zh-CN"/>
          </a:p>
          <a:p>
            <a:endParaRPr lang="en-US" altLang="zh-CN"/>
          </a:p>
          <a:p>
            <a:r>
              <a:rPr lang="en-US" altLang="zh-CN"/>
              <a:t>1’..</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为什么要建立递推方程的特征方程并求得特征根？这是用来求得递推方程的解用</a:t>
            </a:r>
            <a:r>
              <a:rPr lang="zh-CN" altLang="en-US"/>
              <a:t>的。</a:t>
            </a:r>
            <a:endParaRPr lang="zh-CN" altLang="en-US"/>
          </a:p>
          <a:p>
            <a:endParaRPr lang="zh-CN" altLang="en-US"/>
          </a:p>
          <a:p>
            <a:r>
              <a:rPr lang="zh-CN" altLang="en-US"/>
              <a:t>先看下递推方程解与特征跟之间的关系，为此有定理</a:t>
            </a:r>
            <a:r>
              <a:rPr lang="en-US" altLang="zh-CN"/>
              <a:t>10.1.</a:t>
            </a:r>
            <a:r>
              <a:rPr lang="zh-CN" altLang="en-US"/>
              <a:t>如果递推方程的解形式为</a:t>
            </a:r>
            <a:r>
              <a:rPr lang="en-US" altLang="zh-CN"/>
              <a:t>q^n</a:t>
            </a:r>
            <a:r>
              <a:rPr lang="zh-CN" altLang="en-US"/>
              <a:t>，那么</a:t>
            </a:r>
            <a:r>
              <a:rPr lang="en-US" altLang="zh-CN"/>
              <a:t>q</a:t>
            </a:r>
            <a:r>
              <a:rPr lang="zh-CN" altLang="en-US"/>
              <a:t>是递推方程的解。反过来，梯队方程的解的</a:t>
            </a:r>
            <a:r>
              <a:rPr lang="en-US" altLang="zh-CN"/>
              <a:t>n</a:t>
            </a:r>
            <a:r>
              <a:rPr lang="zh-CN" altLang="en-US"/>
              <a:t>次幂是递推方程的</a:t>
            </a:r>
            <a:r>
              <a:rPr lang="zh-CN" altLang="en-US"/>
              <a:t>解。</a:t>
            </a:r>
            <a:endParaRPr lang="zh-CN" altLang="en-US"/>
          </a:p>
          <a:p>
            <a:endParaRPr lang="zh-CN" altLang="en-US"/>
          </a:p>
          <a:p>
            <a:r>
              <a:rPr lang="zh-CN" altLang="en-US"/>
              <a:t>我们假设</a:t>
            </a:r>
            <a:r>
              <a:rPr lang="en-US" altLang="zh-CN"/>
              <a:t>q^n</a:t>
            </a:r>
            <a:r>
              <a:rPr lang="zh-CN" altLang="en-US"/>
              <a:t>是递推方程的解，把他代入递推方程可得。把</a:t>
            </a:r>
            <a:r>
              <a:rPr lang="en-US" altLang="zh-CN"/>
              <a:t>q^n-k</a:t>
            </a:r>
            <a:r>
              <a:rPr lang="zh-CN" altLang="en-US"/>
              <a:t>提取到括号外，因为</a:t>
            </a:r>
            <a:r>
              <a:rPr lang="en-US" altLang="zh-CN"/>
              <a:t>q</a:t>
            </a:r>
            <a:r>
              <a:rPr lang="zh-CN" altLang="en-US"/>
              <a:t>为非零值，因此要求。。。</a:t>
            </a:r>
            <a:r>
              <a:rPr lang="en-US" altLang="zh-CN"/>
              <a:t>-0.</a:t>
            </a:r>
            <a:r>
              <a:rPr lang="zh-CN" altLang="en-US"/>
              <a:t>这是特征方程形式，说明</a:t>
            </a:r>
            <a:r>
              <a:rPr lang="en-US" altLang="zh-CN"/>
              <a:t>q</a:t>
            </a:r>
            <a:r>
              <a:rPr lang="zh-CN" altLang="en-US"/>
              <a:t>能使得特征方程</a:t>
            </a:r>
            <a:r>
              <a:rPr lang="zh-CN" altLang="en-US"/>
              <a:t>成立。</a:t>
            </a:r>
            <a:endParaRPr lang="zh-CN" altLang="en-US"/>
          </a:p>
          <a:p>
            <a:endParaRPr lang="zh-CN" altLang="en-US"/>
          </a:p>
          <a:p>
            <a:r>
              <a:rPr lang="zh-CN" altLang="en-US"/>
              <a:t>反过来，我们可以从这个判断为出发点，逐步演算到该</a:t>
            </a:r>
            <a:r>
              <a:rPr lang="zh-CN" altLang="en-US"/>
              <a:t>结果。</a:t>
            </a:r>
            <a:endParaRPr lang="zh-CN" altLang="en-US"/>
          </a:p>
          <a:p>
            <a:r>
              <a:rPr lang="zh-CN" altLang="en-US"/>
              <a:t>这里定理的重点在于特征方程的解的</a:t>
            </a:r>
            <a:r>
              <a:rPr lang="en-US" altLang="zh-CN"/>
              <a:t>n</a:t>
            </a:r>
            <a:r>
              <a:rPr lang="zh-CN" altLang="en-US"/>
              <a:t>次幂能使得递推方程</a:t>
            </a:r>
            <a:r>
              <a:rPr lang="zh-CN" altLang="en-US"/>
              <a:t>成立。</a:t>
            </a:r>
            <a:endParaRPr lang="zh-CN" altLang="en-US"/>
          </a:p>
          <a:p>
            <a:r>
              <a:rPr lang="zh-CN" altLang="en-US"/>
              <a:t>这里没考虑初始值</a:t>
            </a:r>
            <a:r>
              <a:rPr lang="zh-CN" altLang="en-US"/>
              <a:t>问题。</a:t>
            </a:r>
            <a:endParaRPr lang="zh-CN" altLang="en-US"/>
          </a:p>
          <a:p>
            <a:endParaRPr lang="zh-CN" altLang="en-US"/>
          </a:p>
          <a:p>
            <a:r>
              <a:rPr lang="en-US" altLang="zh-CN"/>
              <a:t>1’30”</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一般梯队方程有</a:t>
            </a:r>
            <a:r>
              <a:rPr lang="en-US" altLang="zh-CN"/>
              <a:t>k</a:t>
            </a:r>
            <a:r>
              <a:rPr lang="zh-CN" altLang="en-US"/>
              <a:t>个特征根，那么这些特征根的</a:t>
            </a:r>
            <a:r>
              <a:rPr lang="en-US" altLang="zh-CN"/>
              <a:t>n</a:t>
            </a:r>
            <a:r>
              <a:rPr lang="zh-CN" altLang="en-US"/>
              <a:t>次幂的</a:t>
            </a:r>
            <a:r>
              <a:rPr lang="zh-CN" altLang="en-US"/>
              <a:t>任意线性组合也是特征方程的</a:t>
            </a:r>
            <a:r>
              <a:rPr lang="zh-CN" altLang="en-US"/>
              <a:t>解。、</a:t>
            </a:r>
            <a:endParaRPr lang="zh-CN" altLang="en-US"/>
          </a:p>
          <a:p>
            <a:r>
              <a:rPr lang="zh-CN" altLang="en-US"/>
              <a:t>这是非常容易证明的。这是一个有趣而有用的</a:t>
            </a:r>
            <a:r>
              <a:rPr lang="zh-CN" altLang="en-US"/>
              <a:t>结果。</a:t>
            </a:r>
            <a:endParaRPr lang="zh-CN" altLang="en-US"/>
          </a:p>
          <a:p>
            <a:endParaRPr lang="zh-CN" altLang="en-US"/>
          </a:p>
          <a:p>
            <a:r>
              <a:rPr lang="en-US" altLang="zh-CN"/>
              <a:t>30”</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400" smtClean="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613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kumimoji="1" sz="1400" smtClean="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tx1"/>
                </a:solidFill>
                <a:latin typeface="Times New Roman" panose="02020603050405020304" pitchFamily="18" charset="0"/>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3" Type="http://schemas.openxmlformats.org/officeDocument/2006/relationships/notesSlide" Target="../notesSlides/notesSlide12.xml"/><Relationship Id="rId12" Type="http://schemas.openxmlformats.org/officeDocument/2006/relationships/vmlDrawing" Target="../drawings/vmlDrawing5.vml"/><Relationship Id="rId11" Type="http://schemas.openxmlformats.org/officeDocument/2006/relationships/slideLayout" Target="../slideLayouts/slideLayout6.xml"/><Relationship Id="rId10" Type="http://schemas.openxmlformats.org/officeDocument/2006/relationships/image" Target="../media/image12.w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7.vml"/><Relationship Id="rId5" Type="http://schemas.openxmlformats.org/officeDocument/2006/relationships/slideLayout" Target="../slideLayouts/slideLayout6.xml"/><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21.wmf"/><Relationship Id="rId1"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6.x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 Id="rId3" Type="http://schemas.openxmlformats.org/officeDocument/2006/relationships/oleObject" Target="../embeddings/oleObject24.bin"/><Relationship Id="rId2" Type="http://schemas.openxmlformats.org/officeDocument/2006/relationships/image" Target="../media/image23.wmf"/><Relationship Id="rId1"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6.xml"/><Relationship Id="rId2" Type="http://schemas.openxmlformats.org/officeDocument/2006/relationships/image" Target="../media/image26.wmf"/><Relationship Id="rId1"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28.bin"/><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4.xml"/><Relationship Id="rId4" Type="http://schemas.openxmlformats.org/officeDocument/2006/relationships/image" Target="../media/image30.wmf"/><Relationship Id="rId3" Type="http://schemas.openxmlformats.org/officeDocument/2006/relationships/oleObject" Target="../embeddings/oleObject30.bin"/><Relationship Id="rId2" Type="http://schemas.openxmlformats.org/officeDocument/2006/relationships/image" Target="../media/image29.wmf"/><Relationship Id="rId1"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oleObject" Target="../embeddings/oleObject34.bin"/><Relationship Id="rId7" Type="http://schemas.openxmlformats.org/officeDocument/2006/relationships/image" Target="../media/image34.wmf"/><Relationship Id="rId6" Type="http://schemas.openxmlformats.org/officeDocument/2006/relationships/oleObject" Target="../embeddings/oleObject33.bin"/><Relationship Id="rId5" Type="http://schemas.openxmlformats.org/officeDocument/2006/relationships/image" Target="../media/image33.png"/><Relationship Id="rId4" Type="http://schemas.openxmlformats.org/officeDocument/2006/relationships/image" Target="../media/image32.wmf"/><Relationship Id="rId3" Type="http://schemas.openxmlformats.org/officeDocument/2006/relationships/oleObject" Target="../embeddings/oleObject32.bin"/><Relationship Id="rId2" Type="http://schemas.openxmlformats.org/officeDocument/2006/relationships/image" Target="../media/image31.wmf"/><Relationship Id="rId16" Type="http://schemas.openxmlformats.org/officeDocument/2006/relationships/notesSlide" Target="../notesSlides/notesSlide19.xml"/><Relationship Id="rId15" Type="http://schemas.openxmlformats.org/officeDocument/2006/relationships/vmlDrawing" Target="../drawings/vmlDrawing15.vml"/><Relationship Id="rId14" Type="http://schemas.openxmlformats.org/officeDocument/2006/relationships/slideLayout" Target="../slideLayouts/slideLayout6.xml"/><Relationship Id="rId13" Type="http://schemas.openxmlformats.org/officeDocument/2006/relationships/image" Target="../media/image37.wmf"/><Relationship Id="rId12" Type="http://schemas.openxmlformats.org/officeDocument/2006/relationships/oleObject" Target="../embeddings/oleObject36.bin"/><Relationship Id="rId11" Type="http://schemas.openxmlformats.org/officeDocument/2006/relationships/image" Target="../media/image36.wmf"/><Relationship Id="rId10" Type="http://schemas.openxmlformats.org/officeDocument/2006/relationships/oleObject" Target="../embeddings/oleObject35.bin"/><Relationship Id="rId1"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6.xml"/><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 Id="rId3" Type="http://schemas.openxmlformats.org/officeDocument/2006/relationships/oleObject" Target="../embeddings/oleObject38.bin"/><Relationship Id="rId2" Type="http://schemas.openxmlformats.org/officeDocument/2006/relationships/image" Target="../media/image38.wmf"/><Relationship Id="rId1" Type="http://schemas.openxmlformats.org/officeDocument/2006/relationships/oleObject" Target="../embeddings/oleObject37.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6.xml"/><Relationship Id="rId4" Type="http://schemas.openxmlformats.org/officeDocument/2006/relationships/image" Target="../media/image42.wmf"/><Relationship Id="rId3" Type="http://schemas.openxmlformats.org/officeDocument/2006/relationships/oleObject" Target="../embeddings/oleObject41.bin"/><Relationship Id="rId2" Type="http://schemas.openxmlformats.org/officeDocument/2006/relationships/image" Target="../media/image41.wmf"/><Relationship Id="rId1" Type="http://schemas.openxmlformats.org/officeDocument/2006/relationships/oleObject" Target="../embeddings/oleObject40.bin"/></Relationships>
</file>

<file path=ppt/slides/_rels/slide33.xml.rels><?xml version="1.0" encoding="UTF-8" standalone="yes"?>
<Relationships xmlns="http://schemas.openxmlformats.org/package/2006/relationships"><Relationship Id="rId7" Type="http://schemas.openxmlformats.org/officeDocument/2006/relationships/vmlDrawing" Target="../drawings/vmlDrawing18.vml"/><Relationship Id="rId6"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43.bin"/><Relationship Id="rId3" Type="http://schemas.openxmlformats.org/officeDocument/2006/relationships/image" Target="../media/image44.png"/><Relationship Id="rId2" Type="http://schemas.openxmlformats.org/officeDocument/2006/relationships/image" Target="../media/image43.wmf"/><Relationship Id="rId1"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6146" name="Rectangle 2"/>
          <p:cNvSpPr>
            <a:spLocks noGrp="1"/>
          </p:cNvSpPr>
          <p:nvPr>
            <p:ph type="title"/>
          </p:nvPr>
        </p:nvSpPr>
        <p:spPr>
          <a:xfrm>
            <a:off x="685800" y="896620"/>
            <a:ext cx="7772400" cy="1143000"/>
          </a:xfrm>
        </p:spPr>
        <p:txBody>
          <a:bodyPr vert="horz" wrap="square" lIns="91440" tIns="45720" rIns="91440" bIns="45720" anchor="ctr" anchorCtr="0"/>
          <a:lstStyle/>
          <a:p>
            <a:pPr eaLnBrk="1" hangingPunct="1"/>
            <a:r>
              <a:rPr lang="zh-CN" altLang="en-US" dirty="0">
                <a:solidFill>
                  <a:srgbClr val="A50021"/>
                </a:solidFill>
                <a:latin typeface="黑体" panose="02010609060101010101" pitchFamily="2" charset="-122"/>
                <a:ea typeface="黑体" panose="02010609060101010101" pitchFamily="2" charset="-122"/>
              </a:rPr>
              <a:t>第</a:t>
            </a:r>
            <a:r>
              <a:rPr lang="en-US" altLang="zh-CN" dirty="0">
                <a:solidFill>
                  <a:srgbClr val="A50021"/>
                </a:solidFill>
                <a:ea typeface="黑体" panose="02010609060101010101" pitchFamily="2" charset="-122"/>
              </a:rPr>
              <a:t>10</a:t>
            </a:r>
            <a:r>
              <a:rPr lang="zh-CN" altLang="en-US" dirty="0">
                <a:solidFill>
                  <a:srgbClr val="A50021"/>
                </a:solidFill>
                <a:latin typeface="黑体" panose="02010609060101010101" pitchFamily="2" charset="-122"/>
                <a:ea typeface="黑体" panose="02010609060101010101" pitchFamily="2" charset="-122"/>
              </a:rPr>
              <a:t>章 递推方程与生成函数</a:t>
            </a:r>
            <a:endParaRPr lang="zh-CN" altLang="en-US" dirty="0">
              <a:solidFill>
                <a:srgbClr val="A50021"/>
              </a:solidFill>
              <a:latin typeface="黑体" panose="02010609060101010101" pitchFamily="2" charset="-122"/>
              <a:ea typeface="黑体" panose="02010609060101010101" pitchFamily="2" charset="-122"/>
            </a:endParaRPr>
          </a:p>
        </p:txBody>
      </p:sp>
      <p:sp>
        <p:nvSpPr>
          <p:cNvPr id="6147" name="Rectangle 3"/>
          <p:cNvSpPr>
            <a:spLocks noGrp="1"/>
          </p:cNvSpPr>
          <p:nvPr>
            <p:ph idx="1"/>
          </p:nvPr>
        </p:nvSpPr>
        <p:spPr>
          <a:xfrm>
            <a:off x="685800" y="2411730"/>
            <a:ext cx="7772400" cy="4114800"/>
          </a:xfrm>
        </p:spPr>
        <p:txBody>
          <a:bodyPr vert="horz" wrap="square" lIns="91440" tIns="45720" rIns="91440" bIns="45720" anchor="t" anchorCtr="0"/>
          <a:lstStyle/>
          <a:p>
            <a:pPr eaLnBrk="1" hangingPunct="1">
              <a:lnSpc>
                <a:spcPct val="130000"/>
              </a:lnSpc>
            </a:pPr>
            <a:r>
              <a:rPr lang="en-US" altLang="zh-CN" b="1" dirty="0"/>
              <a:t>10.1 </a:t>
            </a:r>
            <a:r>
              <a:rPr lang="zh-CN" altLang="en-US" b="1" dirty="0"/>
              <a:t>递推方程及其应用</a:t>
            </a:r>
            <a:endParaRPr lang="en-US" altLang="zh-CN" b="1" dirty="0"/>
          </a:p>
          <a:p>
            <a:pPr eaLnBrk="1" hangingPunct="1">
              <a:lnSpc>
                <a:spcPct val="130000"/>
              </a:lnSpc>
            </a:pPr>
            <a:r>
              <a:rPr lang="en-US" altLang="zh-CN" b="1" dirty="0"/>
              <a:t>10.2 </a:t>
            </a:r>
            <a:r>
              <a:rPr lang="zh-CN" altLang="en-US" b="1" dirty="0"/>
              <a:t>生成函数及其应用</a:t>
            </a:r>
            <a:endParaRPr lang="zh-CN" altLang="en-US" b="1" dirty="0"/>
          </a:p>
          <a:p>
            <a:pPr eaLnBrk="1" hangingPunct="1">
              <a:lnSpc>
                <a:spcPct val="130000"/>
              </a:lnSpc>
            </a:pPr>
            <a:r>
              <a:rPr lang="en-US" altLang="zh-CN" b="1" dirty="0"/>
              <a:t>10.3 </a:t>
            </a:r>
            <a:r>
              <a:rPr lang="zh-CN" altLang="en-US" b="1" dirty="0"/>
              <a:t>指数生成函数及其应用</a:t>
            </a:r>
            <a:endParaRPr lang="zh-CN" altLang="en-US" b="1" dirty="0"/>
          </a:p>
          <a:p>
            <a:pPr eaLnBrk="1" hangingPunct="1">
              <a:lnSpc>
                <a:spcPct val="130000"/>
              </a:lnSpc>
            </a:pPr>
            <a:r>
              <a:rPr lang="en-US" altLang="zh-CN" b="1" dirty="0"/>
              <a:t>10.4 Catalan</a:t>
            </a:r>
            <a:r>
              <a:rPr lang="zh-CN" altLang="en-US" b="1" dirty="0"/>
              <a:t>数与</a:t>
            </a:r>
            <a:r>
              <a:rPr lang="en-US" altLang="zh-CN" b="1" dirty="0"/>
              <a:t>Stirling</a:t>
            </a:r>
            <a:r>
              <a:rPr lang="zh-CN" altLang="en-US" b="1" dirty="0"/>
              <a:t>数</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5362" name="Rectangle 3"/>
          <p:cNvSpPr>
            <a:spLocks noGrp="1"/>
          </p:cNvSpPr>
          <p:nvPr>
            <p:ph type="title"/>
          </p:nvPr>
        </p:nvSpPr>
        <p:spPr>
          <a:xfrm>
            <a:off x="611560" y="250825"/>
            <a:ext cx="7772400" cy="1143000"/>
          </a:xfrm>
        </p:spPr>
        <p:txBody>
          <a:bodyPr vert="horz" wrap="square" lIns="91440" tIns="45720" rIns="91440" bIns="45720" anchor="ctr" anchorCtr="0"/>
          <a:lstStyle/>
          <a:p>
            <a:pPr algn="l" eaLnBrk="1" hangingPunct="1"/>
            <a:r>
              <a:rPr lang="zh-CN" altLang="en-US" sz="3600" dirty="0">
                <a:solidFill>
                  <a:srgbClr val="A50021"/>
                </a:solidFill>
              </a:rPr>
              <a:t>递推方程解与特征根的关系</a:t>
            </a:r>
            <a:endParaRPr lang="zh-CN" altLang="en-US" sz="3600" dirty="0">
              <a:solidFill>
                <a:srgbClr val="A50021"/>
              </a:solidFill>
            </a:endParaRPr>
          </a:p>
        </p:txBody>
      </p:sp>
      <p:sp>
        <p:nvSpPr>
          <p:cNvPr id="15363" name="Rectangle 5"/>
          <p:cNvSpPr/>
          <p:nvPr/>
        </p:nvSpPr>
        <p:spPr>
          <a:xfrm>
            <a:off x="-34290" y="1082200"/>
            <a:ext cx="8459788" cy="2202180"/>
          </a:xfrm>
          <a:prstGeom prst="rect">
            <a:avLst/>
          </a:prstGeom>
          <a:noFill/>
          <a:ln w="6350">
            <a:noFill/>
          </a:ln>
        </p:spPr>
        <p:txBody>
          <a:bodyPr wrap="square" anchor="ctr" anchorCtr="0">
            <a:spAutoFit/>
          </a:bodyPr>
          <a:lstStyle/>
          <a:p>
            <a:pPr indent="609600">
              <a:lnSpc>
                <a:spcPct val="130000"/>
              </a:lnSpc>
            </a:pPr>
            <a:r>
              <a:rPr lang="zh-CN" altLang="en-US" sz="2400" b="1" dirty="0">
                <a:solidFill>
                  <a:srgbClr val="7030A0"/>
                </a:solidFill>
                <a:latin typeface="Times New Roman" panose="02020603050405020304" pitchFamily="18" charset="0"/>
                <a:ea typeface="宋体" panose="02010600030101010101" pitchFamily="2" charset="-122"/>
              </a:rPr>
              <a:t>定理</a:t>
            </a:r>
            <a:r>
              <a:rPr lang="en-US" altLang="zh-CN" sz="2400" b="1" dirty="0">
                <a:solidFill>
                  <a:srgbClr val="7030A0"/>
                </a:solidFill>
                <a:latin typeface="Times New Roman" panose="02020603050405020304" pitchFamily="18" charset="0"/>
                <a:ea typeface="宋体" panose="02010600030101010101" pitchFamily="2" charset="-122"/>
              </a:rPr>
              <a:t>10.1</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设 </a:t>
            </a:r>
            <a:r>
              <a:rPr lang="en-US" altLang="zh-CN" sz="2400" b="1" i="1" dirty="0">
                <a:solidFill>
                  <a:schemeClr val="accent2"/>
                </a:solidFill>
                <a:latin typeface="Times New Roman" panose="02020603050405020304" pitchFamily="18" charset="0"/>
                <a:ea typeface="宋体" panose="02010600030101010101" pitchFamily="2" charset="-122"/>
              </a:rPr>
              <a:t>q </a:t>
            </a:r>
            <a:r>
              <a:rPr lang="zh-CN" altLang="en-US" sz="2400" b="1" dirty="0">
                <a:solidFill>
                  <a:schemeClr val="accent2"/>
                </a:solidFill>
                <a:latin typeface="Times New Roman" panose="02020603050405020304" pitchFamily="18" charset="0"/>
                <a:ea typeface="宋体" panose="02010600030101010101" pitchFamily="2" charset="-122"/>
              </a:rPr>
              <a:t>是非零复数，则 </a:t>
            </a:r>
            <a:r>
              <a:rPr lang="en-US" altLang="zh-CN" sz="2400" b="1" i="1" dirty="0">
                <a:solidFill>
                  <a:schemeClr val="accent2"/>
                </a:solidFill>
                <a:latin typeface="Times New Roman" panose="02020603050405020304" pitchFamily="18" charset="0"/>
                <a:ea typeface="宋体" panose="02010600030101010101" pitchFamily="2" charset="-122"/>
              </a:rPr>
              <a:t>q</a:t>
            </a:r>
            <a:r>
              <a:rPr lang="en-US" altLang="zh-CN" sz="2400" b="1" i="1" baseline="30000" dirty="0">
                <a:solidFill>
                  <a:schemeClr val="accent2"/>
                </a:solidFill>
                <a:latin typeface="Times New Roman" panose="02020603050405020304" pitchFamily="18" charset="0"/>
                <a:ea typeface="宋体" panose="02010600030101010101" pitchFamily="2" charset="-122"/>
              </a:rPr>
              <a:t>n</a:t>
            </a:r>
            <a:r>
              <a:rPr lang="en-US" altLang="zh-CN" sz="2400" b="1" i="1" baseline="-25000"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是递推方程的解当且仅</a:t>
            </a:r>
            <a:endParaRPr lang="zh-CN" altLang="en-US" sz="2400" b="1" dirty="0">
              <a:solidFill>
                <a:schemeClr val="accent2"/>
              </a:solidFill>
              <a:latin typeface="Times New Roman" panose="02020603050405020304" pitchFamily="18" charset="0"/>
              <a:ea typeface="宋体" panose="02010600030101010101" pitchFamily="2" charset="-122"/>
            </a:endParaRPr>
          </a:p>
          <a:p>
            <a:pPr indent="609600">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rPr>
              <a:t>当 </a:t>
            </a:r>
            <a:r>
              <a:rPr lang="en-US" altLang="zh-CN" sz="2400" b="1" i="1" dirty="0">
                <a:solidFill>
                  <a:schemeClr val="accent2"/>
                </a:solidFill>
                <a:latin typeface="Times New Roman" panose="02020603050405020304" pitchFamily="18" charset="0"/>
                <a:ea typeface="宋体" panose="02010600030101010101" pitchFamily="2" charset="-122"/>
              </a:rPr>
              <a:t>q </a:t>
            </a:r>
            <a:r>
              <a:rPr lang="zh-CN" altLang="en-US" sz="2400" b="1" dirty="0">
                <a:solidFill>
                  <a:schemeClr val="accent2"/>
                </a:solidFill>
                <a:latin typeface="Times New Roman" panose="02020603050405020304" pitchFamily="18" charset="0"/>
                <a:ea typeface="宋体" panose="02010600030101010101" pitchFamily="2" charset="-122"/>
              </a:rPr>
              <a:t>是它的特征根</a:t>
            </a:r>
            <a:r>
              <a:rPr lang="en-US" altLang="zh-CN" sz="2400" b="1" dirty="0">
                <a:solidFill>
                  <a:schemeClr val="accent2"/>
                </a:solidFill>
                <a:latin typeface="Times New Roman" panose="02020603050405020304" pitchFamily="18" charset="0"/>
                <a:ea typeface="宋体" panose="02010600030101010101" pitchFamily="2" charset="-122"/>
              </a:rPr>
              <a:t>. </a:t>
            </a:r>
            <a:endParaRPr lang="en-US" altLang="zh-CN" sz="2400" b="1" dirty="0">
              <a:solidFill>
                <a:schemeClr val="accent2"/>
              </a:solidFill>
              <a:latin typeface="Times New Roman" panose="02020603050405020304" pitchFamily="18" charset="0"/>
              <a:ea typeface="宋体" panose="02010600030101010101" pitchFamily="2" charset="-122"/>
            </a:endParaRPr>
          </a:p>
          <a:p>
            <a:pPr indent="609600">
              <a:lnSpc>
                <a:spcPct val="130000"/>
              </a:lnSpc>
              <a:spcBef>
                <a:spcPts val="1500"/>
              </a:spcBef>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注：这里递推方程指常系数线性齐次递推方程</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暂不考虑</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indent="609600">
              <a:lnSpc>
                <a:spcPct val="130000"/>
              </a:lnSpc>
              <a:spcBef>
                <a:spcPts val="0"/>
              </a:spcBef>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初始条件</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4" name="组合 3"/>
          <p:cNvGrpSpPr/>
          <p:nvPr/>
        </p:nvGrpSpPr>
        <p:grpSpPr>
          <a:xfrm>
            <a:off x="2197100" y="5866765"/>
            <a:ext cx="5976620" cy="502920"/>
            <a:chOff x="3460" y="9239"/>
            <a:chExt cx="9412" cy="792"/>
          </a:xfrm>
        </p:grpSpPr>
        <p:sp>
          <p:nvSpPr>
            <p:cNvPr id="2" name="圆角矩形 1"/>
            <p:cNvSpPr/>
            <p:nvPr/>
          </p:nvSpPr>
          <p:spPr>
            <a:xfrm>
              <a:off x="3460" y="9239"/>
              <a:ext cx="9412" cy="79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graphicFrame>
          <p:nvGraphicFramePr>
            <p:cNvPr id="14341" name="Object 4"/>
            <p:cNvGraphicFramePr/>
            <p:nvPr/>
          </p:nvGraphicFramePr>
          <p:xfrm>
            <a:off x="3548" y="9300"/>
            <a:ext cx="9155" cy="672"/>
          </p:xfrm>
          <a:graphic>
            <a:graphicData uri="http://schemas.openxmlformats.org/presentationml/2006/ole">
              <mc:AlternateContent xmlns:mc="http://schemas.openxmlformats.org/markup-compatibility/2006">
                <mc:Choice xmlns:v="urn:schemas-microsoft-com:vml" Requires="v">
                  <p:oleObj spid="_x0000_s4105" name="" r:id="rId1" imgW="3213100" imgH="228600" progId="Equation.3">
                    <p:embed/>
                  </p:oleObj>
                </mc:Choice>
                <mc:Fallback>
                  <p:oleObj name="" r:id="rId1" imgW="3213100" imgH="228600" progId="Equation.3">
                    <p:embed/>
                    <p:pic>
                      <p:nvPicPr>
                        <p:cNvPr id="0" name="图片 3075"/>
                        <p:cNvPicPr/>
                        <p:nvPr/>
                      </p:nvPicPr>
                      <p:blipFill>
                        <a:blip r:embed="rId2"/>
                        <a:stretch>
                          <a:fillRect/>
                        </a:stretch>
                      </p:blipFill>
                      <p:spPr>
                        <a:xfrm>
                          <a:off x="3548" y="9300"/>
                          <a:ext cx="9155" cy="672"/>
                        </a:xfrm>
                        <a:prstGeom prst="rect">
                          <a:avLst/>
                        </a:prstGeom>
                        <a:noFill/>
                        <a:ln w="38100">
                          <a:noFill/>
                          <a:miter/>
                        </a:ln>
                      </p:spPr>
                    </p:pic>
                  </p:oleObj>
                </mc:Fallback>
              </mc:AlternateContent>
            </a:graphicData>
          </a:graphic>
        </p:graphicFrame>
      </p:grpSp>
      <p:sp>
        <p:nvSpPr>
          <p:cNvPr id="3" name="Rectangle 5"/>
          <p:cNvSpPr/>
          <p:nvPr/>
        </p:nvSpPr>
        <p:spPr>
          <a:xfrm>
            <a:off x="0" y="3284380"/>
            <a:ext cx="8459788" cy="2489200"/>
          </a:xfrm>
          <a:prstGeom prst="rect">
            <a:avLst/>
          </a:prstGeom>
          <a:noFill/>
          <a:ln w="6350">
            <a:noFill/>
          </a:ln>
        </p:spPr>
        <p:txBody>
          <a:bodyPr anchor="ctr" anchorCtr="0">
            <a:spAutoFit/>
          </a:bodyPr>
          <a:p>
            <a:pPr indent="609600">
              <a:lnSpc>
                <a:spcPct val="130000"/>
              </a:lnSpc>
              <a:spcBef>
                <a:spcPts val="1500"/>
              </a:spcBef>
            </a:pPr>
            <a:r>
              <a:rPr lang="zh-CN" altLang="en-US" sz="2400" b="1" dirty="0">
                <a:solidFill>
                  <a:schemeClr val="tx1"/>
                </a:solidFill>
                <a:latin typeface="Times New Roman" panose="02020603050405020304" pitchFamily="18" charset="0"/>
                <a:ea typeface="宋体" panose="02010600030101010101" pitchFamily="2" charset="-122"/>
              </a:rPr>
              <a:t>证   </a:t>
            </a:r>
            <a:r>
              <a:rPr lang="en-US" altLang="zh-CN" sz="2400" b="1" i="1" dirty="0">
                <a:solidFill>
                  <a:schemeClr val="tx1"/>
                </a:solidFill>
                <a:latin typeface="Times New Roman" panose="02020603050405020304" pitchFamily="18" charset="0"/>
                <a:ea typeface="宋体" panose="02010600030101010101" pitchFamily="2" charset="-122"/>
              </a:rPr>
              <a:t>q</a:t>
            </a:r>
            <a:r>
              <a:rPr lang="en-US" altLang="zh-CN" sz="2400" b="1" i="1" baseline="30000" dirty="0">
                <a:solidFill>
                  <a:schemeClr val="tx1"/>
                </a:solidFill>
                <a:latin typeface="Times New Roman" panose="02020603050405020304" pitchFamily="18" charset="0"/>
                <a:ea typeface="宋体" panose="02010600030101010101" pitchFamily="2" charset="-122"/>
              </a:rPr>
              <a:t>n </a:t>
            </a:r>
            <a:r>
              <a:rPr lang="zh-CN" altLang="en-US" sz="2400" b="1" dirty="0">
                <a:solidFill>
                  <a:schemeClr val="tx1"/>
                </a:solidFill>
                <a:latin typeface="Times New Roman" panose="02020603050405020304" pitchFamily="18" charset="0"/>
                <a:ea typeface="宋体" panose="02010600030101010101" pitchFamily="2" charset="-122"/>
              </a:rPr>
              <a:t>是递推方程的解</a:t>
            </a:r>
            <a:endParaRPr lang="zh-CN" altLang="en-US" sz="2400" b="1" dirty="0">
              <a:solidFill>
                <a:schemeClr val="tx1"/>
              </a:solidFill>
              <a:latin typeface="Times New Roman" panose="02020603050405020304" pitchFamily="18" charset="0"/>
              <a:ea typeface="宋体" panose="02010600030101010101" pitchFamily="2" charset="-122"/>
            </a:endParaRPr>
          </a:p>
          <a:p>
            <a:pPr indent="609600">
              <a:lnSpc>
                <a:spcPct val="130000"/>
              </a:lnSpc>
            </a:pPr>
            <a:r>
              <a:rPr lang="en-US" altLang="zh-CN" sz="2400" b="1" dirty="0">
                <a:solidFill>
                  <a:schemeClr val="tx1"/>
                </a:solidFill>
                <a:latin typeface="Times New Roman" panose="02020603050405020304" pitchFamily="18" charset="0"/>
                <a:ea typeface="宋体" panose="02010600030101010101" pitchFamily="2" charset="-122"/>
                <a:sym typeface="+mn-ea"/>
              </a:rPr>
              <a:t> </a:t>
            </a:r>
            <a:r>
              <a:rPr lang="zh-CN" altLang="en-US" sz="2400" b="1" dirty="0">
                <a:solidFill>
                  <a:schemeClr val="tx1"/>
                </a:solidFill>
                <a:sym typeface="Symbol" panose="05050102010706020507" pitchFamily="18" charset="2"/>
              </a:rPr>
              <a:t>⇔</a:t>
            </a:r>
            <a:r>
              <a:rPr lang="zh-CN" altLang="en-US" sz="2400" b="1" dirty="0">
                <a:solidFill>
                  <a:schemeClr val="tx1"/>
                </a:solidFill>
                <a:latin typeface="Lucida Sans Unicode" panose="020B0602030504020204" pitchFamily="34"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baseline="-250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i="1" baseline="-250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0</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609600">
              <a:lnSpc>
                <a:spcPct val="13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Arial" panose="020B0604020202020204" pitchFamily="34" charset="0"/>
                <a:sym typeface="Symbol" panose="05050102010706020507" pitchFamily="18" charset="2"/>
              </a:rPr>
              <a:t>⇔</a:t>
            </a:r>
            <a:r>
              <a:rPr lang="en-US" altLang="zh-CN" sz="2400" dirty="0">
                <a:latin typeface="Arial" panose="020B0604020202020204" pitchFamily="34" charset="0"/>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i="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0</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609600">
              <a:lnSpc>
                <a:spcPct val="130000"/>
              </a:lnSpc>
              <a:buFont typeface="Symbol" panose="05050102010706020507" pitchFamily="18" charset="2"/>
            </a:pP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Arial" panose="020B0604020202020204" pitchFamily="34" charset="0"/>
                <a:sym typeface="Symbol" panose="05050102010706020507" pitchFamily="18" charset="2"/>
              </a:rPr>
              <a:t>⇔</a:t>
            </a:r>
            <a:r>
              <a:rPr lang="en-US" altLang="zh-CN" dirty="0">
                <a:latin typeface="Arial" panose="020B0604020202020204" pitchFamily="34" charset="0"/>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0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609600">
              <a:lnSpc>
                <a:spcPct val="130000"/>
              </a:lnSpc>
              <a:buFont typeface="Symbol" panose="05050102010706020507" pitchFamily="18" charset="2"/>
            </a:pPr>
            <a:r>
              <a:rPr lang="zh-CN" altLang="en-US" sz="2400" b="1" dirty="0">
                <a:solidFill>
                  <a:schemeClr val="tx1"/>
                </a:solidFill>
                <a:latin typeface="Arial" panose="020B0604020202020204" pitchFamily="34" charset="0"/>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是它的特征根   </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386" name="Rectangle 3"/>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A50021"/>
                </a:solidFill>
              </a:rPr>
              <a:t>解的线性性质</a:t>
            </a:r>
            <a:endParaRPr lang="zh-CN" altLang="en-US" sz="3600" dirty="0">
              <a:solidFill>
                <a:srgbClr val="A50021"/>
              </a:solidFill>
            </a:endParaRPr>
          </a:p>
        </p:txBody>
      </p:sp>
      <p:sp>
        <p:nvSpPr>
          <p:cNvPr id="16387" name="Rectangle 5"/>
          <p:cNvSpPr/>
          <p:nvPr/>
        </p:nvSpPr>
        <p:spPr>
          <a:xfrm>
            <a:off x="540068" y="2015014"/>
            <a:ext cx="7920037" cy="3448685"/>
          </a:xfrm>
          <a:prstGeom prst="rect">
            <a:avLst/>
          </a:prstGeom>
          <a:noFill/>
          <a:ln w="6350">
            <a:noFill/>
          </a:ln>
        </p:spPr>
        <p:txBody>
          <a:bodyPr anchor="ctr" anchorCtr="0">
            <a:spAutoFit/>
          </a:bodyPr>
          <a:lstStyle/>
          <a:p>
            <a:pPr indent="268605">
              <a:lnSpc>
                <a:spcPct val="130000"/>
              </a:lnSpc>
            </a:pPr>
            <a:r>
              <a:rPr lang="zh-CN" altLang="en-US" sz="2400" b="1" dirty="0">
                <a:solidFill>
                  <a:srgbClr val="7030A0"/>
                </a:solidFill>
                <a:latin typeface="Times New Roman" panose="02020603050405020304" pitchFamily="18" charset="0"/>
                <a:ea typeface="宋体" panose="02010600030101010101" pitchFamily="2" charset="-122"/>
              </a:rPr>
              <a:t>定理</a:t>
            </a:r>
            <a:r>
              <a:rPr lang="en-US" altLang="zh-CN" sz="2400" b="1" dirty="0">
                <a:solidFill>
                  <a:srgbClr val="7030A0"/>
                </a:solidFill>
                <a:latin typeface="Times New Roman" panose="02020603050405020304" pitchFamily="18" charset="0"/>
                <a:ea typeface="宋体" panose="02010600030101010101" pitchFamily="2" charset="-122"/>
              </a:rPr>
              <a:t>10.2 </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设 </a:t>
            </a:r>
            <a:r>
              <a:rPr lang="en-US" altLang="zh-CN" sz="2400" b="1" i="1" dirty="0">
                <a:solidFill>
                  <a:schemeClr val="accent2"/>
                </a:solidFill>
                <a:latin typeface="Times New Roman" panose="02020603050405020304" pitchFamily="18" charset="0"/>
                <a:ea typeface="宋体" panose="02010600030101010101" pitchFamily="2" charset="-122"/>
              </a:rPr>
              <a:t>h</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rPr>
              <a:t>(</a:t>
            </a:r>
            <a:r>
              <a:rPr lang="en-US" altLang="zh-CN" sz="2400" b="1" i="1" dirty="0">
                <a:solidFill>
                  <a:schemeClr val="accent2"/>
                </a:solidFill>
                <a:latin typeface="Times New Roman" panose="02020603050405020304" pitchFamily="18" charset="0"/>
                <a:ea typeface="宋体" panose="02010600030101010101" pitchFamily="2" charset="-122"/>
              </a:rPr>
              <a:t>n</a:t>
            </a:r>
            <a:r>
              <a:rPr lang="en-US" altLang="zh-CN" sz="2400" b="1"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和 </a:t>
            </a:r>
            <a:r>
              <a:rPr lang="en-US" altLang="zh-CN" sz="2400" b="1" i="1" dirty="0">
                <a:solidFill>
                  <a:schemeClr val="accent2"/>
                </a:solidFill>
                <a:latin typeface="Times New Roman" panose="02020603050405020304" pitchFamily="18" charset="0"/>
                <a:ea typeface="宋体" panose="02010600030101010101" pitchFamily="2" charset="-122"/>
              </a:rPr>
              <a:t>h</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dirty="0">
                <a:solidFill>
                  <a:schemeClr val="accent2"/>
                </a:solidFill>
                <a:latin typeface="Times New Roman" panose="02020603050405020304" pitchFamily="18" charset="0"/>
                <a:ea typeface="宋体" panose="02010600030101010101" pitchFamily="2" charset="-122"/>
              </a:rPr>
              <a:t>(</a:t>
            </a:r>
            <a:r>
              <a:rPr lang="en-US" altLang="zh-CN" sz="2400" b="1" i="1" dirty="0">
                <a:solidFill>
                  <a:schemeClr val="accent2"/>
                </a:solidFill>
                <a:latin typeface="Times New Roman" panose="02020603050405020304" pitchFamily="18" charset="0"/>
                <a:ea typeface="宋体" panose="02010600030101010101" pitchFamily="2" charset="-122"/>
              </a:rPr>
              <a:t>n</a:t>
            </a:r>
            <a:r>
              <a:rPr lang="en-US" altLang="zh-CN" sz="2400" b="1"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是递推方程的解，</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zh-CN" altLang="en-US" sz="2400" b="1" dirty="0">
                <a:solidFill>
                  <a:schemeClr val="accent2"/>
                </a:solidFill>
                <a:latin typeface="Times New Roman" panose="02020603050405020304" pitchFamily="18" charset="0"/>
                <a:ea typeface="宋体" panose="02010600030101010101" pitchFamily="2" charset="-122"/>
              </a:rPr>
              <a:t>为任</a:t>
            </a:r>
            <a:endParaRPr lang="zh-CN" altLang="en-US" sz="2400" b="1" dirty="0">
              <a:solidFill>
                <a:schemeClr val="accent2"/>
              </a:solidFill>
              <a:latin typeface="Times New Roman" panose="02020603050405020304" pitchFamily="18" charset="0"/>
              <a:ea typeface="宋体" panose="02010600030101010101" pitchFamily="2" charset="-122"/>
            </a:endParaRPr>
          </a:p>
          <a:p>
            <a:pPr indent="268605">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rPr>
              <a:t>意常数，则 </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i="1" dirty="0">
                <a:solidFill>
                  <a:schemeClr val="accent2"/>
                </a:solidFill>
                <a:latin typeface="Times New Roman" panose="02020603050405020304" pitchFamily="18" charset="0"/>
                <a:ea typeface="宋体" panose="02010600030101010101" pitchFamily="2" charset="-122"/>
              </a:rPr>
              <a:t>h</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rPr>
              <a:t>(</a:t>
            </a:r>
            <a:r>
              <a:rPr lang="en-US" altLang="zh-CN" sz="2400" b="1" i="1" dirty="0">
                <a:solidFill>
                  <a:schemeClr val="accent2"/>
                </a:solidFill>
                <a:latin typeface="Times New Roman" panose="02020603050405020304" pitchFamily="18" charset="0"/>
                <a:ea typeface="宋体" panose="02010600030101010101" pitchFamily="2" charset="-122"/>
              </a:rPr>
              <a:t>n</a:t>
            </a:r>
            <a:r>
              <a:rPr lang="en-US" altLang="zh-CN" sz="2400" b="1" dirty="0">
                <a:solidFill>
                  <a:schemeClr val="accent2"/>
                </a:solidFill>
                <a:latin typeface="Times New Roman" panose="02020603050405020304" pitchFamily="18" charset="0"/>
                <a:ea typeface="宋体" panose="02010600030101010101" pitchFamily="2" charset="-122"/>
              </a:rPr>
              <a:t>)+</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i="1" dirty="0">
                <a:solidFill>
                  <a:schemeClr val="accent2"/>
                </a:solidFill>
                <a:latin typeface="Times New Roman" panose="02020603050405020304" pitchFamily="18" charset="0"/>
                <a:ea typeface="宋体" panose="02010600030101010101" pitchFamily="2" charset="-122"/>
              </a:rPr>
              <a:t>h</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dirty="0">
                <a:solidFill>
                  <a:schemeClr val="accent2"/>
                </a:solidFill>
                <a:latin typeface="Times New Roman" panose="02020603050405020304" pitchFamily="18" charset="0"/>
                <a:ea typeface="宋体" panose="02010600030101010101" pitchFamily="2" charset="-122"/>
              </a:rPr>
              <a:t>(</a:t>
            </a:r>
            <a:r>
              <a:rPr lang="en-US" altLang="zh-CN" sz="2400" b="1" i="1" dirty="0">
                <a:solidFill>
                  <a:schemeClr val="accent2"/>
                </a:solidFill>
                <a:latin typeface="Times New Roman" panose="02020603050405020304" pitchFamily="18" charset="0"/>
                <a:ea typeface="宋体" panose="02010600030101010101" pitchFamily="2" charset="-122"/>
              </a:rPr>
              <a:t>n</a:t>
            </a:r>
            <a:r>
              <a:rPr lang="en-US" altLang="zh-CN" sz="2400" b="1"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也是这个递推方程的解</a:t>
            </a:r>
            <a:r>
              <a:rPr lang="en-US" altLang="zh-CN" sz="2400" b="1" dirty="0">
                <a:solidFill>
                  <a:schemeClr val="accent2"/>
                </a:solidFill>
                <a:latin typeface="Times New Roman" panose="02020603050405020304" pitchFamily="18" charset="0"/>
                <a:ea typeface="宋体" panose="02010600030101010101" pitchFamily="2" charset="-122"/>
              </a:rPr>
              <a:t>. </a:t>
            </a:r>
            <a:endParaRPr lang="en-US" altLang="zh-CN" sz="2400" b="1" dirty="0">
              <a:solidFill>
                <a:schemeClr val="accent2"/>
              </a:solidFill>
              <a:latin typeface="Times New Roman" panose="02020603050405020304" pitchFamily="18" charset="0"/>
              <a:ea typeface="宋体" panose="02010600030101010101" pitchFamily="2" charset="-122"/>
            </a:endParaRPr>
          </a:p>
          <a:p>
            <a:pPr indent="268605">
              <a:lnSpc>
                <a:spcPct val="130000"/>
              </a:lnSpc>
            </a:pPr>
            <a:r>
              <a:rPr lang="zh-CN" altLang="en-US" sz="2400" b="1" dirty="0">
                <a:solidFill>
                  <a:schemeClr val="tx1"/>
                </a:solidFill>
                <a:latin typeface="Times New Roman" panose="02020603050405020304" pitchFamily="18" charset="0"/>
                <a:ea typeface="宋体" panose="02010600030101010101" pitchFamily="2" charset="-122"/>
              </a:rPr>
              <a:t>证   将 </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代入该递推方程进行验证</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indent="268605">
              <a:lnSpc>
                <a:spcPct val="130000"/>
              </a:lnSpc>
            </a:pPr>
            <a:endParaRPr lang="zh-CN" altLang="en-US" sz="2400" b="1" dirty="0">
              <a:solidFill>
                <a:schemeClr val="tx1"/>
              </a:solidFill>
              <a:latin typeface="Times New Roman" panose="02020603050405020304" pitchFamily="18" charset="0"/>
              <a:ea typeface="宋体" panose="02010600030101010101" pitchFamily="2" charset="-122"/>
            </a:endParaRPr>
          </a:p>
          <a:p>
            <a:pPr indent="268605">
              <a:lnSpc>
                <a:spcPct val="130000"/>
              </a:lnSpc>
            </a:pPr>
            <a:r>
              <a:rPr lang="zh-CN" altLang="en-US" sz="2400" b="1" dirty="0">
                <a:solidFill>
                  <a:srgbClr val="7030A0"/>
                </a:solidFill>
                <a:latin typeface="Times New Roman" panose="02020603050405020304" pitchFamily="18" charset="0"/>
                <a:ea typeface="宋体" panose="02010600030101010101" pitchFamily="2" charset="-122"/>
              </a:rPr>
              <a:t>推论 </a:t>
            </a:r>
            <a:r>
              <a:rPr lang="zh-CN" altLang="en-US"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若 </a:t>
            </a:r>
            <a:r>
              <a:rPr lang="en-US" altLang="zh-CN" sz="2400" b="1" i="1" dirty="0">
                <a:solidFill>
                  <a:schemeClr val="accent2"/>
                </a:solidFill>
                <a:latin typeface="Times New Roman" panose="02020603050405020304" pitchFamily="18" charset="0"/>
                <a:ea typeface="宋体" panose="02010600030101010101" pitchFamily="2" charset="-122"/>
              </a:rPr>
              <a:t>q</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q</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dirty="0">
                <a:solidFill>
                  <a:schemeClr val="accent2"/>
                </a:solidFill>
                <a:latin typeface="Times New Roman" panose="02020603050405020304" pitchFamily="18" charset="0"/>
                <a:ea typeface="宋体" panose="02010600030101010101" pitchFamily="2" charset="-122"/>
              </a:rPr>
              <a:t>, …, </a:t>
            </a:r>
            <a:r>
              <a:rPr lang="en-US" altLang="zh-CN" sz="2400" b="1" i="1" dirty="0">
                <a:solidFill>
                  <a:schemeClr val="accent2"/>
                </a:solidFill>
                <a:latin typeface="Times New Roman" panose="02020603050405020304" pitchFamily="18" charset="0"/>
                <a:ea typeface="宋体" panose="02010600030101010101" pitchFamily="2" charset="-122"/>
              </a:rPr>
              <a:t>q</a:t>
            </a:r>
            <a:r>
              <a:rPr lang="en-US" altLang="zh-CN" sz="2400" b="1" i="1" baseline="-25000" dirty="0">
                <a:solidFill>
                  <a:schemeClr val="accent2"/>
                </a:solidFill>
                <a:latin typeface="Times New Roman" panose="02020603050405020304" pitchFamily="18" charset="0"/>
                <a:ea typeface="宋体" panose="02010600030101010101" pitchFamily="2" charset="-122"/>
              </a:rPr>
              <a:t>k</a:t>
            </a:r>
            <a:r>
              <a:rPr lang="en-US" altLang="zh-CN" sz="2400" b="1" i="1" dirty="0">
                <a:solidFill>
                  <a:schemeClr val="accent2"/>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是递推方程的特征根，则  </a:t>
            </a:r>
            <a:endParaRPr lang="zh-CN" altLang="en-US" sz="2400" b="1" dirty="0">
              <a:solidFill>
                <a:schemeClr val="accent2"/>
              </a:solidFill>
              <a:latin typeface="Times New Roman" panose="02020603050405020304" pitchFamily="18" charset="0"/>
              <a:ea typeface="宋体" panose="02010600030101010101" pitchFamily="2" charset="-122"/>
            </a:endParaRPr>
          </a:p>
          <a:p>
            <a:pPr indent="268605">
              <a:lnSpc>
                <a:spcPct val="130000"/>
              </a:lnSpc>
            </a:pP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i="1" dirty="0">
                <a:solidFill>
                  <a:schemeClr val="accent2"/>
                </a:solidFill>
                <a:latin typeface="Times New Roman" panose="02020603050405020304" pitchFamily="18" charset="0"/>
                <a:ea typeface="宋体" panose="02010600030101010101" pitchFamily="2" charset="-122"/>
              </a:rPr>
              <a:t>q</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i="1" baseline="30000" dirty="0">
                <a:solidFill>
                  <a:schemeClr val="accent2"/>
                </a:solidFill>
                <a:latin typeface="Times New Roman" panose="02020603050405020304" pitchFamily="18" charset="0"/>
                <a:ea typeface="宋体" panose="02010600030101010101" pitchFamily="2" charset="-122"/>
              </a:rPr>
              <a:t>n </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i="1" dirty="0">
                <a:solidFill>
                  <a:schemeClr val="accent2"/>
                </a:solidFill>
                <a:latin typeface="Times New Roman" panose="02020603050405020304" pitchFamily="18" charset="0"/>
                <a:ea typeface="宋体" panose="02010600030101010101" pitchFamily="2" charset="-122"/>
              </a:rPr>
              <a:t>q</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i="1" baseline="30000" dirty="0">
                <a:solidFill>
                  <a:schemeClr val="accent2"/>
                </a:solidFill>
                <a:latin typeface="Times New Roman" panose="02020603050405020304" pitchFamily="18" charset="0"/>
                <a:ea typeface="宋体" panose="02010600030101010101" pitchFamily="2" charset="-122"/>
              </a:rPr>
              <a:t>n </a:t>
            </a:r>
            <a:r>
              <a:rPr lang="en-US" altLang="zh-CN" sz="2400" b="1" dirty="0">
                <a:solidFill>
                  <a:schemeClr val="accent2"/>
                </a:solidFill>
                <a:latin typeface="Times New Roman" panose="02020603050405020304" pitchFamily="18" charset="0"/>
                <a:ea typeface="宋体" panose="02010600030101010101" pitchFamily="2" charset="-122"/>
              </a:rPr>
              <a:t>+ … + </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i="1" baseline="-25000" dirty="0">
                <a:solidFill>
                  <a:schemeClr val="accent2"/>
                </a:solidFill>
                <a:latin typeface="Times New Roman" panose="02020603050405020304" pitchFamily="18" charset="0"/>
                <a:ea typeface="宋体" panose="02010600030101010101" pitchFamily="2" charset="-122"/>
              </a:rPr>
              <a:t>k</a:t>
            </a:r>
            <a:r>
              <a:rPr lang="en-US" altLang="zh-CN" sz="2400" b="1" i="1" dirty="0">
                <a:solidFill>
                  <a:schemeClr val="accent2"/>
                </a:solidFill>
                <a:latin typeface="Times New Roman" panose="02020603050405020304" pitchFamily="18" charset="0"/>
                <a:ea typeface="宋体" panose="02010600030101010101" pitchFamily="2" charset="-122"/>
              </a:rPr>
              <a:t>q</a:t>
            </a:r>
            <a:r>
              <a:rPr lang="en-US" altLang="zh-CN" sz="2400" b="1" i="1" baseline="-25000" dirty="0">
                <a:solidFill>
                  <a:schemeClr val="accent2"/>
                </a:solidFill>
                <a:latin typeface="Times New Roman" panose="02020603050405020304" pitchFamily="18" charset="0"/>
                <a:ea typeface="宋体" panose="02010600030101010101" pitchFamily="2" charset="-122"/>
              </a:rPr>
              <a:t>k</a:t>
            </a:r>
            <a:r>
              <a:rPr lang="en-US" altLang="zh-CN" sz="2400" b="1" i="1" baseline="30000" dirty="0">
                <a:solidFill>
                  <a:schemeClr val="accent2"/>
                </a:solidFill>
                <a:latin typeface="Times New Roman" panose="02020603050405020304" pitchFamily="18" charset="0"/>
                <a:ea typeface="宋体" panose="02010600030101010101" pitchFamily="2" charset="-122"/>
              </a:rPr>
              <a:t>n</a:t>
            </a:r>
            <a:endParaRPr lang="en-US" altLang="zh-CN" sz="2400" b="1" i="1" baseline="30000" dirty="0">
              <a:solidFill>
                <a:schemeClr val="accent2"/>
              </a:solidFill>
              <a:latin typeface="Times New Roman" panose="02020603050405020304" pitchFamily="18" charset="0"/>
              <a:ea typeface="宋体" panose="02010600030101010101" pitchFamily="2" charset="-122"/>
            </a:endParaRPr>
          </a:p>
          <a:p>
            <a:pPr indent="268605">
              <a:lnSpc>
                <a:spcPct val="130000"/>
              </a:lnSpc>
            </a:pPr>
            <a:r>
              <a:rPr lang="zh-CN" altLang="en-US" sz="2400" b="1" dirty="0">
                <a:solidFill>
                  <a:schemeClr val="accent2"/>
                </a:solidFill>
                <a:latin typeface="Times New Roman" panose="02020603050405020304" pitchFamily="18" charset="0"/>
                <a:ea typeface="宋体" panose="02010600030101010101" pitchFamily="2" charset="-122"/>
              </a:rPr>
              <a:t>是该递推方程的解，其中</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baseline="-25000" dirty="0">
                <a:solidFill>
                  <a:schemeClr val="accent2"/>
                </a:solidFill>
                <a:latin typeface="Times New Roman" panose="02020603050405020304" pitchFamily="18" charset="0"/>
                <a:ea typeface="宋体" panose="02010600030101010101" pitchFamily="2" charset="-122"/>
              </a:rPr>
              <a:t>2</a:t>
            </a:r>
            <a:r>
              <a:rPr lang="en-US" altLang="zh-CN" sz="2400" b="1" dirty="0">
                <a:solidFill>
                  <a:schemeClr val="accent2"/>
                </a:solidFill>
                <a:latin typeface="Times New Roman" panose="02020603050405020304" pitchFamily="18" charset="0"/>
                <a:ea typeface="宋体" panose="02010600030101010101" pitchFamily="2" charset="-122"/>
              </a:rPr>
              <a:t>, …, </a:t>
            </a:r>
            <a:r>
              <a:rPr lang="en-US" altLang="zh-CN" sz="2400" b="1" i="1" dirty="0">
                <a:solidFill>
                  <a:schemeClr val="accent2"/>
                </a:solidFill>
                <a:latin typeface="Times New Roman" panose="02020603050405020304" pitchFamily="18" charset="0"/>
                <a:ea typeface="宋体" panose="02010600030101010101" pitchFamily="2" charset="-122"/>
              </a:rPr>
              <a:t>c</a:t>
            </a:r>
            <a:r>
              <a:rPr lang="en-US" altLang="zh-CN" sz="2400" b="1" i="1" baseline="-25000" dirty="0">
                <a:solidFill>
                  <a:schemeClr val="accent2"/>
                </a:solidFill>
                <a:latin typeface="Times New Roman" panose="02020603050405020304" pitchFamily="18" charset="0"/>
                <a:ea typeface="宋体" panose="02010600030101010101" pitchFamily="2" charset="-122"/>
              </a:rPr>
              <a:t>k </a:t>
            </a:r>
            <a:r>
              <a:rPr lang="zh-CN" altLang="en-US" sz="2400" b="1" dirty="0">
                <a:solidFill>
                  <a:schemeClr val="accent2"/>
                </a:solidFill>
                <a:latin typeface="Times New Roman" panose="02020603050405020304" pitchFamily="18" charset="0"/>
                <a:ea typeface="宋体" panose="02010600030101010101" pitchFamily="2" charset="-122"/>
              </a:rPr>
              <a:t>是任意常数</a:t>
            </a:r>
            <a:r>
              <a:rPr lang="en-US" altLang="zh-CN" sz="2400" b="1" dirty="0">
                <a:solidFill>
                  <a:schemeClr val="accent2"/>
                </a:solidFill>
                <a:latin typeface="Times New Roman" panose="02020603050405020304" pitchFamily="18" charset="0"/>
                <a:ea typeface="宋体" panose="02010600030101010101" pitchFamily="2" charset="-122"/>
              </a:rPr>
              <a:t>. </a:t>
            </a:r>
            <a:endParaRPr lang="zh-CN" altLang="en-US" sz="24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7" dur="500"/>
                                        <p:tgtEl>
                                          <p:spTgt spid="1638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10" dur="500"/>
                                        <p:tgtEl>
                                          <p:spTgt spid="1638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13"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7410" name="Rectangle 3"/>
          <p:cNvSpPr>
            <a:spLocks noGrp="1"/>
          </p:cNvSpPr>
          <p:nvPr>
            <p:ph type="title"/>
          </p:nvPr>
        </p:nvSpPr>
        <p:spPr>
          <a:xfrm>
            <a:off x="614045" y="1183640"/>
            <a:ext cx="7772400" cy="1143000"/>
          </a:xfrm>
        </p:spPr>
        <p:txBody>
          <a:bodyPr vert="horz" wrap="square" lIns="91440" tIns="45720" rIns="91440" bIns="45720" anchor="ctr" anchorCtr="0"/>
          <a:lstStyle/>
          <a:p>
            <a:pPr algn="l" eaLnBrk="1" hangingPunct="1"/>
            <a:r>
              <a:rPr lang="zh-CN" altLang="en-US" sz="3600" dirty="0">
                <a:solidFill>
                  <a:srgbClr val="FF0000"/>
                </a:solidFill>
              </a:rPr>
              <a:t>无重根</a:t>
            </a:r>
            <a:r>
              <a:rPr lang="zh-CN" altLang="en-US" sz="3600" dirty="0">
                <a:solidFill>
                  <a:srgbClr val="A50021"/>
                </a:solidFill>
              </a:rPr>
              <a:t>下通解的结构</a:t>
            </a:r>
            <a:endParaRPr lang="zh-CN" altLang="en-US" sz="3600" dirty="0">
              <a:solidFill>
                <a:srgbClr val="A50021"/>
              </a:solidFill>
            </a:endParaRPr>
          </a:p>
        </p:txBody>
      </p:sp>
      <p:sp>
        <p:nvSpPr>
          <p:cNvPr id="17411" name="Rectangle 5"/>
          <p:cNvSpPr/>
          <p:nvPr/>
        </p:nvSpPr>
        <p:spPr>
          <a:xfrm>
            <a:off x="539750" y="2490788"/>
            <a:ext cx="8064500" cy="2749550"/>
          </a:xfrm>
          <a:prstGeom prst="rect">
            <a:avLst/>
          </a:prstGeom>
          <a:noFill/>
          <a:ln w="6350">
            <a:noFill/>
          </a:ln>
        </p:spPr>
        <p:txBody>
          <a:bodyPr anchor="ctr" anchorCtr="0">
            <a:spAutoFit/>
          </a:bodyPr>
          <a:lstStyle/>
          <a:p>
            <a:pPr>
              <a:lnSpc>
                <a:spcPct val="120000"/>
              </a:lnSpc>
            </a:pPr>
            <a:r>
              <a:rPr lang="zh-CN" altLang="en-US" sz="2400" b="1" dirty="0">
                <a:solidFill>
                  <a:srgbClr val="7030A0"/>
                </a:solidFill>
                <a:latin typeface="Times New Roman" panose="02020603050405020304" pitchFamily="18" charset="0"/>
                <a:ea typeface="宋体" panose="02010600030101010101" pitchFamily="2" charset="-122"/>
              </a:rPr>
              <a:t>定义</a:t>
            </a:r>
            <a:r>
              <a:rPr lang="en-US" altLang="zh-CN" sz="2400" b="1" dirty="0">
                <a:solidFill>
                  <a:srgbClr val="7030A0"/>
                </a:solidFill>
                <a:latin typeface="Times New Roman" panose="02020603050405020304" pitchFamily="18" charset="0"/>
                <a:ea typeface="宋体" panose="02010600030101010101" pitchFamily="2" charset="-122"/>
              </a:rPr>
              <a:t>10.4</a:t>
            </a: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若</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f</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f</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f</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能使</a:t>
            </a:r>
            <a:r>
              <a:rPr lang="zh-CN" altLang="en-US" sz="2400" b="1" dirty="0">
                <a:solidFill>
                  <a:schemeClr val="tx1"/>
                </a:solidFill>
                <a:latin typeface="Times New Roman" panose="02020603050405020304" pitchFamily="18" charset="0"/>
                <a:ea typeface="宋体" panose="02010600030101010101" pitchFamily="2" charset="-122"/>
              </a:rPr>
              <a:t>常系数线性齐次递推方程成立，且存在一组常数</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chemeClr val="tx1"/>
                </a:solidFill>
                <a:latin typeface="Times New Roman" panose="02020603050405020304" pitchFamily="18" charset="0"/>
                <a:ea typeface="宋体" panose="02010600030101010101" pitchFamily="2" charset="-122"/>
              </a:rPr>
              <a:t>使得</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4800">
              <a:lnSpc>
                <a:spcPct val="12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f</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f</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f</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能满足任一初始条件，则称</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为该递推方程的</a:t>
            </a:r>
            <a:r>
              <a:rPr lang="zh-CN" altLang="en-US"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通解。</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4800">
              <a:lnSpc>
                <a:spcPct val="120000"/>
              </a:lnSpc>
            </a:pP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4800">
              <a:lnSpc>
                <a:spcPct val="120000"/>
              </a:lnSpc>
            </a:pPr>
            <a:endPar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文本框 1"/>
          <p:cNvSpPr txBox="1"/>
          <p:nvPr/>
        </p:nvSpPr>
        <p:spPr>
          <a:xfrm>
            <a:off x="2844165" y="5156200"/>
            <a:ext cx="3148965" cy="460375"/>
          </a:xfrm>
          <a:prstGeom prst="rect">
            <a:avLst/>
          </a:prstGeom>
          <a:noFill/>
        </p:spPr>
        <p:txBody>
          <a:bodyPr wrap="none" rtlCol="0" anchor="t">
            <a:spAutoFit/>
          </a:bodyPr>
          <a:p>
            <a:pPr algn="l"/>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初值决定的不同系数</a:t>
            </a:r>
            <a:r>
              <a:rPr lang="en-US" altLang="zh-CN" sz="2400" b="1" i="1" dirty="0">
                <a:solidFill>
                  <a:srgbClr val="FF0000"/>
                </a:solidFill>
                <a:latin typeface="Times New Roman" panose="02020603050405020304" pitchFamily="18" charset="0"/>
                <a:ea typeface="宋体" panose="02010600030101010101" pitchFamily="2" charset="-122"/>
                <a:sym typeface="+mn-ea"/>
              </a:rPr>
              <a:t>c</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graphicFrame>
        <p:nvGraphicFramePr>
          <p:cNvPr id="18435" name="Object 6"/>
          <p:cNvGraphicFramePr/>
          <p:nvPr/>
        </p:nvGraphicFramePr>
        <p:xfrm>
          <a:off x="1979295" y="3468053"/>
          <a:ext cx="5472113" cy="1851025"/>
        </p:xfrm>
        <a:graphic>
          <a:graphicData uri="http://schemas.openxmlformats.org/presentationml/2006/ole">
            <mc:AlternateContent xmlns:mc="http://schemas.openxmlformats.org/markup-compatibility/2006">
              <mc:Choice xmlns:v="urn:schemas-microsoft-com:vml" Requires="v">
                <p:oleObj spid="_x0000_s5129" name="" r:id="rId1" imgW="2565400" imgH="863600" progId="Equation.3">
                  <p:embed/>
                </p:oleObj>
              </mc:Choice>
              <mc:Fallback>
                <p:oleObj name="" r:id="rId1" imgW="2565400" imgH="863600" progId="Equation.3">
                  <p:embed/>
                  <p:pic>
                    <p:nvPicPr>
                      <p:cNvPr id="0" name="图片 3083"/>
                      <p:cNvPicPr/>
                      <p:nvPr/>
                    </p:nvPicPr>
                    <p:blipFill>
                      <a:blip r:embed="rId2"/>
                      <a:stretch>
                        <a:fillRect/>
                      </a:stretch>
                    </p:blipFill>
                    <p:spPr>
                      <a:xfrm>
                        <a:off x="1979295" y="3468053"/>
                        <a:ext cx="5472113" cy="1851025"/>
                      </a:xfrm>
                      <a:prstGeom prst="rect">
                        <a:avLst/>
                      </a:prstGeom>
                      <a:noFill/>
                      <a:ln w="38100">
                        <a:noFill/>
                        <a:miter/>
                      </a:ln>
                    </p:spPr>
                  </p:pic>
                </p:oleObj>
              </mc:Fallback>
            </mc:AlternateContent>
          </a:graphicData>
        </a:graphic>
      </p:graphicFrame>
      <p:sp>
        <p:nvSpPr>
          <p:cNvPr id="18436" name="Rectangle 7"/>
          <p:cNvSpPr/>
          <p:nvPr/>
        </p:nvSpPr>
        <p:spPr>
          <a:xfrm>
            <a:off x="0" y="2787015"/>
            <a:ext cx="8923655" cy="497205"/>
          </a:xfrm>
          <a:prstGeom prst="rect">
            <a:avLst/>
          </a:prstGeom>
          <a:noFill/>
          <a:ln w="6350">
            <a:noFill/>
          </a:ln>
        </p:spPr>
        <p:txBody>
          <a:bodyPr wrap="square" anchor="ctr" anchorCtr="0">
            <a:spAutoFit/>
          </a:bodyPr>
          <a:lstStyle/>
          <a:p>
            <a:pPr indent="762000">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证：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要满足初始条件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baseline="-30000" dirty="0">
                <a:solidFill>
                  <a:schemeClr val="tx1"/>
                </a:solidFill>
                <a:latin typeface="Times New Roman" panose="02020603050405020304" pitchFamily="18" charset="0"/>
                <a:ea typeface="宋体" panose="02010600030101010101" pitchFamily="2" charset="-122"/>
              </a:rPr>
              <a:t>0</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即</a:t>
            </a:r>
            <a:endParaRPr lang="zh-CN" altLang="en-US" sz="2400" b="1" dirty="0">
              <a:solidFill>
                <a:schemeClr val="tx1"/>
              </a:solidFill>
              <a:latin typeface="Times New Roman" panose="02020603050405020304" pitchFamily="18" charset="0"/>
              <a:ea typeface="宋体" panose="02010600030101010101" pitchFamily="2" charset="-122"/>
            </a:endParaRPr>
          </a:p>
        </p:txBody>
      </p:sp>
      <p:grpSp>
        <p:nvGrpSpPr>
          <p:cNvPr id="4" name="组合 3"/>
          <p:cNvGrpSpPr/>
          <p:nvPr/>
        </p:nvGrpSpPr>
        <p:grpSpPr>
          <a:xfrm>
            <a:off x="755650" y="5373370"/>
            <a:ext cx="6049645" cy="1196975"/>
            <a:chOff x="1190" y="8688"/>
            <a:chExt cx="9527" cy="1885"/>
          </a:xfrm>
        </p:grpSpPr>
        <p:graphicFrame>
          <p:nvGraphicFramePr>
            <p:cNvPr id="18438" name="Object 5"/>
            <p:cNvGraphicFramePr/>
            <p:nvPr/>
          </p:nvGraphicFramePr>
          <p:xfrm>
            <a:off x="5759" y="8688"/>
            <a:ext cx="2778" cy="1273"/>
          </p:xfrm>
          <a:graphic>
            <a:graphicData uri="http://schemas.openxmlformats.org/presentationml/2006/ole">
              <mc:AlternateContent xmlns:mc="http://schemas.openxmlformats.org/markup-compatibility/2006">
                <mc:Choice xmlns:v="urn:schemas-microsoft-com:vml" Requires="v">
                  <p:oleObj spid="_x0000_s5130" name="" r:id="rId3" imgW="812165" imgH="368300" progId="Equation.3">
                    <p:embed/>
                  </p:oleObj>
                </mc:Choice>
                <mc:Fallback>
                  <p:oleObj name="" r:id="rId3" imgW="812165" imgH="368300" progId="Equation.3">
                    <p:embed/>
                    <p:pic>
                      <p:nvPicPr>
                        <p:cNvPr id="0" name="图片 3087"/>
                        <p:cNvPicPr/>
                        <p:nvPr/>
                      </p:nvPicPr>
                      <p:blipFill>
                        <a:blip r:embed="rId4"/>
                        <a:stretch>
                          <a:fillRect/>
                        </a:stretch>
                      </p:blipFill>
                      <p:spPr>
                        <a:xfrm>
                          <a:off x="5759" y="8688"/>
                          <a:ext cx="2778" cy="1273"/>
                        </a:xfrm>
                        <a:prstGeom prst="rect">
                          <a:avLst/>
                        </a:prstGeom>
                        <a:noFill/>
                        <a:ln w="38100">
                          <a:noFill/>
                          <a:miter/>
                        </a:ln>
                      </p:spPr>
                    </p:pic>
                  </p:oleObj>
                </mc:Fallback>
              </mc:AlternateContent>
            </a:graphicData>
          </a:graphic>
        </p:graphicFrame>
        <p:sp>
          <p:nvSpPr>
            <p:cNvPr id="18439" name="Rectangle 8"/>
            <p:cNvSpPr/>
            <p:nvPr/>
          </p:nvSpPr>
          <p:spPr>
            <a:xfrm>
              <a:off x="2214" y="8863"/>
              <a:ext cx="3782" cy="725"/>
            </a:xfrm>
            <a:prstGeom prst="rect">
              <a:avLst/>
            </a:prstGeom>
            <a:noFill/>
            <a:ln w="6350">
              <a:noFill/>
            </a:ln>
          </p:spPr>
          <p:txBody>
            <a:bodyPr wrap="none" anchor="ctr" anchorCtr="0">
              <a:spAutoFit/>
            </a:bodyPr>
            <a:lstStyle/>
            <a:p>
              <a:r>
                <a:rPr lang="zh-CN" altLang="en-US" sz="2400" b="1" dirty="0">
                  <a:solidFill>
                    <a:schemeClr val="tx1"/>
                  </a:solidFill>
                  <a:latin typeface="Times New Roman" panose="02020603050405020304" pitchFamily="18" charset="0"/>
                  <a:ea typeface="宋体" panose="02010600030101010101" pitchFamily="2" charset="-122"/>
                </a:rPr>
                <a:t>系数行列式</a:t>
              </a:r>
              <a:r>
                <a:rPr lang="zh-CN" altLang="en-US" sz="2400" b="1" dirty="0">
                  <a:solidFill>
                    <a:schemeClr val="tx1"/>
                  </a:solidFill>
                  <a:latin typeface="Times New Roman" panose="02020603050405020304" pitchFamily="18" charset="0"/>
                  <a:ea typeface="宋体" panose="02010600030101010101" pitchFamily="2" charset="-122"/>
                </a:rPr>
                <a:t>值为 </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8440" name="Rectangle 9"/>
            <p:cNvSpPr/>
            <p:nvPr/>
          </p:nvSpPr>
          <p:spPr>
            <a:xfrm>
              <a:off x="1190" y="9848"/>
              <a:ext cx="9527" cy="725"/>
            </a:xfrm>
            <a:prstGeom prst="rect">
              <a:avLst/>
            </a:prstGeom>
            <a:noFill/>
            <a:ln w="6350">
              <a:noFill/>
            </a:ln>
          </p:spPr>
          <p:txBody>
            <a:bodyPr anchor="ctr" anchorCtr="0">
              <a:spAutoFit/>
            </a:bodyPr>
            <a:lstStyle/>
            <a:p>
              <a:pPr indent="685800"/>
              <a:r>
                <a:rPr lang="zh-CN" altLang="en-US" sz="2400" b="1" dirty="0">
                  <a:solidFill>
                    <a:schemeClr val="tx1"/>
                  </a:solidFill>
                  <a:latin typeface="Times New Roman" panose="02020603050405020304" pitchFamily="18" charset="0"/>
                  <a:ea typeface="宋体" panose="02010600030101010101" pitchFamily="2" charset="-122"/>
                </a:rPr>
                <a:t>当 </a:t>
              </a:r>
              <a:r>
                <a:rPr lang="en-US" altLang="zh-CN" sz="2400" b="1" i="1" dirty="0">
                  <a:solidFill>
                    <a:schemeClr val="tx1"/>
                  </a:solidFill>
                  <a:latin typeface="Times New Roman" panose="02020603050405020304" pitchFamily="18" charset="0"/>
                  <a:ea typeface="宋体" panose="02010600030101010101" pitchFamily="2" charset="-122"/>
                </a:rPr>
                <a:t>q</a:t>
              </a:r>
              <a:r>
                <a:rPr lang="en-US" altLang="zh-CN" sz="2400" b="1" i="1" baseline="-30000" dirty="0">
                  <a:solidFill>
                    <a:schemeClr val="tx1"/>
                  </a:solidFill>
                  <a:latin typeface="Times New Roman" panose="02020603050405020304" pitchFamily="18" charset="0"/>
                  <a:ea typeface="宋体" panose="02010600030101010101" pitchFamily="2" charset="-122"/>
                </a:rPr>
                <a:t>i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j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时，方程组有唯一解</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sp>
        <p:nvSpPr>
          <p:cNvPr id="17411" name="Rectangle 5"/>
          <p:cNvSpPr/>
          <p:nvPr/>
        </p:nvSpPr>
        <p:spPr>
          <a:xfrm>
            <a:off x="-133985" y="259715"/>
            <a:ext cx="9667875" cy="1863725"/>
          </a:xfrm>
          <a:prstGeom prst="rect">
            <a:avLst/>
          </a:prstGeom>
          <a:noFill/>
          <a:ln w="6350">
            <a:noFill/>
          </a:ln>
        </p:spPr>
        <p:txBody>
          <a:bodyPr wrap="square" anchor="ctr" anchorCtr="0">
            <a:spAutoFit/>
          </a:bodyPr>
          <a:lstStyle/>
          <a:p>
            <a:pPr indent="304800">
              <a:lnSpc>
                <a:spcPct val="120000"/>
              </a:lnSpc>
            </a:pPr>
            <a:r>
              <a:rPr lang="zh-CN" altLang="en-US"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定理</a:t>
            </a:r>
            <a:r>
              <a:rPr lang="en-US" altLang="zh-CN"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10.3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设</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k </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是</a:t>
            </a:r>
            <a:r>
              <a:rPr lang="zh-CN" altLang="en-US" sz="2400" b="1" dirty="0">
                <a:solidFill>
                  <a:schemeClr val="accent2"/>
                </a:solidFill>
                <a:latin typeface="Arial" panose="020B0604020202020204" pitchFamily="34" charset="0"/>
                <a:ea typeface="宋体" panose="02010600030101010101" pitchFamily="2" charset="-122"/>
              </a:rPr>
              <a:t>常系数线性齐次</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递推方程</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不同</a:t>
            </a: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特征根，</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304800">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则  </a:t>
            </a:r>
            <a:endPar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304800">
              <a:lnSpc>
                <a:spcPct val="120000"/>
              </a:lnSpc>
            </a:pP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 </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 </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 + </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i="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q</a:t>
            </a:r>
            <a:r>
              <a:rPr lang="en-US" altLang="zh-CN" sz="2400" b="1" i="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i="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a:t>
            </a:r>
            <a:endParaRPr lang="en-US" altLang="zh-CN" sz="2400" b="1" i="1" baseline="30000"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304800">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为该递推方程的</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通解</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文本框 1"/>
          <p:cNvSpPr txBox="1"/>
          <p:nvPr/>
        </p:nvSpPr>
        <p:spPr>
          <a:xfrm>
            <a:off x="6372225" y="4005580"/>
            <a:ext cx="2019300" cy="460375"/>
          </a:xfrm>
          <a:prstGeom prst="rect">
            <a:avLst/>
          </a:prstGeom>
          <a:noFill/>
        </p:spPr>
        <p:txBody>
          <a:bodyPr wrap="none" rtlCol="0" anchor="t">
            <a:spAutoFit/>
          </a:bodyPr>
          <a:p>
            <a:r>
              <a:rPr lang="zh-CN" altLang="en-US" sz="2400" b="1">
                <a:latin typeface="宋体" panose="02010600030101010101" pitchFamily="2" charset="-122"/>
                <a:ea typeface="宋体" panose="02010600030101010101" pitchFamily="2" charset="-122"/>
              </a:rPr>
              <a:t>范德蒙行列式</a:t>
            </a:r>
            <a:endParaRPr lang="zh-CN" altLang="en-US" sz="2400" b="1">
              <a:latin typeface="宋体" panose="02010600030101010101" pitchFamily="2" charset="-122"/>
              <a:ea typeface="宋体" panose="02010600030101010101" pitchFamily="2" charset="-122"/>
            </a:endParaRPr>
          </a:p>
        </p:txBody>
      </p:sp>
      <p:sp>
        <p:nvSpPr>
          <p:cNvPr id="3" name="圆角矩形 2"/>
          <p:cNvSpPr/>
          <p:nvPr/>
        </p:nvSpPr>
        <p:spPr>
          <a:xfrm>
            <a:off x="3131820" y="1845310"/>
            <a:ext cx="6012180" cy="6477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spAutoFit/>
          </a:bodyPr>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graphicFrame>
        <p:nvGraphicFramePr>
          <p:cNvPr id="14341" name="Object 4"/>
          <p:cNvGraphicFramePr/>
          <p:nvPr/>
        </p:nvGraphicFramePr>
        <p:xfrm>
          <a:off x="3052445" y="1844675"/>
          <a:ext cx="6078855" cy="608965"/>
        </p:xfrm>
        <a:graphic>
          <a:graphicData uri="http://schemas.openxmlformats.org/presentationml/2006/ole">
            <mc:AlternateContent xmlns:mc="http://schemas.openxmlformats.org/markup-compatibility/2006">
              <mc:Choice xmlns:v="urn:schemas-microsoft-com:vml" Requires="v">
                <p:oleObj spid="_x0000_s4105" name="" r:id="rId5" imgW="3200400" imgH="457200" progId="Equation.3">
                  <p:embed/>
                </p:oleObj>
              </mc:Choice>
              <mc:Fallback>
                <p:oleObj name="" r:id="rId5" imgW="3200400" imgH="457200" progId="Equation.3">
                  <p:embed/>
                  <p:pic>
                    <p:nvPicPr>
                      <p:cNvPr id="0" name="图片 3075"/>
                      <p:cNvPicPr/>
                      <p:nvPr/>
                    </p:nvPicPr>
                    <p:blipFill>
                      <a:blip r:embed="rId6"/>
                      <a:stretch>
                        <a:fillRect/>
                      </a:stretch>
                    </p:blipFill>
                    <p:spPr>
                      <a:xfrm>
                        <a:off x="3052445" y="1844675"/>
                        <a:ext cx="6078855" cy="6089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gtEl>
                                        <p:attrNameLst>
                                          <p:attrName>style.visibility</p:attrName>
                                        </p:attrNameLst>
                                      </p:cBhvr>
                                      <p:to>
                                        <p:strVal val="visible"/>
                                      </p:to>
                                    </p:set>
                                    <p:animEffect transition="in" filter="blinds(horizontal)">
                                      <p:cBhvr>
                                        <p:cTn id="15" dur="500"/>
                                        <p:tgtEl>
                                          <p:spTgt spid="1843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6"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grpSp>
        <p:nvGrpSpPr>
          <p:cNvPr id="19459" name="Group 22"/>
          <p:cNvGrpSpPr/>
          <p:nvPr/>
        </p:nvGrpSpPr>
        <p:grpSpPr>
          <a:xfrm>
            <a:off x="755650" y="801053"/>
            <a:ext cx="6911975" cy="1201737"/>
            <a:chOff x="476" y="821"/>
            <a:chExt cx="4354" cy="757"/>
          </a:xfrm>
        </p:grpSpPr>
        <p:graphicFrame>
          <p:nvGraphicFramePr>
            <p:cNvPr id="19460" name="Object 8"/>
            <p:cNvGraphicFramePr/>
            <p:nvPr/>
          </p:nvGraphicFramePr>
          <p:xfrm>
            <a:off x="2925" y="1117"/>
            <a:ext cx="998" cy="461"/>
          </p:xfrm>
          <a:graphic>
            <a:graphicData uri="http://schemas.openxmlformats.org/presentationml/2006/ole">
              <mc:AlternateContent xmlns:mc="http://schemas.openxmlformats.org/markup-compatibility/2006">
                <mc:Choice xmlns:v="urn:schemas-microsoft-com:vml" Requires="v">
                  <p:oleObj spid="_x0000_s6162" name="" r:id="rId1" imgW="888365" imgH="405765" progId="Equation.3">
                    <p:embed/>
                  </p:oleObj>
                </mc:Choice>
                <mc:Fallback>
                  <p:oleObj name="" r:id="rId1" imgW="888365" imgH="405765" progId="Equation.3">
                    <p:embed/>
                    <p:pic>
                      <p:nvPicPr>
                        <p:cNvPr id="0" name="图片 3086"/>
                        <p:cNvPicPr/>
                        <p:nvPr/>
                      </p:nvPicPr>
                      <p:blipFill>
                        <a:blip r:embed="rId2"/>
                        <a:stretch>
                          <a:fillRect/>
                        </a:stretch>
                      </p:blipFill>
                      <p:spPr>
                        <a:xfrm>
                          <a:off x="2925" y="1117"/>
                          <a:ext cx="998" cy="461"/>
                        </a:xfrm>
                        <a:prstGeom prst="rect">
                          <a:avLst/>
                        </a:prstGeom>
                        <a:noFill/>
                        <a:ln w="38100">
                          <a:noFill/>
                          <a:miter/>
                        </a:ln>
                      </p:spPr>
                    </p:pic>
                  </p:oleObj>
                </mc:Fallback>
              </mc:AlternateContent>
            </a:graphicData>
          </a:graphic>
        </p:graphicFrame>
        <p:sp>
          <p:nvSpPr>
            <p:cNvPr id="19461" name="Rectangle 9"/>
            <p:cNvSpPr/>
            <p:nvPr/>
          </p:nvSpPr>
          <p:spPr>
            <a:xfrm>
              <a:off x="476" y="821"/>
              <a:ext cx="4354" cy="610"/>
            </a:xfrm>
            <a:prstGeom prst="rect">
              <a:avLst/>
            </a:prstGeom>
            <a:noFill/>
            <a:ln w="6350">
              <a:noFill/>
            </a:ln>
          </p:spPr>
          <p:txBody>
            <a:bodyPr anchor="ctr" anchorCtr="0">
              <a:spAutoFit/>
            </a:bodyPr>
            <a:lstStyle/>
            <a:p>
              <a:pPr>
                <a:lnSpc>
                  <a:spcPct val="120000"/>
                </a:lnSpc>
                <a:buSzPct val="100000"/>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4</a:t>
              </a:r>
              <a:r>
                <a:rPr lang="en-US" altLang="zh-CN" sz="2400" b="1" dirty="0">
                  <a:solidFill>
                    <a:schemeClr val="tx1"/>
                  </a:solidFill>
                  <a:latin typeface="Times New Roman" panose="02020603050405020304" pitchFamily="18" charset="0"/>
                  <a:ea typeface="宋体" panose="02010600030101010101" pitchFamily="2" charset="-122"/>
                </a:rPr>
                <a:t>  Fibonacci </a:t>
              </a:r>
              <a:r>
                <a:rPr lang="zh-CN" altLang="en-US" sz="2400" b="1" dirty="0">
                  <a:solidFill>
                    <a:schemeClr val="tx1"/>
                  </a:solidFill>
                  <a:latin typeface="Times New Roman" panose="02020603050405020304" pitchFamily="18" charset="0"/>
                  <a:ea typeface="宋体" panose="02010600030101010101" pitchFamily="2" charset="-122"/>
                </a:rPr>
                <a:t>数列：</a:t>
              </a:r>
              <a:endParaRPr lang="zh-CN" altLang="en-US" sz="2400" b="1" dirty="0">
                <a:solidFill>
                  <a:schemeClr val="tx1"/>
                </a:solidFill>
                <a:latin typeface="Times New Roman" panose="02020603050405020304" pitchFamily="18" charset="0"/>
                <a:ea typeface="宋体" panose="02010600030101010101" pitchFamily="2" charset="-122"/>
              </a:endParaRPr>
            </a:p>
            <a:p>
              <a:pPr>
                <a:lnSpc>
                  <a:spcPct val="120000"/>
                </a:lnSpc>
                <a:buSzPct val="100000"/>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000" b="1" baseline="-25000" dirty="0">
                  <a:solidFill>
                    <a:schemeClr val="tx1"/>
                  </a:solidFill>
                  <a:latin typeface="Arial" panose="020B0604020202020204" pitchFamily="34" charset="0"/>
                  <a:sym typeface="Symbol" panose="05050102010706020507" pitchFamily="18" charset="2"/>
                </a:rPr>
                <a:t></a:t>
              </a:r>
              <a:r>
                <a:rPr lang="en-US" altLang="zh-CN" sz="2400" b="1" baseline="-25000" dirty="0">
                  <a:solidFill>
                    <a:schemeClr val="tx1"/>
                  </a:solidFill>
                  <a:latin typeface="Times New Roman" panose="02020603050405020304" pitchFamily="18" charset="0"/>
                  <a:ea typeface="宋体" panose="02010600030101010101" pitchFamily="2" charset="-122"/>
                </a:rPr>
                <a:t>2 </a:t>
              </a:r>
              <a:r>
                <a:rPr lang="zh-CN" altLang="en-US" sz="2400" b="1" dirty="0">
                  <a:solidFill>
                    <a:schemeClr val="tx1"/>
                  </a:solidFill>
                  <a:latin typeface="Times New Roman" panose="02020603050405020304" pitchFamily="18" charset="0"/>
                  <a:ea typeface="宋体" panose="02010600030101010101" pitchFamily="2" charset="-122"/>
                </a:rPr>
                <a:t>，特征根为</a:t>
              </a:r>
              <a:r>
                <a:rPr lang="zh-CN" altLang="en-US" sz="1200" b="1" dirty="0">
                  <a:solidFill>
                    <a:schemeClr val="tx1"/>
                  </a:solidFill>
                  <a:latin typeface="Times New Roman" panose="02020603050405020304" pitchFamily="18" charset="0"/>
                  <a:ea typeface="宋体" panose="02010600030101010101" pitchFamily="2" charset="-122"/>
                </a:rPr>
                <a:t> </a:t>
              </a:r>
              <a:endParaRPr lang="zh-CN" altLang="en-US" sz="1200" b="1" dirty="0">
                <a:solidFill>
                  <a:schemeClr val="tx1"/>
                </a:solidFill>
                <a:latin typeface="Times New Roman" panose="02020603050405020304" pitchFamily="18" charset="0"/>
                <a:ea typeface="宋体" panose="02010600030101010101" pitchFamily="2" charset="-122"/>
              </a:endParaRPr>
            </a:p>
          </p:txBody>
        </p:sp>
      </p:grpSp>
      <p:grpSp>
        <p:nvGrpSpPr>
          <p:cNvPr id="19462" name="Group 17"/>
          <p:cNvGrpSpPr/>
          <p:nvPr/>
        </p:nvGrpSpPr>
        <p:grpSpPr>
          <a:xfrm>
            <a:off x="683578" y="2133600"/>
            <a:ext cx="4895850" cy="919163"/>
            <a:chOff x="476" y="1395"/>
            <a:chExt cx="3084" cy="579"/>
          </a:xfrm>
        </p:grpSpPr>
        <p:graphicFrame>
          <p:nvGraphicFramePr>
            <p:cNvPr id="19463" name="Object 7"/>
            <p:cNvGraphicFramePr/>
            <p:nvPr/>
          </p:nvGraphicFramePr>
          <p:xfrm>
            <a:off x="1403" y="1395"/>
            <a:ext cx="2157" cy="579"/>
          </p:xfrm>
          <a:graphic>
            <a:graphicData uri="http://schemas.openxmlformats.org/presentationml/2006/ole">
              <mc:AlternateContent xmlns:mc="http://schemas.openxmlformats.org/markup-compatibility/2006">
                <mc:Choice xmlns:v="urn:schemas-microsoft-com:vml" Requires="v">
                  <p:oleObj spid="_x0000_s6163" name="" r:id="rId3" imgW="1905000" imgH="508000" progId="Equation.3">
                    <p:embed/>
                  </p:oleObj>
                </mc:Choice>
                <mc:Fallback>
                  <p:oleObj name="" r:id="rId3" imgW="1905000" imgH="508000" progId="Equation.3">
                    <p:embed/>
                    <p:pic>
                      <p:nvPicPr>
                        <p:cNvPr id="0" name="图片 3089"/>
                        <p:cNvPicPr/>
                        <p:nvPr/>
                      </p:nvPicPr>
                      <p:blipFill>
                        <a:blip r:embed="rId4"/>
                        <a:stretch>
                          <a:fillRect/>
                        </a:stretch>
                      </p:blipFill>
                      <p:spPr>
                        <a:xfrm>
                          <a:off x="1403" y="1395"/>
                          <a:ext cx="2157" cy="579"/>
                        </a:xfrm>
                        <a:prstGeom prst="rect">
                          <a:avLst/>
                        </a:prstGeom>
                        <a:noFill/>
                        <a:ln w="38100">
                          <a:noFill/>
                          <a:miter/>
                        </a:ln>
                      </p:spPr>
                    </p:pic>
                  </p:oleObj>
                </mc:Fallback>
              </mc:AlternateContent>
            </a:graphicData>
          </a:graphic>
        </p:graphicFrame>
        <p:sp>
          <p:nvSpPr>
            <p:cNvPr id="19464" name="Rectangle 10"/>
            <p:cNvSpPr/>
            <p:nvPr/>
          </p:nvSpPr>
          <p:spPr>
            <a:xfrm>
              <a:off x="476" y="1491"/>
              <a:ext cx="832" cy="288"/>
            </a:xfrm>
            <a:prstGeom prst="rect">
              <a:avLst/>
            </a:prstGeom>
            <a:noFill/>
            <a:ln w="6350">
              <a:noFill/>
            </a:ln>
          </p:spPr>
          <p:txBody>
            <a:bodyPr anchor="ctr" anchorCtr="0">
              <a:spAutoFit/>
            </a:bodyPr>
            <a:lstStyle/>
            <a:p>
              <a:pPr defTabSz="914400">
                <a:tabLst>
                  <a:tab pos="800100" algn="l"/>
                </a:tabLst>
              </a:pPr>
              <a:r>
                <a:rPr lang="zh-CN" altLang="en-US" sz="12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通解为 </a:t>
              </a:r>
              <a:endParaRPr lang="zh-CN" altLang="en-US" sz="2400" dirty="0">
                <a:solidFill>
                  <a:schemeClr val="tx1"/>
                </a:solidFill>
                <a:latin typeface="宋体" panose="02010600030101010101" pitchFamily="2" charset="-122"/>
                <a:ea typeface="宋体" panose="02010600030101010101" pitchFamily="2" charset="-122"/>
              </a:endParaRPr>
            </a:p>
          </p:txBody>
        </p:sp>
      </p:grpSp>
      <p:grpSp>
        <p:nvGrpSpPr>
          <p:cNvPr id="19465" name="Group 18"/>
          <p:cNvGrpSpPr/>
          <p:nvPr/>
        </p:nvGrpSpPr>
        <p:grpSpPr>
          <a:xfrm>
            <a:off x="756603" y="3213418"/>
            <a:ext cx="6756400" cy="1295400"/>
            <a:chOff x="567" y="1979"/>
            <a:chExt cx="4256" cy="816"/>
          </a:xfrm>
        </p:grpSpPr>
        <p:graphicFrame>
          <p:nvGraphicFramePr>
            <p:cNvPr id="19466" name="Object 6"/>
            <p:cNvGraphicFramePr/>
            <p:nvPr/>
          </p:nvGraphicFramePr>
          <p:xfrm>
            <a:off x="2616" y="1979"/>
            <a:ext cx="2207" cy="816"/>
          </p:xfrm>
          <a:graphic>
            <a:graphicData uri="http://schemas.openxmlformats.org/presentationml/2006/ole">
              <mc:AlternateContent xmlns:mc="http://schemas.openxmlformats.org/markup-compatibility/2006">
                <mc:Choice xmlns:v="urn:schemas-microsoft-com:vml" Requires="v">
                  <p:oleObj spid="_x0000_s6164" name="" r:id="rId5" imgW="1777365" imgH="660400" progId="Equation.3">
                    <p:embed/>
                  </p:oleObj>
                </mc:Choice>
                <mc:Fallback>
                  <p:oleObj name="" r:id="rId5" imgW="1777365" imgH="660400" progId="Equation.3">
                    <p:embed/>
                    <p:pic>
                      <p:nvPicPr>
                        <p:cNvPr id="0" name="图片 3088"/>
                        <p:cNvPicPr/>
                        <p:nvPr/>
                      </p:nvPicPr>
                      <p:blipFill>
                        <a:blip r:embed="rId6"/>
                        <a:stretch>
                          <a:fillRect/>
                        </a:stretch>
                      </p:blipFill>
                      <p:spPr>
                        <a:xfrm>
                          <a:off x="2616" y="1979"/>
                          <a:ext cx="2207" cy="816"/>
                        </a:xfrm>
                        <a:prstGeom prst="rect">
                          <a:avLst/>
                        </a:prstGeom>
                        <a:noFill/>
                        <a:ln w="38100">
                          <a:noFill/>
                          <a:miter/>
                        </a:ln>
                      </p:spPr>
                    </p:pic>
                  </p:oleObj>
                </mc:Fallback>
              </mc:AlternateContent>
            </a:graphicData>
          </a:graphic>
        </p:graphicFrame>
        <p:sp>
          <p:nvSpPr>
            <p:cNvPr id="19467" name="Rectangle 11"/>
            <p:cNvSpPr/>
            <p:nvPr/>
          </p:nvSpPr>
          <p:spPr>
            <a:xfrm>
              <a:off x="567" y="2205"/>
              <a:ext cx="2067" cy="288"/>
            </a:xfrm>
            <a:prstGeom prst="rect">
              <a:avLst/>
            </a:prstGeom>
            <a:noFill/>
            <a:ln w="6350">
              <a:noFill/>
            </a:ln>
          </p:spPr>
          <p:txBody>
            <a:bodyPr wrap="none" anchor="ctr" anchorCtr="0">
              <a:spAutoFit/>
            </a:bodyPr>
            <a:lstStyle/>
            <a:p>
              <a:r>
                <a:rPr lang="zh-CN" altLang="en-US" sz="2400" b="1" dirty="0">
                  <a:solidFill>
                    <a:schemeClr val="tx1"/>
                  </a:solidFill>
                  <a:latin typeface="Times New Roman" panose="02020603050405020304" pitchFamily="18" charset="0"/>
                  <a:ea typeface="宋体" panose="02010600030101010101" pitchFamily="2" charset="-122"/>
                </a:rPr>
                <a:t>代入初值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baseline="-30000" dirty="0">
                  <a:solidFill>
                    <a:schemeClr val="tx1"/>
                  </a:solidFill>
                  <a:latin typeface="Times New Roman" panose="02020603050405020304" pitchFamily="18" charset="0"/>
                  <a:ea typeface="宋体" panose="02010600030101010101" pitchFamily="2" charset="-122"/>
                </a:rPr>
                <a:t>0 </a:t>
              </a:r>
              <a:r>
                <a:rPr lang="en-US" altLang="zh-CN" sz="2400" b="1" dirty="0">
                  <a:solidFill>
                    <a:schemeClr val="tx1"/>
                  </a:solidFill>
                  <a:latin typeface="Times New Roman" panose="02020603050405020304" pitchFamily="18" charset="0"/>
                  <a:ea typeface="宋体" panose="02010600030101010101" pitchFamily="2" charset="-122"/>
                </a:rPr>
                <a:t>=1, </a:t>
              </a:r>
              <a:r>
                <a:rPr lang="en-US" altLang="zh-CN" sz="2400" b="1" i="1" dirty="0">
                  <a:solidFill>
                    <a:schemeClr val="tx1"/>
                  </a:solidFill>
                  <a:latin typeface="Times New Roman" panose="02020603050405020304" pitchFamily="18" charset="0"/>
                  <a:ea typeface="宋体" panose="02010600030101010101" pitchFamily="2" charset="-122"/>
                </a:rPr>
                <a:t>f</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=1, </a:t>
              </a:r>
              <a:r>
                <a:rPr lang="zh-CN" altLang="en-US" sz="2400" b="1" dirty="0">
                  <a:solidFill>
                    <a:schemeClr val="tx1"/>
                  </a:solidFill>
                  <a:latin typeface="Times New Roman" panose="02020603050405020304" pitchFamily="18" charset="0"/>
                  <a:ea typeface="宋体" panose="02010600030101010101" pitchFamily="2" charset="-122"/>
                </a:rPr>
                <a:t>得 </a:t>
              </a:r>
              <a:endParaRPr lang="zh-CN" altLang="en-US" sz="2400" dirty="0">
                <a:solidFill>
                  <a:schemeClr val="tx1"/>
                </a:solidFill>
                <a:latin typeface="Times New Roman" panose="02020603050405020304" pitchFamily="18" charset="0"/>
                <a:ea typeface="宋体" panose="02010600030101010101" pitchFamily="2" charset="-122"/>
              </a:endParaRPr>
            </a:p>
          </p:txBody>
        </p:sp>
      </p:grpSp>
      <p:grpSp>
        <p:nvGrpSpPr>
          <p:cNvPr id="19468" name="Group 19"/>
          <p:cNvGrpSpPr/>
          <p:nvPr/>
        </p:nvGrpSpPr>
        <p:grpSpPr>
          <a:xfrm>
            <a:off x="756603" y="4581208"/>
            <a:ext cx="5400675" cy="895350"/>
            <a:chOff x="657" y="2840"/>
            <a:chExt cx="3402" cy="564"/>
          </a:xfrm>
        </p:grpSpPr>
        <p:graphicFrame>
          <p:nvGraphicFramePr>
            <p:cNvPr id="19469" name="Object 5"/>
            <p:cNvGraphicFramePr/>
            <p:nvPr/>
          </p:nvGraphicFramePr>
          <p:xfrm>
            <a:off x="1337" y="2840"/>
            <a:ext cx="2722" cy="564"/>
          </p:xfrm>
          <a:graphic>
            <a:graphicData uri="http://schemas.openxmlformats.org/presentationml/2006/ole">
              <mc:AlternateContent xmlns:mc="http://schemas.openxmlformats.org/markup-compatibility/2006">
                <mc:Choice xmlns:v="urn:schemas-microsoft-com:vml" Requires="v">
                  <p:oleObj spid="_x0000_s6165" name="" r:id="rId7" imgW="2069465" imgH="431800" progId="Equation.3">
                    <p:embed/>
                  </p:oleObj>
                </mc:Choice>
                <mc:Fallback>
                  <p:oleObj name="" r:id="rId7" imgW="2069465" imgH="431800" progId="Equation.3">
                    <p:embed/>
                    <p:pic>
                      <p:nvPicPr>
                        <p:cNvPr id="0" name="图片 3085"/>
                        <p:cNvPicPr/>
                        <p:nvPr/>
                      </p:nvPicPr>
                      <p:blipFill>
                        <a:blip r:embed="rId8"/>
                        <a:stretch>
                          <a:fillRect/>
                        </a:stretch>
                      </p:blipFill>
                      <p:spPr>
                        <a:xfrm>
                          <a:off x="1337" y="2840"/>
                          <a:ext cx="2722" cy="564"/>
                        </a:xfrm>
                        <a:prstGeom prst="rect">
                          <a:avLst/>
                        </a:prstGeom>
                        <a:noFill/>
                        <a:ln w="38100">
                          <a:noFill/>
                          <a:miter/>
                        </a:ln>
                      </p:spPr>
                    </p:pic>
                  </p:oleObj>
                </mc:Fallback>
              </mc:AlternateContent>
            </a:graphicData>
          </a:graphic>
        </p:graphicFrame>
        <p:sp>
          <p:nvSpPr>
            <p:cNvPr id="19470" name="Rectangle 12"/>
            <p:cNvSpPr/>
            <p:nvPr/>
          </p:nvSpPr>
          <p:spPr>
            <a:xfrm>
              <a:off x="657" y="3022"/>
              <a:ext cx="550" cy="288"/>
            </a:xfrm>
            <a:prstGeom prst="rect">
              <a:avLst/>
            </a:prstGeom>
            <a:noFill/>
            <a:ln w="6350">
              <a:noFill/>
            </a:ln>
          </p:spPr>
          <p:txBody>
            <a:bodyPr wrap="none" anchor="ctr" anchorCtr="0">
              <a:spAutoFit/>
            </a:bodyPr>
            <a:lstStyle/>
            <a:p>
              <a:r>
                <a:rPr lang="zh-CN" altLang="en-US" sz="2400" b="1" dirty="0">
                  <a:solidFill>
                    <a:schemeClr val="tx1"/>
                  </a:solidFill>
                  <a:latin typeface="Times New Roman" panose="02020603050405020304" pitchFamily="18" charset="0"/>
                  <a:ea typeface="宋体" panose="02010600030101010101" pitchFamily="2" charset="-122"/>
                </a:rPr>
                <a:t>解得 </a:t>
              </a:r>
              <a:endParaRPr lang="zh-CN" altLang="en-US" sz="2400" dirty="0">
                <a:solidFill>
                  <a:schemeClr val="tx1"/>
                </a:solidFill>
                <a:latin typeface="Times New Roman" panose="02020603050405020304" pitchFamily="18" charset="0"/>
                <a:ea typeface="宋体" panose="02010600030101010101" pitchFamily="2" charset="-122"/>
              </a:endParaRPr>
            </a:p>
          </p:txBody>
        </p:sp>
      </p:grpSp>
      <p:sp>
        <p:nvSpPr>
          <p:cNvPr id="19471" name="Rectangle 13"/>
          <p:cNvSpPr/>
          <p:nvPr/>
        </p:nvSpPr>
        <p:spPr>
          <a:xfrm>
            <a:off x="3325813" y="4565650"/>
            <a:ext cx="412750" cy="274638"/>
          </a:xfrm>
          <a:prstGeom prst="rect">
            <a:avLst/>
          </a:prstGeom>
          <a:noFill/>
          <a:ln w="6350">
            <a:noFill/>
          </a:ln>
        </p:spPr>
        <p:txBody>
          <a:bodyPr wrap="none" anchor="ctr" anchorCtr="0">
            <a:spAutoFit/>
          </a:bodyPr>
          <a:lstStyle/>
          <a:p>
            <a:r>
              <a:rPr lang="zh-CN" altLang="en-US" sz="1200" b="1" dirty="0">
                <a:solidFill>
                  <a:schemeClr val="tx1"/>
                </a:solidFill>
                <a:latin typeface="Times New Roman" panose="02020603050405020304" pitchFamily="18" charset="0"/>
                <a:ea typeface="宋体" panose="02010600030101010101" pitchFamily="2" charset="-122"/>
              </a:rPr>
              <a:t>      </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9472" name="Rectangle 14"/>
          <p:cNvSpPr/>
          <p:nvPr/>
        </p:nvSpPr>
        <p:spPr>
          <a:xfrm>
            <a:off x="3325813" y="5364163"/>
            <a:ext cx="222250" cy="260350"/>
          </a:xfrm>
          <a:prstGeom prst="rect">
            <a:avLst/>
          </a:prstGeom>
          <a:noFill/>
          <a:ln w="6350">
            <a:noFill/>
          </a:ln>
        </p:spPr>
        <p:txBody>
          <a:bodyPr wrap="none" anchor="ctr" anchorCtr="0">
            <a:spAutoFit/>
          </a:bodyPr>
          <a:lstStyle/>
          <a:p>
            <a:r>
              <a:rPr lang="zh-CN" altLang="en-US" sz="1100" dirty="0">
                <a:solidFill>
                  <a:schemeClr val="tx1"/>
                </a:solidFill>
                <a:latin typeface="Arial" panose="020B0604020202020204" pitchFamily="34" charset="0"/>
              </a:rPr>
              <a:t> </a:t>
            </a:r>
            <a:endParaRPr lang="zh-CN" altLang="en-US" sz="2400" dirty="0">
              <a:solidFill>
                <a:schemeClr val="tx1"/>
              </a:solidFill>
              <a:latin typeface="Times New Roman" panose="02020603050405020304" pitchFamily="18" charset="0"/>
              <a:ea typeface="宋体" panose="02010600030101010101" pitchFamily="2" charset="-122"/>
            </a:endParaRPr>
          </a:p>
        </p:txBody>
      </p:sp>
      <p:grpSp>
        <p:nvGrpSpPr>
          <p:cNvPr id="19473" name="Group 21"/>
          <p:cNvGrpSpPr/>
          <p:nvPr/>
        </p:nvGrpSpPr>
        <p:grpSpPr>
          <a:xfrm>
            <a:off x="756603" y="5516563"/>
            <a:ext cx="5330825" cy="1001712"/>
            <a:chOff x="657" y="3385"/>
            <a:chExt cx="3358" cy="631"/>
          </a:xfrm>
        </p:grpSpPr>
        <p:graphicFrame>
          <p:nvGraphicFramePr>
            <p:cNvPr id="19474" name="Object 4"/>
            <p:cNvGraphicFramePr/>
            <p:nvPr/>
          </p:nvGraphicFramePr>
          <p:xfrm>
            <a:off x="1202" y="3385"/>
            <a:ext cx="2813" cy="631"/>
          </p:xfrm>
          <a:graphic>
            <a:graphicData uri="http://schemas.openxmlformats.org/presentationml/2006/ole">
              <mc:AlternateContent xmlns:mc="http://schemas.openxmlformats.org/markup-compatibility/2006">
                <mc:Choice xmlns:v="urn:schemas-microsoft-com:vml" Requires="v">
                  <p:oleObj spid="_x0000_s6166" name="" r:id="rId9" imgW="2336800" imgH="520700" progId="Equation.3">
                    <p:embed/>
                  </p:oleObj>
                </mc:Choice>
                <mc:Fallback>
                  <p:oleObj name="" r:id="rId9" imgW="2336800" imgH="520700" progId="Equation.3">
                    <p:embed/>
                    <p:pic>
                      <p:nvPicPr>
                        <p:cNvPr id="0" name="图片 3084"/>
                        <p:cNvPicPr/>
                        <p:nvPr/>
                      </p:nvPicPr>
                      <p:blipFill>
                        <a:blip r:embed="rId10"/>
                        <a:stretch>
                          <a:fillRect/>
                        </a:stretch>
                      </p:blipFill>
                      <p:spPr>
                        <a:xfrm>
                          <a:off x="1202" y="3385"/>
                          <a:ext cx="2813" cy="631"/>
                        </a:xfrm>
                        <a:prstGeom prst="rect">
                          <a:avLst/>
                        </a:prstGeom>
                        <a:noFill/>
                        <a:ln w="38100">
                          <a:noFill/>
                          <a:miter/>
                        </a:ln>
                      </p:spPr>
                    </p:pic>
                  </p:oleObj>
                </mc:Fallback>
              </mc:AlternateContent>
            </a:graphicData>
          </a:graphic>
        </p:graphicFrame>
        <p:sp>
          <p:nvSpPr>
            <p:cNvPr id="19475" name="Text Box 20"/>
            <p:cNvSpPr txBox="1"/>
            <p:nvPr/>
          </p:nvSpPr>
          <p:spPr>
            <a:xfrm>
              <a:off x="657" y="3566"/>
              <a:ext cx="502" cy="288"/>
            </a:xfrm>
            <a:prstGeom prst="rect">
              <a:avLst/>
            </a:prstGeom>
            <a:noFill/>
            <a:ln w="6350">
              <a:noFill/>
            </a:ln>
          </p:spPr>
          <p:txBody>
            <a:bodyPr wrap="none" anchor="t" anchorCtr="0">
              <a:spAutoFit/>
            </a:bodyPr>
            <a:lstStyle/>
            <a:p>
              <a:r>
                <a:rPr lang="zh-CN" altLang="en-US" sz="2400" b="1" dirty="0">
                  <a:solidFill>
                    <a:schemeClr val="tx1"/>
                  </a:solidFill>
                  <a:latin typeface="Arial" panose="020B0604020202020204" pitchFamily="34" charset="0"/>
                  <a:ea typeface="宋体" panose="02010600030101010101" pitchFamily="2" charset="-122"/>
                </a:rPr>
                <a:t>解是</a:t>
              </a:r>
              <a:endParaRPr lang="zh-CN" altLang="en-US" sz="2400" b="1" dirty="0">
                <a:solidFill>
                  <a:schemeClr val="tx1"/>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linds(horizontal)">
                                      <p:cBhvr>
                                        <p:cTn id="7" dur="500"/>
                                        <p:tgtEl>
                                          <p:spTgt spid="194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blinds(horizontal)">
                                      <p:cBhvr>
                                        <p:cTn id="12" dur="500"/>
                                        <p:tgtEl>
                                          <p:spTgt spid="194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68"/>
                                        </p:tgtEl>
                                        <p:attrNameLst>
                                          <p:attrName>style.visibility</p:attrName>
                                        </p:attrNameLst>
                                      </p:cBhvr>
                                      <p:to>
                                        <p:strVal val="visible"/>
                                      </p:to>
                                    </p:set>
                                    <p:animEffect transition="in" filter="blinds(horizontal)">
                                      <p:cBhvr>
                                        <p:cTn id="17" dur="500"/>
                                        <p:tgtEl>
                                          <p:spTgt spid="194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73"/>
                                        </p:tgtEl>
                                        <p:attrNameLst>
                                          <p:attrName>style.visibility</p:attrName>
                                        </p:attrNameLst>
                                      </p:cBhvr>
                                      <p:to>
                                        <p:strVal val="visible"/>
                                      </p:to>
                                    </p:set>
                                    <p:animEffect transition="in" filter="blinds(horizontal)">
                                      <p:cBhvr>
                                        <p:cTn id="22" dur="500"/>
                                        <p:tgtEl>
                                          <p:spTgt spid="19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0482" name="Rectangle 3"/>
          <p:cNvSpPr>
            <a:spLocks noGrp="1"/>
          </p:cNvSpPr>
          <p:nvPr>
            <p:ph type="title"/>
          </p:nvPr>
        </p:nvSpPr>
        <p:spPr>
          <a:xfrm>
            <a:off x="327025" y="548680"/>
            <a:ext cx="7772400" cy="1143000"/>
          </a:xfrm>
        </p:spPr>
        <p:txBody>
          <a:bodyPr vert="horz" wrap="square" lIns="91440" tIns="45720" rIns="91440" bIns="45720" anchor="ctr" anchorCtr="0"/>
          <a:lstStyle/>
          <a:p>
            <a:pPr algn="l" eaLnBrk="1" hangingPunct="1"/>
            <a:r>
              <a:rPr lang="zh-CN" altLang="en-US" sz="4000" dirty="0">
                <a:solidFill>
                  <a:srgbClr val="CC0000"/>
                </a:solidFill>
              </a:rPr>
              <a:t>有重根下求解中的问题</a:t>
            </a:r>
            <a:endParaRPr lang="zh-CN" altLang="en-US" sz="4000" dirty="0">
              <a:solidFill>
                <a:srgbClr val="CC0000"/>
              </a:solidFill>
            </a:endParaRPr>
          </a:p>
        </p:txBody>
      </p:sp>
      <p:sp>
        <p:nvSpPr>
          <p:cNvPr id="20483" name="Rectangle 9"/>
          <p:cNvSpPr/>
          <p:nvPr/>
        </p:nvSpPr>
        <p:spPr>
          <a:xfrm>
            <a:off x="0" y="0"/>
            <a:ext cx="9144000" cy="0"/>
          </a:xfrm>
          <a:prstGeom prst="rect">
            <a:avLst/>
          </a:prstGeom>
          <a:noFill/>
          <a:ln w="6350">
            <a:noFill/>
          </a:ln>
        </p:spPr>
        <p:txBody>
          <a:bodyPr wrap="none" anchor="ctr" anchorCtr="0">
            <a:spAutoFit/>
          </a:bodyPr>
          <a:lstStyle/>
          <a:p>
            <a:pPr algn="ctr"/>
            <a:endParaRPr lang="zh-CN" altLang="en-US" dirty="0">
              <a:latin typeface="Arial" panose="020B0604020202020204" pitchFamily="34" charset="0"/>
            </a:endParaRPr>
          </a:p>
        </p:txBody>
      </p:sp>
      <p:grpSp>
        <p:nvGrpSpPr>
          <p:cNvPr id="20484" name="Group 11"/>
          <p:cNvGrpSpPr/>
          <p:nvPr/>
        </p:nvGrpSpPr>
        <p:grpSpPr>
          <a:xfrm>
            <a:off x="324803" y="1604327"/>
            <a:ext cx="4926012" cy="923926"/>
            <a:chOff x="476" y="1101"/>
            <a:chExt cx="3103" cy="582"/>
          </a:xfrm>
        </p:grpSpPr>
        <p:graphicFrame>
          <p:nvGraphicFramePr>
            <p:cNvPr id="20485" name="Object 8"/>
            <p:cNvGraphicFramePr/>
            <p:nvPr/>
          </p:nvGraphicFramePr>
          <p:xfrm>
            <a:off x="911" y="1101"/>
            <a:ext cx="2668" cy="582"/>
          </p:xfrm>
          <a:graphic>
            <a:graphicData uri="http://schemas.openxmlformats.org/presentationml/2006/ole">
              <mc:AlternateContent xmlns:mc="http://schemas.openxmlformats.org/markup-compatibility/2006">
                <mc:Choice xmlns:v="urn:schemas-microsoft-com:vml" Requires="v">
                  <p:oleObj spid="_x0000_s7184" name="" r:id="rId1" imgW="2133600" imgH="469900" progId="Equation.3">
                    <p:embed/>
                  </p:oleObj>
                </mc:Choice>
                <mc:Fallback>
                  <p:oleObj name="" r:id="rId1" imgW="2133600" imgH="469900" progId="Equation.3">
                    <p:embed/>
                    <p:pic>
                      <p:nvPicPr>
                        <p:cNvPr id="0" name="图片 3079"/>
                        <p:cNvPicPr/>
                        <p:nvPr/>
                      </p:nvPicPr>
                      <p:blipFill>
                        <a:blip r:embed="rId2"/>
                        <a:stretch>
                          <a:fillRect/>
                        </a:stretch>
                      </p:blipFill>
                      <p:spPr>
                        <a:xfrm>
                          <a:off x="911" y="1101"/>
                          <a:ext cx="2668" cy="582"/>
                        </a:xfrm>
                        <a:prstGeom prst="rect">
                          <a:avLst/>
                        </a:prstGeom>
                        <a:noFill/>
                        <a:ln w="38100">
                          <a:noFill/>
                          <a:miter/>
                        </a:ln>
                      </p:spPr>
                    </p:pic>
                  </p:oleObj>
                </mc:Fallback>
              </mc:AlternateContent>
            </a:graphicData>
          </a:graphic>
        </p:graphicFrame>
        <p:sp>
          <p:nvSpPr>
            <p:cNvPr id="20486" name="Text Box 10"/>
            <p:cNvSpPr txBox="1"/>
            <p:nvPr/>
          </p:nvSpPr>
          <p:spPr>
            <a:xfrm>
              <a:off x="476" y="1220"/>
              <a:ext cx="405" cy="288"/>
            </a:xfrm>
            <a:prstGeom prst="rect">
              <a:avLst/>
            </a:prstGeom>
            <a:noFill/>
            <a:ln w="6350">
              <a:noFill/>
            </a:ln>
          </p:spPr>
          <p:txBody>
            <a:bodyPr wrap="none" anchor="t" anchorCtr="0">
              <a:spAutoFit/>
            </a:bodyPr>
            <a:lstStyle/>
            <a:p>
              <a:r>
                <a:rPr lang="zh-CN" altLang="en-US" sz="2400" b="1" dirty="0">
                  <a:solidFill>
                    <a:schemeClr val="accent2"/>
                  </a:solidFill>
                  <a:latin typeface="宋体" panose="02010600030101010101" pitchFamily="2" charset="-122"/>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5</a:t>
              </a:r>
              <a:endParaRPr lang="en-US" altLang="zh-CN" sz="2400" b="1" dirty="0">
                <a:solidFill>
                  <a:schemeClr val="accent2"/>
                </a:solidFill>
                <a:latin typeface="Times New Roman" panose="02020603050405020304" pitchFamily="18" charset="0"/>
                <a:ea typeface="宋体" panose="02010600030101010101" pitchFamily="2" charset="-122"/>
              </a:endParaRPr>
            </a:p>
          </p:txBody>
        </p:sp>
      </p:grpSp>
      <p:sp>
        <p:nvSpPr>
          <p:cNvPr id="20487" name="Rectangle 13"/>
          <p:cNvSpPr/>
          <p:nvPr/>
        </p:nvSpPr>
        <p:spPr>
          <a:xfrm>
            <a:off x="0" y="0"/>
            <a:ext cx="9144000" cy="0"/>
          </a:xfrm>
          <a:prstGeom prst="rect">
            <a:avLst/>
          </a:prstGeom>
          <a:noFill/>
          <a:ln w="6350">
            <a:noFill/>
          </a:ln>
        </p:spPr>
        <p:txBody>
          <a:bodyPr wrap="none" anchor="ctr" anchorCtr="0">
            <a:spAutoFit/>
          </a:bodyPr>
          <a:lstStyle/>
          <a:p>
            <a:pPr algn="ctr"/>
            <a:endParaRPr lang="zh-CN" altLang="en-US" dirty="0">
              <a:latin typeface="Arial" panose="020B0604020202020204" pitchFamily="34" charset="0"/>
            </a:endParaRPr>
          </a:p>
        </p:txBody>
      </p:sp>
      <p:sp>
        <p:nvSpPr>
          <p:cNvPr id="20489" name="Rectangle 4"/>
          <p:cNvSpPr/>
          <p:nvPr/>
        </p:nvSpPr>
        <p:spPr>
          <a:xfrm>
            <a:off x="107315" y="2636520"/>
            <a:ext cx="4965700" cy="533400"/>
          </a:xfrm>
          <a:prstGeom prst="rect">
            <a:avLst/>
          </a:prstGeom>
          <a:noFill/>
          <a:ln w="6350">
            <a:noFill/>
          </a:ln>
        </p:spPr>
        <p:txBody>
          <a:bodyPr wrap="square" anchor="ctr" anchorCtr="0">
            <a:spAutoFit/>
          </a:bodyPr>
          <a:lstStyle/>
          <a:p>
            <a:pPr indent="306705">
              <a:lnSpc>
                <a:spcPct val="12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解  特征方程    </a:t>
            </a:r>
            <a:r>
              <a:rPr lang="zh-CN" altLang="en-US"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4</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dirty="0">
                <a:solidFill>
                  <a:schemeClr val="tx1"/>
                </a:solidFill>
                <a:latin typeface="Times New Roman" panose="02020603050405020304" pitchFamily="18" charset="0"/>
                <a:ea typeface="宋体" panose="02010600030101010101" pitchFamily="2" charset="-122"/>
              </a:rPr>
              <a:t>+4 = 0</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20490" name="Object 12"/>
          <p:cNvGraphicFramePr/>
          <p:nvPr/>
        </p:nvGraphicFramePr>
        <p:xfrm>
          <a:off x="1925320" y="4413885"/>
          <a:ext cx="948055" cy="871855"/>
        </p:xfrm>
        <a:graphic>
          <a:graphicData uri="http://schemas.openxmlformats.org/presentationml/2006/ole">
            <mc:AlternateContent xmlns:mc="http://schemas.openxmlformats.org/markup-compatibility/2006">
              <mc:Choice xmlns:v="urn:schemas-microsoft-com:vml" Requires="v">
                <p:oleObj spid="_x0000_s7185" name="" r:id="rId3" imgW="457200" imgH="431800" progId="Equation.3">
                  <p:embed/>
                </p:oleObj>
              </mc:Choice>
              <mc:Fallback>
                <p:oleObj name="" r:id="rId3" imgW="457200" imgH="431800" progId="Equation.3">
                  <p:embed/>
                  <p:pic>
                    <p:nvPicPr>
                      <p:cNvPr id="0" name="图片 3076"/>
                      <p:cNvPicPr/>
                      <p:nvPr/>
                    </p:nvPicPr>
                    <p:blipFill>
                      <a:blip r:embed="rId4"/>
                      <a:stretch>
                        <a:fillRect/>
                      </a:stretch>
                    </p:blipFill>
                    <p:spPr>
                      <a:xfrm>
                        <a:off x="1925320" y="4413885"/>
                        <a:ext cx="948055" cy="871855"/>
                      </a:xfrm>
                      <a:prstGeom prst="rect">
                        <a:avLst/>
                      </a:prstGeom>
                      <a:noFill/>
                      <a:ln w="38100">
                        <a:noFill/>
                        <a:miter/>
                      </a:ln>
                    </p:spPr>
                  </p:pic>
                </p:oleObj>
              </mc:Fallback>
            </mc:AlternateContent>
          </a:graphicData>
        </a:graphic>
      </p:graphicFrame>
      <p:grpSp>
        <p:nvGrpSpPr>
          <p:cNvPr id="3" name="组合 2"/>
          <p:cNvGrpSpPr/>
          <p:nvPr/>
        </p:nvGrpSpPr>
        <p:grpSpPr>
          <a:xfrm>
            <a:off x="4571365" y="2632075"/>
            <a:ext cx="4509770" cy="4965065"/>
            <a:chOff x="6973" y="4145"/>
            <a:chExt cx="7102" cy="7819"/>
          </a:xfrm>
        </p:grpSpPr>
        <p:sp>
          <p:nvSpPr>
            <p:cNvPr id="13" name="Rectangle 4"/>
            <p:cNvSpPr/>
            <p:nvPr/>
          </p:nvSpPr>
          <p:spPr>
            <a:xfrm>
              <a:off x="6973" y="4145"/>
              <a:ext cx="7102" cy="7819"/>
            </a:xfrm>
            <a:prstGeom prst="rect">
              <a:avLst/>
            </a:prstGeom>
            <a:noFill/>
            <a:ln w="6350">
              <a:noFill/>
            </a:ln>
          </p:spPr>
          <p:txBody>
            <a:bodyPr wrap="square" anchor="ctr" anchorCtr="0">
              <a:spAutoFit/>
            </a:bodyPr>
            <a:lstStyle/>
            <a:p>
              <a:pPr indent="306705">
                <a:lnSpc>
                  <a:spcPct val="120000"/>
                </a:lnSpc>
              </a:pP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通解可设为</a:t>
              </a:r>
              <a:r>
                <a:rPr lang="en-US" altLang="zh-CN" sz="2400" b="1" i="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endPar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代入</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初值得</a:t>
              </a: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endPar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因此递推方程的解为</a:t>
              </a:r>
              <a:endPar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n</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endParaRPr lang="en-US" altLang="zh-CN" sz="2400" b="1"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2" name="对象 1"/>
            <p:cNvGraphicFramePr>
              <a:graphicFrameLocks noChangeAspect="1"/>
            </p:cNvGraphicFramePr>
            <p:nvPr/>
          </p:nvGraphicFramePr>
          <p:xfrm>
            <a:off x="9027" y="6518"/>
            <a:ext cx="2485" cy="1717"/>
          </p:xfrm>
          <a:graphic>
            <a:graphicData uri="http://schemas.openxmlformats.org/presentationml/2006/ole">
              <mc:AlternateContent xmlns:mc="http://schemas.openxmlformats.org/markup-compatibility/2006">
                <mc:Choice xmlns:v="urn:schemas-microsoft-com:vml" Requires="v">
                  <p:oleObj spid="_x0000_s7186" name="Equation" r:id="rId5" imgW="16764000" imgH="11582400" progId="Equation.DSMT4">
                    <p:embed/>
                  </p:oleObj>
                </mc:Choice>
                <mc:Fallback>
                  <p:oleObj name="Equation" r:id="rId5" imgW="16764000" imgH="11582400" progId="Equation.DSMT4">
                    <p:embed/>
                    <p:pic>
                      <p:nvPicPr>
                        <p:cNvPr id="0" name="图片 7180"/>
                        <p:cNvPicPr/>
                        <p:nvPr/>
                      </p:nvPicPr>
                      <p:blipFill>
                        <a:blip r:embed="rId6"/>
                        <a:stretch>
                          <a:fillRect/>
                        </a:stretch>
                      </p:blipFill>
                      <p:spPr>
                        <a:xfrm>
                          <a:off x="9027" y="6518"/>
                          <a:ext cx="2485" cy="1717"/>
                        </a:xfrm>
                        <a:prstGeom prst="rect">
                          <a:avLst/>
                        </a:prstGeom>
                      </p:spPr>
                    </p:pic>
                  </p:oleObj>
                </mc:Fallback>
              </mc:AlternateContent>
            </a:graphicData>
          </a:graphic>
        </p:graphicFrame>
      </p:grpSp>
      <p:sp>
        <p:nvSpPr>
          <p:cNvPr id="4" name="Rectangle 4"/>
          <p:cNvSpPr/>
          <p:nvPr/>
        </p:nvSpPr>
        <p:spPr>
          <a:xfrm>
            <a:off x="36618" y="3214212"/>
            <a:ext cx="4965415" cy="534035"/>
          </a:xfrm>
          <a:prstGeom prst="rect">
            <a:avLst/>
          </a:prstGeom>
          <a:noFill/>
          <a:ln w="6350">
            <a:noFill/>
          </a:ln>
        </p:spPr>
        <p:txBody>
          <a:bodyPr wrap="square" anchor="ctr" anchorCtr="0">
            <a:spAutoFit/>
          </a:bodyPr>
          <a:p>
            <a:pPr indent="306705">
              <a:lnSpc>
                <a:spcPct val="120000"/>
              </a:lnSpc>
            </a:pP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如通解为</a:t>
            </a:r>
            <a:r>
              <a:rPr lang="zh-CN" altLang="en-US" sz="2400" b="1" i="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5" name="Rectangle 4"/>
          <p:cNvSpPr/>
          <p:nvPr/>
        </p:nvSpPr>
        <p:spPr>
          <a:xfrm>
            <a:off x="36618" y="3717132"/>
            <a:ext cx="4965415" cy="534035"/>
          </a:xfrm>
          <a:prstGeom prst="rect">
            <a:avLst/>
          </a:prstGeom>
          <a:noFill/>
          <a:ln w="6350">
            <a:noFill/>
          </a:ln>
        </p:spPr>
        <p:txBody>
          <a:bodyPr wrap="square" anchor="ctr" anchorCtr="0">
            <a:spAutoFit/>
          </a:bodyPr>
          <a:lstStyle/>
          <a:p>
            <a:pPr indent="306705">
              <a:lnSpc>
                <a:spcPct val="12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代入初值得：</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 name="Rectangle 4"/>
          <p:cNvSpPr/>
          <p:nvPr/>
        </p:nvSpPr>
        <p:spPr>
          <a:xfrm>
            <a:off x="106468" y="5305902"/>
            <a:ext cx="4965415" cy="977265"/>
          </a:xfrm>
          <a:prstGeom prst="rect">
            <a:avLst/>
          </a:prstGeom>
          <a:noFill/>
          <a:ln w="6350">
            <a:noFill/>
          </a:ln>
        </p:spPr>
        <p:txBody>
          <a:bodyPr wrap="square" anchor="ctr" anchorCtr="0">
            <a:spAutoFit/>
          </a:bodyPr>
          <a:lstStyle/>
          <a:p>
            <a:pPr indent="306705">
              <a:lnSpc>
                <a:spcPct val="120000"/>
              </a:lnSpc>
            </a:pP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无解</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306705">
              <a:lnSpc>
                <a:spcPct val="120000"/>
              </a:lnSpc>
            </a:pP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问题：两个解线性相关</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Effect transition="in" filter="blinds(horizontal)">
                                      <p:cBhvr>
                                        <p:cTn id="7" dur="500"/>
                                        <p:tgtEl>
                                          <p:spTgt spid="204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20490"/>
                                        </p:tgtEl>
                                        <p:attrNameLst>
                                          <p:attrName>style.visibility</p:attrName>
                                        </p:attrNameLst>
                                      </p:cBhvr>
                                      <p:to>
                                        <p:strVal val="visible"/>
                                      </p:to>
                                    </p:set>
                                    <p:animEffect transition="in" filter="blinds(horizontal)">
                                      <p:cBhvr>
                                        <p:cTn id="20" dur="500"/>
                                        <p:tgtEl>
                                          <p:spTgt spid="2049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p:bldP spid="20489" grpId="1"/>
      <p:bldP spid="4" grpId="0"/>
      <p:bldP spid="4" grpId="1"/>
      <p:bldP spid="5" grpId="0"/>
      <p:bldP spid="5"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1506" name="Rectangle 3"/>
          <p:cNvSpPr>
            <a:spLocks noGrp="1"/>
          </p:cNvSpPr>
          <p:nvPr>
            <p:ph type="title"/>
          </p:nvPr>
        </p:nvSpPr>
        <p:spPr>
          <a:xfrm>
            <a:off x="5728592" y="2671445"/>
            <a:ext cx="3235896" cy="1143000"/>
          </a:xfrm>
        </p:spPr>
        <p:txBody>
          <a:bodyPr vert="horz" wrap="square" lIns="91440" tIns="45720" rIns="91440" bIns="45720" anchor="ctr" anchorCtr="0"/>
          <a:lstStyle/>
          <a:p>
            <a:pPr algn="l" eaLnBrk="1" hangingPunct="1"/>
            <a:r>
              <a:rPr lang="en-US" altLang="zh-CN" sz="2400" dirty="0">
                <a:solidFill>
                  <a:srgbClr val="FF0000"/>
                </a:solidFill>
              </a:rPr>
              <a:t>(</a:t>
            </a:r>
            <a:r>
              <a:rPr lang="zh-CN" altLang="en-US" sz="2400" dirty="0">
                <a:solidFill>
                  <a:srgbClr val="FF0000"/>
                </a:solidFill>
              </a:rPr>
              <a:t>有重根下的通解结构</a:t>
            </a:r>
            <a:r>
              <a:rPr lang="en-US" altLang="zh-CN" sz="2400" dirty="0">
                <a:solidFill>
                  <a:srgbClr val="FF0000"/>
                </a:solidFill>
              </a:rPr>
              <a:t>)</a:t>
            </a:r>
            <a:endParaRPr lang="en-US" altLang="zh-CN" sz="2400" dirty="0">
              <a:solidFill>
                <a:srgbClr val="FF0000"/>
              </a:solidFill>
            </a:endParaRPr>
          </a:p>
        </p:txBody>
      </p:sp>
      <p:graphicFrame>
        <p:nvGraphicFramePr>
          <p:cNvPr id="21507" name="Object 6"/>
          <p:cNvGraphicFramePr/>
          <p:nvPr/>
        </p:nvGraphicFramePr>
        <p:xfrm>
          <a:off x="1716088" y="4287024"/>
          <a:ext cx="5421312" cy="714375"/>
        </p:xfrm>
        <a:graphic>
          <a:graphicData uri="http://schemas.openxmlformats.org/presentationml/2006/ole">
            <mc:AlternateContent xmlns:mc="http://schemas.openxmlformats.org/markup-compatibility/2006">
              <mc:Choice xmlns:v="urn:schemas-microsoft-com:vml" Requires="v">
                <p:oleObj spid="_x0000_s8201" name="" r:id="rId1" imgW="2120900" imgH="279400" progId="Equation.3">
                  <p:embed/>
                </p:oleObj>
              </mc:Choice>
              <mc:Fallback>
                <p:oleObj name="" r:id="rId1" imgW="2120900" imgH="279400" progId="Equation.3">
                  <p:embed/>
                  <p:pic>
                    <p:nvPicPr>
                      <p:cNvPr id="0" name="图片 3075"/>
                      <p:cNvPicPr/>
                      <p:nvPr/>
                    </p:nvPicPr>
                    <p:blipFill>
                      <a:blip r:embed="rId2"/>
                      <a:stretch>
                        <a:fillRect/>
                      </a:stretch>
                    </p:blipFill>
                    <p:spPr>
                      <a:xfrm>
                        <a:off x="1716088" y="4287024"/>
                        <a:ext cx="5421312" cy="714375"/>
                      </a:xfrm>
                      <a:prstGeom prst="rect">
                        <a:avLst/>
                      </a:prstGeom>
                      <a:noFill/>
                      <a:ln w="38100">
                        <a:noFill/>
                        <a:miter/>
                      </a:ln>
                    </p:spPr>
                  </p:pic>
                </p:oleObj>
              </mc:Fallback>
            </mc:AlternateContent>
          </a:graphicData>
        </a:graphic>
      </p:graphicFrame>
      <p:sp>
        <p:nvSpPr>
          <p:cNvPr id="21508" name="Rectangle 7"/>
          <p:cNvSpPr/>
          <p:nvPr/>
        </p:nvSpPr>
        <p:spPr>
          <a:xfrm>
            <a:off x="0" y="1044799"/>
            <a:ext cx="8546465" cy="1568450"/>
          </a:xfrm>
          <a:prstGeom prst="rect">
            <a:avLst/>
          </a:prstGeom>
          <a:noFill/>
          <a:ln w="6350">
            <a:noFill/>
          </a:ln>
        </p:spPr>
        <p:txBody>
          <a:bodyPr wrap="none" anchor="ctr" anchorCtr="0">
            <a:spAutoFit/>
          </a:bodyPr>
          <a:lstStyle/>
          <a:p>
            <a:pPr indent="800100">
              <a:lnSpc>
                <a:spcPct val="150000"/>
              </a:lnSpc>
            </a:pPr>
            <a:r>
              <a:rPr lang="zh-CN" altLang="en-US" sz="2400" b="1" dirty="0">
                <a:solidFill>
                  <a:srgbClr val="7030A0"/>
                </a:solidFill>
                <a:latin typeface="Times New Roman" panose="02020603050405020304" pitchFamily="18" charset="0"/>
                <a:ea typeface="宋体" panose="02010600030101010101" pitchFamily="2" charset="-122"/>
              </a:rPr>
              <a:t>定理</a:t>
            </a:r>
            <a:r>
              <a:rPr lang="en-US" altLang="zh-CN" sz="2400" b="1" dirty="0">
                <a:solidFill>
                  <a:srgbClr val="7030A0"/>
                </a:solidFill>
                <a:latin typeface="Times New Roman" panose="02020603050405020304" pitchFamily="18" charset="0"/>
                <a:ea typeface="宋体" panose="02010600030101010101" pitchFamily="2" charset="-122"/>
              </a:rPr>
              <a:t>10.4  </a:t>
            </a:r>
            <a:r>
              <a:rPr lang="zh-CN" altLang="en-US" sz="2400" b="1" dirty="0">
                <a:latin typeface="Times New Roman" panose="02020603050405020304" pitchFamily="18" charset="0"/>
                <a:ea typeface="宋体" panose="02010600030101010101" pitchFamily="2" charset="-122"/>
              </a:rPr>
              <a:t>设 </a:t>
            </a:r>
            <a:r>
              <a:rPr lang="en-US" altLang="zh-CN" sz="2400" b="1" i="1" dirty="0">
                <a:latin typeface="Times New Roman" panose="02020603050405020304" pitchFamily="18" charset="0"/>
                <a:ea typeface="宋体" panose="02010600030101010101" pitchFamily="2" charset="-122"/>
              </a:rPr>
              <a:t>q</a:t>
            </a:r>
            <a:r>
              <a:rPr lang="en-US" altLang="zh-CN" sz="2400" b="1" baseline="-30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q</a:t>
            </a:r>
            <a:r>
              <a:rPr lang="en-US" altLang="zh-CN" sz="2400" b="1" baseline="-30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 , </a:t>
            </a:r>
            <a:r>
              <a:rPr lang="en-US" altLang="zh-CN" sz="2400" b="1" i="1" dirty="0">
                <a:latin typeface="Times New Roman" panose="02020603050405020304" pitchFamily="18" charset="0"/>
                <a:ea typeface="宋体" panose="02010600030101010101" pitchFamily="2" charset="-122"/>
              </a:rPr>
              <a:t>q</a:t>
            </a:r>
            <a:r>
              <a:rPr lang="en-US" altLang="zh-CN" sz="2400" b="1" i="1" baseline="-30000" dirty="0">
                <a:latin typeface="Times New Roman" panose="02020603050405020304" pitchFamily="18" charset="0"/>
                <a:ea typeface="宋体" panose="02010600030101010101" pitchFamily="2" charset="-122"/>
              </a:rPr>
              <a:t>t </a:t>
            </a:r>
            <a:r>
              <a:rPr lang="zh-CN" altLang="en-US" sz="2400" b="1" dirty="0">
                <a:latin typeface="Times New Roman" panose="02020603050405020304" pitchFamily="18" charset="0"/>
                <a:ea typeface="宋体" panose="02010600030101010101" pitchFamily="2" charset="-122"/>
              </a:rPr>
              <a:t>是递推方程的</a:t>
            </a:r>
            <a:r>
              <a:rPr lang="zh-CN" altLang="en-US" sz="2400" b="1" dirty="0">
                <a:solidFill>
                  <a:srgbClr val="FF0000"/>
                </a:solidFill>
                <a:latin typeface="Times New Roman" panose="02020603050405020304" pitchFamily="18" charset="0"/>
                <a:ea typeface="宋体" panose="02010600030101010101" pitchFamily="2" charset="-122"/>
              </a:rPr>
              <a:t>不相等</a:t>
            </a:r>
            <a:r>
              <a:rPr lang="zh-CN" altLang="en-US" sz="2400" b="1" dirty="0">
                <a:latin typeface="Times New Roman" panose="02020603050405020304" pitchFamily="18" charset="0"/>
                <a:ea typeface="宋体" panose="02010600030101010101" pitchFamily="2" charset="-122"/>
              </a:rPr>
              <a:t>的特征根，</a:t>
            </a:r>
            <a:endParaRPr lang="zh-CN" altLang="en-US" sz="2400" b="1" dirty="0">
              <a:latin typeface="Times New Roman" panose="02020603050405020304" pitchFamily="18" charset="0"/>
              <a:ea typeface="宋体" panose="02010600030101010101" pitchFamily="2" charset="-122"/>
            </a:endParaRPr>
          </a:p>
          <a:p>
            <a:pPr indent="800100" eaLnBrk="0" hangingPunct="0">
              <a:lnSpc>
                <a:spcPct val="150000"/>
              </a:lnSpc>
            </a:pPr>
            <a:r>
              <a:rPr lang="zh-CN" altLang="en-US" sz="2400" b="1" dirty="0">
                <a:latin typeface="Times New Roman" panose="02020603050405020304" pitchFamily="18" charset="0"/>
                <a:ea typeface="宋体" panose="02010600030101010101" pitchFamily="2" charset="-122"/>
              </a:rPr>
              <a:t>且 </a:t>
            </a:r>
            <a:r>
              <a:rPr lang="en-US" altLang="zh-CN" sz="2400" b="1" i="1" dirty="0">
                <a:latin typeface="Times New Roman" panose="02020603050405020304" pitchFamily="18" charset="0"/>
                <a:ea typeface="宋体" panose="02010600030101010101" pitchFamily="2" charset="-122"/>
              </a:rPr>
              <a:t>q</a:t>
            </a:r>
            <a:r>
              <a:rPr lang="en-US" altLang="zh-CN" sz="2400" b="1" i="1" baseline="-30000" dirty="0">
                <a:latin typeface="Times New Roman" panose="02020603050405020304" pitchFamily="18" charset="0"/>
                <a:ea typeface="宋体" panose="02010600030101010101" pitchFamily="2" charset="-122"/>
              </a:rPr>
              <a:t>i </a:t>
            </a:r>
            <a:r>
              <a:rPr lang="zh-CN" altLang="en-US" sz="2400" b="1" dirty="0">
                <a:latin typeface="Times New Roman" panose="02020603050405020304" pitchFamily="18" charset="0"/>
                <a:ea typeface="宋体" panose="02010600030101010101" pitchFamily="2" charset="-122"/>
              </a:rPr>
              <a:t>的重数为 </a:t>
            </a:r>
            <a:r>
              <a:rPr lang="en-US" altLang="zh-CN" sz="2400" b="1" i="1" dirty="0">
                <a:latin typeface="Times New Roman" panose="02020603050405020304" pitchFamily="18" charset="0"/>
                <a:ea typeface="宋体" panose="02010600030101010101" pitchFamily="2" charset="-122"/>
              </a:rPr>
              <a:t>e</a:t>
            </a:r>
            <a:r>
              <a:rPr lang="en-US" altLang="zh-CN" sz="2400" b="1" i="1" baseline="-30000"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a:t>
            </a:r>
            <a:r>
              <a:rPr lang="en-US" altLang="zh-CN" sz="2400" b="1" dirty="0">
                <a:latin typeface="Times New Roman" panose="02020603050405020304" pitchFamily="18" charset="0"/>
                <a:ea typeface="宋体" panose="02010600030101010101" pitchFamily="2" charset="-122"/>
              </a:rPr>
              <a:t>=1, 2, … , </a:t>
            </a:r>
            <a:r>
              <a:rPr lang="en-US" altLang="zh-CN" sz="2400" b="1" i="1" dirty="0">
                <a:latin typeface="Times New Roman" panose="02020603050405020304" pitchFamily="18" charset="0"/>
                <a:ea typeface="宋体" panose="02010600030101010101" pitchFamily="2" charset="-122"/>
              </a:rPr>
              <a:t>t</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indent="800100" eaLnBrk="0" hangingPunct="0"/>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21510" name="Object 5"/>
          <p:cNvGraphicFramePr/>
          <p:nvPr/>
        </p:nvGraphicFramePr>
        <p:xfrm>
          <a:off x="2842895" y="2793365"/>
          <a:ext cx="2447925" cy="1028700"/>
        </p:xfrm>
        <a:graphic>
          <a:graphicData uri="http://schemas.openxmlformats.org/presentationml/2006/ole">
            <mc:AlternateContent xmlns:mc="http://schemas.openxmlformats.org/markup-compatibility/2006">
              <mc:Choice xmlns:v="urn:schemas-microsoft-com:vml" Requires="v">
                <p:oleObj spid="_x0000_s8202" name="" r:id="rId3" imgW="1016000" imgH="431800" progId="Equation.3">
                  <p:embed/>
                </p:oleObj>
              </mc:Choice>
              <mc:Fallback>
                <p:oleObj name="" r:id="rId3" imgW="1016000" imgH="431800" progId="Equation.3">
                  <p:embed/>
                  <p:pic>
                    <p:nvPicPr>
                      <p:cNvPr id="0" name="图片 3078"/>
                      <p:cNvPicPr/>
                      <p:nvPr/>
                    </p:nvPicPr>
                    <p:blipFill>
                      <a:blip r:embed="rId4"/>
                      <a:stretch>
                        <a:fillRect/>
                      </a:stretch>
                    </p:blipFill>
                    <p:spPr>
                      <a:xfrm>
                        <a:off x="2842895" y="2793365"/>
                        <a:ext cx="2447925" cy="1028700"/>
                      </a:xfrm>
                      <a:prstGeom prst="rect">
                        <a:avLst/>
                      </a:prstGeom>
                      <a:noFill/>
                      <a:ln w="38100">
                        <a:noFill/>
                        <a:miter/>
                      </a:ln>
                    </p:spPr>
                  </p:pic>
                </p:oleObj>
              </mc:Fallback>
            </mc:AlternateContent>
          </a:graphicData>
        </a:graphic>
      </p:graphicFrame>
      <p:sp>
        <p:nvSpPr>
          <p:cNvPr id="21511" name="Rectangle 8"/>
          <p:cNvSpPr/>
          <p:nvPr/>
        </p:nvSpPr>
        <p:spPr>
          <a:xfrm>
            <a:off x="755650" y="2359660"/>
            <a:ext cx="1562100" cy="457200"/>
          </a:xfrm>
          <a:prstGeom prst="rect">
            <a:avLst/>
          </a:prstGeom>
          <a:noFill/>
          <a:ln w="6350">
            <a:noFill/>
          </a:ln>
        </p:spPr>
        <p:txBody>
          <a:bodyPr wrap="none" anchor="ctr" anchorCtr="0">
            <a:spAutoFit/>
          </a:bodyPr>
          <a:lstStyle/>
          <a:p>
            <a:r>
              <a:rPr lang="zh-CN" altLang="en-US" sz="2400" b="1" dirty="0">
                <a:latin typeface="Times New Roman" panose="02020603050405020304" pitchFamily="18" charset="0"/>
                <a:ea typeface="宋体" panose="02010600030101010101" pitchFamily="2" charset="-122"/>
              </a:rPr>
              <a:t>那么通解  </a:t>
            </a:r>
            <a:endParaRPr lang="zh-CN" altLang="en-US" sz="2400" dirty="0">
              <a:latin typeface="Times New Roman" panose="02020603050405020304" pitchFamily="18" charset="0"/>
              <a:ea typeface="宋体" panose="02010600030101010101" pitchFamily="2" charset="-122"/>
            </a:endParaRPr>
          </a:p>
        </p:txBody>
      </p:sp>
      <p:sp>
        <p:nvSpPr>
          <p:cNvPr id="2" name="Rectangle 8"/>
          <p:cNvSpPr/>
          <p:nvPr/>
        </p:nvSpPr>
        <p:spPr>
          <a:xfrm>
            <a:off x="882650" y="3848418"/>
            <a:ext cx="1253490" cy="460375"/>
          </a:xfrm>
          <a:prstGeom prst="rect">
            <a:avLst/>
          </a:prstGeom>
          <a:noFill/>
          <a:ln w="6350">
            <a:noFill/>
          </a:ln>
        </p:spPr>
        <p:txBody>
          <a:bodyPr wrap="none" anchor="ctr" anchorCtr="0">
            <a:spAutoFit/>
          </a:bodyPr>
          <a:p>
            <a:r>
              <a:rPr lang="zh-CN" altLang="en-US" sz="2400" b="1" dirty="0">
                <a:latin typeface="Times New Roman" panose="02020603050405020304" pitchFamily="18" charset="0"/>
                <a:ea typeface="宋体" panose="02010600030101010101" pitchFamily="2" charset="-122"/>
              </a:rPr>
              <a:t>其中，  </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3554" name="Rectangle 2"/>
          <p:cNvSpPr>
            <a:spLocks noGrp="1"/>
          </p:cNvSpPr>
          <p:nvPr>
            <p:ph type="title"/>
          </p:nvPr>
        </p:nvSpPr>
        <p:spPr>
          <a:xfrm>
            <a:off x="699135" y="844550"/>
            <a:ext cx="7978775"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常系数线性非齐次递推方程求解</a:t>
            </a:r>
            <a:endParaRPr lang="zh-CN" altLang="en-US" sz="4000" dirty="0">
              <a:solidFill>
                <a:schemeClr val="accent2"/>
              </a:solidFill>
            </a:endParaRPr>
          </a:p>
        </p:txBody>
      </p:sp>
      <p:sp>
        <p:nvSpPr>
          <p:cNvPr id="23555" name="Rectangle 3"/>
          <p:cNvSpPr>
            <a:spLocks noGrp="1"/>
          </p:cNvSpPr>
          <p:nvPr>
            <p:ph idx="1"/>
          </p:nvPr>
        </p:nvSpPr>
        <p:spPr/>
        <p:txBody>
          <a:bodyPr vert="horz" wrap="square" lIns="91440" tIns="45720" rIns="91440" bIns="45720" anchor="t" anchorCtr="0"/>
          <a:lstStyle/>
          <a:p>
            <a:pPr eaLnBrk="1" hangingPunct="1"/>
            <a:r>
              <a:rPr lang="zh-CN" altLang="en-US" b="1" dirty="0"/>
              <a:t>递推方程的标准型</a:t>
            </a:r>
            <a:endParaRPr lang="zh-CN" altLang="en-US" b="1" dirty="0"/>
          </a:p>
          <a:p>
            <a:pPr eaLnBrk="1" hangingPunct="1"/>
            <a:r>
              <a:rPr lang="zh-CN" altLang="en-US" b="1" dirty="0"/>
              <a:t>通解结构</a:t>
            </a:r>
            <a:endParaRPr lang="zh-CN" altLang="en-US" b="1" dirty="0"/>
          </a:p>
          <a:p>
            <a:pPr eaLnBrk="1" hangingPunct="1"/>
            <a:r>
              <a:rPr lang="zh-CN" altLang="en-US" b="1" dirty="0"/>
              <a:t>特解的求法</a:t>
            </a:r>
            <a:endParaRPr lang="zh-CN" altLang="en-US" b="1" dirty="0"/>
          </a:p>
          <a:p>
            <a:pPr lvl="1" eaLnBrk="1" hangingPunct="1"/>
            <a:r>
              <a:rPr lang="zh-CN" altLang="en-US" b="1" dirty="0"/>
              <a:t>多项式函数</a:t>
            </a:r>
            <a:endParaRPr lang="zh-CN" altLang="en-US" b="1" dirty="0"/>
          </a:p>
          <a:p>
            <a:pPr lvl="1" eaLnBrk="1" hangingPunct="1"/>
            <a:r>
              <a:rPr lang="zh-CN" altLang="en-US" b="1" dirty="0"/>
              <a:t>指数函数</a:t>
            </a:r>
            <a:endParaRPr lang="zh-CN" altLang="en-US" b="1" dirty="0"/>
          </a:p>
          <a:p>
            <a:pPr lvl="1" eaLnBrk="1" hangingPunct="1"/>
            <a:r>
              <a:rPr lang="zh-CN" altLang="en-US" b="1" dirty="0"/>
              <a:t>组合形式</a:t>
            </a:r>
            <a:endParaRPr lang="en-US" altLang="zh-CN" b="1" dirty="0"/>
          </a:p>
          <a:p>
            <a:pPr eaLnBrk="1" hangingPunct="1"/>
            <a:endParaRPr lang="en-US" altLang="zh-CN" sz="3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3554" name="Rectangle 2"/>
          <p:cNvSpPr>
            <a:spLocks noGrp="1"/>
          </p:cNvSpPr>
          <p:nvPr>
            <p:ph type="title"/>
          </p:nvPr>
        </p:nvSpPr>
        <p:spPr>
          <a:xfrm>
            <a:off x="699135" y="844550"/>
            <a:ext cx="7978775"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常系数线性非齐次递推方程求解</a:t>
            </a:r>
            <a:endParaRPr lang="zh-CN" altLang="en-US" sz="4000" dirty="0">
              <a:solidFill>
                <a:schemeClr val="accent2"/>
              </a:solidFill>
            </a:endParaRPr>
          </a:p>
        </p:txBody>
      </p:sp>
      <p:sp>
        <p:nvSpPr>
          <p:cNvPr id="23555" name="Rectangle 3"/>
          <p:cNvSpPr>
            <a:spLocks noGrp="1"/>
          </p:cNvSpPr>
          <p:nvPr>
            <p:ph idx="1"/>
          </p:nvPr>
        </p:nvSpPr>
        <p:spPr/>
        <p:txBody>
          <a:bodyPr vert="horz" wrap="square" lIns="91440" tIns="45720" rIns="91440" bIns="45720" anchor="t" anchorCtr="0"/>
          <a:lstStyle/>
          <a:p>
            <a:pPr eaLnBrk="1" hangingPunct="1"/>
            <a:r>
              <a:rPr lang="zh-CN" altLang="en-US" b="1" dirty="0"/>
              <a:t>递推方程的标准型</a:t>
            </a:r>
            <a:endParaRPr lang="zh-CN" altLang="en-US" b="1" dirty="0"/>
          </a:p>
          <a:p>
            <a:pPr eaLnBrk="1" hangingPunct="1"/>
            <a:r>
              <a:rPr lang="zh-CN" altLang="en-US" b="1" dirty="0"/>
              <a:t>通解结构</a:t>
            </a:r>
            <a:endParaRPr lang="zh-CN" altLang="en-US" b="1" dirty="0"/>
          </a:p>
          <a:p>
            <a:pPr eaLnBrk="1" hangingPunct="1"/>
            <a:r>
              <a:rPr lang="zh-CN" altLang="en-US" b="1" dirty="0"/>
              <a:t>特解的求法</a:t>
            </a:r>
            <a:endParaRPr lang="zh-CN" altLang="en-US" b="1" dirty="0"/>
          </a:p>
          <a:p>
            <a:pPr lvl="1" eaLnBrk="1" hangingPunct="1"/>
            <a:r>
              <a:rPr lang="zh-CN" altLang="en-US" b="1" dirty="0"/>
              <a:t>多项式函数</a:t>
            </a:r>
            <a:endParaRPr lang="zh-CN" altLang="en-US" b="1" dirty="0"/>
          </a:p>
          <a:p>
            <a:pPr lvl="1" eaLnBrk="1" hangingPunct="1"/>
            <a:r>
              <a:rPr lang="zh-CN" altLang="en-US" b="1" dirty="0"/>
              <a:t>指数函数</a:t>
            </a:r>
            <a:endParaRPr lang="zh-CN" altLang="en-US" b="1" dirty="0"/>
          </a:p>
          <a:p>
            <a:pPr lvl="1" eaLnBrk="1" hangingPunct="1"/>
            <a:r>
              <a:rPr lang="zh-CN" altLang="en-US" b="1" dirty="0"/>
              <a:t>组合形式</a:t>
            </a:r>
            <a:endParaRPr lang="en-US" altLang="zh-CN" b="1" dirty="0"/>
          </a:p>
          <a:p>
            <a:pPr eaLnBrk="1" hangingPunct="1"/>
            <a:endParaRPr lang="en-US" altLang="zh-CN" sz="36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4578" name="Rectangle 2"/>
          <p:cNvSpPr>
            <a:spLocks noGrp="1"/>
          </p:cNvSpPr>
          <p:nvPr>
            <p:ph type="title"/>
          </p:nvPr>
        </p:nvSpPr>
        <p:spPr>
          <a:xfrm>
            <a:off x="468313" y="1049700"/>
            <a:ext cx="7772400" cy="1143000"/>
          </a:xfrm>
        </p:spPr>
        <p:txBody>
          <a:bodyPr vert="horz" wrap="square" lIns="91440" tIns="45720" rIns="91440" bIns="45720" anchor="ctr" anchorCtr="0"/>
          <a:lstStyle/>
          <a:p>
            <a:pPr marL="571500" indent="-571500" algn="l" eaLnBrk="1" hangingPunct="1">
              <a:buFont typeface="Wingdings" panose="05000000000000000000" pitchFamily="2" charset="2"/>
              <a:buChar char="n"/>
            </a:pPr>
            <a:r>
              <a:rPr lang="zh-CN" altLang="en-US" sz="4000" dirty="0">
                <a:solidFill>
                  <a:srgbClr val="A50021"/>
                </a:solidFill>
              </a:rPr>
              <a:t>递推方程的标准型及通解</a:t>
            </a:r>
            <a:endParaRPr lang="zh-CN" altLang="en-US" sz="4000" dirty="0">
              <a:solidFill>
                <a:srgbClr val="A50021"/>
              </a:solidFill>
            </a:endParaRPr>
          </a:p>
        </p:txBody>
      </p:sp>
      <p:sp>
        <p:nvSpPr>
          <p:cNvPr id="24579" name="Rectangle 9"/>
          <p:cNvSpPr/>
          <p:nvPr/>
        </p:nvSpPr>
        <p:spPr>
          <a:xfrm>
            <a:off x="0" y="1709738"/>
            <a:ext cx="9144000" cy="0"/>
          </a:xfrm>
          <a:prstGeom prst="rect">
            <a:avLst/>
          </a:prstGeom>
          <a:noFill/>
          <a:ln w="6350">
            <a:noFill/>
          </a:ln>
        </p:spPr>
        <p:txBody>
          <a:bodyPr wrap="none" anchor="ctr" anchorCtr="0">
            <a:spAutoFit/>
          </a:bodyPr>
          <a:lstStyle/>
          <a:p>
            <a:pPr algn="ctr"/>
            <a:endParaRPr lang="zh-CN" altLang="en-US" dirty="0">
              <a:latin typeface="Arial" panose="020B0604020202020204" pitchFamily="34" charset="0"/>
            </a:endParaRPr>
          </a:p>
        </p:txBody>
      </p:sp>
      <p:grpSp>
        <p:nvGrpSpPr>
          <p:cNvPr id="24584" name="Group 17"/>
          <p:cNvGrpSpPr/>
          <p:nvPr/>
        </p:nvGrpSpPr>
        <p:grpSpPr>
          <a:xfrm>
            <a:off x="970082" y="2918872"/>
            <a:ext cx="7535862" cy="1863725"/>
            <a:chOff x="385" y="890"/>
            <a:chExt cx="4747" cy="1174"/>
          </a:xfrm>
        </p:grpSpPr>
        <p:graphicFrame>
          <p:nvGraphicFramePr>
            <p:cNvPr id="24585" name="Object 8"/>
            <p:cNvGraphicFramePr/>
            <p:nvPr/>
          </p:nvGraphicFramePr>
          <p:xfrm>
            <a:off x="1253" y="1156"/>
            <a:ext cx="3449" cy="295"/>
          </p:xfrm>
          <a:graphic>
            <a:graphicData uri="http://schemas.openxmlformats.org/presentationml/2006/ole">
              <mc:AlternateContent xmlns:mc="http://schemas.openxmlformats.org/markup-compatibility/2006">
                <mc:Choice xmlns:v="urn:schemas-microsoft-com:vml" Requires="v">
                  <p:oleObj spid="_x0000_s10260" name="" r:id="rId1" imgW="2628900" imgH="228600" progId="Equation.3">
                    <p:embed/>
                  </p:oleObj>
                </mc:Choice>
                <mc:Fallback>
                  <p:oleObj name="" r:id="rId1" imgW="2628900" imgH="228600" progId="Equation.3">
                    <p:embed/>
                    <p:pic>
                      <p:nvPicPr>
                        <p:cNvPr id="0" name="图片 3093"/>
                        <p:cNvPicPr/>
                        <p:nvPr/>
                      </p:nvPicPr>
                      <p:blipFill>
                        <a:blip r:embed="rId2"/>
                        <a:stretch>
                          <a:fillRect/>
                        </a:stretch>
                      </p:blipFill>
                      <p:spPr>
                        <a:xfrm>
                          <a:off x="1253" y="1156"/>
                          <a:ext cx="3449" cy="295"/>
                        </a:xfrm>
                        <a:prstGeom prst="rect">
                          <a:avLst/>
                        </a:prstGeom>
                        <a:noFill/>
                        <a:ln w="38100">
                          <a:noFill/>
                          <a:miter/>
                        </a:ln>
                      </p:spPr>
                    </p:pic>
                  </p:oleObj>
                </mc:Fallback>
              </mc:AlternateContent>
            </a:graphicData>
          </a:graphic>
        </p:graphicFrame>
        <p:sp>
          <p:nvSpPr>
            <p:cNvPr id="24586" name="Rectangle 10"/>
            <p:cNvSpPr/>
            <p:nvPr/>
          </p:nvSpPr>
          <p:spPr>
            <a:xfrm>
              <a:off x="385" y="890"/>
              <a:ext cx="1127" cy="288"/>
            </a:xfrm>
            <a:prstGeom prst="rect">
              <a:avLst/>
            </a:prstGeom>
            <a:noFill/>
            <a:ln w="6350">
              <a:noFill/>
            </a:ln>
          </p:spPr>
          <p:txBody>
            <a:bodyPr wrap="none" anchor="ctr" anchorCtr="0">
              <a:spAutoFit/>
            </a:bodyPr>
            <a:lstStyle/>
            <a:p>
              <a:r>
                <a:rPr lang="zh-CN" altLang="en-US" sz="2400" b="1" dirty="0">
                  <a:solidFill>
                    <a:schemeClr val="accent2"/>
                  </a:solidFill>
                  <a:latin typeface="Times New Roman" panose="02020603050405020304" pitchFamily="18" charset="0"/>
                  <a:ea typeface="宋体" panose="02010600030101010101" pitchFamily="2" charset="-122"/>
                </a:rPr>
                <a:t>定理</a:t>
              </a:r>
              <a:r>
                <a:rPr lang="en-US" altLang="zh-CN" sz="2400" b="1" dirty="0">
                  <a:solidFill>
                    <a:schemeClr val="accent2"/>
                  </a:solidFill>
                  <a:latin typeface="Times New Roman" panose="02020603050405020304" pitchFamily="18" charset="0"/>
                  <a:ea typeface="宋体" panose="02010600030101010101" pitchFamily="2" charset="-122"/>
                </a:rPr>
                <a:t>10.5</a:t>
              </a: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设</a:t>
              </a:r>
              <a:endParaRPr lang="zh-CN" altLang="en-US" sz="2400" dirty="0">
                <a:latin typeface="Times New Roman" panose="02020603050405020304" pitchFamily="18" charset="0"/>
                <a:ea typeface="宋体" panose="02010600030101010101" pitchFamily="2" charset="-122"/>
              </a:endParaRPr>
            </a:p>
          </p:txBody>
        </p:sp>
        <p:grpSp>
          <p:nvGrpSpPr>
            <p:cNvPr id="24587" name="Group 16"/>
            <p:cNvGrpSpPr/>
            <p:nvPr/>
          </p:nvGrpSpPr>
          <p:grpSpPr>
            <a:xfrm>
              <a:off x="431" y="1458"/>
              <a:ext cx="4701" cy="296"/>
              <a:chOff x="431" y="1458"/>
              <a:chExt cx="4701" cy="296"/>
            </a:xfrm>
          </p:grpSpPr>
          <p:graphicFrame>
            <p:nvGraphicFramePr>
              <p:cNvPr id="24588" name="Object 7"/>
              <p:cNvGraphicFramePr/>
              <p:nvPr/>
            </p:nvGraphicFramePr>
            <p:xfrm>
              <a:off x="431" y="1458"/>
              <a:ext cx="453" cy="294"/>
            </p:xfrm>
            <a:graphic>
              <a:graphicData uri="http://schemas.openxmlformats.org/presentationml/2006/ole">
                <mc:AlternateContent xmlns:mc="http://schemas.openxmlformats.org/markup-compatibility/2006">
                  <mc:Choice xmlns:v="urn:schemas-microsoft-com:vml" Requires="v">
                    <p:oleObj spid="_x0000_s10261" name="" r:id="rId3" imgW="355600" imgH="228600" progId="Equation.3">
                      <p:embed/>
                    </p:oleObj>
                  </mc:Choice>
                  <mc:Fallback>
                    <p:oleObj name="" r:id="rId3" imgW="355600" imgH="228600" progId="Equation.3">
                      <p:embed/>
                      <p:pic>
                        <p:nvPicPr>
                          <p:cNvPr id="0" name="图片 3091"/>
                          <p:cNvPicPr/>
                          <p:nvPr/>
                        </p:nvPicPr>
                        <p:blipFill>
                          <a:blip r:embed="rId4"/>
                          <a:stretch>
                            <a:fillRect/>
                          </a:stretch>
                        </p:blipFill>
                        <p:spPr>
                          <a:xfrm>
                            <a:off x="431" y="1458"/>
                            <a:ext cx="453" cy="294"/>
                          </a:xfrm>
                          <a:prstGeom prst="rect">
                            <a:avLst/>
                          </a:prstGeom>
                          <a:noFill/>
                          <a:ln w="38100">
                            <a:noFill/>
                            <a:miter/>
                          </a:ln>
                        </p:spPr>
                      </p:pic>
                    </p:oleObj>
                  </mc:Fallback>
                </mc:AlternateContent>
              </a:graphicData>
            </a:graphic>
          </p:graphicFrame>
          <p:sp>
            <p:nvSpPr>
              <p:cNvPr id="24589" name="Rectangle 11"/>
              <p:cNvSpPr/>
              <p:nvPr/>
            </p:nvSpPr>
            <p:spPr>
              <a:xfrm>
                <a:off x="657" y="1463"/>
                <a:ext cx="4475" cy="291"/>
              </a:xfrm>
              <a:prstGeom prst="rect">
                <a:avLst/>
              </a:prstGeom>
              <a:noFill/>
              <a:ln w="6350">
                <a:noFill/>
              </a:ln>
            </p:spPr>
            <p:txBody>
              <a:bodyPr wrap="none" anchor="ctr" anchorCtr="0">
                <a:spAutoFit/>
              </a:bodyPr>
              <a:lstStyle/>
              <a:p>
                <a:pPr indent="381000"/>
                <a:r>
                  <a:rPr lang="zh-CN" altLang="en-US" sz="2400" b="1" dirty="0">
                    <a:latin typeface="Times New Roman" panose="02020603050405020304" pitchFamily="18" charset="0"/>
                    <a:ea typeface="宋体" panose="02010600030101010101" pitchFamily="2" charset="-122"/>
                  </a:rPr>
                  <a:t>是对应齐次方程的通解，</a:t>
                </a:r>
                <a:r>
                  <a:rPr lang="en-US" altLang="zh-CN" sz="2400" b="1" i="1" dirty="0">
                    <a:latin typeface="Times New Roman" panose="02020603050405020304" pitchFamily="18" charset="0"/>
                    <a:ea typeface="宋体" panose="02010600030101010101" pitchFamily="2" charset="-122"/>
                  </a:rPr>
                  <a:t>H</a:t>
                </a:r>
                <a:r>
                  <a:rPr lang="en-US" altLang="zh-CN" sz="2800" b="1" baseline="30000"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是一个特解，则</a:t>
                </a:r>
                <a:r>
                  <a:rPr lang="zh-CN" altLang="en-US" sz="1200" b="1"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grpSp>
        <p:grpSp>
          <p:nvGrpSpPr>
            <p:cNvPr id="24590" name="Group 15"/>
            <p:cNvGrpSpPr/>
            <p:nvPr/>
          </p:nvGrpSpPr>
          <p:grpSpPr>
            <a:xfrm>
              <a:off x="431" y="1752"/>
              <a:ext cx="3848" cy="312"/>
              <a:chOff x="431" y="1752"/>
              <a:chExt cx="3848" cy="312"/>
            </a:xfrm>
          </p:grpSpPr>
          <p:graphicFrame>
            <p:nvGraphicFramePr>
              <p:cNvPr id="24591" name="Object 6"/>
              <p:cNvGraphicFramePr/>
              <p:nvPr/>
            </p:nvGraphicFramePr>
            <p:xfrm>
              <a:off x="431" y="1752"/>
              <a:ext cx="1859" cy="312"/>
            </p:xfrm>
            <a:graphic>
              <a:graphicData uri="http://schemas.openxmlformats.org/presentationml/2006/ole">
                <mc:AlternateContent xmlns:mc="http://schemas.openxmlformats.org/markup-compatibility/2006">
                  <mc:Choice xmlns:v="urn:schemas-microsoft-com:vml" Requires="v">
                    <p:oleObj spid="_x0000_s10262" name="" r:id="rId5" imgW="1358900" imgH="228600" progId="Equation.3">
                      <p:embed/>
                    </p:oleObj>
                  </mc:Choice>
                  <mc:Fallback>
                    <p:oleObj name="" r:id="rId5" imgW="1358900" imgH="228600" progId="Equation.3">
                      <p:embed/>
                      <p:pic>
                        <p:nvPicPr>
                          <p:cNvPr id="0" name="图片 3094"/>
                          <p:cNvPicPr/>
                          <p:nvPr/>
                        </p:nvPicPr>
                        <p:blipFill>
                          <a:blip r:embed="rId6"/>
                          <a:stretch>
                            <a:fillRect/>
                          </a:stretch>
                        </p:blipFill>
                        <p:spPr>
                          <a:xfrm>
                            <a:off x="431" y="1752"/>
                            <a:ext cx="1859" cy="312"/>
                          </a:xfrm>
                          <a:prstGeom prst="rect">
                            <a:avLst/>
                          </a:prstGeom>
                          <a:noFill/>
                          <a:ln w="38100">
                            <a:noFill/>
                            <a:miter/>
                          </a:ln>
                        </p:spPr>
                      </p:pic>
                    </p:oleObj>
                  </mc:Fallback>
                </mc:AlternateContent>
              </a:graphicData>
            </a:graphic>
          </p:graphicFrame>
          <p:sp>
            <p:nvSpPr>
              <p:cNvPr id="24592" name="Rectangle 14"/>
              <p:cNvSpPr/>
              <p:nvPr/>
            </p:nvSpPr>
            <p:spPr>
              <a:xfrm>
                <a:off x="2426" y="1752"/>
                <a:ext cx="1853" cy="288"/>
              </a:xfrm>
              <a:prstGeom prst="rect">
                <a:avLst/>
              </a:prstGeom>
              <a:noFill/>
              <a:ln w="6350">
                <a:noFill/>
              </a:ln>
            </p:spPr>
            <p:txBody>
              <a:bodyPr wrap="none" anchor="t" anchorCtr="0">
                <a:spAutoFit/>
              </a:bodyPr>
              <a:lstStyle/>
              <a:p>
                <a:pPr algn="ctr"/>
                <a:r>
                  <a:rPr lang="zh-CN" altLang="en-US" sz="2400" b="1" dirty="0">
                    <a:latin typeface="宋体" panose="02010600030101010101" pitchFamily="2" charset="-122"/>
                    <a:ea typeface="宋体" panose="02010600030101010101" pitchFamily="2" charset="-122"/>
                  </a:rPr>
                  <a:t>是递推方程</a:t>
                </a:r>
                <a:r>
                  <a:rPr lang="zh-CN" altLang="en-US" sz="2400" b="1" dirty="0">
                    <a:solidFill>
                      <a:schemeClr val="accent2"/>
                    </a:solidFill>
                    <a:latin typeface="宋体" panose="02010600030101010101" pitchFamily="2" charset="-122"/>
                    <a:ea typeface="宋体" panose="02010600030101010101" pitchFamily="2" charset="-122"/>
                  </a:rPr>
                  <a:t>的通解</a:t>
                </a:r>
                <a:r>
                  <a:rPr lang="en-US" altLang="zh-CN" sz="2400" b="1"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7170"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A50021"/>
                </a:solidFill>
              </a:rPr>
              <a:t>10.1 </a:t>
            </a:r>
            <a:r>
              <a:rPr lang="zh-CN" altLang="en-US" dirty="0">
                <a:solidFill>
                  <a:srgbClr val="A50021"/>
                </a:solidFill>
                <a:ea typeface="黑体" panose="02010609060101010101" pitchFamily="2" charset="-122"/>
              </a:rPr>
              <a:t>递推方程及其应用</a:t>
            </a:r>
            <a:endParaRPr lang="zh-CN" altLang="en-US" dirty="0">
              <a:solidFill>
                <a:srgbClr val="A50021"/>
              </a:solidFill>
              <a:ea typeface="黑体" panose="02010609060101010101" pitchFamily="2" charset="-122"/>
            </a:endParaRPr>
          </a:p>
        </p:txBody>
      </p:sp>
      <p:sp>
        <p:nvSpPr>
          <p:cNvPr id="7171" name="Rectangle 3"/>
          <p:cNvSpPr>
            <a:spLocks noGrp="1"/>
          </p:cNvSpPr>
          <p:nvPr>
            <p:ph idx="1"/>
          </p:nvPr>
        </p:nvSpPr>
        <p:spPr>
          <a:xfrm>
            <a:off x="684213" y="1989138"/>
            <a:ext cx="7772400" cy="4114800"/>
          </a:xfrm>
        </p:spPr>
        <p:txBody>
          <a:bodyPr vert="horz" wrap="square" lIns="91440" tIns="45720" rIns="91440" bIns="45720" anchor="t" anchorCtr="0"/>
          <a:lstStyle/>
          <a:p>
            <a:pPr eaLnBrk="1" hangingPunct="1">
              <a:lnSpc>
                <a:spcPct val="130000"/>
              </a:lnSpc>
            </a:pPr>
            <a:r>
              <a:rPr lang="en-US" altLang="zh-CN" b="1" dirty="0"/>
              <a:t>10.1.1 </a:t>
            </a:r>
            <a:r>
              <a:rPr lang="zh-CN" altLang="en-US" b="1" dirty="0"/>
              <a:t>递推方程的定义及实例</a:t>
            </a:r>
            <a:endParaRPr lang="zh-CN" altLang="en-US" b="1" dirty="0"/>
          </a:p>
          <a:p>
            <a:pPr eaLnBrk="1" hangingPunct="1">
              <a:lnSpc>
                <a:spcPct val="130000"/>
              </a:lnSpc>
            </a:pPr>
            <a:r>
              <a:rPr lang="en-US" altLang="zh-CN" b="1" dirty="0"/>
              <a:t>10.1.2 </a:t>
            </a:r>
            <a:r>
              <a:rPr lang="zh-CN" altLang="en-US" b="1" dirty="0"/>
              <a:t>常系数线性齐次递推方程的求解</a:t>
            </a:r>
            <a:endParaRPr lang="zh-CN" altLang="en-US" b="1" dirty="0"/>
          </a:p>
          <a:p>
            <a:pPr eaLnBrk="1" hangingPunct="1">
              <a:lnSpc>
                <a:spcPct val="130000"/>
              </a:lnSpc>
            </a:pPr>
            <a:r>
              <a:rPr lang="en-US" altLang="zh-CN" b="1" dirty="0"/>
              <a:t>10.1.3 </a:t>
            </a:r>
            <a:r>
              <a:rPr lang="zh-CN" altLang="en-US" b="1" dirty="0"/>
              <a:t>常系数线性非齐次递推方程的求解</a:t>
            </a:r>
            <a:endParaRPr lang="zh-CN" altLang="en-US" b="1" dirty="0"/>
          </a:p>
          <a:p>
            <a:pPr eaLnBrk="1" hangingPunct="1">
              <a:lnSpc>
                <a:spcPct val="130000"/>
              </a:lnSpc>
            </a:pPr>
            <a:r>
              <a:rPr lang="en-US" altLang="zh-CN" b="1" dirty="0"/>
              <a:t>10.1.4 </a:t>
            </a:r>
            <a:r>
              <a:rPr lang="zh-CN" altLang="en-US" b="1" dirty="0"/>
              <a:t>递推方程的其</a:t>
            </a:r>
            <a:r>
              <a:rPr lang="zh-CN" altLang="en-US" b="1" dirty="0"/>
              <a:t>它解法</a:t>
            </a:r>
            <a:endParaRPr lang="zh-CN" altLang="en-US" b="1" dirty="0"/>
          </a:p>
          <a:p>
            <a:pPr eaLnBrk="1" hangingPunct="1">
              <a:lnSpc>
                <a:spcPct val="130000"/>
              </a:lnSpc>
            </a:pPr>
            <a:r>
              <a:rPr lang="en-US" altLang="zh-CN" b="1" dirty="0"/>
              <a:t>10.1.5 </a:t>
            </a:r>
            <a:r>
              <a:rPr lang="zh-CN" altLang="en-US" b="1" dirty="0"/>
              <a:t>递推方程与递归算法</a:t>
            </a:r>
            <a:endParaRPr lang="en-US" altLang="zh-CN" b="1" dirty="0"/>
          </a:p>
          <a:p>
            <a:pPr eaLnBrk="1" hangingPunct="1"/>
            <a:endParaRPr lang="en-US" altLang="zh-C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5602" name="Rectangle 3"/>
          <p:cNvSpPr>
            <a:spLocks noGrp="1"/>
          </p:cNvSpPr>
          <p:nvPr>
            <p:ph type="title"/>
          </p:nvPr>
        </p:nvSpPr>
        <p:spPr>
          <a:xfrm>
            <a:off x="683568" y="188640"/>
            <a:ext cx="7772400" cy="1143000"/>
          </a:xfrm>
        </p:spPr>
        <p:txBody>
          <a:bodyPr vert="horz" wrap="square" lIns="91440" tIns="45720" rIns="91440" bIns="45720" anchor="ctr" anchorCtr="0"/>
          <a:lstStyle/>
          <a:p>
            <a:pPr marL="571500" indent="-571500" algn="l" eaLnBrk="1" hangingPunct="1">
              <a:buFont typeface="Wingdings" panose="05000000000000000000" pitchFamily="2" charset="2"/>
              <a:buChar char="n"/>
            </a:pPr>
            <a:r>
              <a:rPr lang="zh-CN" altLang="en-US" sz="3600" dirty="0">
                <a:solidFill>
                  <a:srgbClr val="A50021"/>
                </a:solidFill>
              </a:rPr>
              <a:t>特解的形式</a:t>
            </a:r>
            <a:r>
              <a:rPr lang="en-US" altLang="zh-CN" sz="3600" dirty="0">
                <a:solidFill>
                  <a:srgbClr val="A50021"/>
                </a:solidFill>
              </a:rPr>
              <a:t>——</a:t>
            </a:r>
            <a:r>
              <a:rPr lang="zh-CN" altLang="en-US" sz="3600" dirty="0">
                <a:solidFill>
                  <a:srgbClr val="A50021"/>
                </a:solidFill>
              </a:rPr>
              <a:t>多项式</a:t>
            </a:r>
            <a:endParaRPr lang="zh-CN" altLang="en-US" sz="3600" dirty="0">
              <a:solidFill>
                <a:srgbClr val="A50021"/>
              </a:solidFill>
            </a:endParaRPr>
          </a:p>
        </p:txBody>
      </p:sp>
      <p:sp>
        <p:nvSpPr>
          <p:cNvPr id="25603" name="Rectangle 8"/>
          <p:cNvSpPr/>
          <p:nvPr/>
        </p:nvSpPr>
        <p:spPr>
          <a:xfrm>
            <a:off x="0" y="3613150"/>
            <a:ext cx="9144000" cy="0"/>
          </a:xfrm>
          <a:prstGeom prst="rect">
            <a:avLst/>
          </a:prstGeom>
          <a:noFill/>
          <a:ln w="6350">
            <a:noFill/>
          </a:ln>
        </p:spPr>
        <p:txBody>
          <a:bodyPr wrap="none" anchor="ctr" anchorCtr="0">
            <a:spAutoFit/>
          </a:bodyPr>
          <a:lstStyle/>
          <a:p>
            <a:pPr algn="ctr"/>
            <a:endParaRPr lang="zh-CN" altLang="en-US" dirty="0">
              <a:latin typeface="Arial" panose="020B0604020202020204" pitchFamily="34" charset="0"/>
            </a:endParaRPr>
          </a:p>
        </p:txBody>
      </p:sp>
      <p:sp>
        <p:nvSpPr>
          <p:cNvPr id="25608" name="Rectangle 13"/>
          <p:cNvSpPr/>
          <p:nvPr/>
        </p:nvSpPr>
        <p:spPr>
          <a:xfrm>
            <a:off x="683568" y="1772816"/>
            <a:ext cx="7056438" cy="457200"/>
          </a:xfrm>
          <a:prstGeom prst="rect">
            <a:avLst/>
          </a:prstGeom>
          <a:noFill/>
          <a:ln w="6350">
            <a:noFill/>
          </a:ln>
        </p:spPr>
        <p:txBody>
          <a:bodyPr anchor="t" anchorCtr="0">
            <a:spAutoFit/>
          </a:bodyPr>
          <a:lstStyle/>
          <a:p>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7</a:t>
            </a:r>
            <a:r>
              <a:rPr lang="en-US" altLang="zh-CN" sz="2400" b="1" dirty="0">
                <a:solidFill>
                  <a:srgbClr val="7030A0"/>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找出递推方程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rPr>
              <a:t>的通解</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25609" name="Text Box 15"/>
          <p:cNvSpPr txBox="1"/>
          <p:nvPr/>
        </p:nvSpPr>
        <p:spPr>
          <a:xfrm>
            <a:off x="683568" y="1124744"/>
            <a:ext cx="6819900" cy="457200"/>
          </a:xfrm>
          <a:prstGeom prst="rect">
            <a:avLst/>
          </a:prstGeom>
          <a:noFill/>
          <a:ln w="6350">
            <a:noFill/>
          </a:ln>
        </p:spPr>
        <p:txBody>
          <a:bodyPr wrap="none" anchor="t" anchorCtr="0">
            <a:spAutoFit/>
          </a:bodyPr>
          <a:lstStyle/>
          <a:p>
            <a:r>
              <a:rPr lang="zh-CN" altLang="en-US" sz="2400" b="1" dirty="0">
                <a:solidFill>
                  <a:srgbClr val="FF0000"/>
                </a:solidFill>
                <a:latin typeface="黑体" panose="02010609060101010101" pitchFamily="2" charset="-122"/>
                <a:ea typeface="黑体" panose="02010609060101010101" pitchFamily="2" charset="-122"/>
              </a:rPr>
              <a:t>如果</a:t>
            </a:r>
            <a:r>
              <a:rPr lang="en-US" altLang="zh-CN" sz="2400" b="1" i="1" dirty="0">
                <a:solidFill>
                  <a:srgbClr val="FF0000"/>
                </a:solidFill>
                <a:latin typeface="Times New Roman" panose="02020603050405020304" pitchFamily="18" charset="0"/>
                <a:ea typeface="黑体" panose="02010609060101010101" pitchFamily="2" charset="-122"/>
              </a:rPr>
              <a:t>f</a:t>
            </a:r>
            <a:r>
              <a:rPr lang="en-US" altLang="zh-CN" sz="2400" b="1" dirty="0">
                <a:solidFill>
                  <a:srgbClr val="FF0000"/>
                </a:solidFill>
                <a:latin typeface="Times New Roman" panose="02020603050405020304" pitchFamily="18" charset="0"/>
                <a:ea typeface="黑体" panose="02010609060101010101" pitchFamily="2" charset="-122"/>
              </a:rPr>
              <a:t>(</a:t>
            </a:r>
            <a:r>
              <a:rPr lang="en-US" altLang="zh-CN" sz="2400" b="1" i="1" dirty="0">
                <a:solidFill>
                  <a:srgbClr val="FF0000"/>
                </a:solidFill>
                <a:latin typeface="Times New Roman" panose="02020603050405020304" pitchFamily="18" charset="0"/>
                <a:ea typeface="黑体" panose="02010609060101010101" pitchFamily="2" charset="-122"/>
              </a:rPr>
              <a:t>n</a:t>
            </a:r>
            <a:r>
              <a:rPr lang="en-US" altLang="zh-CN" sz="2400" b="1" dirty="0">
                <a:solidFill>
                  <a:srgbClr val="FF0000"/>
                </a:solidFill>
                <a:latin typeface="Times New Roman" panose="02020603050405020304" pitchFamily="18" charset="0"/>
                <a:ea typeface="黑体" panose="02010609060101010101" pitchFamily="2" charset="-122"/>
              </a:rPr>
              <a:t>)</a:t>
            </a:r>
            <a:r>
              <a:rPr lang="zh-CN" altLang="en-US" sz="2400" b="1" dirty="0">
                <a:solidFill>
                  <a:srgbClr val="FF0000"/>
                </a:solidFill>
                <a:latin typeface="黑体" panose="02010609060101010101" pitchFamily="2" charset="-122"/>
                <a:ea typeface="黑体" panose="02010609060101010101" pitchFamily="2" charset="-122"/>
              </a:rPr>
              <a:t>为</a:t>
            </a:r>
            <a:r>
              <a:rPr lang="en-US" altLang="zh-CN" sz="2400" b="1" i="1" dirty="0">
                <a:solidFill>
                  <a:srgbClr val="FF0000"/>
                </a:solidFill>
                <a:latin typeface="Times New Roman" panose="02020603050405020304" pitchFamily="18" charset="0"/>
                <a:ea typeface="黑体" panose="02010609060101010101" pitchFamily="2" charset="-122"/>
              </a:rPr>
              <a:t>n</a:t>
            </a:r>
            <a:r>
              <a:rPr lang="zh-CN" altLang="en-US" sz="2400" b="1" dirty="0">
                <a:solidFill>
                  <a:srgbClr val="FF0000"/>
                </a:solidFill>
                <a:latin typeface="黑体" panose="02010609060101010101" pitchFamily="2" charset="-122"/>
                <a:ea typeface="黑体" panose="02010609060101010101" pitchFamily="2" charset="-122"/>
              </a:rPr>
              <a:t>次多项式，则特解一般也是</a:t>
            </a:r>
            <a:r>
              <a:rPr lang="en-US" altLang="zh-CN" sz="2400" b="1" i="1" dirty="0">
                <a:solidFill>
                  <a:srgbClr val="FF0000"/>
                </a:solidFill>
                <a:latin typeface="Times New Roman" panose="02020603050405020304" pitchFamily="18" charset="0"/>
                <a:ea typeface="黑体" panose="02010609060101010101" pitchFamily="2" charset="-122"/>
              </a:rPr>
              <a:t>n</a:t>
            </a:r>
            <a:r>
              <a:rPr lang="zh-CN" altLang="en-US" sz="2400" b="1" dirty="0">
                <a:solidFill>
                  <a:srgbClr val="FF0000"/>
                </a:solidFill>
                <a:latin typeface="黑体" panose="02010609060101010101" pitchFamily="2" charset="-122"/>
                <a:ea typeface="黑体" panose="02010609060101010101" pitchFamily="2" charset="-122"/>
              </a:rPr>
              <a:t>次多项式</a:t>
            </a:r>
            <a:endParaRPr lang="zh-CN" altLang="en-US" sz="2400" b="1" dirty="0">
              <a:solidFill>
                <a:srgbClr val="FF0000"/>
              </a:solidFill>
              <a:latin typeface="黑体" panose="02010609060101010101" pitchFamily="2" charset="-122"/>
              <a:ea typeface="黑体" panose="02010609060101010101" pitchFamily="2" charset="-122"/>
            </a:endParaRPr>
          </a:p>
        </p:txBody>
      </p:sp>
      <p:sp>
        <p:nvSpPr>
          <p:cNvPr id="11" name="Rectangle 12"/>
          <p:cNvSpPr/>
          <p:nvPr/>
        </p:nvSpPr>
        <p:spPr>
          <a:xfrm>
            <a:off x="716905" y="5949280"/>
            <a:ext cx="7705725" cy="465448"/>
          </a:xfrm>
          <a:prstGeom prst="rect">
            <a:avLst/>
          </a:prstGeom>
          <a:noFill/>
          <a:ln w="6350">
            <a:noFill/>
          </a:ln>
        </p:spPr>
        <p:txBody>
          <a:bodyPr anchor="ctr" anchorCtr="0">
            <a:spAutoFit/>
          </a:bodyPr>
          <a:lstStyle/>
          <a:p>
            <a:pPr>
              <a:lnSpc>
                <a:spcPct val="110000"/>
              </a:lnSpc>
            </a:pP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原</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方程的通解为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+6)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5605" name="Rectangle 11"/>
          <p:cNvSpPr/>
          <p:nvPr/>
        </p:nvSpPr>
        <p:spPr>
          <a:xfrm>
            <a:off x="467360" y="2279650"/>
            <a:ext cx="8137525" cy="829945"/>
          </a:xfrm>
          <a:prstGeom prst="rect">
            <a:avLst/>
          </a:prstGeom>
          <a:noFill/>
          <a:ln w="6350">
            <a:noFill/>
          </a:ln>
        </p:spPr>
        <p:txBody>
          <a:bodyPr anchor="ctr" anchorCtr="0">
            <a:spAutoFit/>
          </a:bodyPr>
          <a:lstStyle/>
          <a:p>
            <a:pPr indent="228600" eaLnBrk="0" hangingPunct="0"/>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解  设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代入递推方程得</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228600" eaLnBrk="0" hangingPunct="0"/>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P</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5607" name="Rectangle 12"/>
          <p:cNvSpPr/>
          <p:nvPr/>
        </p:nvSpPr>
        <p:spPr>
          <a:xfrm>
            <a:off x="756285" y="5373370"/>
            <a:ext cx="7705725" cy="465455"/>
          </a:xfrm>
          <a:prstGeom prst="rect">
            <a:avLst/>
          </a:prstGeom>
          <a:noFill/>
          <a:ln w="6350">
            <a:noFill/>
          </a:ln>
        </p:spPr>
        <p:txBody>
          <a:bodyPr anchor="ctr" anchorCtr="0">
            <a:spAutoFit/>
          </a:bodyPr>
          <a:lstStyle/>
          <a:p>
            <a:pPr>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解得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2,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a:solidFill>
                  <a:schemeClr val="tx1"/>
                </a:solidFill>
                <a:latin typeface="Times New Roman" panose="02020603050405020304" pitchFamily="18" charset="0"/>
                <a:ea typeface="宋体" panose="02010600030101010101" pitchFamily="2" charset="-122"/>
              </a:rPr>
              <a:t>8,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rPr>
              <a:t>12</a:t>
            </a: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5" name="组合 4"/>
          <p:cNvGrpSpPr/>
          <p:nvPr/>
        </p:nvGrpSpPr>
        <p:grpSpPr>
          <a:xfrm>
            <a:off x="395605" y="3140710"/>
            <a:ext cx="8136890" cy="2299335"/>
            <a:chOff x="623" y="4946"/>
            <a:chExt cx="12814" cy="3621"/>
          </a:xfrm>
        </p:grpSpPr>
        <p:graphicFrame>
          <p:nvGraphicFramePr>
            <p:cNvPr id="25606" name="Object 10"/>
            <p:cNvGraphicFramePr/>
            <p:nvPr/>
          </p:nvGraphicFramePr>
          <p:xfrm>
            <a:off x="7726" y="6307"/>
            <a:ext cx="4423" cy="2260"/>
          </p:xfrm>
          <a:graphic>
            <a:graphicData uri="http://schemas.openxmlformats.org/presentationml/2006/ole">
              <mc:AlternateContent xmlns:mc="http://schemas.openxmlformats.org/markup-compatibility/2006">
                <mc:Choice xmlns:v="urn:schemas-microsoft-com:vml" Requires="v">
                  <p:oleObj spid="_x0000_s11273" name="" r:id="rId1" imgW="1294765" imgH="660400" progId="Equation.3">
                    <p:embed/>
                  </p:oleObj>
                </mc:Choice>
                <mc:Fallback>
                  <p:oleObj name="" r:id="rId1" imgW="1294765" imgH="660400" progId="Equation.3">
                    <p:embed/>
                    <p:pic>
                      <p:nvPicPr>
                        <p:cNvPr id="0" name="图片 3092"/>
                        <p:cNvPicPr/>
                        <p:nvPr/>
                      </p:nvPicPr>
                      <p:blipFill>
                        <a:blip r:embed="rId2"/>
                        <a:stretch>
                          <a:fillRect/>
                        </a:stretch>
                      </p:blipFill>
                      <p:spPr>
                        <a:xfrm>
                          <a:off x="7726" y="6307"/>
                          <a:ext cx="4423" cy="2260"/>
                        </a:xfrm>
                        <a:prstGeom prst="rect">
                          <a:avLst/>
                        </a:prstGeom>
                        <a:noFill/>
                        <a:ln w="38100">
                          <a:noFill/>
                          <a:miter/>
                        </a:ln>
                      </p:spPr>
                    </p:pic>
                  </p:oleObj>
                </mc:Fallback>
              </mc:AlternateContent>
            </a:graphicData>
          </a:graphic>
        </p:graphicFrame>
        <p:sp>
          <p:nvSpPr>
            <p:cNvPr id="2" name="文本框 1"/>
            <p:cNvSpPr txBox="1"/>
            <p:nvPr/>
          </p:nvSpPr>
          <p:spPr>
            <a:xfrm>
              <a:off x="2242" y="7031"/>
              <a:ext cx="5834" cy="725"/>
            </a:xfrm>
            <a:prstGeom prst="rect">
              <a:avLst/>
            </a:prstGeom>
            <a:noFill/>
          </p:spPr>
          <p:txBody>
            <a:bodyPr wrap="none" rtlCol="0" anchor="t">
              <a:spAutoFit/>
            </a:bodyPr>
            <a:p>
              <a:r>
                <a:rPr lang="zh-CN" altLang="en-US" sz="2400" b="1">
                  <a:solidFill>
                    <a:srgbClr val="FF0000"/>
                  </a:solidFill>
                  <a:latin typeface="+mn-ea"/>
                  <a:ea typeface="+mn-ea"/>
                  <a:cs typeface="+mn-ea"/>
                </a:rPr>
                <a:t>要求对任意</a:t>
              </a:r>
              <a:r>
                <a:rPr lang="en-US" altLang="zh-CN" sz="2400" b="1" i="1">
                  <a:solidFill>
                    <a:srgbClr val="FF0000"/>
                  </a:solidFill>
                  <a:latin typeface="+mn-ea"/>
                  <a:ea typeface="+mn-ea"/>
                  <a:cs typeface="+mn-ea"/>
                </a:rPr>
                <a:t>n</a:t>
              </a:r>
              <a:r>
                <a:rPr lang="zh-CN" altLang="en-US" sz="2400" b="1">
                  <a:solidFill>
                    <a:srgbClr val="FF0000"/>
                  </a:solidFill>
                  <a:latin typeface="+mn-ea"/>
                  <a:ea typeface="+mn-ea"/>
                  <a:cs typeface="+mn-ea"/>
                </a:rPr>
                <a:t>成立</a:t>
              </a:r>
              <a:r>
                <a:rPr lang="en-US" altLang="zh-CN" sz="2400" b="1">
                  <a:solidFill>
                    <a:srgbClr val="FF0000"/>
                  </a:solidFill>
                  <a:latin typeface="+mn-ea"/>
                  <a:ea typeface="+mn-ea"/>
                  <a:cs typeface="+mn-ea"/>
                </a:rPr>
                <a:t>,</a:t>
              </a:r>
              <a:r>
                <a:rPr lang="zh-CN" altLang="en-US" sz="2400" b="1">
                  <a:solidFill>
                    <a:srgbClr val="FF0000"/>
                  </a:solidFill>
                  <a:latin typeface="+mn-ea"/>
                  <a:ea typeface="+mn-ea"/>
                  <a:cs typeface="+mn-ea"/>
                </a:rPr>
                <a:t>要求：</a:t>
              </a:r>
              <a:r>
                <a:rPr lang="en-US" altLang="zh-CN" sz="2400" b="1">
                  <a:solidFill>
                    <a:srgbClr val="FF0000"/>
                  </a:solidFill>
                  <a:latin typeface="+mn-ea"/>
                  <a:ea typeface="+mn-ea"/>
                  <a:cs typeface="+mn-ea"/>
                </a:rPr>
                <a:t> </a:t>
              </a:r>
              <a:endParaRPr lang="en-US" altLang="zh-CN" sz="2400" b="1">
                <a:solidFill>
                  <a:srgbClr val="FF0000"/>
                </a:solidFill>
                <a:latin typeface="+mn-ea"/>
                <a:ea typeface="+mn-ea"/>
                <a:cs typeface="+mn-ea"/>
              </a:endParaRPr>
            </a:p>
          </p:txBody>
        </p:sp>
        <p:sp>
          <p:nvSpPr>
            <p:cNvPr id="4" name="Rectangle 11"/>
            <p:cNvSpPr/>
            <p:nvPr/>
          </p:nvSpPr>
          <p:spPr>
            <a:xfrm>
              <a:off x="623" y="4946"/>
              <a:ext cx="12815" cy="1307"/>
            </a:xfrm>
            <a:prstGeom prst="rect">
              <a:avLst/>
            </a:prstGeom>
            <a:noFill/>
            <a:ln w="6350">
              <a:noFill/>
            </a:ln>
          </p:spPr>
          <p:txBody>
            <a:bodyPr anchor="ctr" anchorCtr="0">
              <a:spAutoFit/>
            </a:bodyPr>
            <a:p>
              <a:pPr indent="228600" eaLnBrk="0" hangingPunct="0"/>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整理得</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228600" eaLnBrk="0" hangingPunct="0"/>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+(4</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blinds(horizontal)">
                                      <p:cBhvr>
                                        <p:cTn id="7" dur="500"/>
                                        <p:tgtEl>
                                          <p:spTgt spid="256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blinds(horizontal)">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blinds(horizontal)">
                                      <p:cBhvr>
                                        <p:cTn id="22" dur="500"/>
                                        <p:tgtEl>
                                          <p:spTgt spid="2560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25608" grpId="1"/>
      <p:bldP spid="25605" grpId="0"/>
      <p:bldP spid="25605" grpId="1"/>
      <p:bldP spid="25607" grpId="0"/>
      <p:bldP spid="25607"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6627" name="Rectangle 4"/>
          <p:cNvSpPr/>
          <p:nvPr/>
        </p:nvSpPr>
        <p:spPr>
          <a:xfrm>
            <a:off x="251520" y="1023015"/>
            <a:ext cx="8388350" cy="4965065"/>
          </a:xfrm>
          <a:prstGeom prst="rect">
            <a:avLst/>
          </a:prstGeom>
          <a:noFill/>
          <a:ln w="6350">
            <a:noFill/>
          </a:ln>
        </p:spPr>
        <p:txBody>
          <a:bodyPr anchor="ctr" anchorCtr="0">
            <a:spAutoFit/>
          </a:bodyPr>
          <a:lstStyle/>
          <a:p>
            <a:pPr indent="838200">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8</a:t>
            </a:r>
            <a:r>
              <a:rPr lang="en-US" altLang="zh-CN" sz="2400" b="1" dirty="0">
                <a:solidFill>
                  <a:srgbClr val="7030A0"/>
                </a:solidFill>
                <a:latin typeface="Times New Roman" panose="02020603050405020304" pitchFamily="18" charset="0"/>
                <a:ea typeface="宋体" panose="02010600030101010101" pitchFamily="2" charset="-122"/>
              </a:rPr>
              <a:t>  </a:t>
            </a:r>
            <a:r>
              <a:rPr lang="en-US" altLang="zh-CN" sz="2400" b="1" dirty="0">
                <a:solidFill>
                  <a:srgbClr val="002060"/>
                </a:solidFill>
                <a:latin typeface="Times New Roman" panose="02020603050405020304" pitchFamily="18" charset="0"/>
                <a:ea typeface="宋体" panose="02010600030101010101" pitchFamily="2" charset="-122"/>
              </a:rPr>
              <a:t>Hanoi</a:t>
            </a:r>
            <a:r>
              <a:rPr lang="zh-CN" altLang="en-US" sz="2400" b="1" dirty="0">
                <a:solidFill>
                  <a:srgbClr val="002060"/>
                </a:solidFill>
                <a:latin typeface="Times New Roman" panose="02020603050405020304" pitchFamily="18" charset="0"/>
                <a:ea typeface="宋体" panose="02010600030101010101" pitchFamily="2" charset="-122"/>
              </a:rPr>
              <a:t>塔  </a:t>
            </a:r>
            <a:endParaRPr lang="zh-CN" altLang="en-US" sz="2400" b="1" dirty="0">
              <a:solidFill>
                <a:srgbClr val="002060"/>
              </a:solidFill>
              <a:latin typeface="Times New Roman" panose="02020603050405020304" pitchFamily="18" charset="0"/>
              <a:ea typeface="宋体" panose="02010600030101010101" pitchFamily="2" charset="-122"/>
            </a:endParaRPr>
          </a:p>
          <a:p>
            <a:pPr indent="838200">
              <a:lnSpc>
                <a:spcPct val="120000"/>
              </a:lnSpc>
            </a:pPr>
            <a:r>
              <a:rPr lang="en-US" altLang="zh-CN" sz="2400" b="1" i="1" dirty="0">
                <a:solidFill>
                  <a:srgbClr val="002060"/>
                </a:solidFill>
                <a:latin typeface="Times New Roman" panose="02020603050405020304" pitchFamily="18" charset="0"/>
                <a:ea typeface="宋体" panose="02010600030101010101" pitchFamily="2" charset="-122"/>
              </a:rPr>
              <a:t>       T</a:t>
            </a:r>
            <a:r>
              <a:rPr lang="en-US" altLang="zh-CN"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Times New Roman" panose="02020603050405020304" pitchFamily="18" charset="0"/>
                <a:ea typeface="宋体" panose="02010600030101010101" pitchFamily="2" charset="-122"/>
              </a:rPr>
              <a:t>) = 2</a:t>
            </a:r>
            <a:r>
              <a:rPr lang="en-US" altLang="zh-CN" sz="2400" b="1" i="1" dirty="0">
                <a:solidFill>
                  <a:srgbClr val="002060"/>
                </a:solidFill>
                <a:latin typeface="Times New Roman" panose="02020603050405020304" pitchFamily="18" charset="0"/>
                <a:ea typeface="宋体" panose="02010600030101010101" pitchFamily="2" charset="-122"/>
              </a:rPr>
              <a:t>T</a:t>
            </a:r>
            <a:r>
              <a:rPr lang="en-US" altLang="zh-CN"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Arial" panose="020B0604020202020204" pitchFamily="34" charset="0"/>
                <a:sym typeface="Symbol" panose="05050102010706020507" pitchFamily="18" charset="2"/>
              </a:rPr>
              <a:t></a:t>
            </a:r>
            <a:r>
              <a:rPr lang="en-US" altLang="zh-CN" sz="2400" b="1" dirty="0">
                <a:solidFill>
                  <a:srgbClr val="002060"/>
                </a:solidFill>
                <a:latin typeface="Times New Roman" panose="02020603050405020304" pitchFamily="18" charset="0"/>
                <a:ea typeface="宋体" panose="02010600030101010101" pitchFamily="2" charset="-122"/>
              </a:rPr>
              <a:t>1)+1</a:t>
            </a:r>
            <a:endParaRPr lang="en-US" altLang="zh-CN" sz="2400" b="1" dirty="0">
              <a:solidFill>
                <a:srgbClr val="002060"/>
              </a:solidFill>
              <a:latin typeface="Times New Roman" panose="02020603050405020304" pitchFamily="18" charset="0"/>
              <a:ea typeface="宋体" panose="02010600030101010101" pitchFamily="2" charset="-122"/>
            </a:endParaRPr>
          </a:p>
          <a:p>
            <a:pPr indent="838200">
              <a:lnSpc>
                <a:spcPct val="120000"/>
              </a:lnSpc>
            </a:pP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T</a:t>
            </a:r>
            <a:r>
              <a:rPr lang="en-US" altLang="zh-CN" sz="2400" b="1" dirty="0">
                <a:solidFill>
                  <a:srgbClr val="002060"/>
                </a:solidFill>
                <a:latin typeface="Times New Roman" panose="02020603050405020304" pitchFamily="18" charset="0"/>
                <a:ea typeface="宋体" panose="02010600030101010101" pitchFamily="2" charset="-122"/>
              </a:rPr>
              <a:t>(1)=1 </a:t>
            </a:r>
            <a:endParaRPr lang="en-US" altLang="zh-CN" sz="2400" b="1" dirty="0">
              <a:solidFill>
                <a:srgbClr val="002060"/>
              </a:solidFill>
              <a:latin typeface="Times New Roman" panose="02020603050405020304" pitchFamily="18" charset="0"/>
              <a:ea typeface="宋体" panose="02010600030101010101" pitchFamily="2" charset="-122"/>
            </a:endParaRPr>
          </a:p>
          <a:p>
            <a:pPr indent="838200">
              <a:lnSpc>
                <a:spcPct val="120000"/>
              </a:lnSpc>
            </a:pPr>
            <a:endParaRPr lang="zh-CN" altLang="en-US" sz="2400" b="1" dirty="0">
              <a:solidFill>
                <a:schemeClr val="accent4"/>
              </a:solidFill>
              <a:latin typeface="Times New Roman" panose="02020603050405020304" pitchFamily="18" charset="0"/>
              <a:ea typeface="宋体" panose="02010600030101010101" pitchFamily="2" charset="-122"/>
            </a:endParaRPr>
          </a:p>
          <a:p>
            <a:pPr indent="838200">
              <a:lnSpc>
                <a:spcPct val="120000"/>
              </a:lnSpc>
            </a:pPr>
            <a:r>
              <a:rPr lang="zh-CN" altLang="en-US" sz="2400" b="1" dirty="0">
                <a:solidFill>
                  <a:schemeClr val="accent4"/>
                </a:solidFill>
                <a:latin typeface="Times New Roman" panose="02020603050405020304" pitchFamily="18" charset="0"/>
                <a:ea typeface="宋体" panose="02010600030101010101" pitchFamily="2" charset="-122"/>
              </a:rPr>
              <a:t>解  令  </a:t>
            </a:r>
            <a:r>
              <a:rPr lang="en-US" altLang="zh-CN" sz="2400" b="1" i="1" dirty="0">
                <a:solidFill>
                  <a:schemeClr val="accent4"/>
                </a:solidFill>
                <a:latin typeface="Times New Roman" panose="02020603050405020304" pitchFamily="18" charset="0"/>
                <a:ea typeface="宋体" panose="02010600030101010101" pitchFamily="2" charset="-122"/>
              </a:rPr>
              <a:t>T</a:t>
            </a:r>
            <a:r>
              <a:rPr lang="en-US" altLang="zh-CN" sz="2400" b="1" dirty="0">
                <a:solidFill>
                  <a:schemeClr val="accent4"/>
                </a:solidFill>
                <a:latin typeface="Times New Roman" panose="02020603050405020304" pitchFamily="18" charset="0"/>
                <a:ea typeface="宋体" panose="02010600030101010101" pitchFamily="2" charset="-122"/>
              </a:rPr>
              <a:t>*(</a:t>
            </a:r>
            <a:r>
              <a:rPr lang="en-US" altLang="zh-CN" sz="2400" b="1" i="1" dirty="0">
                <a:solidFill>
                  <a:schemeClr val="accent4"/>
                </a:solidFill>
                <a:latin typeface="Times New Roman" panose="02020603050405020304" pitchFamily="18" charset="0"/>
                <a:ea typeface="宋体" panose="02010600030101010101" pitchFamily="2" charset="-122"/>
              </a:rPr>
              <a:t>n</a:t>
            </a:r>
            <a:r>
              <a:rPr lang="en-US" altLang="zh-CN" sz="2400" b="1" dirty="0">
                <a:solidFill>
                  <a:schemeClr val="accent4"/>
                </a:solidFill>
                <a:latin typeface="Times New Roman" panose="02020603050405020304" pitchFamily="18" charset="0"/>
                <a:ea typeface="宋体" panose="02010600030101010101" pitchFamily="2" charset="-122"/>
              </a:rPr>
              <a:t>) = </a:t>
            </a:r>
            <a:r>
              <a:rPr lang="en-US" altLang="zh-CN" sz="2400" b="1" i="1" dirty="0">
                <a:solidFill>
                  <a:schemeClr val="accent4"/>
                </a:solidFill>
                <a:latin typeface="Times New Roman" panose="02020603050405020304" pitchFamily="18" charset="0"/>
                <a:ea typeface="宋体" panose="02010600030101010101" pitchFamily="2" charset="-122"/>
              </a:rPr>
              <a:t>P</a:t>
            </a:r>
            <a:endParaRPr lang="en-US" altLang="zh-CN" sz="2400" b="1" i="1" dirty="0">
              <a:solidFill>
                <a:schemeClr val="accent4"/>
              </a:solidFill>
              <a:latin typeface="Times New Roman" panose="02020603050405020304" pitchFamily="18" charset="0"/>
              <a:ea typeface="宋体" panose="02010600030101010101" pitchFamily="2" charset="-122"/>
            </a:endParaRPr>
          </a:p>
          <a:p>
            <a:pPr indent="838200">
              <a:lnSpc>
                <a:spcPct val="120000"/>
              </a:lnSpc>
            </a:pPr>
            <a:r>
              <a:rPr lang="zh-CN" altLang="en-US" sz="2400" b="1" dirty="0">
                <a:solidFill>
                  <a:schemeClr val="accent4"/>
                </a:solidFill>
                <a:latin typeface="Times New Roman" panose="02020603050405020304" pitchFamily="18" charset="0"/>
                <a:ea typeface="宋体" panose="02010600030101010101" pitchFamily="2" charset="-122"/>
              </a:rPr>
              <a:t>代入方程</a:t>
            </a:r>
            <a:endParaRPr lang="zh-CN" altLang="en-US" sz="2400" b="1" dirty="0">
              <a:solidFill>
                <a:schemeClr val="accent4"/>
              </a:solidFill>
              <a:latin typeface="Times New Roman" panose="02020603050405020304" pitchFamily="18" charset="0"/>
              <a:ea typeface="宋体" panose="02010600030101010101" pitchFamily="2" charset="-122"/>
            </a:endParaRPr>
          </a:p>
          <a:p>
            <a:pPr indent="838200">
              <a:lnSpc>
                <a:spcPct val="120000"/>
              </a:lnSpc>
            </a:pPr>
            <a:r>
              <a:rPr lang="zh-CN" altLang="en-US" sz="2400" b="1" dirty="0">
                <a:solidFill>
                  <a:schemeClr val="accent4"/>
                </a:solidFill>
                <a:latin typeface="Times New Roman" panose="02020603050405020304" pitchFamily="18" charset="0"/>
                <a:ea typeface="宋体" panose="02010600030101010101" pitchFamily="2" charset="-122"/>
              </a:rPr>
              <a:t>       </a:t>
            </a:r>
            <a:r>
              <a:rPr lang="zh-CN" altLang="en-US" sz="2400" b="1" i="1" dirty="0">
                <a:solidFill>
                  <a:schemeClr val="accent4"/>
                </a:solidFill>
                <a:latin typeface="Times New Roman" panose="02020603050405020304" pitchFamily="18" charset="0"/>
                <a:ea typeface="宋体" panose="02010600030101010101" pitchFamily="2" charset="-122"/>
              </a:rPr>
              <a:t> </a:t>
            </a:r>
            <a:r>
              <a:rPr lang="en-US" altLang="zh-CN" sz="2400" b="1" i="1" dirty="0">
                <a:solidFill>
                  <a:schemeClr val="accent4"/>
                </a:solidFill>
                <a:latin typeface="Times New Roman" panose="02020603050405020304" pitchFamily="18" charset="0"/>
                <a:ea typeface="宋体" panose="02010600030101010101" pitchFamily="2" charset="-122"/>
              </a:rPr>
              <a:t>P </a:t>
            </a:r>
            <a:r>
              <a:rPr lang="en-US" altLang="zh-CN" sz="2400" b="1" dirty="0">
                <a:solidFill>
                  <a:schemeClr val="accent4"/>
                </a:solidFill>
                <a:latin typeface="Times New Roman" panose="02020603050405020304" pitchFamily="18" charset="0"/>
                <a:ea typeface="宋体" panose="02010600030101010101" pitchFamily="2" charset="-122"/>
              </a:rPr>
              <a:t>= 2</a:t>
            </a:r>
            <a:r>
              <a:rPr lang="en-US" altLang="zh-CN" sz="2400" b="1" i="1" dirty="0">
                <a:solidFill>
                  <a:schemeClr val="accent4"/>
                </a:solidFill>
                <a:latin typeface="Times New Roman" panose="02020603050405020304" pitchFamily="18" charset="0"/>
                <a:ea typeface="宋体" panose="02010600030101010101" pitchFamily="2" charset="-122"/>
              </a:rPr>
              <a:t>P </a:t>
            </a:r>
            <a:r>
              <a:rPr lang="en-US" altLang="zh-CN" sz="2400" b="1" dirty="0">
                <a:solidFill>
                  <a:schemeClr val="accent4"/>
                </a:solidFill>
                <a:latin typeface="Times New Roman" panose="02020603050405020304" pitchFamily="18" charset="0"/>
                <a:ea typeface="宋体" panose="02010600030101010101" pitchFamily="2" charset="-122"/>
              </a:rPr>
              <a:t>+ 1</a:t>
            </a:r>
            <a:endParaRPr lang="en-US" altLang="zh-CN" sz="2400" b="1" dirty="0">
              <a:solidFill>
                <a:schemeClr val="accent4"/>
              </a:solidFill>
              <a:latin typeface="Times New Roman" panose="02020603050405020304" pitchFamily="18" charset="0"/>
              <a:ea typeface="宋体" panose="02010600030101010101" pitchFamily="2" charset="-122"/>
            </a:endParaRPr>
          </a:p>
          <a:p>
            <a:pPr indent="838200">
              <a:lnSpc>
                <a:spcPct val="120000"/>
              </a:lnSpc>
            </a:pPr>
            <a:r>
              <a:rPr lang="zh-CN" altLang="en-US" sz="2400" b="1" dirty="0">
                <a:solidFill>
                  <a:schemeClr val="accent4"/>
                </a:solidFill>
                <a:latin typeface="Times New Roman" panose="02020603050405020304" pitchFamily="18" charset="0"/>
                <a:ea typeface="宋体" panose="02010600030101010101" pitchFamily="2" charset="-122"/>
              </a:rPr>
              <a:t>解得 </a:t>
            </a:r>
            <a:r>
              <a:rPr lang="en-US" altLang="zh-CN" sz="2400" b="1" i="1" dirty="0">
                <a:solidFill>
                  <a:schemeClr val="accent4"/>
                </a:solidFill>
                <a:latin typeface="Times New Roman" panose="02020603050405020304" pitchFamily="18" charset="0"/>
                <a:ea typeface="宋体" panose="02010600030101010101" pitchFamily="2" charset="-122"/>
              </a:rPr>
              <a:t>P</a:t>
            </a:r>
            <a:r>
              <a:rPr lang="en-US" altLang="zh-CN" sz="2400" b="1" dirty="0">
                <a:solidFill>
                  <a:schemeClr val="accent4"/>
                </a:solidFill>
                <a:latin typeface="Times New Roman" panose="02020603050405020304" pitchFamily="18" charset="0"/>
                <a:ea typeface="宋体" panose="02010600030101010101" pitchFamily="2" charset="-122"/>
              </a:rPr>
              <a:t> = </a:t>
            </a:r>
            <a:r>
              <a:rPr lang="en-US" altLang="zh-CN" sz="2400" b="1" dirty="0">
                <a:solidFill>
                  <a:schemeClr val="accent4"/>
                </a:solidFill>
                <a:latin typeface="Times New Roman" panose="02020603050405020304" pitchFamily="18" charset="0"/>
              </a:rPr>
              <a:t>–</a:t>
            </a:r>
            <a:r>
              <a:rPr lang="en-US" altLang="zh-CN" sz="2400" b="1" dirty="0">
                <a:solidFill>
                  <a:schemeClr val="accent4"/>
                </a:solidFill>
                <a:latin typeface="Times New Roman" panose="02020603050405020304" pitchFamily="18" charset="0"/>
                <a:ea typeface="宋体" panose="02010600030101010101" pitchFamily="2" charset="-122"/>
              </a:rPr>
              <a:t>1</a:t>
            </a:r>
            <a:endParaRPr lang="en-US" altLang="zh-CN" sz="2400" b="1" dirty="0">
              <a:solidFill>
                <a:schemeClr val="accent4"/>
              </a:solidFill>
              <a:latin typeface="Times New Roman" panose="02020603050405020304" pitchFamily="18" charset="0"/>
              <a:ea typeface="宋体" panose="02010600030101010101" pitchFamily="2" charset="-122"/>
            </a:endParaRPr>
          </a:p>
          <a:p>
            <a:pPr indent="838200">
              <a:lnSpc>
                <a:spcPct val="120000"/>
              </a:lnSpc>
            </a:pPr>
            <a:r>
              <a:rPr lang="en-US" altLang="zh-CN" sz="2400" b="1" dirty="0">
                <a:solidFill>
                  <a:schemeClr val="accent4"/>
                </a:solidFill>
                <a:latin typeface="Times New Roman" panose="02020603050405020304" pitchFamily="18" charset="0"/>
                <a:ea typeface="宋体" panose="02010600030101010101" pitchFamily="2" charset="-122"/>
              </a:rPr>
              <a:t>        </a:t>
            </a:r>
            <a:r>
              <a:rPr lang="en-US" altLang="zh-CN" sz="2400" b="1" i="1" dirty="0">
                <a:solidFill>
                  <a:schemeClr val="accent4"/>
                </a:solidFill>
                <a:latin typeface="Times New Roman" panose="02020603050405020304" pitchFamily="18" charset="0"/>
                <a:ea typeface="宋体" panose="02010600030101010101" pitchFamily="2" charset="-122"/>
              </a:rPr>
              <a:t>T</a:t>
            </a:r>
            <a:r>
              <a:rPr lang="en-US" altLang="zh-CN" sz="2400" b="1" dirty="0">
                <a:solidFill>
                  <a:schemeClr val="accent4"/>
                </a:solidFill>
                <a:latin typeface="Times New Roman" panose="02020603050405020304" pitchFamily="18" charset="0"/>
                <a:ea typeface="宋体" panose="02010600030101010101" pitchFamily="2" charset="-122"/>
              </a:rPr>
              <a:t>(</a:t>
            </a:r>
            <a:r>
              <a:rPr lang="en-US" altLang="zh-CN" sz="2400" b="1" i="1" dirty="0">
                <a:solidFill>
                  <a:schemeClr val="accent4"/>
                </a:solidFill>
                <a:latin typeface="Times New Roman" panose="02020603050405020304" pitchFamily="18" charset="0"/>
                <a:ea typeface="宋体" panose="02010600030101010101" pitchFamily="2" charset="-122"/>
              </a:rPr>
              <a:t>n</a:t>
            </a:r>
            <a:r>
              <a:rPr lang="en-US" altLang="zh-CN" sz="2400" b="1" dirty="0">
                <a:solidFill>
                  <a:schemeClr val="accent4"/>
                </a:solidFill>
                <a:latin typeface="Times New Roman" panose="02020603050405020304" pitchFamily="18" charset="0"/>
                <a:ea typeface="宋体" panose="02010600030101010101" pitchFamily="2" charset="-122"/>
              </a:rPr>
              <a:t>) = </a:t>
            </a:r>
            <a:r>
              <a:rPr lang="en-US" altLang="zh-CN" sz="2400" b="1" i="1" dirty="0" smtClean="0">
                <a:solidFill>
                  <a:schemeClr val="accent4"/>
                </a:solidFill>
                <a:latin typeface="Times New Roman" panose="02020603050405020304" pitchFamily="18" charset="0"/>
                <a:ea typeface="宋体" panose="02010600030101010101" pitchFamily="2" charset="-122"/>
              </a:rPr>
              <a:t>c</a:t>
            </a:r>
            <a:r>
              <a:rPr lang="en-US" altLang="zh-CN" sz="2400" b="1" dirty="0" smtClean="0">
                <a:solidFill>
                  <a:schemeClr val="accent4"/>
                </a:solidFill>
                <a:latin typeface="Times New Roman" panose="02020603050405020304" pitchFamily="18" charset="0"/>
                <a:ea typeface="宋体" panose="02010600030101010101" pitchFamily="2" charset="-122"/>
              </a:rPr>
              <a:t>2</a:t>
            </a:r>
            <a:r>
              <a:rPr lang="en-US" altLang="zh-CN" sz="2400" b="1" i="1" baseline="30000" dirty="0" smtClean="0">
                <a:solidFill>
                  <a:schemeClr val="accent4"/>
                </a:solidFill>
                <a:latin typeface="Times New Roman" panose="02020603050405020304" pitchFamily="18" charset="0"/>
                <a:ea typeface="宋体" panose="02010600030101010101" pitchFamily="2" charset="-122"/>
              </a:rPr>
              <a:t>n</a:t>
            </a:r>
            <a:r>
              <a:rPr lang="en-US" altLang="zh-CN" sz="2400" b="1" dirty="0" smtClean="0">
                <a:solidFill>
                  <a:schemeClr val="accent4"/>
                </a:solidFill>
                <a:latin typeface="Times New Roman" panose="02020603050405020304" pitchFamily="18" charset="0"/>
                <a:ea typeface="宋体" panose="02010600030101010101" pitchFamily="2" charset="-122"/>
              </a:rPr>
              <a:t>–1</a:t>
            </a:r>
            <a:r>
              <a:rPr lang="en-US" altLang="zh-CN" sz="2400" b="1" dirty="0">
                <a:solidFill>
                  <a:schemeClr val="accent4"/>
                </a:solidFill>
                <a:latin typeface="Times New Roman" panose="02020603050405020304" pitchFamily="18" charset="0"/>
                <a:ea typeface="宋体" panose="02010600030101010101" pitchFamily="2" charset="-122"/>
              </a:rPr>
              <a:t>, </a:t>
            </a:r>
            <a:endParaRPr lang="en-US" altLang="zh-CN" sz="2400" b="1" dirty="0">
              <a:solidFill>
                <a:schemeClr val="accent4"/>
              </a:solidFill>
              <a:latin typeface="Times New Roman" panose="02020603050405020304" pitchFamily="18" charset="0"/>
              <a:ea typeface="宋体" panose="02010600030101010101" pitchFamily="2" charset="-122"/>
            </a:endParaRPr>
          </a:p>
          <a:p>
            <a:pPr indent="838200">
              <a:lnSpc>
                <a:spcPct val="120000"/>
              </a:lnSpc>
            </a:pPr>
            <a:r>
              <a:rPr lang="zh-CN" altLang="en-US" sz="2400" b="1" dirty="0">
                <a:solidFill>
                  <a:schemeClr val="accent4"/>
                </a:solidFill>
                <a:latin typeface="Times New Roman" panose="02020603050405020304" pitchFamily="18" charset="0"/>
                <a:ea typeface="宋体" panose="02010600030101010101" pitchFamily="2" charset="-122"/>
              </a:rPr>
              <a:t>代入初值得 </a:t>
            </a:r>
            <a:r>
              <a:rPr lang="en-US" altLang="zh-CN" sz="2400" b="1" i="1" dirty="0">
                <a:solidFill>
                  <a:schemeClr val="accent4"/>
                </a:solidFill>
                <a:latin typeface="Times New Roman" panose="02020603050405020304" pitchFamily="18" charset="0"/>
                <a:ea typeface="宋体" panose="02010600030101010101" pitchFamily="2" charset="-122"/>
              </a:rPr>
              <a:t>c</a:t>
            </a:r>
            <a:r>
              <a:rPr lang="en-US" altLang="zh-CN" sz="2400" b="1" dirty="0">
                <a:solidFill>
                  <a:schemeClr val="accent4"/>
                </a:solidFill>
                <a:latin typeface="Times New Roman" panose="02020603050405020304" pitchFamily="18" charset="0"/>
                <a:ea typeface="宋体" panose="02010600030101010101" pitchFamily="2" charset="-122"/>
              </a:rPr>
              <a:t>=1,  </a:t>
            </a:r>
            <a:r>
              <a:rPr lang="zh-CN" altLang="en-US" sz="2400" b="1" dirty="0">
                <a:solidFill>
                  <a:schemeClr val="accent4"/>
                </a:solidFill>
                <a:latin typeface="Times New Roman" panose="02020603050405020304" pitchFamily="18" charset="0"/>
                <a:ea typeface="宋体" panose="02010600030101010101" pitchFamily="2" charset="-122"/>
              </a:rPr>
              <a:t>解为 </a:t>
            </a:r>
            <a:r>
              <a:rPr lang="en-US" altLang="zh-CN" sz="2400" b="1" i="1" dirty="0">
                <a:solidFill>
                  <a:schemeClr val="accent4"/>
                </a:solidFill>
                <a:latin typeface="Times New Roman" panose="02020603050405020304" pitchFamily="18" charset="0"/>
                <a:ea typeface="宋体" panose="02010600030101010101" pitchFamily="2" charset="-122"/>
              </a:rPr>
              <a:t>T</a:t>
            </a:r>
            <a:r>
              <a:rPr lang="en-US" altLang="zh-CN" sz="2400" b="1" dirty="0">
                <a:solidFill>
                  <a:schemeClr val="accent4"/>
                </a:solidFill>
                <a:latin typeface="Times New Roman" panose="02020603050405020304" pitchFamily="18" charset="0"/>
                <a:ea typeface="宋体" panose="02010600030101010101" pitchFamily="2" charset="-122"/>
              </a:rPr>
              <a:t>(</a:t>
            </a:r>
            <a:r>
              <a:rPr lang="en-US" altLang="zh-CN" sz="2400" b="1" i="1" dirty="0">
                <a:solidFill>
                  <a:schemeClr val="accent4"/>
                </a:solidFill>
                <a:latin typeface="Times New Roman" panose="02020603050405020304" pitchFamily="18" charset="0"/>
                <a:ea typeface="宋体" panose="02010600030101010101" pitchFamily="2" charset="-122"/>
              </a:rPr>
              <a:t>n</a:t>
            </a:r>
            <a:r>
              <a:rPr lang="en-US" altLang="zh-CN" sz="2400" b="1" dirty="0">
                <a:solidFill>
                  <a:schemeClr val="accent4"/>
                </a:solidFill>
                <a:latin typeface="Times New Roman" panose="02020603050405020304" pitchFamily="18" charset="0"/>
                <a:ea typeface="宋体" panose="02010600030101010101" pitchFamily="2" charset="-122"/>
              </a:rPr>
              <a:t>) = 2</a:t>
            </a:r>
            <a:r>
              <a:rPr lang="en-US" altLang="zh-CN" sz="2400" b="1" i="1" baseline="30000" dirty="0">
                <a:solidFill>
                  <a:schemeClr val="accent4"/>
                </a:solidFill>
                <a:latin typeface="Times New Roman" panose="02020603050405020304" pitchFamily="18" charset="0"/>
                <a:ea typeface="宋体" panose="02010600030101010101" pitchFamily="2" charset="-122"/>
              </a:rPr>
              <a:t>n</a:t>
            </a:r>
            <a:r>
              <a:rPr lang="en-US" altLang="zh-CN" sz="2400" b="1" dirty="0">
                <a:solidFill>
                  <a:schemeClr val="accent4"/>
                </a:solidFill>
                <a:latin typeface="Times New Roman" panose="02020603050405020304" pitchFamily="18" charset="0"/>
                <a:ea typeface="宋体" panose="02010600030101010101" pitchFamily="2" charset="-122"/>
              </a:rPr>
              <a:t> –1.</a:t>
            </a:r>
            <a:endParaRPr lang="en-US" altLang="zh-CN" sz="2400" b="1" dirty="0">
              <a:solidFill>
                <a:schemeClr val="accent4"/>
              </a:solidFill>
              <a:latin typeface="Times New Roman" panose="02020603050405020304" pitchFamily="18" charset="0"/>
              <a:ea typeface="宋体" panose="02010600030101010101" pitchFamily="2" charset="-122"/>
            </a:endParaRPr>
          </a:p>
          <a:p>
            <a:pPr indent="838200">
              <a:lnSpc>
                <a:spcPct val="120000"/>
              </a:lnSpc>
            </a:pPr>
            <a:endParaRPr lang="en-US" altLang="zh-CN" sz="2400" b="1" dirty="0">
              <a:solidFill>
                <a:schemeClr val="accent4"/>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7" dur="500"/>
                                        <p:tgtEl>
                                          <p:spTgt spid="2662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12" dur="500"/>
                                        <p:tgtEl>
                                          <p:spTgt spid="26627">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15" dur="500"/>
                                        <p:tgtEl>
                                          <p:spTgt spid="26627">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18" dur="500"/>
                                        <p:tgtEl>
                                          <p:spTgt spid="2662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23" dur="500"/>
                                        <p:tgtEl>
                                          <p:spTgt spid="26627">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26"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7650" name="Rectangle 5"/>
          <p:cNvSpPr/>
          <p:nvPr/>
        </p:nvSpPr>
        <p:spPr>
          <a:xfrm>
            <a:off x="-107950" y="476672"/>
            <a:ext cx="6869188" cy="830997"/>
          </a:xfrm>
          <a:prstGeom prst="rect">
            <a:avLst/>
          </a:prstGeom>
          <a:noFill/>
          <a:ln w="6350">
            <a:noFill/>
          </a:ln>
        </p:spPr>
        <p:txBody>
          <a:bodyPr wrap="none" anchor="ctr" anchorCtr="0">
            <a:spAutoFit/>
          </a:bodyPr>
          <a:lstStyle/>
          <a:p>
            <a:pPr indent="800100"/>
            <a:r>
              <a:rPr lang="zh-CN" altLang="en-US" sz="2400" b="1" dirty="0" smtClean="0">
                <a:solidFill>
                  <a:schemeClr val="accent2"/>
                </a:solidFill>
                <a:latin typeface="Times New Roman" panose="02020603050405020304" pitchFamily="18" charset="0"/>
                <a:ea typeface="宋体" panose="02010600030101010101" pitchFamily="2" charset="-122"/>
              </a:rPr>
              <a:t>例</a:t>
            </a:r>
            <a:r>
              <a:rPr lang="en-US" altLang="zh-CN" sz="2400" b="1" dirty="0" smtClean="0">
                <a:solidFill>
                  <a:schemeClr val="accent2"/>
                </a:solidFill>
                <a:latin typeface="Times New Roman" panose="02020603050405020304" pitchFamily="18" charset="0"/>
                <a:ea typeface="宋体" panose="02010600030101010101" pitchFamily="2" charset="-122"/>
              </a:rPr>
              <a:t>9</a:t>
            </a:r>
            <a:r>
              <a:rPr lang="en-US" altLang="zh-CN" sz="2400" b="1" dirty="0" smtClean="0">
                <a:solidFill>
                  <a:srgbClr val="7030A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求解关于顺序插入排序算法的递推方程</a:t>
            </a:r>
            <a:endParaRPr lang="zh-CN" altLang="en-US" sz="2400" b="1" dirty="0">
              <a:solidFill>
                <a:srgbClr val="002060"/>
              </a:solidFill>
              <a:latin typeface="Times New Roman" panose="02020603050405020304" pitchFamily="18" charset="0"/>
              <a:ea typeface="宋体" panose="02010600030101010101" pitchFamily="2" charset="-122"/>
            </a:endParaRPr>
          </a:p>
          <a:p>
            <a:pPr indent="800100" eaLnBrk="0" hangingPunct="0"/>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27651" name="Object 4"/>
          <p:cNvGraphicFramePr/>
          <p:nvPr/>
        </p:nvGraphicFramePr>
        <p:xfrm>
          <a:off x="2556048" y="980728"/>
          <a:ext cx="3240088" cy="911225"/>
        </p:xfrm>
        <a:graphic>
          <a:graphicData uri="http://schemas.openxmlformats.org/presentationml/2006/ole">
            <mc:AlternateContent xmlns:mc="http://schemas.openxmlformats.org/markup-compatibility/2006">
              <mc:Choice xmlns:v="urn:schemas-microsoft-com:vml" Requires="v">
                <p:oleObj spid="_x0000_s12296" name="" r:id="rId1" imgW="1523365" imgH="431800" progId="Equation.3">
                  <p:embed/>
                </p:oleObj>
              </mc:Choice>
              <mc:Fallback>
                <p:oleObj name="" r:id="rId1" imgW="1523365" imgH="431800" progId="Equation.3">
                  <p:embed/>
                  <p:pic>
                    <p:nvPicPr>
                      <p:cNvPr id="0" name="图片 3090"/>
                      <p:cNvPicPr/>
                      <p:nvPr/>
                    </p:nvPicPr>
                    <p:blipFill>
                      <a:blip r:embed="rId2"/>
                      <a:stretch>
                        <a:fillRect/>
                      </a:stretch>
                    </p:blipFill>
                    <p:spPr>
                      <a:xfrm>
                        <a:off x="2556048" y="980728"/>
                        <a:ext cx="3240088" cy="911225"/>
                      </a:xfrm>
                      <a:prstGeom prst="rect">
                        <a:avLst/>
                      </a:prstGeom>
                      <a:noFill/>
                      <a:ln w="38100">
                        <a:noFill/>
                        <a:miter/>
                      </a:ln>
                    </p:spPr>
                  </p:pic>
                </p:oleObj>
              </mc:Fallback>
            </mc:AlternateContent>
          </a:graphicData>
        </a:graphic>
      </p:graphicFrame>
      <p:sp>
        <p:nvSpPr>
          <p:cNvPr id="27652" name="Rectangle 6"/>
          <p:cNvSpPr/>
          <p:nvPr/>
        </p:nvSpPr>
        <p:spPr>
          <a:xfrm>
            <a:off x="-180528" y="1680130"/>
            <a:ext cx="9144000" cy="5034915"/>
          </a:xfrm>
          <a:prstGeom prst="rect">
            <a:avLst/>
          </a:prstGeom>
          <a:noFill/>
          <a:ln w="6350">
            <a:noFill/>
          </a:ln>
        </p:spPr>
        <p:txBody>
          <a:bodyPr anchor="ctr" anchorCtr="0">
            <a:spAutoFit/>
          </a:bodyPr>
          <a:lstStyle/>
          <a:p>
            <a:pPr indent="854075">
              <a:lnSpc>
                <a:spcPct val="120000"/>
              </a:lnSpc>
              <a:spcBef>
                <a:spcPts val="1500"/>
              </a:spcBef>
            </a:pPr>
            <a:r>
              <a:rPr lang="zh-CN" altLang="en-US" sz="2400" b="1" dirty="0">
                <a:solidFill>
                  <a:schemeClr val="tx1"/>
                </a:solidFill>
                <a:latin typeface="Times New Roman" panose="02020603050405020304" pitchFamily="18" charset="0"/>
                <a:ea typeface="宋体" panose="02010600030101010101" pitchFamily="2" charset="-122"/>
              </a:rPr>
              <a:t>解  设特解为</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zh-CN" altLang="en-US" sz="2400" b="1" dirty="0">
                <a:solidFill>
                  <a:schemeClr val="tx1"/>
                </a:solidFill>
                <a:latin typeface="Times New Roman" panose="02020603050405020304" pitchFamily="18" charset="0"/>
                <a:ea typeface="宋体" panose="02010600030101010101" pitchFamily="2" charset="-122"/>
              </a:rPr>
              <a:t>，代入递推方程，得</a:t>
            </a:r>
            <a:endParaRPr lang="zh-CN" altLang="en-US" sz="2400" b="1" dirty="0">
              <a:solidFill>
                <a:schemeClr val="tx1"/>
              </a:solidFill>
              <a:latin typeface="Times New Roman" panose="02020603050405020304" pitchFamily="18" charset="0"/>
              <a:ea typeface="宋体" panose="02010600030101010101" pitchFamily="2" charset="-122"/>
            </a:endParaRPr>
          </a:p>
          <a:p>
            <a:pPr indent="854075">
              <a:lnSpc>
                <a:spcPct val="120000"/>
              </a:lnSpc>
              <a:spcBef>
                <a:spcPts val="0"/>
              </a:spcBef>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30000" dirty="0">
                <a:solidFill>
                  <a:schemeClr val="tx1"/>
                </a:solidFill>
                <a:latin typeface="Times New Roman" panose="02020603050405020304" pitchFamily="18" charset="0"/>
                <a:ea typeface="宋体" panose="02010600030101010101" pitchFamily="2" charset="-122"/>
              </a:rPr>
              <a:t>2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854075" eaLnBrk="0" hangingPunct="0">
              <a:lnSpc>
                <a:spcPct val="120000"/>
              </a:lnSpc>
              <a:spcBef>
                <a:spcPts val="0"/>
              </a:spcBef>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无解</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854075" eaLnBrk="0" hangingPunct="0">
              <a:lnSpc>
                <a:spcPct val="120000"/>
              </a:lnSpc>
              <a:spcBef>
                <a:spcPts val="1500"/>
              </a:spcBef>
            </a:pP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设</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特解</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W</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代入递推方程得</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854075" eaLnBrk="0" hangingPunct="0">
              <a:lnSpc>
                <a:spcPct val="12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rPr>
              <a:t>1 </a:t>
            </a:r>
            <a:endPar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854075" eaLnBrk="0" hangingPunct="0">
              <a:lnSpc>
                <a:spcPct val="12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解得</a:t>
            </a:r>
            <a:r>
              <a:rPr lang="zh-CN" altLang="en-US"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=1/2,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P</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1/2. </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indent="854075" eaLnBrk="0" hangingPunct="0">
              <a:lnSpc>
                <a:spcPct val="120000"/>
              </a:lnSpc>
              <a:spcBef>
                <a:spcPts val="1500"/>
              </a:spcBef>
            </a:pP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通解</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为</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854075" eaLnBrk="0" hangingPunct="0">
              <a:lnSpc>
                <a:spcPct val="120000"/>
              </a:lnSpc>
            </a:pP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W</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1</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1)/2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c</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1)/2</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854075" eaLnBrk="0" hangingPunct="0">
              <a:lnSpc>
                <a:spcPct val="120000"/>
              </a:lnSpc>
              <a:spcBef>
                <a:spcPts val="1000"/>
              </a:spcBef>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代入初值</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W</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(1)=0</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得到</a:t>
            </a:r>
            <a:endPar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854075" eaLnBrk="0" hangingPunct="0">
              <a:lnSpc>
                <a:spcPct val="120000"/>
              </a:lnSpc>
            </a:pP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                         W</a:t>
            </a:r>
            <a:r>
              <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dirty="0" smtClean="0">
                <a:solidFill>
                  <a:schemeClr val="tx1"/>
                </a:solidFill>
                <a:latin typeface="Times New Roman" panose="02020603050405020304" pitchFamily="18" charset="0"/>
                <a:ea typeface="宋体" panose="02010600030101010101" pitchFamily="2" charset="-122"/>
              </a:rPr>
              <a:t>2</a:t>
            </a:r>
            <a:r>
              <a:rPr lang="en-US" altLang="zh-CN" sz="2400" b="1" dirty="0" smtClean="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7" dur="500"/>
                                        <p:tgtEl>
                                          <p:spTgt spid="2765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2">
                                            <p:txEl>
                                              <p:pRg st="1" end="1"/>
                                            </p:txEl>
                                          </p:spTgt>
                                        </p:tgtEl>
                                        <p:attrNameLst>
                                          <p:attrName>style.visibility</p:attrName>
                                        </p:attrNameLst>
                                      </p:cBhvr>
                                      <p:to>
                                        <p:strVal val="visible"/>
                                      </p:to>
                                    </p:set>
                                    <p:animEffect transition="in" filter="blinds(horizontal)">
                                      <p:cBhvr>
                                        <p:cTn id="10" dur="500"/>
                                        <p:tgtEl>
                                          <p:spTgt spid="2765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52">
                                            <p:txEl>
                                              <p:pRg st="2" end="2"/>
                                            </p:txEl>
                                          </p:spTgt>
                                        </p:tgtEl>
                                        <p:attrNameLst>
                                          <p:attrName>style.visibility</p:attrName>
                                        </p:attrNameLst>
                                      </p:cBhvr>
                                      <p:to>
                                        <p:strVal val="visible"/>
                                      </p:to>
                                    </p:set>
                                    <p:animEffect transition="in" filter="blinds(horizontal)">
                                      <p:cBhvr>
                                        <p:cTn id="13" dur="500"/>
                                        <p:tgtEl>
                                          <p:spTgt spid="2765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7652">
                                            <p:txEl>
                                              <p:pRg st="3" end="3"/>
                                            </p:txEl>
                                          </p:spTgt>
                                        </p:tgtEl>
                                        <p:attrNameLst>
                                          <p:attrName>style.visibility</p:attrName>
                                        </p:attrNameLst>
                                      </p:cBhvr>
                                      <p:to>
                                        <p:strVal val="visible"/>
                                      </p:to>
                                    </p:set>
                                    <p:animEffect transition="in" filter="blinds(horizontal)">
                                      <p:cBhvr>
                                        <p:cTn id="18" dur="500"/>
                                        <p:tgtEl>
                                          <p:spTgt spid="2765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7652">
                                            <p:txEl>
                                              <p:pRg st="4" end="4"/>
                                            </p:txEl>
                                          </p:spTgt>
                                        </p:tgtEl>
                                        <p:attrNameLst>
                                          <p:attrName>style.visibility</p:attrName>
                                        </p:attrNameLst>
                                      </p:cBhvr>
                                      <p:to>
                                        <p:strVal val="visible"/>
                                      </p:to>
                                    </p:set>
                                    <p:animEffect transition="in" filter="blinds(horizontal)">
                                      <p:cBhvr>
                                        <p:cTn id="21" dur="500"/>
                                        <p:tgtEl>
                                          <p:spTgt spid="27652">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7652">
                                            <p:txEl>
                                              <p:pRg st="5" end="5"/>
                                            </p:txEl>
                                          </p:spTgt>
                                        </p:tgtEl>
                                        <p:attrNameLst>
                                          <p:attrName>style.visibility</p:attrName>
                                        </p:attrNameLst>
                                      </p:cBhvr>
                                      <p:to>
                                        <p:strVal val="visible"/>
                                      </p:to>
                                    </p:set>
                                    <p:animEffect transition="in" filter="blinds(horizontal)">
                                      <p:cBhvr>
                                        <p:cTn id="24" dur="500"/>
                                        <p:tgtEl>
                                          <p:spTgt spid="2765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7652">
                                            <p:txEl>
                                              <p:pRg st="6" end="6"/>
                                            </p:txEl>
                                          </p:spTgt>
                                        </p:tgtEl>
                                        <p:attrNameLst>
                                          <p:attrName>style.visibility</p:attrName>
                                        </p:attrNameLst>
                                      </p:cBhvr>
                                      <p:to>
                                        <p:strVal val="visible"/>
                                      </p:to>
                                    </p:set>
                                    <p:animEffect transition="in" filter="blinds(horizontal)">
                                      <p:cBhvr>
                                        <p:cTn id="29" dur="500"/>
                                        <p:tgtEl>
                                          <p:spTgt spid="27652">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7652">
                                            <p:txEl>
                                              <p:pRg st="7" end="7"/>
                                            </p:txEl>
                                          </p:spTgt>
                                        </p:tgtEl>
                                        <p:attrNameLst>
                                          <p:attrName>style.visibility</p:attrName>
                                        </p:attrNameLst>
                                      </p:cBhvr>
                                      <p:to>
                                        <p:strVal val="visible"/>
                                      </p:to>
                                    </p:set>
                                    <p:animEffect transition="in" filter="blinds(horizontal)">
                                      <p:cBhvr>
                                        <p:cTn id="32" dur="500"/>
                                        <p:tgtEl>
                                          <p:spTgt spid="2765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652">
                                            <p:txEl>
                                              <p:pRg st="8" end="8"/>
                                            </p:txEl>
                                          </p:spTgt>
                                        </p:tgtEl>
                                        <p:attrNameLst>
                                          <p:attrName>style.visibility</p:attrName>
                                        </p:attrNameLst>
                                      </p:cBhvr>
                                      <p:to>
                                        <p:strVal val="visible"/>
                                      </p:to>
                                    </p:set>
                                    <p:animEffect transition="in" filter="blinds(horizontal)">
                                      <p:cBhvr>
                                        <p:cTn id="37" dur="500"/>
                                        <p:tgtEl>
                                          <p:spTgt spid="27652">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7652">
                                            <p:txEl>
                                              <p:pRg st="9" end="9"/>
                                            </p:txEl>
                                          </p:spTgt>
                                        </p:tgtEl>
                                        <p:attrNameLst>
                                          <p:attrName>style.visibility</p:attrName>
                                        </p:attrNameLst>
                                      </p:cBhvr>
                                      <p:to>
                                        <p:strVal val="visible"/>
                                      </p:to>
                                    </p:set>
                                    <p:animEffect transition="in" filter="blinds(horizontal)">
                                      <p:cBhvr>
                                        <p:cTn id="40" dur="500"/>
                                        <p:tgtEl>
                                          <p:spTgt spid="276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8674" name="Rectangle 3"/>
          <p:cNvSpPr>
            <a:spLocks noGrp="1"/>
          </p:cNvSpPr>
          <p:nvPr>
            <p:ph type="title"/>
          </p:nvPr>
        </p:nvSpPr>
        <p:spPr>
          <a:xfrm>
            <a:off x="395536" y="260648"/>
            <a:ext cx="7772400" cy="1143000"/>
          </a:xfrm>
        </p:spPr>
        <p:txBody>
          <a:bodyPr vert="horz" wrap="square" lIns="91440" tIns="45720" rIns="91440" bIns="45720" anchor="ctr" anchorCtr="0"/>
          <a:lstStyle/>
          <a:p>
            <a:pPr marL="571500" indent="-571500" algn="l" eaLnBrk="1" hangingPunct="1">
              <a:buFont typeface="Wingdings" panose="05000000000000000000" pitchFamily="2" charset="2"/>
              <a:buChar char="n"/>
            </a:pPr>
            <a:r>
              <a:rPr lang="zh-CN" altLang="en-US" sz="4000" dirty="0">
                <a:solidFill>
                  <a:srgbClr val="A50021"/>
                </a:solidFill>
              </a:rPr>
              <a:t>特解的形式</a:t>
            </a:r>
            <a:r>
              <a:rPr lang="en-US" altLang="zh-CN" sz="4000" dirty="0">
                <a:solidFill>
                  <a:srgbClr val="A50021"/>
                </a:solidFill>
              </a:rPr>
              <a:t>——</a:t>
            </a:r>
            <a:r>
              <a:rPr lang="zh-CN" altLang="en-US" sz="4000" dirty="0">
                <a:solidFill>
                  <a:srgbClr val="A50021"/>
                </a:solidFill>
              </a:rPr>
              <a:t>指数</a:t>
            </a:r>
            <a:endParaRPr lang="zh-CN" altLang="en-US" sz="4000" dirty="0">
              <a:solidFill>
                <a:srgbClr val="A50021"/>
              </a:solidFill>
            </a:endParaRPr>
          </a:p>
        </p:txBody>
      </p:sp>
      <p:grpSp>
        <p:nvGrpSpPr>
          <p:cNvPr id="3" name="组合 2"/>
          <p:cNvGrpSpPr/>
          <p:nvPr/>
        </p:nvGrpSpPr>
        <p:grpSpPr>
          <a:xfrm>
            <a:off x="-828675" y="2061845"/>
            <a:ext cx="4862830" cy="4186555"/>
            <a:chOff x="-1305" y="3247"/>
            <a:chExt cx="7658" cy="6593"/>
          </a:xfrm>
        </p:grpSpPr>
        <p:sp>
          <p:nvSpPr>
            <p:cNvPr id="4" name="矩形 3"/>
            <p:cNvSpPr/>
            <p:nvPr/>
          </p:nvSpPr>
          <p:spPr bwMode="auto">
            <a:xfrm>
              <a:off x="283" y="3247"/>
              <a:ext cx="5783" cy="659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sp>
          <p:nvSpPr>
            <p:cNvPr id="28675" name="Rectangle 4"/>
            <p:cNvSpPr/>
            <p:nvPr/>
          </p:nvSpPr>
          <p:spPr>
            <a:xfrm>
              <a:off x="-1305" y="3544"/>
              <a:ext cx="7658" cy="6089"/>
            </a:xfrm>
            <a:prstGeom prst="rect">
              <a:avLst/>
            </a:prstGeom>
            <a:noFill/>
            <a:ln w="6350">
              <a:noFill/>
            </a:ln>
          </p:spPr>
          <p:txBody>
            <a:bodyPr wrap="square" anchor="ctr" anchorCtr="0">
              <a:spAutoFit/>
            </a:bodyPr>
            <a:lstStyle/>
            <a:p>
              <a:pPr indent="944880">
                <a:lnSpc>
                  <a:spcPct val="120000"/>
                </a:lnSpc>
                <a:spcBef>
                  <a:spcPts val="1500"/>
                </a:spcBef>
              </a:pPr>
              <a:r>
                <a:rPr lang="zh-CN" altLang="en-US" sz="2400" b="1" dirty="0" smtClean="0">
                  <a:solidFill>
                    <a:srgbClr val="FF0000"/>
                  </a:solidFill>
                  <a:latin typeface="黑体" panose="02010609060101010101" pitchFamily="2" charset="-122"/>
                  <a:ea typeface="黑体" panose="02010609060101010101" pitchFamily="2" charset="-122"/>
                  <a:sym typeface="Symbol" panose="05050102010706020507" pitchFamily="18" charset="2"/>
                </a:rPr>
                <a:t>若</a:t>
              </a:r>
              <a:r>
                <a:rPr lang="zh-CN" altLang="en-US" sz="2400" b="1" i="1" dirty="0">
                  <a:solidFill>
                    <a:srgbClr val="FF0000"/>
                  </a:solidFill>
                  <a:latin typeface="黑体" panose="02010609060101010101" pitchFamily="2" charset="-122"/>
                  <a:ea typeface="黑体" panose="02010609060101010101" pitchFamily="2" charset="-122"/>
                  <a:sym typeface="Symbol" panose="05050102010706020507" pitchFamily="18" charset="2"/>
                </a:rPr>
                <a:t></a:t>
              </a:r>
              <a:r>
                <a:rPr lang="zh-CN" altLang="en-US" sz="900" b="1" i="1" dirty="0">
                  <a:solidFill>
                    <a:srgbClr val="FF0000"/>
                  </a:solidFill>
                  <a:latin typeface="黑体" panose="02010609060101010101" pitchFamily="2" charset="-122"/>
                  <a:ea typeface="黑体" panose="02010609060101010101" pitchFamily="2" charset="-122"/>
                  <a:sym typeface="Symbol" panose="05050102010706020507" pitchFamily="18" charset="2"/>
                </a:rPr>
                <a:t> </a:t>
              </a:r>
              <a:r>
                <a:rPr lang="zh-CN" altLang="en-US" sz="2400" b="1" dirty="0">
                  <a:solidFill>
                    <a:srgbClr val="FF0000"/>
                  </a:solidFill>
                  <a:latin typeface="黑体" panose="02010609060101010101" pitchFamily="2" charset="-122"/>
                  <a:ea typeface="黑体" panose="02010609060101010101" pitchFamily="2" charset="-122"/>
                </a:rPr>
                <a:t>不是特征根</a:t>
              </a:r>
              <a:r>
                <a:rPr lang="zh-CN" altLang="en-US" sz="2400" b="1" dirty="0" smtClean="0">
                  <a:solidFill>
                    <a:srgbClr val="FF0000"/>
                  </a:solidFill>
                  <a:latin typeface="黑体" panose="02010609060101010101" pitchFamily="2" charset="-122"/>
                  <a:ea typeface="黑体" panose="02010609060101010101" pitchFamily="2" charset="-122"/>
                </a:rPr>
                <a:t>，则</a:t>
              </a:r>
              <a:r>
                <a:rPr lang="zh-CN" altLang="en-US" sz="2400" b="1" dirty="0">
                  <a:solidFill>
                    <a:srgbClr val="FF0000"/>
                  </a:solidFill>
                  <a:latin typeface="黑体" panose="02010609060101010101" pitchFamily="2" charset="-122"/>
                  <a:ea typeface="黑体" panose="02010609060101010101" pitchFamily="2" charset="-122"/>
                </a:rPr>
                <a:t>特解为</a:t>
              </a:r>
              <a:endParaRPr lang="zh-CN" altLang="en-US" sz="2400" b="1" dirty="0">
                <a:solidFill>
                  <a:srgbClr val="FF0000"/>
                </a:solidFill>
                <a:latin typeface="黑体" panose="02010609060101010101" pitchFamily="2" charset="-122"/>
                <a:ea typeface="黑体" panose="02010609060101010101" pitchFamily="2" charset="-122"/>
                <a:sym typeface="Symbol" panose="05050102010706020507" pitchFamily="18" charset="2"/>
              </a:endParaRPr>
            </a:p>
            <a:p>
              <a:pPr indent="944880">
                <a:lnSpc>
                  <a:spcPct val="120000"/>
                </a:lnSpc>
              </a:pP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P</a:t>
              </a:r>
              <a:r>
                <a:rPr lang="en-US" altLang="zh-CN" sz="1200" b="1" i="1" dirty="0" smtClean="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baseline="30000"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indent="944880">
                <a:lnSpc>
                  <a:spcPct val="120000"/>
                </a:lnSpc>
              </a:pPr>
              <a:r>
                <a:rPr lang="zh-CN" altLang="en-US" sz="2400" b="1" dirty="0">
                  <a:solidFill>
                    <a:srgbClr val="FF0000"/>
                  </a:solidFill>
                  <a:latin typeface="黑体" panose="02010609060101010101" pitchFamily="2" charset="-122"/>
                  <a:ea typeface="黑体" panose="02010609060101010101" pitchFamily="2" charset="-122"/>
                  <a:sym typeface="Symbol" panose="05050102010706020507" pitchFamily="18" charset="2"/>
                </a:rPr>
                <a:t>其中</a:t>
              </a:r>
              <a:r>
                <a:rPr lang="en-US" altLang="zh-CN" sz="2400" b="1" i="1" dirty="0">
                  <a:solidFill>
                    <a:srgbClr val="FF0000"/>
                  </a:solidFill>
                  <a:latin typeface="Times New Roman" panose="02020603050405020304" pitchFamily="18" charset="0"/>
                  <a:ea typeface="黑体" panose="02010609060101010101" pitchFamily="2" charset="-122"/>
                  <a:sym typeface="Symbol" panose="05050102010706020507" pitchFamily="18" charset="2"/>
                </a:rPr>
                <a:t>P</a:t>
              </a:r>
              <a:r>
                <a:rPr lang="zh-CN" altLang="en-US" sz="2400" b="1" dirty="0">
                  <a:solidFill>
                    <a:srgbClr val="FF0000"/>
                  </a:solidFill>
                  <a:latin typeface="黑体" panose="02010609060101010101" pitchFamily="2" charset="-122"/>
                  <a:ea typeface="黑体" panose="02010609060101010101" pitchFamily="2" charset="-122"/>
                  <a:sym typeface="Symbol" panose="05050102010706020507" pitchFamily="18" charset="2"/>
                </a:rPr>
                <a:t>为待定常数</a:t>
              </a:r>
              <a:r>
                <a:rPr lang="en-US" altLang="zh-CN" sz="2400" b="1" dirty="0">
                  <a:solidFill>
                    <a:srgbClr val="FF0000"/>
                  </a:solidFill>
                  <a:latin typeface="黑体" panose="02010609060101010101" pitchFamily="2" charset="-122"/>
                  <a:ea typeface="黑体" panose="02010609060101010101" pitchFamily="2" charset="-122"/>
                  <a:sym typeface="Symbol" panose="05050102010706020507" pitchFamily="18" charset="2"/>
                </a:rPr>
                <a:t>.   </a:t>
              </a:r>
              <a:endParaRPr lang="zh-CN" altLang="en-US" sz="2400" b="1" dirty="0">
                <a:solidFill>
                  <a:schemeClr val="tx1"/>
                </a:solidFill>
                <a:latin typeface="黑体" panose="02010609060101010101" pitchFamily="2" charset="-122"/>
                <a:ea typeface="黑体" panose="02010609060101010101" pitchFamily="2" charset="-122"/>
                <a:sym typeface="Symbol" panose="05050102010706020507" pitchFamily="18" charset="2"/>
              </a:endParaRPr>
            </a:p>
            <a:p>
              <a:pPr indent="944880">
                <a:lnSpc>
                  <a:spcPct val="120000"/>
                </a:lnSpc>
                <a:spcBef>
                  <a:spcPts val="1800"/>
                </a:spcBef>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10</a:t>
              </a:r>
              <a:r>
                <a:rPr lang="en-US" altLang="zh-CN"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通信编码问题 </a:t>
              </a:r>
              <a:endPar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indent="944880">
                <a:lnSpc>
                  <a:spcPct val="120000"/>
                </a:lnSpc>
              </a:pPr>
              <a:r>
                <a:rPr lang="zh-CN" altLang="en-US"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25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6</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25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b="1" baseline="-25000" dirty="0">
                  <a:solidFill>
                    <a:srgbClr val="002060"/>
                  </a:solidFill>
                  <a:latin typeface="Arial" panose="020B0604020202020204" pitchFamily="34" charset="0"/>
                  <a:sym typeface="Symbol" panose="05050102010706020507" pitchFamily="18" charset="2"/>
                </a:rPr>
                <a:t></a:t>
              </a:r>
              <a:r>
                <a:rPr lang="en-US" altLang="zh-CN" sz="2400" b="1" baseline="-25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+ 8</a:t>
              </a:r>
              <a:r>
                <a:rPr lang="en-US" altLang="zh-CN" sz="2400" b="1" i="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rgbClr val="002060"/>
                  </a:solidFill>
                  <a:latin typeface="Times New Roman" panose="02020603050405020304" pitchFamily="18" charset="0"/>
                  <a:sym typeface="Symbol" panose="05050102010706020507" pitchFamily="18" charset="2"/>
                </a:rPr>
                <a:t></a:t>
              </a:r>
              <a:r>
                <a:rPr lang="en-US" altLang="zh-CN" sz="2400" b="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indent="944880">
                <a:lnSpc>
                  <a:spcPct val="120000"/>
                </a:lnSpc>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设     </a:t>
              </a:r>
              <a:r>
                <a:rPr lang="zh-CN" altLang="en-US"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baseline="-25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8</a:t>
              </a:r>
              <a:r>
                <a:rPr lang="en-US" altLang="zh-CN" sz="2400" b="1" i="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rgbClr val="002060"/>
                  </a:solidFill>
                  <a:latin typeface="Times New Roman" panose="02020603050405020304" pitchFamily="18" charset="0"/>
                  <a:sym typeface="Symbol" panose="05050102010706020507" pitchFamily="18" charset="2"/>
                </a:rPr>
                <a:t></a:t>
              </a:r>
              <a:r>
                <a:rPr lang="en-US" altLang="zh-CN" sz="2400" b="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a:t>
              </a:r>
              <a:endPar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indent="944880">
                <a:lnSpc>
                  <a:spcPct val="120000"/>
                </a:lnSpc>
              </a:pPr>
              <a:r>
                <a:rPr lang="zh-CN" altLang="en-US"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代入解得</a:t>
              </a:r>
              <a:r>
                <a:rPr lang="zh-CN" altLang="en-US"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4 </a:t>
              </a:r>
              <a:endPar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indent="944880">
                <a:lnSpc>
                  <a:spcPct val="120000"/>
                </a:lnSpc>
              </a:pPr>
              <a:r>
                <a:rPr lang="zh-CN" altLang="en-US"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特解为</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smtClean="0">
                  <a:solidFill>
                    <a:srgbClr val="002060"/>
                  </a:solidFill>
                  <a:latin typeface="Times New Roman" panose="02020603050405020304" pitchFamily="18" charset="0"/>
                  <a:sym typeface="Symbol" panose="05050102010706020507" pitchFamily="18" charset="2"/>
                </a:rPr>
                <a:t>4</a:t>
              </a:r>
              <a:r>
                <a:rPr lang="zh-CN" altLang="en-US" sz="2400" b="1" dirty="0" smtClean="0">
                  <a:solidFill>
                    <a:srgbClr val="002060"/>
                  </a:solidFill>
                  <a:latin typeface="Times New Roman" panose="02020603050405020304" pitchFamily="18" charset="0"/>
                  <a:sym typeface="Symbol" panose="05050102010706020507" pitchFamily="18" charset="2"/>
                </a:rPr>
                <a:t>*</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8</a:t>
              </a:r>
              <a:r>
                <a:rPr lang="en-US" altLang="zh-CN" sz="2400" b="1" i="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7" name="组合 6"/>
          <p:cNvGrpSpPr/>
          <p:nvPr/>
        </p:nvGrpSpPr>
        <p:grpSpPr>
          <a:xfrm>
            <a:off x="4140200" y="2061845"/>
            <a:ext cx="5400040" cy="4309745"/>
            <a:chOff x="6520" y="3247"/>
            <a:chExt cx="8504" cy="6787"/>
          </a:xfrm>
        </p:grpSpPr>
        <p:sp>
          <p:nvSpPr>
            <p:cNvPr id="6" name="矩形 5"/>
            <p:cNvSpPr/>
            <p:nvPr/>
          </p:nvSpPr>
          <p:spPr bwMode="auto">
            <a:xfrm>
              <a:off x="6520" y="3247"/>
              <a:ext cx="7711" cy="659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sp>
          <p:nvSpPr>
            <p:cNvPr id="5" name="Text Box 7"/>
            <p:cNvSpPr txBox="1"/>
            <p:nvPr/>
          </p:nvSpPr>
          <p:spPr>
            <a:xfrm>
              <a:off x="6633" y="3247"/>
              <a:ext cx="8391" cy="6787"/>
            </a:xfrm>
            <a:prstGeom prst="rect">
              <a:avLst/>
            </a:prstGeom>
            <a:noFill/>
            <a:ln w="6350">
              <a:noFill/>
            </a:ln>
          </p:spPr>
          <p:txBody>
            <a:bodyPr wrap="square" anchor="t" anchorCtr="0">
              <a:spAutoFit/>
            </a:bodyPr>
            <a:lstStyle/>
            <a:p>
              <a:pPr>
                <a:lnSpc>
                  <a:spcPct val="120000"/>
                </a:lnSpc>
              </a:pPr>
              <a:r>
                <a:rPr lang="zh-CN" altLang="en-US" sz="2400" b="1" dirty="0">
                  <a:solidFill>
                    <a:srgbClr val="FF0000"/>
                  </a:solidFill>
                  <a:latin typeface="黑体" panose="02010609060101010101" pitchFamily="2" charset="-122"/>
                  <a:ea typeface="黑体" panose="02010609060101010101" pitchFamily="2" charset="-122"/>
                </a:rPr>
                <a:t>若</a:t>
              </a:r>
              <a:r>
                <a:rPr lang="zh-CN" altLang="en-US" sz="2400" b="1" i="1" dirty="0">
                  <a:solidFill>
                    <a:srgbClr val="FF0000"/>
                  </a:solidFill>
                  <a:latin typeface="黑体" panose="02010609060101010101" pitchFamily="2" charset="-122"/>
                  <a:ea typeface="黑体" panose="02010609060101010101" pitchFamily="2" charset="-122"/>
                  <a:sym typeface="Symbol" panose="05050102010706020507" pitchFamily="18" charset="2"/>
                </a:rPr>
                <a:t></a:t>
              </a:r>
              <a:r>
                <a:rPr lang="zh-CN" altLang="en-US" sz="2400" b="1" dirty="0">
                  <a:solidFill>
                    <a:srgbClr val="FF0000"/>
                  </a:solidFill>
                  <a:latin typeface="黑体" panose="02010609060101010101" pitchFamily="2" charset="-122"/>
                  <a:ea typeface="黑体" panose="02010609060101010101" pitchFamily="2" charset="-122"/>
                </a:rPr>
                <a:t>是</a:t>
              </a:r>
              <a:r>
                <a:rPr lang="en-US" altLang="zh-CN" sz="2400" b="1" i="1" dirty="0">
                  <a:solidFill>
                    <a:srgbClr val="FF0000"/>
                  </a:solidFill>
                  <a:latin typeface="Times New Roman" panose="02020603050405020304" pitchFamily="18" charset="0"/>
                  <a:ea typeface="黑体" panose="02010609060101010101" pitchFamily="2" charset="-122"/>
                  <a:sym typeface="Symbol" panose="05050102010706020507" pitchFamily="18" charset="2"/>
                </a:rPr>
                <a:t>e</a:t>
              </a:r>
              <a:r>
                <a:rPr lang="zh-CN" altLang="en-US" sz="2400" b="1" dirty="0">
                  <a:solidFill>
                    <a:srgbClr val="FF0000"/>
                  </a:solidFill>
                  <a:latin typeface="黑体" panose="02010609060101010101" pitchFamily="2" charset="-122"/>
                  <a:ea typeface="黑体" panose="02010609060101010101" pitchFamily="2" charset="-122"/>
                  <a:sym typeface="Symbol" panose="05050102010706020507" pitchFamily="18" charset="2"/>
                </a:rPr>
                <a:t>重特征根，则特解</a:t>
              </a:r>
              <a:r>
                <a:rPr lang="zh-CN" altLang="en-US" sz="2400" b="1" dirty="0" smtClean="0">
                  <a:solidFill>
                    <a:srgbClr val="FF0000"/>
                  </a:solidFill>
                  <a:latin typeface="黑体" panose="02010609060101010101" pitchFamily="2" charset="-122"/>
                  <a:ea typeface="黑体" panose="02010609060101010101" pitchFamily="2" charset="-122"/>
                  <a:sym typeface="Symbol" panose="05050102010706020507" pitchFamily="18" charset="2"/>
                </a:rPr>
                <a:t>为</a:t>
              </a:r>
              <a:endParaRPr lang="en-US" altLang="zh-CN" sz="2400" b="1" dirty="0" smtClean="0">
                <a:solidFill>
                  <a:srgbClr val="FF0000"/>
                </a:solidFill>
                <a:latin typeface="黑体" panose="02010609060101010101" pitchFamily="2" charset="-122"/>
                <a:ea typeface="黑体" panose="02010609060101010101" pitchFamily="2" charset="-122"/>
                <a:sym typeface="Symbol" panose="05050102010706020507" pitchFamily="18" charset="2"/>
              </a:endParaRPr>
            </a:p>
            <a:p>
              <a:pPr>
                <a:lnSpc>
                  <a:spcPct val="120000"/>
                </a:lnSpc>
              </a:pPr>
              <a:r>
                <a:rPr lang="en-US" altLang="zh-CN" sz="2400" b="1" i="1" dirty="0">
                  <a:solidFill>
                    <a:srgbClr val="FF0000"/>
                  </a:solidFill>
                  <a:latin typeface="黑体" panose="02010609060101010101" pitchFamily="2" charset="-122"/>
                  <a:ea typeface="黑体" panose="02010609060101010101" pitchFamily="2" charset="-122"/>
                  <a:sym typeface="Symbol" panose="05050102010706020507" pitchFamily="18" charset="2"/>
                </a:rPr>
                <a:t> </a:t>
              </a:r>
              <a:r>
                <a:rPr lang="en-US" altLang="zh-CN" sz="2400" b="1" i="1" dirty="0" smtClean="0">
                  <a:solidFill>
                    <a:srgbClr val="FF0000"/>
                  </a:solidFill>
                  <a:latin typeface="黑体" panose="02010609060101010101" pitchFamily="2" charset="-122"/>
                  <a:ea typeface="黑体" panose="02010609060101010101" pitchFamily="2" charset="-122"/>
                  <a:sym typeface="Symbol" panose="05050102010706020507" pitchFamily="18" charset="2"/>
                </a:rPr>
                <a:t>           </a:t>
              </a:r>
              <a:r>
                <a:rPr lang="en-US" altLang="zh-CN" sz="2400" b="1" i="1" dirty="0" err="1" smtClean="0">
                  <a:solidFill>
                    <a:srgbClr val="FF0000"/>
                  </a:solidFill>
                  <a:latin typeface="Times New Roman" panose="02020603050405020304" pitchFamily="18" charset="0"/>
                  <a:ea typeface="黑体" panose="02010609060101010101" pitchFamily="2" charset="-122"/>
                  <a:sym typeface="Symbol" panose="05050102010706020507" pitchFamily="18" charset="2"/>
                </a:rPr>
                <a:t>Pn</a:t>
              </a:r>
              <a:r>
                <a:rPr lang="en-US" altLang="zh-CN" sz="2400" b="1" i="1" baseline="30000" dirty="0" err="1" smtClean="0">
                  <a:solidFill>
                    <a:srgbClr val="FF0000"/>
                  </a:solidFill>
                  <a:latin typeface="Times New Roman" panose="02020603050405020304" pitchFamily="18" charset="0"/>
                  <a:ea typeface="黑体" panose="02010609060101010101" pitchFamily="2" charset="-122"/>
                  <a:sym typeface="Symbol" panose="05050102010706020507" pitchFamily="18" charset="2"/>
                </a:rPr>
                <a:t>e</a:t>
              </a:r>
              <a:r>
                <a:rPr lang="en-US" altLang="zh-CN" sz="2400" b="1" i="1" dirty="0">
                  <a:solidFill>
                    <a:srgbClr val="FF0000"/>
                  </a:solidFill>
                  <a:latin typeface="Times New Roman" panose="02020603050405020304" pitchFamily="18" charset="0"/>
                  <a:ea typeface="黑体" panose="02010609060101010101" pitchFamily="2" charset="-122"/>
                  <a:sym typeface="Symbol" panose="05050102010706020507" pitchFamily="18" charset="2"/>
                </a:rPr>
                <a:t></a:t>
              </a:r>
              <a:r>
                <a:rPr lang="en-US" altLang="zh-CN" sz="1200" b="1" i="1" dirty="0">
                  <a:solidFill>
                    <a:srgbClr val="FF0000"/>
                  </a:solidFill>
                  <a:latin typeface="Times New Roman" panose="02020603050405020304" pitchFamily="18" charset="0"/>
                  <a:ea typeface="黑体" panose="02010609060101010101" pitchFamily="2" charset="-122"/>
                  <a:sym typeface="Symbol" panose="05050102010706020507" pitchFamily="18" charset="2"/>
                </a:rPr>
                <a:t> </a:t>
              </a:r>
              <a:r>
                <a:rPr lang="en-US" altLang="zh-CN" sz="2400" b="1" i="1" baseline="30000" dirty="0">
                  <a:solidFill>
                    <a:srgbClr val="FF0000"/>
                  </a:solidFill>
                  <a:latin typeface="Times New Roman" panose="02020603050405020304" pitchFamily="18" charset="0"/>
                  <a:ea typeface="黑体" panose="02010609060101010101" pitchFamily="2" charset="-122"/>
                </a:rPr>
                <a:t>n</a:t>
              </a:r>
              <a:r>
                <a:rPr lang="en-US" altLang="zh-CN" sz="2400" b="1" dirty="0">
                  <a:solidFill>
                    <a:srgbClr val="FF0000"/>
                  </a:solidFill>
                  <a:latin typeface="黑体" panose="02010609060101010101" pitchFamily="2" charset="-122"/>
                  <a:ea typeface="黑体" panose="02010609060101010101" pitchFamily="2" charset="-122"/>
                  <a:sym typeface="Symbol" panose="05050102010706020507" pitchFamily="18" charset="2"/>
                </a:rPr>
                <a:t> </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spcBef>
                  <a:spcPts val="1800"/>
                </a:spcBef>
              </a:pPr>
              <a:r>
                <a:rPr lang="zh-CN" altLang="en-US"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11</a:t>
              </a:r>
              <a:r>
                <a:rPr lang="en-US" altLang="zh-CN"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)–5</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sym typeface="Symbol" panose="05050102010706020507" pitchFamily="18" charset="2"/>
                </a:rPr>
                <a:t>–</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1)+6</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sym typeface="Symbol" panose="05050102010706020507" pitchFamily="18" charset="2"/>
                </a:rPr>
                <a:t>–</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2) = </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n</a:t>
              </a:r>
              <a:endPar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解  令   </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Pn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代入得</a:t>
              </a:r>
              <a:endPar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pP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Pn</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5</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–1)2</a:t>
              </a:r>
              <a:r>
                <a:rPr lang="en-US" altLang="zh-CN" sz="2400" b="1" i="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rgbClr val="002060"/>
                  </a:solidFill>
                  <a:latin typeface="Times New Roman" panose="02020603050405020304" pitchFamily="18" charset="0"/>
                  <a:sym typeface="Symbol" panose="05050102010706020507" pitchFamily="18" charset="2"/>
                </a:rPr>
                <a:t>–</a:t>
              </a:r>
              <a:r>
                <a:rPr lang="en-US" altLang="zh-CN" sz="2400" b="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6</a:t>
              </a: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smtClean="0">
                  <a:solidFill>
                    <a:srgbClr val="002060"/>
                  </a:solidFill>
                  <a:latin typeface="Times New Roman" panose="02020603050405020304" pitchFamily="18" charset="0"/>
                  <a:sym typeface="Symbol" panose="05050102010706020507" pitchFamily="18" charset="2"/>
                </a:rPr>
                <a:t>–</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2)2</a:t>
              </a:r>
              <a:r>
                <a:rPr lang="en-US" altLang="zh-CN" sz="2400" b="1" i="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smtClean="0">
                  <a:solidFill>
                    <a:srgbClr val="002060"/>
                  </a:solidFill>
                  <a:latin typeface="Times New Roman" panose="02020603050405020304" pitchFamily="18" charset="0"/>
                  <a:sym typeface="Symbol" panose="05050102010706020507" pitchFamily="18" charset="2"/>
                </a:rPr>
                <a:t>–</a:t>
              </a:r>
              <a:r>
                <a:rPr lang="en-US" altLang="zh-CN" sz="2400" b="1" baseline="30000"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解得  </a:t>
              </a: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2060"/>
                  </a:solidFill>
                  <a:latin typeface="Times New Roman" panose="02020603050405020304" pitchFamily="18" charset="0"/>
                  <a:sym typeface="Symbol" panose="05050102010706020507" pitchFamily="18" charset="2"/>
                </a:rPr>
                <a:t>–</a:t>
              </a:r>
              <a:r>
                <a:rPr lang="en-US" altLang="zh-CN" sz="2400" dirty="0">
                  <a:solidFill>
                    <a:srgbClr val="002060"/>
                  </a:solidFill>
                  <a:latin typeface="Times New Roman" panose="02020603050405020304" pitchFamily="18" charset="0"/>
                  <a:sym typeface="Symbol" panose="05050102010706020507" pitchFamily="18" charset="2"/>
                </a:rPr>
                <a:t> </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2  </a:t>
              </a:r>
              <a:endPar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pPr>
              <a:r>
                <a:rPr lang="zh-CN" altLang="en-US" sz="2400" b="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特解为</a:t>
              </a:r>
              <a:r>
                <a:rPr lang="en-US" altLang="zh-CN" sz="2400" b="1" i="1" dirty="0" smtClean="0">
                  <a:solidFill>
                    <a:srgbClr val="002060"/>
                  </a:solidFill>
                  <a:latin typeface="Times New Roman" panose="02020603050405020304" pitchFamily="18" charset="0"/>
                  <a:ea typeface="宋体" panose="02010600030101010101" pitchFamily="2" charset="-122"/>
                  <a:sym typeface="Symbol" panose="05050102010706020507" pitchFamily="18" charset="2"/>
                </a:rPr>
                <a:t>H</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a:solidFill>
                    <a:srgbClr val="002060"/>
                  </a:solidFill>
                  <a:latin typeface="Times New Roman" panose="02020603050405020304" pitchFamily="18" charset="0"/>
                  <a:sym typeface="Symbol" panose="05050102010706020507" pitchFamily="18" charset="2"/>
                </a:rPr>
                <a:t>–</a:t>
              </a:r>
              <a:r>
                <a:rPr lang="en-US" altLang="zh-CN" dirty="0">
                  <a:solidFill>
                    <a:srgbClr val="002060"/>
                  </a:solidFill>
                  <a:latin typeface="Arial" panose="020B0604020202020204" pitchFamily="34" charset="0"/>
                  <a:sym typeface="Symbol" panose="05050102010706020507" pitchFamily="18" charset="2"/>
                </a:rPr>
                <a:t> </a:t>
              </a:r>
              <a:r>
                <a:rPr lang="en-US" altLang="zh-CN" sz="2400" b="1" i="1"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i="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a:p>
              <a:pPr>
                <a:lnSpc>
                  <a:spcPct val="120000"/>
                </a:lnSpc>
              </a:pPr>
              <a:endParaRPr lang="zh-CN" altLang="en-US" sz="2400" b="1" dirty="0">
                <a:latin typeface="Times New Roman" panose="02020603050405020304" pitchFamily="18" charset="0"/>
                <a:ea typeface="宋体" panose="02010600030101010101" pitchFamily="2" charset="-122"/>
              </a:endParaRPr>
            </a:p>
          </p:txBody>
        </p:sp>
      </p:grpSp>
      <p:sp>
        <p:nvSpPr>
          <p:cNvPr id="2" name="Rectangle 4"/>
          <p:cNvSpPr/>
          <p:nvPr/>
        </p:nvSpPr>
        <p:spPr>
          <a:xfrm>
            <a:off x="-753745" y="1299528"/>
            <a:ext cx="4862830" cy="534035"/>
          </a:xfrm>
          <a:prstGeom prst="rect">
            <a:avLst/>
          </a:prstGeom>
          <a:noFill/>
          <a:ln w="6350">
            <a:noFill/>
          </a:ln>
        </p:spPr>
        <p:txBody>
          <a:bodyPr wrap="square" anchor="ctr" anchorCtr="0">
            <a:spAutoFit/>
          </a:bodyPr>
          <a:p>
            <a:pPr indent="944880">
              <a:lnSpc>
                <a:spcPct val="120000"/>
              </a:lnSpc>
            </a:pPr>
            <a:r>
              <a:rPr lang="en-US" altLang="zh-CN" sz="2400" b="1" i="1" dirty="0">
                <a:solidFill>
                  <a:schemeClr val="accent4"/>
                </a:solidFill>
                <a:latin typeface="Times New Roman" panose="02020603050405020304" pitchFamily="18" charset="0"/>
                <a:ea typeface="黑体" panose="02010609060101010101" pitchFamily="2" charset="-122"/>
              </a:rPr>
              <a:t>f</a:t>
            </a:r>
            <a:r>
              <a:rPr lang="en-US" altLang="zh-CN" sz="2400" b="1" dirty="0">
                <a:solidFill>
                  <a:schemeClr val="accent4"/>
                </a:solidFill>
                <a:latin typeface="Times New Roman" panose="02020603050405020304" pitchFamily="18" charset="0"/>
                <a:ea typeface="黑体" panose="02010609060101010101" pitchFamily="2" charset="-122"/>
              </a:rPr>
              <a:t>(</a:t>
            </a:r>
            <a:r>
              <a:rPr lang="en-US" altLang="zh-CN" sz="2400" b="1" i="1" dirty="0">
                <a:solidFill>
                  <a:schemeClr val="accent4"/>
                </a:solidFill>
                <a:latin typeface="Times New Roman" panose="02020603050405020304" pitchFamily="18" charset="0"/>
                <a:ea typeface="黑体" panose="02010609060101010101" pitchFamily="2" charset="-122"/>
              </a:rPr>
              <a:t>n</a:t>
            </a:r>
            <a:r>
              <a:rPr lang="en-US" altLang="zh-CN" sz="2400" b="1" dirty="0">
                <a:solidFill>
                  <a:schemeClr val="accent4"/>
                </a:solidFill>
                <a:latin typeface="Times New Roman" panose="02020603050405020304" pitchFamily="18" charset="0"/>
                <a:ea typeface="黑体" panose="02010609060101010101" pitchFamily="2" charset="-122"/>
              </a:rPr>
              <a:t>)</a:t>
            </a:r>
            <a:r>
              <a:rPr lang="zh-CN" altLang="en-US" sz="2400" b="1" dirty="0">
                <a:solidFill>
                  <a:schemeClr val="accent4"/>
                </a:solidFill>
                <a:latin typeface="黑体" panose="02010609060101010101" pitchFamily="2" charset="-122"/>
                <a:ea typeface="黑体" panose="02010609060101010101" pitchFamily="2" charset="-122"/>
              </a:rPr>
              <a:t>为指数函数</a:t>
            </a:r>
            <a:r>
              <a:rPr lang="zh-CN" altLang="en-US" sz="1000" b="1" dirty="0">
                <a:solidFill>
                  <a:schemeClr val="accent4"/>
                </a:solidFill>
                <a:latin typeface="黑体" panose="02010609060101010101" pitchFamily="2" charset="-122"/>
                <a:ea typeface="黑体" panose="02010609060101010101" pitchFamily="2" charset="-122"/>
              </a:rPr>
              <a:t> </a:t>
            </a:r>
            <a:r>
              <a:rPr lang="zh-CN" altLang="en-US" sz="2400" b="1" i="1" dirty="0">
                <a:solidFill>
                  <a:schemeClr val="accent4"/>
                </a:solidFill>
                <a:latin typeface="Times New Roman" panose="02020603050405020304" pitchFamily="18" charset="0"/>
                <a:ea typeface="黑体" panose="02010609060101010101" pitchFamily="2" charset="-122"/>
                <a:sym typeface="Symbol" panose="05050102010706020507" pitchFamily="18" charset="2"/>
              </a:rPr>
              <a:t></a:t>
            </a:r>
            <a:r>
              <a:rPr lang="zh-CN" altLang="en-US" sz="1200" b="1" i="1" dirty="0">
                <a:solidFill>
                  <a:schemeClr val="accent4"/>
                </a:solidFill>
                <a:latin typeface="Times New Roman" panose="02020603050405020304" pitchFamily="18" charset="0"/>
                <a:ea typeface="黑体" panose="02010609060101010101" pitchFamily="2" charset="-122"/>
                <a:sym typeface="Symbol" panose="05050102010706020507" pitchFamily="18" charset="2"/>
              </a:rPr>
              <a:t> </a:t>
            </a:r>
            <a:r>
              <a:rPr lang="en-US" altLang="zh-CN" sz="2400" b="1" i="1" baseline="30000" dirty="0" smtClean="0">
                <a:solidFill>
                  <a:schemeClr val="accent4"/>
                </a:solidFill>
                <a:latin typeface="Times New Roman" panose="02020603050405020304" pitchFamily="18" charset="0"/>
                <a:ea typeface="黑体" panose="02010609060101010101" pitchFamily="2" charset="-122"/>
              </a:rPr>
              <a:t>n</a:t>
            </a:r>
            <a:endPar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0722" name="Rectangle 3"/>
          <p:cNvSpPr>
            <a:spLocks noGrp="1"/>
          </p:cNvSpPr>
          <p:nvPr>
            <p:ph type="title"/>
          </p:nvPr>
        </p:nvSpPr>
        <p:spPr>
          <a:xfrm>
            <a:off x="685800" y="476672"/>
            <a:ext cx="7772400" cy="1143000"/>
          </a:xfrm>
        </p:spPr>
        <p:txBody>
          <a:bodyPr vert="horz" wrap="square" lIns="91440" tIns="45720" rIns="91440" bIns="45720" anchor="ctr" anchorCtr="0"/>
          <a:lstStyle/>
          <a:p>
            <a:pPr marL="571500" indent="-571500" algn="l" eaLnBrk="1" hangingPunct="1">
              <a:buFont typeface="Wingdings" panose="05000000000000000000" pitchFamily="2" charset="2"/>
              <a:buChar char="n"/>
            </a:pPr>
            <a:r>
              <a:rPr lang="zh-CN" altLang="en-US" sz="4000" dirty="0">
                <a:solidFill>
                  <a:srgbClr val="A50021"/>
                </a:solidFill>
              </a:rPr>
              <a:t>特解的组合形式</a:t>
            </a:r>
            <a:endParaRPr lang="zh-CN" altLang="en-US" sz="4000" dirty="0">
              <a:solidFill>
                <a:srgbClr val="A50021"/>
              </a:solidFill>
            </a:endParaRPr>
          </a:p>
        </p:txBody>
      </p:sp>
      <p:sp>
        <p:nvSpPr>
          <p:cNvPr id="30723" name="Rectangle 4"/>
          <p:cNvSpPr/>
          <p:nvPr/>
        </p:nvSpPr>
        <p:spPr>
          <a:xfrm>
            <a:off x="323528" y="1364432"/>
            <a:ext cx="8280400" cy="4909036"/>
          </a:xfrm>
          <a:prstGeom prst="rect">
            <a:avLst/>
          </a:prstGeom>
          <a:noFill/>
          <a:ln w="6350">
            <a:noFill/>
          </a:ln>
        </p:spPr>
        <p:txBody>
          <a:bodyPr anchor="ctr" anchorCtr="0">
            <a:spAutoFit/>
          </a:bodyPr>
          <a:lstStyle/>
          <a:p>
            <a:pPr indent="381000">
              <a:lnSpc>
                <a:spcPct val="120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12</a:t>
            </a:r>
            <a:r>
              <a:rPr lang="en-US" altLang="zh-CN" sz="2400" b="1" dirty="0">
                <a:solidFill>
                  <a:srgbClr val="7030A0"/>
                </a:solidFill>
                <a:latin typeface="Times New Roman" panose="02020603050405020304" pitchFamily="18" charset="0"/>
                <a:ea typeface="宋体" panose="02010600030101010101" pitchFamily="2" charset="-122"/>
              </a:rPr>
              <a:t>  </a:t>
            </a:r>
            <a:r>
              <a:rPr lang="zh-CN" altLang="en-US" sz="2400" b="1" dirty="0">
                <a:solidFill>
                  <a:srgbClr val="7030A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a</a:t>
            </a:r>
            <a:r>
              <a:rPr lang="en-US" altLang="zh-CN" sz="2400" b="1" i="1" baseline="-25000" dirty="0">
                <a:solidFill>
                  <a:srgbClr val="002060"/>
                </a:solidFill>
                <a:latin typeface="Times New Roman" panose="02020603050405020304" pitchFamily="18" charset="0"/>
                <a:ea typeface="宋体" panose="02010600030101010101" pitchFamily="2" charset="-122"/>
              </a:rPr>
              <a:t>n </a:t>
            </a:r>
            <a:r>
              <a:rPr lang="en-US" altLang="zh-CN" sz="2400" b="1" dirty="0">
                <a:solidFill>
                  <a:srgbClr val="002060"/>
                </a:solidFill>
                <a:latin typeface="Times New Roman" panose="02020603050405020304" pitchFamily="18" charset="0"/>
              </a:rPr>
              <a:t>–</a:t>
            </a:r>
            <a:r>
              <a:rPr lang="en-US" altLang="zh-CN" dirty="0">
                <a:solidFill>
                  <a:srgbClr val="002060"/>
                </a:solidFill>
                <a:latin typeface="Arial" panose="020B0604020202020204" pitchFamily="34" charset="0"/>
              </a:rPr>
              <a:t> </a:t>
            </a:r>
            <a:r>
              <a:rPr lang="en-US" altLang="zh-CN" sz="2400" b="1" dirty="0">
                <a:solidFill>
                  <a:srgbClr val="002060"/>
                </a:solidFill>
                <a:latin typeface="Times New Roman" panose="02020603050405020304" pitchFamily="18" charset="0"/>
                <a:ea typeface="宋体" panose="02010600030101010101" pitchFamily="2" charset="-122"/>
              </a:rPr>
              <a:t>2</a:t>
            </a:r>
            <a:r>
              <a:rPr lang="en-US" altLang="zh-CN" sz="2400" b="1" i="1" dirty="0">
                <a:solidFill>
                  <a:srgbClr val="002060"/>
                </a:solidFill>
                <a:latin typeface="Times New Roman" panose="02020603050405020304" pitchFamily="18" charset="0"/>
                <a:ea typeface="宋体" panose="02010600030101010101" pitchFamily="2" charset="-122"/>
              </a:rPr>
              <a:t>a</a:t>
            </a:r>
            <a:r>
              <a:rPr lang="en-US" altLang="zh-CN" sz="2400" b="1" i="1" baseline="-25000" dirty="0">
                <a:solidFill>
                  <a:srgbClr val="002060"/>
                </a:solidFill>
                <a:latin typeface="Times New Roman" panose="02020603050405020304" pitchFamily="18" charset="0"/>
                <a:ea typeface="宋体" panose="02010600030101010101" pitchFamily="2" charset="-122"/>
              </a:rPr>
              <a:t>n</a:t>
            </a:r>
            <a:r>
              <a:rPr lang="en-US" altLang="zh-CN" sz="2400" b="1" baseline="-25000" dirty="0">
                <a:solidFill>
                  <a:srgbClr val="002060"/>
                </a:solidFill>
                <a:latin typeface="Times New Roman" panose="02020603050405020304" pitchFamily="18" charset="0"/>
                <a:sym typeface="Symbol" panose="05050102010706020507" pitchFamily="18" charset="2"/>
              </a:rPr>
              <a:t>–</a:t>
            </a:r>
            <a:r>
              <a:rPr lang="en-US" altLang="zh-CN" sz="2400" b="1" baseline="-25000" dirty="0">
                <a:solidFill>
                  <a:srgbClr val="002060"/>
                </a:solidFill>
                <a:latin typeface="Times New Roman" panose="02020603050405020304" pitchFamily="18" charset="0"/>
                <a:ea typeface="宋体" panose="02010600030101010101" pitchFamily="2" charset="-122"/>
              </a:rPr>
              <a:t>1 </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n </a:t>
            </a:r>
            <a:r>
              <a:rPr lang="en-US" altLang="zh-CN" sz="2400" b="1" dirty="0">
                <a:solidFill>
                  <a:srgbClr val="002060"/>
                </a:solidFill>
                <a:latin typeface="Times New Roman" panose="02020603050405020304" pitchFamily="18" charset="0"/>
                <a:ea typeface="宋体" panose="02010600030101010101" pitchFamily="2" charset="-122"/>
              </a:rPr>
              <a:t>+3</a:t>
            </a:r>
            <a:r>
              <a:rPr lang="en-US" altLang="zh-CN" sz="2400" b="1" i="1" baseline="30000" dirty="0">
                <a:solidFill>
                  <a:srgbClr val="002060"/>
                </a:solidFill>
                <a:latin typeface="Times New Roman" panose="02020603050405020304" pitchFamily="18" charset="0"/>
                <a:ea typeface="宋体" panose="02010600030101010101" pitchFamily="2" charset="-122"/>
              </a:rPr>
              <a:t>n</a:t>
            </a:r>
            <a:endParaRPr lang="en-US" altLang="zh-CN" sz="2400" b="1" i="1" baseline="30000" dirty="0">
              <a:solidFill>
                <a:srgbClr val="002060"/>
              </a:solidFill>
              <a:latin typeface="Times New Roman" panose="02020603050405020304" pitchFamily="18" charset="0"/>
              <a:ea typeface="宋体" panose="02010600030101010101" pitchFamily="2" charset="-122"/>
            </a:endParaRPr>
          </a:p>
          <a:p>
            <a:pPr indent="381000">
              <a:lnSpc>
                <a:spcPct val="120000"/>
              </a:lnSpc>
            </a:pP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a</a:t>
            </a:r>
            <a:r>
              <a:rPr lang="en-US" altLang="zh-CN" sz="2400" b="1" baseline="-25000" dirty="0">
                <a:solidFill>
                  <a:srgbClr val="002060"/>
                </a:solidFill>
                <a:latin typeface="Times New Roman" panose="02020603050405020304" pitchFamily="18" charset="0"/>
                <a:ea typeface="宋体" panose="02010600030101010101" pitchFamily="2" charset="-122"/>
              </a:rPr>
              <a:t>0 </a:t>
            </a:r>
            <a:r>
              <a:rPr lang="en-US" altLang="zh-CN" sz="2400" b="1" dirty="0">
                <a:solidFill>
                  <a:srgbClr val="002060"/>
                </a:solidFill>
                <a:latin typeface="Times New Roman" panose="02020603050405020304" pitchFamily="18" charset="0"/>
                <a:ea typeface="宋体" panose="02010600030101010101" pitchFamily="2" charset="-122"/>
              </a:rPr>
              <a:t>= 0 </a:t>
            </a:r>
            <a:endParaRPr lang="en-US" altLang="zh-CN" sz="2400" b="1" dirty="0">
              <a:solidFill>
                <a:srgbClr val="002060"/>
              </a:solidFill>
              <a:latin typeface="Times New Roman" panose="02020603050405020304" pitchFamily="18" charset="0"/>
              <a:ea typeface="宋体" panose="02010600030101010101" pitchFamily="2" charset="-122"/>
            </a:endParaRPr>
          </a:p>
          <a:p>
            <a:pPr indent="381000">
              <a:lnSpc>
                <a:spcPct val="120000"/>
              </a:lnSpc>
              <a:spcBef>
                <a:spcPts val="1500"/>
              </a:spcBef>
            </a:pPr>
            <a:r>
              <a:rPr lang="zh-CN" altLang="en-US" sz="2400" b="1" dirty="0">
                <a:solidFill>
                  <a:schemeClr val="tx1"/>
                </a:solidFill>
                <a:latin typeface="Times New Roman" panose="02020603050405020304" pitchFamily="18" charset="0"/>
                <a:ea typeface="宋体" panose="02010600030101010101" pitchFamily="2" charset="-122"/>
              </a:rPr>
              <a:t>解  设特解为 </a:t>
            </a:r>
            <a:endParaRPr lang="zh-CN" altLang="en-US" sz="2400" b="1" dirty="0">
              <a:solidFill>
                <a:schemeClr val="tx1"/>
              </a:solidFill>
              <a:latin typeface="Times New Roman" panose="02020603050405020304" pitchFamily="18" charset="0"/>
              <a:ea typeface="宋体" panose="02010600030101010101" pitchFamily="2" charset="-122"/>
            </a:endParaRPr>
          </a:p>
          <a:p>
            <a:pPr indent="381000">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a</a:t>
            </a:r>
            <a:r>
              <a:rPr lang="en-US" altLang="zh-CN" sz="2400" b="1" i="1" baseline="-25000"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 = </a:t>
            </a:r>
            <a:r>
              <a:rPr lang="en-US" altLang="zh-CN" sz="2400" b="1" i="1" dirty="0">
                <a:solidFill>
                  <a:srgbClr val="FF0000"/>
                </a:solidFill>
                <a:latin typeface="Times New Roman" panose="02020603050405020304" pitchFamily="18" charset="0"/>
                <a:ea typeface="宋体" panose="02010600030101010101" pitchFamily="2" charset="-122"/>
              </a:rPr>
              <a:t>P</a:t>
            </a:r>
            <a:r>
              <a:rPr lang="en-US" altLang="zh-CN" sz="2400" b="1" baseline="-25000" dirty="0">
                <a:solidFill>
                  <a:srgbClr val="FF0000"/>
                </a:solidFill>
                <a:latin typeface="Times New Roman" panose="02020603050405020304" pitchFamily="18" charset="0"/>
                <a:ea typeface="宋体" panose="02010600030101010101" pitchFamily="2" charset="-122"/>
              </a:rPr>
              <a:t>1</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 P</a:t>
            </a:r>
            <a:r>
              <a:rPr lang="en-US" altLang="zh-CN" sz="2400" b="1" baseline="-25000" dirty="0">
                <a:solidFill>
                  <a:srgbClr val="FF0000"/>
                </a:solidFill>
                <a:latin typeface="Times New Roman" panose="02020603050405020304" pitchFamily="18" charset="0"/>
                <a:ea typeface="宋体" panose="02010600030101010101" pitchFamily="2" charset="-122"/>
              </a:rPr>
              <a:t>2</a:t>
            </a:r>
            <a:r>
              <a:rPr lang="en-US" altLang="zh-CN" sz="2400" b="1" dirty="0">
                <a:solidFill>
                  <a:srgbClr val="FF0000"/>
                </a:solidFill>
                <a:latin typeface="Times New Roman" panose="02020603050405020304" pitchFamily="18" charset="0"/>
                <a:ea typeface="宋体" panose="02010600030101010101" pitchFamily="2" charset="-122"/>
              </a:rPr>
              <a:t> + </a:t>
            </a:r>
            <a:r>
              <a:rPr lang="en-US" altLang="zh-CN" sz="2400" b="1" i="1" dirty="0">
                <a:solidFill>
                  <a:srgbClr val="FF0000"/>
                </a:solidFill>
                <a:latin typeface="Times New Roman" panose="02020603050405020304" pitchFamily="18" charset="0"/>
                <a:ea typeface="宋体" panose="02010600030101010101" pitchFamily="2" charset="-122"/>
              </a:rPr>
              <a:t>P</a:t>
            </a:r>
            <a:r>
              <a:rPr lang="en-US" altLang="zh-CN" sz="2400" b="1" baseline="-25000" dirty="0">
                <a:solidFill>
                  <a:srgbClr val="FF0000"/>
                </a:solidFill>
                <a:latin typeface="Times New Roman" panose="02020603050405020304" pitchFamily="18" charset="0"/>
                <a:ea typeface="宋体" panose="02010600030101010101" pitchFamily="2" charset="-122"/>
              </a:rPr>
              <a:t>3</a:t>
            </a:r>
            <a:r>
              <a:rPr lang="en-US" altLang="zh-CN" sz="2400" b="1" dirty="0">
                <a:solidFill>
                  <a:srgbClr val="FF0000"/>
                </a:solidFill>
                <a:latin typeface="Times New Roman" panose="02020603050405020304" pitchFamily="18" charset="0"/>
                <a:ea typeface="宋体" panose="02010600030101010101" pitchFamily="2" charset="-122"/>
              </a:rPr>
              <a:t>3</a:t>
            </a:r>
            <a:r>
              <a:rPr lang="en-US" altLang="zh-CN" sz="2400" b="1" i="1" baseline="30000" dirty="0">
                <a:solidFill>
                  <a:srgbClr val="FF0000"/>
                </a:solidFill>
                <a:latin typeface="Times New Roman" panose="02020603050405020304" pitchFamily="18" charset="0"/>
                <a:ea typeface="宋体" panose="02010600030101010101" pitchFamily="2" charset="-122"/>
              </a:rPr>
              <a:t>n </a:t>
            </a:r>
            <a:endParaRPr lang="zh-CN" altLang="en-US" sz="2400" b="1" dirty="0">
              <a:solidFill>
                <a:srgbClr val="FF0000"/>
              </a:solidFill>
              <a:latin typeface="Times New Roman" panose="02020603050405020304" pitchFamily="18" charset="0"/>
              <a:ea typeface="宋体" panose="02010600030101010101" pitchFamily="2" charset="-122"/>
            </a:endParaRPr>
          </a:p>
          <a:p>
            <a:pPr indent="381000">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代入原方程得</a:t>
            </a:r>
            <a:endParaRPr lang="zh-CN" altLang="en-US" sz="2400" b="1" dirty="0">
              <a:solidFill>
                <a:schemeClr val="tx1"/>
              </a:solidFill>
              <a:latin typeface="Times New Roman" panose="02020603050405020304" pitchFamily="18" charset="0"/>
              <a:ea typeface="宋体" panose="02010600030101010101" pitchFamily="2" charset="-122"/>
            </a:endParaRPr>
          </a:p>
          <a:p>
            <a:pPr indent="381000">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3</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3</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baseline="30000" dirty="0">
                <a:solidFill>
                  <a:schemeClr val="tx1"/>
                </a:solidFill>
                <a:latin typeface="Times New Roman" panose="02020603050405020304" pitchFamily="18" charset="0"/>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+3</a:t>
            </a:r>
            <a:r>
              <a:rPr lang="en-US" altLang="zh-CN" sz="2400" b="1" i="1" baseline="30000" dirty="0">
                <a:solidFill>
                  <a:schemeClr val="tx1"/>
                </a:solidFill>
                <a:latin typeface="Times New Roman" panose="02020603050405020304" pitchFamily="18" charset="0"/>
                <a:ea typeface="宋体" panose="02010600030101010101" pitchFamily="2" charset="-122"/>
              </a:rPr>
              <a:t>n</a:t>
            </a:r>
            <a:endParaRPr lang="en-US" altLang="zh-CN" sz="2400" b="1" i="1" baseline="30000" dirty="0">
              <a:solidFill>
                <a:schemeClr val="tx1"/>
              </a:solidFill>
              <a:latin typeface="Times New Roman" panose="02020603050405020304" pitchFamily="18" charset="0"/>
              <a:ea typeface="宋体" panose="02010600030101010101" pitchFamily="2" charset="-122"/>
            </a:endParaRPr>
          </a:p>
          <a:p>
            <a:pPr indent="381000">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解得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dirty="0">
                <a:solidFill>
                  <a:schemeClr val="tx1"/>
                </a:solidFill>
                <a:latin typeface="Times New Roman" panose="02020603050405020304" pitchFamily="18" charset="0"/>
              </a:rPr>
              <a:t>–</a:t>
            </a:r>
            <a:r>
              <a:rPr lang="en-US" altLang="zh-CN" dirty="0">
                <a:latin typeface="Arial" panose="020B0604020202020204" pitchFamily="34" charset="0"/>
              </a:rPr>
              <a:t> </a:t>
            </a:r>
            <a:r>
              <a:rPr lang="en-US" altLang="zh-CN" sz="2400" b="1" dirty="0">
                <a:solidFill>
                  <a:schemeClr val="tx1"/>
                </a:solidFill>
                <a:latin typeface="Times New Roman" panose="02020603050405020304" pitchFamily="18" charset="0"/>
                <a:ea typeface="宋体" panose="02010600030101010101" pitchFamily="2" charset="-122"/>
              </a:rPr>
              <a:t>1,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ea typeface="宋体" panose="02010600030101010101" pitchFamily="2" charset="-122"/>
              </a:rPr>
              <a:t>2,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 = 3 </a:t>
            </a:r>
            <a:endParaRPr lang="en-US" altLang="zh-CN" sz="2400" b="1" dirty="0">
              <a:solidFill>
                <a:schemeClr val="tx1"/>
              </a:solidFill>
              <a:latin typeface="Times New Roman" panose="02020603050405020304" pitchFamily="18" charset="0"/>
              <a:ea typeface="宋体" panose="02010600030101010101" pitchFamily="2" charset="-122"/>
            </a:endParaRPr>
          </a:p>
          <a:p>
            <a:pPr indent="381000">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通解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rPr>
              <a:t>–</a:t>
            </a:r>
            <a:r>
              <a:rPr lang="en-US" altLang="zh-CN" dirty="0">
                <a:latin typeface="Arial" panose="020B0604020202020204" pitchFamily="34" charset="0"/>
              </a:rPr>
              <a:t> </a:t>
            </a:r>
            <a:r>
              <a:rPr lang="en-US" altLang="zh-CN" sz="2400" b="1" dirty="0">
                <a:solidFill>
                  <a:schemeClr val="tx1"/>
                </a:solidFill>
                <a:latin typeface="Times New Roman" panose="02020603050405020304" pitchFamily="18" charset="0"/>
                <a:ea typeface="宋体" panose="02010600030101010101" pitchFamily="2" charset="-122"/>
              </a:rPr>
              <a:t>2 + 3</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indent="381000">
              <a:lnSpc>
                <a:spcPct val="120000"/>
              </a:lnSpc>
              <a:spcBef>
                <a:spcPts val="1500"/>
              </a:spcBef>
            </a:pPr>
            <a:r>
              <a:rPr lang="zh-CN" altLang="en-US" sz="2400" b="1" dirty="0">
                <a:solidFill>
                  <a:schemeClr val="tx1"/>
                </a:solidFill>
                <a:latin typeface="Times New Roman" panose="02020603050405020304" pitchFamily="18" charset="0"/>
                <a:ea typeface="宋体" panose="02010600030101010101" pitchFamily="2" charset="-122"/>
              </a:rPr>
              <a:t>代入初值得 </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 –1</a:t>
            </a:r>
            <a:r>
              <a:rPr lang="zh-CN" altLang="en-US"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a:p>
            <a:pPr indent="381000">
              <a:lnSpc>
                <a:spcPct val="12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–2</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 2 + 3</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baseline="30000" dirty="0">
                <a:solidFill>
                  <a:schemeClr val="tx1"/>
                </a:solidFill>
                <a:latin typeface="Times New Roman" panose="02020603050405020304" pitchFamily="18" charset="0"/>
                <a:ea typeface="宋体" panose="02010600030101010101" pitchFamily="2" charset="-122"/>
              </a:rPr>
              <a:t>+1</a:t>
            </a:r>
            <a:endParaRPr lang="en-US" altLang="zh-CN" sz="2400" b="1" baseline="300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7" dur="500"/>
                                        <p:tgtEl>
                                          <p:spTgt spid="307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0" dur="500"/>
                                        <p:tgtEl>
                                          <p:spTgt spid="3072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15" dur="500"/>
                                        <p:tgtEl>
                                          <p:spTgt spid="3072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18" dur="500"/>
                                        <p:tgtEl>
                                          <p:spTgt spid="3072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23">
                                            <p:txEl>
                                              <p:pRg st="6" end="6"/>
                                            </p:txEl>
                                          </p:spTgt>
                                        </p:tgtEl>
                                        <p:attrNameLst>
                                          <p:attrName>style.visibility</p:attrName>
                                        </p:attrNameLst>
                                      </p:cBhvr>
                                      <p:to>
                                        <p:strVal val="visible"/>
                                      </p:to>
                                    </p:set>
                                    <p:animEffect transition="in" filter="blinds(horizontal)">
                                      <p:cBhvr>
                                        <p:cTn id="23" dur="500"/>
                                        <p:tgtEl>
                                          <p:spTgt spid="3072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0723">
                                            <p:txEl>
                                              <p:pRg st="7" end="7"/>
                                            </p:txEl>
                                          </p:spTgt>
                                        </p:tgtEl>
                                        <p:attrNameLst>
                                          <p:attrName>style.visibility</p:attrName>
                                        </p:attrNameLst>
                                      </p:cBhvr>
                                      <p:to>
                                        <p:strVal val="visible"/>
                                      </p:to>
                                    </p:set>
                                    <p:animEffect transition="in" filter="blinds(horizontal)">
                                      <p:cBhvr>
                                        <p:cTn id="26" dur="500"/>
                                        <p:tgtEl>
                                          <p:spTgt spid="3072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723">
                                            <p:txEl>
                                              <p:pRg st="8" end="8"/>
                                            </p:txEl>
                                          </p:spTgt>
                                        </p:tgtEl>
                                        <p:attrNameLst>
                                          <p:attrName>style.visibility</p:attrName>
                                        </p:attrNameLst>
                                      </p:cBhvr>
                                      <p:to>
                                        <p:strVal val="visible"/>
                                      </p:to>
                                    </p:set>
                                    <p:animEffect transition="in" filter="blinds(horizontal)">
                                      <p:cBhvr>
                                        <p:cTn id="31" dur="500"/>
                                        <p:tgtEl>
                                          <p:spTgt spid="3072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0723">
                                            <p:txEl>
                                              <p:pRg st="9" end="9"/>
                                            </p:txEl>
                                          </p:spTgt>
                                        </p:tgtEl>
                                        <p:attrNameLst>
                                          <p:attrName>style.visibility</p:attrName>
                                        </p:attrNameLst>
                                      </p:cBhvr>
                                      <p:to>
                                        <p:strVal val="visible"/>
                                      </p:to>
                                    </p:set>
                                    <p:animEffect transition="in" filter="blinds(horizontal)">
                                      <p:cBhvr>
                                        <p:cTn id="34" dur="500"/>
                                        <p:tgtEl>
                                          <p:spTgt spid="30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1746" name="Rectangle 2"/>
          <p:cNvSpPr>
            <a:spLocks noGrp="1"/>
          </p:cNvSpPr>
          <p:nvPr>
            <p:ph idx="1"/>
          </p:nvPr>
        </p:nvSpPr>
        <p:spPr/>
        <p:txBody>
          <a:bodyPr vert="horz" wrap="square" lIns="91440" tIns="45720" rIns="91440" bIns="45720" anchor="t" anchorCtr="0"/>
          <a:lstStyle/>
          <a:p>
            <a:pPr eaLnBrk="1" hangingPunct="1"/>
            <a:r>
              <a:rPr lang="zh-CN" altLang="en-US" b="1" dirty="0"/>
              <a:t>换元法</a:t>
            </a:r>
            <a:endParaRPr lang="zh-CN" altLang="en-US" b="1" dirty="0"/>
          </a:p>
          <a:p>
            <a:pPr eaLnBrk="1" hangingPunct="1"/>
            <a:r>
              <a:rPr lang="zh-CN" altLang="en-US" b="1" dirty="0"/>
              <a:t>迭代归纳法</a:t>
            </a:r>
            <a:endParaRPr lang="zh-CN" altLang="en-US" b="1" dirty="0"/>
          </a:p>
          <a:p>
            <a:pPr eaLnBrk="1" hangingPunct="1"/>
            <a:r>
              <a:rPr lang="zh-CN" altLang="en-US" b="1" dirty="0"/>
              <a:t>差消法</a:t>
            </a:r>
            <a:endParaRPr lang="zh-CN" altLang="en-US" b="1" dirty="0"/>
          </a:p>
          <a:p>
            <a:pPr eaLnBrk="1" hangingPunct="1"/>
            <a:r>
              <a:rPr lang="zh-CN" altLang="en-US" b="1" dirty="0"/>
              <a:t>尝试法</a:t>
            </a:r>
            <a:r>
              <a:rPr lang="zh-CN" altLang="en-US" dirty="0"/>
              <a:t> </a:t>
            </a:r>
            <a:endParaRPr lang="zh-CN" altLang="en-US" dirty="0"/>
          </a:p>
        </p:txBody>
      </p:sp>
      <p:sp>
        <p:nvSpPr>
          <p:cNvPr id="31747" name="Rectangle 3"/>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递推方程的其</a:t>
            </a:r>
            <a:r>
              <a:rPr lang="zh-CN" altLang="en-US" sz="4000" dirty="0">
                <a:solidFill>
                  <a:schemeClr val="accent2"/>
                </a:solidFill>
              </a:rPr>
              <a:t>它解法</a:t>
            </a:r>
            <a:endParaRPr lang="zh-CN" altLang="en-US" sz="4000" dirty="0">
              <a:solidFill>
                <a:schemeClr val="accen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2770" name="Rectangle 2"/>
          <p:cNvSpPr>
            <a:spLocks noGrp="1"/>
          </p:cNvSpPr>
          <p:nvPr>
            <p:ph type="title"/>
          </p:nvPr>
        </p:nvSpPr>
        <p:spPr>
          <a:xfrm>
            <a:off x="684213" y="548323"/>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换元法</a:t>
            </a:r>
            <a:endParaRPr lang="en-US" altLang="zh-CN" sz="3600" dirty="0">
              <a:solidFill>
                <a:srgbClr val="A50021"/>
              </a:solidFill>
            </a:endParaRPr>
          </a:p>
        </p:txBody>
      </p:sp>
      <p:sp>
        <p:nvSpPr>
          <p:cNvPr id="32771" name="Rectangle 3"/>
          <p:cNvSpPr/>
          <p:nvPr/>
        </p:nvSpPr>
        <p:spPr>
          <a:xfrm>
            <a:off x="468313" y="1773238"/>
            <a:ext cx="6464300" cy="457200"/>
          </a:xfrm>
          <a:prstGeom prst="rect">
            <a:avLst/>
          </a:prstGeom>
          <a:noFill/>
          <a:ln w="6350">
            <a:noFill/>
          </a:ln>
        </p:spPr>
        <p:txBody>
          <a:bodyPr wrap="none" anchor="ctr" anchorCtr="0">
            <a:spAutoFit/>
          </a:bodyPr>
          <a:lstStyle/>
          <a:p>
            <a:pPr indent="306705"/>
            <a:r>
              <a:rPr lang="zh-CN" altLang="en-US" sz="2400" b="1" dirty="0">
                <a:solidFill>
                  <a:schemeClr val="tx1"/>
                </a:solidFill>
                <a:latin typeface="黑体" panose="02010609060101010101" pitchFamily="2" charset="-122"/>
                <a:ea typeface="黑体" panose="02010609060101010101" pitchFamily="2" charset="-122"/>
              </a:rPr>
              <a:t>思想：通过换元转化成常系数线性递推方程</a:t>
            </a:r>
            <a:r>
              <a:rPr lang="zh-CN" altLang="en-US" sz="2400" b="1" dirty="0">
                <a:solidFill>
                  <a:schemeClr val="tx1"/>
                </a:solidFill>
                <a:latin typeface="宋体" panose="02010600030101010101" pitchFamily="2" charset="-122"/>
                <a:ea typeface="黑体" panose="02010609060101010101" pitchFamily="2" charset="-122"/>
              </a:rPr>
              <a:t> </a:t>
            </a:r>
            <a:endParaRPr lang="en-US" altLang="zh-CN" sz="2400" dirty="0">
              <a:solidFill>
                <a:schemeClr val="tx1"/>
              </a:solidFill>
              <a:latin typeface="Times New Roman" panose="02020603050405020304" pitchFamily="18" charset="0"/>
              <a:ea typeface="黑体" panose="02010609060101010101" pitchFamily="2" charset="-122"/>
            </a:endParaRPr>
          </a:p>
        </p:txBody>
      </p:sp>
      <p:grpSp>
        <p:nvGrpSpPr>
          <p:cNvPr id="32772" name="Group 5"/>
          <p:cNvGrpSpPr/>
          <p:nvPr/>
        </p:nvGrpSpPr>
        <p:grpSpPr>
          <a:xfrm>
            <a:off x="827088" y="3429001"/>
            <a:ext cx="2305050" cy="577850"/>
            <a:chOff x="521" y="2160"/>
            <a:chExt cx="1452" cy="364"/>
          </a:xfrm>
        </p:grpSpPr>
        <p:graphicFrame>
          <p:nvGraphicFramePr>
            <p:cNvPr id="32773" name="Object 6"/>
            <p:cNvGraphicFramePr/>
            <p:nvPr/>
          </p:nvGraphicFramePr>
          <p:xfrm>
            <a:off x="1202" y="2160"/>
            <a:ext cx="771" cy="364"/>
          </p:xfrm>
          <a:graphic>
            <a:graphicData uri="http://schemas.openxmlformats.org/presentationml/2006/ole">
              <mc:AlternateContent xmlns:mc="http://schemas.openxmlformats.org/markup-compatibility/2006">
                <mc:Choice xmlns:v="urn:schemas-microsoft-com:vml" Requires="v">
                  <p:oleObj spid="_x0000_s13324" name="" r:id="rId1" imgW="508000" imgH="241300" progId="Equation.3">
                    <p:embed/>
                  </p:oleObj>
                </mc:Choice>
                <mc:Fallback>
                  <p:oleObj name="" r:id="rId1" imgW="508000" imgH="241300" progId="Equation.3">
                    <p:embed/>
                    <p:pic>
                      <p:nvPicPr>
                        <p:cNvPr id="0" name="图片 3101"/>
                        <p:cNvPicPr/>
                        <p:nvPr/>
                      </p:nvPicPr>
                      <p:blipFill>
                        <a:blip r:embed="rId2"/>
                        <a:stretch>
                          <a:fillRect/>
                        </a:stretch>
                      </p:blipFill>
                      <p:spPr>
                        <a:xfrm>
                          <a:off x="1202" y="2160"/>
                          <a:ext cx="771" cy="364"/>
                        </a:xfrm>
                        <a:prstGeom prst="rect">
                          <a:avLst/>
                        </a:prstGeom>
                        <a:noFill/>
                        <a:ln w="38100">
                          <a:noFill/>
                          <a:miter/>
                        </a:ln>
                      </p:spPr>
                    </p:pic>
                  </p:oleObj>
                </mc:Fallback>
              </mc:AlternateContent>
            </a:graphicData>
          </a:graphic>
        </p:graphicFrame>
        <p:sp>
          <p:nvSpPr>
            <p:cNvPr id="32774" name="Text Box 7"/>
            <p:cNvSpPr txBox="1"/>
            <p:nvPr/>
          </p:nvSpPr>
          <p:spPr>
            <a:xfrm>
              <a:off x="521" y="2205"/>
              <a:ext cx="696" cy="288"/>
            </a:xfrm>
            <a:prstGeom prst="rect">
              <a:avLst/>
            </a:prstGeom>
            <a:noFill/>
            <a:ln w="6350">
              <a:noFill/>
            </a:ln>
          </p:spPr>
          <p:txBody>
            <a:bodyPr wrap="none" anchor="t" anchorCtr="0">
              <a:spAutoFit/>
            </a:bodyPr>
            <a:lstStyle/>
            <a:p>
              <a:pPr algn="ctr"/>
              <a:r>
                <a:rPr lang="zh-CN" altLang="en-US" sz="2400" b="1" dirty="0">
                  <a:solidFill>
                    <a:schemeClr val="tx1"/>
                  </a:solidFill>
                  <a:latin typeface="宋体" panose="02010600030101010101" pitchFamily="2" charset="-122"/>
                  <a:ea typeface="宋体" panose="02010600030101010101" pitchFamily="2" charset="-122"/>
                </a:rPr>
                <a:t>解  令</a:t>
              </a:r>
              <a:endParaRPr lang="zh-CN" altLang="en-US" sz="2400" b="1" dirty="0">
                <a:solidFill>
                  <a:schemeClr val="tx1"/>
                </a:solidFill>
                <a:latin typeface="宋体" panose="02010600030101010101" pitchFamily="2" charset="-122"/>
                <a:ea typeface="宋体" panose="02010600030101010101" pitchFamily="2" charset="-122"/>
              </a:endParaRPr>
            </a:p>
          </p:txBody>
        </p:sp>
      </p:grpSp>
      <p:graphicFrame>
        <p:nvGraphicFramePr>
          <p:cNvPr id="32775" name="Object 9"/>
          <p:cNvGraphicFramePr/>
          <p:nvPr/>
        </p:nvGraphicFramePr>
        <p:xfrm>
          <a:off x="1906270" y="5300345"/>
          <a:ext cx="2233613" cy="1220788"/>
        </p:xfrm>
        <a:graphic>
          <a:graphicData uri="http://schemas.openxmlformats.org/presentationml/2006/ole">
            <mc:AlternateContent xmlns:mc="http://schemas.openxmlformats.org/markup-compatibility/2006">
              <mc:Choice xmlns:v="urn:schemas-microsoft-com:vml" Requires="v">
                <p:oleObj spid="_x0000_s13325" name="" r:id="rId3" imgW="901065" imgH="508000" progId="Equation.3">
                  <p:embed/>
                </p:oleObj>
              </mc:Choice>
              <mc:Fallback>
                <p:oleObj name="" r:id="rId3" imgW="901065" imgH="508000" progId="Equation.3">
                  <p:embed/>
                  <p:pic>
                    <p:nvPicPr>
                      <p:cNvPr id="0" name="图片 3102"/>
                      <p:cNvPicPr/>
                      <p:nvPr/>
                    </p:nvPicPr>
                    <p:blipFill>
                      <a:blip r:embed="rId4"/>
                      <a:stretch>
                        <a:fillRect/>
                      </a:stretch>
                    </p:blipFill>
                    <p:spPr>
                      <a:xfrm>
                        <a:off x="1906270" y="5300345"/>
                        <a:ext cx="2233613" cy="1220788"/>
                      </a:xfrm>
                      <a:prstGeom prst="rect">
                        <a:avLst/>
                      </a:prstGeom>
                      <a:noFill/>
                      <a:ln w="38100">
                        <a:noFill/>
                        <a:miter/>
                      </a:ln>
                    </p:spPr>
                  </p:pic>
                </p:oleObj>
              </mc:Fallback>
            </mc:AlternateContent>
          </a:graphicData>
        </a:graphic>
      </p:graphicFrame>
      <p:sp>
        <p:nvSpPr>
          <p:cNvPr id="32776" name="Text Box 10"/>
          <p:cNvSpPr txBox="1"/>
          <p:nvPr/>
        </p:nvSpPr>
        <p:spPr>
          <a:xfrm>
            <a:off x="827088" y="4149725"/>
            <a:ext cx="5545137" cy="829945"/>
          </a:xfrm>
          <a:prstGeom prst="rect">
            <a:avLst/>
          </a:prstGeom>
          <a:noFill/>
          <a:ln w="6350">
            <a:noFill/>
          </a:ln>
        </p:spPr>
        <p:txBody>
          <a:bodyPr anchor="t" anchorCtr="0">
            <a:spAutoFit/>
          </a:bodyPr>
          <a:lstStyle/>
          <a:p>
            <a:r>
              <a:rPr lang="zh-CN" altLang="en-US" sz="2400" b="1" dirty="0">
                <a:solidFill>
                  <a:schemeClr val="tx1"/>
                </a:solidFill>
                <a:latin typeface="宋体" panose="02010600030101010101" pitchFamily="2" charset="-122"/>
                <a:ea typeface="宋体" panose="02010600030101010101" pitchFamily="2" charset="-122"/>
              </a:rPr>
              <a:t>代入得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2</a:t>
            </a:r>
            <a:r>
              <a:rPr lang="en-US" altLang="zh-CN" sz="2400" b="1" i="1" dirty="0">
                <a:solidFill>
                  <a:schemeClr val="tx1"/>
                </a:solidFill>
                <a:latin typeface="Times New Roman" panose="02020603050405020304" pitchFamily="18" charset="0"/>
                <a:ea typeface="宋体" panose="02010600030101010101" pitchFamily="2" charset="-122"/>
              </a:rPr>
              <a:t> b</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baseline="-25000" dirty="0">
                <a:solidFill>
                  <a:schemeClr val="tx1"/>
                </a:solidFill>
                <a:latin typeface="Times New Roman" panose="02020603050405020304" pitchFamily="18" charset="0"/>
                <a:sym typeface="Symbol" panose="05050102010706020507" pitchFamily="18" charset="2"/>
              </a:rPr>
              <a:t>–</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+ 1</a:t>
            </a:r>
            <a:r>
              <a:rPr lang="zh-CN" altLang="en-US"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a:p>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b</a:t>
            </a:r>
            <a:r>
              <a:rPr lang="en-US" altLang="zh-CN" sz="2400" b="1" baseline="-25000" dirty="0">
                <a:solidFill>
                  <a:schemeClr val="tx1"/>
                </a:solidFill>
                <a:latin typeface="Times New Roman" panose="02020603050405020304" pitchFamily="18" charset="0"/>
                <a:ea typeface="宋体" panose="02010600030101010101" pitchFamily="2" charset="-122"/>
              </a:rPr>
              <a:t>0</a:t>
            </a:r>
            <a:r>
              <a:rPr lang="en-US" altLang="zh-CN" sz="2400" b="1" dirty="0">
                <a:solidFill>
                  <a:schemeClr val="tx1"/>
                </a:solidFill>
                <a:latin typeface="Times New Roman" panose="02020603050405020304" pitchFamily="18" charset="0"/>
                <a:ea typeface="宋体" panose="02010600030101010101" pitchFamily="2" charset="-122"/>
              </a:rPr>
              <a:t> = 4</a:t>
            </a:r>
            <a:r>
              <a:rPr lang="zh-CN" altLang="en-US" sz="2400" b="1" dirty="0">
                <a:solidFill>
                  <a:schemeClr val="tx1"/>
                </a:solidFill>
                <a:latin typeface="宋体" panose="02010600030101010101" pitchFamily="2" charset="-122"/>
                <a:ea typeface="宋体" panose="02010600030101010101" pitchFamily="2" charset="-122"/>
              </a:rPr>
              <a:t> </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2777" name="Text Box 12"/>
          <p:cNvSpPr txBox="1"/>
          <p:nvPr/>
        </p:nvSpPr>
        <p:spPr>
          <a:xfrm>
            <a:off x="827088" y="2349500"/>
            <a:ext cx="795337" cy="457200"/>
          </a:xfrm>
          <a:prstGeom prst="rect">
            <a:avLst/>
          </a:prstGeom>
          <a:noFill/>
          <a:ln w="6350">
            <a:noFill/>
          </a:ln>
        </p:spPr>
        <p:txBody>
          <a:bodyPr wrap="none" anchor="t" anchorCtr="0">
            <a:spAutoFit/>
          </a:bodyPr>
          <a:lstStyle/>
          <a:p>
            <a:r>
              <a:rPr lang="zh-CN" altLang="en-US" sz="2400" b="1" dirty="0">
                <a:solidFill>
                  <a:schemeClr val="accent2"/>
                </a:solidFill>
                <a:latin typeface="Arial" panose="020B0604020202020204" pitchFamily="34"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13</a:t>
            </a:r>
            <a:endParaRPr lang="en-US" altLang="zh-CN" sz="2400" b="1" dirty="0">
              <a:solidFill>
                <a:schemeClr val="accent2"/>
              </a:solidFill>
              <a:latin typeface="Times New Roman" panose="02020603050405020304" pitchFamily="18" charset="0"/>
              <a:ea typeface="宋体" panose="02010600030101010101" pitchFamily="2" charset="-122"/>
            </a:endParaRPr>
          </a:p>
        </p:txBody>
      </p:sp>
      <p:grpSp>
        <p:nvGrpSpPr>
          <p:cNvPr id="32778" name="Group 13"/>
          <p:cNvGrpSpPr/>
          <p:nvPr/>
        </p:nvGrpSpPr>
        <p:grpSpPr>
          <a:xfrm>
            <a:off x="1835150" y="2349500"/>
            <a:ext cx="3097213" cy="1060450"/>
            <a:chOff x="1156" y="1480"/>
            <a:chExt cx="1951" cy="668"/>
          </a:xfrm>
        </p:grpSpPr>
        <p:graphicFrame>
          <p:nvGraphicFramePr>
            <p:cNvPr id="32779" name="Object 14"/>
            <p:cNvGraphicFramePr/>
            <p:nvPr/>
          </p:nvGraphicFramePr>
          <p:xfrm>
            <a:off x="1156" y="1480"/>
            <a:ext cx="1270" cy="668"/>
          </p:xfrm>
          <a:graphic>
            <a:graphicData uri="http://schemas.openxmlformats.org/presentationml/2006/ole">
              <mc:AlternateContent xmlns:mc="http://schemas.openxmlformats.org/markup-compatibility/2006">
                <mc:Choice xmlns:v="urn:schemas-microsoft-com:vml" Requires="v">
                  <p:oleObj spid="_x0000_s13326" name="" r:id="rId5" imgW="927100" imgH="482600" progId="Equation.3">
                    <p:embed/>
                  </p:oleObj>
                </mc:Choice>
                <mc:Fallback>
                  <p:oleObj name="" r:id="rId5" imgW="927100" imgH="482600" progId="Equation.3">
                    <p:embed/>
                    <p:pic>
                      <p:nvPicPr>
                        <p:cNvPr id="0" name="图片 3103"/>
                        <p:cNvPicPr/>
                        <p:nvPr/>
                      </p:nvPicPr>
                      <p:blipFill>
                        <a:blip r:embed="rId6"/>
                        <a:stretch>
                          <a:fillRect/>
                        </a:stretch>
                      </p:blipFill>
                      <p:spPr>
                        <a:xfrm>
                          <a:off x="1156" y="1480"/>
                          <a:ext cx="1270" cy="668"/>
                        </a:xfrm>
                        <a:prstGeom prst="rect">
                          <a:avLst/>
                        </a:prstGeom>
                        <a:noFill/>
                        <a:ln w="38100">
                          <a:noFill/>
                          <a:miter/>
                        </a:ln>
                      </p:spPr>
                    </p:pic>
                  </p:oleObj>
                </mc:Fallback>
              </mc:AlternateContent>
            </a:graphicData>
          </a:graphic>
        </p:graphicFrame>
        <p:sp>
          <p:nvSpPr>
            <p:cNvPr id="32780" name="Text Box 15"/>
            <p:cNvSpPr txBox="1"/>
            <p:nvPr/>
          </p:nvSpPr>
          <p:spPr>
            <a:xfrm>
              <a:off x="2619" y="1492"/>
              <a:ext cx="488" cy="288"/>
            </a:xfrm>
            <a:prstGeom prst="rect">
              <a:avLst/>
            </a:prstGeom>
            <a:noFill/>
            <a:ln w="6350">
              <a:noFill/>
            </a:ln>
          </p:spPr>
          <p:txBody>
            <a:bodyPr wrap="none" anchor="t" anchorCtr="0">
              <a:spAutoFit/>
            </a:bodyPr>
            <a:lstStyle/>
            <a:p>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&gt;0</a:t>
              </a:r>
              <a:endParaRPr lang="en-US" altLang="zh-CN" sz="2400" b="1" dirty="0">
                <a:solidFill>
                  <a:schemeClr val="tx1"/>
                </a:solidFill>
                <a:latin typeface="Times New Roman" panose="02020603050405020304" pitchFamily="18" charset="0"/>
                <a:ea typeface="宋体" panose="02010600030101010101" pitchFamily="2" charset="-122"/>
              </a:endParaRPr>
            </a:p>
          </p:txBody>
        </p:sp>
      </p:grpSp>
      <p:sp>
        <p:nvSpPr>
          <p:cNvPr id="2" name="文本框 1"/>
          <p:cNvSpPr txBox="1"/>
          <p:nvPr/>
        </p:nvSpPr>
        <p:spPr>
          <a:xfrm>
            <a:off x="836295" y="5085080"/>
            <a:ext cx="795020" cy="460375"/>
          </a:xfrm>
          <a:prstGeom prst="rect">
            <a:avLst/>
          </a:prstGeom>
          <a:noFill/>
        </p:spPr>
        <p:txBody>
          <a:bodyPr wrap="none" rtlCol="0" anchor="t">
            <a:spAutoFit/>
          </a:bodyPr>
          <a:p>
            <a:r>
              <a:rPr lang="zh-CN" altLang="en-US" sz="2400" b="1" dirty="0">
                <a:solidFill>
                  <a:schemeClr val="tx1"/>
                </a:solidFill>
                <a:latin typeface="宋体" panose="02010600030101010101" pitchFamily="2" charset="-122"/>
                <a:ea typeface="宋体" panose="02010600030101010101" pitchFamily="2" charset="-122"/>
                <a:sym typeface="+mn-ea"/>
              </a:rPr>
              <a:t>解得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6"/>
                                        </p:tgtEl>
                                        <p:attrNameLst>
                                          <p:attrName>style.visibility</p:attrName>
                                        </p:attrNameLst>
                                      </p:cBhvr>
                                      <p:to>
                                        <p:strVal val="visible"/>
                                      </p:to>
                                    </p:set>
                                    <p:animEffect transition="in" filter="blinds(horizontal)">
                                      <p:cBhvr>
                                        <p:cTn id="12" dur="500"/>
                                        <p:tgtEl>
                                          <p:spTgt spid="327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2775"/>
                                        </p:tgtEl>
                                        <p:attrNameLst>
                                          <p:attrName>style.visibility</p:attrName>
                                        </p:attrNameLst>
                                      </p:cBhvr>
                                      <p:to>
                                        <p:strVal val="visible"/>
                                      </p:to>
                                    </p:set>
                                    <p:animEffect transition="in" filter="blinds(horizontal)">
                                      <p:cBhvr>
                                        <p:cTn id="20"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P spid="32776" grpId="1"/>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3795" name="Rectangle 3"/>
          <p:cNvSpPr/>
          <p:nvPr/>
        </p:nvSpPr>
        <p:spPr>
          <a:xfrm>
            <a:off x="144463" y="2310448"/>
            <a:ext cx="8748712" cy="3530600"/>
          </a:xfrm>
          <a:prstGeom prst="rect">
            <a:avLst/>
          </a:prstGeom>
          <a:noFill/>
          <a:ln w="6350">
            <a:noFill/>
          </a:ln>
        </p:spPr>
        <p:txBody>
          <a:bodyPr anchor="ctr" anchorCtr="0">
            <a:spAutoFit/>
          </a:bodyPr>
          <a:lstStyle/>
          <a:p>
            <a:pPr indent="688975">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解   </a:t>
            </a:r>
            <a:r>
              <a:rPr lang="zh-CN" altLang="en-US" sz="2400" b="1" i="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2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 + 2</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a:t>
            </a:r>
            <a:endParaRPr lang="en-US" altLang="zh-CN" sz="2400" b="1" dirty="0">
              <a:solidFill>
                <a:schemeClr val="tx1"/>
              </a:solidFill>
              <a:latin typeface="Times New Roman" panose="02020603050405020304" pitchFamily="18" charset="0"/>
              <a:ea typeface="宋体" panose="02010600030101010101" pitchFamily="2" charset="-122"/>
            </a:endParaRPr>
          </a:p>
          <a:p>
            <a:pPr indent="688975">
              <a:lnSpc>
                <a:spcPct val="11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(0) = 0  </a:t>
            </a:r>
            <a:endParaRPr lang="zh-CN" altLang="en-US" sz="2400" b="1" dirty="0">
              <a:solidFill>
                <a:schemeClr val="tx1"/>
              </a:solidFill>
              <a:latin typeface="Times New Roman" panose="02020603050405020304" pitchFamily="18" charset="0"/>
              <a:ea typeface="宋体" panose="02010600030101010101" pitchFamily="2" charset="-122"/>
            </a:endParaRPr>
          </a:p>
          <a:p>
            <a:pPr indent="688975">
              <a:lnSpc>
                <a:spcPct val="110000"/>
              </a:lnSpc>
              <a:spcBef>
                <a:spcPts val="0"/>
              </a:spcBef>
            </a:pPr>
            <a:r>
              <a:rPr lang="zh-CN" altLang="en-US" sz="2400" b="1" dirty="0">
                <a:solidFill>
                  <a:schemeClr val="tx1"/>
                </a:solidFill>
                <a:latin typeface="Times New Roman" panose="02020603050405020304" pitchFamily="18" charset="0"/>
                <a:ea typeface="宋体" panose="02010600030101010101" pitchFamily="2" charset="-122"/>
              </a:rPr>
              <a:t>令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i="1" dirty="0">
                <a:solidFill>
                  <a:srgbClr val="FF0000"/>
                </a:solidFill>
                <a:latin typeface="Times New Roman" panose="02020603050405020304" pitchFamily="18" charset="0"/>
                <a:ea typeface="宋体" panose="02010600030101010101" pitchFamily="2" charset="-122"/>
              </a:rPr>
              <a:t>k</a:t>
            </a:r>
            <a:r>
              <a:rPr lang="en-US" altLang="zh-CN" sz="2400" b="1" dirty="0">
                <a:solidFill>
                  <a:srgbClr val="FF0000"/>
                </a:solidFill>
                <a:latin typeface="Times New Roman" panose="02020603050405020304" pitchFamily="18" charset="0"/>
                <a:ea typeface="宋体" panose="02010600030101010101" pitchFamily="2" charset="-122"/>
              </a:rPr>
              <a:t>2</a:t>
            </a:r>
            <a:r>
              <a:rPr lang="en-US" altLang="zh-CN" sz="2400" b="1" i="1" baseline="30000" dirty="0">
                <a:solidFill>
                  <a:srgbClr val="FF0000"/>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a:t>
            </a:r>
            <a:r>
              <a:rPr lang="zh-CN" altLang="en-US" sz="2400" b="1" dirty="0">
                <a:solidFill>
                  <a:schemeClr val="tx1"/>
                </a:solidFill>
                <a:latin typeface="Times New Roman" panose="02020603050405020304" pitchFamily="18" charset="0"/>
                <a:ea typeface="宋体" panose="02010600030101010101" pitchFamily="2" charset="-122"/>
              </a:rPr>
              <a:t>解得 </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P</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=1  </a:t>
            </a:r>
            <a:endParaRPr lang="en-US" altLang="zh-CN" sz="2400" b="1" dirty="0">
              <a:solidFill>
                <a:schemeClr val="tx1"/>
              </a:solidFill>
              <a:latin typeface="Times New Roman" panose="02020603050405020304" pitchFamily="18" charset="0"/>
              <a:ea typeface="宋体" panose="02010600030101010101" pitchFamily="2" charset="-122"/>
            </a:endParaRPr>
          </a:p>
          <a:p>
            <a:pPr indent="688975">
              <a:lnSpc>
                <a:spcPct val="11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+ 1</a:t>
            </a:r>
            <a:endParaRPr lang="en-US" altLang="zh-CN" sz="2400" b="1" dirty="0">
              <a:solidFill>
                <a:schemeClr val="tx1"/>
              </a:solidFill>
              <a:latin typeface="Times New Roman" panose="02020603050405020304" pitchFamily="18" charset="0"/>
              <a:ea typeface="宋体" panose="02010600030101010101" pitchFamily="2" charset="-122"/>
            </a:endParaRPr>
          </a:p>
          <a:p>
            <a:pPr indent="688975">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通解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2</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+ 1 </a:t>
            </a:r>
            <a:endParaRPr lang="en-US" altLang="zh-CN" sz="2400" b="1" dirty="0">
              <a:solidFill>
                <a:schemeClr val="tx1"/>
              </a:solidFill>
              <a:latin typeface="Times New Roman" panose="02020603050405020304" pitchFamily="18" charset="0"/>
              <a:ea typeface="宋体" panose="02010600030101010101" pitchFamily="2" charset="-122"/>
            </a:endParaRPr>
          </a:p>
          <a:p>
            <a:pPr indent="688975">
              <a:lnSpc>
                <a:spcPct val="110000"/>
              </a:lnSpc>
            </a:pPr>
            <a:r>
              <a:rPr lang="zh-CN" altLang="en-US" sz="2400" b="1" dirty="0">
                <a:solidFill>
                  <a:schemeClr val="tx1"/>
                </a:solidFill>
                <a:latin typeface="Times New Roman" panose="02020603050405020304" pitchFamily="18" charset="0"/>
                <a:ea typeface="宋体" panose="02010600030101010101" pitchFamily="2" charset="-122"/>
              </a:rPr>
              <a:t>代入初值得 </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dirty="0">
                <a:solidFill>
                  <a:schemeClr val="tx1"/>
                </a:solidFill>
                <a:latin typeface="Times New Roman" panose="02020603050405020304" pitchFamily="18" charset="0"/>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  </a:t>
            </a:r>
            <a:endParaRPr lang="en-US" altLang="zh-CN" sz="2400" b="1" dirty="0">
              <a:solidFill>
                <a:schemeClr val="tx1"/>
              </a:solidFill>
              <a:latin typeface="Times New Roman" panose="02020603050405020304" pitchFamily="18" charset="0"/>
              <a:ea typeface="宋体" panose="02010600030101010101" pitchFamily="2" charset="-122"/>
            </a:endParaRPr>
          </a:p>
          <a:p>
            <a:pPr indent="688975">
              <a:lnSpc>
                <a:spcPct val="110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H</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dirty="0">
                <a:solidFill>
                  <a:schemeClr val="tx1"/>
                </a:solidFill>
                <a:latin typeface="Times New Roman" panose="02020603050405020304" pitchFamily="18" charset="0"/>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2</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+1</a:t>
            </a:r>
            <a:endParaRPr lang="en-US" altLang="zh-CN" sz="2400" b="1" dirty="0">
              <a:solidFill>
                <a:schemeClr val="tx1"/>
              </a:solidFill>
              <a:latin typeface="Times New Roman" panose="02020603050405020304" pitchFamily="18" charset="0"/>
              <a:ea typeface="宋体" panose="02010600030101010101" pitchFamily="2" charset="-122"/>
            </a:endParaRPr>
          </a:p>
          <a:p>
            <a:pPr indent="688975">
              <a:lnSpc>
                <a:spcPct val="110000"/>
              </a:lnSpc>
              <a:spcBef>
                <a:spcPts val="1500"/>
              </a:spcBef>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log</a:t>
            </a:r>
            <a:r>
              <a:rPr lang="en-US" altLang="zh-CN" sz="2400" b="1" i="1" dirty="0">
                <a:solidFill>
                  <a:schemeClr val="tx1"/>
                </a:solidFill>
                <a:latin typeface="Times New Roman" panose="02020603050405020304" pitchFamily="18" charset="0"/>
                <a:ea typeface="宋体" panose="02010600030101010101" pitchFamily="2" charset="-122"/>
              </a:rPr>
              <a:t> n</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+ 1  </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33796" name="Rectangle 4"/>
          <p:cNvSpPr/>
          <p:nvPr/>
        </p:nvSpPr>
        <p:spPr>
          <a:xfrm>
            <a:off x="0" y="0"/>
            <a:ext cx="9144000" cy="0"/>
          </a:xfrm>
          <a:prstGeom prst="rect">
            <a:avLst/>
          </a:prstGeom>
          <a:noFill/>
          <a:ln w="6350">
            <a:noFill/>
          </a:ln>
        </p:spPr>
        <p:txBody>
          <a:bodyPr wrap="none" anchor="ctr" anchorCtr="0">
            <a:spAutoFit/>
          </a:bodyPr>
          <a:lstStyle/>
          <a:p>
            <a:pPr algn="ctr"/>
            <a:endParaRPr lang="zh-CN" altLang="en-US" dirty="0">
              <a:latin typeface="Arial" panose="020B0604020202020204" pitchFamily="34" charset="0"/>
            </a:endParaRPr>
          </a:p>
        </p:txBody>
      </p:sp>
      <p:grpSp>
        <p:nvGrpSpPr>
          <p:cNvPr id="33797" name="Group 5"/>
          <p:cNvGrpSpPr/>
          <p:nvPr/>
        </p:nvGrpSpPr>
        <p:grpSpPr>
          <a:xfrm>
            <a:off x="755650" y="769621"/>
            <a:ext cx="4968875" cy="1397000"/>
            <a:chOff x="476" y="756"/>
            <a:chExt cx="3130" cy="880"/>
          </a:xfrm>
        </p:grpSpPr>
        <p:graphicFrame>
          <p:nvGraphicFramePr>
            <p:cNvPr id="33798" name="Object 6"/>
            <p:cNvGraphicFramePr/>
            <p:nvPr/>
          </p:nvGraphicFramePr>
          <p:xfrm>
            <a:off x="1020" y="1043"/>
            <a:ext cx="2586" cy="593"/>
          </p:xfrm>
          <a:graphic>
            <a:graphicData uri="http://schemas.openxmlformats.org/presentationml/2006/ole">
              <mc:AlternateContent xmlns:mc="http://schemas.openxmlformats.org/markup-compatibility/2006">
                <mc:Choice xmlns:v="urn:schemas-microsoft-com:vml" Requires="v">
                  <p:oleObj spid="_x0000_s14342" name="" r:id="rId1" imgW="2006600" imgH="457200" progId="Equation.3">
                    <p:embed/>
                  </p:oleObj>
                </mc:Choice>
                <mc:Fallback>
                  <p:oleObj name="" r:id="rId1" imgW="2006600" imgH="457200" progId="Equation.3">
                    <p:embed/>
                    <p:pic>
                      <p:nvPicPr>
                        <p:cNvPr id="0" name="图片 3105"/>
                        <p:cNvPicPr/>
                        <p:nvPr/>
                      </p:nvPicPr>
                      <p:blipFill>
                        <a:blip r:embed="rId2"/>
                        <a:stretch>
                          <a:fillRect/>
                        </a:stretch>
                      </p:blipFill>
                      <p:spPr>
                        <a:xfrm>
                          <a:off x="1020" y="1043"/>
                          <a:ext cx="2586" cy="593"/>
                        </a:xfrm>
                        <a:prstGeom prst="rect">
                          <a:avLst/>
                        </a:prstGeom>
                        <a:noFill/>
                        <a:ln w="38100">
                          <a:noFill/>
                          <a:miter/>
                        </a:ln>
                      </p:spPr>
                    </p:pic>
                  </p:oleObj>
                </mc:Fallback>
              </mc:AlternateContent>
            </a:graphicData>
          </a:graphic>
        </p:graphicFrame>
        <p:sp>
          <p:nvSpPr>
            <p:cNvPr id="33799" name="Rectangle 7"/>
            <p:cNvSpPr/>
            <p:nvPr/>
          </p:nvSpPr>
          <p:spPr>
            <a:xfrm>
              <a:off x="476" y="756"/>
              <a:ext cx="2880" cy="288"/>
            </a:xfrm>
            <a:prstGeom prst="rect">
              <a:avLst/>
            </a:prstGeom>
            <a:noFill/>
            <a:ln w="6350">
              <a:noFill/>
            </a:ln>
          </p:spPr>
          <p:txBody>
            <a:bodyPr anchor="t" anchorCtr="0">
              <a:spAutoFit/>
            </a:bodyPr>
            <a:lstStyle/>
            <a:p>
              <a:r>
                <a:rPr lang="zh-CN" altLang="en-US" sz="2400" b="1" dirty="0">
                  <a:solidFill>
                    <a:schemeClr val="accent2"/>
                  </a:solidFill>
                  <a:latin typeface="宋体" panose="02010600030101010101" pitchFamily="2" charset="-122"/>
                  <a:ea typeface="宋体" panose="02010600030101010101" pitchFamily="2" charset="-122"/>
                </a:rPr>
                <a:t>例</a:t>
              </a:r>
              <a:r>
                <a:rPr lang="en-US" altLang="zh-CN" sz="2400" b="1" dirty="0">
                  <a:solidFill>
                    <a:schemeClr val="accent2"/>
                  </a:solidFill>
                  <a:latin typeface="宋体" panose="02010600030101010101" pitchFamily="2" charset="-122"/>
                  <a:ea typeface="宋体" panose="02010600030101010101" pitchFamily="2" charset="-122"/>
                </a:rPr>
                <a:t>14</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rgbClr val="002060"/>
                  </a:solidFill>
                  <a:latin typeface="宋体" panose="02010600030101010101" pitchFamily="2" charset="-122"/>
                  <a:ea typeface="宋体" panose="02010600030101010101" pitchFamily="2" charset="-122"/>
                </a:rPr>
                <a:t>归并排序</a:t>
              </a:r>
              <a:endParaRPr lang="zh-CN" altLang="en-US" sz="2400" b="1" i="1" dirty="0">
                <a:solidFill>
                  <a:srgbClr val="002060"/>
                </a:solidFill>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0" dur="500"/>
                                        <p:tgtEl>
                                          <p:spTgt spid="337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5" dur="500"/>
                                        <p:tgtEl>
                                          <p:spTgt spid="3379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8" dur="500"/>
                                        <p:tgtEl>
                                          <p:spTgt spid="337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3" dur="500"/>
                                        <p:tgtEl>
                                          <p:spTgt spid="3379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28" dur="500"/>
                                        <p:tgtEl>
                                          <p:spTgt spid="3379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33" dur="500"/>
                                        <p:tgtEl>
                                          <p:spTgt spid="3379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38" dur="500"/>
                                        <p:tgtEl>
                                          <p:spTgt spid="3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4818" name="Rectangle 2"/>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迭代归纳法</a:t>
            </a:r>
            <a:endParaRPr lang="en-US" altLang="zh-CN" sz="3600" dirty="0">
              <a:solidFill>
                <a:srgbClr val="A50021"/>
              </a:solidFill>
            </a:endParaRPr>
          </a:p>
        </p:txBody>
      </p:sp>
      <p:sp>
        <p:nvSpPr>
          <p:cNvPr id="34819" name="Rectangle 3"/>
          <p:cNvSpPr/>
          <p:nvPr/>
        </p:nvSpPr>
        <p:spPr>
          <a:xfrm>
            <a:off x="0" y="3205163"/>
            <a:ext cx="9144000" cy="0"/>
          </a:xfrm>
          <a:prstGeom prst="rect">
            <a:avLst/>
          </a:prstGeom>
          <a:noFill/>
          <a:ln w="6350">
            <a:noFill/>
          </a:ln>
        </p:spPr>
        <p:txBody>
          <a:bodyPr wrap="none" anchor="ctr" anchorCtr="0">
            <a:spAutoFit/>
          </a:bodyPr>
          <a:lstStyle/>
          <a:p>
            <a:pPr algn="ctr"/>
            <a:endParaRPr lang="zh-CN" altLang="en-US" dirty="0">
              <a:latin typeface="Arial" panose="020B0604020202020204" pitchFamily="34" charset="0"/>
            </a:endParaRPr>
          </a:p>
        </p:txBody>
      </p:sp>
      <p:graphicFrame>
        <p:nvGraphicFramePr>
          <p:cNvPr id="34820" name="Object 4"/>
          <p:cNvGraphicFramePr/>
          <p:nvPr/>
        </p:nvGraphicFramePr>
        <p:xfrm>
          <a:off x="1619250" y="1700213"/>
          <a:ext cx="3605213" cy="828675"/>
        </p:xfrm>
        <a:graphic>
          <a:graphicData uri="http://schemas.openxmlformats.org/presentationml/2006/ole">
            <mc:AlternateContent xmlns:mc="http://schemas.openxmlformats.org/markup-compatibility/2006">
              <mc:Choice xmlns:v="urn:schemas-microsoft-com:vml" Requires="v">
                <p:oleObj spid="_x0000_s15369" name="" r:id="rId1" imgW="2006600" imgH="457200" progId="Equation.3">
                  <p:embed/>
                </p:oleObj>
              </mc:Choice>
              <mc:Fallback>
                <p:oleObj name="" r:id="rId1" imgW="2006600" imgH="457200" progId="Equation.3">
                  <p:embed/>
                  <p:pic>
                    <p:nvPicPr>
                      <p:cNvPr id="0" name="图片 3104"/>
                      <p:cNvPicPr/>
                      <p:nvPr/>
                    </p:nvPicPr>
                    <p:blipFill>
                      <a:blip r:embed="rId2"/>
                      <a:stretch>
                        <a:fillRect/>
                      </a:stretch>
                    </p:blipFill>
                    <p:spPr>
                      <a:xfrm>
                        <a:off x="1619250" y="1700213"/>
                        <a:ext cx="3605213" cy="828675"/>
                      </a:xfrm>
                      <a:prstGeom prst="rect">
                        <a:avLst/>
                      </a:prstGeom>
                      <a:noFill/>
                      <a:ln w="38100">
                        <a:noFill/>
                        <a:miter/>
                      </a:ln>
                    </p:spPr>
                  </p:pic>
                </p:oleObj>
              </mc:Fallback>
            </mc:AlternateContent>
          </a:graphicData>
        </a:graphic>
      </p:graphicFrame>
      <p:sp>
        <p:nvSpPr>
          <p:cNvPr id="34821" name="Text Box 5"/>
          <p:cNvSpPr txBox="1"/>
          <p:nvPr/>
        </p:nvSpPr>
        <p:spPr>
          <a:xfrm>
            <a:off x="755650" y="1844675"/>
            <a:ext cx="1223963" cy="457200"/>
          </a:xfrm>
          <a:prstGeom prst="rect">
            <a:avLst/>
          </a:prstGeom>
          <a:noFill/>
          <a:ln w="6350">
            <a:noFill/>
          </a:ln>
        </p:spPr>
        <p:txBody>
          <a:bodyPr anchor="t" anchorCtr="0">
            <a:spAutoFit/>
          </a:bodyPr>
          <a:lstStyle/>
          <a:p>
            <a:r>
              <a:rPr lang="zh-CN" altLang="en-US" sz="2400" b="1" dirty="0">
                <a:solidFill>
                  <a:schemeClr val="accent2"/>
                </a:solidFill>
                <a:latin typeface="宋体" panose="02010600030101010101" pitchFamily="2" charset="-122"/>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15</a:t>
            </a:r>
            <a:endParaRPr lang="en-US" altLang="zh-CN" sz="2400" b="1" dirty="0">
              <a:solidFill>
                <a:schemeClr val="accent2"/>
              </a:solidFill>
              <a:latin typeface="Times New Roman" panose="02020603050405020304" pitchFamily="18" charset="0"/>
              <a:ea typeface="宋体" panose="02010600030101010101" pitchFamily="2" charset="-122"/>
            </a:endParaRPr>
          </a:p>
        </p:txBody>
      </p:sp>
      <p:graphicFrame>
        <p:nvGraphicFramePr>
          <p:cNvPr id="34822" name="Object 6"/>
          <p:cNvGraphicFramePr>
            <a:graphicFrameLocks noGrp="1" noChangeAspect="1"/>
          </p:cNvGraphicFramePr>
          <p:nvPr>
            <p:ph idx="1"/>
          </p:nvPr>
        </p:nvGraphicFramePr>
        <p:xfrm>
          <a:off x="840581" y="2517141"/>
          <a:ext cx="6092825" cy="4087495"/>
        </p:xfrm>
        <a:graphic>
          <a:graphicData uri="http://schemas.openxmlformats.org/presentationml/2006/ole">
            <mc:AlternateContent xmlns:mc="http://schemas.openxmlformats.org/markup-compatibility/2006">
              <mc:Choice xmlns:v="urn:schemas-microsoft-com:vml" Requires="v">
                <p:oleObj spid="_x0000_s15370" name="" r:id="rId3" imgW="3238500" imgH="2171700" progId="Equation.3">
                  <p:embed/>
                </p:oleObj>
              </mc:Choice>
              <mc:Fallback>
                <p:oleObj name="" r:id="rId3" imgW="3238500" imgH="2171700" progId="Equation.3">
                  <p:embed/>
                  <p:pic>
                    <p:nvPicPr>
                      <p:cNvPr id="0" name="图片 3106"/>
                      <p:cNvPicPr/>
                      <p:nvPr/>
                    </p:nvPicPr>
                    <p:blipFill>
                      <a:blip r:embed="rId4"/>
                      <a:stretch>
                        <a:fillRect/>
                      </a:stretch>
                    </p:blipFill>
                    <p:spPr>
                      <a:xfrm>
                        <a:off x="840581" y="2517141"/>
                        <a:ext cx="6092825" cy="4087495"/>
                      </a:xfrm>
                      <a:prstGeom prst="rect">
                        <a:avLst/>
                      </a:prstGeom>
                      <a:noFill/>
                      <a:ln w="38100">
                        <a:miter/>
                      </a:ln>
                    </p:spPr>
                  </p:pic>
                </p:oleObj>
              </mc:Fallback>
            </mc:AlternateContent>
          </a:graphicData>
        </a:graphic>
      </p:graphicFrame>
      <p:sp>
        <p:nvSpPr>
          <p:cNvPr id="2" name="文本框 1"/>
          <p:cNvSpPr txBox="1"/>
          <p:nvPr/>
        </p:nvSpPr>
        <p:spPr>
          <a:xfrm>
            <a:off x="5579745" y="1773555"/>
            <a:ext cx="2019300" cy="460375"/>
          </a:xfrm>
          <a:prstGeom prst="rect">
            <a:avLst/>
          </a:prstGeom>
          <a:noFill/>
        </p:spPr>
        <p:txBody>
          <a:bodyPr wrap="none" rtlCol="0" anchor="t">
            <a:spAutoFit/>
          </a:bodyPr>
          <a:p>
            <a:pPr algn="l" eaLnBrk="1" hangingPunct="1">
              <a:buFont typeface="Wingdings" panose="05000000000000000000" charset="0"/>
            </a:pPr>
            <a:r>
              <a:rPr lang="en-US" altLang="zh-CN" sz="2400" b="1" dirty="0">
                <a:solidFill>
                  <a:srgbClr val="A50021"/>
                </a:solidFill>
                <a:latin typeface="+mn-ea"/>
                <a:ea typeface="+mn-ea"/>
                <a:cs typeface="+mn-ea"/>
                <a:sym typeface="+mn-ea"/>
              </a:rPr>
              <a:t>——</a:t>
            </a:r>
            <a:r>
              <a:rPr lang="zh-CN" altLang="en-US" sz="2400" b="1" dirty="0">
                <a:solidFill>
                  <a:srgbClr val="A50021"/>
                </a:solidFill>
                <a:latin typeface="+mn-ea"/>
                <a:ea typeface="+mn-ea"/>
                <a:cs typeface="+mn-ea"/>
                <a:sym typeface="+mn-ea"/>
              </a:rPr>
              <a:t>归并排序</a:t>
            </a:r>
            <a:endParaRPr lang="zh-CN" altLang="en-US" sz="2400" b="1">
              <a:latin typeface="+mn-ea"/>
              <a:ea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6"/>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5842" name="Rectangle 2"/>
          <p:cNvSpPr>
            <a:spLocks noGrp="1"/>
          </p:cNvSpPr>
          <p:nvPr>
            <p:ph type="title"/>
          </p:nvPr>
        </p:nvSpPr>
        <p:spPr>
          <a:xfrm>
            <a:off x="5223510" y="623570"/>
            <a:ext cx="7772400" cy="1143000"/>
          </a:xfrm>
        </p:spPr>
        <p:txBody>
          <a:bodyPr vert="horz" wrap="square" lIns="91440" tIns="45720" rIns="91440" bIns="45720" anchor="ctr" anchorCtr="0"/>
          <a:lstStyle/>
          <a:p>
            <a:pPr algn="l" eaLnBrk="1" hangingPunct="1"/>
            <a:r>
              <a:rPr lang="en-US" altLang="zh-CN" sz="2400" dirty="0">
                <a:solidFill>
                  <a:srgbClr val="A50021"/>
                </a:solidFill>
              </a:rPr>
              <a:t>——</a:t>
            </a:r>
            <a:r>
              <a:rPr lang="zh-CN" altLang="en-US" sz="2400" dirty="0">
                <a:solidFill>
                  <a:srgbClr val="A50021"/>
                </a:solidFill>
              </a:rPr>
              <a:t>错位排列</a:t>
            </a:r>
            <a:endParaRPr lang="en-US" altLang="zh-CN" sz="2400" dirty="0">
              <a:solidFill>
                <a:srgbClr val="A50021"/>
              </a:solidFill>
            </a:endParaRPr>
          </a:p>
        </p:txBody>
      </p:sp>
      <p:sp>
        <p:nvSpPr>
          <p:cNvPr id="35843" name="Rectangle 3"/>
          <p:cNvSpPr/>
          <p:nvPr/>
        </p:nvSpPr>
        <p:spPr>
          <a:xfrm>
            <a:off x="468313" y="1011873"/>
            <a:ext cx="6480175" cy="829945"/>
          </a:xfrm>
          <a:prstGeom prst="rect">
            <a:avLst/>
          </a:prstGeom>
          <a:noFill/>
          <a:ln w="6350">
            <a:noFill/>
          </a:ln>
        </p:spPr>
        <p:txBody>
          <a:bodyPr anchor="ctr" anchorCtr="0">
            <a:spAutoFit/>
          </a:bodyPr>
          <a:lstStyle/>
          <a:p>
            <a:pPr indent="342900"/>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16</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baseline="-300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baseline="-25000" dirty="0">
                <a:solidFill>
                  <a:schemeClr val="tx1"/>
                </a:solidFill>
                <a:latin typeface="Times New Roman" panose="02020603050405020304" pitchFamily="18" charset="0"/>
                <a:sym typeface="Symbol" panose="05050102010706020507" pitchFamily="18" charset="2"/>
              </a:rPr>
              <a:t>–</a:t>
            </a:r>
            <a:r>
              <a:rPr lang="en-US" altLang="zh-CN" sz="2400" b="1" baseline="-25000" dirty="0">
                <a:solidFill>
                  <a:schemeClr val="tx1"/>
                </a:solidFill>
                <a:latin typeface="Times New Roman" panose="02020603050405020304" pitchFamily="18" charset="0"/>
                <a:ea typeface="宋体" panose="02010600030101010101" pitchFamily="2" charset="-122"/>
              </a:rPr>
              <a:t>1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D</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baseline="-25000" dirty="0">
                <a:solidFill>
                  <a:schemeClr val="tx1"/>
                </a:solidFill>
                <a:latin typeface="Times New Roman" panose="02020603050405020304" pitchFamily="18" charset="0"/>
                <a:sym typeface="Symbol" panose="05050102010706020507" pitchFamily="18" charset="2"/>
              </a:rPr>
              <a:t>–</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a:t>
            </a:r>
            <a:endParaRPr lang="en-US" altLang="zh-CN" sz="2400" b="1" dirty="0">
              <a:solidFill>
                <a:schemeClr val="tx1"/>
              </a:solidFill>
              <a:latin typeface="Times New Roman" panose="02020603050405020304" pitchFamily="18" charset="0"/>
              <a:ea typeface="宋体" panose="02010600030101010101" pitchFamily="2" charset="-122"/>
            </a:endParaRPr>
          </a:p>
          <a:p>
            <a:pPr indent="342900"/>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sym typeface="+mn-ea"/>
              </a:rPr>
              <a:t>D</a:t>
            </a:r>
            <a:r>
              <a:rPr lang="en-US" altLang="zh-CN" sz="2400" b="1" i="1" baseline="-30000" dirty="0">
                <a:solidFill>
                  <a:schemeClr val="tx1"/>
                </a:solidFill>
                <a:latin typeface="Times New Roman" panose="02020603050405020304" pitchFamily="18" charset="0"/>
                <a:ea typeface="宋体" panose="02010600030101010101" pitchFamily="2" charset="-122"/>
                <a:sym typeface="+mn-ea"/>
              </a:rPr>
              <a:t>1</a:t>
            </a:r>
            <a:r>
              <a:rPr lang="en-US" altLang="zh-CN" sz="2400" b="1" baseline="-30000" dirty="0">
                <a:solidFill>
                  <a:schemeClr val="tx1"/>
                </a:solidFill>
                <a:latin typeface="Times New Roman" panose="02020603050405020304" pitchFamily="18" charset="0"/>
                <a:ea typeface="宋体" panose="02010600030101010101" pitchFamily="2" charset="-122"/>
                <a:sym typeface="+mn-ea"/>
              </a:rPr>
              <a:t> </a:t>
            </a:r>
            <a:r>
              <a:rPr lang="en-US" altLang="zh-CN" sz="2400" b="1" dirty="0">
                <a:solidFill>
                  <a:schemeClr val="tx1"/>
                </a:solidFill>
                <a:latin typeface="Times New Roman" panose="02020603050405020304" pitchFamily="18" charset="0"/>
                <a:ea typeface="宋体" panose="02010600030101010101" pitchFamily="2" charset="-122"/>
                <a:sym typeface="+mn-ea"/>
              </a:rPr>
              <a:t>=0, </a:t>
            </a:r>
            <a:r>
              <a:rPr lang="en-US" altLang="zh-CN" sz="2400" b="1" i="1" dirty="0">
                <a:solidFill>
                  <a:schemeClr val="tx1"/>
                </a:solidFill>
                <a:latin typeface="Times New Roman" panose="02020603050405020304" pitchFamily="18" charset="0"/>
                <a:ea typeface="宋体" panose="02010600030101010101" pitchFamily="2" charset="-122"/>
                <a:sym typeface="+mn-ea"/>
              </a:rPr>
              <a:t>D</a:t>
            </a:r>
            <a:r>
              <a:rPr lang="en-US" altLang="zh-CN" sz="2400" b="1" i="1" baseline="-30000" dirty="0">
                <a:solidFill>
                  <a:schemeClr val="tx1"/>
                </a:solidFill>
                <a:latin typeface="Times New Roman" panose="02020603050405020304" pitchFamily="18" charset="0"/>
                <a:ea typeface="宋体" panose="02010600030101010101" pitchFamily="2" charset="-122"/>
                <a:sym typeface="+mn-ea"/>
              </a:rPr>
              <a:t>2</a:t>
            </a:r>
            <a:r>
              <a:rPr lang="en-US" altLang="zh-CN" sz="2400" b="1" baseline="-25000" dirty="0">
                <a:solidFill>
                  <a:schemeClr val="tx1"/>
                </a:solidFill>
                <a:latin typeface="Times New Roman" panose="02020603050405020304" pitchFamily="18" charset="0"/>
                <a:ea typeface="宋体" panose="02010600030101010101" pitchFamily="2" charset="-122"/>
                <a:sym typeface="+mn-ea"/>
              </a:rPr>
              <a:t> </a:t>
            </a:r>
            <a:r>
              <a:rPr lang="en-US" altLang="zh-CN" sz="2400" b="1" dirty="0">
                <a:solidFill>
                  <a:schemeClr val="tx1"/>
                </a:solidFill>
                <a:latin typeface="Times New Roman" panose="02020603050405020304" pitchFamily="18" charset="0"/>
                <a:ea typeface="宋体" panose="02010600030101010101" pitchFamily="2" charset="-122"/>
                <a:sym typeface="+mn-ea"/>
              </a:rPr>
              <a:t>=1</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p:txBody>
      </p:sp>
      <p:graphicFrame>
        <p:nvGraphicFramePr>
          <p:cNvPr id="403460" name="Object 4"/>
          <p:cNvGraphicFramePr/>
          <p:nvPr/>
        </p:nvGraphicFramePr>
        <p:xfrm>
          <a:off x="1692275" y="2205990"/>
          <a:ext cx="4033838" cy="1209675"/>
        </p:xfrm>
        <a:graphic>
          <a:graphicData uri="http://schemas.openxmlformats.org/presentationml/2006/ole">
            <mc:AlternateContent xmlns:mc="http://schemas.openxmlformats.org/markup-compatibility/2006">
              <mc:Choice xmlns:v="urn:schemas-microsoft-com:vml" Requires="v">
                <p:oleObj spid="_x0000_s16393" name="" r:id="rId1" imgW="2286000" imgH="685800" progId="Equation.3">
                  <p:embed/>
                </p:oleObj>
              </mc:Choice>
              <mc:Fallback>
                <p:oleObj name="" r:id="rId1" imgW="2286000" imgH="685800" progId="Equation.3">
                  <p:embed/>
                  <p:pic>
                    <p:nvPicPr>
                      <p:cNvPr id="0" name="图片 3096"/>
                      <p:cNvPicPr/>
                      <p:nvPr/>
                    </p:nvPicPr>
                    <p:blipFill>
                      <a:blip r:embed="rId2"/>
                      <a:stretch>
                        <a:fillRect/>
                      </a:stretch>
                    </p:blipFill>
                    <p:spPr>
                      <a:xfrm>
                        <a:off x="1692275" y="2205990"/>
                        <a:ext cx="4033838" cy="1209675"/>
                      </a:xfrm>
                      <a:prstGeom prst="rect">
                        <a:avLst/>
                      </a:prstGeom>
                      <a:noFill/>
                      <a:ln w="38100">
                        <a:noFill/>
                        <a:miter/>
                      </a:ln>
                    </p:spPr>
                  </p:pic>
                </p:oleObj>
              </mc:Fallback>
            </mc:AlternateContent>
          </a:graphicData>
        </a:graphic>
      </p:graphicFrame>
      <p:sp>
        <p:nvSpPr>
          <p:cNvPr id="35845" name="Text Box 5"/>
          <p:cNvSpPr txBox="1"/>
          <p:nvPr/>
        </p:nvSpPr>
        <p:spPr>
          <a:xfrm>
            <a:off x="827088" y="2205038"/>
            <a:ext cx="796925" cy="457200"/>
          </a:xfrm>
          <a:prstGeom prst="rect">
            <a:avLst/>
          </a:prstGeom>
          <a:noFill/>
          <a:ln w="6350">
            <a:noFill/>
          </a:ln>
        </p:spPr>
        <p:txBody>
          <a:bodyPr anchor="t" anchorCtr="0">
            <a:spAutoFit/>
          </a:bodyPr>
          <a:lstStyle/>
          <a:p>
            <a:pPr algn="ctr"/>
            <a:r>
              <a:rPr lang="zh-CN" altLang="en-US" sz="2400" b="1" dirty="0">
                <a:solidFill>
                  <a:schemeClr val="tx1"/>
                </a:solidFill>
                <a:latin typeface="Arial" panose="020B0604020202020204" pitchFamily="34" charset="0"/>
                <a:ea typeface="宋体" panose="02010600030101010101" pitchFamily="2" charset="-122"/>
              </a:rPr>
              <a:t>解：</a:t>
            </a:r>
            <a:endParaRPr lang="zh-CN" altLang="en-US" sz="2400" b="1" dirty="0">
              <a:solidFill>
                <a:schemeClr val="tx1"/>
              </a:solidFill>
              <a:latin typeface="Arial" panose="020B0604020202020204" pitchFamily="34" charset="0"/>
              <a:ea typeface="宋体" panose="02010600030101010101" pitchFamily="2" charset="-122"/>
            </a:endParaRPr>
          </a:p>
        </p:txBody>
      </p:sp>
      <p:sp>
        <p:nvSpPr>
          <p:cNvPr id="35846" name="Text Box 10"/>
          <p:cNvSpPr txBox="1"/>
          <p:nvPr/>
        </p:nvSpPr>
        <p:spPr>
          <a:xfrm>
            <a:off x="1671638" y="3976688"/>
            <a:ext cx="184150" cy="366712"/>
          </a:xfrm>
          <a:prstGeom prst="rect">
            <a:avLst/>
          </a:prstGeom>
          <a:noFill/>
          <a:ln w="6350">
            <a:noFill/>
          </a:ln>
        </p:spPr>
        <p:txBody>
          <a:bodyPr wrap="none" anchor="t" anchorCtr="0">
            <a:spAutoFit/>
          </a:bodyPr>
          <a:lstStyle/>
          <a:p>
            <a:pPr algn="ctr"/>
            <a:endParaRPr lang="zh-CN" altLang="en-US" dirty="0">
              <a:latin typeface="Arial" panose="020B0604020202020204" pitchFamily="34" charset="0"/>
            </a:endParaRPr>
          </a:p>
        </p:txBody>
      </p:sp>
      <p:graphicFrame>
        <p:nvGraphicFramePr>
          <p:cNvPr id="403467" name="Object 11"/>
          <p:cNvGraphicFramePr>
            <a:graphicFrameLocks noGrp="1"/>
          </p:cNvGraphicFramePr>
          <p:nvPr>
            <p:ph sz="half" idx="2"/>
          </p:nvPr>
        </p:nvGraphicFramePr>
        <p:xfrm>
          <a:off x="1692275" y="3644900"/>
          <a:ext cx="6121400" cy="2792413"/>
        </p:xfrm>
        <a:graphic>
          <a:graphicData uri="http://schemas.openxmlformats.org/presentationml/2006/ole">
            <mc:AlternateContent xmlns:mc="http://schemas.openxmlformats.org/markup-compatibility/2006">
              <mc:Choice xmlns:v="urn:schemas-microsoft-com:vml" Requires="v">
                <p:oleObj spid="_x0000_s16394" name="" r:id="rId3" imgW="3340100" imgH="1524000" progId="Equation.3">
                  <p:embed/>
                </p:oleObj>
              </mc:Choice>
              <mc:Fallback>
                <p:oleObj name="" r:id="rId3" imgW="3340100" imgH="1524000" progId="Equation.3">
                  <p:embed/>
                  <p:pic>
                    <p:nvPicPr>
                      <p:cNvPr id="0" name="图片 3100"/>
                      <p:cNvPicPr/>
                      <p:nvPr/>
                    </p:nvPicPr>
                    <p:blipFill>
                      <a:blip r:embed="rId4"/>
                      <a:stretch>
                        <a:fillRect/>
                      </a:stretch>
                    </p:blipFill>
                    <p:spPr>
                      <a:xfrm>
                        <a:off x="1692275" y="3644900"/>
                        <a:ext cx="6121400" cy="2792413"/>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3460"/>
                                        </p:tgtEl>
                                        <p:attrNameLst>
                                          <p:attrName>style.visibility</p:attrName>
                                        </p:attrNameLst>
                                      </p:cBhvr>
                                      <p:to>
                                        <p:strVal val="visible"/>
                                      </p:to>
                                    </p:set>
                                    <p:animEffect transition="in" filter="blinds(horizontal)">
                                      <p:cBhvr>
                                        <p:cTn id="7" dur="500"/>
                                        <p:tgtEl>
                                          <p:spTgt spid="4034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blinds(horizontal)">
                                      <p:cBhvr>
                                        <p:cTn id="10" dur="500"/>
                                        <p:tgtEl>
                                          <p:spTgt spid="3584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3467"/>
                                        </p:tgtEl>
                                        <p:attrNameLst>
                                          <p:attrName>style.visibility</p:attrName>
                                        </p:attrNameLst>
                                      </p:cBhvr>
                                      <p:to>
                                        <p:strVal val="visible"/>
                                      </p:to>
                                    </p:set>
                                    <p:animEffect transition="in" filter="blinds(horizontal)">
                                      <p:cBhvr>
                                        <p:cTn id="15" dur="500"/>
                                        <p:tgtEl>
                                          <p:spTgt spid="403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8194" name="Rectangle 2"/>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递推方程的定义与实例</a:t>
            </a:r>
            <a:endParaRPr lang="zh-CN" altLang="en-US" sz="4000" dirty="0">
              <a:solidFill>
                <a:schemeClr val="accent2"/>
              </a:solidFill>
            </a:endParaRPr>
          </a:p>
        </p:txBody>
      </p:sp>
      <p:sp>
        <p:nvSpPr>
          <p:cNvPr id="8195" name="Rectangle 4"/>
          <p:cNvSpPr/>
          <p:nvPr/>
        </p:nvSpPr>
        <p:spPr>
          <a:xfrm>
            <a:off x="395288" y="2160112"/>
            <a:ext cx="8351837" cy="3340735"/>
          </a:xfrm>
          <a:prstGeom prst="rect">
            <a:avLst/>
          </a:prstGeom>
          <a:noFill/>
          <a:ln w="6350">
            <a:noFill/>
          </a:ln>
        </p:spPr>
        <p:txBody>
          <a:bodyPr anchor="ctr" anchorCtr="0">
            <a:spAutoFit/>
          </a:bodyPr>
          <a:lstStyle/>
          <a:p>
            <a:pPr indent="304800">
              <a:lnSpc>
                <a:spcPct val="120000"/>
              </a:lnSpc>
            </a:pPr>
            <a:r>
              <a:rPr lang="zh-CN" altLang="en-US" sz="2400" b="1" dirty="0">
                <a:solidFill>
                  <a:srgbClr val="7030A0"/>
                </a:solidFill>
                <a:latin typeface="Times New Roman" panose="02020603050405020304" pitchFamily="18" charset="0"/>
                <a:ea typeface="宋体" panose="02010600030101010101" pitchFamily="2" charset="-122"/>
              </a:rPr>
              <a:t>定义</a:t>
            </a:r>
            <a:r>
              <a:rPr lang="en-US" altLang="zh-CN" sz="2400" b="1" dirty="0">
                <a:solidFill>
                  <a:srgbClr val="7030A0"/>
                </a:solidFill>
                <a:latin typeface="Times New Roman" panose="02020603050405020304" pitchFamily="18" charset="0"/>
                <a:ea typeface="宋体" panose="02010600030101010101" pitchFamily="2" charset="-122"/>
              </a:rPr>
              <a:t>10.1</a:t>
            </a: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设序列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0</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a:t>
            </a:r>
            <a:r>
              <a:rPr lang="zh-CN" altLang="en-US" sz="2400" b="1" dirty="0">
                <a:solidFill>
                  <a:schemeClr val="tx1"/>
                </a:solidFill>
                <a:latin typeface="Times New Roman" panose="02020603050405020304" pitchFamily="18" charset="0"/>
                <a:ea typeface="宋体" panose="02010600030101010101" pitchFamily="2" charset="-122"/>
              </a:rPr>
              <a:t>简记为</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一个把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 </a:t>
            </a:r>
            <a:r>
              <a:rPr lang="zh-CN" altLang="en-US" sz="2400" b="1" dirty="0">
                <a:solidFill>
                  <a:schemeClr val="tx1"/>
                </a:solidFill>
                <a:latin typeface="Times New Roman" panose="02020603050405020304" pitchFamily="18" charset="0"/>
                <a:ea typeface="宋体" panose="02010600030101010101" pitchFamily="2" charset="-122"/>
              </a:rPr>
              <a:t>与</a:t>
            </a:r>
            <a:endParaRPr lang="zh-CN" altLang="en-US" sz="2400" b="1" dirty="0">
              <a:solidFill>
                <a:schemeClr val="tx1"/>
              </a:solidFill>
              <a:latin typeface="Times New Roman" panose="02020603050405020304" pitchFamily="18" charset="0"/>
              <a:ea typeface="宋体" panose="02010600030101010101" pitchFamily="2" charset="-122"/>
            </a:endParaRPr>
          </a:p>
          <a:p>
            <a:pPr indent="304800">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某些个</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i </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i</a:t>
            </a:r>
            <a:r>
              <a:rPr lang="en-US" altLang="zh-CN" sz="2400" b="1" dirty="0">
                <a:solidFill>
                  <a:schemeClr val="tx1"/>
                </a:solidFill>
                <a:latin typeface="Times New Roman" panose="02020603050405020304" pitchFamily="18" charset="0"/>
                <a:ea typeface="宋体" panose="02010600030101010101" pitchFamily="2" charset="-122"/>
              </a:rPr>
              <a:t>&lt;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联系起来的等式叫做关于序列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的</a:t>
            </a:r>
            <a:r>
              <a:rPr lang="zh-CN" altLang="en-US" sz="2400" b="1" dirty="0">
                <a:solidFill>
                  <a:srgbClr val="FF0000"/>
                </a:solidFill>
                <a:latin typeface="Times New Roman" panose="02020603050405020304" pitchFamily="18" charset="0"/>
                <a:ea typeface="宋体" panose="02010600030101010101" pitchFamily="2" charset="-122"/>
              </a:rPr>
              <a:t>递推</a:t>
            </a:r>
            <a:endParaRPr lang="zh-CN" altLang="en-US" sz="2400" b="1" dirty="0">
              <a:solidFill>
                <a:srgbClr val="FF0000"/>
              </a:solidFill>
              <a:latin typeface="Times New Roman" panose="02020603050405020304" pitchFamily="18" charset="0"/>
              <a:ea typeface="宋体" panose="02010600030101010101" pitchFamily="2" charset="-122"/>
            </a:endParaRPr>
          </a:p>
          <a:p>
            <a:pPr indent="304800">
              <a:lnSpc>
                <a:spcPct val="120000"/>
              </a:lnSpc>
            </a:pPr>
            <a:r>
              <a:rPr lang="zh-CN" altLang="en-US" sz="2400" b="1" dirty="0">
                <a:solidFill>
                  <a:srgbClr val="FF0000"/>
                </a:solidFill>
                <a:latin typeface="Times New Roman" panose="02020603050405020304" pitchFamily="18" charset="0"/>
                <a:ea typeface="宋体" panose="02010600030101010101" pitchFamily="2" charset="-122"/>
              </a:rPr>
              <a:t>方程</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当给定递推方程和</a:t>
            </a:r>
            <a:r>
              <a:rPr lang="zh-CN" altLang="en-US" sz="2400" b="1" dirty="0">
                <a:solidFill>
                  <a:srgbClr val="FF0000"/>
                </a:solidFill>
                <a:latin typeface="Times New Roman" panose="02020603050405020304" pitchFamily="18" charset="0"/>
                <a:ea typeface="宋体" panose="02010600030101010101" pitchFamily="2" charset="-122"/>
              </a:rPr>
              <a:t>适当的初值</a:t>
            </a:r>
            <a:r>
              <a:rPr lang="zh-CN" altLang="en-US" sz="2400" b="1" dirty="0">
                <a:solidFill>
                  <a:schemeClr val="tx1"/>
                </a:solidFill>
                <a:latin typeface="Times New Roman" panose="02020603050405020304" pitchFamily="18" charset="0"/>
                <a:ea typeface="宋体" panose="02010600030101010101" pitchFamily="2" charset="-122"/>
              </a:rPr>
              <a:t>就唯一确定了序列</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indent="304800">
              <a:lnSpc>
                <a:spcPct val="120000"/>
              </a:lnSpc>
            </a:pPr>
            <a:endParaRPr lang="en-US" altLang="zh-CN" sz="2400" b="1" dirty="0">
              <a:solidFill>
                <a:schemeClr val="tx1"/>
              </a:solidFill>
              <a:latin typeface="Times New Roman" panose="02020603050405020304" pitchFamily="18" charset="0"/>
              <a:ea typeface="宋体" panose="02010600030101010101" pitchFamily="2" charset="-122"/>
            </a:endParaRPr>
          </a:p>
          <a:p>
            <a:pPr indent="304800"/>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0066"/>
                </a:solidFill>
                <a:latin typeface="Times New Roman" panose="02020603050405020304" pitchFamily="18" charset="0"/>
                <a:ea typeface="宋体" panose="02010600030101010101" pitchFamily="2" charset="-122"/>
              </a:rPr>
              <a:t>例如，</a:t>
            </a:r>
            <a:endParaRPr lang="zh-CN" altLang="en-US" sz="2400" b="1" dirty="0">
              <a:solidFill>
                <a:srgbClr val="000066"/>
              </a:solidFill>
              <a:latin typeface="Times New Roman" panose="02020603050405020304" pitchFamily="18" charset="0"/>
              <a:ea typeface="宋体" panose="02010600030101010101" pitchFamily="2" charset="-122"/>
            </a:endParaRPr>
          </a:p>
          <a:p>
            <a:pPr indent="304800"/>
            <a:r>
              <a:rPr lang="en-US" altLang="zh-CN" sz="2400" b="1" dirty="0">
                <a:solidFill>
                  <a:srgbClr val="002060"/>
                </a:solidFill>
                <a:latin typeface="Times New Roman" panose="02020603050405020304" pitchFamily="18" charset="0"/>
                <a:ea typeface="宋体" panose="02010600030101010101" pitchFamily="2" charset="-122"/>
              </a:rPr>
              <a:t> Fibonacci</a:t>
            </a:r>
            <a:r>
              <a:rPr lang="zh-CN" altLang="en-US" sz="2400" b="1" dirty="0">
                <a:solidFill>
                  <a:srgbClr val="002060"/>
                </a:solidFill>
                <a:latin typeface="Times New Roman" panose="02020603050405020304" pitchFamily="18" charset="0"/>
                <a:ea typeface="宋体" panose="02010600030101010101" pitchFamily="2" charset="-122"/>
              </a:rPr>
              <a:t>数列：</a:t>
            </a:r>
            <a:r>
              <a:rPr lang="en-US" altLang="zh-CN" sz="2400" b="1" dirty="0">
                <a:solidFill>
                  <a:srgbClr val="002060"/>
                </a:solidFill>
                <a:latin typeface="Times New Roman" panose="02020603050405020304" pitchFamily="18" charset="0"/>
                <a:ea typeface="宋体" panose="02010600030101010101" pitchFamily="2" charset="-122"/>
              </a:rPr>
              <a:t>1</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dirty="0">
                <a:solidFill>
                  <a:srgbClr val="002060"/>
                </a:solidFill>
                <a:latin typeface="Times New Roman" panose="02020603050405020304" pitchFamily="18" charset="0"/>
                <a:ea typeface="宋体" panose="02010600030101010101" pitchFamily="2" charset="-122"/>
              </a:rPr>
              <a:t>1</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dirty="0">
                <a:solidFill>
                  <a:srgbClr val="002060"/>
                </a:solidFill>
                <a:latin typeface="Times New Roman" panose="02020603050405020304" pitchFamily="18" charset="0"/>
                <a:ea typeface="宋体" panose="02010600030101010101" pitchFamily="2" charset="-122"/>
              </a:rPr>
              <a:t>2</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dirty="0">
                <a:solidFill>
                  <a:srgbClr val="002060"/>
                </a:solidFill>
                <a:latin typeface="Times New Roman" panose="02020603050405020304" pitchFamily="18" charset="0"/>
                <a:ea typeface="宋体" panose="02010600030101010101" pitchFamily="2" charset="-122"/>
              </a:rPr>
              <a:t>3</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dirty="0">
                <a:solidFill>
                  <a:srgbClr val="002060"/>
                </a:solidFill>
                <a:latin typeface="Times New Roman" panose="02020603050405020304" pitchFamily="18" charset="0"/>
                <a:ea typeface="宋体" panose="02010600030101010101" pitchFamily="2" charset="-122"/>
              </a:rPr>
              <a:t>5</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dirty="0">
                <a:solidFill>
                  <a:srgbClr val="002060"/>
                </a:solidFill>
                <a:latin typeface="Times New Roman" panose="02020603050405020304" pitchFamily="18" charset="0"/>
                <a:ea typeface="宋体" panose="02010600030101010101" pitchFamily="2" charset="-122"/>
              </a:rPr>
              <a:t>8</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，记作</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i="1" baseline="-25000" dirty="0">
                <a:solidFill>
                  <a:srgbClr val="002060"/>
                </a:solidFill>
                <a:latin typeface="Times New Roman" panose="02020603050405020304" pitchFamily="18" charset="0"/>
                <a:ea typeface="宋体" panose="02010600030101010101" pitchFamily="2" charset="-122"/>
              </a:rPr>
              <a:t>n </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 </a:t>
            </a:r>
            <a:endParaRPr lang="zh-CN" altLang="en-US" sz="2400" b="1" dirty="0">
              <a:solidFill>
                <a:srgbClr val="002060"/>
              </a:solidFill>
              <a:latin typeface="Times New Roman" panose="02020603050405020304" pitchFamily="18" charset="0"/>
              <a:ea typeface="宋体" panose="02010600030101010101" pitchFamily="2" charset="-122"/>
            </a:endParaRPr>
          </a:p>
          <a:p>
            <a:pPr indent="304800"/>
            <a:r>
              <a:rPr lang="zh-CN" altLang="en-US" sz="2400" b="1" dirty="0">
                <a:solidFill>
                  <a:srgbClr val="002060"/>
                </a:solidFill>
                <a:latin typeface="Times New Roman" panose="02020603050405020304" pitchFamily="18" charset="0"/>
                <a:ea typeface="宋体" panose="02010600030101010101" pitchFamily="2" charset="-122"/>
              </a:rPr>
              <a:t> 递推方程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i="1" baseline="-25000" dirty="0">
                <a:solidFill>
                  <a:srgbClr val="002060"/>
                </a:solidFill>
                <a:latin typeface="Times New Roman" panose="02020603050405020304" pitchFamily="18" charset="0"/>
                <a:ea typeface="宋体" panose="02010600030101010101" pitchFamily="2" charset="-122"/>
              </a:rPr>
              <a:t>n</a:t>
            </a:r>
            <a:r>
              <a:rPr lang="en-US" altLang="zh-CN" sz="2400" b="1" i="1" dirty="0">
                <a:solidFill>
                  <a:srgbClr val="002060"/>
                </a:solidFill>
                <a:latin typeface="Times New Roman" panose="02020603050405020304" pitchFamily="18" charset="0"/>
                <a:ea typeface="宋体" panose="02010600030101010101" pitchFamily="2" charset="-122"/>
              </a:rPr>
              <a:t> </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i="1" baseline="-25000" dirty="0">
                <a:solidFill>
                  <a:srgbClr val="002060"/>
                </a:solidFill>
                <a:latin typeface="Times New Roman" panose="02020603050405020304" pitchFamily="18" charset="0"/>
                <a:ea typeface="宋体" panose="02010600030101010101" pitchFamily="2" charset="-122"/>
              </a:rPr>
              <a:t>n</a:t>
            </a:r>
            <a:r>
              <a:rPr lang="en-US" altLang="zh-CN" sz="2400" b="1" baseline="-25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25000" dirty="0">
                <a:solidFill>
                  <a:srgbClr val="002060"/>
                </a:solidFill>
                <a:latin typeface="Times New Roman" panose="02020603050405020304" pitchFamily="18" charset="0"/>
                <a:ea typeface="宋体" panose="02010600030101010101" pitchFamily="2" charset="-122"/>
              </a:rPr>
              <a:t>1</a:t>
            </a:r>
            <a:r>
              <a:rPr lang="en-US" altLang="zh-CN" sz="2400" b="1" dirty="0">
                <a:solidFill>
                  <a:srgbClr val="002060"/>
                </a:solidFill>
                <a:latin typeface="Times New Roman" panose="02020603050405020304" pitchFamily="18" charset="0"/>
                <a:ea typeface="宋体" panose="02010600030101010101" pitchFamily="2" charset="-122"/>
              </a:rPr>
              <a:t> +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i="1" baseline="-25000" dirty="0">
                <a:solidFill>
                  <a:srgbClr val="002060"/>
                </a:solidFill>
                <a:latin typeface="Times New Roman" panose="02020603050405020304" pitchFamily="18" charset="0"/>
                <a:ea typeface="宋体" panose="02010600030101010101" pitchFamily="2" charset="-122"/>
              </a:rPr>
              <a:t>n</a:t>
            </a:r>
            <a:r>
              <a:rPr lang="en-US" altLang="zh-CN" sz="2400" b="1" baseline="-25000" dirty="0">
                <a:solidFill>
                  <a:srgbClr val="002060"/>
                </a:solidFill>
                <a:latin typeface="Arial" panose="020B0604020202020204" pitchFamily="34" charset="0"/>
                <a:sym typeface="Symbol" panose="05050102010706020507" pitchFamily="18" charset="2"/>
              </a:rPr>
              <a:t></a:t>
            </a:r>
            <a:r>
              <a:rPr lang="en-US" altLang="zh-CN" sz="2400" b="1" baseline="-25000" dirty="0">
                <a:solidFill>
                  <a:srgbClr val="002060"/>
                </a:solidFill>
                <a:latin typeface="Times New Roman" panose="02020603050405020304" pitchFamily="18" charset="0"/>
                <a:ea typeface="宋体" panose="02010600030101010101" pitchFamily="2" charset="-122"/>
              </a:rPr>
              <a:t>2</a:t>
            </a:r>
            <a:r>
              <a:rPr lang="en-US" altLang="zh-CN" sz="2400" b="1" dirty="0">
                <a:solidFill>
                  <a:srgbClr val="002060"/>
                </a:solidFill>
                <a:latin typeface="Times New Roman" panose="02020603050405020304" pitchFamily="18" charset="0"/>
                <a:ea typeface="宋体" panose="02010600030101010101" pitchFamily="2" charset="-122"/>
              </a:rPr>
              <a:t> </a:t>
            </a:r>
            <a:endParaRPr lang="en-US" altLang="zh-CN" sz="2400" b="1" dirty="0">
              <a:solidFill>
                <a:srgbClr val="002060"/>
              </a:solidFill>
              <a:latin typeface="Times New Roman" panose="02020603050405020304" pitchFamily="18" charset="0"/>
              <a:ea typeface="宋体" panose="02010600030101010101" pitchFamily="2" charset="-122"/>
            </a:endParaRPr>
          </a:p>
          <a:p>
            <a:pPr indent="304800"/>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初值                    </a:t>
            </a:r>
            <a:r>
              <a:rPr lang="zh-CN" altLang="en-US" sz="2400" b="1" i="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baseline="-25000" dirty="0">
                <a:solidFill>
                  <a:srgbClr val="002060"/>
                </a:solidFill>
                <a:latin typeface="Times New Roman" panose="02020603050405020304" pitchFamily="18" charset="0"/>
                <a:ea typeface="宋体" panose="02010600030101010101" pitchFamily="2" charset="-122"/>
              </a:rPr>
              <a:t>0</a:t>
            </a:r>
            <a:r>
              <a:rPr lang="en-US" altLang="zh-CN" sz="2400" b="1" dirty="0">
                <a:solidFill>
                  <a:srgbClr val="002060"/>
                </a:solidFill>
                <a:latin typeface="Times New Roman" panose="02020603050405020304" pitchFamily="18" charset="0"/>
                <a:ea typeface="宋体" panose="02010600030101010101" pitchFamily="2" charset="-122"/>
              </a:rPr>
              <a:t> = 1</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baseline="-25000" dirty="0">
                <a:solidFill>
                  <a:srgbClr val="002060"/>
                </a:solidFill>
                <a:latin typeface="Times New Roman" panose="02020603050405020304" pitchFamily="18" charset="0"/>
                <a:ea typeface="宋体" panose="02010600030101010101" pitchFamily="2" charset="-122"/>
              </a:rPr>
              <a:t>1</a:t>
            </a:r>
            <a:r>
              <a:rPr lang="en-US" altLang="zh-CN" sz="2400" b="1" dirty="0">
                <a:solidFill>
                  <a:srgbClr val="002060"/>
                </a:solidFill>
                <a:latin typeface="Times New Roman" panose="02020603050405020304" pitchFamily="18" charset="0"/>
                <a:ea typeface="宋体" panose="02010600030101010101" pitchFamily="2" charset="-122"/>
              </a:rPr>
              <a:t> = 1</a:t>
            </a:r>
            <a:endParaRPr lang="en-US" altLang="zh-CN" sz="2400" b="1" dirty="0">
              <a:solidFill>
                <a:srgbClr val="000066"/>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7" dur="500"/>
                                        <p:tgtEl>
                                          <p:spTgt spid="819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xEl>
                                              <p:pRg st="5" end="5"/>
                                            </p:txEl>
                                          </p:spTgt>
                                        </p:tgtEl>
                                        <p:attrNameLst>
                                          <p:attrName>style.visibility</p:attrName>
                                        </p:attrNameLst>
                                      </p:cBhvr>
                                      <p:to>
                                        <p:strVal val="visible"/>
                                      </p:to>
                                    </p:set>
                                    <p:animEffect transition="in" filter="blinds(horizontal)">
                                      <p:cBhvr>
                                        <p:cTn id="10" dur="500"/>
                                        <p:tgtEl>
                                          <p:spTgt spid="819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5">
                                            <p:txEl>
                                              <p:pRg st="6" end="6"/>
                                            </p:txEl>
                                          </p:spTgt>
                                        </p:tgtEl>
                                        <p:attrNameLst>
                                          <p:attrName>style.visibility</p:attrName>
                                        </p:attrNameLst>
                                      </p:cBhvr>
                                      <p:to>
                                        <p:strVal val="visible"/>
                                      </p:to>
                                    </p:set>
                                    <p:animEffect transition="in" filter="blinds(horizontal)">
                                      <p:cBhvr>
                                        <p:cTn id="13" dur="500"/>
                                        <p:tgtEl>
                                          <p:spTgt spid="819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195">
                                            <p:txEl>
                                              <p:pRg st="7" end="7"/>
                                            </p:txEl>
                                          </p:spTgt>
                                        </p:tgtEl>
                                        <p:attrNameLst>
                                          <p:attrName>style.visibility</p:attrName>
                                        </p:attrNameLst>
                                      </p:cBhvr>
                                      <p:to>
                                        <p:strVal val="visible"/>
                                      </p:to>
                                    </p:set>
                                    <p:animEffect transition="in" filter="blinds(horizontal)">
                                      <p:cBhvr>
                                        <p:cTn id="16"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6866" name="Rectangle 2"/>
          <p:cNvSpPr/>
          <p:nvPr/>
        </p:nvSpPr>
        <p:spPr>
          <a:xfrm>
            <a:off x="0" y="3124200"/>
            <a:ext cx="9144000" cy="0"/>
          </a:xfrm>
          <a:prstGeom prst="rect">
            <a:avLst/>
          </a:prstGeom>
          <a:noFill/>
          <a:ln w="9525">
            <a:noFill/>
          </a:ln>
        </p:spPr>
        <p:txBody>
          <a:bodyPr wrap="none" anchor="ctr" anchorCtr="0">
            <a:spAutoFit/>
          </a:bodyPr>
          <a:lstStyle/>
          <a:p>
            <a:pPr algn="ctr"/>
            <a:endParaRPr lang="zh-CN" altLang="en-US" dirty="0">
              <a:latin typeface="Arial" panose="020B0604020202020204" pitchFamily="34" charset="0"/>
            </a:endParaRPr>
          </a:p>
        </p:txBody>
      </p:sp>
      <p:graphicFrame>
        <p:nvGraphicFramePr>
          <p:cNvPr id="36867" name="Object 3"/>
          <p:cNvGraphicFramePr/>
          <p:nvPr/>
        </p:nvGraphicFramePr>
        <p:xfrm>
          <a:off x="396240" y="2275840"/>
          <a:ext cx="4229100" cy="1510030"/>
        </p:xfrm>
        <a:graphic>
          <a:graphicData uri="http://schemas.openxmlformats.org/presentationml/2006/ole">
            <mc:AlternateContent xmlns:mc="http://schemas.openxmlformats.org/markup-compatibility/2006">
              <mc:Choice xmlns:v="urn:schemas-microsoft-com:vml" Requires="v">
                <p:oleObj spid="_x0000_s17417" name="" r:id="rId1" imgW="2234565" imgH="838200" progId="Equation.3">
                  <p:embed/>
                </p:oleObj>
              </mc:Choice>
              <mc:Fallback>
                <p:oleObj name="" r:id="rId1" imgW="2234565" imgH="838200" progId="Equation.3">
                  <p:embed/>
                  <p:pic>
                    <p:nvPicPr>
                      <p:cNvPr id="0" name="图片 3099"/>
                      <p:cNvPicPr/>
                      <p:nvPr/>
                    </p:nvPicPr>
                    <p:blipFill>
                      <a:blip r:embed="rId2"/>
                      <a:stretch>
                        <a:fillRect/>
                      </a:stretch>
                    </p:blipFill>
                    <p:spPr>
                      <a:xfrm>
                        <a:off x="396240" y="2275840"/>
                        <a:ext cx="4229100" cy="1510030"/>
                      </a:xfrm>
                      <a:prstGeom prst="rect">
                        <a:avLst/>
                      </a:prstGeom>
                      <a:noFill/>
                      <a:ln w="38100">
                        <a:noFill/>
                        <a:miter/>
                      </a:ln>
                    </p:spPr>
                  </p:pic>
                </p:oleObj>
              </mc:Fallback>
            </mc:AlternateContent>
          </a:graphicData>
        </a:graphic>
      </p:graphicFrame>
      <p:sp>
        <p:nvSpPr>
          <p:cNvPr id="36868" name="Rectangle 4"/>
          <p:cNvSpPr>
            <a:spLocks noGrp="1"/>
          </p:cNvSpPr>
          <p:nvPr>
            <p:ph type="title"/>
          </p:nvPr>
        </p:nvSpPr>
        <p:spPr>
          <a:xfrm>
            <a:off x="323850" y="188913"/>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差消法</a:t>
            </a:r>
            <a:r>
              <a:rPr lang="en-US" altLang="zh-CN" sz="3600" dirty="0">
                <a:solidFill>
                  <a:srgbClr val="A50021"/>
                </a:solidFill>
              </a:rPr>
              <a:t>——</a:t>
            </a:r>
            <a:r>
              <a:rPr lang="zh-CN" altLang="en-US" sz="3600" dirty="0">
                <a:solidFill>
                  <a:srgbClr val="A50021"/>
                </a:solidFill>
              </a:rPr>
              <a:t>化简递推方程</a:t>
            </a:r>
            <a:endParaRPr lang="en-US" altLang="zh-CN" sz="3600" dirty="0">
              <a:solidFill>
                <a:srgbClr val="A50021"/>
              </a:solidFill>
            </a:endParaRPr>
          </a:p>
        </p:txBody>
      </p:sp>
      <p:grpSp>
        <p:nvGrpSpPr>
          <p:cNvPr id="36869" name="Group 5"/>
          <p:cNvGrpSpPr/>
          <p:nvPr/>
        </p:nvGrpSpPr>
        <p:grpSpPr>
          <a:xfrm>
            <a:off x="324803" y="981710"/>
            <a:ext cx="4824412" cy="1247775"/>
            <a:chOff x="521" y="829"/>
            <a:chExt cx="3039" cy="786"/>
          </a:xfrm>
        </p:grpSpPr>
        <p:graphicFrame>
          <p:nvGraphicFramePr>
            <p:cNvPr id="36870" name="Object 6"/>
            <p:cNvGraphicFramePr/>
            <p:nvPr/>
          </p:nvGraphicFramePr>
          <p:xfrm>
            <a:off x="1156" y="829"/>
            <a:ext cx="2404" cy="786"/>
          </p:xfrm>
          <a:graphic>
            <a:graphicData uri="http://schemas.openxmlformats.org/presentationml/2006/ole">
              <mc:AlternateContent xmlns:mc="http://schemas.openxmlformats.org/markup-compatibility/2006">
                <mc:Choice xmlns:v="urn:schemas-microsoft-com:vml" Requires="v">
                  <p:oleObj spid="_x0000_s17418" name="" r:id="rId3" imgW="1942465" imgH="635000" progId="Equation.3">
                    <p:embed/>
                  </p:oleObj>
                </mc:Choice>
                <mc:Fallback>
                  <p:oleObj name="" r:id="rId3" imgW="1942465" imgH="635000" progId="Equation.3">
                    <p:embed/>
                    <p:pic>
                      <p:nvPicPr>
                        <p:cNvPr id="0" name="图片 3098"/>
                        <p:cNvPicPr/>
                        <p:nvPr/>
                      </p:nvPicPr>
                      <p:blipFill>
                        <a:blip r:embed="rId4"/>
                        <a:stretch>
                          <a:fillRect/>
                        </a:stretch>
                      </p:blipFill>
                      <p:spPr>
                        <a:xfrm>
                          <a:off x="1156" y="829"/>
                          <a:ext cx="2404" cy="786"/>
                        </a:xfrm>
                        <a:prstGeom prst="rect">
                          <a:avLst/>
                        </a:prstGeom>
                        <a:noFill/>
                        <a:ln w="38100">
                          <a:noFill/>
                          <a:miter/>
                        </a:ln>
                      </p:spPr>
                    </p:pic>
                  </p:oleObj>
                </mc:Fallback>
              </mc:AlternateContent>
            </a:graphicData>
          </a:graphic>
        </p:graphicFrame>
        <p:sp>
          <p:nvSpPr>
            <p:cNvPr id="36871" name="Text Box 7"/>
            <p:cNvSpPr txBox="1"/>
            <p:nvPr/>
          </p:nvSpPr>
          <p:spPr>
            <a:xfrm>
              <a:off x="521" y="1071"/>
              <a:ext cx="503" cy="288"/>
            </a:xfrm>
            <a:prstGeom prst="rect">
              <a:avLst/>
            </a:prstGeom>
            <a:noFill/>
            <a:ln w="6350">
              <a:noFill/>
            </a:ln>
          </p:spPr>
          <p:txBody>
            <a:bodyPr anchor="t" anchorCtr="0">
              <a:spAutoFit/>
            </a:bodyPr>
            <a:lstStyle/>
            <a:p>
              <a:pPr algn="ctr"/>
              <a:r>
                <a:rPr lang="zh-CN" altLang="en-US" sz="2400" b="1" dirty="0">
                  <a:solidFill>
                    <a:schemeClr val="accent2"/>
                  </a:solidFill>
                  <a:latin typeface="宋体" panose="02010600030101010101" pitchFamily="2" charset="-122"/>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17</a:t>
              </a:r>
              <a:endParaRPr lang="en-US" altLang="zh-CN" sz="2400" b="1" dirty="0">
                <a:solidFill>
                  <a:schemeClr val="accent2"/>
                </a:solidFill>
                <a:latin typeface="Times New Roman" panose="02020603050405020304" pitchFamily="18" charset="0"/>
                <a:ea typeface="宋体" panose="02010600030101010101" pitchFamily="2" charset="-122"/>
              </a:endParaRPr>
            </a:p>
          </p:txBody>
        </p:sp>
      </p:grpSp>
      <p:grpSp>
        <p:nvGrpSpPr>
          <p:cNvPr id="2" name="组合 1"/>
          <p:cNvGrpSpPr/>
          <p:nvPr/>
        </p:nvGrpSpPr>
        <p:grpSpPr>
          <a:xfrm>
            <a:off x="5148580" y="549275"/>
            <a:ext cx="3951605" cy="2951480"/>
            <a:chOff x="8220" y="1885"/>
            <a:chExt cx="6223" cy="4648"/>
          </a:xfrm>
        </p:grpSpPr>
        <p:sp>
          <p:nvSpPr>
            <p:cNvPr id="5" name="矩形 4"/>
            <p:cNvSpPr/>
            <p:nvPr/>
          </p:nvSpPr>
          <p:spPr>
            <a:xfrm>
              <a:off x="8220" y="1885"/>
              <a:ext cx="6124" cy="4649"/>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ctr" anchorCtr="0" compatLnSpc="1">
              <a:spAutoFit/>
            </a:bodyPr>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endParaRPr>
            </a:p>
          </p:txBody>
        </p:sp>
        <p:pic>
          <p:nvPicPr>
            <p:cNvPr id="37894" name="Picture 6" descr="10"/>
            <p:cNvPicPr>
              <a:picLocks noChangeAspect="1"/>
            </p:cNvPicPr>
            <p:nvPr/>
          </p:nvPicPr>
          <p:blipFill>
            <a:blip r:embed="rId5"/>
            <a:stretch>
              <a:fillRect/>
            </a:stretch>
          </p:blipFill>
          <p:spPr>
            <a:xfrm>
              <a:off x="8561" y="3585"/>
              <a:ext cx="5588" cy="2735"/>
            </a:xfrm>
            <a:prstGeom prst="rect">
              <a:avLst/>
            </a:prstGeom>
            <a:noFill/>
            <a:ln w="9525">
              <a:noFill/>
            </a:ln>
          </p:spPr>
        </p:pic>
        <p:graphicFrame>
          <p:nvGraphicFramePr>
            <p:cNvPr id="37892" name="Object 4"/>
            <p:cNvGraphicFramePr/>
            <p:nvPr/>
          </p:nvGraphicFramePr>
          <p:xfrm>
            <a:off x="8221" y="1998"/>
            <a:ext cx="6222" cy="1831"/>
          </p:xfrm>
          <a:graphic>
            <a:graphicData uri="http://schemas.openxmlformats.org/presentationml/2006/ole">
              <mc:AlternateContent xmlns:mc="http://schemas.openxmlformats.org/markup-compatibility/2006">
                <mc:Choice xmlns:v="urn:schemas-microsoft-com:vml" Requires="v">
                  <p:oleObj spid="_x0000_s18438" name="" r:id="rId6" imgW="2183765" imgH="761365" progId="Equation.3">
                    <p:embed/>
                  </p:oleObj>
                </mc:Choice>
                <mc:Fallback>
                  <p:oleObj name="" r:id="rId6" imgW="2183765" imgH="761365" progId="Equation.3">
                    <p:embed/>
                    <p:pic>
                      <p:nvPicPr>
                        <p:cNvPr id="0" name="图片 3097"/>
                        <p:cNvPicPr/>
                        <p:nvPr/>
                      </p:nvPicPr>
                      <p:blipFill>
                        <a:blip r:embed="rId7"/>
                        <a:stretch>
                          <a:fillRect/>
                        </a:stretch>
                      </p:blipFill>
                      <p:spPr>
                        <a:xfrm>
                          <a:off x="8221" y="1998"/>
                          <a:ext cx="6222" cy="1831"/>
                        </a:xfrm>
                        <a:prstGeom prst="rect">
                          <a:avLst/>
                        </a:prstGeom>
                        <a:noFill/>
                        <a:ln w="38100">
                          <a:noFill/>
                          <a:miter/>
                        </a:ln>
                      </p:spPr>
                    </p:pic>
                  </p:oleObj>
                </mc:Fallback>
              </mc:AlternateContent>
            </a:graphicData>
          </a:graphic>
        </p:graphicFrame>
        <p:sp>
          <p:nvSpPr>
            <p:cNvPr id="37893" name="Rectangle 5"/>
            <p:cNvSpPr>
              <a:spLocks noGrp="1"/>
            </p:cNvSpPr>
            <p:nvPr/>
          </p:nvSpPr>
          <p:spPr>
            <a:xfrm>
              <a:off x="10828" y="4020"/>
              <a:ext cx="3346" cy="18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eaLnBrk="1" hangingPunct="1"/>
              <a:r>
                <a:rPr lang="zh-CN" altLang="en-US" sz="2400" dirty="0">
                  <a:solidFill>
                    <a:srgbClr val="A50021"/>
                  </a:solidFill>
                </a:rPr>
                <a:t>积分近似</a:t>
              </a:r>
              <a:endParaRPr lang="en-US" altLang="zh-CN" sz="2400" dirty="0">
                <a:solidFill>
                  <a:srgbClr val="A50021"/>
                </a:solidFill>
              </a:endParaRPr>
            </a:p>
          </p:txBody>
        </p:sp>
      </p:grpSp>
      <p:graphicFrame>
        <p:nvGraphicFramePr>
          <p:cNvPr id="7" name="对象 6"/>
          <p:cNvGraphicFramePr/>
          <p:nvPr/>
        </p:nvGraphicFramePr>
        <p:xfrm>
          <a:off x="431165" y="3714750"/>
          <a:ext cx="6122035" cy="796290"/>
        </p:xfrm>
        <a:graphic>
          <a:graphicData uri="http://schemas.openxmlformats.org/presentationml/2006/ole">
            <mc:AlternateContent xmlns:mc="http://schemas.openxmlformats.org/markup-compatibility/2006">
              <mc:Choice xmlns:v="urn:schemas-microsoft-com:vml" Requires="v">
                <p:oleObj spid="_x0000_s8" name="" r:id="rId8" imgW="4329430" imgH="713105" progId="Equation.KSEE3">
                  <p:embed/>
                </p:oleObj>
              </mc:Choice>
              <mc:Fallback>
                <p:oleObj name="" r:id="rId8" imgW="4329430" imgH="713105" progId="Equation.KSEE3">
                  <p:embed/>
                  <p:pic>
                    <p:nvPicPr>
                      <p:cNvPr id="0" name="图片 7"/>
                      <p:cNvPicPr/>
                      <p:nvPr/>
                    </p:nvPicPr>
                    <p:blipFill>
                      <a:blip r:embed="rId9"/>
                      <a:stretch>
                        <a:fillRect/>
                      </a:stretch>
                    </p:blipFill>
                    <p:spPr>
                      <a:xfrm>
                        <a:off x="431165" y="3714750"/>
                        <a:ext cx="6122035" cy="796290"/>
                      </a:xfrm>
                      <a:prstGeom prst="rect">
                        <a:avLst/>
                      </a:prstGeom>
                    </p:spPr>
                  </p:pic>
                </p:oleObj>
              </mc:Fallback>
            </mc:AlternateContent>
          </a:graphicData>
        </a:graphic>
      </p:graphicFrame>
      <p:graphicFrame>
        <p:nvGraphicFramePr>
          <p:cNvPr id="11" name="对象 10"/>
          <p:cNvGraphicFramePr/>
          <p:nvPr/>
        </p:nvGraphicFramePr>
        <p:xfrm>
          <a:off x="652780" y="4548505"/>
          <a:ext cx="4277360" cy="2180590"/>
        </p:xfrm>
        <a:graphic>
          <a:graphicData uri="http://schemas.openxmlformats.org/presentationml/2006/ole">
            <mc:AlternateContent xmlns:mc="http://schemas.openxmlformats.org/markup-compatibility/2006">
              <mc:Choice xmlns:v="urn:schemas-microsoft-com:vml" Requires="v">
                <p:oleObj spid="_x0000_s12" name="" r:id="rId10" imgW="2095500" imgH="1485900" progId="Equation.KSEE3">
                  <p:embed/>
                </p:oleObj>
              </mc:Choice>
              <mc:Fallback>
                <p:oleObj name="" r:id="rId10" imgW="2095500" imgH="1485900" progId="Equation.KSEE3">
                  <p:embed/>
                  <p:pic>
                    <p:nvPicPr>
                      <p:cNvPr id="0" name="图片 11"/>
                      <p:cNvPicPr/>
                      <p:nvPr/>
                    </p:nvPicPr>
                    <p:blipFill>
                      <a:blip r:embed="rId11"/>
                      <a:stretch>
                        <a:fillRect/>
                      </a:stretch>
                    </p:blipFill>
                    <p:spPr>
                      <a:xfrm>
                        <a:off x="652780" y="4548505"/>
                        <a:ext cx="4277360" cy="2180590"/>
                      </a:xfrm>
                      <a:prstGeom prst="rect">
                        <a:avLst/>
                      </a:prstGeom>
                    </p:spPr>
                  </p:pic>
                </p:oleObj>
              </mc:Fallback>
            </mc:AlternateContent>
          </a:graphicData>
        </a:graphic>
      </p:graphicFrame>
      <p:graphicFrame>
        <p:nvGraphicFramePr>
          <p:cNvPr id="13" name="对象 12"/>
          <p:cNvGraphicFramePr/>
          <p:nvPr/>
        </p:nvGraphicFramePr>
        <p:xfrm>
          <a:off x="4277043" y="4965383"/>
          <a:ext cx="6408420" cy="975360"/>
        </p:xfrm>
        <a:graphic>
          <a:graphicData uri="http://schemas.openxmlformats.org/presentationml/2006/ole">
            <mc:AlternateContent xmlns:mc="http://schemas.openxmlformats.org/markup-compatibility/2006">
              <mc:Choice xmlns:v="urn:schemas-microsoft-com:vml" Requires="v">
                <p:oleObj spid="_x0000_s14" name="" r:id="rId12" imgW="2644775" imgH="445135" progId="Equation.KSEE3">
                  <p:embed/>
                </p:oleObj>
              </mc:Choice>
              <mc:Fallback>
                <p:oleObj name="" r:id="rId12" imgW="2644775" imgH="445135" progId="Equation.KSEE3">
                  <p:embed/>
                  <p:pic>
                    <p:nvPicPr>
                      <p:cNvPr id="0" name="图片 13"/>
                      <p:cNvPicPr/>
                      <p:nvPr/>
                    </p:nvPicPr>
                    <p:blipFill>
                      <a:blip r:embed="rId13"/>
                      <a:stretch>
                        <a:fillRect/>
                      </a:stretch>
                    </p:blipFill>
                    <p:spPr>
                      <a:xfrm>
                        <a:off x="4277043" y="4965383"/>
                        <a:ext cx="6408420" cy="9753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39939" name="Rectangle 3"/>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尝试法</a:t>
            </a:r>
            <a:endParaRPr lang="zh-CN" altLang="en-US" sz="3600" dirty="0">
              <a:solidFill>
                <a:srgbClr val="A50021"/>
              </a:solidFill>
            </a:endParaRPr>
          </a:p>
        </p:txBody>
      </p:sp>
      <p:graphicFrame>
        <p:nvGraphicFramePr>
          <p:cNvPr id="39940" name="Object 4"/>
          <p:cNvGraphicFramePr/>
          <p:nvPr/>
        </p:nvGraphicFramePr>
        <p:xfrm>
          <a:off x="1908175" y="1557338"/>
          <a:ext cx="3024188" cy="925512"/>
        </p:xfrm>
        <a:graphic>
          <a:graphicData uri="http://schemas.openxmlformats.org/presentationml/2006/ole">
            <mc:AlternateContent xmlns:mc="http://schemas.openxmlformats.org/markup-compatibility/2006">
              <mc:Choice xmlns:v="urn:schemas-microsoft-com:vml" Requires="v">
                <p:oleObj spid="_x0000_s20492" name="" r:id="rId1" imgW="1397000" imgH="431800" progId="Equation.3">
                  <p:embed/>
                </p:oleObj>
              </mc:Choice>
              <mc:Fallback>
                <p:oleObj name="" r:id="rId1" imgW="1397000" imgH="431800" progId="Equation.3">
                  <p:embed/>
                  <p:pic>
                    <p:nvPicPr>
                      <p:cNvPr id="0" name="图片 3108"/>
                      <p:cNvPicPr/>
                      <p:nvPr/>
                    </p:nvPicPr>
                    <p:blipFill>
                      <a:blip r:embed="rId2"/>
                      <a:stretch>
                        <a:fillRect/>
                      </a:stretch>
                    </p:blipFill>
                    <p:spPr>
                      <a:xfrm>
                        <a:off x="1908175" y="1557338"/>
                        <a:ext cx="3024188" cy="925512"/>
                      </a:xfrm>
                      <a:prstGeom prst="rect">
                        <a:avLst/>
                      </a:prstGeom>
                      <a:noFill/>
                      <a:ln w="38100">
                        <a:noFill/>
                        <a:miter/>
                      </a:ln>
                    </p:spPr>
                  </p:pic>
                </p:oleObj>
              </mc:Fallback>
            </mc:AlternateContent>
          </a:graphicData>
        </a:graphic>
      </p:graphicFrame>
      <p:grpSp>
        <p:nvGrpSpPr>
          <p:cNvPr id="2" name="组合 1"/>
          <p:cNvGrpSpPr/>
          <p:nvPr/>
        </p:nvGrpSpPr>
        <p:grpSpPr>
          <a:xfrm>
            <a:off x="323850" y="2492375"/>
            <a:ext cx="7487920" cy="1216025"/>
            <a:chOff x="510" y="3925"/>
            <a:chExt cx="11792" cy="1915"/>
          </a:xfrm>
        </p:grpSpPr>
        <p:sp>
          <p:nvSpPr>
            <p:cNvPr id="39938" name="Rectangle 2"/>
            <p:cNvSpPr/>
            <p:nvPr/>
          </p:nvSpPr>
          <p:spPr>
            <a:xfrm>
              <a:off x="510" y="3925"/>
              <a:ext cx="11225" cy="720"/>
            </a:xfrm>
            <a:prstGeom prst="rect">
              <a:avLst/>
            </a:prstGeom>
            <a:noFill/>
            <a:ln w="6350">
              <a:noFill/>
            </a:ln>
          </p:spPr>
          <p:txBody>
            <a:bodyPr anchor="ctr" anchorCtr="0">
              <a:spAutoFit/>
            </a:bodyPr>
            <a:lstStyle/>
            <a:p>
              <a:pPr indent="581025"/>
              <a:r>
                <a:rPr lang="en-US" altLang="zh-CN" sz="2400" b="1" dirty="0">
                  <a:solidFill>
                    <a:schemeClr val="tx1"/>
                  </a:solidFill>
                  <a:latin typeface="Times New Roman" panose="02020603050405020304" pitchFamily="18" charset="0"/>
                  <a:ea typeface="宋体" panose="02010600030101010101" pitchFamily="2" charset="-122"/>
                </a:rPr>
                <a:t>(1)  </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左边</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O</a:t>
              </a:r>
              <a:r>
                <a:rPr lang="en-US" altLang="zh-CN" sz="2400" b="1" dirty="0">
                  <a:solidFill>
                    <a:schemeClr val="tx1"/>
                  </a:solidFill>
                  <a:latin typeface="Times New Roman" panose="02020603050405020304" pitchFamily="18" charset="0"/>
                  <a:ea typeface="宋体" panose="02010600030101010101" pitchFamily="2" charset="-122"/>
                </a:rPr>
                <a:t>(1)</a:t>
              </a:r>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39941" name="Object 5"/>
            <p:cNvGraphicFramePr/>
            <p:nvPr/>
          </p:nvGraphicFramePr>
          <p:xfrm>
            <a:off x="2210" y="4568"/>
            <a:ext cx="10093" cy="1272"/>
          </p:xfrm>
          <a:graphic>
            <a:graphicData uri="http://schemas.openxmlformats.org/presentationml/2006/ole">
              <mc:AlternateContent xmlns:mc="http://schemas.openxmlformats.org/markup-compatibility/2006">
                <mc:Choice xmlns:v="urn:schemas-microsoft-com:vml" Requires="v">
                  <p:oleObj spid="_x0000_s20493" name="" r:id="rId3" imgW="2946400" imgH="368300" progId="Equation.3">
                    <p:embed/>
                  </p:oleObj>
                </mc:Choice>
                <mc:Fallback>
                  <p:oleObj name="" r:id="rId3" imgW="2946400" imgH="368300" progId="Equation.3">
                    <p:embed/>
                    <p:pic>
                      <p:nvPicPr>
                        <p:cNvPr id="0" name="图片 3109"/>
                        <p:cNvPicPr/>
                        <p:nvPr/>
                      </p:nvPicPr>
                      <p:blipFill>
                        <a:blip r:embed="rId4"/>
                        <a:stretch>
                          <a:fillRect/>
                        </a:stretch>
                      </p:blipFill>
                      <p:spPr>
                        <a:xfrm>
                          <a:off x="2210" y="4568"/>
                          <a:ext cx="10093" cy="1272"/>
                        </a:xfrm>
                        <a:prstGeom prst="rect">
                          <a:avLst/>
                        </a:prstGeom>
                        <a:noFill/>
                        <a:ln w="38100">
                          <a:noFill/>
                          <a:miter/>
                        </a:ln>
                      </p:spPr>
                    </p:pic>
                  </p:oleObj>
                </mc:Fallback>
              </mc:AlternateContent>
            </a:graphicData>
          </a:graphic>
        </p:graphicFrame>
      </p:grpSp>
      <p:graphicFrame>
        <p:nvGraphicFramePr>
          <p:cNvPr id="39942" name="Object 6"/>
          <p:cNvGraphicFramePr/>
          <p:nvPr/>
        </p:nvGraphicFramePr>
        <p:xfrm>
          <a:off x="1476375" y="4292600"/>
          <a:ext cx="4248150" cy="2217738"/>
        </p:xfrm>
        <a:graphic>
          <a:graphicData uri="http://schemas.openxmlformats.org/presentationml/2006/ole">
            <mc:AlternateContent xmlns:mc="http://schemas.openxmlformats.org/markup-compatibility/2006">
              <mc:Choice xmlns:v="urn:schemas-microsoft-com:vml" Requires="v">
                <p:oleObj spid="_x0000_s20494" name="" r:id="rId5" imgW="1968500" imgH="1028700" progId="Equation.3">
                  <p:embed/>
                </p:oleObj>
              </mc:Choice>
              <mc:Fallback>
                <p:oleObj name="" r:id="rId5" imgW="1968500" imgH="1028700" progId="Equation.3">
                  <p:embed/>
                  <p:pic>
                    <p:nvPicPr>
                      <p:cNvPr id="0" name="图片 3111"/>
                      <p:cNvPicPr/>
                      <p:nvPr/>
                    </p:nvPicPr>
                    <p:blipFill>
                      <a:blip r:embed="rId6"/>
                      <a:stretch>
                        <a:fillRect/>
                      </a:stretch>
                    </p:blipFill>
                    <p:spPr>
                      <a:xfrm>
                        <a:off x="1476375" y="4292600"/>
                        <a:ext cx="4248150" cy="2217738"/>
                      </a:xfrm>
                      <a:prstGeom prst="rect">
                        <a:avLst/>
                      </a:prstGeom>
                      <a:noFill/>
                      <a:ln w="38100">
                        <a:noFill/>
                        <a:miter/>
                      </a:ln>
                    </p:spPr>
                  </p:pic>
                </p:oleObj>
              </mc:Fallback>
            </mc:AlternateContent>
          </a:graphicData>
        </a:graphic>
      </p:graphicFrame>
      <p:sp>
        <p:nvSpPr>
          <p:cNvPr id="39943" name="Rectangle 7"/>
          <p:cNvSpPr/>
          <p:nvPr/>
        </p:nvSpPr>
        <p:spPr>
          <a:xfrm>
            <a:off x="827088" y="1773238"/>
            <a:ext cx="871537" cy="457200"/>
          </a:xfrm>
          <a:prstGeom prst="rect">
            <a:avLst/>
          </a:prstGeom>
          <a:noFill/>
          <a:ln w="6350">
            <a:noFill/>
          </a:ln>
        </p:spPr>
        <p:txBody>
          <a:bodyPr wrap="none" anchor="ctr" anchorCtr="0">
            <a:spAutoFit/>
          </a:bodyPr>
          <a:lstStyle/>
          <a:p>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18</a:t>
            </a:r>
            <a:r>
              <a:rPr lang="en-US" altLang="zh-CN" sz="1200" b="1" dirty="0">
                <a:solidFill>
                  <a:schemeClr val="accent2"/>
                </a:solidFill>
                <a:latin typeface="Times New Roman" panose="02020603050405020304" pitchFamily="18" charset="0"/>
                <a:ea typeface="宋体" panose="02010600030101010101" pitchFamily="2" charset="-122"/>
              </a:rPr>
              <a:t>  </a:t>
            </a:r>
            <a:endParaRPr lang="en-US" altLang="zh-CN" sz="1200" b="1" dirty="0">
              <a:solidFill>
                <a:schemeClr val="accent2"/>
              </a:solidFill>
              <a:latin typeface="Times New Roman" panose="02020603050405020304" pitchFamily="18" charset="0"/>
              <a:ea typeface="宋体" panose="02010600030101010101" pitchFamily="2" charset="-122"/>
            </a:endParaRPr>
          </a:p>
        </p:txBody>
      </p:sp>
      <p:sp>
        <p:nvSpPr>
          <p:cNvPr id="39944" name="Rectangle 8"/>
          <p:cNvSpPr/>
          <p:nvPr/>
        </p:nvSpPr>
        <p:spPr>
          <a:xfrm>
            <a:off x="323850" y="3860800"/>
            <a:ext cx="7272338" cy="457200"/>
          </a:xfrm>
          <a:prstGeom prst="rect">
            <a:avLst/>
          </a:prstGeom>
          <a:noFill/>
          <a:ln w="6350">
            <a:noFill/>
          </a:ln>
        </p:spPr>
        <p:txBody>
          <a:bodyPr anchor="ctr" anchorCtr="0">
            <a:spAutoFit/>
          </a:bodyPr>
          <a:lstStyle/>
          <a:p>
            <a:pPr indent="581025" eaLnBrk="0" hangingPunct="0"/>
            <a:r>
              <a:rPr lang="en-US" altLang="zh-CN" sz="2400" b="1" dirty="0">
                <a:solidFill>
                  <a:schemeClr val="tx1"/>
                </a:solidFill>
                <a:latin typeface="Times New Roman" panose="02020603050405020304" pitchFamily="18" charset="0"/>
                <a:ea typeface="宋体" panose="02010600030101010101" pitchFamily="2" charset="-122"/>
              </a:rPr>
              <a:t>(2)  </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cn</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左边</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cn</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9945" name="Rectangle 9"/>
          <p:cNvSpPr/>
          <p:nvPr/>
        </p:nvSpPr>
        <p:spPr>
          <a:xfrm>
            <a:off x="0" y="5162550"/>
            <a:ext cx="9144000" cy="0"/>
          </a:xfrm>
          <a:prstGeom prst="rect">
            <a:avLst/>
          </a:prstGeom>
          <a:noFill/>
          <a:ln w="6350">
            <a:noFill/>
          </a:ln>
        </p:spPr>
        <p:txBody>
          <a:bodyPr wrap="none" anchor="ctr" anchorCtr="0">
            <a:spAutoFit/>
          </a:bodyPr>
          <a:lstStyle/>
          <a:p>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blinds(horizontal)">
                                      <p:cBhvr>
                                        <p:cTn id="12" dur="500"/>
                                        <p:tgtEl>
                                          <p:spTgt spid="39944"/>
                                        </p:tgtEl>
                                      </p:cBhvr>
                                    </p:animEffect>
                                  </p:childTnLst>
                                </p:cTn>
                              </p:par>
                              <p:par>
                                <p:cTn id="13" presetID="3" presetClass="entr" presetSubtype="10" fill="hold" nodeType="withEffect">
                                  <p:stCondLst>
                                    <p:cond delay="0"/>
                                  </p:stCondLst>
                                  <p:childTnLst>
                                    <p:set>
                                      <p:cBhvr>
                                        <p:cTn id="14" dur="1" fill="hold">
                                          <p:stCondLst>
                                            <p:cond delay="0"/>
                                          </p:stCondLst>
                                        </p:cTn>
                                        <p:tgtEl>
                                          <p:spTgt spid="39942"/>
                                        </p:tgtEl>
                                        <p:attrNameLst>
                                          <p:attrName>style.visibility</p:attrName>
                                        </p:attrNameLst>
                                      </p:cBhvr>
                                      <p:to>
                                        <p:strVal val="visible"/>
                                      </p:to>
                                    </p:set>
                                    <p:animEffect transition="in" filter="blinds(horizontal)">
                                      <p:cBhvr>
                                        <p:cTn id="15"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4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graphicFrame>
        <p:nvGraphicFramePr>
          <p:cNvPr id="40963" name="Object 3"/>
          <p:cNvGraphicFramePr/>
          <p:nvPr/>
        </p:nvGraphicFramePr>
        <p:xfrm>
          <a:off x="1476375" y="1414780"/>
          <a:ext cx="4895850" cy="1739900"/>
        </p:xfrm>
        <a:graphic>
          <a:graphicData uri="http://schemas.openxmlformats.org/presentationml/2006/ole">
            <mc:AlternateContent xmlns:mc="http://schemas.openxmlformats.org/markup-compatibility/2006">
              <mc:Choice xmlns:v="urn:schemas-microsoft-com:vml" Requires="v">
                <p:oleObj spid="_x0000_s21513" name="" r:id="rId1" imgW="2362200" imgH="838200" progId="Equation.3">
                  <p:embed/>
                </p:oleObj>
              </mc:Choice>
              <mc:Fallback>
                <p:oleObj name="" r:id="rId1" imgW="2362200" imgH="838200" progId="Equation.3">
                  <p:embed/>
                  <p:pic>
                    <p:nvPicPr>
                      <p:cNvPr id="0" name="图片 3107"/>
                      <p:cNvPicPr/>
                      <p:nvPr/>
                    </p:nvPicPr>
                    <p:blipFill>
                      <a:blip r:embed="rId2"/>
                      <a:stretch>
                        <a:fillRect/>
                      </a:stretch>
                    </p:blipFill>
                    <p:spPr>
                      <a:xfrm>
                        <a:off x="1476375" y="1414780"/>
                        <a:ext cx="4895850" cy="1739900"/>
                      </a:xfrm>
                      <a:prstGeom prst="rect">
                        <a:avLst/>
                      </a:prstGeom>
                      <a:noFill/>
                      <a:ln w="38100">
                        <a:noFill/>
                        <a:miter/>
                      </a:ln>
                    </p:spPr>
                  </p:pic>
                </p:oleObj>
              </mc:Fallback>
            </mc:AlternateContent>
          </a:graphicData>
        </a:graphic>
      </p:graphicFrame>
      <p:graphicFrame>
        <p:nvGraphicFramePr>
          <p:cNvPr id="40964" name="Object 4"/>
          <p:cNvGraphicFramePr/>
          <p:nvPr/>
        </p:nvGraphicFramePr>
        <p:xfrm>
          <a:off x="1547813" y="3862388"/>
          <a:ext cx="4725987" cy="2366962"/>
        </p:xfrm>
        <a:graphic>
          <a:graphicData uri="http://schemas.openxmlformats.org/presentationml/2006/ole">
            <mc:AlternateContent xmlns:mc="http://schemas.openxmlformats.org/markup-compatibility/2006">
              <mc:Choice xmlns:v="urn:schemas-microsoft-com:vml" Requires="v">
                <p:oleObj spid="_x0000_s21514" name="" r:id="rId3" imgW="2425700" imgH="1219200" progId="Equation.3">
                  <p:embed/>
                </p:oleObj>
              </mc:Choice>
              <mc:Fallback>
                <p:oleObj name="" r:id="rId3" imgW="2425700" imgH="1219200" progId="Equation.3">
                  <p:embed/>
                  <p:pic>
                    <p:nvPicPr>
                      <p:cNvPr id="0" name="图片 3114"/>
                      <p:cNvPicPr/>
                      <p:nvPr/>
                    </p:nvPicPr>
                    <p:blipFill>
                      <a:blip r:embed="rId4"/>
                      <a:stretch>
                        <a:fillRect/>
                      </a:stretch>
                    </p:blipFill>
                    <p:spPr>
                      <a:xfrm>
                        <a:off x="1547813" y="3862388"/>
                        <a:ext cx="4725987" cy="2366962"/>
                      </a:xfrm>
                      <a:prstGeom prst="rect">
                        <a:avLst/>
                      </a:prstGeom>
                      <a:noFill/>
                      <a:ln w="38100">
                        <a:noFill/>
                        <a:miter/>
                      </a:ln>
                    </p:spPr>
                  </p:pic>
                </p:oleObj>
              </mc:Fallback>
            </mc:AlternateContent>
          </a:graphicData>
        </a:graphic>
      </p:graphicFrame>
      <p:sp>
        <p:nvSpPr>
          <p:cNvPr id="40965" name="Rectangle 5"/>
          <p:cNvSpPr/>
          <p:nvPr/>
        </p:nvSpPr>
        <p:spPr>
          <a:xfrm>
            <a:off x="968375" y="1054418"/>
            <a:ext cx="3098800" cy="457200"/>
          </a:xfrm>
          <a:prstGeom prst="rect">
            <a:avLst/>
          </a:prstGeom>
          <a:noFill/>
          <a:ln w="6350">
            <a:noFill/>
          </a:ln>
        </p:spPr>
        <p:txBody>
          <a:bodyPr wrap="none" anchor="ctr" anchorCtr="0">
            <a:spAutoFit/>
          </a:bodyPr>
          <a:lstStyle/>
          <a:p>
            <a:r>
              <a:rPr lang="en-US" altLang="zh-CN" sz="2400" b="1" dirty="0">
                <a:solidFill>
                  <a:schemeClr val="tx1"/>
                </a:solidFill>
                <a:latin typeface="Times New Roman" panose="02020603050405020304" pitchFamily="18" charset="0"/>
                <a:ea typeface="宋体" panose="02010600030101010101" pitchFamily="2" charset="-122"/>
              </a:rPr>
              <a:t>(3) </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cn</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左边</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cn</a:t>
            </a:r>
            <a:r>
              <a:rPr lang="en-US" altLang="zh-CN" sz="2400" b="1" baseline="30000" dirty="0">
                <a:solidFill>
                  <a:schemeClr val="tx1"/>
                </a:solidFill>
                <a:latin typeface="Times New Roman" panose="02020603050405020304" pitchFamily="18" charset="0"/>
                <a:ea typeface="宋体" panose="02010600030101010101" pitchFamily="2" charset="-122"/>
              </a:rPr>
              <a:t>2</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40966" name="Rectangle 6"/>
          <p:cNvSpPr/>
          <p:nvPr/>
        </p:nvSpPr>
        <p:spPr>
          <a:xfrm>
            <a:off x="971550" y="3502025"/>
            <a:ext cx="4241800" cy="639763"/>
          </a:xfrm>
          <a:prstGeom prst="rect">
            <a:avLst/>
          </a:prstGeom>
          <a:noFill/>
          <a:ln w="6350">
            <a:noFill/>
          </a:ln>
        </p:spPr>
        <p:txBody>
          <a:bodyPr wrap="none" anchor="ctr" anchorCtr="0">
            <a:spAutoFit/>
          </a:bodyPr>
          <a:lstStyle/>
          <a:p>
            <a:r>
              <a:rPr lang="en-US" altLang="zh-CN" sz="2400" b="1" dirty="0">
                <a:solidFill>
                  <a:schemeClr val="tx1"/>
                </a:solidFill>
                <a:latin typeface="Times New Roman" panose="02020603050405020304" pitchFamily="18" charset="0"/>
                <a:ea typeface="宋体" panose="02010600030101010101" pitchFamily="2" charset="-122"/>
              </a:rPr>
              <a:t>(4) </a:t>
            </a:r>
            <a:r>
              <a:rPr lang="en-US" altLang="zh-CN" sz="2400" b="1" i="1" dirty="0">
                <a:solidFill>
                  <a:schemeClr val="tx1"/>
                </a:solidFill>
                <a:latin typeface="Times New Roman" panose="02020603050405020304" pitchFamily="18" charset="0"/>
                <a:ea typeface="宋体" panose="02010600030101010101" pitchFamily="2" charset="-122"/>
              </a:rPr>
              <a:t> 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cn</a:t>
            </a:r>
            <a:r>
              <a:rPr lang="en-US" altLang="zh-CN" sz="2400" b="1" dirty="0">
                <a:solidFill>
                  <a:schemeClr val="tx1"/>
                </a:solidFill>
                <a:latin typeface="Times New Roman" panose="02020603050405020304" pitchFamily="18" charset="0"/>
                <a:ea typeface="宋体" panose="02010600030101010101" pitchFamily="2" charset="-122"/>
              </a:rPr>
              <a:t>log</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a:t>
            </a:r>
            <a:r>
              <a:rPr lang="zh-CN" altLang="en-US" sz="2400" b="1" dirty="0">
                <a:solidFill>
                  <a:schemeClr val="tx1"/>
                </a:solidFill>
                <a:latin typeface="Times New Roman" panose="02020603050405020304" pitchFamily="18" charset="0"/>
                <a:ea typeface="宋体" panose="02010600030101010101" pitchFamily="2" charset="-122"/>
              </a:rPr>
              <a:t>左边</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cn</a:t>
            </a:r>
            <a:r>
              <a:rPr lang="en-US" altLang="zh-CN" sz="2400" b="1" dirty="0">
                <a:solidFill>
                  <a:schemeClr val="tx1"/>
                </a:solidFill>
                <a:latin typeface="Times New Roman" panose="02020603050405020304" pitchFamily="18" charset="0"/>
                <a:ea typeface="宋体" panose="02010600030101010101" pitchFamily="2" charset="-122"/>
              </a:rPr>
              <a:t>log</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a:p>
            <a:pPr eaLnBrk="0" hangingPunct="0"/>
            <a:r>
              <a:rPr lang="en-US" altLang="zh-CN" sz="1200" b="1" dirty="0">
                <a:solidFill>
                  <a:schemeClr val="tx1"/>
                </a:solidFill>
                <a:latin typeface="Times New Roman" panose="02020603050405020304" pitchFamily="18" charset="0"/>
                <a:ea typeface="宋体" panose="02010600030101010101" pitchFamily="2" charset="-122"/>
              </a:rPr>
              <a:t>    </a:t>
            </a:r>
            <a:endParaRPr lang="en-US" altLang="zh-CN"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6"/>
                                        </p:tgtEl>
                                        <p:attrNameLst>
                                          <p:attrName>style.visibility</p:attrName>
                                        </p:attrNameLst>
                                      </p:cBhvr>
                                      <p:to>
                                        <p:strVal val="visible"/>
                                      </p:to>
                                    </p:set>
                                    <p:animEffect transition="in" filter="blinds(horizontal)">
                                      <p:cBhvr>
                                        <p:cTn id="10"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41986" name="Rectangle 2"/>
          <p:cNvSpPr/>
          <p:nvPr/>
        </p:nvSpPr>
        <p:spPr>
          <a:xfrm>
            <a:off x="0" y="2995613"/>
            <a:ext cx="9144000" cy="0"/>
          </a:xfrm>
          <a:prstGeom prst="rect">
            <a:avLst/>
          </a:prstGeom>
          <a:noFill/>
          <a:ln w="9525">
            <a:noFill/>
          </a:ln>
        </p:spPr>
        <p:txBody>
          <a:bodyPr wrap="none" anchor="ctr" anchorCtr="0">
            <a:spAutoFit/>
          </a:bodyPr>
          <a:lstStyle/>
          <a:p>
            <a:pPr algn="ctr"/>
            <a:endParaRPr lang="zh-CN" altLang="en-US" dirty="0">
              <a:latin typeface="Arial" panose="020B0604020202020204" pitchFamily="34" charset="0"/>
            </a:endParaRPr>
          </a:p>
        </p:txBody>
      </p:sp>
      <p:graphicFrame>
        <p:nvGraphicFramePr>
          <p:cNvPr id="41987" name="Object 3"/>
          <p:cNvGraphicFramePr/>
          <p:nvPr/>
        </p:nvGraphicFramePr>
        <p:xfrm>
          <a:off x="1331913" y="1557338"/>
          <a:ext cx="3254375" cy="3597275"/>
        </p:xfrm>
        <a:graphic>
          <a:graphicData uri="http://schemas.openxmlformats.org/presentationml/2006/ole">
            <mc:AlternateContent xmlns:mc="http://schemas.openxmlformats.org/markup-compatibility/2006">
              <mc:Choice xmlns:v="urn:schemas-microsoft-com:vml" Requires="v">
                <p:oleObj spid="_x0000_s22537" name="" r:id="rId1" imgW="1498600" imgH="1651000" progId="Equation.3">
                  <p:embed/>
                </p:oleObj>
              </mc:Choice>
              <mc:Fallback>
                <p:oleObj name="" r:id="rId1" imgW="1498600" imgH="1651000" progId="Equation.3">
                  <p:embed/>
                  <p:pic>
                    <p:nvPicPr>
                      <p:cNvPr id="0" name="图片 3115"/>
                      <p:cNvPicPr/>
                      <p:nvPr/>
                    </p:nvPicPr>
                    <p:blipFill>
                      <a:blip r:embed="rId2"/>
                      <a:stretch>
                        <a:fillRect/>
                      </a:stretch>
                    </p:blipFill>
                    <p:spPr>
                      <a:xfrm>
                        <a:off x="1331913" y="1557338"/>
                        <a:ext cx="3254375" cy="3597275"/>
                      </a:xfrm>
                      <a:prstGeom prst="rect">
                        <a:avLst/>
                      </a:prstGeom>
                      <a:noFill/>
                      <a:ln w="38100">
                        <a:noFill/>
                        <a:miter/>
                      </a:ln>
                    </p:spPr>
                  </p:pic>
                </p:oleObj>
              </mc:Fallback>
            </mc:AlternateContent>
          </a:graphicData>
        </a:graphic>
      </p:graphicFrame>
      <p:sp>
        <p:nvSpPr>
          <p:cNvPr id="41988" name="Rectangle 4"/>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A50021"/>
                </a:solidFill>
              </a:rPr>
              <a:t>积分近似</a:t>
            </a:r>
            <a:endParaRPr lang="en-US" altLang="zh-CN" sz="3600" dirty="0">
              <a:solidFill>
                <a:srgbClr val="A50021"/>
              </a:solidFill>
            </a:endParaRPr>
          </a:p>
        </p:txBody>
      </p:sp>
      <p:pic>
        <p:nvPicPr>
          <p:cNvPr id="41989" name="Picture 5" descr="10"/>
          <p:cNvPicPr>
            <a:picLocks noChangeAspect="1"/>
          </p:cNvPicPr>
          <p:nvPr/>
        </p:nvPicPr>
        <p:blipFill>
          <a:blip r:embed="rId3"/>
          <a:srcRect r="48306"/>
          <a:stretch>
            <a:fillRect/>
          </a:stretch>
        </p:blipFill>
        <p:spPr>
          <a:xfrm>
            <a:off x="5292725" y="981075"/>
            <a:ext cx="2430463" cy="4292600"/>
          </a:xfrm>
          <a:prstGeom prst="rect">
            <a:avLst/>
          </a:prstGeom>
          <a:noFill/>
          <a:ln w="9525">
            <a:noFill/>
          </a:ln>
        </p:spPr>
      </p:pic>
      <p:graphicFrame>
        <p:nvGraphicFramePr>
          <p:cNvPr id="41990" name="Object 6"/>
          <p:cNvGraphicFramePr>
            <a:graphicFrameLocks noGrp="1"/>
          </p:cNvGraphicFramePr>
          <p:nvPr>
            <p:ph idx="1"/>
          </p:nvPr>
        </p:nvGraphicFramePr>
        <p:xfrm>
          <a:off x="1331913" y="5373688"/>
          <a:ext cx="5327650" cy="1006475"/>
        </p:xfrm>
        <a:graphic>
          <a:graphicData uri="http://schemas.openxmlformats.org/presentationml/2006/ole">
            <mc:AlternateContent xmlns:mc="http://schemas.openxmlformats.org/markup-compatibility/2006">
              <mc:Choice xmlns:v="urn:schemas-microsoft-com:vml" Requires="v">
                <p:oleObj spid="_x0000_s22538" name="" r:id="rId4" imgW="2284730" imgH="431800" progId="Equation.3">
                  <p:embed/>
                </p:oleObj>
              </mc:Choice>
              <mc:Fallback>
                <p:oleObj name="" r:id="rId4" imgW="2284730" imgH="431800" progId="Equation.3">
                  <p:embed/>
                  <p:pic>
                    <p:nvPicPr>
                      <p:cNvPr id="0" name="图片 3116"/>
                      <p:cNvPicPr/>
                      <p:nvPr/>
                    </p:nvPicPr>
                    <p:blipFill>
                      <a:blip r:embed="rId5"/>
                      <a:stretch>
                        <a:fillRect/>
                      </a:stretch>
                    </p:blipFill>
                    <p:spPr>
                      <a:xfrm>
                        <a:off x="1331913" y="5373688"/>
                        <a:ext cx="5327650" cy="1006475"/>
                      </a:xfrm>
                      <a:prstGeom prst="rect">
                        <a:avLst/>
                      </a:prstGeom>
                      <a:noFill/>
                      <a:ln w="38100">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0242" name="Rectangle 2"/>
          <p:cNvSpPr>
            <a:spLocks noGrp="1"/>
          </p:cNvSpPr>
          <p:nvPr>
            <p:ph type="title"/>
          </p:nvPr>
        </p:nvSpPr>
        <p:spPr>
          <a:xfrm>
            <a:off x="395605" y="609600"/>
            <a:ext cx="8435340" cy="1143000"/>
          </a:xfrm>
        </p:spPr>
        <p:txBody>
          <a:bodyPr vert="horz" wrap="square" lIns="91440" tIns="45720" rIns="91440" bIns="45720" anchor="ctr" anchorCtr="0"/>
          <a:lstStyle/>
          <a:p>
            <a:pPr algn="l" eaLnBrk="1" hangingPunct="1"/>
            <a:r>
              <a:rPr lang="zh-CN" altLang="en-US" sz="3600" dirty="0">
                <a:solidFill>
                  <a:srgbClr val="A50021"/>
                </a:solidFill>
              </a:rPr>
              <a:t>递推方程的实例</a:t>
            </a:r>
            <a:r>
              <a:rPr lang="en-US" altLang="zh-CN" sz="3600" dirty="0">
                <a:solidFill>
                  <a:srgbClr val="A50021"/>
                </a:solidFill>
              </a:rPr>
              <a:t>——Hanoi</a:t>
            </a:r>
            <a:r>
              <a:rPr lang="zh-CN" altLang="en-US" sz="3600" dirty="0">
                <a:solidFill>
                  <a:srgbClr val="A50021"/>
                </a:solidFill>
              </a:rPr>
              <a:t>塔</a:t>
            </a:r>
            <a:endParaRPr lang="zh-CN" altLang="en-US" sz="3600" dirty="0">
              <a:solidFill>
                <a:srgbClr val="A50021"/>
              </a:solidFill>
            </a:endParaRPr>
          </a:p>
        </p:txBody>
      </p:sp>
      <p:sp>
        <p:nvSpPr>
          <p:cNvPr id="10243" name="Rectangle 5"/>
          <p:cNvSpPr/>
          <p:nvPr/>
        </p:nvSpPr>
        <p:spPr>
          <a:xfrm>
            <a:off x="468630" y="1765300"/>
            <a:ext cx="8273415" cy="1568450"/>
          </a:xfrm>
          <a:prstGeom prst="rect">
            <a:avLst/>
          </a:prstGeom>
          <a:noFill/>
          <a:ln w="6350">
            <a:noFill/>
          </a:ln>
        </p:spPr>
        <p:txBody>
          <a:bodyPr wrap="square" anchor="ctr" anchorCtr="0">
            <a:spAutoFit/>
          </a:bodyPr>
          <a:lstStyle/>
          <a:p>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从</a:t>
            </a:r>
            <a:r>
              <a:rPr lang="en-US" altLang="zh-CN" sz="2400" b="1" i="1" dirty="0">
                <a:solidFill>
                  <a:srgbClr val="002060"/>
                </a:solidFill>
                <a:latin typeface="Times New Roman" panose="02020603050405020304" pitchFamily="18" charset="0"/>
                <a:ea typeface="宋体" panose="02010600030101010101" pitchFamily="2" charset="-122"/>
              </a:rPr>
              <a:t>A</a:t>
            </a:r>
            <a:r>
              <a:rPr lang="zh-CN" altLang="en-US" sz="2400" b="1" dirty="0">
                <a:solidFill>
                  <a:srgbClr val="002060"/>
                </a:solidFill>
                <a:latin typeface="Times New Roman" panose="02020603050405020304" pitchFamily="18" charset="0"/>
                <a:ea typeface="宋体" panose="02010600030101010101" pitchFamily="2" charset="-122"/>
              </a:rPr>
              <a:t>柱将这些圆盘移到</a:t>
            </a:r>
            <a:r>
              <a:rPr lang="en-US" altLang="zh-CN" sz="2400" b="1" i="1" dirty="0">
                <a:solidFill>
                  <a:srgbClr val="002060"/>
                </a:solidFill>
                <a:latin typeface="Times New Roman" panose="02020603050405020304" pitchFamily="18" charset="0"/>
                <a:ea typeface="宋体" panose="02010600030101010101" pitchFamily="2" charset="-122"/>
              </a:rPr>
              <a:t>C</a:t>
            </a:r>
            <a:r>
              <a:rPr lang="zh-CN" altLang="en-US" sz="2400" b="1" dirty="0">
                <a:solidFill>
                  <a:srgbClr val="002060"/>
                </a:solidFill>
                <a:latin typeface="Times New Roman" panose="02020603050405020304" pitchFamily="18" charset="0"/>
                <a:ea typeface="宋体" panose="02010600030101010101" pitchFamily="2" charset="-122"/>
              </a:rPr>
              <a:t>柱上去</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如果把一个圆盘从</a:t>
            </a:r>
            <a:endParaRPr lang="zh-CN" altLang="en-US" sz="2400" b="1" dirty="0">
              <a:solidFill>
                <a:srgbClr val="002060"/>
              </a:solidFill>
              <a:latin typeface="Times New Roman" panose="02020603050405020304" pitchFamily="18" charset="0"/>
              <a:ea typeface="宋体" panose="02010600030101010101" pitchFamily="2" charset="-122"/>
            </a:endParaRPr>
          </a:p>
          <a:p>
            <a:r>
              <a:rPr lang="zh-CN" altLang="en-US" sz="2400" b="1" dirty="0">
                <a:solidFill>
                  <a:srgbClr val="002060"/>
                </a:solidFill>
                <a:latin typeface="Times New Roman" panose="02020603050405020304" pitchFamily="18" charset="0"/>
                <a:ea typeface="宋体" panose="02010600030101010101" pitchFamily="2" charset="-122"/>
              </a:rPr>
              <a:t>一个柱子移到另一个柱子称作一次移动，在移动和放置</a:t>
            </a:r>
            <a:endParaRPr lang="zh-CN" altLang="en-US" sz="2400" b="1" dirty="0">
              <a:solidFill>
                <a:srgbClr val="002060"/>
              </a:solidFill>
              <a:latin typeface="Times New Roman" panose="02020603050405020304" pitchFamily="18" charset="0"/>
              <a:ea typeface="宋体" panose="02010600030101010101" pitchFamily="2" charset="-122"/>
            </a:endParaRPr>
          </a:p>
          <a:p>
            <a:r>
              <a:rPr lang="zh-CN" altLang="en-US" sz="2400" b="1" dirty="0">
                <a:solidFill>
                  <a:srgbClr val="002060"/>
                </a:solidFill>
                <a:latin typeface="Times New Roman" panose="02020603050405020304" pitchFamily="18" charset="0"/>
                <a:ea typeface="宋体" panose="02010600030101010101" pitchFamily="2" charset="-122"/>
              </a:rPr>
              <a:t>时允许使用</a:t>
            </a:r>
            <a:r>
              <a:rPr lang="en-US" altLang="zh-CN" sz="2400" b="1" i="1" dirty="0">
                <a:solidFill>
                  <a:srgbClr val="002060"/>
                </a:solidFill>
                <a:latin typeface="Times New Roman" panose="02020603050405020304" pitchFamily="18" charset="0"/>
                <a:ea typeface="宋体" panose="02010600030101010101" pitchFamily="2" charset="-122"/>
              </a:rPr>
              <a:t>B</a:t>
            </a:r>
            <a:r>
              <a:rPr lang="zh-CN" altLang="en-US" sz="2400" b="1" dirty="0">
                <a:solidFill>
                  <a:srgbClr val="002060"/>
                </a:solidFill>
                <a:latin typeface="Times New Roman" panose="02020603050405020304" pitchFamily="18" charset="0"/>
                <a:ea typeface="宋体" panose="02010600030101010101" pitchFamily="2" charset="-122"/>
              </a:rPr>
              <a:t>柱，</a:t>
            </a:r>
            <a:r>
              <a:rPr lang="zh-CN" altLang="en-US" sz="2400" b="1" dirty="0">
                <a:solidFill>
                  <a:srgbClr val="FF0000"/>
                </a:solidFill>
                <a:latin typeface="Times New Roman" panose="02020603050405020304" pitchFamily="18" charset="0"/>
                <a:ea typeface="宋体" panose="02010600030101010101" pitchFamily="2" charset="-122"/>
              </a:rPr>
              <a:t>但不允许大圆盘放到小圆盘的上面</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问</a:t>
            </a:r>
            <a:endParaRPr lang="zh-CN" altLang="en-US" sz="2400" b="1" dirty="0">
              <a:solidFill>
                <a:srgbClr val="002060"/>
              </a:solidFill>
              <a:latin typeface="Times New Roman" panose="02020603050405020304" pitchFamily="18" charset="0"/>
              <a:ea typeface="宋体" panose="02010600030101010101" pitchFamily="2" charset="-122"/>
            </a:endParaRPr>
          </a:p>
          <a:p>
            <a:r>
              <a:rPr lang="zh-CN" altLang="en-US" sz="2400" b="1" dirty="0">
                <a:solidFill>
                  <a:srgbClr val="002060"/>
                </a:solidFill>
                <a:latin typeface="Times New Roman" panose="02020603050405020304" pitchFamily="18" charset="0"/>
                <a:ea typeface="宋体" panose="02010600030101010101" pitchFamily="2" charset="-122"/>
              </a:rPr>
              <a:t>把所有的圆盘的从</a:t>
            </a:r>
            <a:r>
              <a:rPr lang="en-US" altLang="zh-CN" sz="2400" b="1" i="1" dirty="0">
                <a:solidFill>
                  <a:srgbClr val="002060"/>
                </a:solidFill>
                <a:latin typeface="Times New Roman" panose="02020603050405020304" pitchFamily="18" charset="0"/>
                <a:ea typeface="宋体" panose="02010600030101010101" pitchFamily="2" charset="-122"/>
              </a:rPr>
              <a:t>A</a:t>
            </a:r>
            <a:r>
              <a:rPr lang="zh-CN" altLang="en-US" sz="2400" b="1" dirty="0">
                <a:solidFill>
                  <a:srgbClr val="002060"/>
                </a:solidFill>
                <a:latin typeface="Times New Roman" panose="02020603050405020304" pitchFamily="18" charset="0"/>
                <a:ea typeface="宋体" panose="02010600030101010101" pitchFamily="2" charset="-122"/>
              </a:rPr>
              <a:t>移到</a:t>
            </a:r>
            <a:r>
              <a:rPr lang="en-US" altLang="zh-CN" sz="2400" b="1" i="1" dirty="0">
                <a:solidFill>
                  <a:srgbClr val="002060"/>
                </a:solidFill>
                <a:latin typeface="Times New Roman" panose="02020603050405020304" pitchFamily="18" charset="0"/>
                <a:ea typeface="宋体" panose="02010600030101010101" pitchFamily="2" charset="-122"/>
              </a:rPr>
              <a:t>C</a:t>
            </a:r>
            <a:r>
              <a:rPr lang="zh-CN" altLang="en-US" sz="2400" b="1" dirty="0">
                <a:solidFill>
                  <a:srgbClr val="002060"/>
                </a:solidFill>
                <a:latin typeface="Times New Roman" panose="02020603050405020304" pitchFamily="18" charset="0"/>
                <a:ea typeface="宋体" panose="02010600030101010101" pitchFamily="2" charset="-122"/>
              </a:rPr>
              <a:t>总计需要多少次移动？</a:t>
            </a:r>
            <a:endParaRPr lang="zh-CN" altLang="en-US" sz="2400" b="1" dirty="0">
              <a:solidFill>
                <a:srgbClr val="002060"/>
              </a:solidFill>
              <a:latin typeface="Times New Roman" panose="02020603050405020304" pitchFamily="18" charset="0"/>
              <a:ea typeface="宋体" panose="02010600030101010101" pitchFamily="2" charset="-122"/>
            </a:endParaRPr>
          </a:p>
        </p:txBody>
      </p:sp>
      <p:sp>
        <p:nvSpPr>
          <p:cNvPr id="10244" name="Rectangle 7"/>
          <p:cNvSpPr/>
          <p:nvPr/>
        </p:nvSpPr>
        <p:spPr>
          <a:xfrm>
            <a:off x="539750" y="5264468"/>
            <a:ext cx="2736850" cy="902970"/>
          </a:xfrm>
          <a:prstGeom prst="rect">
            <a:avLst/>
          </a:prstGeom>
          <a:noFill/>
          <a:ln w="6350">
            <a:noFill/>
          </a:ln>
        </p:spPr>
        <p:txBody>
          <a:bodyPr anchor="ctr" anchorCtr="0">
            <a:spAutoFit/>
          </a:bodyPr>
          <a:lstStyle/>
          <a:p>
            <a:pPr>
              <a:lnSpc>
                <a:spcPct val="110000"/>
              </a:lnSpc>
            </a:pPr>
            <a:r>
              <a:rPr lang="zh-CN" altLang="en-US" sz="2400" b="1" dirty="0">
                <a:solidFill>
                  <a:srgbClr val="FF0000"/>
                </a:solidFill>
                <a:latin typeface="Times New Roman" panose="02020603050405020304" pitchFamily="18" charset="0"/>
                <a:ea typeface="宋体" panose="02010600030101010101" pitchFamily="2" charset="-122"/>
              </a:rPr>
              <a:t>可求得解是 </a:t>
            </a:r>
            <a:endParaRPr lang="zh-CN" altLang="en-US" sz="2400" b="1" dirty="0">
              <a:solidFill>
                <a:srgbClr val="FF0000"/>
              </a:solidFill>
              <a:latin typeface="Times New Roman" panose="02020603050405020304" pitchFamily="18" charset="0"/>
              <a:ea typeface="宋体" panose="02010600030101010101" pitchFamily="2" charset="-122"/>
            </a:endParaRPr>
          </a:p>
          <a:p>
            <a:pPr>
              <a:lnSpc>
                <a:spcPct val="110000"/>
              </a:lnSpc>
            </a:pPr>
            <a:r>
              <a:rPr lang="en-US" altLang="zh-CN" sz="2400" b="1" dirty="0">
                <a:solidFill>
                  <a:srgbClr val="FF0000"/>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T</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)=2</a:t>
            </a:r>
            <a:r>
              <a:rPr lang="en-US" altLang="zh-CN" sz="2400" b="1" i="1" baseline="30000"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FF0000"/>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10245" name="Text Box 10"/>
          <p:cNvSpPr txBox="1"/>
          <p:nvPr/>
        </p:nvSpPr>
        <p:spPr>
          <a:xfrm>
            <a:off x="539750" y="3487738"/>
            <a:ext cx="7345363" cy="1641475"/>
          </a:xfrm>
          <a:prstGeom prst="rect">
            <a:avLst/>
          </a:prstGeom>
          <a:noFill/>
          <a:ln w="6350">
            <a:noFill/>
          </a:ln>
        </p:spPr>
        <p:txBody>
          <a:bodyPr anchor="t" anchorCtr="0">
            <a:spAutoFit/>
          </a:bodyPr>
          <a:lstStyle/>
          <a:p>
            <a:r>
              <a:rPr lang="zh-CN" altLang="en-US" sz="2400" b="1" dirty="0">
                <a:solidFill>
                  <a:schemeClr val="tx1"/>
                </a:solidFill>
                <a:latin typeface="Times New Roman" panose="02020603050405020304" pitchFamily="18" charset="0"/>
                <a:ea typeface="宋体" panose="02010600030101010101" pitchFamily="2" charset="-122"/>
              </a:rPr>
              <a:t>移动</a:t>
            </a:r>
            <a:r>
              <a:rPr lang="en-US" altLang="zh-CN" sz="2400" b="1" i="1" dirty="0">
                <a:solidFill>
                  <a:schemeClr val="tx1"/>
                </a:solidFill>
                <a:latin typeface="Times New Roman" panose="02020603050405020304" pitchFamily="18" charset="0"/>
                <a:ea typeface="宋体" panose="02010600030101010101" pitchFamily="2" charset="-122"/>
              </a:rPr>
              <a:t>n</a:t>
            </a:r>
            <a:r>
              <a:rPr lang="zh-CN" altLang="en-US" sz="2400" b="1" dirty="0">
                <a:solidFill>
                  <a:schemeClr val="tx1"/>
                </a:solidFill>
                <a:latin typeface="Times New Roman" panose="02020603050405020304" pitchFamily="18" charset="0"/>
                <a:ea typeface="宋体" panose="02010600030101010101" pitchFamily="2" charset="-122"/>
              </a:rPr>
              <a:t>个盘子的总次数为</a:t>
            </a:r>
            <a:r>
              <a:rPr lang="en-US" altLang="zh-CN" sz="2400" b="1" i="1" dirty="0">
                <a:solidFill>
                  <a:schemeClr val="tx1"/>
                </a:solidFill>
                <a:latin typeface="Times New Roman" panose="02020603050405020304" pitchFamily="18" charset="0"/>
                <a:ea typeface="宋体" panose="02010600030101010101" pitchFamily="2" charset="-122"/>
              </a:rPr>
              <a:t>T</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因此得到递推方程</a:t>
            </a:r>
            <a:endPar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2</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T</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 +1. </a:t>
            </a:r>
            <a:endParaRPr lang="en-US" altLang="zh-CN" sz="2400" b="1" dirty="0">
              <a:solidFill>
                <a:schemeClr val="tx1"/>
              </a:solidFill>
              <a:latin typeface="Times New Roman" panose="02020603050405020304" pitchFamily="18" charset="0"/>
              <a:ea typeface="宋体" panose="02010600030101010101" pitchFamily="2" charset="-122"/>
            </a:endParaRPr>
          </a:p>
          <a:p>
            <a:pPr>
              <a:lnSpc>
                <a:spcPct val="110000"/>
              </a:lnSpc>
            </a:pPr>
            <a:r>
              <a:rPr lang="zh-CN" altLang="en-US" sz="2400" b="1" dirty="0">
                <a:solidFill>
                  <a:schemeClr val="tx1"/>
                </a:solidFill>
                <a:latin typeface="Times New Roman" panose="02020603050405020304" pitchFamily="18" charset="0"/>
                <a:ea typeface="宋体" panose="02010600030101010101" pitchFamily="2" charset="-122"/>
                <a:sym typeface="+mn-ea"/>
              </a:rPr>
              <a:t>初值是</a:t>
            </a:r>
            <a:endParaRPr lang="zh-CN" altLang="en-US" sz="2400" b="1" dirty="0">
              <a:solidFill>
                <a:schemeClr val="tx1"/>
              </a:solidFill>
              <a:latin typeface="Times New Roman" panose="02020603050405020304" pitchFamily="18" charset="0"/>
              <a:ea typeface="宋体" panose="02010600030101010101" pitchFamily="2" charset="-122"/>
            </a:endParaRPr>
          </a:p>
          <a:p>
            <a:pPr>
              <a:lnSpc>
                <a:spcPct val="110000"/>
              </a:lnSpc>
            </a:pPr>
            <a:r>
              <a:rPr lang="en-US" altLang="zh-CN" sz="2400" b="1" dirty="0">
                <a:solidFill>
                  <a:schemeClr val="tx1"/>
                </a:solidFill>
                <a:latin typeface="Times New Roman" panose="02020603050405020304" pitchFamily="18" charset="0"/>
                <a:ea typeface="宋体" panose="02010600030101010101" pitchFamily="2" charset="-122"/>
                <a:sym typeface="+mn-ea"/>
              </a:rPr>
              <a:t>         </a:t>
            </a:r>
            <a:r>
              <a:rPr lang="en-US" altLang="zh-CN" sz="2400" b="1" i="1" dirty="0">
                <a:solidFill>
                  <a:schemeClr val="tx1"/>
                </a:solidFill>
                <a:latin typeface="Times New Roman" panose="02020603050405020304" pitchFamily="18" charset="0"/>
                <a:ea typeface="宋体" panose="02010600030101010101" pitchFamily="2" charset="-122"/>
                <a:sym typeface="+mn-ea"/>
              </a:rPr>
              <a:t>T</a:t>
            </a:r>
            <a:r>
              <a:rPr lang="en-US" altLang="zh-CN" sz="2400" b="1" dirty="0">
                <a:solidFill>
                  <a:schemeClr val="tx1"/>
                </a:solidFill>
                <a:latin typeface="Times New Roman" panose="02020603050405020304" pitchFamily="18" charset="0"/>
                <a:ea typeface="宋体" panose="02010600030101010101" pitchFamily="2" charset="-122"/>
                <a:sym typeface="+mn-ea"/>
              </a:rPr>
              <a:t>(1)=1 </a:t>
            </a:r>
            <a:endParaRPr lang="zh-CN" altLang="en-US" sz="2400" dirty="0">
              <a:latin typeface="Times New Roman" panose="02020603050405020304" pitchFamily="18" charset="0"/>
              <a:ea typeface="宋体" panose="02010600030101010101" pitchFamily="2" charset="-122"/>
            </a:endParaRPr>
          </a:p>
        </p:txBody>
      </p:sp>
      <p:sp>
        <p:nvSpPr>
          <p:cNvPr id="10246" name="Line 11"/>
          <p:cNvSpPr/>
          <p:nvPr/>
        </p:nvSpPr>
        <p:spPr>
          <a:xfrm>
            <a:off x="2916238" y="6021388"/>
            <a:ext cx="5256212" cy="0"/>
          </a:xfrm>
          <a:prstGeom prst="line">
            <a:avLst/>
          </a:prstGeom>
          <a:ln w="28575" cap="flat" cmpd="sng">
            <a:solidFill>
              <a:schemeClr val="tx1"/>
            </a:solidFill>
            <a:prstDash val="solid"/>
            <a:round/>
            <a:headEnd type="none" w="med" len="med"/>
            <a:tailEnd type="none" w="med" len="med"/>
          </a:ln>
        </p:spPr>
      </p:sp>
      <p:sp>
        <p:nvSpPr>
          <p:cNvPr id="10247" name="Rectangle 12"/>
          <p:cNvSpPr/>
          <p:nvPr/>
        </p:nvSpPr>
        <p:spPr>
          <a:xfrm>
            <a:off x="3997325" y="4797425"/>
            <a:ext cx="142875" cy="1223963"/>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10248" name="Rectangle 13"/>
          <p:cNvSpPr/>
          <p:nvPr/>
        </p:nvSpPr>
        <p:spPr>
          <a:xfrm>
            <a:off x="5581650" y="4797425"/>
            <a:ext cx="142875" cy="1223963"/>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10249" name="Rectangle 14"/>
          <p:cNvSpPr/>
          <p:nvPr/>
        </p:nvSpPr>
        <p:spPr>
          <a:xfrm>
            <a:off x="7165975" y="4797425"/>
            <a:ext cx="142875" cy="1223963"/>
          </a:xfrm>
          <a:prstGeom prst="rect">
            <a:avLst/>
          </a:prstGeom>
          <a:solidFill>
            <a:srgbClr val="FF6600"/>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393231" name="Rectangle 15"/>
          <p:cNvSpPr/>
          <p:nvPr/>
        </p:nvSpPr>
        <p:spPr>
          <a:xfrm>
            <a:off x="3421063" y="5805488"/>
            <a:ext cx="1296987" cy="215900"/>
          </a:xfrm>
          <a:prstGeom prst="rect">
            <a:avLst/>
          </a:prstGeom>
          <a:solidFill>
            <a:srgbClr val="FFFF00"/>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393232" name="Rectangle 16"/>
          <p:cNvSpPr/>
          <p:nvPr/>
        </p:nvSpPr>
        <p:spPr>
          <a:xfrm>
            <a:off x="3563938" y="5589588"/>
            <a:ext cx="1008062" cy="215900"/>
          </a:xfrm>
          <a:prstGeom prst="rect">
            <a:avLst/>
          </a:prstGeom>
          <a:solidFill>
            <a:srgbClr val="FFFF00"/>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393233" name="Rectangle 17"/>
          <p:cNvSpPr/>
          <p:nvPr/>
        </p:nvSpPr>
        <p:spPr>
          <a:xfrm>
            <a:off x="3708400" y="5373688"/>
            <a:ext cx="720725" cy="215900"/>
          </a:xfrm>
          <a:prstGeom prst="rect">
            <a:avLst/>
          </a:prstGeom>
          <a:solidFill>
            <a:srgbClr val="FFFF00"/>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2" name="文本框 1"/>
          <p:cNvSpPr txBox="1"/>
          <p:nvPr/>
        </p:nvSpPr>
        <p:spPr>
          <a:xfrm>
            <a:off x="4189095" y="4536440"/>
            <a:ext cx="335280" cy="368300"/>
          </a:xfrm>
          <a:prstGeom prst="rect">
            <a:avLst/>
          </a:prstGeom>
          <a:noFill/>
        </p:spPr>
        <p:txBody>
          <a:bodyPr wrap="none" rtlCol="0" anchor="t">
            <a:spAutoFit/>
          </a:bodyPr>
          <a:p>
            <a:r>
              <a:rPr lang="en-US" altLang="zh-CN" b="1" i="1" dirty="0">
                <a:solidFill>
                  <a:srgbClr val="002060"/>
                </a:solidFill>
                <a:latin typeface="Times New Roman" panose="02020603050405020304" pitchFamily="18" charset="0"/>
                <a:ea typeface="宋体" panose="02010600030101010101" pitchFamily="2" charset="-122"/>
                <a:sym typeface="+mn-ea"/>
              </a:rPr>
              <a:t>A</a:t>
            </a:r>
            <a:endParaRPr lang="zh-CN" altLang="en-US"/>
          </a:p>
        </p:txBody>
      </p:sp>
      <p:sp>
        <p:nvSpPr>
          <p:cNvPr id="3" name="文本框 2"/>
          <p:cNvSpPr txBox="1"/>
          <p:nvPr/>
        </p:nvSpPr>
        <p:spPr>
          <a:xfrm>
            <a:off x="5767705" y="4536440"/>
            <a:ext cx="335280" cy="368300"/>
          </a:xfrm>
          <a:prstGeom prst="rect">
            <a:avLst/>
          </a:prstGeom>
          <a:noFill/>
        </p:spPr>
        <p:txBody>
          <a:bodyPr wrap="none" rtlCol="0" anchor="t">
            <a:spAutoFit/>
          </a:bodyPr>
          <a:p>
            <a:r>
              <a:rPr lang="en-US" altLang="zh-CN" i="1">
                <a:solidFill>
                  <a:schemeClr val="accent4"/>
                </a:solidFill>
              </a:rPr>
              <a:t>B</a:t>
            </a:r>
            <a:endParaRPr lang="en-US" altLang="zh-CN" i="1">
              <a:solidFill>
                <a:schemeClr val="accent4"/>
              </a:solidFill>
            </a:endParaRPr>
          </a:p>
        </p:txBody>
      </p:sp>
      <p:sp>
        <p:nvSpPr>
          <p:cNvPr id="4" name="文本框 3"/>
          <p:cNvSpPr txBox="1"/>
          <p:nvPr/>
        </p:nvSpPr>
        <p:spPr>
          <a:xfrm>
            <a:off x="7489825" y="4536440"/>
            <a:ext cx="335280" cy="368300"/>
          </a:xfrm>
          <a:prstGeom prst="rect">
            <a:avLst/>
          </a:prstGeom>
          <a:noFill/>
        </p:spPr>
        <p:txBody>
          <a:bodyPr wrap="none" rtlCol="0" anchor="t">
            <a:spAutoFit/>
          </a:bodyPr>
          <a:p>
            <a:r>
              <a:rPr lang="en-US" altLang="zh-CN" i="1">
                <a:solidFill>
                  <a:schemeClr val="accent4"/>
                </a:solidFill>
                <a:latin typeface="Times New Roman" panose="02020603050405020304" pitchFamily="18" charset="0"/>
                <a:ea typeface="华文楷体" panose="02010600040101010101" charset="-122"/>
                <a:cs typeface="Times New Roman" panose="02020603050405020304" pitchFamily="18" charset="0"/>
              </a:rPr>
              <a:t>C</a:t>
            </a:r>
            <a:endParaRPr lang="en-US" altLang="zh-CN" i="1">
              <a:solidFill>
                <a:schemeClr val="accent4"/>
              </a:solidFill>
              <a:latin typeface="Times New Roman" panose="02020603050405020304" pitchFamily="18" charset="0"/>
              <a:ea typeface="华文楷体" panose="0201060004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1597 L 0.00035 -0.1537 L 0.34358 -0.1537 L 0.34687 0.06181 " pathEditMode="relative" rAng="0" ptsTypes="AAAA">
                                      <p:cBhvr>
                                        <p:cTn id="6" dur="2000" fill="hold"/>
                                        <p:tgtEl>
                                          <p:spTgt spid="393233"/>
                                        </p:tgtEl>
                                        <p:attrNameLst>
                                          <p:attrName>ppt_x</p:attrName>
                                          <p:attrName>ppt_y</p:attrName>
                                        </p:attrNameLst>
                                      </p:cBhvr>
                                      <p:rCtr x="17400" y="-30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052 -0.01643 L 0.00052 -0.1875 L 0.17048 -0.18518 L 0.17204 0.02801 " pathEditMode="relative" rAng="0" ptsTypes="AAAA">
                                      <p:cBhvr>
                                        <p:cTn id="10" dur="2000" fill="hold"/>
                                        <p:tgtEl>
                                          <p:spTgt spid="393232"/>
                                        </p:tgtEl>
                                        <p:attrNameLst>
                                          <p:attrName>ppt_x</p:attrName>
                                          <p:attrName>ppt_y</p:attrName>
                                        </p:attrNameLst>
                                      </p:cBhvr>
                                      <p:rCtr x="8600" y="-63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34687 0.0618 L 0.34357 -0.15139 L 0.17014 -0.15139 L 0.17343 0.02407 " pathEditMode="relative" ptsTypes="AAAA">
                                      <p:cBhvr>
                                        <p:cTn id="14" dur="2000" fill="hold"/>
                                        <p:tgtEl>
                                          <p:spTgt spid="393233"/>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11111E-6 -3.7037E-6 L 0.0033 -0.20671 L 0.34496 -0.20231 L 0.34531 -0.00115 " pathEditMode="relative" rAng="0" ptsTypes="AAAA">
                                      <p:cBhvr>
                                        <p:cTn id="18" dur="2000" fill="hold"/>
                                        <p:tgtEl>
                                          <p:spTgt spid="393231"/>
                                        </p:tgtEl>
                                        <p:attrNameLst>
                                          <p:attrName>ppt_x</p:attrName>
                                          <p:attrName>ppt_y</p:attrName>
                                        </p:attrNameLst>
                                      </p:cBhvr>
                                      <p:rCtr x="17300" y="-103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2" nodeType="clickEffect">
                                  <p:stCondLst>
                                    <p:cond delay="0"/>
                                  </p:stCondLst>
                                  <p:childTnLst>
                                    <p:animMotion origin="layout" path="M 0.17031 0.04838 L 0.17187 -0.17616 L 0.00347 -0.17616 L -0.00313 0.05949 " pathEditMode="relative" rAng="0" ptsTypes="AAAA">
                                      <p:cBhvr>
                                        <p:cTn id="22" dur="2000" fill="hold"/>
                                        <p:tgtEl>
                                          <p:spTgt spid="393233"/>
                                        </p:tgtEl>
                                        <p:attrNameLst>
                                          <p:attrName>ppt_x</p:attrName>
                                          <p:attrName>ppt_y</p:attrName>
                                        </p:attrNameLst>
                                      </p:cBhvr>
                                      <p:rCtr x="-8600" y="-107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17204 0.02547 L 0.16875 -0.15231 L 0.34201 -0.15231 L 0.34548 -0.00116 " pathEditMode="relative" rAng="0" ptsTypes="AAAA">
                                      <p:cBhvr>
                                        <p:cTn id="26" dur="2000" fill="hold"/>
                                        <p:tgtEl>
                                          <p:spTgt spid="393232"/>
                                        </p:tgtEl>
                                        <p:attrNameLst>
                                          <p:attrName>ppt_x</p:attrName>
                                          <p:attrName>ppt_y</p:attrName>
                                        </p:attrNameLst>
                                      </p:cBhvr>
                                      <p:rCtr x="8500" y="-890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3" nodeType="clickEffect">
                                  <p:stCondLst>
                                    <p:cond delay="0"/>
                                  </p:stCondLst>
                                  <p:childTnLst>
                                    <p:animMotion origin="layout" path="M -0.00313 0.04722 L 0.00191 -0.1794 L 0.34687 -0.17824 L 0.34687 -0.00278 " pathEditMode="relative" rAng="0" ptsTypes="AAAA">
                                      <p:cBhvr>
                                        <p:cTn id="30" dur="2000" fill="hold"/>
                                        <p:tgtEl>
                                          <p:spTgt spid="393233"/>
                                        </p:tgtEl>
                                        <p:attrNameLst>
                                          <p:attrName>ppt_x</p:attrName>
                                          <p:attrName>ppt_y</p:attrName>
                                        </p:attrNameLst>
                                      </p:cBhvr>
                                      <p:rCtr x="17500" y="-11300"/>
                                    </p:animMotion>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245"/>
                                        </p:tgtEl>
                                        <p:attrNameLst>
                                          <p:attrName>style.visibility</p:attrName>
                                        </p:attrNameLst>
                                      </p:cBhvr>
                                      <p:to>
                                        <p:strVal val="visible"/>
                                      </p:to>
                                    </p:set>
                                    <p:animEffect transition="in" filter="blinds(horizontal)">
                                      <p:cBhvr>
                                        <p:cTn id="35" dur="500"/>
                                        <p:tgtEl>
                                          <p:spTgt spid="1024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244"/>
                                        </p:tgtEl>
                                        <p:attrNameLst>
                                          <p:attrName>style.visibility</p:attrName>
                                        </p:attrNameLst>
                                      </p:cBhvr>
                                      <p:to>
                                        <p:strVal val="visible"/>
                                      </p:to>
                                    </p:set>
                                    <p:animEffect transition="in" filter="blinds(horizontal)">
                                      <p:cBhvr>
                                        <p:cTn id="4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1" grpId="0" animBg="1"/>
      <p:bldP spid="393232" grpId="0" animBg="1"/>
      <p:bldP spid="393232" grpId="1" animBg="1"/>
      <p:bldP spid="393233" grpId="0" animBg="1"/>
      <p:bldP spid="393233" grpId="1" animBg="1"/>
      <p:bldP spid="393233" grpId="2" animBg="1"/>
      <p:bldP spid="393233" grpId="3" animBg="1"/>
      <p:bldP spid="10245" grpId="0"/>
      <p:bldP spid="10245" grpId="1"/>
      <p:bldP spid="10244" grpId="0"/>
      <p:bldP spid="1024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4"/>
          <p:cNvSpPr>
            <a:spLocks noGrp="1"/>
          </p:cNvSpPr>
          <p:nvPr>
            <p:ph type="sldNum" sz="quarter" idx="12"/>
          </p:nvPr>
        </p:nvSpPr>
        <p:spPr>
          <a:xfrm>
            <a:off x="7058025" y="6248400"/>
            <a:ext cx="1905000" cy="457200"/>
          </a:xfrm>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9218" name="Rectangle 6"/>
          <p:cNvSpPr/>
          <p:nvPr/>
        </p:nvSpPr>
        <p:spPr>
          <a:xfrm>
            <a:off x="107950" y="4152583"/>
            <a:ext cx="5903913" cy="1939925"/>
          </a:xfrm>
          <a:prstGeom prst="rect">
            <a:avLst/>
          </a:prstGeom>
          <a:noFill/>
          <a:ln w="6350">
            <a:noFill/>
          </a:ln>
        </p:spPr>
        <p:txBody>
          <a:bodyPr anchor="ctr" anchorCtr="0">
            <a:spAutoFit/>
          </a:bodyPr>
          <a:lstStyle/>
          <a:p>
            <a:pPr indent="400050"/>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化简得</a:t>
            </a:r>
            <a:endPar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indent="400050"/>
            <a:r>
              <a:rPr lang="en-US" altLang="zh-CN" sz="24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n </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6</a:t>
            </a:r>
            <a:r>
              <a:rPr lang="en-US" altLang="zh-CN" sz="24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b="1" baseline="-25000" dirty="0">
                <a:solidFill>
                  <a:srgbClr val="000000"/>
                </a:solidFill>
                <a:latin typeface="Arial" panose="020B0604020202020204" pitchFamily="34" charset="0"/>
                <a:sym typeface="Symbol" panose="05050102010706020507" pitchFamily="18" charset="2"/>
              </a:rPr>
              <a:t></a:t>
            </a:r>
            <a:r>
              <a:rPr lang="en-US" altLang="zh-CN" sz="2400" b="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1 </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+ 8</a:t>
            </a:r>
            <a:r>
              <a:rPr lang="en-US" altLang="zh-CN" sz="2400" b="1" i="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baseline="30000" dirty="0">
                <a:solidFill>
                  <a:srgbClr val="000000"/>
                </a:solidFill>
                <a:latin typeface="Arial" panose="020B0604020202020204" pitchFamily="34" charset="0"/>
                <a:sym typeface="Symbol" panose="05050102010706020507" pitchFamily="18" charset="2"/>
              </a:rPr>
              <a:t></a:t>
            </a:r>
            <a:r>
              <a:rPr lang="en-US" altLang="zh-CN" sz="2400" b="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dirty="0">
              <a:latin typeface="Arial" panose="020B0604020202020204" pitchFamily="34" charset="0"/>
              <a:sym typeface="Symbol" panose="05050102010706020507" pitchFamily="18" charset="2"/>
            </a:endParaRPr>
          </a:p>
          <a:p>
            <a:pPr indent="400050" eaLnBrk="0" hangingPunct="0"/>
            <a:endPar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indent="400050" eaLnBrk="0" hangingPunct="0"/>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可以解得</a:t>
            </a:r>
            <a:endPar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indent="400050" eaLnBrk="0" hangingPunct="0"/>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a</a:t>
            </a:r>
            <a:r>
              <a:rPr lang="en-US" altLang="zh-CN" sz="2400" b="1" i="1"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=(6</a:t>
            </a:r>
            <a:r>
              <a:rPr lang="en-US" altLang="zh-CN" sz="2400" b="1" i="1"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+8</a:t>
            </a:r>
            <a:r>
              <a:rPr lang="en-US" altLang="zh-CN" sz="2400" b="1" i="1"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r>
              <a:rPr lang="en-US" altLang="zh-CN"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9219" name="Rectangle 3"/>
          <p:cNvSpPr>
            <a:spLocks noGrp="1"/>
          </p:cNvSpPr>
          <p:nvPr>
            <p:ph type="title"/>
          </p:nvPr>
        </p:nvSpPr>
        <p:spPr>
          <a:xfrm>
            <a:off x="539552" y="476885"/>
            <a:ext cx="7772400" cy="1143000"/>
          </a:xfrm>
        </p:spPr>
        <p:txBody>
          <a:bodyPr vert="horz" wrap="square" lIns="91440" tIns="45720" rIns="91440" bIns="45720" anchor="ctr" anchorCtr="0"/>
          <a:lstStyle/>
          <a:p>
            <a:pPr algn="l" eaLnBrk="1" hangingPunct="1"/>
            <a:r>
              <a:rPr lang="zh-CN" altLang="en-US" sz="3600" dirty="0">
                <a:solidFill>
                  <a:srgbClr val="A50021"/>
                </a:solidFill>
              </a:rPr>
              <a:t>递推方程的实例</a:t>
            </a:r>
            <a:r>
              <a:rPr lang="en-US" altLang="zh-CN" sz="3600" dirty="0">
                <a:solidFill>
                  <a:srgbClr val="A50021"/>
                </a:solidFill>
              </a:rPr>
              <a:t>——</a:t>
            </a:r>
            <a:r>
              <a:rPr lang="zh-CN" altLang="en-US" sz="3600" dirty="0">
                <a:solidFill>
                  <a:srgbClr val="A50021"/>
                </a:solidFill>
              </a:rPr>
              <a:t>计数编码</a:t>
            </a:r>
            <a:endParaRPr lang="zh-CN" altLang="en-US" sz="3600" dirty="0">
              <a:solidFill>
                <a:srgbClr val="A50021"/>
              </a:solidFill>
            </a:endParaRPr>
          </a:p>
        </p:txBody>
      </p:sp>
      <p:sp>
        <p:nvSpPr>
          <p:cNvPr id="9220" name="Rectangle 5"/>
          <p:cNvSpPr/>
          <p:nvPr/>
        </p:nvSpPr>
        <p:spPr>
          <a:xfrm>
            <a:off x="179388" y="1413352"/>
            <a:ext cx="8496300" cy="2454910"/>
          </a:xfrm>
          <a:prstGeom prst="rect">
            <a:avLst/>
          </a:prstGeom>
          <a:noFill/>
          <a:ln w="6350">
            <a:noFill/>
          </a:ln>
        </p:spPr>
        <p:txBody>
          <a:bodyPr anchor="ctr" anchorCtr="0">
            <a:spAutoFit/>
          </a:bodyPr>
          <a:lstStyle/>
          <a:p>
            <a:pPr indent="342900"/>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2</a:t>
            </a:r>
            <a:r>
              <a:rPr lang="en-US" altLang="zh-CN" sz="2400" b="1" dirty="0">
                <a:solidFill>
                  <a:srgbClr val="00000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一个编码系统用八进制数字对信息编码，一个码是有</a:t>
            </a:r>
            <a:endParaRPr lang="en-US" altLang="zh-CN" sz="2400" b="1" dirty="0">
              <a:solidFill>
                <a:srgbClr val="002060"/>
              </a:solidFill>
              <a:latin typeface="Times New Roman" panose="02020603050405020304" pitchFamily="18" charset="0"/>
              <a:ea typeface="宋体" panose="02010600030101010101" pitchFamily="2" charset="-122"/>
            </a:endParaRPr>
          </a:p>
          <a:p>
            <a:pPr indent="342900"/>
            <a:r>
              <a:rPr lang="zh-CN" altLang="en-US" sz="2400" b="1" dirty="0">
                <a:solidFill>
                  <a:srgbClr val="002060"/>
                </a:solidFill>
                <a:latin typeface="Times New Roman" panose="02020603050405020304" pitchFamily="18" charset="0"/>
                <a:ea typeface="宋体" panose="02010600030101010101" pitchFamily="2" charset="-122"/>
              </a:rPr>
              <a:t>效的当且仅当含有偶数个</a:t>
            </a:r>
            <a:r>
              <a:rPr lang="en-US" altLang="zh-CN" sz="2400" b="1" dirty="0">
                <a:solidFill>
                  <a:srgbClr val="002060"/>
                </a:solidFill>
                <a:latin typeface="Times New Roman" panose="02020603050405020304" pitchFamily="18" charset="0"/>
                <a:ea typeface="宋体" panose="02010600030101010101" pitchFamily="2" charset="-122"/>
              </a:rPr>
              <a:t>7, </a:t>
            </a:r>
            <a:r>
              <a:rPr lang="zh-CN" altLang="en-US" sz="2400" b="1" dirty="0">
                <a:solidFill>
                  <a:srgbClr val="002060"/>
                </a:solidFill>
                <a:latin typeface="Times New Roman" panose="02020603050405020304" pitchFamily="18" charset="0"/>
                <a:ea typeface="宋体" panose="02010600030101010101" pitchFamily="2" charset="-122"/>
              </a:rPr>
              <a:t>求 </a:t>
            </a:r>
            <a:r>
              <a:rPr lang="en-US" altLang="zh-CN" sz="2400" b="1" i="1" dirty="0">
                <a:solidFill>
                  <a:srgbClr val="002060"/>
                </a:solidFill>
                <a:latin typeface="Times New Roman" panose="02020603050405020304" pitchFamily="18" charset="0"/>
                <a:ea typeface="宋体" panose="02010600030101010101" pitchFamily="2" charset="-122"/>
              </a:rPr>
              <a:t>n </a:t>
            </a:r>
            <a:r>
              <a:rPr lang="zh-CN" altLang="en-US" sz="2400" b="1" dirty="0">
                <a:solidFill>
                  <a:srgbClr val="002060"/>
                </a:solidFill>
                <a:latin typeface="Times New Roman" panose="02020603050405020304" pitchFamily="18" charset="0"/>
                <a:ea typeface="宋体" panose="02010600030101010101" pitchFamily="2" charset="-122"/>
              </a:rPr>
              <a:t>位长的有效码字有多少个？</a:t>
            </a:r>
            <a:endParaRPr lang="zh-CN" altLang="en-US" sz="2400" dirty="0">
              <a:latin typeface="Arial" panose="020B0604020202020204" pitchFamily="34" charset="0"/>
            </a:endParaRPr>
          </a:p>
          <a:p>
            <a:pPr indent="342900" eaLnBrk="0" hangingPunct="0">
              <a:spcBef>
                <a:spcPct val="40000"/>
              </a:spcBef>
            </a:pPr>
            <a:r>
              <a:rPr lang="zh-CN" altLang="en-US" sz="2400" b="1" dirty="0">
                <a:solidFill>
                  <a:srgbClr val="000000"/>
                </a:solidFill>
                <a:latin typeface="Times New Roman" panose="02020603050405020304" pitchFamily="18" charset="0"/>
                <a:ea typeface="宋体" panose="02010600030101010101" pitchFamily="2" charset="-122"/>
              </a:rPr>
              <a:t>解   设所求有效码字为 </a:t>
            </a:r>
            <a:r>
              <a:rPr lang="en-US" altLang="zh-CN" sz="2400" b="1" i="1" dirty="0">
                <a:solidFill>
                  <a:srgbClr val="000000"/>
                </a:solidFill>
                <a:latin typeface="Times New Roman" panose="02020603050405020304" pitchFamily="18" charset="0"/>
                <a:ea typeface="宋体" panose="02010600030101010101" pitchFamily="2" charset="-122"/>
              </a:rPr>
              <a:t>a</a:t>
            </a:r>
            <a:r>
              <a:rPr lang="en-US" altLang="zh-CN" sz="2400" b="1" i="1" baseline="-30000" dirty="0">
                <a:solidFill>
                  <a:srgbClr val="000000"/>
                </a:solidFill>
                <a:latin typeface="Times New Roman" panose="02020603050405020304" pitchFamily="18" charset="0"/>
                <a:ea typeface="宋体" panose="02010600030101010101" pitchFamily="2" charset="-122"/>
              </a:rPr>
              <a:t>n</a:t>
            </a:r>
            <a:r>
              <a:rPr lang="zh-CN" altLang="en-US" sz="2400" b="1" dirty="0">
                <a:solidFill>
                  <a:srgbClr val="000000"/>
                </a:solidFill>
                <a:latin typeface="Times New Roman" panose="02020603050405020304" pitchFamily="18" charset="0"/>
                <a:ea typeface="宋体" panose="02010600030101010101" pitchFamily="2" charset="-122"/>
              </a:rPr>
              <a:t>个</a:t>
            </a:r>
            <a:r>
              <a:rPr lang="en-US" altLang="zh-CN" sz="2400" b="1" dirty="0">
                <a:solidFill>
                  <a:srgbClr val="00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分类处理、分步处理</a:t>
            </a:r>
            <a:r>
              <a:rPr lang="zh-CN" altLang="en-US" sz="2400" b="1" dirty="0">
                <a:solidFill>
                  <a:srgbClr val="000000"/>
                </a:solidFill>
                <a:latin typeface="Times New Roman" panose="02020603050405020304" pitchFamily="18" charset="0"/>
                <a:ea typeface="宋体" panose="02010600030101010101" pitchFamily="2" charset="-122"/>
              </a:rPr>
              <a:t>得到递</a:t>
            </a:r>
            <a:endParaRPr lang="zh-CN" altLang="en-US" sz="2400" b="1" dirty="0">
              <a:solidFill>
                <a:srgbClr val="000000"/>
              </a:solidFill>
              <a:latin typeface="Times New Roman" panose="02020603050405020304" pitchFamily="18" charset="0"/>
              <a:ea typeface="宋体" panose="02010600030101010101" pitchFamily="2" charset="-122"/>
            </a:endParaRPr>
          </a:p>
          <a:p>
            <a:pPr indent="342900" eaLnBrk="0" hangingPunct="0"/>
            <a:r>
              <a:rPr lang="zh-CN" altLang="en-US" sz="2400" b="1" dirty="0">
                <a:solidFill>
                  <a:srgbClr val="000000"/>
                </a:solidFill>
                <a:latin typeface="Times New Roman" panose="02020603050405020304" pitchFamily="18" charset="0"/>
                <a:ea typeface="宋体" panose="02010600030101010101" pitchFamily="2" charset="-122"/>
              </a:rPr>
              <a:t>推方程和初值如下：</a:t>
            </a:r>
            <a:endParaRPr lang="zh-CN" altLang="en-US" sz="2400" b="1" dirty="0">
              <a:solidFill>
                <a:srgbClr val="000000"/>
              </a:solidFill>
              <a:latin typeface="Times New Roman" panose="02020603050405020304" pitchFamily="18" charset="0"/>
              <a:ea typeface="宋体" panose="02010600030101010101" pitchFamily="2" charset="-122"/>
            </a:endParaRPr>
          </a:p>
          <a:p>
            <a:pPr indent="342900" eaLnBrk="0" hangingPunct="0"/>
            <a:r>
              <a:rPr lang="en-US" altLang="zh-CN" sz="2400" b="1" i="1" dirty="0">
                <a:solidFill>
                  <a:srgbClr val="000000"/>
                </a:solidFill>
                <a:latin typeface="Times New Roman" panose="02020603050405020304" pitchFamily="18" charset="0"/>
                <a:ea typeface="宋体" panose="02010600030101010101" pitchFamily="2" charset="-122"/>
              </a:rPr>
              <a:t>    a</a:t>
            </a:r>
            <a:r>
              <a:rPr lang="en-US" altLang="zh-CN" sz="2400" b="1" i="1" baseline="-25000" dirty="0">
                <a:solidFill>
                  <a:srgbClr val="000000"/>
                </a:solidFill>
                <a:latin typeface="Times New Roman" panose="02020603050405020304" pitchFamily="18" charset="0"/>
                <a:ea typeface="宋体" panose="02010600030101010101" pitchFamily="2" charset="-122"/>
              </a:rPr>
              <a:t>n</a:t>
            </a:r>
            <a:r>
              <a:rPr lang="en-US" altLang="zh-CN" sz="2400" b="1" dirty="0">
                <a:solidFill>
                  <a:srgbClr val="000000"/>
                </a:solidFill>
                <a:latin typeface="Times New Roman" panose="02020603050405020304" pitchFamily="18" charset="0"/>
                <a:ea typeface="宋体" panose="02010600030101010101" pitchFamily="2" charset="-122"/>
              </a:rPr>
              <a:t>=7</a:t>
            </a:r>
            <a:r>
              <a:rPr lang="en-US" altLang="zh-CN" sz="2400" b="1" i="1" dirty="0">
                <a:solidFill>
                  <a:srgbClr val="000000"/>
                </a:solidFill>
                <a:latin typeface="Times New Roman" panose="02020603050405020304" pitchFamily="18" charset="0"/>
                <a:ea typeface="宋体" panose="02010600030101010101" pitchFamily="2" charset="-122"/>
              </a:rPr>
              <a:t>a</a:t>
            </a:r>
            <a:r>
              <a:rPr lang="en-US" altLang="zh-CN" sz="2400" b="1" i="1" baseline="-25000" dirty="0">
                <a:solidFill>
                  <a:srgbClr val="000000"/>
                </a:solidFill>
                <a:latin typeface="Times New Roman" panose="02020603050405020304" pitchFamily="18" charset="0"/>
                <a:ea typeface="宋体" panose="02010600030101010101" pitchFamily="2" charset="-122"/>
              </a:rPr>
              <a:t>n</a:t>
            </a:r>
            <a:r>
              <a:rPr lang="en-US" altLang="zh-CN" sz="24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25000" dirty="0">
                <a:solidFill>
                  <a:srgbClr val="000000"/>
                </a:solidFill>
                <a:latin typeface="Times New Roman" panose="02020603050405020304" pitchFamily="18" charset="0"/>
                <a:ea typeface="宋体" panose="02010600030101010101" pitchFamily="2" charset="-122"/>
              </a:rPr>
              <a:t>1</a:t>
            </a:r>
            <a:r>
              <a:rPr lang="en-US" altLang="zh-CN" sz="2400" b="1" dirty="0">
                <a:solidFill>
                  <a:srgbClr val="000000"/>
                </a:solidFill>
                <a:latin typeface="Times New Roman" panose="02020603050405020304" pitchFamily="18" charset="0"/>
                <a:ea typeface="宋体" panose="02010600030101010101" pitchFamily="2" charset="-122"/>
              </a:rPr>
              <a:t>+ </a:t>
            </a:r>
            <a:r>
              <a:rPr lang="en-US" altLang="zh-CN" sz="2400" b="1" dirty="0">
                <a:solidFill>
                  <a:schemeClr val="accent2"/>
                </a:solidFill>
                <a:latin typeface="Times New Roman" panose="02020603050405020304" pitchFamily="18" charset="0"/>
                <a:ea typeface="宋体" panose="02010600030101010101" pitchFamily="2" charset="-122"/>
              </a:rPr>
              <a:t>8</a:t>
            </a:r>
            <a:r>
              <a:rPr lang="en-US" altLang="zh-CN" sz="2400" b="1" i="1" baseline="30000" dirty="0">
                <a:solidFill>
                  <a:schemeClr val="accent2"/>
                </a:solidFill>
                <a:latin typeface="Times New Roman" panose="02020603050405020304" pitchFamily="18" charset="0"/>
                <a:ea typeface="宋体" panose="02010600030101010101" pitchFamily="2" charset="-122"/>
              </a:rPr>
              <a:t>n</a:t>
            </a:r>
            <a:r>
              <a:rPr lang="en-US" altLang="zh-CN" sz="2400" b="1" baseline="30000" dirty="0">
                <a:solidFill>
                  <a:schemeClr val="accent2"/>
                </a:solidFill>
                <a:latin typeface="Arial" panose="020B0604020202020204" pitchFamily="34" charset="0"/>
                <a:sym typeface="Symbol" panose="05050102010706020507" pitchFamily="18" charset="2"/>
              </a:rPr>
              <a:t></a:t>
            </a:r>
            <a:r>
              <a:rPr lang="en-US" altLang="zh-CN" sz="2400" b="1" baseline="30000" dirty="0">
                <a:solidFill>
                  <a:schemeClr val="accent2"/>
                </a:solidFill>
                <a:latin typeface="Times New Roman" panose="02020603050405020304" pitchFamily="18" charset="0"/>
                <a:ea typeface="宋体" panose="02010600030101010101" pitchFamily="2" charset="-122"/>
              </a:rPr>
              <a:t>1 </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accent2"/>
                </a:solidFill>
                <a:latin typeface="Times New Roman" panose="02020603050405020304" pitchFamily="18" charset="0"/>
                <a:ea typeface="宋体" panose="02010600030101010101" pitchFamily="2" charset="-122"/>
              </a:rPr>
              <a:t> </a:t>
            </a:r>
            <a:r>
              <a:rPr lang="en-US" altLang="zh-CN" sz="2400" b="1" i="1" dirty="0">
                <a:solidFill>
                  <a:schemeClr val="accent2"/>
                </a:solidFill>
                <a:latin typeface="Times New Roman" panose="02020603050405020304" pitchFamily="18" charset="0"/>
                <a:ea typeface="宋体" panose="02010600030101010101" pitchFamily="2" charset="-122"/>
              </a:rPr>
              <a:t>a</a:t>
            </a:r>
            <a:r>
              <a:rPr lang="en-US" altLang="zh-CN" sz="2400" b="1" i="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n</a:t>
            </a:r>
            <a:r>
              <a:rPr lang="en-US" altLang="zh-CN" b="1" baseline="-25000" dirty="0">
                <a:solidFill>
                  <a:schemeClr val="accent2"/>
                </a:solidFill>
                <a:latin typeface="Arial" panose="020B0604020202020204" pitchFamily="34" charset="0"/>
                <a:sym typeface="Symbol" panose="05050102010706020507" pitchFamily="18" charset="2"/>
              </a:rPr>
              <a:t></a:t>
            </a:r>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a:p>
            <a:pPr indent="342900" eaLnBrk="0" hangingPunct="0"/>
            <a:r>
              <a:rPr lang="en-US" altLang="zh-CN" sz="240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000000"/>
                </a:solidFill>
                <a:latin typeface="Times New Roman" panose="02020603050405020304" pitchFamily="18" charset="0"/>
                <a:sym typeface="Symbol" panose="05050102010706020507" pitchFamily="18" charset="2"/>
              </a:rPr>
              <a:t>a</a:t>
            </a:r>
            <a:r>
              <a:rPr lang="en-US" altLang="zh-CN" sz="2400" b="1" baseline="-25000" dirty="0">
                <a:solidFill>
                  <a:srgbClr val="000000"/>
                </a:solidFill>
                <a:latin typeface="Times New Roman" panose="02020603050405020304" pitchFamily="18" charset="0"/>
                <a:sym typeface="Symbol" panose="05050102010706020507" pitchFamily="18" charset="2"/>
              </a:rPr>
              <a:t>1</a:t>
            </a:r>
            <a:r>
              <a:rPr lang="en-US" altLang="zh-CN" sz="2400" b="1" dirty="0">
                <a:solidFill>
                  <a:srgbClr val="000000"/>
                </a:solidFill>
                <a:latin typeface="Times New Roman" panose="02020603050405020304" pitchFamily="18" charset="0"/>
                <a:sym typeface="Symbol" panose="05050102010706020507" pitchFamily="18" charset="2"/>
              </a:rPr>
              <a:t>=7</a:t>
            </a:r>
            <a:r>
              <a:rPr lang="en-US" altLang="zh-CN" sz="2400" dirty="0">
                <a:latin typeface="Times New Roman" panose="02020603050405020304" pitchFamily="18" charset="0"/>
                <a:sym typeface="Symbol" panose="05050102010706020507" pitchFamily="18" charset="2"/>
              </a:rPr>
              <a:t> </a:t>
            </a:r>
            <a:endParaRPr lang="en-US" altLang="zh-CN" sz="2400" dirty="0">
              <a:latin typeface="Times New Roman" panose="02020603050405020304" pitchFamily="18" charset="0"/>
              <a:sym typeface="Symbol" panose="05050102010706020507" pitchFamily="18" charset="2"/>
            </a:endParaRPr>
          </a:p>
        </p:txBody>
      </p:sp>
      <p:sp>
        <p:nvSpPr>
          <p:cNvPr id="9221" name="灯片编号占位符 2"/>
          <p:cNvSpPr txBox="1"/>
          <p:nvPr/>
        </p:nvSpPr>
        <p:spPr>
          <a:xfrm>
            <a:off x="8355013" y="6265863"/>
            <a:ext cx="1905000" cy="457200"/>
          </a:xfrm>
          <a:prstGeom prst="rect">
            <a:avLst/>
          </a:prstGeom>
          <a:noFill/>
          <a:ln w="9525">
            <a:noFill/>
          </a:ln>
        </p:spPr>
        <p:txBody>
          <a:bodyPr anchor="t" anchorCtr="0"/>
          <a:lstStyle/>
          <a:p>
            <a:pPr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grpSp>
        <p:nvGrpSpPr>
          <p:cNvPr id="2" name="Group 5"/>
          <p:cNvGrpSpPr/>
          <p:nvPr/>
        </p:nvGrpSpPr>
        <p:grpSpPr>
          <a:xfrm>
            <a:off x="6089650" y="4151313"/>
            <a:ext cx="2660650" cy="503237"/>
            <a:chOff x="2789" y="2841"/>
            <a:chExt cx="1676" cy="317"/>
          </a:xfrm>
        </p:grpSpPr>
        <p:sp>
          <p:nvSpPr>
            <p:cNvPr id="9223" name="Rectangle 6"/>
            <p:cNvSpPr/>
            <p:nvPr/>
          </p:nvSpPr>
          <p:spPr>
            <a:xfrm>
              <a:off x="2789" y="2841"/>
              <a:ext cx="272" cy="272"/>
            </a:xfrm>
            <a:prstGeom prst="rect">
              <a:avLst/>
            </a:prstGeom>
            <a:solidFill>
              <a:srgbClr val="FFFF00"/>
            </a:solidFill>
            <a:ln w="28575" cap="flat" cmpd="sng">
              <a:solidFill>
                <a:schemeClr val="tx1"/>
              </a:solidFill>
              <a:prstDash val="solid"/>
              <a:miter/>
              <a:headEnd type="none" w="med" len="med"/>
              <a:tailEnd type="none" w="med" len="med"/>
            </a:ln>
          </p:spPr>
          <p:txBody>
            <a:bodyPr wrap="none" anchor="ctr" anchorCtr="0"/>
            <a:lstStyle/>
            <a:p>
              <a:pPr algn="ctr"/>
              <a:r>
                <a:rPr lang="en-US" altLang="zh-CN" sz="4200" dirty="0">
                  <a:solidFill>
                    <a:schemeClr val="tx2"/>
                  </a:solidFill>
                  <a:latin typeface="Times New Roman" panose="02020603050405020304" pitchFamily="18" charset="0"/>
                  <a:ea typeface="宋体" panose="02010600030101010101" pitchFamily="2" charset="-122"/>
                </a:rPr>
                <a:t> </a:t>
              </a:r>
              <a:r>
                <a:rPr lang="en-US" altLang="zh-CN" sz="2800" b="1" i="1" dirty="0">
                  <a:solidFill>
                    <a:schemeClr val="tx1"/>
                  </a:solidFill>
                  <a:latin typeface="Times New Roman" panose="02020603050405020304" pitchFamily="18" charset="0"/>
                  <a:ea typeface="宋体" panose="02010600030101010101" pitchFamily="2" charset="-122"/>
                </a:rPr>
                <a:t>x</a:t>
              </a:r>
              <a:endParaRPr lang="en-US" altLang="zh-CN" sz="2800" b="1" i="1" dirty="0">
                <a:solidFill>
                  <a:schemeClr val="tx1"/>
                </a:solidFill>
                <a:latin typeface="Times New Roman" panose="02020603050405020304" pitchFamily="18" charset="0"/>
                <a:ea typeface="宋体" panose="02010600030101010101" pitchFamily="2" charset="-122"/>
              </a:endParaRPr>
            </a:p>
          </p:txBody>
        </p:sp>
        <p:sp>
          <p:nvSpPr>
            <p:cNvPr id="9224" name="Text Box 7"/>
            <p:cNvSpPr txBox="1"/>
            <p:nvPr/>
          </p:nvSpPr>
          <p:spPr>
            <a:xfrm>
              <a:off x="3184" y="2870"/>
              <a:ext cx="1281" cy="288"/>
            </a:xfrm>
            <a:prstGeom prst="rect">
              <a:avLst/>
            </a:prstGeom>
            <a:solidFill>
              <a:srgbClr val="FFFFFF"/>
            </a:solidFill>
            <a:ln w="9525">
              <a:noFill/>
            </a:ln>
          </p:spPr>
          <p:txBody>
            <a:bodyPr wrap="none" anchor="t" anchorCtr="0">
              <a:spAutoFit/>
            </a:bodyPr>
            <a:lstStyle/>
            <a:p>
              <a:pPr algn="ctr"/>
              <a:r>
                <a:rPr lang="en-US" altLang="zh-CN" sz="2400" b="1" i="1" dirty="0">
                  <a:solidFill>
                    <a:schemeClr val="tx1"/>
                  </a:solidFill>
                  <a:latin typeface="Times New Roman" panose="02020603050405020304" pitchFamily="18" charset="0"/>
                </a:rPr>
                <a:t>x</a:t>
              </a:r>
              <a:r>
                <a:rPr lang="en-US" altLang="zh-CN" sz="2400" b="1" dirty="0">
                  <a:solidFill>
                    <a:schemeClr val="tx1"/>
                  </a:solidFill>
                  <a:latin typeface="Times New Roman" panose="02020603050405020304" pitchFamily="18" charset="0"/>
                </a:rPr>
                <a:t>=0,1,2,3,4,5,6</a:t>
              </a:r>
              <a:endParaRPr lang="en-US" altLang="zh-CN" sz="2400" b="1" dirty="0">
                <a:solidFill>
                  <a:schemeClr val="tx1"/>
                </a:solidFill>
                <a:latin typeface="Times New Roman" panose="02020603050405020304" pitchFamily="18" charset="0"/>
              </a:endParaRPr>
            </a:p>
          </p:txBody>
        </p:sp>
      </p:grpSp>
      <p:grpSp>
        <p:nvGrpSpPr>
          <p:cNvPr id="3" name="Group 8"/>
          <p:cNvGrpSpPr/>
          <p:nvPr/>
        </p:nvGrpSpPr>
        <p:grpSpPr>
          <a:xfrm>
            <a:off x="6089650" y="5492750"/>
            <a:ext cx="1363663" cy="457200"/>
            <a:chOff x="3198" y="3641"/>
            <a:chExt cx="859" cy="288"/>
          </a:xfrm>
        </p:grpSpPr>
        <p:sp>
          <p:nvSpPr>
            <p:cNvPr id="12" name="Rectangle 9"/>
            <p:cNvSpPr>
              <a:spLocks noChangeArrowheads="1"/>
            </p:cNvSpPr>
            <p:nvPr/>
          </p:nvSpPr>
          <p:spPr bwMode="auto">
            <a:xfrm>
              <a:off x="3198" y="3657"/>
              <a:ext cx="272" cy="272"/>
            </a:xfrm>
            <a:prstGeom prst="rect">
              <a:avLst/>
            </a:prstGeom>
            <a:solidFill>
              <a:schemeClr val="accent5">
                <a:lumMod val="75000"/>
                <a:alpha val="55000"/>
              </a:schemeClr>
            </a:solidFill>
            <a:ln w="28575" algn="ctr">
              <a:solidFill>
                <a:schemeClr val="tx1"/>
              </a:solidFill>
              <a:miter lim="800000"/>
            </a:ln>
          </p:spPr>
          <p:txBody>
            <a:bodyPr wrap="none" anchor="ct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1" i="1" u="none" strike="noStrike" kern="1200" cap="none" spc="0" normalizeH="0" baseline="0" noProof="1">
                  <a:solidFill>
                    <a:schemeClr val="tx1"/>
                  </a:solidFill>
                  <a:latin typeface="Times New Roman" panose="02020603050405020304" pitchFamily="18" charset="0"/>
                  <a:ea typeface="华文行楷" panose="02010800040101010101" pitchFamily="2" charset="-122"/>
                  <a:cs typeface="+mn-cs"/>
                </a:rPr>
                <a:t>y</a:t>
              </a:r>
              <a:endParaRPr kumimoji="0" lang="en-US" altLang="zh-CN" sz="2800" b="1" i="1" u="none" strike="noStrike" kern="1200" cap="none" spc="0" normalizeH="0" baseline="0" noProof="1">
                <a:solidFill>
                  <a:schemeClr val="tx1"/>
                </a:solidFill>
                <a:latin typeface="Times New Roman" panose="02020603050405020304" pitchFamily="18" charset="0"/>
                <a:ea typeface="华文行楷" panose="02010800040101010101" pitchFamily="2" charset="-122"/>
                <a:cs typeface="+mn-cs"/>
              </a:endParaRPr>
            </a:p>
          </p:txBody>
        </p:sp>
        <p:sp>
          <p:nvSpPr>
            <p:cNvPr id="9227" name="Text Box 10"/>
            <p:cNvSpPr txBox="1"/>
            <p:nvPr/>
          </p:nvSpPr>
          <p:spPr>
            <a:xfrm>
              <a:off x="3651" y="3641"/>
              <a:ext cx="406" cy="288"/>
            </a:xfrm>
            <a:prstGeom prst="rect">
              <a:avLst/>
            </a:prstGeom>
            <a:noFill/>
            <a:ln w="9525">
              <a:noFill/>
            </a:ln>
          </p:spPr>
          <p:txBody>
            <a:bodyPr wrap="none" anchor="t" anchorCtr="0">
              <a:spAutoFit/>
            </a:bodyPr>
            <a:lstStyle/>
            <a:p>
              <a:pPr algn="ctr"/>
              <a:r>
                <a:rPr lang="en-US" altLang="zh-CN" sz="2400" b="1" i="1" dirty="0">
                  <a:solidFill>
                    <a:schemeClr val="tx1"/>
                  </a:solidFill>
                  <a:latin typeface="Times New Roman" panose="02020603050405020304" pitchFamily="18" charset="0"/>
                </a:rPr>
                <a:t>y</a:t>
              </a:r>
              <a:r>
                <a:rPr lang="en-US" altLang="zh-CN" sz="2400" b="1" dirty="0">
                  <a:solidFill>
                    <a:schemeClr val="tx1"/>
                  </a:solidFill>
                  <a:latin typeface="Times New Roman" panose="02020603050405020304" pitchFamily="18" charset="0"/>
                </a:rPr>
                <a:t>=7</a:t>
              </a:r>
              <a:endParaRPr lang="en-US" altLang="zh-CN" sz="2400" b="1" dirty="0">
                <a:solidFill>
                  <a:schemeClr val="tx1"/>
                </a:solidFill>
                <a:latin typeface="Times New Roman" panose="02020603050405020304" pitchFamily="18" charset="0"/>
              </a:endParaRPr>
            </a:p>
          </p:txBody>
        </p:sp>
      </p:grpSp>
      <p:grpSp>
        <p:nvGrpSpPr>
          <p:cNvPr id="4" name="Group 11"/>
          <p:cNvGrpSpPr/>
          <p:nvPr/>
        </p:nvGrpSpPr>
        <p:grpSpPr>
          <a:xfrm>
            <a:off x="3205163" y="5516563"/>
            <a:ext cx="3095625" cy="887412"/>
            <a:chOff x="975" y="3476"/>
            <a:chExt cx="1950" cy="559"/>
          </a:xfrm>
        </p:grpSpPr>
        <p:sp>
          <p:nvSpPr>
            <p:cNvPr id="9229" name="Rectangle 12"/>
            <p:cNvSpPr/>
            <p:nvPr/>
          </p:nvSpPr>
          <p:spPr>
            <a:xfrm>
              <a:off x="975" y="3476"/>
              <a:ext cx="1814" cy="272"/>
            </a:xfrm>
            <a:prstGeom prst="rect">
              <a:avLst/>
            </a:prstGeom>
            <a:solidFill>
              <a:srgbClr val="FFFF00">
                <a:alpha val="32941"/>
              </a:srgbClr>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9230" name="Text Box 13"/>
            <p:cNvSpPr txBox="1"/>
            <p:nvPr/>
          </p:nvSpPr>
          <p:spPr>
            <a:xfrm>
              <a:off x="1020" y="3744"/>
              <a:ext cx="1905" cy="291"/>
            </a:xfrm>
            <a:prstGeom prst="rect">
              <a:avLst/>
            </a:prstGeom>
            <a:noFill/>
            <a:ln w="28575">
              <a:noFill/>
            </a:ln>
          </p:spPr>
          <p:txBody>
            <a:bodyPr anchor="t" anchorCtr="0">
              <a:spAutoFit/>
            </a:bodyPr>
            <a:lstStyle/>
            <a:p>
              <a:pPr algn="ctr">
                <a:buSzTx/>
              </a:pPr>
              <a:r>
                <a:rPr lang="zh-CN" altLang="en-US" sz="2400" b="1" dirty="0">
                  <a:solidFill>
                    <a:schemeClr val="tx1"/>
                  </a:solidFill>
                  <a:latin typeface="Times New Roman" panose="02020603050405020304" pitchFamily="18" charset="0"/>
                  <a:ea typeface="宋体" panose="02010600030101010101" pitchFamily="2" charset="-122"/>
                </a:rPr>
                <a:t>含奇数个</a:t>
              </a:r>
              <a:r>
                <a:rPr lang="en-US" altLang="zh-CN" sz="2400" b="1" dirty="0">
                  <a:solidFill>
                    <a:schemeClr val="tx1"/>
                  </a:solidFill>
                  <a:latin typeface="Times New Roman" panose="02020603050405020304" pitchFamily="18" charset="0"/>
                  <a:ea typeface="宋体" panose="02010600030101010101" pitchFamily="2" charset="-122"/>
                </a:rPr>
                <a:t>7</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8</a:t>
              </a:r>
              <a:r>
                <a:rPr lang="en-US" altLang="zh-CN" sz="2400" b="1" i="1" baseline="30000" dirty="0">
                  <a:solidFill>
                    <a:schemeClr val="tx1"/>
                  </a:solidFill>
                  <a:latin typeface="Times New Roman" panose="02020603050405020304" pitchFamily="18" charset="0"/>
                  <a:ea typeface="宋体" panose="02010600030101010101" pitchFamily="2" charset="-122"/>
                </a:rPr>
                <a:t>n</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baseline="-25000" dirty="0">
                  <a:solidFill>
                    <a:schemeClr val="tx1"/>
                  </a:solidFill>
                  <a:latin typeface="Times New Roman" panose="02020603050405020304" pitchFamily="18" charset="0"/>
                  <a:ea typeface="宋体" panose="02010600030101010101" pitchFamily="2" charset="-122"/>
                </a:rPr>
                <a:t>-1</a:t>
              </a:r>
              <a:endParaRPr lang="en-US" altLang="zh-CN" sz="2400" b="1" baseline="-25000" dirty="0">
                <a:solidFill>
                  <a:schemeClr val="tx1"/>
                </a:solidFill>
                <a:latin typeface="Times New Roman" panose="02020603050405020304" pitchFamily="18" charset="0"/>
                <a:ea typeface="宋体" panose="02010600030101010101" pitchFamily="2" charset="-122"/>
              </a:endParaRPr>
            </a:p>
          </p:txBody>
        </p:sp>
      </p:grpSp>
      <p:grpSp>
        <p:nvGrpSpPr>
          <p:cNvPr id="5" name="Group 14"/>
          <p:cNvGrpSpPr/>
          <p:nvPr/>
        </p:nvGrpSpPr>
        <p:grpSpPr>
          <a:xfrm>
            <a:off x="3203575" y="3646488"/>
            <a:ext cx="2879725" cy="1446212"/>
            <a:chOff x="975" y="2523"/>
            <a:chExt cx="1814" cy="911"/>
          </a:xfrm>
        </p:grpSpPr>
        <p:sp>
          <p:nvSpPr>
            <p:cNvPr id="9232" name="Text Box 15"/>
            <p:cNvSpPr txBox="1"/>
            <p:nvPr/>
          </p:nvSpPr>
          <p:spPr>
            <a:xfrm>
              <a:off x="1020" y="3143"/>
              <a:ext cx="1691" cy="291"/>
            </a:xfrm>
            <a:prstGeom prst="rect">
              <a:avLst/>
            </a:prstGeom>
            <a:noFill/>
            <a:ln w="9525">
              <a:noFill/>
            </a:ln>
          </p:spPr>
          <p:txBody>
            <a:bodyPr anchor="t" anchorCtr="0">
              <a:spAutoFit/>
            </a:bodyPr>
            <a:lstStyle/>
            <a:p>
              <a:pPr algn="ctr">
                <a:buSzTx/>
              </a:pPr>
              <a:r>
                <a:rPr lang="zh-CN" altLang="en-US" sz="2400" b="1" dirty="0">
                  <a:solidFill>
                    <a:schemeClr val="tx1"/>
                  </a:solidFill>
                  <a:latin typeface="Times New Roman" panose="02020603050405020304" pitchFamily="18" charset="0"/>
                  <a:ea typeface="宋体" panose="02010600030101010101" pitchFamily="2" charset="-122"/>
                </a:rPr>
                <a:t>含偶数个</a:t>
              </a:r>
              <a:r>
                <a:rPr lang="en-US" altLang="zh-CN" sz="2400" b="1" dirty="0">
                  <a:solidFill>
                    <a:schemeClr val="tx1"/>
                  </a:solidFill>
                  <a:latin typeface="Times New Roman" panose="02020603050405020304" pitchFamily="18" charset="0"/>
                  <a:ea typeface="宋体" panose="02010600030101010101" pitchFamily="2" charset="-122"/>
                </a:rPr>
                <a:t>7</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 a</a:t>
              </a:r>
              <a:r>
                <a:rPr lang="en-US" altLang="zh-CN" sz="2400" b="1" i="1" baseline="-25000" dirty="0">
                  <a:solidFill>
                    <a:schemeClr val="tx1"/>
                  </a:solidFill>
                  <a:latin typeface="Times New Roman" panose="02020603050405020304" pitchFamily="18" charset="0"/>
                  <a:ea typeface="宋体" panose="02010600030101010101" pitchFamily="2" charset="-122"/>
                </a:rPr>
                <a:t>n</a:t>
              </a:r>
              <a:r>
                <a:rPr lang="en-US" altLang="zh-CN" sz="2400" b="1" baseline="-25000" dirty="0">
                  <a:solidFill>
                    <a:schemeClr val="tx1"/>
                  </a:solidFill>
                  <a:latin typeface="Times New Roman" panose="02020603050405020304" pitchFamily="18" charset="0"/>
                  <a:ea typeface="宋体" panose="02010600030101010101" pitchFamily="2" charset="-122"/>
                </a:rPr>
                <a:t>-1</a:t>
              </a:r>
              <a:endParaRPr lang="en-US" altLang="zh-CN" sz="2400" b="1" baseline="-25000" dirty="0">
                <a:solidFill>
                  <a:schemeClr val="tx1"/>
                </a:solidFill>
                <a:latin typeface="Times New Roman" panose="02020603050405020304" pitchFamily="18" charset="0"/>
                <a:ea typeface="宋体" panose="02010600030101010101" pitchFamily="2" charset="-122"/>
              </a:endParaRPr>
            </a:p>
          </p:txBody>
        </p:sp>
        <p:grpSp>
          <p:nvGrpSpPr>
            <p:cNvPr id="9233" name="Group 16"/>
            <p:cNvGrpSpPr/>
            <p:nvPr/>
          </p:nvGrpSpPr>
          <p:grpSpPr>
            <a:xfrm>
              <a:off x="975" y="2523"/>
              <a:ext cx="1814" cy="590"/>
              <a:chOff x="975" y="2523"/>
              <a:chExt cx="1814" cy="590"/>
            </a:xfrm>
          </p:grpSpPr>
          <p:sp>
            <p:nvSpPr>
              <p:cNvPr id="9234" name="Rectangle 17"/>
              <p:cNvSpPr/>
              <p:nvPr/>
            </p:nvSpPr>
            <p:spPr>
              <a:xfrm>
                <a:off x="975" y="2841"/>
                <a:ext cx="1814" cy="272"/>
              </a:xfrm>
              <a:prstGeom prst="rect">
                <a:avLst/>
              </a:prstGeom>
              <a:solidFill>
                <a:srgbClr val="92D050">
                  <a:alpha val="34901"/>
                </a:srgbClr>
              </a:solidFill>
              <a:ln w="28575" cap="flat" cmpd="sng">
                <a:solidFill>
                  <a:schemeClr val="tx1"/>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9235" name="Text Box 18"/>
              <p:cNvSpPr txBox="1"/>
              <p:nvPr/>
            </p:nvSpPr>
            <p:spPr>
              <a:xfrm>
                <a:off x="1000" y="2523"/>
                <a:ext cx="1774" cy="291"/>
              </a:xfrm>
              <a:prstGeom prst="rect">
                <a:avLst/>
              </a:prstGeom>
              <a:noFill/>
              <a:ln w="9525">
                <a:noFill/>
              </a:ln>
            </p:spPr>
            <p:txBody>
              <a:bodyPr wrap="none" anchor="t" anchorCtr="0">
                <a:spAutoFit/>
              </a:bodyPr>
              <a:lstStyle/>
              <a:p>
                <a:pPr algn="ctr">
                  <a:buSzTx/>
                </a:pP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rPr>
                  <a:t>1</a:t>
                </a:r>
                <a:r>
                  <a:rPr lang="zh-CN" altLang="en-US" sz="2400" b="1" dirty="0">
                    <a:solidFill>
                      <a:schemeClr val="tx1"/>
                    </a:solidFill>
                    <a:latin typeface="宋体" panose="02010600030101010101" pitchFamily="2" charset="-122"/>
                    <a:ea typeface="宋体" panose="02010600030101010101" pitchFamily="2" charset="-122"/>
                  </a:rPr>
                  <a:t>位长的八进制串</a:t>
                </a:r>
                <a:endParaRPr lang="zh-CN" altLang="en-US" sz="2400" b="1" dirty="0">
                  <a:solidFill>
                    <a:schemeClr val="tx1"/>
                  </a:solidFill>
                  <a:latin typeface="宋体" panose="02010600030101010101" pitchFamily="2" charset="-122"/>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220">
                                            <p:txEl>
                                              <p:pRg st="2" end="2"/>
                                            </p:txEl>
                                          </p:spTgt>
                                        </p:tgtEl>
                                        <p:attrNameLst>
                                          <p:attrName>style.visibility</p:attrName>
                                        </p:attrNameLst>
                                      </p:cBhvr>
                                      <p:to>
                                        <p:strVal val="visible"/>
                                      </p:to>
                                    </p:set>
                                    <p:animEffect transition="in" filter="blinds(horizontal)">
                                      <p:cBhvr>
                                        <p:cTn id="23" dur="500"/>
                                        <p:tgtEl>
                                          <p:spTgt spid="9220">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6" dur="500"/>
                                        <p:tgtEl>
                                          <p:spTgt spid="9220">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9" dur="500"/>
                                        <p:tgtEl>
                                          <p:spTgt spid="9220">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9220">
                                            <p:txEl>
                                              <p:pRg st="5" end="5"/>
                                            </p:txEl>
                                          </p:spTgt>
                                        </p:tgtEl>
                                        <p:attrNameLst>
                                          <p:attrName>style.visibility</p:attrName>
                                        </p:attrNameLst>
                                      </p:cBhvr>
                                      <p:to>
                                        <p:strVal val="visible"/>
                                      </p:to>
                                    </p:set>
                                    <p:animEffect transition="in" filter="blinds(horizontal)">
                                      <p:cBhvr>
                                        <p:cTn id="32" dur="500"/>
                                        <p:tgtEl>
                                          <p:spTgt spid="92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18">
                                            <p:txEl>
                                              <p:pRg st="0" end="0"/>
                                            </p:txEl>
                                          </p:spTgt>
                                        </p:tgtEl>
                                        <p:attrNameLst>
                                          <p:attrName>style.visibility</p:attrName>
                                        </p:attrNameLst>
                                      </p:cBhvr>
                                      <p:to>
                                        <p:strVal val="visible"/>
                                      </p:to>
                                    </p:set>
                                    <p:animEffect transition="in" filter="blinds(horizontal)">
                                      <p:cBhvr>
                                        <p:cTn id="37" dur="500"/>
                                        <p:tgtEl>
                                          <p:spTgt spid="9218">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9218">
                                            <p:txEl>
                                              <p:pRg st="1" end="1"/>
                                            </p:txEl>
                                          </p:spTgt>
                                        </p:tgtEl>
                                        <p:attrNameLst>
                                          <p:attrName>style.visibility</p:attrName>
                                        </p:attrNameLst>
                                      </p:cBhvr>
                                      <p:to>
                                        <p:strVal val="visible"/>
                                      </p:to>
                                    </p:set>
                                    <p:animEffect transition="in" filter="blinds(horizontal)">
                                      <p:cBhvr>
                                        <p:cTn id="40" dur="500"/>
                                        <p:tgtEl>
                                          <p:spTgt spid="9218">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9218">
                                            <p:txEl>
                                              <p:pRg st="3" end="3"/>
                                            </p:txEl>
                                          </p:spTgt>
                                        </p:tgtEl>
                                        <p:attrNameLst>
                                          <p:attrName>style.visibility</p:attrName>
                                        </p:attrNameLst>
                                      </p:cBhvr>
                                      <p:to>
                                        <p:strVal val="visible"/>
                                      </p:to>
                                    </p:set>
                                    <p:animEffect transition="in" filter="blinds(horizontal)">
                                      <p:cBhvr>
                                        <p:cTn id="43" dur="500"/>
                                        <p:tgtEl>
                                          <p:spTgt spid="9218">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9218">
                                            <p:txEl>
                                              <p:pRg st="4" end="4"/>
                                            </p:txEl>
                                          </p:spTgt>
                                        </p:tgtEl>
                                        <p:attrNameLst>
                                          <p:attrName>style.visibility</p:attrName>
                                        </p:attrNameLst>
                                      </p:cBhvr>
                                      <p:to>
                                        <p:strVal val="visible"/>
                                      </p:to>
                                    </p:set>
                                    <p:animEffect transition="in" filter="blinds(horizontal)">
                                      <p:cBhvr>
                                        <p:cTn id="46" dur="500"/>
                                        <p:tgtEl>
                                          <p:spTgt spid="92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4"/>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1266" name="Rectangle 3"/>
          <p:cNvSpPr>
            <a:spLocks noGrp="1"/>
          </p:cNvSpPr>
          <p:nvPr>
            <p:ph type="title"/>
          </p:nvPr>
        </p:nvSpPr>
        <p:spPr>
          <a:xfrm>
            <a:off x="829310" y="609600"/>
            <a:ext cx="7772400" cy="1143000"/>
          </a:xfrm>
        </p:spPr>
        <p:txBody>
          <a:bodyPr vert="horz" wrap="square" lIns="91440" tIns="45720" rIns="91440" bIns="45720" anchor="ctr" anchorCtr="0"/>
          <a:lstStyle/>
          <a:p>
            <a:pPr algn="l" eaLnBrk="1" hangingPunct="1"/>
            <a:r>
              <a:rPr lang="zh-CN" altLang="en-US" sz="3600" dirty="0">
                <a:solidFill>
                  <a:srgbClr val="A50021"/>
                </a:solidFill>
              </a:rPr>
              <a:t>递推方程的实例</a:t>
            </a:r>
            <a:r>
              <a:rPr lang="en-US" altLang="zh-CN" sz="3600" dirty="0">
                <a:solidFill>
                  <a:srgbClr val="A50021"/>
                </a:solidFill>
              </a:rPr>
              <a:t>——</a:t>
            </a:r>
            <a:r>
              <a:rPr lang="zh-CN" altLang="en-US" sz="3600" dirty="0">
                <a:solidFill>
                  <a:srgbClr val="A50021"/>
                </a:solidFill>
              </a:rPr>
              <a:t>算法分析</a:t>
            </a:r>
            <a:endParaRPr lang="zh-CN" altLang="en-US" sz="3600" dirty="0">
              <a:solidFill>
                <a:srgbClr val="A50021"/>
              </a:solidFill>
            </a:endParaRPr>
          </a:p>
        </p:txBody>
      </p:sp>
      <p:sp>
        <p:nvSpPr>
          <p:cNvPr id="11267" name="Text Box 4"/>
          <p:cNvSpPr txBox="1"/>
          <p:nvPr/>
        </p:nvSpPr>
        <p:spPr>
          <a:xfrm>
            <a:off x="827088" y="1629728"/>
            <a:ext cx="7705725" cy="4676140"/>
          </a:xfrm>
          <a:prstGeom prst="rect">
            <a:avLst/>
          </a:prstGeom>
          <a:noFill/>
          <a:ln w="6350">
            <a:noFill/>
          </a:ln>
        </p:spPr>
        <p:txBody>
          <a:bodyPr anchor="t" anchorCtr="0">
            <a:spAutoFit/>
          </a:bodyPr>
          <a:lstStyle/>
          <a:p>
            <a:pPr>
              <a:lnSpc>
                <a:spcPct val="115000"/>
              </a:lnSpc>
            </a:pPr>
            <a:r>
              <a:rPr lang="zh-CN" altLang="en-US" sz="2400" b="1" dirty="0">
                <a:solidFill>
                  <a:schemeClr val="accent2"/>
                </a:solidFill>
                <a:latin typeface="Times New Roman" panose="02020603050405020304" pitchFamily="18" charset="0"/>
                <a:ea typeface="宋体" panose="02010600030101010101" pitchFamily="2" charset="-122"/>
              </a:rPr>
              <a:t>例</a:t>
            </a:r>
            <a:r>
              <a:rPr lang="en-US" altLang="zh-CN" sz="2400" b="1" dirty="0">
                <a:solidFill>
                  <a:schemeClr val="accent2"/>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哪种排序算法在</a:t>
            </a:r>
            <a:r>
              <a:rPr lang="zh-CN" altLang="en-US" sz="2400" b="1" dirty="0">
                <a:solidFill>
                  <a:srgbClr val="FF0000"/>
                </a:solidFill>
                <a:latin typeface="Times New Roman" panose="02020603050405020304" pitchFamily="18" charset="0"/>
                <a:ea typeface="宋体" panose="02010600030101010101" pitchFamily="2" charset="-122"/>
              </a:rPr>
              <a:t>最坏情况</a:t>
            </a:r>
            <a:r>
              <a:rPr lang="zh-CN" altLang="en-US" sz="2400" b="1" dirty="0">
                <a:solidFill>
                  <a:srgbClr val="002060"/>
                </a:solidFill>
                <a:latin typeface="Times New Roman" panose="02020603050405020304" pitchFamily="18" charset="0"/>
                <a:ea typeface="宋体" panose="02010600030101010101" pitchFamily="2" charset="-122"/>
              </a:rPr>
              <a:t>下复杂度比较低？</a:t>
            </a:r>
            <a:endParaRPr lang="zh-CN" altLang="en-US" sz="2400" b="1" dirty="0">
              <a:solidFill>
                <a:schemeClr val="tx1"/>
              </a:solidFill>
              <a:latin typeface="Times New Roman" panose="02020603050405020304" pitchFamily="18" charset="0"/>
              <a:ea typeface="宋体" panose="02010600030101010101" pitchFamily="2" charset="-122"/>
            </a:endParaRPr>
          </a:p>
          <a:p>
            <a:pPr>
              <a:lnSpc>
                <a:spcPct val="115000"/>
              </a:lnSpc>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插入排序，二</a:t>
            </a:r>
            <a:r>
              <a:rPr lang="zh-CN" altLang="en-US" sz="2400" b="1" dirty="0">
                <a:solidFill>
                  <a:srgbClr val="002060"/>
                </a:solidFill>
                <a:latin typeface="Times New Roman" panose="02020603050405020304" pitchFamily="18" charset="0"/>
                <a:ea typeface="宋体" panose="02010600030101010101" pitchFamily="2" charset="-122"/>
              </a:rPr>
              <a:t>分归并排序    </a:t>
            </a:r>
            <a:endParaRPr lang="zh-CN" altLang="en-US" sz="2400" b="1" dirty="0">
              <a:solidFill>
                <a:srgbClr val="002060"/>
              </a:solidFill>
              <a:latin typeface="Times New Roman" panose="02020603050405020304" pitchFamily="18" charset="0"/>
              <a:ea typeface="宋体" panose="02010600030101010101" pitchFamily="2" charset="-122"/>
            </a:endParaRPr>
          </a:p>
          <a:p>
            <a:pPr>
              <a:lnSpc>
                <a:spcPct val="115000"/>
              </a:lnSpc>
              <a:spcBef>
                <a:spcPct val="40000"/>
              </a:spcBef>
            </a:pPr>
            <a:r>
              <a:rPr lang="zh-CN" altLang="en-US" sz="2400" b="1" dirty="0">
                <a:solidFill>
                  <a:schemeClr val="tx1"/>
                </a:solidFill>
                <a:latin typeface="Times New Roman" panose="02020603050405020304" pitchFamily="18" charset="0"/>
                <a:ea typeface="宋体" panose="02010600030101010101" pitchFamily="2" charset="-122"/>
              </a:rPr>
              <a:t>插入排序 </a:t>
            </a:r>
            <a:endParaRPr lang="zh-CN" altLang="en-US" sz="2400" b="1" dirty="0">
              <a:solidFill>
                <a:schemeClr val="tx1"/>
              </a:solidFill>
              <a:latin typeface="Times New Roman" panose="02020603050405020304" pitchFamily="18" charset="0"/>
              <a:ea typeface="宋体" panose="02010600030101010101" pitchFamily="2" charset="-122"/>
            </a:endParaRPr>
          </a:p>
          <a:p>
            <a:pPr>
              <a:lnSpc>
                <a:spcPct val="115000"/>
              </a:lnSpc>
            </a:pP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 + </a:t>
            </a:r>
            <a:r>
              <a:rPr lang="en-US" altLang="zh-CN" sz="2400" b="1" i="1"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1     </a:t>
            </a:r>
            <a:endParaRPr lang="en-US" altLang="zh-CN" sz="2400" b="1" dirty="0">
              <a:solidFill>
                <a:schemeClr val="tx1"/>
              </a:solidFill>
              <a:latin typeface="Times New Roman" panose="02020603050405020304" pitchFamily="18" charset="0"/>
              <a:ea typeface="宋体" panose="02010600030101010101" pitchFamily="2" charset="-122"/>
            </a:endParaRPr>
          </a:p>
          <a:p>
            <a:pPr>
              <a:lnSpc>
                <a:spcPct val="115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(1) = 0</a:t>
            </a:r>
            <a:endParaRPr lang="en-US" altLang="zh-CN" sz="2400" b="1" dirty="0">
              <a:solidFill>
                <a:schemeClr val="tx1"/>
              </a:solidFill>
              <a:latin typeface="Times New Roman" panose="02020603050405020304" pitchFamily="18" charset="0"/>
              <a:ea typeface="宋体" panose="02010600030101010101" pitchFamily="2" charset="-122"/>
            </a:endParaRPr>
          </a:p>
          <a:p>
            <a:pPr>
              <a:lnSpc>
                <a:spcPct val="115000"/>
              </a:lnSpc>
            </a:pPr>
            <a:r>
              <a:rPr lang="zh-CN" altLang="en-US" sz="2400" b="1" dirty="0">
                <a:solidFill>
                  <a:srgbClr val="FF0000"/>
                </a:solidFill>
                <a:latin typeface="Times New Roman" panose="02020603050405020304" pitchFamily="18" charset="0"/>
                <a:ea typeface="宋体" panose="02010600030101010101" pitchFamily="2" charset="-122"/>
              </a:rPr>
              <a:t>解得 </a:t>
            </a:r>
            <a:r>
              <a:rPr lang="en-US" altLang="zh-CN" sz="2400" b="1" i="1" dirty="0">
                <a:solidFill>
                  <a:srgbClr val="FF0000"/>
                </a:solidFill>
                <a:latin typeface="Times New Roman" panose="02020603050405020304" pitchFamily="18" charset="0"/>
                <a:ea typeface="宋体" panose="02010600030101010101" pitchFamily="2" charset="-122"/>
              </a:rPr>
              <a:t>W</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 = </a:t>
            </a:r>
            <a:r>
              <a:rPr lang="en-US" altLang="zh-CN" sz="2400" b="1" i="1" dirty="0">
                <a:solidFill>
                  <a:srgbClr val="FF0000"/>
                </a:solidFill>
                <a:latin typeface="Times New Roman" panose="02020603050405020304" pitchFamily="18" charset="0"/>
                <a:ea typeface="宋体" panose="02010600030101010101" pitchFamily="2" charset="-122"/>
              </a:rPr>
              <a:t>O</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baseline="30000" dirty="0">
                <a:solidFill>
                  <a:srgbClr val="FF0000"/>
                </a:solidFill>
                <a:latin typeface="Times New Roman" panose="02020603050405020304" pitchFamily="18" charset="0"/>
                <a:ea typeface="宋体" panose="02010600030101010101" pitchFamily="2" charset="-122"/>
              </a:rPr>
              <a:t>2</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a:lnSpc>
                <a:spcPct val="115000"/>
              </a:lnSpc>
              <a:spcBef>
                <a:spcPts val="1500"/>
              </a:spcBef>
            </a:pPr>
            <a:r>
              <a:rPr lang="zh-CN" altLang="en-US" sz="2400" b="1" dirty="0">
                <a:solidFill>
                  <a:schemeClr val="tx1"/>
                </a:solidFill>
                <a:latin typeface="Times New Roman" panose="02020603050405020304" pitchFamily="18" charset="0"/>
                <a:ea typeface="宋体" panose="02010600030101010101" pitchFamily="2" charset="-122"/>
              </a:rPr>
              <a:t>二</a:t>
            </a:r>
            <a:r>
              <a:rPr lang="zh-CN" altLang="en-US" sz="2400" b="1" dirty="0">
                <a:solidFill>
                  <a:schemeClr val="tx1"/>
                </a:solidFill>
                <a:latin typeface="Times New Roman" panose="02020603050405020304" pitchFamily="18" charset="0"/>
                <a:ea typeface="宋体" panose="02010600030101010101" pitchFamily="2" charset="-122"/>
              </a:rPr>
              <a:t>分归并排序</a:t>
            </a:r>
            <a:r>
              <a:rPr lang="zh-CN" altLang="en-US" sz="2400" b="1" dirty="0">
                <a:solidFill>
                  <a:schemeClr val="tx1"/>
                </a:solidFill>
                <a:latin typeface="Times New Roman" panose="02020603050405020304" pitchFamily="18" charset="0"/>
                <a:ea typeface="宋体" panose="02010600030101010101" pitchFamily="2" charset="-122"/>
                <a:sym typeface="+mn-ea"/>
              </a:rPr>
              <a:t> </a:t>
            </a:r>
            <a:r>
              <a:rPr lang="zh-CN" altLang="en-US" sz="2400" b="1" dirty="0">
                <a:solidFill>
                  <a:schemeClr val="tx1"/>
                </a:solidFill>
                <a:latin typeface="Times New Roman" panose="02020603050405020304" pitchFamily="18" charset="0"/>
                <a:ea typeface="宋体" panose="02010600030101010101" pitchFamily="2" charset="-122"/>
              </a:rPr>
              <a:t>，不妨设 </a:t>
            </a:r>
            <a:r>
              <a:rPr lang="en-US" altLang="zh-CN" sz="2400" b="1" i="1" dirty="0">
                <a:solidFill>
                  <a:schemeClr val="tx1"/>
                </a:solidFill>
                <a:latin typeface="Times New Roman" panose="02020603050405020304" pitchFamily="18" charset="0"/>
                <a:ea typeface="宋体" panose="02010600030101010101" pitchFamily="2" charset="-122"/>
              </a:rPr>
              <a:t>n </a:t>
            </a:r>
            <a:r>
              <a:rPr lang="en-US" altLang="zh-CN" sz="2400" b="1" dirty="0">
                <a:solidFill>
                  <a:schemeClr val="tx1"/>
                </a:solidFill>
                <a:latin typeface="Times New Roman" panose="02020603050405020304" pitchFamily="18" charset="0"/>
                <a:ea typeface="宋体" panose="02010600030101010101" pitchFamily="2" charset="-122"/>
              </a:rPr>
              <a:t>= 2</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Times New Roman" panose="02020603050405020304" pitchFamily="18" charset="0"/>
              <a:ea typeface="宋体" panose="02010600030101010101" pitchFamily="2" charset="-122"/>
            </a:endParaRPr>
          </a:p>
          <a:p>
            <a:pPr>
              <a:lnSpc>
                <a:spcPct val="115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 = 2</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a:t>
            </a:r>
            <a:r>
              <a:rPr lang="en-US" altLang="zh-CN" sz="2400" b="1" i="1" dirty="0">
                <a:solidFill>
                  <a:schemeClr val="tx1"/>
                </a:solidFill>
                <a:latin typeface="Times New Roman" panose="02020603050405020304" pitchFamily="18" charset="0"/>
                <a:ea typeface="宋体" panose="02010600030101010101" pitchFamily="2" charset="-122"/>
              </a:rPr>
              <a:t>n</a:t>
            </a:r>
            <a:r>
              <a:rPr lang="en-US" altLang="zh-CN" sz="2400" b="1" dirty="0">
                <a:solidFill>
                  <a:schemeClr val="tx1"/>
                </a:solidFill>
                <a:latin typeface="Times New Roman" panose="02020603050405020304" pitchFamily="18" charset="0"/>
                <a:ea typeface="宋体" panose="02010600030101010101" pitchFamily="2" charset="-122"/>
              </a:rPr>
              <a:t>/2) + </a:t>
            </a:r>
            <a:r>
              <a:rPr lang="en-US" altLang="zh-CN" sz="2400" b="1" i="1" dirty="0">
                <a:solidFill>
                  <a:schemeClr val="tx1"/>
                </a:solidFill>
                <a:latin typeface="Times New Roman" panose="02020603050405020304" pitchFamily="18" charset="0"/>
                <a:ea typeface="宋体" panose="02010600030101010101" pitchFamily="2" charset="-122"/>
              </a:rPr>
              <a:t>n</a:t>
            </a: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1</a:t>
            </a:r>
            <a:endParaRPr lang="en-US" altLang="zh-CN" sz="2400" b="1" dirty="0">
              <a:solidFill>
                <a:schemeClr val="tx1"/>
              </a:solidFill>
              <a:latin typeface="Times New Roman" panose="02020603050405020304" pitchFamily="18" charset="0"/>
              <a:ea typeface="宋体" panose="02010600030101010101" pitchFamily="2" charset="-122"/>
            </a:endParaRPr>
          </a:p>
          <a:p>
            <a:pPr>
              <a:lnSpc>
                <a:spcPct val="115000"/>
              </a:lnSpc>
            </a:pP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W</a:t>
            </a:r>
            <a:r>
              <a:rPr lang="en-US" altLang="zh-CN" sz="2400" b="1" dirty="0">
                <a:solidFill>
                  <a:schemeClr val="tx1"/>
                </a:solidFill>
                <a:latin typeface="Times New Roman" panose="02020603050405020304" pitchFamily="18" charset="0"/>
                <a:ea typeface="宋体" panose="02010600030101010101" pitchFamily="2" charset="-122"/>
              </a:rPr>
              <a:t>(1) = 0</a:t>
            </a:r>
            <a:endParaRPr lang="en-US" altLang="zh-CN" sz="2400" b="1" dirty="0">
              <a:solidFill>
                <a:schemeClr val="tx1"/>
              </a:solidFill>
              <a:latin typeface="Times New Roman" panose="02020603050405020304" pitchFamily="18" charset="0"/>
              <a:ea typeface="宋体" panose="02010600030101010101" pitchFamily="2" charset="-122"/>
            </a:endParaRPr>
          </a:p>
          <a:p>
            <a:pPr>
              <a:lnSpc>
                <a:spcPct val="115000"/>
              </a:lnSpc>
            </a:pPr>
            <a:r>
              <a:rPr lang="zh-CN" altLang="en-US" sz="2400" b="1" dirty="0">
                <a:solidFill>
                  <a:srgbClr val="FF0000"/>
                </a:solidFill>
                <a:latin typeface="Times New Roman" panose="02020603050405020304" pitchFamily="18" charset="0"/>
                <a:ea typeface="宋体" panose="02010600030101010101" pitchFamily="2" charset="-122"/>
              </a:rPr>
              <a:t>解得 </a:t>
            </a:r>
            <a:r>
              <a:rPr lang="en-US" altLang="zh-CN" sz="2400" b="1" i="1" dirty="0">
                <a:solidFill>
                  <a:srgbClr val="FF0000"/>
                </a:solidFill>
                <a:latin typeface="Times New Roman" panose="02020603050405020304" pitchFamily="18" charset="0"/>
                <a:ea typeface="宋体" panose="02010600030101010101" pitchFamily="2" charset="-122"/>
              </a:rPr>
              <a:t>W</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 = </a:t>
            </a:r>
            <a:r>
              <a:rPr lang="en-US" altLang="zh-CN" sz="2400" b="1" i="1" dirty="0">
                <a:solidFill>
                  <a:srgbClr val="FF0000"/>
                </a:solidFill>
                <a:latin typeface="Times New Roman" panose="02020603050405020304" pitchFamily="18" charset="0"/>
                <a:ea typeface="宋体" panose="02010600030101010101" pitchFamily="2" charset="-122"/>
              </a:rPr>
              <a:t>O</a:t>
            </a:r>
            <a:r>
              <a:rPr lang="en-US" altLang="zh-CN" sz="2400" b="1" dirty="0">
                <a:solidFill>
                  <a:srgbClr val="FF0000"/>
                </a:solidFill>
                <a:latin typeface="Times New Roman" panose="02020603050405020304" pitchFamily="18" charset="0"/>
                <a:ea typeface="宋体" panose="02010600030101010101" pitchFamily="2" charset="-122"/>
              </a:rPr>
              <a:t>(</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log</a:t>
            </a:r>
            <a:r>
              <a:rPr lang="en-US" altLang="zh-CN" sz="2400" b="1" baseline="-25000" dirty="0">
                <a:solidFill>
                  <a:srgbClr val="FF0000"/>
                </a:solidFill>
                <a:latin typeface="Times New Roman" panose="02020603050405020304" pitchFamily="18" charset="0"/>
                <a:ea typeface="宋体" panose="02010600030101010101" pitchFamily="2" charset="-122"/>
              </a:rPr>
              <a:t>2</a:t>
            </a:r>
            <a:r>
              <a:rPr lang="en-US" altLang="zh-CN" sz="2400" b="1" i="1" dirty="0">
                <a:solidFill>
                  <a:srgbClr val="FF0000"/>
                </a:solidFill>
                <a:latin typeface="Times New Roman" panose="02020603050405020304" pitchFamily="18" charset="0"/>
                <a:ea typeface="宋体" panose="02010600030101010101" pitchFamily="2" charset="-122"/>
              </a:rPr>
              <a:t>n</a:t>
            </a:r>
            <a:r>
              <a:rPr lang="en-US" altLang="zh-CN" sz="2400" b="1" dirty="0">
                <a:solidFill>
                  <a:srgbClr val="FF0000"/>
                </a:solidFill>
                <a:latin typeface="Times New Roman" panose="02020603050405020304" pitchFamily="18" charset="0"/>
                <a:ea typeface="宋体" panose="02010600030101010101" pitchFamily="2" charset="-122"/>
              </a:rPr>
              <a:t>) </a:t>
            </a:r>
            <a:endParaRPr lang="en-US" altLang="zh-CN" sz="24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500"/>
                                        <p:tgtEl>
                                          <p:spTgt spid="112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0" dur="500"/>
                                        <p:tgtEl>
                                          <p:spTgt spid="112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3" dur="500"/>
                                        <p:tgtEl>
                                          <p:spTgt spid="1126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16" dur="500"/>
                                        <p:tgtEl>
                                          <p:spTgt spid="1126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21" dur="500"/>
                                        <p:tgtEl>
                                          <p:spTgt spid="1126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24" dur="500"/>
                                        <p:tgtEl>
                                          <p:spTgt spid="1126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blinds(horizontal)">
                                      <p:cBhvr>
                                        <p:cTn id="27" dur="500"/>
                                        <p:tgtEl>
                                          <p:spTgt spid="11267">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1267">
                                            <p:txEl>
                                              <p:pRg st="9" end="9"/>
                                            </p:txEl>
                                          </p:spTgt>
                                        </p:tgtEl>
                                        <p:attrNameLst>
                                          <p:attrName>style.visibility</p:attrName>
                                        </p:attrNameLst>
                                      </p:cBhvr>
                                      <p:to>
                                        <p:strVal val="visible"/>
                                      </p:to>
                                    </p:set>
                                    <p:animEffect transition="in" filter="blinds(horizontal)">
                                      <p:cBhvr>
                                        <p:cTn id="30"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3"/>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2290" name="Rectangle 3"/>
          <p:cNvSpPr>
            <a:spLocks noGrp="1"/>
          </p:cNvSpPr>
          <p:nvPr>
            <p:ph type="title"/>
          </p:nvPr>
        </p:nvSpPr>
        <p:spPr>
          <a:xfrm>
            <a:off x="827088" y="47561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常系数线性齐次递推方程求解</a:t>
            </a:r>
            <a:endParaRPr lang="zh-CN" altLang="en-US" sz="4000" dirty="0">
              <a:solidFill>
                <a:schemeClr val="accent2"/>
              </a:solidFill>
            </a:endParaRPr>
          </a:p>
        </p:txBody>
      </p:sp>
      <p:graphicFrame>
        <p:nvGraphicFramePr>
          <p:cNvPr id="12291" name="Object 4"/>
          <p:cNvGraphicFramePr/>
          <p:nvPr/>
        </p:nvGraphicFramePr>
        <p:xfrm>
          <a:off x="1489710" y="2490470"/>
          <a:ext cx="6454775" cy="925513"/>
        </p:xfrm>
        <a:graphic>
          <a:graphicData uri="http://schemas.openxmlformats.org/presentationml/2006/ole">
            <mc:AlternateContent xmlns:mc="http://schemas.openxmlformats.org/markup-compatibility/2006">
              <mc:Choice xmlns:v="urn:schemas-microsoft-com:vml" Requires="v">
                <p:oleObj spid="_x0000_s3087" name="" r:id="rId1" imgW="3187700" imgH="457200" progId="Equation.3">
                  <p:embed/>
                </p:oleObj>
              </mc:Choice>
              <mc:Fallback>
                <p:oleObj name="" r:id="rId1" imgW="3187700" imgH="457200" progId="Equation.3">
                  <p:embed/>
                  <p:pic>
                    <p:nvPicPr>
                      <p:cNvPr id="0" name="图片 3076"/>
                      <p:cNvPicPr/>
                      <p:nvPr/>
                    </p:nvPicPr>
                    <p:blipFill>
                      <a:blip r:embed="rId2"/>
                      <a:stretch>
                        <a:fillRect/>
                      </a:stretch>
                    </p:blipFill>
                    <p:spPr>
                      <a:xfrm>
                        <a:off x="1489710" y="2490470"/>
                        <a:ext cx="6454775" cy="925513"/>
                      </a:xfrm>
                      <a:prstGeom prst="rect">
                        <a:avLst/>
                      </a:prstGeom>
                      <a:noFill/>
                      <a:ln w="38100">
                        <a:noFill/>
                        <a:miter/>
                      </a:ln>
                    </p:spPr>
                  </p:pic>
                </p:oleObj>
              </mc:Fallback>
            </mc:AlternateContent>
          </a:graphicData>
        </a:graphic>
      </p:graphicFrame>
      <p:sp>
        <p:nvSpPr>
          <p:cNvPr id="12292" name="Rectangle 6"/>
          <p:cNvSpPr/>
          <p:nvPr/>
        </p:nvSpPr>
        <p:spPr>
          <a:xfrm>
            <a:off x="755650" y="3369310"/>
            <a:ext cx="6913563" cy="1529715"/>
          </a:xfrm>
          <a:prstGeom prst="rect">
            <a:avLst/>
          </a:prstGeom>
          <a:noFill/>
          <a:ln w="6350">
            <a:noFill/>
          </a:ln>
        </p:spPr>
        <p:txBody>
          <a:bodyPr anchor="ctr" anchorCtr="0">
            <a:spAutoFit/>
          </a:bodyPr>
          <a:lstStyle/>
          <a:p>
            <a:pPr indent="228600">
              <a:lnSpc>
                <a:spcPct val="130000"/>
              </a:lnSpc>
            </a:pPr>
            <a:r>
              <a:rPr lang="zh-CN" altLang="en-US" sz="2400" b="1" dirty="0">
                <a:solidFill>
                  <a:schemeClr val="tx1"/>
                </a:solidFill>
                <a:latin typeface="Times New Roman" panose="02020603050405020304" pitchFamily="18" charset="0"/>
                <a:ea typeface="宋体" panose="02010600030101010101" pitchFamily="2" charset="-122"/>
              </a:rPr>
              <a:t>其中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 … ,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zh-CN" altLang="en-US" sz="2400" b="1" dirty="0">
                <a:solidFill>
                  <a:schemeClr val="tx1"/>
                </a:solidFill>
                <a:latin typeface="Times New Roman" panose="02020603050405020304" pitchFamily="18" charset="0"/>
                <a:ea typeface="宋体" panose="02010600030101010101" pitchFamily="2" charset="-122"/>
              </a:rPr>
              <a:t>为常数，</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baseline="-300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0 </a:t>
            </a:r>
            <a:endParaRPr lang="en-US" altLang="zh-CN" sz="24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indent="228600" eaLnBrk="0" hangingPunct="0">
              <a:lnSpc>
                <a:spcPct val="130000"/>
              </a:lnSpc>
            </a:pP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称为</a:t>
            </a:r>
            <a:r>
              <a:rPr lang="zh-CN" altLang="en-US" sz="2400" b="1" i="1" dirty="0">
                <a:solidFill>
                  <a:srgbClr val="7030A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7030A0"/>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7030A0"/>
                </a:solidFill>
                <a:latin typeface="Times New Roman" panose="02020603050405020304" pitchFamily="18" charset="0"/>
                <a:ea typeface="宋体" panose="02010600030101010101" pitchFamily="2" charset="-122"/>
                <a:sym typeface="Symbol" panose="05050102010706020507" pitchFamily="18" charset="2"/>
              </a:rPr>
              <a:t>阶常系数线性齐次递推方程</a:t>
            </a:r>
            <a:endParaRPr lang="zh-CN" altLang="en-US" sz="2400" dirty="0">
              <a:solidFill>
                <a:srgbClr val="7030A0"/>
              </a:solidFill>
              <a:latin typeface="Times New Roman" panose="02020603050405020304" pitchFamily="18" charset="0"/>
              <a:ea typeface="宋体" panose="02010600030101010101" pitchFamily="2" charset="-122"/>
              <a:sym typeface="Symbol" panose="05050102010706020507" pitchFamily="18" charset="2"/>
            </a:endParaRPr>
          </a:p>
          <a:p>
            <a:pPr indent="228600" eaLnBrk="0" hangingPunct="0">
              <a:lnSpc>
                <a:spcPct val="130000"/>
              </a:lnSpc>
            </a:pP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b</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0</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b</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b</a:t>
            </a:r>
            <a:r>
              <a:rPr lang="en-US" altLang="zh-CN" sz="2400" b="1" i="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sz="2400" b="1" baseline="-30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为</a:t>
            </a:r>
            <a:r>
              <a:rPr lang="zh-CN" altLang="en-US"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 </a:t>
            </a:r>
            <a:r>
              <a:rPr lang="zh-CN" altLang="en-US"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个</a:t>
            </a:r>
            <a:r>
              <a:rPr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初值</a:t>
            </a:r>
            <a:endParaRPr lang="zh-CN" altLang="en-US" sz="2400" b="1" dirty="0">
              <a:solidFill>
                <a:srgbClr val="000066"/>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2293" name="Rectangle 7"/>
          <p:cNvSpPr/>
          <p:nvPr/>
        </p:nvSpPr>
        <p:spPr>
          <a:xfrm>
            <a:off x="971550" y="2057718"/>
            <a:ext cx="7345363" cy="457200"/>
          </a:xfrm>
          <a:prstGeom prst="rect">
            <a:avLst/>
          </a:prstGeom>
          <a:noFill/>
          <a:ln w="6350">
            <a:noFill/>
          </a:ln>
        </p:spPr>
        <p:txBody>
          <a:bodyPr anchor="t" anchorCtr="0">
            <a:spAutoFit/>
          </a:bodyPr>
          <a:lstStyle/>
          <a:p>
            <a:r>
              <a:rPr lang="zh-CN" altLang="en-US" sz="2400" b="1" dirty="0">
                <a:solidFill>
                  <a:srgbClr val="7030A0"/>
                </a:solidFill>
                <a:latin typeface="Times New Roman" panose="02020603050405020304" pitchFamily="18" charset="0"/>
                <a:ea typeface="宋体" panose="02010600030101010101" pitchFamily="2" charset="-122"/>
              </a:rPr>
              <a:t>定义</a:t>
            </a:r>
            <a:r>
              <a:rPr lang="en-US" altLang="zh-CN" sz="2400" b="1" dirty="0">
                <a:solidFill>
                  <a:srgbClr val="7030A0"/>
                </a:solidFill>
                <a:latin typeface="Times New Roman" panose="02020603050405020304" pitchFamily="18" charset="0"/>
                <a:ea typeface="宋体" panose="02010600030101010101" pitchFamily="2" charset="-122"/>
              </a:rPr>
              <a:t>10.2 </a:t>
            </a:r>
            <a:r>
              <a:rPr lang="en-US" altLang="zh-CN" sz="2400" b="1" dirty="0">
                <a:solidFill>
                  <a:srgbClr val="CC0000"/>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常系数线性齐次递推方程的标准形： </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8195" name="Rectangle 4"/>
          <p:cNvSpPr/>
          <p:nvPr/>
        </p:nvSpPr>
        <p:spPr>
          <a:xfrm>
            <a:off x="2120265" y="5223193"/>
            <a:ext cx="5035550" cy="1198880"/>
          </a:xfrm>
          <a:prstGeom prst="rect">
            <a:avLst/>
          </a:prstGeom>
          <a:noFill/>
          <a:ln w="6350">
            <a:noFill/>
          </a:ln>
        </p:spPr>
        <p:txBody>
          <a:bodyPr wrap="square" anchor="ctr" anchorCtr="0">
            <a:spAutoFit/>
          </a:bodyPr>
          <a:p>
            <a:pPr indent="304800"/>
            <a:r>
              <a:rPr lang="zh-CN" altLang="en-US" sz="2400" b="1" dirty="0">
                <a:solidFill>
                  <a:srgbClr val="000066"/>
                </a:solidFill>
                <a:latin typeface="Times New Roman" panose="02020603050405020304" pitchFamily="18" charset="0"/>
                <a:ea typeface="宋体" panose="02010600030101010101" pitchFamily="2" charset="-122"/>
                <a:sym typeface="Symbol" panose="05050102010706020507" pitchFamily="18" charset="2"/>
              </a:rPr>
              <a:t>实例：</a:t>
            </a:r>
            <a:r>
              <a:rPr lang="en-US" altLang="zh-CN" sz="2400" b="1" dirty="0">
                <a:solidFill>
                  <a:srgbClr val="000066"/>
                </a:solidFill>
                <a:latin typeface="Times New Roman" panose="02020603050405020304" pitchFamily="18" charset="0"/>
                <a:ea typeface="宋体" panose="02010600030101010101" pitchFamily="2" charset="-122"/>
                <a:sym typeface="Symbol" panose="05050102010706020507" pitchFamily="18" charset="2"/>
              </a:rPr>
              <a:t>Fibonacci </a:t>
            </a:r>
            <a:r>
              <a:rPr lang="zh-CN" altLang="en-US" sz="2400" b="1" dirty="0">
                <a:solidFill>
                  <a:srgbClr val="000066"/>
                </a:solidFill>
                <a:latin typeface="Times New Roman" panose="02020603050405020304" pitchFamily="18" charset="0"/>
                <a:ea typeface="宋体" panose="02010600030101010101" pitchFamily="2" charset="-122"/>
                <a:sym typeface="Symbol" panose="05050102010706020507" pitchFamily="18" charset="2"/>
              </a:rPr>
              <a:t>数列的递推方程</a:t>
            </a:r>
            <a:endParaRPr lang="zh-CN" altLang="en-US" sz="2400" b="1" dirty="0">
              <a:solidFill>
                <a:srgbClr val="002060"/>
              </a:solidFill>
              <a:latin typeface="Times New Roman" panose="02020603050405020304" pitchFamily="18" charset="0"/>
              <a:ea typeface="宋体" panose="02010600030101010101" pitchFamily="2" charset="-122"/>
            </a:endParaRPr>
          </a:p>
          <a:p>
            <a:pPr indent="304800"/>
            <a:r>
              <a:rPr lang="zh-CN" altLang="en-US" sz="2400" b="1" dirty="0">
                <a:solidFill>
                  <a:srgbClr val="002060"/>
                </a:solidFill>
                <a:latin typeface="Times New Roman" panose="02020603050405020304" pitchFamily="18" charset="0"/>
                <a:ea typeface="宋体" panose="02010600030101010101" pitchFamily="2" charset="-122"/>
              </a:rPr>
              <a:t>递推方程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i="1" baseline="-25000" dirty="0">
                <a:solidFill>
                  <a:srgbClr val="002060"/>
                </a:solidFill>
                <a:latin typeface="Times New Roman" panose="02020603050405020304" pitchFamily="18" charset="0"/>
                <a:ea typeface="宋体" panose="02010600030101010101" pitchFamily="2" charset="-122"/>
              </a:rPr>
              <a:t>n</a:t>
            </a:r>
            <a:r>
              <a:rPr lang="en-US" altLang="zh-CN" sz="2400" b="1" i="1" dirty="0">
                <a:solidFill>
                  <a:srgbClr val="002060"/>
                </a:solidFill>
                <a:latin typeface="Times New Roman" panose="02020603050405020304" pitchFamily="18" charset="0"/>
                <a:ea typeface="宋体" panose="02010600030101010101" pitchFamily="2" charset="-122"/>
              </a:rPr>
              <a:t> </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i="1" baseline="-25000" dirty="0">
                <a:solidFill>
                  <a:srgbClr val="002060"/>
                </a:solidFill>
                <a:latin typeface="Times New Roman" panose="02020603050405020304" pitchFamily="18" charset="0"/>
                <a:ea typeface="宋体" panose="02010600030101010101" pitchFamily="2" charset="-122"/>
              </a:rPr>
              <a:t>n</a:t>
            </a:r>
            <a:r>
              <a:rPr lang="en-US" altLang="zh-CN" sz="2400" b="1" baseline="-25000"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25000" dirty="0">
                <a:solidFill>
                  <a:srgbClr val="002060"/>
                </a:solidFill>
                <a:latin typeface="Times New Roman" panose="02020603050405020304" pitchFamily="18" charset="0"/>
                <a:ea typeface="宋体" panose="02010600030101010101" pitchFamily="2" charset="-122"/>
              </a:rPr>
              <a:t>1</a:t>
            </a:r>
            <a:r>
              <a:rPr lang="en-US" altLang="zh-CN" sz="2400" b="1" dirty="0">
                <a:solidFill>
                  <a:srgbClr val="002060"/>
                </a:solidFill>
                <a:latin typeface="Times New Roman" panose="02020603050405020304" pitchFamily="18" charset="0"/>
                <a:ea typeface="宋体" panose="02010600030101010101" pitchFamily="2" charset="-122"/>
              </a:rPr>
              <a:t> +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i="1" baseline="-25000" dirty="0">
                <a:solidFill>
                  <a:srgbClr val="002060"/>
                </a:solidFill>
                <a:latin typeface="Times New Roman" panose="02020603050405020304" pitchFamily="18" charset="0"/>
                <a:ea typeface="宋体" panose="02010600030101010101" pitchFamily="2" charset="-122"/>
              </a:rPr>
              <a:t>n</a:t>
            </a:r>
            <a:r>
              <a:rPr lang="en-US" altLang="zh-CN" sz="2400" b="1" baseline="-25000" dirty="0">
                <a:solidFill>
                  <a:srgbClr val="002060"/>
                </a:solidFill>
                <a:latin typeface="Arial" panose="020B0604020202020204" pitchFamily="34" charset="0"/>
                <a:sym typeface="Symbol" panose="05050102010706020507" pitchFamily="18" charset="2"/>
              </a:rPr>
              <a:t></a:t>
            </a:r>
            <a:r>
              <a:rPr lang="en-US" altLang="zh-CN" sz="2400" b="1" baseline="-25000" dirty="0">
                <a:solidFill>
                  <a:srgbClr val="002060"/>
                </a:solidFill>
                <a:latin typeface="Times New Roman" panose="02020603050405020304" pitchFamily="18" charset="0"/>
                <a:ea typeface="宋体" panose="02010600030101010101" pitchFamily="2" charset="-122"/>
              </a:rPr>
              <a:t>2</a:t>
            </a:r>
            <a:r>
              <a:rPr lang="en-US" altLang="zh-CN" sz="2400" b="1" dirty="0">
                <a:solidFill>
                  <a:srgbClr val="002060"/>
                </a:solidFill>
                <a:latin typeface="Times New Roman" panose="02020603050405020304" pitchFamily="18" charset="0"/>
                <a:ea typeface="宋体" panose="02010600030101010101" pitchFamily="2" charset="-122"/>
              </a:rPr>
              <a:t> </a:t>
            </a:r>
            <a:endParaRPr lang="en-US" altLang="zh-CN" sz="2400" b="1" dirty="0">
              <a:solidFill>
                <a:srgbClr val="002060"/>
              </a:solidFill>
              <a:latin typeface="Times New Roman" panose="02020603050405020304" pitchFamily="18" charset="0"/>
              <a:ea typeface="宋体" panose="02010600030101010101" pitchFamily="2" charset="-122"/>
            </a:endParaRPr>
          </a:p>
          <a:p>
            <a:pPr indent="304800"/>
            <a:r>
              <a:rPr lang="zh-CN" altLang="en-US" sz="2400" b="1" dirty="0">
                <a:solidFill>
                  <a:srgbClr val="002060"/>
                </a:solidFill>
                <a:latin typeface="Times New Roman" panose="02020603050405020304" pitchFamily="18" charset="0"/>
                <a:ea typeface="宋体" panose="02010600030101010101" pitchFamily="2" charset="-122"/>
              </a:rPr>
              <a:t>初值                    </a:t>
            </a:r>
            <a:r>
              <a:rPr lang="zh-CN" altLang="en-US" sz="2400" b="1" i="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baseline="-25000" dirty="0">
                <a:solidFill>
                  <a:srgbClr val="002060"/>
                </a:solidFill>
                <a:latin typeface="Times New Roman" panose="02020603050405020304" pitchFamily="18" charset="0"/>
                <a:ea typeface="宋体" panose="02010600030101010101" pitchFamily="2" charset="-122"/>
              </a:rPr>
              <a:t>0</a:t>
            </a:r>
            <a:r>
              <a:rPr lang="en-US" altLang="zh-CN" sz="2400" b="1" dirty="0">
                <a:solidFill>
                  <a:srgbClr val="002060"/>
                </a:solidFill>
                <a:latin typeface="Times New Roman" panose="02020603050405020304" pitchFamily="18" charset="0"/>
                <a:ea typeface="宋体" panose="02010600030101010101" pitchFamily="2" charset="-122"/>
              </a:rPr>
              <a:t> = 1</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f</a:t>
            </a:r>
            <a:r>
              <a:rPr lang="en-US" altLang="zh-CN" sz="2400" b="1" baseline="-25000" dirty="0">
                <a:solidFill>
                  <a:srgbClr val="002060"/>
                </a:solidFill>
                <a:latin typeface="Times New Roman" panose="02020603050405020304" pitchFamily="18" charset="0"/>
                <a:ea typeface="宋体" panose="02010600030101010101" pitchFamily="2" charset="-122"/>
              </a:rPr>
              <a:t>1</a:t>
            </a:r>
            <a:r>
              <a:rPr lang="en-US" altLang="zh-CN" sz="2400" b="1" dirty="0">
                <a:solidFill>
                  <a:srgbClr val="002060"/>
                </a:solidFill>
                <a:latin typeface="Times New Roman" panose="02020603050405020304" pitchFamily="18" charset="0"/>
                <a:ea typeface="宋体" panose="02010600030101010101" pitchFamily="2" charset="-122"/>
              </a:rPr>
              <a:t> = 1</a:t>
            </a:r>
            <a:endParaRPr lang="en-US" altLang="zh-CN" sz="2400" b="1" dirty="0">
              <a:solidFill>
                <a:srgbClr val="000066"/>
              </a:solidFill>
              <a:latin typeface="Times New Roman" panose="02020603050405020304" pitchFamily="18" charset="0"/>
              <a:ea typeface="宋体" panose="02010600030101010101" pitchFamily="2" charset="-122"/>
            </a:endParaRPr>
          </a:p>
        </p:txBody>
      </p:sp>
      <p:sp>
        <p:nvSpPr>
          <p:cNvPr id="13314" name="Rectangle 2"/>
          <p:cNvSpPr>
            <a:spLocks noGrp="1"/>
          </p:cNvSpPr>
          <p:nvPr/>
        </p:nvSpPr>
        <p:spPr>
          <a:xfrm>
            <a:off x="847090" y="1122680"/>
            <a:ext cx="8364855"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A50021"/>
                </a:solidFill>
              </a:rPr>
              <a:t>常系数线性齐次递推方程</a:t>
            </a:r>
            <a:endParaRPr lang="zh-CN" altLang="en-US" sz="3600" dirty="0">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3314" name="Rectangle 2"/>
          <p:cNvSpPr>
            <a:spLocks noGrp="1"/>
          </p:cNvSpPr>
          <p:nvPr>
            <p:ph type="title"/>
          </p:nvPr>
        </p:nvSpPr>
        <p:spPr>
          <a:xfrm>
            <a:off x="344805" y="692150"/>
            <a:ext cx="8364855"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A50021"/>
                </a:solidFill>
              </a:rPr>
              <a:t>常系数线性齐次递推方程的公式解法</a:t>
            </a:r>
            <a:endParaRPr lang="zh-CN" altLang="en-US" sz="3600" dirty="0">
              <a:solidFill>
                <a:srgbClr val="A50021"/>
              </a:solidFill>
            </a:endParaRPr>
          </a:p>
        </p:txBody>
      </p:sp>
      <p:sp>
        <p:nvSpPr>
          <p:cNvPr id="13315" name="Rectangle 3"/>
          <p:cNvSpPr>
            <a:spLocks noGrp="1"/>
          </p:cNvSpPr>
          <p:nvPr>
            <p:ph idx="1"/>
          </p:nvPr>
        </p:nvSpPr>
        <p:spPr>
          <a:xfrm>
            <a:off x="684213" y="1918335"/>
            <a:ext cx="6034087" cy="4103688"/>
          </a:xfrm>
        </p:spPr>
        <p:txBody>
          <a:bodyPr vert="horz" wrap="square" lIns="91440" tIns="45720" rIns="91440" bIns="45720" anchor="t" anchorCtr="0"/>
          <a:lstStyle/>
          <a:p>
            <a:pPr eaLnBrk="1" hangingPunct="1">
              <a:lnSpc>
                <a:spcPct val="120000"/>
              </a:lnSpc>
              <a:spcBef>
                <a:spcPct val="0"/>
              </a:spcBef>
            </a:pPr>
            <a:r>
              <a:rPr lang="zh-CN" altLang="en-US" sz="2800" b="1" dirty="0">
                <a:solidFill>
                  <a:srgbClr val="7030A0"/>
                </a:solidFill>
              </a:rPr>
              <a:t>特征方程、特征根</a:t>
            </a:r>
            <a:endParaRPr lang="zh-CN" altLang="en-US" sz="2800" b="1" dirty="0">
              <a:solidFill>
                <a:srgbClr val="7030A0"/>
              </a:solidFill>
            </a:endParaRPr>
          </a:p>
          <a:p>
            <a:pPr eaLnBrk="1" hangingPunct="1">
              <a:lnSpc>
                <a:spcPct val="120000"/>
              </a:lnSpc>
              <a:spcBef>
                <a:spcPct val="0"/>
              </a:spcBef>
            </a:pPr>
            <a:r>
              <a:rPr lang="zh-CN" altLang="en-US" sz="2800" b="1" dirty="0"/>
              <a:t>递推方程的解与特征根的关系</a:t>
            </a:r>
            <a:endParaRPr lang="en-US" altLang="zh-CN" sz="2800" b="1" dirty="0"/>
          </a:p>
          <a:p>
            <a:pPr eaLnBrk="1" hangingPunct="1">
              <a:lnSpc>
                <a:spcPct val="120000"/>
              </a:lnSpc>
              <a:spcBef>
                <a:spcPct val="0"/>
              </a:spcBef>
            </a:pPr>
            <a:r>
              <a:rPr lang="zh-CN" altLang="en-US" sz="2800" b="1" dirty="0"/>
              <a:t>解的线性性质</a:t>
            </a:r>
            <a:endParaRPr lang="zh-CN" altLang="en-US" sz="2800" b="1" dirty="0"/>
          </a:p>
          <a:p>
            <a:pPr eaLnBrk="1" hangingPunct="1">
              <a:lnSpc>
                <a:spcPct val="120000"/>
              </a:lnSpc>
              <a:spcBef>
                <a:spcPct val="0"/>
              </a:spcBef>
            </a:pPr>
            <a:r>
              <a:rPr lang="zh-CN" altLang="en-US" sz="2800" b="1" dirty="0">
                <a:solidFill>
                  <a:srgbClr val="7030A0"/>
                </a:solidFill>
              </a:rPr>
              <a:t>无重根下通解的结构</a:t>
            </a:r>
            <a:endParaRPr lang="en-US" altLang="zh-CN" sz="2800" b="1" dirty="0"/>
          </a:p>
          <a:p>
            <a:pPr eaLnBrk="1" hangingPunct="1">
              <a:lnSpc>
                <a:spcPct val="120000"/>
              </a:lnSpc>
              <a:spcBef>
                <a:spcPct val="0"/>
              </a:spcBef>
            </a:pPr>
            <a:r>
              <a:rPr lang="zh-CN" altLang="en-US" sz="2800" b="1" dirty="0"/>
              <a:t>求解实例</a:t>
            </a:r>
            <a:endParaRPr lang="zh-CN" altLang="en-US" sz="2800" b="1" dirty="0"/>
          </a:p>
          <a:p>
            <a:pPr eaLnBrk="1" hangingPunct="1">
              <a:lnSpc>
                <a:spcPct val="120000"/>
              </a:lnSpc>
              <a:spcBef>
                <a:spcPct val="0"/>
              </a:spcBef>
            </a:pPr>
            <a:r>
              <a:rPr lang="zh-CN" altLang="en-US" sz="2800" b="1" dirty="0">
                <a:solidFill>
                  <a:srgbClr val="7030A0"/>
                </a:solidFill>
              </a:rPr>
              <a:t>有重根下通解的结构</a:t>
            </a:r>
            <a:endParaRPr lang="zh-CN" altLang="en-US" sz="2800" b="1" dirty="0">
              <a:solidFill>
                <a:srgbClr val="7030A0"/>
              </a:solidFill>
            </a:endParaRPr>
          </a:p>
          <a:p>
            <a:pPr eaLnBrk="1" hangingPunct="1">
              <a:lnSpc>
                <a:spcPct val="120000"/>
              </a:lnSpc>
              <a:spcBef>
                <a:spcPct val="0"/>
              </a:spcBef>
            </a:pPr>
            <a:r>
              <a:rPr lang="zh-CN" altLang="en-US" sz="2800" b="1" dirty="0"/>
              <a:t>求解实例</a:t>
            </a:r>
            <a:endParaRPr lang="en-US" altLang="zh-C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4338"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A50021"/>
                </a:solidFill>
              </a:rPr>
              <a:t>特征方程与特征根</a:t>
            </a:r>
            <a:endParaRPr lang="zh-CN" altLang="en-US" sz="3600" dirty="0">
              <a:solidFill>
                <a:srgbClr val="A50021"/>
              </a:solidFill>
            </a:endParaRPr>
          </a:p>
        </p:txBody>
      </p:sp>
      <p:sp>
        <p:nvSpPr>
          <p:cNvPr id="14339" name="Rectangle 5"/>
          <p:cNvSpPr/>
          <p:nvPr/>
        </p:nvSpPr>
        <p:spPr>
          <a:xfrm>
            <a:off x="0" y="3200400"/>
            <a:ext cx="9144000" cy="0"/>
          </a:xfrm>
          <a:prstGeom prst="rect">
            <a:avLst/>
          </a:prstGeom>
          <a:noFill/>
          <a:ln w="6350">
            <a:noFill/>
          </a:ln>
        </p:spPr>
        <p:txBody>
          <a:bodyPr wrap="none" anchor="ctr" anchorCtr="0">
            <a:spAutoFit/>
          </a:bodyPr>
          <a:lstStyle/>
          <a:p>
            <a:pPr algn="ctr"/>
            <a:endParaRPr lang="zh-CN" altLang="en-US" dirty="0">
              <a:latin typeface="Arial" panose="020B0604020202020204" pitchFamily="34" charset="0"/>
            </a:endParaRPr>
          </a:p>
        </p:txBody>
      </p:sp>
      <p:sp>
        <p:nvSpPr>
          <p:cNvPr id="14340" name="Rectangle 9"/>
          <p:cNvSpPr/>
          <p:nvPr/>
        </p:nvSpPr>
        <p:spPr>
          <a:xfrm>
            <a:off x="3016250" y="4105275"/>
            <a:ext cx="641350" cy="274638"/>
          </a:xfrm>
          <a:prstGeom prst="rect">
            <a:avLst/>
          </a:prstGeom>
          <a:noFill/>
          <a:ln w="6350">
            <a:noFill/>
          </a:ln>
        </p:spPr>
        <p:txBody>
          <a:bodyPr wrap="none" anchor="ctr" anchorCtr="0">
            <a:spAutoFit/>
          </a:bodyPr>
          <a:lstStyle/>
          <a:p>
            <a:r>
              <a:rPr lang="zh-CN" altLang="en-US" sz="1200" b="1" dirty="0">
                <a:solidFill>
                  <a:schemeClr val="tx1"/>
                </a:solidFill>
                <a:latin typeface="宋体" panose="02010600030101010101" pitchFamily="2" charset="-122"/>
                <a:ea typeface="宋体" panose="02010600030101010101" pitchFamily="2" charset="-122"/>
              </a:rPr>
              <a:t>  </a:t>
            </a:r>
            <a:endParaRPr lang="zh-CN" altLang="en-US" sz="2400" dirty="0">
              <a:solidFill>
                <a:schemeClr val="tx1"/>
              </a:solidFill>
              <a:latin typeface="Times New Roman" panose="02020603050405020304" pitchFamily="18" charset="0"/>
              <a:ea typeface="宋体" panose="02010600030101010101" pitchFamily="2" charset="-122"/>
            </a:endParaRPr>
          </a:p>
        </p:txBody>
      </p:sp>
      <p:graphicFrame>
        <p:nvGraphicFramePr>
          <p:cNvPr id="14341" name="Object 4"/>
          <p:cNvGraphicFramePr/>
          <p:nvPr/>
        </p:nvGraphicFramePr>
        <p:xfrm>
          <a:off x="684213" y="1700848"/>
          <a:ext cx="7129462" cy="1019175"/>
        </p:xfrm>
        <a:graphic>
          <a:graphicData uri="http://schemas.openxmlformats.org/presentationml/2006/ole">
            <mc:AlternateContent xmlns:mc="http://schemas.openxmlformats.org/markup-compatibility/2006">
              <mc:Choice xmlns:v="urn:schemas-microsoft-com:vml" Requires="v">
                <p:oleObj spid="_x0000_s4105" name="" r:id="rId1" imgW="3200400" imgH="457200" progId="Equation.3">
                  <p:embed/>
                </p:oleObj>
              </mc:Choice>
              <mc:Fallback>
                <p:oleObj name="" r:id="rId1" imgW="3200400" imgH="457200" progId="Equation.3">
                  <p:embed/>
                  <p:pic>
                    <p:nvPicPr>
                      <p:cNvPr id="0" name="图片 3075"/>
                      <p:cNvPicPr/>
                      <p:nvPr/>
                    </p:nvPicPr>
                    <p:blipFill>
                      <a:blip r:embed="rId2"/>
                      <a:stretch>
                        <a:fillRect/>
                      </a:stretch>
                    </p:blipFill>
                    <p:spPr>
                      <a:xfrm>
                        <a:off x="684213" y="1700848"/>
                        <a:ext cx="7129462" cy="1019175"/>
                      </a:xfrm>
                      <a:prstGeom prst="rect">
                        <a:avLst/>
                      </a:prstGeom>
                      <a:noFill/>
                      <a:ln w="38100">
                        <a:noFill/>
                        <a:miter/>
                      </a:ln>
                    </p:spPr>
                  </p:pic>
                </p:oleObj>
              </mc:Fallback>
            </mc:AlternateContent>
          </a:graphicData>
        </a:graphic>
      </p:graphicFrame>
      <p:sp>
        <p:nvSpPr>
          <p:cNvPr id="14343" name="Rectangle 8"/>
          <p:cNvSpPr/>
          <p:nvPr/>
        </p:nvSpPr>
        <p:spPr>
          <a:xfrm>
            <a:off x="250825" y="2718435"/>
            <a:ext cx="7993380" cy="977900"/>
          </a:xfrm>
          <a:prstGeom prst="rect">
            <a:avLst/>
          </a:prstGeom>
          <a:noFill/>
          <a:ln w="6350">
            <a:noFill/>
          </a:ln>
        </p:spPr>
        <p:txBody>
          <a:bodyPr anchor="ctr" anchorCtr="0">
            <a:spAutoFit/>
          </a:bodyPr>
          <a:lstStyle/>
          <a:p>
            <a:pPr indent="304800">
              <a:lnSpc>
                <a:spcPct val="120000"/>
              </a:lnSpc>
            </a:pPr>
            <a:r>
              <a:rPr lang="zh-CN" altLang="en-US" sz="2400" b="1" dirty="0">
                <a:solidFill>
                  <a:srgbClr val="7030A0"/>
                </a:solidFill>
                <a:latin typeface="Times New Roman" panose="02020603050405020304" pitchFamily="18" charset="0"/>
                <a:ea typeface="宋体" panose="02010600030101010101" pitchFamily="2" charset="-122"/>
              </a:rPr>
              <a:t>  定义</a:t>
            </a:r>
            <a:r>
              <a:rPr lang="en-US" altLang="zh-CN" sz="2400" b="1" dirty="0">
                <a:solidFill>
                  <a:srgbClr val="7030A0"/>
                </a:solidFill>
                <a:latin typeface="Times New Roman" panose="02020603050405020304" pitchFamily="18" charset="0"/>
                <a:ea typeface="宋体" panose="02010600030101010101" pitchFamily="2" charset="-122"/>
              </a:rPr>
              <a:t>10.3  </a:t>
            </a:r>
            <a:r>
              <a:rPr lang="zh-CN" altLang="en-US" sz="2400" b="1" dirty="0">
                <a:solidFill>
                  <a:srgbClr val="7030A0"/>
                </a:solidFill>
                <a:latin typeface="Times New Roman" panose="02020603050405020304" pitchFamily="18" charset="0"/>
                <a:ea typeface="宋体" panose="02010600030101010101" pitchFamily="2" charset="-122"/>
              </a:rPr>
              <a:t>特征方程</a:t>
            </a:r>
            <a:r>
              <a:rPr lang="zh-CN" altLang="en-US" sz="2400" b="1" dirty="0">
                <a:solidFill>
                  <a:schemeClr val="tx1"/>
                </a:solidFill>
                <a:latin typeface="Times New Roman" panose="02020603050405020304" pitchFamily="18" charset="0"/>
                <a:ea typeface="宋体" panose="02010600030101010101" pitchFamily="2" charset="-122"/>
              </a:rPr>
              <a:t>   </a:t>
            </a:r>
            <a:r>
              <a:rPr lang="zh-CN" altLang="en-US" sz="2400" b="1" i="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baseline="30000" dirty="0">
                <a:solidFill>
                  <a:schemeClr val="tx1"/>
                </a:solidFill>
                <a:latin typeface="Arial" panose="020B0604020202020204" pitchFamily="34" charset="0"/>
                <a:sym typeface="Symbol" panose="05050102010706020507" pitchFamily="18" charset="2"/>
              </a:rPr>
              <a:t></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dirty="0">
                <a:latin typeface="Arial" panose="020B0604020202020204" pitchFamily="34" charset="0"/>
              </a:rPr>
              <a:t> </a:t>
            </a:r>
            <a:r>
              <a:rPr lang="en-US" altLang="zh-CN" sz="2400" b="1" dirty="0">
                <a:solidFill>
                  <a:schemeClr val="tx1"/>
                </a:solidFill>
                <a:latin typeface="Arial" panose="020B0604020202020204" pitchFamily="34" charset="0"/>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 </a:t>
            </a:r>
            <a:r>
              <a:rPr lang="en-US" altLang="zh-CN" sz="2400" b="1" dirty="0">
                <a:solidFill>
                  <a:schemeClr val="tx1"/>
                </a:solidFill>
                <a:latin typeface="Arial" panose="020B0604020202020204" pitchFamily="34" charset="0"/>
                <a:sym typeface="Symbol" panose="05050102010706020507" pitchFamily="18" charset="2"/>
              </a:rPr>
              <a:t></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a</a:t>
            </a:r>
            <a:r>
              <a:rPr lang="en-US" altLang="zh-CN" sz="2400" b="1" i="1" baseline="-30000" dirty="0">
                <a:solidFill>
                  <a:schemeClr val="tx1"/>
                </a:solidFill>
                <a:latin typeface="Times New Roman" panose="02020603050405020304" pitchFamily="18" charset="0"/>
                <a:ea typeface="宋体" panose="02010600030101010101" pitchFamily="2" charset="-122"/>
              </a:rPr>
              <a:t>k</a:t>
            </a:r>
            <a:r>
              <a:rPr lang="en-US" altLang="zh-CN" sz="2400" b="1" baseline="-30000" dirty="0">
                <a:solidFill>
                  <a:schemeClr val="tx1"/>
                </a:solidFill>
                <a:latin typeface="Times New Roman" panose="02020603050405020304" pitchFamily="18" charset="0"/>
                <a:ea typeface="宋体" panose="02010600030101010101" pitchFamily="2" charset="-122"/>
              </a:rPr>
              <a:t> </a:t>
            </a:r>
            <a:r>
              <a:rPr lang="en-US" altLang="zh-CN" sz="2400" b="1" dirty="0">
                <a:solidFill>
                  <a:schemeClr val="tx1"/>
                </a:solidFill>
                <a:latin typeface="Times New Roman" panose="02020603050405020304" pitchFamily="18" charset="0"/>
                <a:ea typeface="宋体" panose="02010600030101010101" pitchFamily="2" charset="-122"/>
              </a:rPr>
              <a:t>= 0</a:t>
            </a:r>
            <a:endParaRPr lang="zh-CN" altLang="en-US" sz="2400" b="1" dirty="0">
              <a:solidFill>
                <a:schemeClr val="tx1"/>
              </a:solidFill>
              <a:latin typeface="Times New Roman" panose="02020603050405020304" pitchFamily="18" charset="0"/>
              <a:ea typeface="宋体" panose="02010600030101010101" pitchFamily="2" charset="-122"/>
            </a:endParaRPr>
          </a:p>
          <a:p>
            <a:pPr indent="304800" eaLnBrk="0" hangingPunct="0">
              <a:lnSpc>
                <a:spcPct val="120000"/>
              </a:lnSpc>
            </a:pPr>
            <a:r>
              <a:rPr lang="zh-CN" altLang="en-US" sz="2400" b="1" dirty="0">
                <a:solidFill>
                  <a:schemeClr val="tx1"/>
                </a:solidFill>
                <a:latin typeface="Times New Roman" panose="02020603050405020304" pitchFamily="18" charset="0"/>
                <a:ea typeface="宋体" panose="02010600030101010101" pitchFamily="2" charset="-122"/>
              </a:rPr>
              <a:t>  特征方程的根称为递推方程的</a:t>
            </a:r>
            <a:r>
              <a:rPr lang="zh-CN" altLang="en-US" sz="2400" b="1" dirty="0">
                <a:solidFill>
                  <a:srgbClr val="7030A0"/>
                </a:solidFill>
                <a:latin typeface="Times New Roman" panose="02020603050405020304" pitchFamily="18" charset="0"/>
                <a:ea typeface="宋体" panose="02010600030101010101" pitchFamily="2" charset="-122"/>
              </a:rPr>
              <a:t>特征根</a:t>
            </a:r>
            <a:r>
              <a:rPr lang="en-US" altLang="zh-CN" sz="2400" b="1" dirty="0">
                <a:solidFill>
                  <a:srgbClr val="000066"/>
                </a:solidFill>
                <a:latin typeface="Times New Roman" panose="02020603050405020304" pitchFamily="18" charset="0"/>
                <a:ea typeface="宋体" panose="02010600030101010101" pitchFamily="2" charset="-122"/>
              </a:rPr>
              <a:t> </a:t>
            </a:r>
            <a:endParaRPr lang="zh-CN" altLang="en-US" sz="2400" b="1" dirty="0">
              <a:solidFill>
                <a:srgbClr val="000066"/>
              </a:solidFill>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2249805" y="5373370"/>
          <a:ext cx="1628775" cy="908050"/>
        </p:xfrm>
        <a:graphic>
          <a:graphicData uri="http://schemas.openxmlformats.org/presentationml/2006/ole">
            <mc:AlternateContent xmlns:mc="http://schemas.openxmlformats.org/markup-compatibility/2006">
              <mc:Choice xmlns:v="urn:schemas-microsoft-com:vml" Requires="v">
                <p:oleObj spid="_x0000_s4106" name="Equation" r:id="rId3" imgW="18592800" imgH="10363200" progId="Equation.DSMT4">
                  <p:embed/>
                </p:oleObj>
              </mc:Choice>
              <mc:Fallback>
                <p:oleObj name="Equation" r:id="rId3" imgW="18592800" imgH="10363200" progId="Equation.DSMT4">
                  <p:embed/>
                  <p:pic>
                    <p:nvPicPr>
                      <p:cNvPr id="0" name="图片 4105"/>
                      <p:cNvPicPr/>
                      <p:nvPr/>
                    </p:nvPicPr>
                    <p:blipFill>
                      <a:blip r:embed="rId4"/>
                      <a:stretch>
                        <a:fillRect/>
                      </a:stretch>
                    </p:blipFill>
                    <p:spPr>
                      <a:xfrm>
                        <a:off x="2249805" y="5373370"/>
                        <a:ext cx="1628775" cy="908050"/>
                      </a:xfrm>
                      <a:prstGeom prst="rect">
                        <a:avLst/>
                      </a:prstGeom>
                    </p:spPr>
                  </p:pic>
                </p:oleObj>
              </mc:Fallback>
            </mc:AlternateContent>
          </a:graphicData>
        </a:graphic>
      </p:graphicFrame>
      <p:sp>
        <p:nvSpPr>
          <p:cNvPr id="3" name="Rectangle 8"/>
          <p:cNvSpPr/>
          <p:nvPr/>
        </p:nvSpPr>
        <p:spPr>
          <a:xfrm>
            <a:off x="322580" y="3996532"/>
            <a:ext cx="7993063" cy="1863725"/>
          </a:xfrm>
          <a:prstGeom prst="rect">
            <a:avLst/>
          </a:prstGeom>
          <a:noFill/>
          <a:ln w="6350">
            <a:noFill/>
          </a:ln>
        </p:spPr>
        <p:txBody>
          <a:bodyPr anchor="ctr" anchorCtr="0">
            <a:spAutoFit/>
          </a:bodyPr>
          <a:p>
            <a:pPr indent="304800">
              <a:lnSpc>
                <a:spcPct val="120000"/>
              </a:lnSpc>
            </a:pPr>
            <a:r>
              <a:rPr lang="zh-CN" altLang="en-US" sz="2400" b="1" dirty="0">
                <a:solidFill>
                  <a:srgbClr val="000066"/>
                </a:solidFill>
                <a:latin typeface="Times New Roman" panose="02020603050405020304" pitchFamily="18" charset="0"/>
                <a:ea typeface="宋体" panose="02010600030101010101" pitchFamily="2" charset="-122"/>
              </a:rPr>
              <a:t>实例： </a:t>
            </a:r>
            <a:endParaRPr lang="zh-CN" altLang="en-US" sz="2400" b="1" dirty="0">
              <a:solidFill>
                <a:srgbClr val="000066"/>
              </a:solidFill>
              <a:latin typeface="Times New Roman" panose="02020603050405020304" pitchFamily="18" charset="0"/>
              <a:ea typeface="宋体" panose="02010600030101010101" pitchFamily="2" charset="-122"/>
            </a:endParaRPr>
          </a:p>
          <a:p>
            <a:pPr indent="304800" eaLnBrk="0" hangingPunct="0">
              <a:lnSpc>
                <a:spcPct val="120000"/>
              </a:lnSpc>
            </a:pPr>
            <a:r>
              <a:rPr lang="zh-CN" altLang="en-US" sz="2400" b="1" dirty="0">
                <a:solidFill>
                  <a:srgbClr val="000066"/>
                </a:solidFill>
                <a:latin typeface="Times New Roman" panose="02020603050405020304" pitchFamily="18" charset="0"/>
                <a:ea typeface="宋体" panose="02010600030101010101" pitchFamily="2" charset="-122"/>
              </a:rPr>
              <a:t>  递推方程    </a:t>
            </a:r>
            <a:r>
              <a:rPr lang="en-US" altLang="zh-CN" sz="2400" b="1" i="1" dirty="0">
                <a:solidFill>
                  <a:srgbClr val="000066"/>
                </a:solidFill>
                <a:latin typeface="Times New Roman" panose="02020603050405020304" pitchFamily="18" charset="0"/>
                <a:ea typeface="宋体" panose="02010600030101010101" pitchFamily="2" charset="-122"/>
              </a:rPr>
              <a:t>f</a:t>
            </a:r>
            <a:r>
              <a:rPr lang="en-US" altLang="zh-CN" sz="2400" b="1" i="1" baseline="-30000" dirty="0">
                <a:solidFill>
                  <a:srgbClr val="000066"/>
                </a:solidFill>
                <a:latin typeface="Times New Roman" panose="02020603050405020304" pitchFamily="18" charset="0"/>
                <a:ea typeface="宋体" panose="02010600030101010101" pitchFamily="2" charset="-122"/>
              </a:rPr>
              <a:t>n</a:t>
            </a:r>
            <a:r>
              <a:rPr lang="en-US" altLang="zh-CN" sz="2400" b="1" dirty="0">
                <a:solidFill>
                  <a:srgbClr val="000066"/>
                </a:solidFill>
                <a:latin typeface="Times New Roman" panose="02020603050405020304" pitchFamily="18" charset="0"/>
                <a:ea typeface="宋体" panose="02010600030101010101" pitchFamily="2" charset="-122"/>
              </a:rPr>
              <a:t> =</a:t>
            </a:r>
            <a:r>
              <a:rPr lang="en-US" altLang="zh-CN" sz="2400" b="1" i="1" dirty="0">
                <a:solidFill>
                  <a:srgbClr val="000066"/>
                </a:solidFill>
                <a:latin typeface="Times New Roman" panose="02020603050405020304" pitchFamily="18" charset="0"/>
                <a:ea typeface="宋体" panose="02010600030101010101" pitchFamily="2" charset="-122"/>
              </a:rPr>
              <a:t> f</a:t>
            </a:r>
            <a:r>
              <a:rPr lang="en-US" altLang="zh-CN" sz="2400" b="1" i="1" baseline="-30000" dirty="0">
                <a:solidFill>
                  <a:srgbClr val="000066"/>
                </a:solidFill>
                <a:latin typeface="Times New Roman" panose="02020603050405020304" pitchFamily="18" charset="0"/>
                <a:ea typeface="宋体" panose="02010600030101010101" pitchFamily="2" charset="-122"/>
              </a:rPr>
              <a:t>n</a:t>
            </a:r>
            <a:r>
              <a:rPr lang="en-US" altLang="zh-CN" sz="2400" b="1" baseline="-25000" dirty="0">
                <a:solidFill>
                  <a:srgbClr val="000066"/>
                </a:solidFill>
                <a:latin typeface="Arial" panose="020B0604020202020204" pitchFamily="34" charset="0"/>
                <a:sym typeface="Symbol" panose="05050102010706020507" pitchFamily="18" charset="2"/>
              </a:rPr>
              <a:t></a:t>
            </a:r>
            <a:r>
              <a:rPr lang="en-US" altLang="zh-CN" sz="2400" b="1" baseline="-30000" dirty="0">
                <a:solidFill>
                  <a:srgbClr val="000066"/>
                </a:solidFill>
                <a:latin typeface="Times New Roman" panose="02020603050405020304" pitchFamily="18" charset="0"/>
                <a:ea typeface="宋体" panose="02010600030101010101" pitchFamily="2" charset="-122"/>
              </a:rPr>
              <a:t>1</a:t>
            </a:r>
            <a:r>
              <a:rPr lang="en-US" altLang="zh-CN" sz="2400" b="1" dirty="0">
                <a:solidFill>
                  <a:srgbClr val="000066"/>
                </a:solidFill>
                <a:latin typeface="Times New Roman" panose="02020603050405020304" pitchFamily="18" charset="0"/>
                <a:ea typeface="宋体" panose="02010600030101010101" pitchFamily="2" charset="-122"/>
              </a:rPr>
              <a:t> +</a:t>
            </a:r>
            <a:r>
              <a:rPr lang="en-US" altLang="zh-CN" sz="2400" b="1" i="1" dirty="0">
                <a:solidFill>
                  <a:srgbClr val="000066"/>
                </a:solidFill>
                <a:latin typeface="Times New Roman" panose="02020603050405020304" pitchFamily="18" charset="0"/>
                <a:ea typeface="宋体" panose="02010600030101010101" pitchFamily="2" charset="-122"/>
              </a:rPr>
              <a:t> f</a:t>
            </a:r>
            <a:r>
              <a:rPr lang="en-US" altLang="zh-CN" sz="2400" b="1" i="1" baseline="-30000" dirty="0">
                <a:solidFill>
                  <a:srgbClr val="000066"/>
                </a:solidFill>
                <a:latin typeface="Times New Roman" panose="02020603050405020304" pitchFamily="18" charset="0"/>
                <a:ea typeface="宋体" panose="02010600030101010101" pitchFamily="2" charset="-122"/>
              </a:rPr>
              <a:t>n</a:t>
            </a:r>
            <a:r>
              <a:rPr lang="en-US" altLang="zh-CN" sz="2400" b="1" baseline="-25000" dirty="0">
                <a:solidFill>
                  <a:srgbClr val="000066"/>
                </a:solidFill>
                <a:latin typeface="Arial" panose="020B0604020202020204" pitchFamily="34" charset="0"/>
                <a:sym typeface="Symbol" panose="05050102010706020507" pitchFamily="18" charset="2"/>
              </a:rPr>
              <a:t></a:t>
            </a:r>
            <a:r>
              <a:rPr lang="en-US" altLang="zh-CN" sz="2400" b="1" baseline="-30000" dirty="0">
                <a:solidFill>
                  <a:srgbClr val="000066"/>
                </a:solidFill>
                <a:latin typeface="Times New Roman" panose="02020603050405020304" pitchFamily="18" charset="0"/>
                <a:ea typeface="宋体" panose="02010600030101010101" pitchFamily="2" charset="-122"/>
              </a:rPr>
              <a:t>2</a:t>
            </a:r>
            <a:endParaRPr lang="en-US" altLang="zh-CN" sz="2400" b="1" dirty="0">
              <a:solidFill>
                <a:srgbClr val="000066"/>
              </a:solidFill>
              <a:latin typeface="Times New Roman" panose="02020603050405020304" pitchFamily="18" charset="0"/>
              <a:ea typeface="宋体" panose="02010600030101010101" pitchFamily="2" charset="-122"/>
            </a:endParaRPr>
          </a:p>
          <a:p>
            <a:pPr indent="304800" eaLnBrk="0" hangingPunct="0">
              <a:lnSpc>
                <a:spcPct val="120000"/>
              </a:lnSpc>
            </a:pPr>
            <a:r>
              <a:rPr lang="en-US" altLang="zh-CN" sz="2400" b="1" dirty="0">
                <a:solidFill>
                  <a:srgbClr val="000066"/>
                </a:solidFill>
                <a:latin typeface="Times New Roman" panose="02020603050405020304" pitchFamily="18" charset="0"/>
                <a:ea typeface="宋体" panose="02010600030101010101" pitchFamily="2" charset="-122"/>
              </a:rPr>
              <a:t>  </a:t>
            </a:r>
            <a:r>
              <a:rPr lang="zh-CN" altLang="en-US" sz="2400" b="1" dirty="0">
                <a:solidFill>
                  <a:srgbClr val="000066"/>
                </a:solidFill>
                <a:latin typeface="Times New Roman" panose="02020603050405020304" pitchFamily="18" charset="0"/>
                <a:ea typeface="宋体" panose="02010600030101010101" pitchFamily="2" charset="-122"/>
              </a:rPr>
              <a:t>特征方程    </a:t>
            </a:r>
            <a:r>
              <a:rPr lang="en-US" altLang="zh-CN" sz="2400" b="1" i="1" dirty="0">
                <a:solidFill>
                  <a:srgbClr val="000066"/>
                </a:solidFill>
                <a:latin typeface="Times New Roman" panose="02020603050405020304" pitchFamily="18" charset="0"/>
                <a:ea typeface="宋体" panose="02010600030101010101" pitchFamily="2" charset="-122"/>
              </a:rPr>
              <a:t>x</a:t>
            </a:r>
            <a:r>
              <a:rPr lang="en-US" altLang="zh-CN" sz="2400" b="1" baseline="30000" dirty="0">
                <a:solidFill>
                  <a:srgbClr val="000066"/>
                </a:solidFill>
                <a:latin typeface="Times New Roman" panose="02020603050405020304" pitchFamily="18" charset="0"/>
                <a:ea typeface="宋体" panose="02010600030101010101" pitchFamily="2" charset="-122"/>
              </a:rPr>
              <a:t>2</a:t>
            </a:r>
            <a:r>
              <a:rPr lang="en-US" altLang="zh-CN" sz="2400" b="1" dirty="0">
                <a:solidFill>
                  <a:srgbClr val="000066"/>
                </a:solidFill>
                <a:latin typeface="Arial" panose="020B0604020202020204" pitchFamily="34" charset="0"/>
                <a:sym typeface="Symbol" panose="05050102010706020507" pitchFamily="18" charset="2"/>
              </a:rPr>
              <a:t></a:t>
            </a:r>
            <a:r>
              <a:rPr lang="en-US" altLang="zh-CN" sz="2400" b="1" i="1" dirty="0">
                <a:solidFill>
                  <a:srgbClr val="000066"/>
                </a:solidFill>
                <a:latin typeface="Times New Roman" panose="02020603050405020304" pitchFamily="18" charset="0"/>
                <a:ea typeface="宋体" panose="02010600030101010101" pitchFamily="2" charset="-122"/>
              </a:rPr>
              <a:t>x</a:t>
            </a:r>
            <a:r>
              <a:rPr lang="en-US" altLang="zh-CN" sz="2400" b="1" dirty="0">
                <a:solidFill>
                  <a:srgbClr val="000066"/>
                </a:solidFill>
                <a:latin typeface="Arial" panose="020B0604020202020204" pitchFamily="34" charset="0"/>
                <a:sym typeface="Symbol" panose="05050102010706020507" pitchFamily="18" charset="2"/>
              </a:rPr>
              <a:t></a:t>
            </a:r>
            <a:r>
              <a:rPr lang="en-US" altLang="zh-CN" sz="2400" b="1" dirty="0">
                <a:solidFill>
                  <a:srgbClr val="000066"/>
                </a:solidFill>
                <a:latin typeface="Times New Roman" panose="02020603050405020304" pitchFamily="18" charset="0"/>
                <a:ea typeface="宋体" panose="02010600030101010101" pitchFamily="2" charset="-122"/>
              </a:rPr>
              <a:t>1 = 0</a:t>
            </a:r>
            <a:endParaRPr lang="en-US" altLang="zh-CN" sz="2400" b="1" dirty="0">
              <a:solidFill>
                <a:srgbClr val="000066"/>
              </a:solidFill>
              <a:latin typeface="Times New Roman" panose="02020603050405020304" pitchFamily="18" charset="0"/>
              <a:ea typeface="宋体" panose="02010600030101010101" pitchFamily="2" charset="-122"/>
            </a:endParaRPr>
          </a:p>
          <a:p>
            <a:pPr indent="304800" eaLnBrk="0" hangingPunct="0">
              <a:lnSpc>
                <a:spcPct val="120000"/>
              </a:lnSpc>
            </a:pPr>
            <a:r>
              <a:rPr lang="en-US" altLang="zh-CN" sz="2400" b="1" dirty="0">
                <a:solidFill>
                  <a:srgbClr val="000066"/>
                </a:solidFill>
                <a:latin typeface="Times New Roman" panose="02020603050405020304" pitchFamily="18" charset="0"/>
                <a:ea typeface="宋体" panose="02010600030101010101" pitchFamily="2" charset="-122"/>
              </a:rPr>
              <a:t>  </a:t>
            </a:r>
            <a:r>
              <a:rPr lang="zh-CN" altLang="en-US" sz="2400" b="1" dirty="0">
                <a:solidFill>
                  <a:srgbClr val="000066"/>
                </a:solidFill>
                <a:latin typeface="Times New Roman" panose="02020603050405020304" pitchFamily="18" charset="0"/>
                <a:ea typeface="宋体" panose="02010600030101010101" pitchFamily="2" charset="-122"/>
              </a:rPr>
              <a:t>特征根为</a:t>
            </a:r>
            <a:r>
              <a:rPr lang="en-US" altLang="zh-CN" sz="2400" b="1" dirty="0">
                <a:solidFill>
                  <a:srgbClr val="000066"/>
                </a:solidFill>
                <a:latin typeface="Times New Roman" panose="02020603050405020304" pitchFamily="18" charset="0"/>
                <a:ea typeface="宋体" panose="02010600030101010101" pitchFamily="2" charset="-122"/>
              </a:rPr>
              <a:t>  </a:t>
            </a:r>
            <a:endParaRPr lang="zh-CN" altLang="en-US" sz="2400" b="1" dirty="0">
              <a:solidFill>
                <a:srgbClr val="000066"/>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ags/tag1.xml><?xml version="1.0" encoding="utf-8"?>
<p:tagLst xmlns:p="http://schemas.openxmlformats.org/presentationml/2006/main">
  <p:tag name="COMMONDATA" val="eyJoZGlkIjoiZDIxY2JkMzdlODQ5OWY1NmYxODMwY2M0YzkyYjhjOWYifQ=="/>
</p:tagLst>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0</TotalTime>
  <Words>4662</Words>
  <Application>WPS 演示</Application>
  <PresentationFormat>全屏显示(4:3)</PresentationFormat>
  <Paragraphs>465</Paragraphs>
  <Slides>33</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43</vt:i4>
      </vt:variant>
      <vt:variant>
        <vt:lpstr>幻灯片标题</vt:lpstr>
      </vt:variant>
      <vt:variant>
        <vt:i4>33</vt:i4>
      </vt:variant>
    </vt:vector>
  </HeadingPairs>
  <TitlesOfParts>
    <vt:vector size="89" baseType="lpstr">
      <vt:lpstr>Arial</vt:lpstr>
      <vt:lpstr>宋体</vt:lpstr>
      <vt:lpstr>Wingdings</vt:lpstr>
      <vt:lpstr>华文行楷</vt:lpstr>
      <vt:lpstr>Times New Roman</vt:lpstr>
      <vt:lpstr>黑体</vt:lpstr>
      <vt:lpstr>Wingdings</vt:lpstr>
      <vt:lpstr>Symbol</vt:lpstr>
      <vt:lpstr>华文楷体</vt:lpstr>
      <vt:lpstr>Lucida Sans Unicode</vt:lpstr>
      <vt:lpstr>微软雅黑</vt:lpstr>
      <vt:lpstr>Arial Unicode MS</vt:lpstr>
      <vt:lpstr>清华版教材展示</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第10章 递推方程与生成函数</vt:lpstr>
      <vt:lpstr>10.1 递推方程及其应用</vt:lpstr>
      <vt:lpstr>递推方程的定义与实例</vt:lpstr>
      <vt:lpstr>递推方程的实例——Hanoi塔</vt:lpstr>
      <vt:lpstr>递推方程的实例——计数编码</vt:lpstr>
      <vt:lpstr>递推方程的实例——算法分析</vt:lpstr>
      <vt:lpstr>常系数线性齐次递推方程求解</vt:lpstr>
      <vt:lpstr>常系数线性齐次递推方程的公式解法</vt:lpstr>
      <vt:lpstr>特征方程与特征根</vt:lpstr>
      <vt:lpstr>递推方程解与特征根的关系</vt:lpstr>
      <vt:lpstr>解的线性性质</vt:lpstr>
      <vt:lpstr>无重根下通解的结构</vt:lpstr>
      <vt:lpstr>PowerPoint 演示文稿</vt:lpstr>
      <vt:lpstr>PowerPoint 演示文稿</vt:lpstr>
      <vt:lpstr>有重根下求解中的问题</vt:lpstr>
      <vt:lpstr>(有重根下的通解结构)</vt:lpstr>
      <vt:lpstr>常系数线性非齐次递推方程求解</vt:lpstr>
      <vt:lpstr>常系数线性非齐次递推方程求解</vt:lpstr>
      <vt:lpstr>递推方程的标准型及通解</vt:lpstr>
      <vt:lpstr>特解的形式——多项式</vt:lpstr>
      <vt:lpstr>PowerPoint 演示文稿</vt:lpstr>
      <vt:lpstr>PowerPoint 演示文稿</vt:lpstr>
      <vt:lpstr>特解的形式——指数</vt:lpstr>
      <vt:lpstr>特解的组合形式</vt:lpstr>
      <vt:lpstr>递推方程的其它解法</vt:lpstr>
      <vt:lpstr>换元法</vt:lpstr>
      <vt:lpstr>PowerPoint 演示文稿</vt:lpstr>
      <vt:lpstr>迭代归纳法</vt:lpstr>
      <vt:lpstr>——错位排列</vt:lpstr>
      <vt:lpstr>差消法——化简递推方程</vt:lpstr>
      <vt:lpstr>尝试法</vt:lpstr>
      <vt:lpstr>PowerPoint 演示文稿</vt:lpstr>
      <vt:lpstr>积分近似</vt:lpstr>
    </vt:vector>
  </TitlesOfParts>
  <Company>tup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jy—书与无书</cp:lastModifiedBy>
  <cp:revision>60</cp:revision>
  <dcterms:created xsi:type="dcterms:W3CDTF">2003-05-27T06:14:00Z</dcterms:created>
  <dcterms:modified xsi:type="dcterms:W3CDTF">2022-05-29T09:06:49Z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4FA02F9447E1428BBAF8013C88F153CF</vt:lpwstr>
  </property>
</Properties>
</file>