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6"/>
  </p:handoutMasterIdLst>
  <p:sldIdLst>
    <p:sldId id="310" r:id="rId4"/>
    <p:sldId id="337" r:id="rId6"/>
    <p:sldId id="338" r:id="rId7"/>
    <p:sldId id="339" r:id="rId8"/>
    <p:sldId id="368" r:id="rId9"/>
    <p:sldId id="311" r:id="rId10"/>
    <p:sldId id="315" r:id="rId11"/>
    <p:sldId id="340" r:id="rId12"/>
    <p:sldId id="341" r:id="rId13"/>
    <p:sldId id="320" r:id="rId14"/>
    <p:sldId id="342" r:id="rId15"/>
    <p:sldId id="322" r:id="rId16"/>
    <p:sldId id="323" r:id="rId17"/>
    <p:sldId id="324" r:id="rId18"/>
    <p:sldId id="326" r:id="rId19"/>
    <p:sldId id="327" r:id="rId20"/>
    <p:sldId id="328" r:id="rId21"/>
    <p:sldId id="329" r:id="rId22"/>
    <p:sldId id="330" r:id="rId23"/>
    <p:sldId id="332" r:id="rId24"/>
    <p:sldId id="333" r:id="rId25"/>
    <p:sldId id="334" r:id="rId26"/>
    <p:sldId id="335" r:id="rId27"/>
    <p:sldId id="336" r:id="rId28"/>
    <p:sldId id="361" r:id="rId29"/>
    <p:sldId id="362" r:id="rId30"/>
    <p:sldId id="363" r:id="rId31"/>
    <p:sldId id="364" r:id="rId32"/>
    <p:sldId id="365" r:id="rId33"/>
    <p:sldId id="366" r:id="rId34"/>
    <p:sldId id="367" r:id="rId35"/>
  </p:sldIdLst>
  <p:sldSz cx="9144000" cy="6858000" type="screen4x3"/>
  <p:notesSz cx="6858000" cy="9144000"/>
  <p:custDataLst>
    <p:tags r:id="rId40"/>
  </p:custDataLst>
  <p:defaultTextStyle>
    <a:defPPr>
      <a:defRPr lang="en-US"/>
    </a:defPPr>
    <a:lvl1pPr marL="0" lvl="0"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50021"/>
    <a:srgbClr val="CC0000"/>
    <a:srgbClr val="800000"/>
    <a:srgbClr val="9900FF"/>
    <a:srgbClr val="DDDDDD"/>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79"/>
    <p:restoredTop sz="94614"/>
  </p:normalViewPr>
  <p:slideViewPr>
    <p:cSldViewPr showGuides="1">
      <p:cViewPr varScale="1">
        <p:scale>
          <a:sx n="94" d="100"/>
          <a:sy n="94" d="100"/>
        </p:scale>
        <p:origin x="-186" y="-108"/>
      </p:cViewPr>
      <p:guideLst>
        <p:guide orient="horz" pos="2147"/>
        <p:guide pos="287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3.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kumimoji="1"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US" sz="1200" b="0" strike="noStrike" noProof="1" dirty="0">
                <a:solidFill>
                  <a:schemeClr val="tx1"/>
                </a:solidFill>
                <a:latin typeface="Times New Roman" panose="02020603050405020304" pitchFamily="18" charset="0"/>
                <a:ea typeface="宋体" panose="02010600030101010101" pitchFamily="2" charset="-122"/>
                <a:cs typeface="+mn-cs"/>
              </a:rPr>
            </a:fld>
            <a:endParaRPr lang="zh-CN" altLang="en-US" sz="1200" b="0" strike="noStrike" noProof="1" dirty="0">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kumimoji="1"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US" sz="1200" b="0" strike="noStrike" noProof="1" dirty="0">
                <a:solidFill>
                  <a:schemeClr val="tx1"/>
                </a:solidFill>
                <a:latin typeface="Times New Roman" panose="02020603050405020304" pitchFamily="18" charset="0"/>
                <a:ea typeface="宋体" panose="02010600030101010101" pitchFamily="2" charset="-122"/>
                <a:cs typeface="+mn-cs"/>
              </a:rPr>
            </a:fld>
            <a:endParaRPr lang="zh-CN" altLang="en-US" sz="1200" b="0" strike="noStrike" noProof="1" dirty="0">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可先用例子说清楚多重集的</a:t>
            </a:r>
            <a:r>
              <a:rPr lang="en-US" altLang="zh-CN"/>
              <a:t>r</a:t>
            </a:r>
            <a:r>
              <a:rPr lang="zh-CN" altLang="en-US"/>
              <a:t>排列概念，以便于</a:t>
            </a:r>
            <a:r>
              <a:rPr lang="en-US" altLang="zh-CN"/>
              <a:t>r</a:t>
            </a:r>
            <a:r>
              <a:rPr lang="zh-CN" altLang="en-US"/>
              <a:t>计数区别</a:t>
            </a:r>
            <a:r>
              <a:rPr lang="zh-CN" altLang="en-US"/>
              <a:t>开！</a:t>
            </a:r>
            <a:endParaRPr lang="zh-CN" altLang="en-US"/>
          </a:p>
          <a:p>
            <a:r>
              <a:rPr lang="zh-CN" altLang="en-US">
                <a:sym typeface="+mn-ea"/>
              </a:rPr>
              <a:t>应把普通生成函数，指数生成函数的机制将清楚！</a:t>
            </a:r>
            <a:endParaRPr lang="zh-CN" altLang="en-US">
              <a:sym typeface="+mn-ea"/>
            </a:endParaRPr>
          </a:p>
          <a:p>
            <a:endParaRPr lang="zh-CN" altLang="en-US">
              <a:sym typeface="+mn-ea"/>
            </a:endParaRPr>
          </a:p>
          <a:p>
            <a:endParaRPr lang="zh-CN" altLang="en-US"/>
          </a:p>
          <a:p>
            <a:r>
              <a:rPr lang="zh-CN" altLang="en-US">
                <a:sym typeface="+mn-ea"/>
              </a:rPr>
              <a:t>定义10.6中的生成函数可称为普通生成函数，好与定义10.7中的指数生成函数明确区别开。不管普通生成函数还是指数生成函数，它可看作由与每类元素ai相对应的函数fi(x)（fi(x)其实也是生成函数，只是它表示从集合S中单独抽取ai时所能形成的组合或排列情况）进行相乘而成，即G(x)= f1(x) f2(x)…fk(x)。</a:t>
            </a:r>
            <a:endParaRPr lang="zh-CN" altLang="en-US">
              <a:sym typeface="+mn-ea"/>
            </a:endParaRPr>
          </a:p>
          <a:p>
            <a:endParaRPr lang="zh-CN" altLang="en-US">
              <a:sym typeface="+mn-ea"/>
            </a:endParaRPr>
          </a:p>
          <a:p>
            <a:r>
              <a:rPr lang="zh-CN" altLang="en-US">
                <a:sym typeface="+mn-ea"/>
              </a:rPr>
              <a:t>要把设计待定</a:t>
            </a:r>
            <a:r>
              <a:rPr lang="en-US" altLang="zh-CN">
                <a:sym typeface="+mn-ea"/>
              </a:rPr>
              <a:t>N</a:t>
            </a:r>
            <a:r>
              <a:rPr lang="zh-CN" altLang="en-US">
                <a:sym typeface="+mn-ea"/>
              </a:rPr>
              <a:t>的计数问题注意事项将清楚！</a:t>
            </a:r>
            <a:endParaRPr lang="zh-CN" altLang="en-US">
              <a:sym typeface="+mn-ea"/>
            </a:endParaRPr>
          </a:p>
          <a:p>
            <a:r>
              <a:rPr lang="zh-CN" altLang="en-US">
                <a:sym typeface="+mn-ea"/>
              </a:rPr>
              <a:t>对计数问题，要注意区分它属于组合问题还是排列问题，从而选用合适的解决方法。</a:t>
            </a:r>
            <a:endParaRPr lang="zh-CN" altLang="en-US">
              <a:sym typeface="+mn-ea"/>
            </a:endParaRPr>
          </a:p>
          <a:p>
            <a:r>
              <a:rPr lang="zh-CN" altLang="en-US">
                <a:sym typeface="+mn-ea"/>
              </a:rPr>
              <a:t>在利用生成函数求解计数问题时，如果每个被计数的实例的容量或队列长度为待定N，需要把握一个技巧（参考课本238页上用普通生成函数求解不定方程解的计数和用指数生成函数求解例10.30这两部分内容）。可以将每类元素ai的可取个数按规律延拓到无穷，这样这类元素相应的生成函数fi(x)可简化成不依赖N的函数形式，这方便获得对应整个计数系统的生成函数G(x)= f1(x) f2(x)…fk(x)，它也不依赖N。如不这样做，对每一个N都要手动计算获得依赖它的生成函数G(x)形式，实际上是无法求解问题的。所做的延拓是不影响最终计数结果的，因为ai新增加的可取个数会打破每个实例的容量或队列长度为N的要求(x1+ x2+…+ xk=N)，从而在求容量或队列长为N的实例个数时是自动把ai新增加的可取个数排除在外的。加权计数问题（p1x1+p2x2+…+ pkxk=N）也可采取类似做法。在求解涉及待定N的作业问题时，应采用这种做法。</a:t>
            </a:r>
            <a:endParaRPr lang="zh-CN" altLang="en-US">
              <a:sym typeface="+mn-ea"/>
            </a:endParaRPr>
          </a:p>
          <a:p>
            <a:endParaRPr lang="zh-CN" altLang="en-US">
              <a:sym typeface="+mn-ea"/>
            </a:endParaRPr>
          </a:p>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生成为什么会有这些作用？本质何在？</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我们以学过用公式法来求递推方程。我们也可以用生成函数来求解一些递推方程。</a:t>
            </a:r>
            <a:endParaRPr lang="zh-CN" altLang="en-US"/>
          </a:p>
          <a:p>
            <a:r>
              <a:rPr lang="zh-CN" altLang="en-US">
                <a:sym typeface="+mn-ea"/>
              </a:rPr>
              <a:t>生成函数是由序列定义的，而</a:t>
            </a:r>
            <a:r>
              <a:rPr lang="zh-CN" altLang="en-US"/>
              <a:t>递推方程对序列各项之间的关系进行了定义，因此可以利用递推方程来获得生成函数应该满足的关系。</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因为右边是两个</a:t>
            </a:r>
            <a:r>
              <a:rPr lang="en-US" altLang="zh-CN"/>
              <a:t>h</a:t>
            </a:r>
            <a:r>
              <a:rPr lang="zh-CN" altLang="en-US"/>
              <a:t>的乘，因此我们可以尝试求</a:t>
            </a:r>
            <a:r>
              <a:rPr lang="en-US" altLang="zh-CN"/>
              <a:t>H^2</a:t>
            </a:r>
            <a:r>
              <a:rPr lang="zh-CN" altLang="en-US"/>
              <a:t>（</a:t>
            </a:r>
            <a:r>
              <a:rPr lang="en-US" altLang="zh-CN"/>
              <a:t>x</a:t>
            </a:r>
            <a:r>
              <a:rPr lang="zh-CN" altLang="en-US"/>
              <a:t>）应满足的关系</a:t>
            </a:r>
            <a:endParaRPr lang="zh-CN" altLang="en-US"/>
          </a:p>
          <a:p>
            <a:r>
              <a:rPr lang="zh-CN" altLang="en-US"/>
              <a:t>这里</a:t>
            </a:r>
            <a:r>
              <a:rPr lang="en-US" altLang="zh-CN"/>
              <a:t>n=1</a:t>
            </a:r>
            <a:r>
              <a:rPr lang="zh-CN" altLang="en-US"/>
              <a:t>开始，因此。。。</a:t>
            </a:r>
            <a:endParaRPr lang="zh-CN" altLang="en-US"/>
          </a:p>
          <a:p>
            <a:r>
              <a:rPr lang="zh-CN" altLang="en-US"/>
              <a:t>因为最小幂的次数是</a:t>
            </a:r>
            <a:r>
              <a:rPr lang="en-US" altLang="zh-CN"/>
              <a:t>1</a:t>
            </a:r>
            <a:r>
              <a:rPr lang="zh-CN" altLang="en-US"/>
              <a:t>，因此</a:t>
            </a:r>
            <a:r>
              <a:rPr lang="en-US" altLang="zh-CN"/>
              <a:t>HH</a:t>
            </a:r>
            <a:r>
              <a:rPr lang="zh-CN" altLang="en-US"/>
              <a:t>的最小幂次数是</a:t>
            </a:r>
            <a:r>
              <a:rPr lang="en-US" altLang="zh-CN"/>
              <a:t>2</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sym typeface="+mn-ea"/>
              </a:rPr>
              <a:t>前面我们已在两个地方遇到</a:t>
            </a:r>
            <a:r>
              <a:rPr lang="zh-CN" altLang="en-US" dirty="0">
                <a:solidFill>
                  <a:srgbClr val="A50021"/>
                </a:solidFill>
                <a:sym typeface="+mn-ea"/>
              </a:rPr>
              <a:t>多重集的</a:t>
            </a:r>
            <a:r>
              <a:rPr lang="en-US" altLang="zh-CN" i="1" dirty="0">
                <a:solidFill>
                  <a:srgbClr val="A50021"/>
                </a:solidFill>
                <a:sym typeface="+mn-ea"/>
              </a:rPr>
              <a:t>r</a:t>
            </a:r>
            <a:r>
              <a:rPr lang="en-US" altLang="zh-CN" dirty="0">
                <a:solidFill>
                  <a:srgbClr val="A50021"/>
                </a:solidFill>
                <a:sym typeface="+mn-ea"/>
              </a:rPr>
              <a:t>-</a:t>
            </a:r>
            <a:r>
              <a:rPr lang="zh-CN" altLang="en-US" dirty="0">
                <a:solidFill>
                  <a:srgbClr val="A50021"/>
                </a:solidFill>
                <a:sym typeface="+mn-ea"/>
              </a:rPr>
              <a:t>组合数。</a:t>
            </a:r>
            <a:endParaRPr lang="zh-CN" altLang="en-US" dirty="0">
              <a:solidFill>
                <a:srgbClr val="A50021"/>
              </a:solidFill>
              <a:sym typeface="+mn-ea"/>
            </a:endParaRPr>
          </a:p>
          <a:p>
            <a:r>
              <a:rPr lang="zh-CN" altLang="en-US" dirty="0">
                <a:solidFill>
                  <a:srgbClr val="A50021"/>
                </a:solidFill>
              </a:rPr>
              <a:t>一个是定理</a:t>
            </a:r>
            <a:r>
              <a:rPr lang="en-US" altLang="zh-CN" dirty="0">
                <a:solidFill>
                  <a:srgbClr val="A50021"/>
                </a:solidFill>
              </a:rPr>
              <a:t>8.4.</a:t>
            </a:r>
            <a:endParaRPr lang="en-US" altLang="zh-CN" dirty="0">
              <a:solidFill>
                <a:srgbClr val="A50021"/>
              </a:solidFill>
            </a:endParaRPr>
          </a:p>
          <a:p>
            <a:r>
              <a:rPr lang="zh-CN" altLang="en-US" dirty="0">
                <a:solidFill>
                  <a:srgbClr val="A50021"/>
                </a:solidFill>
              </a:rPr>
              <a:t>实际上求解不定方程</a:t>
            </a:r>
            <a:r>
              <a:rPr lang="en-US" altLang="zh-CN" dirty="0">
                <a:solidFill>
                  <a:srgbClr val="A50021"/>
                </a:solidFill>
              </a:rPr>
              <a:t>x1+x2...=r,xi&lt;=r</a:t>
            </a:r>
            <a:endParaRPr lang="en-US" altLang="zh-CN" dirty="0">
              <a:solidFill>
                <a:srgbClr val="A50021"/>
              </a:solidFill>
            </a:endParaRPr>
          </a:p>
          <a:p>
            <a:endParaRPr lang="en-US" altLang="zh-CN" dirty="0">
              <a:solidFill>
                <a:srgbClr val="A50021"/>
              </a:solidFill>
            </a:endParaRPr>
          </a:p>
          <a:p>
            <a:r>
              <a:rPr lang="zh-CN" altLang="en-US" dirty="0">
                <a:solidFill>
                  <a:srgbClr val="A50021"/>
                </a:solidFill>
              </a:rPr>
              <a:t>一个在讲</a:t>
            </a:r>
            <a:r>
              <a:rPr lang="zh-CN" altLang="en-US" dirty="0">
                <a:solidFill>
                  <a:srgbClr val="A50021"/>
                </a:solidFill>
              </a:rPr>
              <a:t>容拆原理时提到。</a:t>
            </a:r>
            <a:endParaRPr lang="zh-CN" altLang="en-US" dirty="0">
              <a:solidFill>
                <a:srgbClr val="A50021"/>
              </a:solidFill>
            </a:endParaRPr>
          </a:p>
          <a:p>
            <a:r>
              <a:rPr lang="zh-CN" altLang="en-US" dirty="0">
                <a:solidFill>
                  <a:srgbClr val="A50021"/>
                </a:solidFill>
              </a:rPr>
              <a:t>实际上求不定方程</a:t>
            </a:r>
            <a:r>
              <a:rPr lang="en-US" altLang="zh-CN" dirty="0">
                <a:solidFill>
                  <a:srgbClr val="A50021"/>
                </a:solidFill>
                <a:sym typeface="+mn-ea"/>
              </a:rPr>
              <a:t>x1+x2...=r,</a:t>
            </a:r>
            <a:r>
              <a:rPr lang="zh-CN" altLang="en-US" dirty="0">
                <a:solidFill>
                  <a:srgbClr val="A50021"/>
                </a:solidFill>
                <a:sym typeface="+mn-ea"/>
              </a:rPr>
              <a:t>但要求</a:t>
            </a:r>
            <a:r>
              <a:rPr lang="en-US" altLang="zh-CN" dirty="0">
                <a:solidFill>
                  <a:srgbClr val="A50021"/>
                </a:solidFill>
                <a:sym typeface="+mn-ea"/>
              </a:rPr>
              <a:t>xi&lt;=ni</a:t>
            </a:r>
            <a:endParaRPr lang="en-US" altLang="zh-CN" dirty="0">
              <a:solidFill>
                <a:srgbClr val="A50021"/>
              </a:solidFill>
              <a:sym typeface="+mn-ea"/>
            </a:endParaRPr>
          </a:p>
          <a:p>
            <a:endParaRPr lang="en-US" altLang="zh-CN" dirty="0">
              <a:solidFill>
                <a:srgbClr val="A50021"/>
              </a:solidFill>
              <a:sym typeface="+mn-ea"/>
            </a:endParaRPr>
          </a:p>
          <a:p>
            <a:r>
              <a:rPr lang="zh-CN" altLang="en-US" dirty="0">
                <a:solidFill>
                  <a:srgbClr val="A50021"/>
                </a:solidFill>
              </a:rPr>
              <a:t>现在利用生成函数方法来从另外一个角度进行求解。</a:t>
            </a:r>
            <a:endParaRPr lang="zh-CN" altLang="en-US" dirty="0">
              <a:solidFill>
                <a:srgbClr val="A50021"/>
              </a:solidFill>
            </a:endParaRPr>
          </a:p>
          <a:p>
            <a:endParaRPr lang="zh-CN" altLang="en-US"/>
          </a:p>
          <a:p>
            <a:r>
              <a:rPr lang="zh-CN" altLang="en-US"/>
              <a:t>根据</a:t>
            </a:r>
            <a:r>
              <a:rPr lang="en-US" altLang="zh-CN"/>
              <a:t>a</a:t>
            </a:r>
            <a:r>
              <a:rPr lang="zh-CN" altLang="en-US"/>
              <a:t>的个数，构造包含</a:t>
            </a:r>
            <a:r>
              <a:rPr lang="en-US" altLang="zh-CN"/>
              <a:t>k</a:t>
            </a:r>
            <a:r>
              <a:rPr lang="zh-CN" altLang="en-US"/>
              <a:t>的乘积，每个乘项是系数为</a:t>
            </a:r>
            <a:r>
              <a:rPr lang="en-US" altLang="zh-CN"/>
              <a:t>1</a:t>
            </a:r>
            <a:r>
              <a:rPr lang="zh-CN" altLang="en-US"/>
              <a:t>的多项式，幂的最高此为</a:t>
            </a:r>
            <a:r>
              <a:rPr lang="en-US" altLang="zh-CN"/>
              <a:t>ni</a:t>
            </a:r>
            <a:r>
              <a:rPr lang="zh-CN" altLang="en-US"/>
              <a:t>。</a:t>
            </a:r>
            <a:endParaRPr lang="zh-CN" altLang="en-US"/>
          </a:p>
          <a:p>
            <a:r>
              <a:rPr lang="en-US" altLang="zh-CN"/>
              <a:t>G</a:t>
            </a:r>
            <a:r>
              <a:rPr lang="zh-CN" altLang="en-US"/>
              <a:t>的最终结果是多项式，每个</a:t>
            </a:r>
            <a:r>
              <a:rPr lang="en-US" altLang="zh-CN"/>
              <a:t>r</a:t>
            </a:r>
            <a:r>
              <a:rPr lang="zh-CN" altLang="en-US"/>
              <a:t>次幂来自</a:t>
            </a:r>
            <a:r>
              <a:rPr lang="en-US" altLang="zh-CN"/>
              <a:t>y^x1*y^x1...</a:t>
            </a:r>
            <a:r>
              <a:rPr lang="zh-CN" altLang="en-US"/>
              <a:t>，前面的系数刚好是</a:t>
            </a:r>
            <a:r>
              <a:rPr lang="en-US" altLang="zh-CN"/>
              <a:t>x1+x2+x3...=r</a:t>
            </a:r>
            <a:r>
              <a:rPr lang="zh-CN" altLang="en-US"/>
              <a:t>的所有可能解的个数。</a:t>
            </a:r>
            <a:endParaRPr lang="zh-CN" altLang="en-US"/>
          </a:p>
          <a:p>
            <a:endParaRPr lang="zh-CN" altLang="en-US"/>
          </a:p>
          <a:p>
            <a:r>
              <a:rPr lang="zh-CN" altLang="en-US"/>
              <a:t>但在很多情况</a:t>
            </a:r>
            <a:r>
              <a:rPr lang="en-US" altLang="zh-CN"/>
              <a:t>·</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最关键的一步，扩展到无穷</a:t>
            </a:r>
            <a:r>
              <a:rPr lang="zh-CN" altLang="en-US"/>
              <a:t>项</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第三种方式是其它两种方式所不能解决的</a:t>
            </a:r>
            <a:r>
              <a:rPr lang="en-US" altLang="zh-CN"/>
              <a:t>! pi</a:t>
            </a:r>
            <a:r>
              <a:rPr lang="zh-CN" altLang="en-US"/>
              <a:t>当作</a:t>
            </a:r>
            <a:r>
              <a:rPr lang="en-US" altLang="zh-CN"/>
              <a:t>xi</a:t>
            </a:r>
            <a:r>
              <a:rPr lang="zh-CN" altLang="en-US"/>
              <a:t>权，要求总权数为</a:t>
            </a:r>
            <a:r>
              <a:rPr lang="en-US" altLang="zh-CN"/>
              <a:t>r</a:t>
            </a:r>
            <a:r>
              <a:rPr lang="zh-CN" altLang="en-US"/>
              <a: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这个问题其实是正整数拆分问题。</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先看下</a:t>
            </a:r>
            <a:r>
              <a:rPr lang="en-US" altLang="zh-CN"/>
              <a:t>2</a:t>
            </a:r>
            <a:r>
              <a:rPr lang="zh-CN" altLang="en-US"/>
              <a:t>进制数是怎样表示一个整数的。</a:t>
            </a:r>
            <a:endParaRPr lang="zh-CN" altLang="en-US"/>
          </a:p>
          <a:p>
            <a:r>
              <a:rPr lang="en-US" altLang="zh-CN"/>
              <a:t>111000110</a:t>
            </a:r>
            <a:r>
              <a:rPr lang="zh-CN" altLang="en-US"/>
              <a:t>，第</a:t>
            </a:r>
            <a:r>
              <a:rPr lang="en-US" altLang="zh-CN"/>
              <a:t>i</a:t>
            </a:r>
            <a:r>
              <a:rPr lang="zh-CN" altLang="en-US"/>
              <a:t>位表示</a:t>
            </a:r>
            <a:r>
              <a:rPr lang="en-US" altLang="zh-CN"/>
              <a:t>2^i-1</a:t>
            </a:r>
            <a:r>
              <a:rPr lang="zh-CN" altLang="en-US"/>
              <a:t>，然后这些所有的数进行相加表示某个整数。</a:t>
            </a:r>
            <a:endParaRPr lang="zh-CN" altLang="en-US"/>
          </a:p>
          <a:p>
            <a:r>
              <a:rPr lang="zh-CN" altLang="en-US"/>
              <a:t>这个问题也等价于一个整数拆分成</a:t>
            </a:r>
            <a:r>
              <a:rPr lang="en-US" altLang="zh-CN"/>
              <a:t>2^n</a:t>
            </a:r>
            <a:r>
              <a:rPr lang="zh-CN" altLang="en-US"/>
              <a:t>问题，每个幂的次数要么是</a:t>
            </a:r>
            <a:r>
              <a:rPr lang="en-US" altLang="zh-CN"/>
              <a:t>0</a:t>
            </a:r>
            <a:r>
              <a:rPr lang="zh-CN" altLang="en-US"/>
              <a:t>，要么是</a:t>
            </a:r>
            <a:r>
              <a:rPr lang="en-US" altLang="zh-CN"/>
              <a:t>1</a:t>
            </a:r>
            <a:r>
              <a:rPr lang="zh-CN" altLang="en-US"/>
              <a:t>，然后这个拆分方法只有一种。</a:t>
            </a:r>
            <a:endParaRPr lang="zh-CN" altLang="en-US"/>
          </a:p>
          <a:p>
            <a:r>
              <a:rPr lang="zh-CN" altLang="en-US"/>
              <a:t>我们用不定方程组求</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无序，可以重复，但个数有限</a:t>
            </a:r>
            <a:endParaRPr lang="zh-CN" altLang="en-US"/>
          </a:p>
          <a:p>
            <a:endParaRPr lang="zh-CN" altLang="en-US"/>
          </a:p>
          <a:p>
            <a:r>
              <a:rPr lang="zh-CN" altLang="en-US"/>
              <a:t>一种一一对应关系。</a:t>
            </a:r>
            <a:endParaRPr lang="zh-CN" altLang="en-US"/>
          </a:p>
          <a:p>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又是利用一一对应关系！</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如果把</a:t>
            </a:r>
            <a:r>
              <a:rPr lang="en-US" altLang="zh-CN"/>
              <a:t>r</a:t>
            </a:r>
            <a:r>
              <a:rPr lang="zh-CN" altLang="en-US"/>
              <a:t>取为正整数</a:t>
            </a:r>
            <a:r>
              <a:rPr lang="en-US" altLang="zh-CN"/>
              <a:t>m,</a:t>
            </a:r>
            <a:r>
              <a:rPr lang="zh-CN" altLang="en-US"/>
              <a:t>且</a:t>
            </a:r>
            <a:r>
              <a:rPr lang="en-US" altLang="zh-CN"/>
              <a:t>m</a:t>
            </a:r>
            <a:r>
              <a:rPr lang="zh-CN" altLang="en-US"/>
              <a:t>》</a:t>
            </a:r>
            <a:r>
              <a:rPr lang="en-US" altLang="zh-CN"/>
              <a:t>n</a:t>
            </a:r>
            <a:r>
              <a:rPr lang="zh-CN" altLang="en-US"/>
              <a:t>那它就变为二项式系数。</a:t>
            </a:r>
            <a:endParaRPr lang="zh-CN" altLang="en-US"/>
          </a:p>
          <a:p>
            <a:endParaRPr lang="zh-CN" altLang="en-US"/>
          </a:p>
          <a:p>
            <a:r>
              <a:rPr lang="zh-CN" altLang="en-US"/>
              <a:t>牛顿二项式大概耗时</a:t>
            </a:r>
            <a:r>
              <a:rPr lang="en-US" altLang="zh-CN"/>
              <a:t>10</a:t>
            </a:r>
            <a:r>
              <a:rPr lang="zh-CN" altLang="en-US"/>
              <a:t>分钟！</a:t>
            </a:r>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基于指数生成函数求</a:t>
            </a:r>
            <a:r>
              <a:rPr lang="en-US" altLang="zh-CN" b="1" i="1" dirty="0">
                <a:solidFill>
                  <a:srgbClr val="FF0000"/>
                </a:solidFill>
                <a:sym typeface="Symbol" panose="05050102010706020507" pitchFamily="18" charset="2"/>
              </a:rPr>
              <a:t>r </a:t>
            </a:r>
            <a:r>
              <a:rPr lang="zh-CN" altLang="en-US" b="1" dirty="0">
                <a:solidFill>
                  <a:srgbClr val="FF0000"/>
                </a:solidFill>
                <a:sym typeface="Symbol" panose="05050102010706020507" pitchFamily="18" charset="2"/>
              </a:rPr>
              <a:t>比定理</a:t>
            </a:r>
            <a:r>
              <a:rPr lang="en-US" altLang="zh-CN" b="1" dirty="0">
                <a:solidFill>
                  <a:srgbClr val="FF0000"/>
                </a:solidFill>
                <a:sym typeface="Symbol" panose="05050102010706020507" pitchFamily="18" charset="2"/>
              </a:rPr>
              <a:t>10.7</a:t>
            </a:r>
            <a:r>
              <a:rPr lang="zh-CN" altLang="en-US" b="1" dirty="0">
                <a:solidFill>
                  <a:srgbClr val="FF0000"/>
                </a:solidFill>
                <a:sym typeface="Symbol" panose="05050102010706020507" pitchFamily="18" charset="2"/>
              </a:rPr>
              <a:t>更具有</a:t>
            </a:r>
            <a:r>
              <a:rPr lang="zh-CN" altLang="en-US" b="1" dirty="0">
                <a:solidFill>
                  <a:srgbClr val="FF0000"/>
                </a:solidFill>
                <a:sym typeface="Symbol" panose="05050102010706020507" pitchFamily="18" charset="2"/>
              </a:rPr>
              <a:t>一般性。</a:t>
            </a:r>
            <a:endParaRPr lang="zh-CN" altLang="en-US" b="1" dirty="0">
              <a:solidFill>
                <a:srgbClr val="FF0000"/>
              </a:solidFill>
              <a:sym typeface="Symbol" panose="05050102010706020507" pitchFamily="18" charset="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pPr indent="304800"/>
            <a:r>
              <a:rPr lang="zh-CN" altLang="en-US"/>
              <a:t>在对生成函数进行展开时，先不将来自每个多项式的幂进行合并，保持原始的形式</a:t>
            </a:r>
            <a:r>
              <a:rPr lang="en-US" altLang="zh-CN"/>
              <a:t>...</a:t>
            </a:r>
            <a:r>
              <a:rPr lang="zh-CN" altLang="en-US"/>
              <a:t>。我们来统计满足</a:t>
            </a:r>
            <a:r>
              <a:rPr lang="en-US" altLang="zh-CN" i="1" dirty="0">
                <a:sym typeface="+mn-ea"/>
              </a:rPr>
              <a:t>m</a:t>
            </a:r>
            <a:r>
              <a:rPr lang="en-US" altLang="zh-CN" baseline="-30000" dirty="0">
                <a:sym typeface="+mn-ea"/>
              </a:rPr>
              <a:t>1</a:t>
            </a:r>
            <a:r>
              <a:rPr lang="en-US" altLang="zh-CN" dirty="0">
                <a:sym typeface="+mn-ea"/>
              </a:rPr>
              <a:t> +</a:t>
            </a:r>
            <a:r>
              <a:rPr lang="en-US" altLang="zh-CN" i="1" dirty="0">
                <a:sym typeface="+mn-ea"/>
              </a:rPr>
              <a:t> m</a:t>
            </a:r>
            <a:r>
              <a:rPr lang="en-US" altLang="zh-CN" baseline="-30000" dirty="0">
                <a:sym typeface="+mn-ea"/>
              </a:rPr>
              <a:t>2 </a:t>
            </a:r>
            <a:r>
              <a:rPr lang="en-US" altLang="zh-CN" dirty="0">
                <a:sym typeface="+mn-ea"/>
              </a:rPr>
              <a:t>+ … +</a:t>
            </a:r>
            <a:r>
              <a:rPr lang="en-US" altLang="zh-CN" i="1" dirty="0">
                <a:sym typeface="+mn-ea"/>
              </a:rPr>
              <a:t> m</a:t>
            </a:r>
            <a:r>
              <a:rPr lang="en-US" altLang="zh-CN" i="1" baseline="-30000" dirty="0">
                <a:sym typeface="+mn-ea"/>
              </a:rPr>
              <a:t>k</a:t>
            </a:r>
            <a:r>
              <a:rPr lang="en-US" altLang="zh-CN" dirty="0">
                <a:sym typeface="+mn-ea"/>
              </a:rPr>
              <a:t>=</a:t>
            </a:r>
            <a:r>
              <a:rPr lang="en-US" altLang="zh-CN" i="1" dirty="0">
                <a:sym typeface="+mn-ea"/>
              </a:rPr>
              <a:t> r </a:t>
            </a:r>
            <a:r>
              <a:rPr lang="en-US" altLang="zh-CN" dirty="0">
                <a:sym typeface="+mn-ea"/>
              </a:rPr>
              <a:t> </a:t>
            </a:r>
            <a:r>
              <a:rPr lang="zh-CN" altLang="en-US" dirty="0">
                <a:sym typeface="+mn-ea"/>
              </a:rPr>
              <a:t>且</a:t>
            </a:r>
            <a:r>
              <a:rPr lang="en-US" altLang="zh-CN" dirty="0">
                <a:sym typeface="+mn-ea"/>
              </a:rPr>
              <a:t>   0 </a:t>
            </a:r>
            <a:r>
              <a:rPr lang="en-US" altLang="zh-CN" dirty="0">
                <a:sym typeface="Symbol" panose="05050102010706020507" pitchFamily="18" charset="2"/>
              </a:rPr>
              <a:t></a:t>
            </a:r>
            <a:r>
              <a:rPr lang="en-US" altLang="zh-CN" dirty="0">
                <a:sym typeface="+mn-ea"/>
              </a:rPr>
              <a:t> </a:t>
            </a:r>
            <a:r>
              <a:rPr lang="en-US" altLang="zh-CN" i="1" dirty="0">
                <a:sym typeface="+mn-ea"/>
              </a:rPr>
              <a:t>m</a:t>
            </a:r>
            <a:r>
              <a:rPr lang="en-US" altLang="zh-CN" i="1" baseline="-30000" dirty="0">
                <a:sym typeface="Symbol" panose="05050102010706020507" pitchFamily="18" charset="2"/>
              </a:rPr>
              <a:t>i </a:t>
            </a:r>
            <a:r>
              <a:rPr lang="en-US" altLang="zh-CN" dirty="0">
                <a:sym typeface="Symbol" panose="05050102010706020507" pitchFamily="18" charset="2"/>
              </a:rPr>
              <a:t></a:t>
            </a:r>
            <a:r>
              <a:rPr lang="en-US" altLang="zh-CN" i="1" dirty="0">
                <a:sym typeface="+mn-ea"/>
              </a:rPr>
              <a:t> n</a:t>
            </a:r>
            <a:r>
              <a:rPr lang="en-US" altLang="zh-CN" i="1" baseline="-30000" dirty="0">
                <a:sym typeface="Symbol" panose="05050102010706020507" pitchFamily="18" charset="2"/>
              </a:rPr>
              <a:t>i</a:t>
            </a:r>
            <a:r>
              <a:rPr lang="en-US" altLang="zh-CN" dirty="0">
                <a:sym typeface="Symbol" panose="05050102010706020507" pitchFamily="18" charset="2"/>
              </a:rPr>
              <a:t>,  </a:t>
            </a:r>
            <a:r>
              <a:rPr lang="en-US" altLang="zh-CN" i="1" dirty="0">
                <a:sym typeface="Symbol" panose="05050102010706020507" pitchFamily="18" charset="2"/>
              </a:rPr>
              <a:t>i</a:t>
            </a:r>
            <a:r>
              <a:rPr lang="en-US" altLang="zh-CN" dirty="0">
                <a:sym typeface="Symbol" panose="05050102010706020507" pitchFamily="18" charset="2"/>
              </a:rPr>
              <a:t> = 1, 2, … , </a:t>
            </a:r>
            <a:r>
              <a:rPr lang="en-US" altLang="zh-CN" i="1" dirty="0">
                <a:sym typeface="Symbol" panose="05050102010706020507" pitchFamily="18" charset="2"/>
              </a:rPr>
              <a:t>k</a:t>
            </a:r>
            <a:r>
              <a:rPr lang="en-US" altLang="zh-CN" dirty="0">
                <a:sym typeface="Symbol" panose="05050102010706020507" pitchFamily="18" charset="2"/>
              </a:rPr>
              <a:t>  </a:t>
            </a:r>
            <a:r>
              <a:rPr lang="zh-CN" altLang="en-US" dirty="0">
                <a:sym typeface="Symbol" panose="05050102010706020507" pitchFamily="18" charset="2"/>
              </a:rPr>
              <a:t>的项个数，这对应着</a:t>
            </a:r>
            <a:r>
              <a:rPr lang="en-US" altLang="zh-CN" dirty="0">
                <a:sym typeface="Symbol" panose="05050102010706020507" pitchFamily="18" charset="2"/>
              </a:rPr>
              <a:t>r</a:t>
            </a:r>
            <a:r>
              <a:rPr lang="zh-CN" altLang="en-US" dirty="0">
                <a:sym typeface="Symbol" panose="05050102010706020507" pitchFamily="18" charset="2"/>
              </a:rPr>
              <a:t>组合数。</a:t>
            </a:r>
            <a:endParaRPr lang="zh-CN" altLang="en-US" dirty="0">
              <a:sym typeface="Symbol" panose="05050102010706020507" pitchFamily="18" charset="2"/>
            </a:endParaRPr>
          </a:p>
          <a:p>
            <a:pPr indent="304800"/>
            <a:r>
              <a:rPr lang="zh-CN" altLang="en-US" dirty="0">
                <a:sym typeface="Symbol" panose="05050102010706020507" pitchFamily="18" charset="2"/>
              </a:rPr>
              <a:t>再来看每项。。。，这实际对应着排列问题，给定每个</a:t>
            </a:r>
            <a:r>
              <a:rPr lang="en-US" altLang="zh-CN" dirty="0">
                <a:sym typeface="Symbol" panose="05050102010706020507" pitchFamily="18" charset="2"/>
              </a:rPr>
              <a:t>ai</a:t>
            </a:r>
            <a:r>
              <a:rPr lang="zh-CN" altLang="en-US" dirty="0">
                <a:sym typeface="Symbol" panose="05050102010706020507" pitchFamily="18" charset="2"/>
              </a:rPr>
              <a:t>的个数，求所有的排列。</a:t>
            </a:r>
            <a:endParaRPr lang="zh-CN" altLang="en-US" dirty="0">
              <a:sym typeface="Symbol" panose="05050102010706020507" pitchFamily="18" charset="2"/>
            </a:endParaRPr>
          </a:p>
          <a:p>
            <a:pPr indent="304800"/>
            <a:r>
              <a:rPr lang="zh-CN" altLang="en-US" dirty="0">
                <a:sym typeface="Symbol" panose="05050102010706020507" pitchFamily="18" charset="2"/>
              </a:rPr>
              <a:t>然后把</a:t>
            </a:r>
            <a:r>
              <a:rPr lang="en-US" altLang="zh-CN" dirty="0">
                <a:sym typeface="Symbol" panose="05050102010706020507" pitchFamily="18" charset="2"/>
              </a:rPr>
              <a:t>x^r</a:t>
            </a:r>
            <a:r>
              <a:rPr lang="zh-CN" altLang="en-US" dirty="0">
                <a:sym typeface="Symbol" panose="05050102010706020507" pitchFamily="18" charset="2"/>
              </a:rPr>
              <a:t>提取到括号外，那么系数就对应</a:t>
            </a:r>
            <a:r>
              <a:rPr lang="en-US" altLang="zh-CN" dirty="0">
                <a:sym typeface="Symbol" panose="05050102010706020507" pitchFamily="18" charset="2"/>
              </a:rPr>
              <a:t>r</a:t>
            </a:r>
            <a:r>
              <a:rPr lang="zh-CN" altLang="en-US" dirty="0">
                <a:sym typeface="Symbol" panose="05050102010706020507" pitchFamily="18" charset="2"/>
              </a:rPr>
              <a:t>排列组合个数。</a:t>
            </a:r>
            <a:endParaRPr lang="zh-CN" altLang="en-US" dirty="0">
              <a:sym typeface="Symbol" panose="05050102010706020507" pitchFamily="18" charset="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跟二项式定理类似，牛顿二项式存在相应的牛顿二项式定理。</a:t>
            </a:r>
            <a:endParaRPr lang="zh-CN" altLang="en-US"/>
          </a:p>
          <a:p>
            <a:r>
              <a:rPr lang="zh-CN" altLang="en-US"/>
              <a:t>现在对</a:t>
            </a:r>
            <a:r>
              <a:rPr lang="en-US" altLang="zh-CN"/>
              <a:t>x,y</a:t>
            </a:r>
            <a:r>
              <a:rPr lang="zh-CN" altLang="en-US"/>
              <a:t>的值有要求，需要</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x</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y</a:t>
            </a:r>
            <a:r>
              <a:rPr lang="en-US" altLang="zh-CN" dirty="0">
                <a:solidFill>
                  <a:srgbClr val="FF0000"/>
                </a:solidFill>
                <a:sym typeface="Symbol" panose="05050102010706020507" pitchFamily="18" charset="2"/>
              </a:rPr>
              <a:t>|&lt;1</a:t>
            </a:r>
            <a:r>
              <a:rPr lang="zh-CN" altLang="en-US" dirty="0">
                <a:solidFill>
                  <a:srgbClr val="FF0000"/>
                </a:solidFill>
                <a:sym typeface="Symbol" panose="05050102010706020507" pitchFamily="18" charset="2"/>
              </a:rPr>
              <a:t>。</a:t>
            </a:r>
            <a:endParaRPr lang="zh-CN" altLang="en-US" dirty="0">
              <a:solidFill>
                <a:srgbClr val="FF0000"/>
              </a:solidFill>
              <a:sym typeface="Symbol" panose="05050102010706020507" pitchFamily="18" charset="2"/>
            </a:endParaRPr>
          </a:p>
          <a:p>
            <a:r>
              <a:rPr lang="zh-CN" altLang="en-US" dirty="0">
                <a:solidFill>
                  <a:srgbClr val="FF0000"/>
                </a:solidFill>
                <a:sym typeface="Symbol" panose="05050102010706020507" pitchFamily="18" charset="2"/>
              </a:rPr>
              <a:t>如果</a:t>
            </a:r>
            <a:r>
              <a:rPr lang="en-US" altLang="zh-CN" dirty="0">
                <a:solidFill>
                  <a:srgbClr val="FF0000"/>
                </a:solidFill>
                <a:sym typeface="Symbol" panose="05050102010706020507" pitchFamily="18" charset="2"/>
              </a:rPr>
              <a:t>r</a:t>
            </a:r>
            <a:r>
              <a:rPr lang="zh-CN" altLang="en-US" dirty="0">
                <a:solidFill>
                  <a:srgbClr val="FF0000"/>
                </a:solidFill>
                <a:sym typeface="Symbol" panose="05050102010706020507" pitchFamily="18" charset="2"/>
              </a:rPr>
              <a:t>取为</a:t>
            </a:r>
            <a:r>
              <a:rPr lang="en-US" altLang="zh-CN" dirty="0">
                <a:solidFill>
                  <a:srgbClr val="FF0000"/>
                </a:solidFill>
                <a:sym typeface="Symbol" panose="05050102010706020507" pitchFamily="18" charset="2"/>
              </a:rPr>
              <a:t>-m</a:t>
            </a:r>
            <a:r>
              <a:rPr lang="zh-CN" altLang="en-US" dirty="0">
                <a:solidFill>
                  <a:srgbClr val="FF0000"/>
                </a:solidFill>
                <a:sym typeface="Symbol" panose="05050102010706020507" pitchFamily="18" charset="2"/>
              </a:rPr>
              <a:t>，不要认为与</a:t>
            </a:r>
            <a:r>
              <a:rPr lang="en-US" altLang="zh-CN" dirty="0">
                <a:solidFill>
                  <a:srgbClr val="FF0000"/>
                </a:solidFill>
                <a:sym typeface="Symbol" panose="05050102010706020507" pitchFamily="18" charset="2"/>
              </a:rPr>
              <a:t>C</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m,n</a:t>
            </a:r>
            <a:r>
              <a:rPr lang="zh-CN" altLang="en-US" dirty="0">
                <a:solidFill>
                  <a:srgbClr val="FF0000"/>
                </a:solidFill>
                <a:sym typeface="Symbol" panose="05050102010706020507" pitchFamily="18" charset="2"/>
              </a:rPr>
              <a:t>）有直接关系。</a:t>
            </a:r>
            <a:endParaRPr lang="zh-CN" altLang="en-US" dirty="0">
              <a:solidFill>
                <a:srgbClr val="FF0000"/>
              </a:solidFill>
              <a:sym typeface="Symbol" panose="05050102010706020507" pitchFamily="18" charset="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根据牛顿二项式定理，我们可以得到一些重要的展开式，它在生成函数里会用到。</a:t>
            </a:r>
            <a:endParaRPr lang="zh-CN" altLang="en-US"/>
          </a:p>
          <a:p>
            <a:r>
              <a:rPr lang="zh-CN" altLang="en-US"/>
              <a:t>一些重要的展开式，在由序列获得生成函数会用到基本展开式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a:t>
            </a:r>
            <a:r>
              <a:rPr lang="en-US" altLang="zh-CN"/>
              <a:t>1+x)^1/2</a:t>
            </a:r>
            <a:r>
              <a:rPr lang="zh-CN" altLang="en-US"/>
              <a:t>不必完全讲</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棋盘多项式也是生成函数。</a:t>
            </a:r>
            <a:endParaRPr lang="zh-CN" altLang="en-US"/>
          </a:p>
          <a:p>
            <a:r>
              <a:rPr lang="zh-CN" altLang="en-US"/>
              <a:t>二项式也可以看成是由二项式系数所构成的生成函数。</a:t>
            </a:r>
            <a:endParaRPr lang="zh-CN" altLang="en-US"/>
          </a:p>
          <a:p>
            <a:r>
              <a:rPr lang="zh-CN" altLang="en-US"/>
              <a:t>根据要求，要写成这个形式，隐含着一个条件</a:t>
            </a:r>
            <a:r>
              <a:rPr lang="en-US" altLang="zh-CN"/>
              <a:t>|kx|&lt;1.</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性质可以跳过不讲！</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对</a:t>
            </a:r>
            <a:r>
              <a:rPr lang="en-US" altLang="zh-CN"/>
              <a:t>(2)</a:t>
            </a:r>
            <a:r>
              <a:rPr lang="zh-CN" altLang="en-US"/>
              <a:t>，要注意下标，</a:t>
            </a:r>
            <a:r>
              <a:rPr lang="en-US" altLang="zh-CN"/>
              <a:t>n=1</a:t>
            </a:r>
            <a:r>
              <a:rPr lang="zh-CN" altLang="en-US"/>
              <a:t>开始</a:t>
            </a:r>
            <a:endParaRPr lang="zh-CN" altLang="en-US"/>
          </a:p>
          <a:p>
            <a:endParaRPr lang="zh-CN" altLang="en-US"/>
          </a:p>
          <a:p>
            <a:r>
              <a:rPr lang="zh-CN" altLang="en-US"/>
              <a:t>要会由序列求生成函数，也要会由函数求幂级数展开的序列</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400" b="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7613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kumimoji="1" sz="1400" b="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7613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solidFill>
                  <a:schemeClr val="tx1"/>
                </a:solidFill>
                <a:latin typeface="Times New Roman" panose="02020603050405020304" pitchFamily="18" charset="0"/>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400" b="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7613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kumimoji="1" sz="1400" b="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7613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solidFill>
                  <a:schemeClr val="tx1"/>
                </a:solidFill>
                <a:latin typeface="Times New Roman" panose="02020603050405020304" pitchFamily="18" charset="0"/>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6.wmf"/><Relationship Id="rId7" Type="http://schemas.openxmlformats.org/officeDocument/2006/relationships/oleObject" Target="../embeddings/oleObject26.bin"/><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 Id="rId3" Type="http://schemas.openxmlformats.org/officeDocument/2006/relationships/oleObject" Target="../embeddings/oleObject24.bin"/><Relationship Id="rId2" Type="http://schemas.openxmlformats.org/officeDocument/2006/relationships/image" Target="../media/image23.wmf"/><Relationship Id="rId13" Type="http://schemas.openxmlformats.org/officeDocument/2006/relationships/notesSlide" Target="../notesSlides/notesSlide9.xml"/><Relationship Id="rId12" Type="http://schemas.openxmlformats.org/officeDocument/2006/relationships/vmlDrawing" Target="../drawings/vmlDrawing9.vml"/><Relationship Id="rId11" Type="http://schemas.openxmlformats.org/officeDocument/2006/relationships/slideLayout" Target="../slideLayouts/slideLayout6.xml"/><Relationship Id="rId10" Type="http://schemas.openxmlformats.org/officeDocument/2006/relationships/image" Target="../media/image27.wmf"/><Relationship Id="rId1"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1.wmf"/><Relationship Id="rId7" Type="http://schemas.openxmlformats.org/officeDocument/2006/relationships/oleObject" Target="../embeddings/oleObject31.bin"/><Relationship Id="rId6" Type="http://schemas.openxmlformats.org/officeDocument/2006/relationships/image" Target="../media/image30.wmf"/><Relationship Id="rId5" Type="http://schemas.openxmlformats.org/officeDocument/2006/relationships/oleObject" Target="../embeddings/oleObject30.bin"/><Relationship Id="rId4" Type="http://schemas.openxmlformats.org/officeDocument/2006/relationships/image" Target="../media/image29.wmf"/><Relationship Id="rId3" Type="http://schemas.openxmlformats.org/officeDocument/2006/relationships/oleObject" Target="../embeddings/oleObject29.bin"/><Relationship Id="rId2" Type="http://schemas.openxmlformats.org/officeDocument/2006/relationships/image" Target="../media/image28.wmf"/><Relationship Id="rId10" Type="http://schemas.openxmlformats.org/officeDocument/2006/relationships/vmlDrawing" Target="../drawings/vmlDrawing10.vml"/><Relationship Id="rId1"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1.vml"/><Relationship Id="rId3" Type="http://schemas.openxmlformats.org/officeDocument/2006/relationships/slideLayout" Target="../slideLayouts/slideLayout6.xml"/><Relationship Id="rId2" Type="http://schemas.openxmlformats.org/officeDocument/2006/relationships/image" Target="../media/image32.wmf"/><Relationship Id="rId1"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36.wmf"/><Relationship Id="rId7" Type="http://schemas.openxmlformats.org/officeDocument/2006/relationships/oleObject" Target="../embeddings/oleObject36.bin"/><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 Id="rId3" Type="http://schemas.openxmlformats.org/officeDocument/2006/relationships/oleObject" Target="../embeddings/oleObject34.bin"/><Relationship Id="rId2" Type="http://schemas.openxmlformats.org/officeDocument/2006/relationships/image" Target="../media/image33.wmf"/><Relationship Id="rId11" Type="http://schemas.openxmlformats.org/officeDocument/2006/relationships/notesSlide" Target="../notesSlides/notesSlide12.xml"/><Relationship Id="rId10" Type="http://schemas.openxmlformats.org/officeDocument/2006/relationships/vmlDrawing" Target="../drawings/vmlDrawing12.vml"/><Relationship Id="rId1"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3.vml"/><Relationship Id="rId3" Type="http://schemas.openxmlformats.org/officeDocument/2006/relationships/slideLayout" Target="../slideLayouts/slideLayout6.xml"/><Relationship Id="rId2" Type="http://schemas.openxmlformats.org/officeDocument/2006/relationships/image" Target="../media/image37.wmf"/><Relationship Id="rId1"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14.vml"/><Relationship Id="rId5" Type="http://schemas.openxmlformats.org/officeDocument/2006/relationships/slideLayout" Target="../slideLayouts/slideLayout6.xml"/><Relationship Id="rId4" Type="http://schemas.openxmlformats.org/officeDocument/2006/relationships/image" Target="../media/image39.wmf"/><Relationship Id="rId3" Type="http://schemas.openxmlformats.org/officeDocument/2006/relationships/oleObject" Target="../embeddings/oleObject39.bin"/><Relationship Id="rId2" Type="http://schemas.openxmlformats.org/officeDocument/2006/relationships/image" Target="../media/image38.wmf"/><Relationship Id="rId1"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15.vml"/><Relationship Id="rId5" Type="http://schemas.openxmlformats.org/officeDocument/2006/relationships/slideLayout" Target="../slideLayouts/slideLayout6.xml"/><Relationship Id="rId4" Type="http://schemas.openxmlformats.org/officeDocument/2006/relationships/image" Target="../media/image41.wmf"/><Relationship Id="rId3" Type="http://schemas.openxmlformats.org/officeDocument/2006/relationships/oleObject" Target="../embeddings/oleObject41.bin"/><Relationship Id="rId2" Type="http://schemas.openxmlformats.org/officeDocument/2006/relationships/image" Target="../media/image40.wmf"/><Relationship Id="rId1" Type="http://schemas.openxmlformats.org/officeDocument/2006/relationships/oleObject" Target="../embeddings/oleObject4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1" Type="http://schemas.openxmlformats.org/officeDocument/2006/relationships/notesSlide" Target="../notesSlides/notesSlide2.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6.xml"/><Relationship Id="rId4" Type="http://schemas.openxmlformats.org/officeDocument/2006/relationships/image" Target="../media/image43.wmf"/><Relationship Id="rId3" Type="http://schemas.openxmlformats.org/officeDocument/2006/relationships/oleObject" Target="../embeddings/oleObject43.bin"/><Relationship Id="rId2" Type="http://schemas.openxmlformats.org/officeDocument/2006/relationships/image" Target="../media/image42.wmf"/><Relationship Id="rId1"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7.vml"/><Relationship Id="rId3" Type="http://schemas.openxmlformats.org/officeDocument/2006/relationships/slideLayout" Target="../slideLayouts/slideLayout6.xml"/><Relationship Id="rId2" Type="http://schemas.openxmlformats.org/officeDocument/2006/relationships/image" Target="../media/image44.wmf"/><Relationship Id="rId1" Type="http://schemas.openxmlformats.org/officeDocument/2006/relationships/oleObject" Target="../embeddings/oleObject44.bin"/></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vmlDrawing" Target="../drawings/vmlDrawing18.vml"/><Relationship Id="rId6" Type="http://schemas.openxmlformats.org/officeDocument/2006/relationships/slideLayout" Target="../slideLayouts/slideLayout6.xml"/><Relationship Id="rId5" Type="http://schemas.openxmlformats.org/officeDocument/2006/relationships/image" Target="../media/image47.wmf"/><Relationship Id="rId4" Type="http://schemas.openxmlformats.org/officeDocument/2006/relationships/oleObject" Target="../embeddings/oleObject46.bin"/><Relationship Id="rId3" Type="http://schemas.openxmlformats.org/officeDocument/2006/relationships/image" Target="../media/image46.png"/><Relationship Id="rId2" Type="http://schemas.openxmlformats.org/officeDocument/2006/relationships/image" Target="../media/image45.wmf"/><Relationship Id="rId1" Type="http://schemas.openxmlformats.org/officeDocument/2006/relationships/oleObject" Target="../embeddings/oleObject45.bin"/></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49.wmf"/><Relationship Id="rId3" Type="http://schemas.openxmlformats.org/officeDocument/2006/relationships/oleObject" Target="../embeddings/oleObject48.bin"/><Relationship Id="rId2" Type="http://schemas.openxmlformats.org/officeDocument/2006/relationships/image" Target="../media/image48.wmf"/><Relationship Id="rId1"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6.xml"/><Relationship Id="rId6" Type="http://schemas.openxmlformats.org/officeDocument/2006/relationships/image" Target="../media/image52.wmf"/><Relationship Id="rId5" Type="http://schemas.openxmlformats.org/officeDocument/2006/relationships/oleObject" Target="../embeddings/oleObject51.bin"/><Relationship Id="rId4" Type="http://schemas.openxmlformats.org/officeDocument/2006/relationships/image" Target="../media/image51.wmf"/><Relationship Id="rId3" Type="http://schemas.openxmlformats.org/officeDocument/2006/relationships/oleObject" Target="../embeddings/oleObject50.bin"/><Relationship Id="rId2" Type="http://schemas.openxmlformats.org/officeDocument/2006/relationships/image" Target="../media/image50.wmf"/><Relationship Id="rId1" Type="http://schemas.openxmlformats.org/officeDocument/2006/relationships/oleObject" Target="../embeddings/oleObject49.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6.xml"/><Relationship Id="rId6" Type="http://schemas.openxmlformats.org/officeDocument/2006/relationships/image" Target="../media/image55.wmf"/><Relationship Id="rId5" Type="http://schemas.openxmlformats.org/officeDocument/2006/relationships/oleObject" Target="../embeddings/oleObject54.bin"/><Relationship Id="rId4" Type="http://schemas.openxmlformats.org/officeDocument/2006/relationships/image" Target="../media/image54.wmf"/><Relationship Id="rId3" Type="http://schemas.openxmlformats.org/officeDocument/2006/relationships/oleObject" Target="../embeddings/oleObject53.bin"/><Relationship Id="rId2" Type="http://schemas.openxmlformats.org/officeDocument/2006/relationships/image" Target="../media/image53.wmf"/><Relationship Id="rId1" Type="http://schemas.openxmlformats.org/officeDocument/2006/relationships/oleObject" Target="../embeddings/oleObject52.bin"/></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22.vml"/><Relationship Id="rId3" Type="http://schemas.openxmlformats.org/officeDocument/2006/relationships/slideLayout" Target="../slideLayouts/slideLayout6.xml"/><Relationship Id="rId2" Type="http://schemas.openxmlformats.org/officeDocument/2006/relationships/image" Target="../media/image56.wmf"/><Relationship Id="rId1" Type="http://schemas.openxmlformats.org/officeDocument/2006/relationships/oleObject" Target="../embeddings/oleObject55.bin"/></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vmlDrawing" Target="../drawings/vmlDrawing23.vml"/><Relationship Id="rId7" Type="http://schemas.openxmlformats.org/officeDocument/2006/relationships/slideLayout" Target="../slideLayouts/slideLayout6.xml"/><Relationship Id="rId6" Type="http://schemas.openxmlformats.org/officeDocument/2006/relationships/image" Target="../media/image59.wmf"/><Relationship Id="rId5" Type="http://schemas.openxmlformats.org/officeDocument/2006/relationships/oleObject" Target="../embeddings/oleObject58.bin"/><Relationship Id="rId4" Type="http://schemas.openxmlformats.org/officeDocument/2006/relationships/image" Target="../media/image58.wmf"/><Relationship Id="rId3" Type="http://schemas.openxmlformats.org/officeDocument/2006/relationships/oleObject" Target="../embeddings/oleObject57.bin"/><Relationship Id="rId2" Type="http://schemas.openxmlformats.org/officeDocument/2006/relationships/image" Target="../media/image57.wmf"/><Relationship Id="rId1" Type="http://schemas.openxmlformats.org/officeDocument/2006/relationships/oleObject" Target="../embeddings/oleObject56.bin"/></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6.xml"/><Relationship Id="rId4" Type="http://schemas.openxmlformats.org/officeDocument/2006/relationships/image" Target="../media/image28.wmf"/><Relationship Id="rId3" Type="http://schemas.openxmlformats.org/officeDocument/2006/relationships/oleObject" Target="../embeddings/oleObject60.bin"/><Relationship Id="rId2" Type="http://schemas.openxmlformats.org/officeDocument/2006/relationships/image" Target="../media/image60.wmf"/><Relationship Id="rId1" Type="http://schemas.openxmlformats.org/officeDocument/2006/relationships/oleObject" Target="../embeddings/oleObject59.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6.xml"/><Relationship Id="rId4" Type="http://schemas.openxmlformats.org/officeDocument/2006/relationships/image" Target="../media/image62.wmf"/><Relationship Id="rId3" Type="http://schemas.openxmlformats.org/officeDocument/2006/relationships/oleObject" Target="../embeddings/oleObject62.bin"/><Relationship Id="rId2" Type="http://schemas.openxmlformats.org/officeDocument/2006/relationships/image" Target="../media/image61.wmf"/><Relationship Id="rId1" Type="http://schemas.openxmlformats.org/officeDocument/2006/relationships/oleObject" Target="../embeddings/oleObject61.bin"/></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w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4.vml"/><Relationship Id="rId7" Type="http://schemas.openxmlformats.org/officeDocument/2006/relationships/slideLayout" Target="../slideLayouts/slideLayout17.x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6.vml"/><Relationship Id="rId7" Type="http://schemas.openxmlformats.org/officeDocument/2006/relationships/slideLayout" Target="../slideLayouts/slideLayout6.x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wmf"/><Relationship Id="rId7" Type="http://schemas.openxmlformats.org/officeDocument/2006/relationships/oleObject" Target="../embeddings/oleObject20.bin"/><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 Id="rId3" Type="http://schemas.openxmlformats.org/officeDocument/2006/relationships/oleObject" Target="../embeddings/oleObject18.bin"/><Relationship Id="rId2" Type="http://schemas.openxmlformats.org/officeDocument/2006/relationships/image" Target="../media/image18.wmf"/><Relationship Id="rId11" Type="http://schemas.openxmlformats.org/officeDocument/2006/relationships/notesSlide" Target="../notesSlides/notesSlide8.xml"/><Relationship Id="rId10" Type="http://schemas.openxmlformats.org/officeDocument/2006/relationships/vmlDrawing" Target="../drawings/vmlDrawing7.vml"/><Relationship Id="rId1"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22.bin"/><Relationship Id="rId2" Type="http://schemas.openxmlformats.org/officeDocument/2006/relationships/image" Target="../media/image22.wmf"/><Relationship Id="rId1"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4098" name="Rectangle 3"/>
          <p:cNvSpPr>
            <a:spLocks noGrp="1"/>
          </p:cNvSpPr>
          <p:nvPr>
            <p:ph type="title"/>
          </p:nvPr>
        </p:nvSpPr>
        <p:spPr/>
        <p:txBody>
          <a:bodyPr vert="horz" wrap="square" lIns="91440" tIns="45720" rIns="91440" bIns="45720" anchor="ctr" anchorCtr="0"/>
          <a:p>
            <a:pPr eaLnBrk="1" hangingPunct="1"/>
            <a:r>
              <a:rPr lang="en-US" altLang="zh-CN" dirty="0">
                <a:solidFill>
                  <a:srgbClr val="A50021"/>
                </a:solidFill>
                <a:ea typeface="黑体" panose="02010609060101010101" pitchFamily="2" charset="-122"/>
              </a:rPr>
              <a:t>10.2</a:t>
            </a:r>
            <a:r>
              <a:rPr lang="en-US" altLang="zh-CN" dirty="0">
                <a:solidFill>
                  <a:srgbClr val="A50021"/>
                </a:solidFill>
                <a:latin typeface="黑体" panose="02010609060101010101" pitchFamily="2" charset="-122"/>
                <a:ea typeface="黑体" panose="02010609060101010101" pitchFamily="2" charset="-122"/>
              </a:rPr>
              <a:t> </a:t>
            </a:r>
            <a:r>
              <a:rPr lang="zh-CN" altLang="en-US" dirty="0">
                <a:solidFill>
                  <a:srgbClr val="A50021"/>
                </a:solidFill>
                <a:latin typeface="黑体" panose="02010609060101010101" pitchFamily="2" charset="-122"/>
                <a:ea typeface="黑体" panose="02010609060101010101" pitchFamily="2" charset="-122"/>
              </a:rPr>
              <a:t>生成函数及其应用</a:t>
            </a:r>
            <a:endParaRPr lang="zh-CN" altLang="en-US" dirty="0">
              <a:solidFill>
                <a:srgbClr val="A50021"/>
              </a:solidFill>
              <a:latin typeface="黑体" panose="02010609060101010101" pitchFamily="2" charset="-122"/>
              <a:ea typeface="黑体" panose="02010609060101010101" pitchFamily="2" charset="-122"/>
            </a:endParaRPr>
          </a:p>
        </p:txBody>
      </p:sp>
      <p:sp>
        <p:nvSpPr>
          <p:cNvPr id="4099" name="Rectangle 4"/>
          <p:cNvSpPr>
            <a:spLocks noGrp="1"/>
          </p:cNvSpPr>
          <p:nvPr>
            <p:ph idx="1"/>
          </p:nvPr>
        </p:nvSpPr>
        <p:spPr/>
        <p:txBody>
          <a:bodyPr vert="horz" wrap="square" lIns="91440" tIns="45720" rIns="91440" bIns="45720" anchor="t" anchorCtr="0"/>
          <a:p>
            <a:pPr eaLnBrk="1" hangingPunct="1">
              <a:lnSpc>
                <a:spcPct val="130000"/>
              </a:lnSpc>
            </a:pPr>
            <a:r>
              <a:rPr lang="en-US" altLang="zh-CN" b="1" dirty="0"/>
              <a:t>10.2.1 </a:t>
            </a:r>
            <a:r>
              <a:rPr lang="zh-CN" altLang="en-US" b="1" dirty="0"/>
              <a:t>牛顿二项式系数与</a:t>
            </a:r>
            <a:r>
              <a:rPr lang="zh-CN" altLang="en-US" b="1" dirty="0">
                <a:sym typeface="+mn-ea"/>
              </a:rPr>
              <a:t>定理</a:t>
            </a:r>
            <a:endParaRPr lang="zh-CN" altLang="en-US" b="1" dirty="0"/>
          </a:p>
          <a:p>
            <a:pPr eaLnBrk="1" hangingPunct="1">
              <a:lnSpc>
                <a:spcPct val="130000"/>
              </a:lnSpc>
            </a:pPr>
            <a:r>
              <a:rPr lang="en-US" altLang="zh-CN" b="1" dirty="0"/>
              <a:t>10.2.2 </a:t>
            </a:r>
            <a:r>
              <a:rPr lang="zh-CN" altLang="en-US" b="1" dirty="0"/>
              <a:t>生成函数的定义及其性质</a:t>
            </a:r>
            <a:endParaRPr lang="zh-CN" altLang="en-US" b="1" dirty="0"/>
          </a:p>
          <a:p>
            <a:pPr eaLnBrk="1" hangingPunct="1">
              <a:lnSpc>
                <a:spcPct val="130000"/>
              </a:lnSpc>
            </a:pPr>
            <a:r>
              <a:rPr lang="en-US" altLang="zh-CN" b="1" dirty="0"/>
              <a:t>10.2.3 </a:t>
            </a:r>
            <a:r>
              <a:rPr lang="zh-CN" altLang="en-US" b="1" dirty="0"/>
              <a:t>生成函数的应用</a:t>
            </a:r>
            <a:endParaRPr lang="zh-CN" altLang="en-US" b="1" dirty="0"/>
          </a:p>
          <a:p>
            <a:pPr eaLnBrk="1" hangingPunct="1"/>
            <a:endParaRPr lang="en-US" altLang="zh-C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graphicFrame>
        <p:nvGraphicFramePr>
          <p:cNvPr id="13314" name="Object 4"/>
          <p:cNvGraphicFramePr/>
          <p:nvPr/>
        </p:nvGraphicFramePr>
        <p:xfrm>
          <a:off x="908368" y="3613151"/>
          <a:ext cx="6562090" cy="869315"/>
        </p:xfrm>
        <a:graphic>
          <a:graphicData uri="http://schemas.openxmlformats.org/presentationml/2006/ole">
            <mc:AlternateContent xmlns:mc="http://schemas.openxmlformats.org/markup-compatibility/2006">
              <mc:Choice xmlns:v="urn:schemas-microsoft-com:vml" Requires="v">
                <p:oleObj spid="_x0000_s3094" name="" r:id="rId1" imgW="3263900" imgH="431800" progId="Equation.3">
                  <p:embed/>
                </p:oleObj>
              </mc:Choice>
              <mc:Fallback>
                <p:oleObj name="" r:id="rId1" imgW="3263900" imgH="431800" progId="Equation.3">
                  <p:embed/>
                  <p:pic>
                    <p:nvPicPr>
                      <p:cNvPr id="0" name="图片 3093"/>
                      <p:cNvPicPr/>
                      <p:nvPr/>
                    </p:nvPicPr>
                    <p:blipFill>
                      <a:blip r:embed="rId2"/>
                      <a:stretch>
                        <a:fillRect/>
                      </a:stretch>
                    </p:blipFill>
                    <p:spPr>
                      <a:xfrm>
                        <a:off x="908368" y="3613151"/>
                        <a:ext cx="6562090" cy="869315"/>
                      </a:xfrm>
                      <a:prstGeom prst="rect">
                        <a:avLst/>
                      </a:prstGeom>
                      <a:noFill/>
                      <a:ln w="38100">
                        <a:noFill/>
                        <a:miter/>
                      </a:ln>
                    </p:spPr>
                  </p:pic>
                </p:oleObj>
              </mc:Fallback>
            </mc:AlternateContent>
          </a:graphicData>
        </a:graphic>
      </p:graphicFrame>
      <p:sp>
        <p:nvSpPr>
          <p:cNvPr id="13315" name="Rectangle 7"/>
          <p:cNvSpPr>
            <a:spLocks noGrp="1"/>
          </p:cNvSpPr>
          <p:nvPr>
            <p:ph type="title"/>
          </p:nvPr>
        </p:nvSpPr>
        <p:spPr>
          <a:xfrm>
            <a:off x="685800" y="476250"/>
            <a:ext cx="7772400" cy="1143000"/>
          </a:xfrm>
        </p:spPr>
        <p:txBody>
          <a:bodyPr vert="horz" wrap="square" lIns="91440" tIns="45720" rIns="91440" bIns="45720" anchor="ctr" anchorCtr="0"/>
          <a:p>
            <a:pPr algn="l" eaLnBrk="1" hangingPunct="1"/>
            <a:r>
              <a:rPr lang="zh-CN" altLang="en-US" sz="3600" dirty="0">
                <a:solidFill>
                  <a:srgbClr val="A50021"/>
                </a:solidFill>
              </a:rPr>
              <a:t>由序列求生成函数</a:t>
            </a:r>
            <a:endParaRPr lang="zh-CN" altLang="en-US" sz="3600" dirty="0">
              <a:solidFill>
                <a:srgbClr val="A50021"/>
              </a:solidFill>
            </a:endParaRPr>
          </a:p>
        </p:txBody>
      </p:sp>
      <p:sp>
        <p:nvSpPr>
          <p:cNvPr id="13316" name="Rectangle 9"/>
          <p:cNvSpPr/>
          <p:nvPr/>
        </p:nvSpPr>
        <p:spPr>
          <a:xfrm>
            <a:off x="395288" y="1413193"/>
            <a:ext cx="7704137" cy="968375"/>
          </a:xfrm>
          <a:prstGeom prst="rect">
            <a:avLst/>
          </a:prstGeom>
          <a:noFill/>
          <a:ln w="6350">
            <a:noFill/>
          </a:ln>
        </p:spPr>
        <p:txBody>
          <a:bodyPr anchor="ctr" anchorCtr="0">
            <a:spAutoFit/>
          </a:bodyPr>
          <a:p>
            <a:pPr indent="304800">
              <a:lnSpc>
                <a:spcPct val="120000"/>
              </a:lnSpc>
            </a:pPr>
            <a:r>
              <a:rPr lang="zh-CN" altLang="en-US" sz="2400" dirty="0">
                <a:solidFill>
                  <a:schemeClr val="accent2"/>
                </a:solidFill>
                <a:latin typeface="Times New Roman" panose="02020603050405020304" pitchFamily="18" charset="0"/>
                <a:ea typeface="宋体" panose="02010600030101010101" pitchFamily="2" charset="-122"/>
              </a:rPr>
              <a:t>例</a:t>
            </a:r>
            <a:r>
              <a:rPr lang="en-US" altLang="zh-CN" sz="2400" dirty="0">
                <a:solidFill>
                  <a:schemeClr val="accent2"/>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rgbClr val="002060"/>
                </a:solidFill>
                <a:latin typeface="Times New Roman" panose="02020603050405020304" pitchFamily="18" charset="0"/>
                <a:ea typeface="宋体" panose="02010600030101010101" pitchFamily="2" charset="-122"/>
              </a:rPr>
              <a:t>求序列</a:t>
            </a:r>
            <a:r>
              <a:rPr lang="en-US" altLang="zh-CN" sz="2400" dirty="0">
                <a:solidFill>
                  <a:srgbClr val="002060"/>
                </a:solidFill>
                <a:latin typeface="Times New Roman" panose="02020603050405020304" pitchFamily="18" charset="0"/>
                <a:ea typeface="宋体" panose="02010600030101010101" pitchFamily="2" charset="-122"/>
              </a:rPr>
              <a:t>{</a:t>
            </a:r>
            <a:r>
              <a:rPr lang="en-US" altLang="zh-CN" sz="2400" i="1" dirty="0">
                <a:solidFill>
                  <a:srgbClr val="002060"/>
                </a:solidFill>
                <a:latin typeface="Times New Roman" panose="02020603050405020304" pitchFamily="18" charset="0"/>
                <a:ea typeface="宋体" panose="02010600030101010101" pitchFamily="2" charset="-122"/>
              </a:rPr>
              <a:t>a</a:t>
            </a:r>
            <a:r>
              <a:rPr lang="en-US" altLang="zh-CN" sz="2400" i="1" baseline="-30000" dirty="0">
                <a:solidFill>
                  <a:srgbClr val="002060"/>
                </a:solidFill>
                <a:latin typeface="Times New Roman" panose="02020603050405020304" pitchFamily="18" charset="0"/>
                <a:ea typeface="宋体" panose="02010600030101010101" pitchFamily="2" charset="-122"/>
              </a:rPr>
              <a:t>n</a:t>
            </a:r>
            <a:r>
              <a:rPr lang="en-US" altLang="zh-CN" sz="2400" dirty="0">
                <a:solidFill>
                  <a:srgbClr val="002060"/>
                </a:solidFill>
                <a:latin typeface="Times New Roman" panose="02020603050405020304" pitchFamily="18" charset="0"/>
                <a:ea typeface="宋体" panose="02010600030101010101" pitchFamily="2" charset="-122"/>
              </a:rPr>
              <a:t>}</a:t>
            </a:r>
            <a:r>
              <a:rPr lang="zh-CN" altLang="en-US" sz="2400" dirty="0">
                <a:solidFill>
                  <a:srgbClr val="002060"/>
                </a:solidFill>
                <a:latin typeface="Times New Roman" panose="02020603050405020304" pitchFamily="18" charset="0"/>
                <a:ea typeface="宋体" panose="02010600030101010101" pitchFamily="2" charset="-122"/>
              </a:rPr>
              <a:t>的生成函数</a:t>
            </a:r>
            <a:endParaRPr lang="zh-CN" altLang="en-US" sz="2400" dirty="0">
              <a:solidFill>
                <a:schemeClr val="tx1"/>
              </a:solidFill>
              <a:latin typeface="Times New Roman" panose="02020603050405020304" pitchFamily="18" charset="0"/>
              <a:ea typeface="宋体" panose="02010600030101010101" pitchFamily="2" charset="-122"/>
            </a:endParaRPr>
          </a:p>
          <a:p>
            <a:pPr indent="304800">
              <a:lnSpc>
                <a:spcPct val="120000"/>
              </a:lnSpc>
            </a:pPr>
            <a:r>
              <a:rPr lang="en-US" altLang="zh-CN" sz="2400" dirty="0">
                <a:solidFill>
                  <a:schemeClr val="tx1"/>
                </a:solidFill>
                <a:latin typeface="Times New Roman" panose="02020603050405020304" pitchFamily="18" charset="0"/>
                <a:ea typeface="宋体" panose="02010600030101010101" pitchFamily="2" charset="-122"/>
              </a:rPr>
              <a:t>    (1)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 7· 3</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baseline="30000" dirty="0">
                <a:solidFill>
                  <a:schemeClr val="tx1"/>
                </a:solidFill>
                <a:latin typeface="Times New Roman" panose="02020603050405020304" pitchFamily="18" charset="0"/>
                <a:ea typeface="宋体" panose="02010600030101010101" pitchFamily="2" charset="-122"/>
              </a:rPr>
              <a:t>          </a:t>
            </a:r>
            <a:r>
              <a:rPr lang="en-US" altLang="zh-CN" sz="2400" dirty="0">
                <a:solidFill>
                  <a:schemeClr val="tx1"/>
                </a:solidFill>
                <a:latin typeface="Times New Roman" panose="02020603050405020304" pitchFamily="18" charset="0"/>
                <a:ea typeface="宋体" panose="02010600030101010101" pitchFamily="2" charset="-122"/>
              </a:rPr>
              <a:t>(2)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+1)</a:t>
            </a:r>
            <a:endParaRPr lang="zh-CN" altLang="en-US" sz="2400" b="0" dirty="0">
              <a:solidFill>
                <a:schemeClr val="tx1"/>
              </a:solidFill>
              <a:latin typeface="Times New Roman" panose="02020603050405020304" pitchFamily="18" charset="0"/>
              <a:ea typeface="宋体" panose="02010600030101010101" pitchFamily="2" charset="-122"/>
            </a:endParaRPr>
          </a:p>
        </p:txBody>
      </p:sp>
      <p:grpSp>
        <p:nvGrpSpPr>
          <p:cNvPr id="6" name="组合 5"/>
          <p:cNvGrpSpPr/>
          <p:nvPr/>
        </p:nvGrpSpPr>
        <p:grpSpPr>
          <a:xfrm>
            <a:off x="768350" y="2493010"/>
            <a:ext cx="5998845" cy="1224280"/>
            <a:chOff x="1210" y="3926"/>
            <a:chExt cx="9447" cy="1928"/>
          </a:xfrm>
        </p:grpSpPr>
        <p:graphicFrame>
          <p:nvGraphicFramePr>
            <p:cNvPr id="13317" name="Object 8"/>
            <p:cNvGraphicFramePr/>
            <p:nvPr/>
          </p:nvGraphicFramePr>
          <p:xfrm>
            <a:off x="1349" y="4322"/>
            <a:ext cx="9309" cy="1532"/>
          </p:xfrm>
          <a:graphic>
            <a:graphicData uri="http://schemas.openxmlformats.org/presentationml/2006/ole">
              <mc:AlternateContent xmlns:mc="http://schemas.openxmlformats.org/markup-compatibility/2006">
                <mc:Choice xmlns:v="urn:schemas-microsoft-com:vml" Requires="v">
                  <p:oleObj spid="_x0000_s3095" name="" r:id="rId3" imgW="2602865" imgH="431800" progId="Equation.3">
                    <p:embed/>
                  </p:oleObj>
                </mc:Choice>
                <mc:Fallback>
                  <p:oleObj name="" r:id="rId3" imgW="2602865" imgH="431800" progId="Equation.3">
                    <p:embed/>
                    <p:pic>
                      <p:nvPicPr>
                        <p:cNvPr id="0" name="图片 3094"/>
                        <p:cNvPicPr/>
                        <p:nvPr/>
                      </p:nvPicPr>
                      <p:blipFill>
                        <a:blip r:embed="rId4"/>
                        <a:stretch>
                          <a:fillRect/>
                        </a:stretch>
                      </p:blipFill>
                      <p:spPr>
                        <a:xfrm>
                          <a:off x="1349" y="4322"/>
                          <a:ext cx="9309" cy="1532"/>
                        </a:xfrm>
                        <a:prstGeom prst="rect">
                          <a:avLst/>
                        </a:prstGeom>
                        <a:noFill/>
                        <a:ln w="38100">
                          <a:noFill/>
                          <a:miter/>
                        </a:ln>
                      </p:spPr>
                    </p:pic>
                  </p:oleObj>
                </mc:Fallback>
              </mc:AlternateContent>
            </a:graphicData>
          </a:graphic>
        </p:graphicFrame>
        <p:sp>
          <p:nvSpPr>
            <p:cNvPr id="13318" name="Text Box 11"/>
            <p:cNvSpPr txBox="1"/>
            <p:nvPr/>
          </p:nvSpPr>
          <p:spPr>
            <a:xfrm>
              <a:off x="1210" y="3926"/>
              <a:ext cx="773" cy="720"/>
            </a:xfrm>
            <a:prstGeom prst="rect">
              <a:avLst/>
            </a:prstGeom>
            <a:noFill/>
            <a:ln w="6350">
              <a:noFill/>
            </a:ln>
          </p:spPr>
          <p:txBody>
            <a:bodyPr wrap="none" anchor="t" anchorCtr="0">
              <a:spAutoFit/>
            </a:bodyPr>
            <a:p>
              <a:pPr algn="ctr"/>
              <a:r>
                <a:rPr lang="zh-CN" altLang="en-US" sz="2400" dirty="0">
                  <a:solidFill>
                    <a:schemeClr val="tx1"/>
                  </a:solidFill>
                  <a:latin typeface="Arial" panose="020B0604020202020204" pitchFamily="34" charset="0"/>
                  <a:ea typeface="宋体" panose="02010600030101010101" pitchFamily="2" charset="-122"/>
                </a:rPr>
                <a:t>解</a:t>
              </a:r>
              <a:endParaRPr lang="zh-CN" altLang="en-US" sz="2400" dirty="0">
                <a:solidFill>
                  <a:schemeClr val="tx1"/>
                </a:solidFill>
                <a:latin typeface="Arial" panose="020B0604020202020204" pitchFamily="34" charset="0"/>
                <a:ea typeface="宋体" panose="02010600030101010101" pitchFamily="2" charset="-122"/>
              </a:endParaRPr>
            </a:p>
          </p:txBody>
        </p:sp>
      </p:grpSp>
      <p:graphicFrame>
        <p:nvGraphicFramePr>
          <p:cNvPr id="2" name="Object 4"/>
          <p:cNvGraphicFramePr/>
          <p:nvPr/>
        </p:nvGraphicFramePr>
        <p:xfrm>
          <a:off x="914400" y="4545966"/>
          <a:ext cx="7124065" cy="869315"/>
        </p:xfrm>
        <a:graphic>
          <a:graphicData uri="http://schemas.openxmlformats.org/presentationml/2006/ole">
            <mc:AlternateContent xmlns:mc="http://schemas.openxmlformats.org/markup-compatibility/2006">
              <mc:Choice xmlns:v="urn:schemas-microsoft-com:vml" Requires="v">
                <p:oleObj spid="_x0000_s3" name="" r:id="rId5" imgW="3543300" imgH="431800" progId="Equation.3">
                  <p:embed/>
                </p:oleObj>
              </mc:Choice>
              <mc:Fallback>
                <p:oleObj name="" r:id="rId5" imgW="3543300" imgH="431800" progId="Equation.3">
                  <p:embed/>
                  <p:pic>
                    <p:nvPicPr>
                      <p:cNvPr id="0" name="图片 3093"/>
                      <p:cNvPicPr/>
                      <p:nvPr/>
                    </p:nvPicPr>
                    <p:blipFill>
                      <a:blip r:embed="rId6"/>
                      <a:stretch>
                        <a:fillRect/>
                      </a:stretch>
                    </p:blipFill>
                    <p:spPr>
                      <a:xfrm>
                        <a:off x="914400" y="4545966"/>
                        <a:ext cx="7124065" cy="869315"/>
                      </a:xfrm>
                      <a:prstGeom prst="rect">
                        <a:avLst/>
                      </a:prstGeom>
                      <a:noFill/>
                      <a:ln w="38100">
                        <a:noFill/>
                        <a:miter/>
                      </a:ln>
                    </p:spPr>
                  </p:pic>
                </p:oleObj>
              </mc:Fallback>
            </mc:AlternateContent>
          </a:graphicData>
        </a:graphic>
      </p:graphicFrame>
      <p:graphicFrame>
        <p:nvGraphicFramePr>
          <p:cNvPr id="4" name="Object 4"/>
          <p:cNvGraphicFramePr/>
          <p:nvPr/>
        </p:nvGraphicFramePr>
        <p:xfrm>
          <a:off x="906780" y="5465763"/>
          <a:ext cx="6995795" cy="895350"/>
        </p:xfrm>
        <a:graphic>
          <a:graphicData uri="http://schemas.openxmlformats.org/presentationml/2006/ole">
            <mc:AlternateContent xmlns:mc="http://schemas.openxmlformats.org/markup-compatibility/2006">
              <mc:Choice xmlns:v="urn:schemas-microsoft-com:vml" Requires="v">
                <p:oleObj spid="_x0000_s5" name="" r:id="rId7" imgW="3479800" imgH="444500" progId="Equation.3">
                  <p:embed/>
                </p:oleObj>
              </mc:Choice>
              <mc:Fallback>
                <p:oleObj name="" r:id="rId7" imgW="3479800" imgH="444500" progId="Equation.3">
                  <p:embed/>
                  <p:pic>
                    <p:nvPicPr>
                      <p:cNvPr id="0" name="图片 3093"/>
                      <p:cNvPicPr/>
                      <p:nvPr/>
                    </p:nvPicPr>
                    <p:blipFill>
                      <a:blip r:embed="rId8"/>
                      <a:stretch>
                        <a:fillRect/>
                      </a:stretch>
                    </p:blipFill>
                    <p:spPr>
                      <a:xfrm>
                        <a:off x="906780" y="5465763"/>
                        <a:ext cx="6995795" cy="895350"/>
                      </a:xfrm>
                      <a:prstGeom prst="rect">
                        <a:avLst/>
                      </a:prstGeom>
                      <a:noFill/>
                      <a:ln w="38100">
                        <a:noFill/>
                        <a:miter/>
                      </a:ln>
                    </p:spPr>
                  </p:pic>
                </p:oleObj>
              </mc:Fallback>
            </mc:AlternateContent>
          </a:graphicData>
        </a:graphic>
      </p:graphicFrame>
      <p:sp>
        <p:nvSpPr>
          <p:cNvPr id="8" name="矩形 7"/>
          <p:cNvSpPr/>
          <p:nvPr/>
        </p:nvSpPr>
        <p:spPr>
          <a:xfrm>
            <a:off x="6156325" y="836930"/>
            <a:ext cx="2160270" cy="122364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endParaRPr>
          </a:p>
        </p:txBody>
      </p:sp>
      <p:graphicFrame>
        <p:nvGraphicFramePr>
          <p:cNvPr id="12291" name="Object 4"/>
          <p:cNvGraphicFramePr/>
          <p:nvPr/>
        </p:nvGraphicFramePr>
        <p:xfrm>
          <a:off x="6453823" y="1051243"/>
          <a:ext cx="1488440" cy="813435"/>
        </p:xfrm>
        <a:graphic>
          <a:graphicData uri="http://schemas.openxmlformats.org/presentationml/2006/ole">
            <mc:AlternateContent xmlns:mc="http://schemas.openxmlformats.org/markup-compatibility/2006">
              <mc:Choice xmlns:v="urn:schemas-microsoft-com:vml" Requires="v">
                <p:oleObj spid="_x0000_s3098" name="" r:id="rId9" imgW="825500" imgH="431800" progId="Equation.3">
                  <p:embed/>
                </p:oleObj>
              </mc:Choice>
              <mc:Fallback>
                <p:oleObj name="" r:id="rId9" imgW="825500" imgH="431800" progId="Equation.3">
                  <p:embed/>
                  <p:pic>
                    <p:nvPicPr>
                      <p:cNvPr id="0" name="图片 3097"/>
                      <p:cNvPicPr/>
                      <p:nvPr/>
                    </p:nvPicPr>
                    <p:blipFill>
                      <a:blip r:embed="rId10"/>
                      <a:stretch>
                        <a:fillRect/>
                      </a:stretch>
                    </p:blipFill>
                    <p:spPr>
                      <a:xfrm>
                        <a:off x="6453823" y="1051243"/>
                        <a:ext cx="1488440" cy="8134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linds(horizontal)">
                                      <p:cBhvr>
                                        <p:cTn id="12" dur="500"/>
                                        <p:tgtEl>
                                          <p:spTgt spid="133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14338" name="Rectangle 2"/>
          <p:cNvSpPr>
            <a:spLocks noGrp="1"/>
          </p:cNvSpPr>
          <p:nvPr>
            <p:ph type="title"/>
          </p:nvPr>
        </p:nvSpPr>
        <p:spPr/>
        <p:txBody>
          <a:bodyPr vert="horz" wrap="square" lIns="91440" tIns="45720" rIns="91440" bIns="45720" anchor="ctr" anchorCtr="0"/>
          <a:p>
            <a:pPr algn="l" eaLnBrk="1" hangingPunct="1"/>
            <a:r>
              <a:rPr lang="zh-CN" altLang="en-US" sz="3600" dirty="0">
                <a:solidFill>
                  <a:srgbClr val="A50021"/>
                </a:solidFill>
              </a:rPr>
              <a:t>由生成函数求序列通项</a:t>
            </a:r>
            <a:endParaRPr lang="zh-CN" altLang="en-US" sz="3600" dirty="0">
              <a:solidFill>
                <a:srgbClr val="A50021"/>
              </a:solidFill>
            </a:endParaRPr>
          </a:p>
        </p:txBody>
      </p:sp>
      <p:graphicFrame>
        <p:nvGraphicFramePr>
          <p:cNvPr id="14339" name="Object 7"/>
          <p:cNvGraphicFramePr/>
          <p:nvPr/>
        </p:nvGraphicFramePr>
        <p:xfrm>
          <a:off x="0" y="2298700"/>
          <a:ext cx="114300" cy="200025"/>
        </p:xfrm>
        <a:graphic>
          <a:graphicData uri="http://schemas.openxmlformats.org/presentationml/2006/ole">
            <mc:AlternateContent xmlns:mc="http://schemas.openxmlformats.org/markup-compatibility/2006">
              <mc:Choice xmlns:v="urn:schemas-microsoft-com:vml" Requires="v">
                <p:oleObj spid="_x0000_s3084" name="" r:id="rId1" imgW="114300" imgH="203200" progId="Equation.3">
                  <p:embed/>
                </p:oleObj>
              </mc:Choice>
              <mc:Fallback>
                <p:oleObj name="" r:id="rId1" imgW="114300" imgH="203200" progId="Equation.3">
                  <p:embed/>
                  <p:pic>
                    <p:nvPicPr>
                      <p:cNvPr id="0" name="图片 3083"/>
                      <p:cNvPicPr/>
                      <p:nvPr/>
                    </p:nvPicPr>
                    <p:blipFill>
                      <a:blip r:embed="rId2"/>
                      <a:stretch>
                        <a:fillRect/>
                      </a:stretch>
                    </p:blipFill>
                    <p:spPr>
                      <a:xfrm>
                        <a:off x="0" y="2298700"/>
                        <a:ext cx="114300" cy="200025"/>
                      </a:xfrm>
                      <a:prstGeom prst="rect">
                        <a:avLst/>
                      </a:prstGeom>
                      <a:noFill/>
                      <a:ln w="38100">
                        <a:noFill/>
                        <a:miter/>
                      </a:ln>
                    </p:spPr>
                  </p:pic>
                </p:oleObj>
              </mc:Fallback>
            </mc:AlternateContent>
          </a:graphicData>
        </a:graphic>
      </p:graphicFrame>
      <p:graphicFrame>
        <p:nvGraphicFramePr>
          <p:cNvPr id="14340" name="Object 6"/>
          <p:cNvGraphicFramePr/>
          <p:nvPr/>
        </p:nvGraphicFramePr>
        <p:xfrm>
          <a:off x="3255010" y="2177891"/>
          <a:ext cx="2762885" cy="920750"/>
        </p:xfrm>
        <a:graphic>
          <a:graphicData uri="http://schemas.openxmlformats.org/presentationml/2006/ole">
            <mc:AlternateContent xmlns:mc="http://schemas.openxmlformats.org/markup-compatibility/2006">
              <mc:Choice xmlns:v="urn:schemas-microsoft-com:vml" Requires="v">
                <p:oleObj spid="_x0000_s3082" name="" r:id="rId3" imgW="1270000" imgH="419100" progId="Equation.3">
                  <p:embed/>
                </p:oleObj>
              </mc:Choice>
              <mc:Fallback>
                <p:oleObj name="" r:id="rId3" imgW="1270000" imgH="419100" progId="Equation.3">
                  <p:embed/>
                  <p:pic>
                    <p:nvPicPr>
                      <p:cNvPr id="0" name="图片 3081"/>
                      <p:cNvPicPr/>
                      <p:nvPr/>
                    </p:nvPicPr>
                    <p:blipFill>
                      <a:blip r:embed="rId4"/>
                      <a:stretch>
                        <a:fillRect/>
                      </a:stretch>
                    </p:blipFill>
                    <p:spPr>
                      <a:xfrm>
                        <a:off x="3255010" y="2177891"/>
                        <a:ext cx="2762885" cy="920750"/>
                      </a:xfrm>
                      <a:prstGeom prst="rect">
                        <a:avLst/>
                      </a:prstGeom>
                      <a:noFill/>
                      <a:ln w="38100">
                        <a:noFill/>
                        <a:miter/>
                      </a:ln>
                    </p:spPr>
                  </p:pic>
                </p:oleObj>
              </mc:Fallback>
            </mc:AlternateContent>
          </a:graphicData>
        </a:graphic>
      </p:graphicFrame>
      <p:graphicFrame>
        <p:nvGraphicFramePr>
          <p:cNvPr id="14341" name="Object 5"/>
          <p:cNvGraphicFramePr/>
          <p:nvPr/>
        </p:nvGraphicFramePr>
        <p:xfrm>
          <a:off x="1655604" y="3549174"/>
          <a:ext cx="4786630" cy="1688465"/>
        </p:xfrm>
        <a:graphic>
          <a:graphicData uri="http://schemas.openxmlformats.org/presentationml/2006/ole">
            <mc:AlternateContent xmlns:mc="http://schemas.openxmlformats.org/markup-compatibility/2006">
              <mc:Choice xmlns:v="urn:schemas-microsoft-com:vml" Requires="v">
                <p:oleObj spid="_x0000_s3083" name="" r:id="rId5" imgW="2463165" imgH="862965" progId="Equation.3">
                  <p:embed/>
                </p:oleObj>
              </mc:Choice>
              <mc:Fallback>
                <p:oleObj name="" r:id="rId5" imgW="2463165" imgH="862965" progId="Equation.3">
                  <p:embed/>
                  <p:pic>
                    <p:nvPicPr>
                      <p:cNvPr id="0" name="图片 3082"/>
                      <p:cNvPicPr/>
                      <p:nvPr/>
                    </p:nvPicPr>
                    <p:blipFill>
                      <a:blip r:embed="rId6"/>
                      <a:stretch>
                        <a:fillRect/>
                      </a:stretch>
                    </p:blipFill>
                    <p:spPr>
                      <a:xfrm>
                        <a:off x="1655604" y="3549174"/>
                        <a:ext cx="4786630" cy="1688465"/>
                      </a:xfrm>
                      <a:prstGeom prst="rect">
                        <a:avLst/>
                      </a:prstGeom>
                      <a:noFill/>
                      <a:ln w="38100">
                        <a:noFill/>
                        <a:miter/>
                      </a:ln>
                    </p:spPr>
                  </p:pic>
                </p:oleObj>
              </mc:Fallback>
            </mc:AlternateContent>
          </a:graphicData>
        </a:graphic>
      </p:graphicFrame>
      <p:graphicFrame>
        <p:nvGraphicFramePr>
          <p:cNvPr id="14342" name="Object 4"/>
          <p:cNvGraphicFramePr/>
          <p:nvPr/>
        </p:nvGraphicFramePr>
        <p:xfrm>
          <a:off x="2115820" y="5412740"/>
          <a:ext cx="3386455" cy="979170"/>
        </p:xfrm>
        <a:graphic>
          <a:graphicData uri="http://schemas.openxmlformats.org/presentationml/2006/ole">
            <mc:AlternateContent xmlns:mc="http://schemas.openxmlformats.org/markup-compatibility/2006">
              <mc:Choice xmlns:v="urn:schemas-microsoft-com:vml" Requires="v">
                <p:oleObj spid="_x0000_s3085" name="" r:id="rId7" imgW="1473200" imgH="482600" progId="Equation.3">
                  <p:embed/>
                </p:oleObj>
              </mc:Choice>
              <mc:Fallback>
                <p:oleObj name="" r:id="rId7" imgW="1473200" imgH="482600" progId="Equation.3">
                  <p:embed/>
                  <p:pic>
                    <p:nvPicPr>
                      <p:cNvPr id="0" name="图片 3084"/>
                      <p:cNvPicPr/>
                      <p:nvPr/>
                    </p:nvPicPr>
                    <p:blipFill>
                      <a:blip r:embed="rId8"/>
                      <a:stretch>
                        <a:fillRect/>
                      </a:stretch>
                    </p:blipFill>
                    <p:spPr>
                      <a:xfrm>
                        <a:off x="2115820" y="5412740"/>
                        <a:ext cx="3386455" cy="979170"/>
                      </a:xfrm>
                      <a:prstGeom prst="rect">
                        <a:avLst/>
                      </a:prstGeom>
                      <a:noFill/>
                      <a:ln w="38100">
                        <a:noFill/>
                        <a:miter/>
                      </a:ln>
                    </p:spPr>
                  </p:pic>
                </p:oleObj>
              </mc:Fallback>
            </mc:AlternateContent>
          </a:graphicData>
        </a:graphic>
      </p:graphicFrame>
      <p:sp>
        <p:nvSpPr>
          <p:cNvPr id="14343" name="Rectangle 8"/>
          <p:cNvSpPr/>
          <p:nvPr/>
        </p:nvSpPr>
        <p:spPr>
          <a:xfrm>
            <a:off x="683578" y="1810703"/>
            <a:ext cx="6840537" cy="457200"/>
          </a:xfrm>
          <a:prstGeom prst="rect">
            <a:avLst/>
          </a:prstGeom>
          <a:noFill/>
          <a:ln w="6350">
            <a:noFill/>
          </a:ln>
        </p:spPr>
        <p:txBody>
          <a:bodyPr anchor="ctr" anchorCtr="0">
            <a:spAutoFit/>
          </a:bodyPr>
          <a:p>
            <a:r>
              <a:rPr lang="zh-CN" altLang="en-US" sz="2400" dirty="0">
                <a:solidFill>
                  <a:schemeClr val="accent2"/>
                </a:solidFill>
                <a:latin typeface="Times New Roman" panose="02020603050405020304" pitchFamily="18" charset="0"/>
                <a:ea typeface="宋体" panose="02010600030101010101" pitchFamily="2" charset="-122"/>
              </a:rPr>
              <a:t>例</a:t>
            </a:r>
            <a:r>
              <a:rPr lang="en-US" altLang="zh-CN" sz="2400" dirty="0">
                <a:solidFill>
                  <a:schemeClr val="accent2"/>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rgbClr val="002060"/>
                </a:solidFill>
                <a:latin typeface="Times New Roman" panose="02020603050405020304" pitchFamily="18" charset="0"/>
                <a:ea typeface="宋体" panose="02010600030101010101" pitchFamily="2" charset="-122"/>
              </a:rPr>
              <a:t>已知 </a:t>
            </a:r>
            <a:r>
              <a:rPr lang="en-US" altLang="zh-CN" sz="2400" dirty="0">
                <a:solidFill>
                  <a:srgbClr val="002060"/>
                </a:solidFill>
                <a:latin typeface="Times New Roman" panose="02020603050405020304" pitchFamily="18" charset="0"/>
                <a:ea typeface="宋体" panose="02010600030101010101" pitchFamily="2" charset="-122"/>
              </a:rPr>
              <a:t>{</a:t>
            </a:r>
            <a:r>
              <a:rPr lang="en-US" altLang="zh-CN" sz="2400" i="1" dirty="0">
                <a:solidFill>
                  <a:srgbClr val="002060"/>
                </a:solidFill>
                <a:latin typeface="Times New Roman" panose="02020603050405020304" pitchFamily="18" charset="0"/>
                <a:ea typeface="宋体" panose="02010600030101010101" pitchFamily="2" charset="-122"/>
              </a:rPr>
              <a:t>a</a:t>
            </a:r>
            <a:r>
              <a:rPr lang="en-US" altLang="zh-CN" sz="2400" i="1" baseline="-30000" dirty="0">
                <a:solidFill>
                  <a:srgbClr val="002060"/>
                </a:solidFill>
                <a:latin typeface="Times New Roman" panose="02020603050405020304" pitchFamily="18" charset="0"/>
                <a:ea typeface="宋体" panose="02010600030101010101" pitchFamily="2" charset="-122"/>
              </a:rPr>
              <a:t>n</a:t>
            </a:r>
            <a:r>
              <a:rPr lang="en-US" altLang="zh-CN" sz="2400" dirty="0">
                <a:solidFill>
                  <a:srgbClr val="002060"/>
                </a:solidFill>
                <a:latin typeface="Times New Roman" panose="02020603050405020304" pitchFamily="18" charset="0"/>
                <a:ea typeface="宋体" panose="02010600030101010101" pitchFamily="2" charset="-122"/>
              </a:rPr>
              <a:t>} </a:t>
            </a:r>
            <a:r>
              <a:rPr lang="zh-CN" altLang="en-US" sz="2400" dirty="0">
                <a:solidFill>
                  <a:srgbClr val="002060"/>
                </a:solidFill>
                <a:latin typeface="Times New Roman" panose="02020603050405020304" pitchFamily="18" charset="0"/>
                <a:ea typeface="宋体" panose="02010600030101010101" pitchFamily="2" charset="-122"/>
              </a:rPr>
              <a:t>的生成函数为</a:t>
            </a:r>
            <a:endParaRPr lang="zh-CN" altLang="en-US" sz="2400" dirty="0">
              <a:solidFill>
                <a:srgbClr val="002060"/>
              </a:solidFill>
              <a:latin typeface="Times New Roman" panose="02020603050405020304" pitchFamily="18" charset="0"/>
              <a:ea typeface="宋体" panose="02010600030101010101" pitchFamily="2" charset="-122"/>
            </a:endParaRPr>
          </a:p>
        </p:txBody>
      </p:sp>
      <p:sp>
        <p:nvSpPr>
          <p:cNvPr id="14345" name="Rectangle 10"/>
          <p:cNvSpPr/>
          <p:nvPr/>
        </p:nvSpPr>
        <p:spPr>
          <a:xfrm>
            <a:off x="539750" y="2980373"/>
            <a:ext cx="2879725" cy="570865"/>
          </a:xfrm>
          <a:prstGeom prst="rect">
            <a:avLst/>
          </a:prstGeom>
          <a:noFill/>
          <a:ln w="6350">
            <a:noFill/>
          </a:ln>
        </p:spPr>
        <p:txBody>
          <a:bodyPr anchor="ctr" anchorCtr="0">
            <a:spAutoFit/>
          </a:bodyPr>
          <a:p>
            <a:pPr indent="268605">
              <a:lnSpc>
                <a:spcPct val="130000"/>
              </a:lnSpc>
            </a:pPr>
            <a:r>
              <a:rPr lang="zh-CN" altLang="en-US" sz="2400" dirty="0">
                <a:solidFill>
                  <a:srgbClr val="002060"/>
                </a:solidFill>
                <a:latin typeface="Times New Roman" panose="02020603050405020304" pitchFamily="18" charset="0"/>
                <a:ea typeface="宋体" panose="02010600030101010101" pitchFamily="2" charset="-122"/>
              </a:rPr>
              <a:t>求</a:t>
            </a:r>
            <a:r>
              <a:rPr lang="en-US" altLang="zh-CN" sz="2400" i="1" dirty="0">
                <a:solidFill>
                  <a:srgbClr val="002060"/>
                </a:solidFill>
                <a:latin typeface="Times New Roman" panose="02020603050405020304" pitchFamily="18" charset="0"/>
                <a:ea typeface="宋体" panose="02010600030101010101" pitchFamily="2" charset="-122"/>
              </a:rPr>
              <a:t>a</a:t>
            </a:r>
            <a:r>
              <a:rPr lang="en-US" altLang="zh-CN" sz="2400" i="1" baseline="-30000" dirty="0">
                <a:solidFill>
                  <a:srgbClr val="002060"/>
                </a:solidFill>
                <a:latin typeface="Times New Roman" panose="02020603050405020304" pitchFamily="18" charset="0"/>
                <a:ea typeface="宋体" panose="02010600030101010101" pitchFamily="2" charset="-122"/>
              </a:rPr>
              <a:t>n</a:t>
            </a:r>
            <a:r>
              <a:rPr lang="zh-CN" altLang="en-US" sz="2400" dirty="0">
                <a:solidFill>
                  <a:schemeClr val="tx1"/>
                </a:solidFill>
                <a:latin typeface="Times New Roman" panose="02020603050405020304" pitchFamily="18" charset="0"/>
                <a:ea typeface="宋体" panose="02010600030101010101" pitchFamily="2" charset="-122"/>
              </a:rPr>
              <a:t>  </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4346" name="Rectangle 12"/>
          <p:cNvSpPr/>
          <p:nvPr/>
        </p:nvSpPr>
        <p:spPr>
          <a:xfrm>
            <a:off x="0" y="4559300"/>
            <a:ext cx="247650" cy="244475"/>
          </a:xfrm>
          <a:prstGeom prst="rect">
            <a:avLst/>
          </a:prstGeom>
          <a:noFill/>
          <a:ln w="6350">
            <a:noFill/>
          </a:ln>
        </p:spPr>
        <p:txBody>
          <a:bodyPr wrap="none" anchor="ctr" anchorCtr="0">
            <a:spAutoFit/>
          </a:bodyPr>
          <a:p>
            <a:r>
              <a:rPr lang="en-US" altLang="zh-CN" sz="1000" b="0" dirty="0">
                <a:solidFill>
                  <a:schemeClr val="tx1"/>
                </a:solidFill>
                <a:latin typeface="Times New Roman" panose="02020603050405020304" pitchFamily="18" charset="0"/>
                <a:ea typeface="宋体" panose="02010600030101010101" pitchFamily="2" charset="-122"/>
              </a:rPr>
              <a:t>. </a:t>
            </a: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4" name="Rectangle 10"/>
          <p:cNvSpPr/>
          <p:nvPr/>
        </p:nvSpPr>
        <p:spPr>
          <a:xfrm>
            <a:off x="539750" y="3626168"/>
            <a:ext cx="2879725" cy="570865"/>
          </a:xfrm>
          <a:prstGeom prst="rect">
            <a:avLst/>
          </a:prstGeom>
          <a:noFill/>
          <a:ln w="6350">
            <a:noFill/>
          </a:ln>
        </p:spPr>
        <p:txBody>
          <a:bodyPr anchor="ctr" anchorCtr="0">
            <a:spAutoFit/>
          </a:bodyPr>
          <a:p>
            <a:pPr indent="268605" eaLnBrk="0" hangingPunct="0">
              <a:lnSpc>
                <a:spcPct val="130000"/>
              </a:lnSpc>
            </a:pPr>
            <a:r>
              <a:rPr lang="zh-CN" altLang="en-US" sz="2400" dirty="0">
                <a:solidFill>
                  <a:schemeClr val="tx1"/>
                </a:solidFill>
                <a:latin typeface="Times New Roman" panose="02020603050405020304" pitchFamily="18" charset="0"/>
                <a:ea typeface="宋体" panose="02010600030101010101" pitchFamily="2" charset="-122"/>
              </a:rPr>
              <a:t>解  </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blinds(horizontal)">
                                      <p:cBhvr>
                                        <p:cTn id="7" dur="500"/>
                                        <p:tgtEl>
                                          <p:spTgt spid="143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342"/>
                                        </p:tgtEl>
                                        <p:attrNameLst>
                                          <p:attrName>style.visibility</p:attrName>
                                        </p:attrNameLst>
                                      </p:cBhvr>
                                      <p:to>
                                        <p:strVal val="visible"/>
                                      </p:to>
                                    </p:set>
                                    <p:animEffect transition="in" filter="blinds(horizontal)">
                                      <p:cBhvr>
                                        <p:cTn id="15"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15362" name="Rectangle 3"/>
          <p:cNvSpPr>
            <a:spLocks noGrp="1"/>
          </p:cNvSpPr>
          <p:nvPr>
            <p:ph type="title"/>
          </p:nvPr>
        </p:nvSpPr>
        <p:spPr>
          <a:xfrm>
            <a:off x="685800" y="896620"/>
            <a:ext cx="7772400" cy="1143000"/>
          </a:xfrm>
        </p:spPr>
        <p:txBody>
          <a:bodyPr vert="horz" wrap="square" lIns="91440" tIns="45720" rIns="91440" bIns="45720" anchor="ctr" anchorCtr="0"/>
          <a:p>
            <a:pPr marL="571500" indent="-571500" algn="l" eaLnBrk="1" hangingPunct="1">
              <a:buFont typeface="Wingdings" panose="05000000000000000000" charset="0"/>
              <a:buChar char="Ø"/>
            </a:pPr>
            <a:r>
              <a:rPr lang="zh-CN" altLang="en-US" sz="4000" dirty="0">
                <a:solidFill>
                  <a:schemeClr val="accent2"/>
                </a:solidFill>
              </a:rPr>
              <a:t>生成函数的应用</a:t>
            </a:r>
            <a:endParaRPr lang="zh-CN" altLang="en-US" sz="4000" dirty="0">
              <a:solidFill>
                <a:schemeClr val="accent2"/>
              </a:solidFill>
            </a:endParaRPr>
          </a:p>
        </p:txBody>
      </p:sp>
      <p:sp>
        <p:nvSpPr>
          <p:cNvPr id="15363" name="Rectangle 4"/>
          <p:cNvSpPr>
            <a:spLocks noGrp="1"/>
          </p:cNvSpPr>
          <p:nvPr>
            <p:ph idx="1"/>
          </p:nvPr>
        </p:nvSpPr>
        <p:spPr/>
        <p:txBody>
          <a:bodyPr vert="horz" wrap="square" lIns="91440" tIns="45720" rIns="91440" bIns="45720" anchor="t" anchorCtr="0"/>
          <a:p>
            <a:pPr eaLnBrk="1" hangingPunct="1">
              <a:lnSpc>
                <a:spcPct val="130000"/>
              </a:lnSpc>
            </a:pPr>
            <a:r>
              <a:rPr lang="zh-CN" altLang="en-US" b="1" dirty="0"/>
              <a:t>求解递推方程</a:t>
            </a:r>
            <a:endParaRPr lang="zh-CN" altLang="en-US" b="1" dirty="0"/>
          </a:p>
          <a:p>
            <a:pPr eaLnBrk="1" hangingPunct="1">
              <a:lnSpc>
                <a:spcPct val="130000"/>
              </a:lnSpc>
            </a:pPr>
            <a:r>
              <a:rPr lang="zh-CN" altLang="en-US" b="1" dirty="0"/>
              <a:t>计数多重集的</a:t>
            </a:r>
            <a:r>
              <a:rPr lang="en-US" altLang="zh-CN" b="1" i="1" dirty="0"/>
              <a:t>r</a:t>
            </a:r>
            <a:r>
              <a:rPr lang="zh-CN" altLang="en-US" b="1" dirty="0"/>
              <a:t>组合数</a:t>
            </a:r>
            <a:endParaRPr lang="zh-CN" altLang="en-US" b="1" dirty="0"/>
          </a:p>
          <a:p>
            <a:pPr eaLnBrk="1" hangingPunct="1">
              <a:lnSpc>
                <a:spcPct val="130000"/>
              </a:lnSpc>
            </a:pPr>
            <a:r>
              <a:rPr lang="zh-CN" altLang="en-US" b="1" dirty="0"/>
              <a:t>不定方程的解</a:t>
            </a:r>
            <a:endParaRPr lang="zh-CN" altLang="en-US" b="1" dirty="0"/>
          </a:p>
          <a:p>
            <a:pPr eaLnBrk="1" hangingPunct="1">
              <a:lnSpc>
                <a:spcPct val="130000"/>
              </a:lnSpc>
            </a:pPr>
            <a:r>
              <a:rPr lang="zh-CN" altLang="en-US" b="1" dirty="0"/>
              <a:t>整数拆分</a:t>
            </a:r>
            <a:r>
              <a:rPr lang="zh-CN" altLang="en-US" dirty="0"/>
              <a:t>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16386" name="Rectangle 4"/>
          <p:cNvSpPr>
            <a:spLocks noGrp="1"/>
          </p:cNvSpPr>
          <p:nvPr>
            <p:ph type="title"/>
          </p:nvPr>
        </p:nvSpPr>
        <p:spPr>
          <a:xfrm>
            <a:off x="685800" y="250825"/>
            <a:ext cx="7772400" cy="1143000"/>
          </a:xfrm>
        </p:spPr>
        <p:txBody>
          <a:bodyPr vert="horz" wrap="square" lIns="91440" tIns="45720" rIns="91440" bIns="45720" anchor="ctr" anchorCtr="0"/>
          <a:p>
            <a:pPr marL="571500" indent="-571500" algn="l" eaLnBrk="1" hangingPunct="1">
              <a:buFont typeface="Wingdings" panose="05000000000000000000" charset="0"/>
              <a:buChar char="p"/>
            </a:pPr>
            <a:r>
              <a:rPr lang="zh-CN" altLang="en-US" sz="3600" dirty="0">
                <a:solidFill>
                  <a:srgbClr val="A50021"/>
                </a:solidFill>
              </a:rPr>
              <a:t>求解递推方程</a:t>
            </a:r>
            <a:endParaRPr lang="zh-CN" altLang="en-US" sz="3600" dirty="0">
              <a:solidFill>
                <a:srgbClr val="A50021"/>
              </a:solidFill>
            </a:endParaRPr>
          </a:p>
        </p:txBody>
      </p:sp>
      <p:sp>
        <p:nvSpPr>
          <p:cNvPr id="16387" name="Rectangle 5"/>
          <p:cNvSpPr/>
          <p:nvPr/>
        </p:nvSpPr>
        <p:spPr>
          <a:xfrm>
            <a:off x="685165" y="1195705"/>
            <a:ext cx="8231505" cy="829945"/>
          </a:xfrm>
          <a:prstGeom prst="rect">
            <a:avLst/>
          </a:prstGeom>
          <a:noFill/>
          <a:ln w="6350">
            <a:noFill/>
          </a:ln>
        </p:spPr>
        <p:txBody>
          <a:bodyPr wrap="square" anchor="ctr" anchorCtr="0">
            <a:spAutoFit/>
          </a:bodyPr>
          <a:p>
            <a:r>
              <a:rPr lang="zh-CN" altLang="en-US" sz="2400" dirty="0">
                <a:solidFill>
                  <a:schemeClr val="accent2"/>
                </a:solidFill>
                <a:latin typeface="Times New Roman" panose="02020603050405020304" pitchFamily="18" charset="0"/>
                <a:ea typeface="宋体" panose="02010600030101010101" pitchFamily="2" charset="-122"/>
              </a:rPr>
              <a:t>例</a:t>
            </a:r>
            <a:r>
              <a:rPr lang="en-US" altLang="zh-CN" sz="2400" dirty="0">
                <a:solidFill>
                  <a:schemeClr val="accent2"/>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25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5</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25000" dirty="0">
                <a:solidFill>
                  <a:schemeClr val="tx1"/>
                </a:solidFill>
                <a:latin typeface="Times New Roman" panose="02020603050405020304" pitchFamily="18" charset="0"/>
                <a:ea typeface="宋体" panose="02010600030101010101" pitchFamily="2" charset="-122"/>
              </a:rPr>
              <a:t>n</a:t>
            </a:r>
            <a:r>
              <a:rPr lang="en-US" altLang="zh-CN" sz="24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 + 6</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25000" dirty="0">
                <a:solidFill>
                  <a:schemeClr val="tx1"/>
                </a:solidFill>
                <a:latin typeface="Times New Roman" panose="02020603050405020304" pitchFamily="18" charset="0"/>
                <a:ea typeface="宋体" panose="02010600030101010101" pitchFamily="2" charset="-122"/>
              </a:rPr>
              <a:t>n</a:t>
            </a:r>
            <a:r>
              <a:rPr lang="en-US" altLang="zh-CN" baseline="-25000" dirty="0">
                <a:solidFill>
                  <a:schemeClr val="tx1"/>
                </a:solidFill>
                <a:latin typeface="Arial" panose="020B0604020202020204" pitchFamily="34" charset="0"/>
                <a:sym typeface="Symbol" panose="05050102010706020507" pitchFamily="18" charset="2"/>
              </a:rPr>
              <a:t></a:t>
            </a:r>
            <a:r>
              <a:rPr lang="en-US" altLang="zh-CN" sz="2400" baseline="-25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 = 0</a:t>
            </a:r>
            <a:endParaRPr lang="en-US" altLang="zh-CN" sz="2400" dirty="0">
              <a:solidFill>
                <a:schemeClr val="tx1"/>
              </a:solidFill>
              <a:latin typeface="Times New Roman" panose="02020603050405020304" pitchFamily="18" charset="0"/>
              <a:ea typeface="宋体" panose="02010600030101010101" pitchFamily="2" charset="-122"/>
            </a:endParaRPr>
          </a:p>
          <a:p>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25000" dirty="0">
                <a:solidFill>
                  <a:schemeClr val="tx1"/>
                </a:solidFill>
                <a:latin typeface="Times New Roman" panose="02020603050405020304" pitchFamily="18" charset="0"/>
                <a:ea typeface="宋体" panose="02010600030101010101" pitchFamily="2" charset="-122"/>
              </a:rPr>
              <a:t>0</a:t>
            </a:r>
            <a:r>
              <a:rPr lang="en-US" altLang="zh-CN" sz="2400" dirty="0">
                <a:solidFill>
                  <a:schemeClr val="tx1"/>
                </a:solidFill>
                <a:latin typeface="Times New Roman" panose="02020603050405020304" pitchFamily="18" charset="0"/>
                <a:ea typeface="宋体" panose="02010600030101010101" pitchFamily="2" charset="-122"/>
              </a:rPr>
              <a:t> = 1,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dirty="0">
                <a:solidFill>
                  <a:schemeClr val="tx1"/>
                </a:solidFill>
                <a:latin typeface="Arial" panose="020B0604020202020204" pitchFamily="34" charset="0"/>
                <a:sym typeface="Symbol" panose="05050102010706020507" pitchFamily="18" charset="2"/>
              </a:rPr>
              <a:t></a:t>
            </a:r>
            <a:r>
              <a:rPr lang="en-US" altLang="zh-CN" dirty="0">
                <a:latin typeface="Arial" panose="020B0604020202020204" pitchFamily="34" charset="0"/>
              </a:rPr>
              <a:t> </a:t>
            </a:r>
            <a:r>
              <a:rPr lang="en-US" altLang="zh-CN" sz="2400" dirty="0">
                <a:solidFill>
                  <a:schemeClr val="tx1"/>
                </a:solidFill>
                <a:latin typeface="Times New Roman" panose="02020603050405020304" pitchFamily="18" charset="0"/>
                <a:ea typeface="宋体" panose="02010600030101010101" pitchFamily="2" charset="-122"/>
              </a:rPr>
              <a:t>2     </a:t>
            </a:r>
            <a:endParaRPr lang="en-US" altLang="zh-CN" sz="2400" dirty="0">
              <a:solidFill>
                <a:schemeClr val="tx1"/>
              </a:solidFill>
              <a:latin typeface="Times New Roman" panose="02020603050405020304" pitchFamily="18" charset="0"/>
              <a:ea typeface="宋体" panose="02010600030101010101" pitchFamily="2" charset="-122"/>
            </a:endParaRPr>
          </a:p>
        </p:txBody>
      </p:sp>
      <p:graphicFrame>
        <p:nvGraphicFramePr>
          <p:cNvPr id="16388" name="Object 6"/>
          <p:cNvGraphicFramePr/>
          <p:nvPr/>
        </p:nvGraphicFramePr>
        <p:xfrm>
          <a:off x="2545715" y="3921760"/>
          <a:ext cx="3394710" cy="2837180"/>
        </p:xfrm>
        <a:graphic>
          <a:graphicData uri="http://schemas.openxmlformats.org/presentationml/2006/ole">
            <mc:AlternateContent xmlns:mc="http://schemas.openxmlformats.org/markup-compatibility/2006">
              <mc:Choice xmlns:v="urn:schemas-microsoft-com:vml" Requires="v">
                <p:oleObj spid="_x0000_s3078" name="" r:id="rId1" imgW="1739900" imgH="1511300" progId="Equation.3">
                  <p:embed/>
                </p:oleObj>
              </mc:Choice>
              <mc:Fallback>
                <p:oleObj name="" r:id="rId1" imgW="1739900" imgH="1511300" progId="Equation.3">
                  <p:embed/>
                  <p:pic>
                    <p:nvPicPr>
                      <p:cNvPr id="0" name="图片 3077"/>
                      <p:cNvPicPr/>
                      <p:nvPr/>
                    </p:nvPicPr>
                    <p:blipFill>
                      <a:blip r:embed="rId2"/>
                      <a:stretch>
                        <a:fillRect/>
                      </a:stretch>
                    </p:blipFill>
                    <p:spPr>
                      <a:xfrm>
                        <a:off x="2545715" y="3921760"/>
                        <a:ext cx="3394710" cy="2837180"/>
                      </a:xfrm>
                      <a:prstGeom prst="rect">
                        <a:avLst/>
                      </a:prstGeom>
                      <a:noFill/>
                      <a:ln w="38100">
                        <a:noFill/>
                        <a:miter/>
                      </a:ln>
                    </p:spPr>
                  </p:pic>
                </p:oleObj>
              </mc:Fallback>
            </mc:AlternateContent>
          </a:graphicData>
        </a:graphic>
      </p:graphicFrame>
      <p:grpSp>
        <p:nvGrpSpPr>
          <p:cNvPr id="2" name="组合 1"/>
          <p:cNvGrpSpPr/>
          <p:nvPr/>
        </p:nvGrpSpPr>
        <p:grpSpPr>
          <a:xfrm>
            <a:off x="757555" y="2061845"/>
            <a:ext cx="6694170" cy="2151380"/>
            <a:chOff x="1193" y="3925"/>
            <a:chExt cx="10542" cy="3388"/>
          </a:xfrm>
        </p:grpSpPr>
        <p:sp>
          <p:nvSpPr>
            <p:cNvPr id="16390" name="Line 7"/>
            <p:cNvSpPr/>
            <p:nvPr/>
          </p:nvSpPr>
          <p:spPr>
            <a:xfrm>
              <a:off x="1643" y="6193"/>
              <a:ext cx="10092" cy="0"/>
            </a:xfrm>
            <a:prstGeom prst="line">
              <a:avLst/>
            </a:prstGeom>
            <a:ln w="9525" cap="flat" cmpd="sng">
              <a:solidFill>
                <a:srgbClr val="000000"/>
              </a:solidFill>
              <a:prstDash val="solid"/>
              <a:round/>
              <a:headEnd type="none" w="med" len="med"/>
              <a:tailEnd type="none" w="med" len="med"/>
            </a:ln>
          </p:spPr>
        </p:sp>
        <p:sp>
          <p:nvSpPr>
            <p:cNvPr id="16391" name="Rectangle 8"/>
            <p:cNvSpPr/>
            <p:nvPr/>
          </p:nvSpPr>
          <p:spPr>
            <a:xfrm>
              <a:off x="2325" y="3925"/>
              <a:ext cx="8682" cy="2215"/>
            </a:xfrm>
            <a:prstGeom prst="rect">
              <a:avLst/>
            </a:prstGeom>
            <a:noFill/>
            <a:ln w="6350">
              <a:noFill/>
            </a:ln>
          </p:spPr>
          <p:txBody>
            <a:bodyPr wrap="none" anchor="ctr" anchorCtr="0">
              <a:spAutoFit/>
            </a:bodyPr>
            <a:p>
              <a:pPr indent="459105">
                <a:lnSpc>
                  <a:spcPct val="120000"/>
                </a:lnSpc>
              </a:pP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G</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0</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1</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2</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30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3</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30000" dirty="0">
                  <a:solidFill>
                    <a:schemeClr val="tx1"/>
                  </a:solidFill>
                  <a:latin typeface="Times New Roman" panose="02020603050405020304" pitchFamily="18" charset="0"/>
                  <a:ea typeface="宋体" panose="02010600030101010101" pitchFamily="2" charset="-122"/>
                </a:rPr>
                <a:t>3</a:t>
              </a:r>
              <a:r>
                <a:rPr lang="en-US" altLang="zh-CN" sz="2400" dirty="0">
                  <a:solidFill>
                    <a:schemeClr val="tx1"/>
                  </a:solidFill>
                  <a:latin typeface="Times New Roman" panose="02020603050405020304" pitchFamily="18" charset="0"/>
                  <a:ea typeface="宋体" panose="02010600030101010101" pitchFamily="2" charset="-122"/>
                </a:rPr>
                <a:t> + …</a:t>
              </a:r>
              <a:endParaRPr lang="en-US" altLang="zh-CN" sz="2400" dirty="0">
                <a:solidFill>
                  <a:schemeClr val="tx1"/>
                </a:solidFill>
                <a:latin typeface="Times New Roman" panose="02020603050405020304" pitchFamily="18" charset="0"/>
              </a:endParaRPr>
            </a:p>
            <a:p>
              <a:pPr indent="459105" eaLnBrk="0" hangingPunct="0">
                <a:lnSpc>
                  <a:spcPct val="120000"/>
                </a:lnSpc>
              </a:pPr>
              <a:r>
                <a:rPr lang="en-US" altLang="zh-CN"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5</a:t>
              </a:r>
              <a:r>
                <a:rPr lang="en-US" altLang="zh-CN" sz="2400" i="1" dirty="0">
                  <a:solidFill>
                    <a:schemeClr val="tx1"/>
                  </a:solidFill>
                  <a:latin typeface="Times New Roman" panose="02020603050405020304" pitchFamily="18" charset="0"/>
                  <a:ea typeface="宋体" panose="02010600030101010101" pitchFamily="2" charset="-122"/>
                </a:rPr>
                <a:t>x G</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5</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0</a:t>
              </a:r>
              <a:r>
                <a:rPr lang="en-US" altLang="zh-CN" sz="2400" i="1" dirty="0">
                  <a:solidFill>
                    <a:schemeClr val="tx1"/>
                  </a:solidFill>
                  <a:latin typeface="Times New Roman" panose="02020603050405020304" pitchFamily="18" charset="0"/>
                  <a:ea typeface="宋体" panose="02010600030101010101" pitchFamily="2" charset="-122"/>
                </a:rPr>
                <a:t>x </a:t>
              </a:r>
              <a:r>
                <a:rPr lang="en-US" altLang="zh-CN"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5</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1</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30000" dirty="0">
                  <a:solidFill>
                    <a:schemeClr val="tx1"/>
                  </a:solidFill>
                  <a:latin typeface="Times New Roman" panose="02020603050405020304" pitchFamily="18" charset="0"/>
                  <a:ea typeface="宋体" panose="02010600030101010101" pitchFamily="2" charset="-122"/>
                </a:rPr>
                <a:t>2 </a:t>
              </a:r>
              <a:r>
                <a:rPr lang="en-US" altLang="zh-CN" dirty="0">
                  <a:solidFill>
                    <a:schemeClr val="tx1"/>
                  </a:solidFill>
                  <a:latin typeface="Arial" panose="020B0604020202020204" pitchFamily="34" charset="0"/>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rPr>
                <a:t>5</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2</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30000" dirty="0">
                  <a:solidFill>
                    <a:schemeClr val="tx1"/>
                  </a:solidFill>
                  <a:latin typeface="Times New Roman" panose="02020603050405020304" pitchFamily="18" charset="0"/>
                  <a:ea typeface="宋体" panose="02010600030101010101" pitchFamily="2" charset="-122"/>
                </a:rPr>
                <a:t>3</a:t>
              </a:r>
              <a:r>
                <a:rPr lang="en-US" altLang="zh-CN" sz="2400" dirty="0">
                  <a:solidFill>
                    <a:schemeClr val="tx1"/>
                  </a:solidFill>
                  <a:latin typeface="Times New Roman" panose="02020603050405020304" pitchFamily="18" charset="0"/>
                  <a:ea typeface="宋体" panose="02010600030101010101" pitchFamily="2" charset="-122"/>
                </a:rPr>
                <a:t> - …  </a:t>
              </a:r>
              <a:endParaRPr lang="en-US" altLang="zh-CN" sz="2400" dirty="0">
                <a:solidFill>
                  <a:schemeClr val="tx1"/>
                </a:solidFill>
                <a:latin typeface="Times New Roman" panose="02020603050405020304" pitchFamily="18" charset="0"/>
              </a:endParaRPr>
            </a:p>
            <a:p>
              <a:pPr indent="459105" eaLnBrk="0" hangingPunct="0">
                <a:lnSpc>
                  <a:spcPct val="120000"/>
                </a:lnSpc>
              </a:pPr>
              <a:r>
                <a:rPr lang="en-US" altLang="zh-CN" sz="2400" dirty="0">
                  <a:solidFill>
                    <a:schemeClr val="tx1"/>
                  </a:solidFill>
                  <a:latin typeface="Times New Roman" panose="02020603050405020304" pitchFamily="18" charset="0"/>
                  <a:ea typeface="宋体" panose="02010600030101010101" pitchFamily="2" charset="-122"/>
                </a:rPr>
                <a:t>6</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30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G</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dirty="0">
                  <a:solidFill>
                    <a:schemeClr val="tx1"/>
                  </a:solidFill>
                  <a:latin typeface="Times New Roman" panose="02020603050405020304" pitchFamily="18" charset="0"/>
                  <a:ea typeface="宋体" panose="02010600030101010101" pitchFamily="2" charset="-122"/>
                </a:rPr>
                <a:t>) =               +6</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0</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30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 +6</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1</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30000" dirty="0">
                  <a:solidFill>
                    <a:schemeClr val="tx1"/>
                  </a:solidFill>
                  <a:latin typeface="Times New Roman" panose="02020603050405020304" pitchFamily="18" charset="0"/>
                  <a:ea typeface="宋体" panose="02010600030101010101" pitchFamily="2" charset="-122"/>
                </a:rPr>
                <a:t>3</a:t>
              </a:r>
              <a:r>
                <a:rPr lang="en-US" altLang="zh-CN" sz="2400" dirty="0">
                  <a:solidFill>
                    <a:schemeClr val="tx1"/>
                  </a:solidFill>
                  <a:latin typeface="Times New Roman" panose="02020603050405020304" pitchFamily="18" charset="0"/>
                  <a:ea typeface="宋体" panose="02010600030101010101" pitchFamily="2" charset="-122"/>
                </a:rPr>
                <a:t> + …</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392" name="Rectangle 9"/>
            <p:cNvSpPr/>
            <p:nvPr/>
          </p:nvSpPr>
          <p:spPr>
            <a:xfrm>
              <a:off x="1193" y="6305"/>
              <a:ext cx="9297" cy="1008"/>
            </a:xfrm>
            <a:prstGeom prst="rect">
              <a:avLst/>
            </a:prstGeom>
            <a:noFill/>
            <a:ln w="6350">
              <a:noFill/>
            </a:ln>
          </p:spPr>
          <p:txBody>
            <a:bodyPr anchor="ctr" anchorCtr="0">
              <a:spAutoFit/>
            </a:bodyPr>
            <a:p>
              <a:pPr indent="306705"/>
              <a:r>
                <a:rPr lang="en-US" altLang="zh-CN" sz="2400" dirty="0">
                  <a:solidFill>
                    <a:schemeClr val="accent2"/>
                  </a:solidFill>
                  <a:latin typeface="Times New Roman" panose="02020603050405020304" pitchFamily="18" charset="0"/>
                  <a:ea typeface="宋体" panose="02010600030101010101" pitchFamily="2" charset="-122"/>
                </a:rPr>
                <a:t>(1</a:t>
              </a:r>
              <a:r>
                <a:rPr lang="en-US" altLang="zh-CN" dirty="0">
                  <a:solidFill>
                    <a:schemeClr val="accent2"/>
                  </a:solidFill>
                  <a:latin typeface="Arial" panose="020B0604020202020204" pitchFamily="34" charset="0"/>
                  <a:sym typeface="Symbol" panose="05050102010706020507" pitchFamily="18" charset="2"/>
                </a:rPr>
                <a:t></a:t>
              </a:r>
              <a:r>
                <a:rPr lang="en-US" altLang="zh-CN" sz="2400" dirty="0">
                  <a:solidFill>
                    <a:schemeClr val="accent2"/>
                  </a:solidFill>
                  <a:latin typeface="Times New Roman" panose="02020603050405020304" pitchFamily="18" charset="0"/>
                  <a:ea typeface="宋体" panose="02010600030101010101" pitchFamily="2" charset="-122"/>
                </a:rPr>
                <a:t>5</a:t>
              </a:r>
              <a:r>
                <a:rPr lang="en-US" altLang="zh-CN" sz="2400" i="1" dirty="0">
                  <a:solidFill>
                    <a:schemeClr val="accent2"/>
                  </a:solidFill>
                  <a:latin typeface="Times New Roman" panose="02020603050405020304" pitchFamily="18" charset="0"/>
                  <a:ea typeface="宋体" panose="02010600030101010101" pitchFamily="2" charset="-122"/>
                </a:rPr>
                <a:t>x</a:t>
              </a:r>
              <a:r>
                <a:rPr lang="en-US" altLang="zh-CN" sz="2400" dirty="0">
                  <a:solidFill>
                    <a:schemeClr val="accent2"/>
                  </a:solidFill>
                  <a:latin typeface="Times New Roman" panose="02020603050405020304" pitchFamily="18" charset="0"/>
                  <a:ea typeface="宋体" panose="02010600030101010101" pitchFamily="2" charset="-122"/>
                </a:rPr>
                <a:t>+6</a:t>
              </a:r>
              <a:r>
                <a:rPr lang="en-US" altLang="zh-CN" sz="2400" i="1" dirty="0">
                  <a:solidFill>
                    <a:schemeClr val="accent2"/>
                  </a:solidFill>
                  <a:latin typeface="Times New Roman" panose="02020603050405020304" pitchFamily="18" charset="0"/>
                  <a:ea typeface="宋体" panose="02010600030101010101" pitchFamily="2" charset="-122"/>
                </a:rPr>
                <a:t>x</a:t>
              </a:r>
              <a:r>
                <a:rPr lang="en-US" altLang="zh-CN" sz="2400" baseline="30000" dirty="0">
                  <a:solidFill>
                    <a:schemeClr val="accent2"/>
                  </a:solidFill>
                  <a:latin typeface="Times New Roman" panose="02020603050405020304" pitchFamily="18" charset="0"/>
                  <a:ea typeface="宋体" panose="02010600030101010101" pitchFamily="2" charset="-122"/>
                </a:rPr>
                <a:t>2</a:t>
              </a:r>
              <a:r>
                <a:rPr lang="en-US" altLang="zh-CN" sz="2400" dirty="0">
                  <a:solidFill>
                    <a:schemeClr val="accent2"/>
                  </a:solidFill>
                  <a:latin typeface="Times New Roman" panose="02020603050405020304" pitchFamily="18" charset="0"/>
                  <a:ea typeface="宋体" panose="02010600030101010101" pitchFamily="2" charset="-122"/>
                </a:rPr>
                <a:t>)</a:t>
              </a:r>
              <a:r>
                <a:rPr lang="en-US" altLang="zh-CN" sz="2400" i="1" dirty="0">
                  <a:solidFill>
                    <a:schemeClr val="accent2"/>
                  </a:solidFill>
                  <a:latin typeface="Times New Roman" panose="02020603050405020304" pitchFamily="18" charset="0"/>
                  <a:ea typeface="宋体" panose="02010600030101010101" pitchFamily="2" charset="-122"/>
                </a:rPr>
                <a:t>G</a:t>
              </a:r>
              <a:r>
                <a:rPr lang="en-US" altLang="zh-CN" sz="2400" dirty="0">
                  <a:solidFill>
                    <a:schemeClr val="accent2"/>
                  </a:solidFill>
                  <a:latin typeface="Times New Roman" panose="02020603050405020304" pitchFamily="18" charset="0"/>
                  <a:ea typeface="宋体" panose="02010600030101010101" pitchFamily="2" charset="-122"/>
                </a:rPr>
                <a:t>(</a:t>
              </a:r>
              <a:r>
                <a:rPr lang="en-US" altLang="zh-CN" sz="2400" i="1" dirty="0">
                  <a:solidFill>
                    <a:schemeClr val="accent2"/>
                  </a:solidFill>
                  <a:latin typeface="Times New Roman" panose="02020603050405020304" pitchFamily="18" charset="0"/>
                  <a:ea typeface="宋体" panose="02010600030101010101" pitchFamily="2" charset="-122"/>
                </a:rPr>
                <a:t>x</a:t>
              </a:r>
              <a:r>
                <a:rPr lang="en-US" altLang="zh-CN" sz="2400" dirty="0">
                  <a:solidFill>
                    <a:schemeClr val="accent2"/>
                  </a:solidFill>
                  <a:latin typeface="Times New Roman" panose="02020603050405020304" pitchFamily="18" charset="0"/>
                  <a:ea typeface="宋体" panose="02010600030101010101" pitchFamily="2" charset="-122"/>
                </a:rPr>
                <a:t>) = </a:t>
              </a:r>
              <a:r>
                <a:rPr lang="en-US" altLang="zh-CN" sz="2400" i="1" dirty="0">
                  <a:solidFill>
                    <a:schemeClr val="accent2"/>
                  </a:solidFill>
                  <a:latin typeface="Times New Roman" panose="02020603050405020304" pitchFamily="18" charset="0"/>
                  <a:ea typeface="宋体" panose="02010600030101010101" pitchFamily="2" charset="-122"/>
                </a:rPr>
                <a:t>a</a:t>
              </a:r>
              <a:r>
                <a:rPr lang="en-US" altLang="zh-CN" sz="2400" baseline="-30000" dirty="0">
                  <a:solidFill>
                    <a:schemeClr val="accent2"/>
                  </a:solidFill>
                  <a:latin typeface="Times New Roman" panose="02020603050405020304" pitchFamily="18" charset="0"/>
                  <a:ea typeface="宋体" panose="02010600030101010101" pitchFamily="2" charset="-122"/>
                </a:rPr>
                <a:t>0</a:t>
              </a:r>
              <a:r>
                <a:rPr lang="en-US" altLang="zh-CN" sz="2400" dirty="0">
                  <a:solidFill>
                    <a:schemeClr val="accent2"/>
                  </a:solidFill>
                  <a:latin typeface="Times New Roman" panose="02020603050405020304" pitchFamily="18" charset="0"/>
                  <a:ea typeface="宋体" panose="02010600030101010101" pitchFamily="2" charset="-122"/>
                </a:rPr>
                <a:t> + (</a:t>
              </a:r>
              <a:r>
                <a:rPr lang="en-US" altLang="zh-CN" sz="2400" i="1" dirty="0">
                  <a:solidFill>
                    <a:schemeClr val="accent2"/>
                  </a:solidFill>
                  <a:latin typeface="Times New Roman" panose="02020603050405020304" pitchFamily="18" charset="0"/>
                  <a:ea typeface="宋体" panose="02010600030101010101" pitchFamily="2" charset="-122"/>
                </a:rPr>
                <a:t>a</a:t>
              </a:r>
              <a:r>
                <a:rPr lang="en-US" altLang="zh-CN" sz="2400" baseline="-30000" dirty="0">
                  <a:solidFill>
                    <a:schemeClr val="accent2"/>
                  </a:solidFill>
                  <a:latin typeface="Times New Roman" panose="02020603050405020304" pitchFamily="18" charset="0"/>
                  <a:ea typeface="宋体" panose="02010600030101010101" pitchFamily="2" charset="-122"/>
                </a:rPr>
                <a:t>1</a:t>
              </a:r>
              <a:r>
                <a:rPr lang="en-US" altLang="zh-CN" dirty="0">
                  <a:solidFill>
                    <a:schemeClr val="accent2"/>
                  </a:solidFill>
                  <a:latin typeface="Arial" panose="020B0604020202020204" pitchFamily="34" charset="0"/>
                  <a:sym typeface="Symbol" panose="05050102010706020507" pitchFamily="18" charset="2"/>
                </a:rPr>
                <a:t></a:t>
              </a:r>
              <a:r>
                <a:rPr lang="en-US" altLang="zh-CN" sz="2400" dirty="0">
                  <a:solidFill>
                    <a:schemeClr val="accent2"/>
                  </a:solidFill>
                  <a:latin typeface="Times New Roman" panose="02020603050405020304" pitchFamily="18" charset="0"/>
                  <a:ea typeface="宋体" panose="02010600030101010101" pitchFamily="2" charset="-122"/>
                </a:rPr>
                <a:t>5</a:t>
              </a:r>
              <a:r>
                <a:rPr lang="en-US" altLang="zh-CN" sz="2400" i="1" dirty="0">
                  <a:solidFill>
                    <a:schemeClr val="accent2"/>
                  </a:solidFill>
                  <a:latin typeface="Times New Roman" panose="02020603050405020304" pitchFamily="18" charset="0"/>
                  <a:ea typeface="宋体" panose="02010600030101010101" pitchFamily="2" charset="-122"/>
                </a:rPr>
                <a:t>a</a:t>
              </a:r>
              <a:r>
                <a:rPr lang="en-US" altLang="zh-CN" sz="2400" baseline="-30000" dirty="0">
                  <a:solidFill>
                    <a:schemeClr val="accent2"/>
                  </a:solidFill>
                  <a:latin typeface="Times New Roman" panose="02020603050405020304" pitchFamily="18" charset="0"/>
                  <a:ea typeface="宋体" panose="02010600030101010101" pitchFamily="2" charset="-122"/>
                </a:rPr>
                <a:t>0</a:t>
              </a:r>
              <a:r>
                <a:rPr lang="en-US" altLang="zh-CN" sz="2400" dirty="0">
                  <a:solidFill>
                    <a:schemeClr val="accent2"/>
                  </a:solidFill>
                  <a:latin typeface="Times New Roman" panose="02020603050405020304" pitchFamily="18" charset="0"/>
                  <a:ea typeface="宋体" panose="02010600030101010101" pitchFamily="2" charset="-122"/>
                </a:rPr>
                <a:t>)</a:t>
              </a:r>
              <a:r>
                <a:rPr lang="en-US" altLang="zh-CN" sz="2400" i="1" dirty="0">
                  <a:solidFill>
                    <a:schemeClr val="accent2"/>
                  </a:solidFill>
                  <a:latin typeface="Times New Roman" panose="02020603050405020304" pitchFamily="18" charset="0"/>
                  <a:ea typeface="宋体" panose="02010600030101010101" pitchFamily="2" charset="-122"/>
                </a:rPr>
                <a:t>x</a:t>
              </a:r>
              <a:r>
                <a:rPr lang="en-US" altLang="zh-CN" sz="1200" dirty="0">
                  <a:solidFill>
                    <a:schemeClr val="tx1"/>
                  </a:solidFill>
                  <a:latin typeface="Times New Roman" panose="02020603050405020304" pitchFamily="18" charset="0"/>
                  <a:ea typeface="宋体" panose="02010600030101010101" pitchFamily="2" charset="-122"/>
                </a:rPr>
                <a:t>   </a:t>
              </a:r>
              <a:endParaRPr lang="en-US" altLang="zh-CN" sz="1100" dirty="0">
                <a:solidFill>
                  <a:schemeClr val="tx1"/>
                </a:solidFill>
                <a:latin typeface="Arial" panose="020B0604020202020204" pitchFamily="34" charset="0"/>
              </a:endParaRPr>
            </a:p>
            <a:p>
              <a:pPr indent="306705" eaLnBrk="0" hangingPunct="0"/>
              <a:r>
                <a:rPr lang="en-US" altLang="zh-CN" sz="1200" dirty="0">
                  <a:solidFill>
                    <a:schemeClr val="tx1"/>
                  </a:solidFill>
                  <a:latin typeface="Times New Roman" panose="02020603050405020304" pitchFamily="18" charset="0"/>
                  <a:ea typeface="宋体" panose="02010600030101010101" pitchFamily="2" charset="-122"/>
                </a:rPr>
                <a:t>     </a:t>
              </a:r>
              <a:endParaRPr lang="en-US" altLang="zh-CN" sz="1200" dirty="0">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graphicFrame>
        <p:nvGraphicFramePr>
          <p:cNvPr id="17411" name="Object 8"/>
          <p:cNvGraphicFramePr/>
          <p:nvPr/>
        </p:nvGraphicFramePr>
        <p:xfrm>
          <a:off x="2194560" y="338138"/>
          <a:ext cx="3743325" cy="1557337"/>
        </p:xfrm>
        <a:graphic>
          <a:graphicData uri="http://schemas.openxmlformats.org/presentationml/2006/ole">
            <mc:AlternateContent xmlns:mc="http://schemas.openxmlformats.org/markup-compatibility/2006">
              <mc:Choice xmlns:v="urn:schemas-microsoft-com:vml" Requires="v">
                <p:oleObj spid="_x0000_s3076" name="" r:id="rId1" imgW="1587500" imgH="660400" progId="Equation.3">
                  <p:embed/>
                </p:oleObj>
              </mc:Choice>
              <mc:Fallback>
                <p:oleObj name="" r:id="rId1" imgW="1587500" imgH="660400" progId="Equation.3">
                  <p:embed/>
                  <p:pic>
                    <p:nvPicPr>
                      <p:cNvPr id="0" name="图片 3075"/>
                      <p:cNvPicPr/>
                      <p:nvPr/>
                    </p:nvPicPr>
                    <p:blipFill>
                      <a:blip r:embed="rId2"/>
                      <a:stretch>
                        <a:fillRect/>
                      </a:stretch>
                    </p:blipFill>
                    <p:spPr>
                      <a:xfrm>
                        <a:off x="2194560" y="338138"/>
                        <a:ext cx="3743325" cy="1557337"/>
                      </a:xfrm>
                      <a:prstGeom prst="rect">
                        <a:avLst/>
                      </a:prstGeom>
                      <a:noFill/>
                      <a:ln w="38100">
                        <a:noFill/>
                        <a:miter/>
                      </a:ln>
                    </p:spPr>
                  </p:pic>
                </p:oleObj>
              </mc:Fallback>
            </mc:AlternateContent>
          </a:graphicData>
        </a:graphic>
      </p:graphicFrame>
      <p:sp>
        <p:nvSpPr>
          <p:cNvPr id="17412" name="Rectangle 9"/>
          <p:cNvSpPr/>
          <p:nvPr/>
        </p:nvSpPr>
        <p:spPr>
          <a:xfrm>
            <a:off x="540068" y="481648"/>
            <a:ext cx="1177925" cy="457200"/>
          </a:xfrm>
          <a:prstGeom prst="rect">
            <a:avLst/>
          </a:prstGeom>
          <a:noFill/>
          <a:ln w="6350">
            <a:noFill/>
          </a:ln>
        </p:spPr>
        <p:txBody>
          <a:bodyPr wrap="none" anchor="ctr" anchorCtr="0">
            <a:spAutoFit/>
          </a:bodyPr>
          <a:p>
            <a:r>
              <a:rPr lang="zh-CN" altLang="en-US" sz="2400" dirty="0">
                <a:solidFill>
                  <a:schemeClr val="accent2"/>
                </a:solidFill>
                <a:latin typeface="Times New Roman" panose="02020603050405020304" pitchFamily="18" charset="0"/>
                <a:ea typeface="宋体" panose="02010600030101010101" pitchFamily="2" charset="-122"/>
              </a:rPr>
              <a:t>例</a:t>
            </a:r>
            <a:r>
              <a:rPr lang="en-US" altLang="zh-CN" sz="2400" dirty="0">
                <a:solidFill>
                  <a:schemeClr val="accent2"/>
                </a:solidFill>
                <a:latin typeface="Times New Roman" panose="02020603050405020304" pitchFamily="18" charset="0"/>
                <a:ea typeface="宋体" panose="02010600030101010101" pitchFamily="2" charset="-122"/>
              </a:rPr>
              <a:t>2 </a:t>
            </a:r>
            <a:r>
              <a:rPr lang="en-US" altLang="zh-CN" sz="2400" dirty="0">
                <a:solidFill>
                  <a:schemeClr val="tx1"/>
                </a:solidFill>
                <a:latin typeface="Times New Roman" panose="02020603050405020304" pitchFamily="18" charset="0"/>
                <a:ea typeface="宋体" panose="02010600030101010101" pitchFamily="2" charset="-122"/>
              </a:rPr>
              <a:t>  </a:t>
            </a:r>
            <a:endParaRPr lang="en-US" altLang="zh-CN" sz="2400" b="0" dirty="0">
              <a:solidFill>
                <a:schemeClr val="tx1"/>
              </a:solidFill>
              <a:latin typeface="Times New Roman" panose="02020603050405020304" pitchFamily="18" charset="0"/>
              <a:ea typeface="宋体" panose="02010600030101010101" pitchFamily="2" charset="-122"/>
            </a:endParaRPr>
          </a:p>
        </p:txBody>
      </p:sp>
      <p:graphicFrame>
        <p:nvGraphicFramePr>
          <p:cNvPr id="17413" name="Object 6"/>
          <p:cNvGraphicFramePr/>
          <p:nvPr/>
        </p:nvGraphicFramePr>
        <p:xfrm>
          <a:off x="1557338" y="2687638"/>
          <a:ext cx="7014845" cy="1227455"/>
        </p:xfrm>
        <a:graphic>
          <a:graphicData uri="http://schemas.openxmlformats.org/presentationml/2006/ole">
            <mc:AlternateContent xmlns:mc="http://schemas.openxmlformats.org/markup-compatibility/2006">
              <mc:Choice xmlns:v="urn:schemas-microsoft-com:vml" Requires="v">
                <p:oleObj spid="_x0000_s3077" name="" r:id="rId3" imgW="3251200" imgH="660400" progId="Equation.3">
                  <p:embed/>
                </p:oleObj>
              </mc:Choice>
              <mc:Fallback>
                <p:oleObj name="" r:id="rId3" imgW="3251200" imgH="660400" progId="Equation.3">
                  <p:embed/>
                  <p:pic>
                    <p:nvPicPr>
                      <p:cNvPr id="0" name="图片 3076"/>
                      <p:cNvPicPr/>
                      <p:nvPr/>
                    </p:nvPicPr>
                    <p:blipFill>
                      <a:blip r:embed="rId4"/>
                      <a:stretch>
                        <a:fillRect/>
                      </a:stretch>
                    </p:blipFill>
                    <p:spPr>
                      <a:xfrm>
                        <a:off x="1557338" y="2687638"/>
                        <a:ext cx="7014845" cy="1227455"/>
                      </a:xfrm>
                      <a:prstGeom prst="rect">
                        <a:avLst/>
                      </a:prstGeom>
                      <a:noFill/>
                      <a:ln w="38100">
                        <a:noFill/>
                        <a:miter/>
                      </a:ln>
                    </p:spPr>
                  </p:pic>
                </p:oleObj>
              </mc:Fallback>
            </mc:AlternateContent>
          </a:graphicData>
        </a:graphic>
      </p:graphicFrame>
      <p:grpSp>
        <p:nvGrpSpPr>
          <p:cNvPr id="17414" name="Group 13"/>
          <p:cNvGrpSpPr/>
          <p:nvPr/>
        </p:nvGrpSpPr>
        <p:grpSpPr>
          <a:xfrm>
            <a:off x="611505" y="1706245"/>
            <a:ext cx="5835650" cy="957263"/>
            <a:chOff x="340" y="2011"/>
            <a:chExt cx="3676" cy="603"/>
          </a:xfrm>
        </p:grpSpPr>
        <p:graphicFrame>
          <p:nvGraphicFramePr>
            <p:cNvPr id="17415" name="Object 7"/>
            <p:cNvGraphicFramePr/>
            <p:nvPr/>
          </p:nvGraphicFramePr>
          <p:xfrm>
            <a:off x="2655" y="2011"/>
            <a:ext cx="1361" cy="603"/>
          </p:xfrm>
          <a:graphic>
            <a:graphicData uri="http://schemas.openxmlformats.org/presentationml/2006/ole">
              <mc:AlternateContent xmlns:mc="http://schemas.openxmlformats.org/markup-compatibility/2006">
                <mc:Choice xmlns:v="urn:schemas-microsoft-com:vml" Requires="v">
                  <p:oleObj spid="_x0000_s3081" name="" r:id="rId5" imgW="977900" imgH="431800" progId="Equation.3">
                    <p:embed/>
                  </p:oleObj>
                </mc:Choice>
                <mc:Fallback>
                  <p:oleObj name="" r:id="rId5" imgW="977900" imgH="431800" progId="Equation.3">
                    <p:embed/>
                    <p:pic>
                      <p:nvPicPr>
                        <p:cNvPr id="0" name="图片 3080"/>
                        <p:cNvPicPr/>
                        <p:nvPr/>
                      </p:nvPicPr>
                      <p:blipFill>
                        <a:blip r:embed="rId6"/>
                        <a:stretch>
                          <a:fillRect/>
                        </a:stretch>
                      </p:blipFill>
                      <p:spPr>
                        <a:xfrm>
                          <a:off x="2655" y="2011"/>
                          <a:ext cx="1361" cy="603"/>
                        </a:xfrm>
                        <a:prstGeom prst="rect">
                          <a:avLst/>
                        </a:prstGeom>
                        <a:noFill/>
                        <a:ln w="38100">
                          <a:noFill/>
                          <a:miter/>
                        </a:ln>
                      </p:spPr>
                    </p:pic>
                  </p:oleObj>
                </mc:Fallback>
              </mc:AlternateContent>
            </a:graphicData>
          </a:graphic>
        </p:graphicFrame>
        <p:sp>
          <p:nvSpPr>
            <p:cNvPr id="17416" name="Rectangle 10"/>
            <p:cNvSpPr/>
            <p:nvPr/>
          </p:nvSpPr>
          <p:spPr>
            <a:xfrm>
              <a:off x="340" y="2190"/>
              <a:ext cx="2375" cy="288"/>
            </a:xfrm>
            <a:prstGeom prst="rect">
              <a:avLst/>
            </a:prstGeom>
            <a:noFill/>
            <a:ln w="6350">
              <a:noFill/>
            </a:ln>
          </p:spPr>
          <p:txBody>
            <a:bodyPr wrap="none" anchor="ctr" anchorCtr="0">
              <a:spAutoFit/>
            </a:bodyPr>
            <a:p>
              <a:r>
                <a:rPr lang="zh-CN" altLang="en-US" sz="2400" dirty="0">
                  <a:solidFill>
                    <a:schemeClr val="tx1"/>
                  </a:solidFill>
                  <a:latin typeface="Times New Roman" panose="02020603050405020304" pitchFamily="18" charset="0"/>
                  <a:ea typeface="宋体" panose="02010600030101010101" pitchFamily="2" charset="-122"/>
                </a:rPr>
                <a:t>解：设 </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h</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的生成函数为</a:t>
              </a:r>
              <a:r>
                <a:rPr lang="zh-CN" altLang="en-US" sz="1200" dirty="0">
                  <a:solidFill>
                    <a:schemeClr val="tx1"/>
                  </a:solidFill>
                  <a:latin typeface="Times New Roman" panose="02020603050405020304" pitchFamily="18" charset="0"/>
                  <a:ea typeface="宋体" panose="02010600030101010101" pitchFamily="2" charset="-122"/>
                </a:rPr>
                <a:t>  </a:t>
              </a:r>
              <a:endParaRPr lang="zh-CN" altLang="en-US" sz="2400" b="0" dirty="0">
                <a:solidFill>
                  <a:schemeClr val="tx1"/>
                </a:solidFill>
                <a:latin typeface="Times New Roman" panose="02020603050405020304" pitchFamily="18" charset="0"/>
                <a:ea typeface="宋体" panose="02010600030101010101" pitchFamily="2" charset="-122"/>
              </a:endParaRPr>
            </a:p>
          </p:txBody>
        </p:sp>
      </p:grpSp>
      <p:graphicFrame>
        <p:nvGraphicFramePr>
          <p:cNvPr id="2" name="Object 6"/>
          <p:cNvGraphicFramePr/>
          <p:nvPr/>
        </p:nvGraphicFramePr>
        <p:xfrm>
          <a:off x="1818005" y="4107816"/>
          <a:ext cx="5919470" cy="2548890"/>
        </p:xfrm>
        <a:graphic>
          <a:graphicData uri="http://schemas.openxmlformats.org/presentationml/2006/ole">
            <mc:AlternateContent xmlns:mc="http://schemas.openxmlformats.org/markup-compatibility/2006">
              <mc:Choice xmlns:v="urn:schemas-microsoft-com:vml" Requires="v">
                <p:oleObj spid="_x0000_s3" name="" r:id="rId7" imgW="2743200" imgH="1371600" progId="Equation.3">
                  <p:embed/>
                </p:oleObj>
              </mc:Choice>
              <mc:Fallback>
                <p:oleObj name="" r:id="rId7" imgW="2743200" imgH="1371600" progId="Equation.3">
                  <p:embed/>
                  <p:pic>
                    <p:nvPicPr>
                      <p:cNvPr id="0" name="图片 3076"/>
                      <p:cNvPicPr/>
                      <p:nvPr/>
                    </p:nvPicPr>
                    <p:blipFill>
                      <a:blip r:embed="rId8"/>
                      <a:stretch>
                        <a:fillRect/>
                      </a:stretch>
                    </p:blipFill>
                    <p:spPr>
                      <a:xfrm>
                        <a:off x="1818005" y="4107816"/>
                        <a:ext cx="5919470" cy="254889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blinds(horizontal)">
                                      <p:cBhvr>
                                        <p:cTn id="7" dur="500"/>
                                        <p:tgtEl>
                                          <p:spTgt spid="174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blinds(horizontal)">
                                      <p:cBhvr>
                                        <p:cTn id="12" dur="500"/>
                                        <p:tgtEl>
                                          <p:spTgt spid="174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19458" name="Rectangle 3"/>
          <p:cNvSpPr>
            <a:spLocks noGrp="1"/>
          </p:cNvSpPr>
          <p:nvPr>
            <p:ph type="title"/>
          </p:nvPr>
        </p:nvSpPr>
        <p:spPr/>
        <p:txBody>
          <a:bodyPr vert="horz" wrap="square" lIns="91440" tIns="45720" rIns="91440" bIns="45720" anchor="ctr" anchorCtr="0"/>
          <a:p>
            <a:pPr marL="571500" indent="-571500" algn="l" eaLnBrk="1" hangingPunct="1">
              <a:buFont typeface="Wingdings" panose="05000000000000000000" charset="0"/>
              <a:buChar char="p"/>
            </a:pPr>
            <a:r>
              <a:rPr lang="zh-CN" altLang="en-US" sz="3600" dirty="0">
                <a:solidFill>
                  <a:srgbClr val="A50021"/>
                </a:solidFill>
              </a:rPr>
              <a:t>多重集的</a:t>
            </a:r>
            <a:r>
              <a:rPr lang="en-US" altLang="zh-CN" sz="3600" i="1" dirty="0">
                <a:solidFill>
                  <a:srgbClr val="A50021"/>
                </a:solidFill>
              </a:rPr>
              <a:t>r</a:t>
            </a:r>
            <a:r>
              <a:rPr lang="en-US" altLang="zh-CN" sz="3600" dirty="0">
                <a:solidFill>
                  <a:srgbClr val="A50021"/>
                </a:solidFill>
              </a:rPr>
              <a:t>-</a:t>
            </a:r>
            <a:r>
              <a:rPr lang="zh-CN" altLang="en-US" sz="3600" dirty="0">
                <a:solidFill>
                  <a:srgbClr val="A50021"/>
                </a:solidFill>
              </a:rPr>
              <a:t>组合数</a:t>
            </a:r>
            <a:endParaRPr lang="zh-CN" altLang="en-US" sz="3600" dirty="0">
              <a:solidFill>
                <a:srgbClr val="A50021"/>
              </a:solidFill>
            </a:endParaRPr>
          </a:p>
        </p:txBody>
      </p:sp>
      <p:sp>
        <p:nvSpPr>
          <p:cNvPr id="19459" name="Rectangle 5"/>
          <p:cNvSpPr/>
          <p:nvPr/>
        </p:nvSpPr>
        <p:spPr>
          <a:xfrm>
            <a:off x="395288" y="1906588"/>
            <a:ext cx="7777162" cy="1863725"/>
          </a:xfrm>
          <a:prstGeom prst="rect">
            <a:avLst/>
          </a:prstGeom>
          <a:noFill/>
          <a:ln w="6350">
            <a:noFill/>
          </a:ln>
        </p:spPr>
        <p:txBody>
          <a:bodyPr anchor="ctr" anchorCtr="0">
            <a:spAutoFit/>
          </a:bodyPr>
          <a:p>
            <a:pPr indent="306705">
              <a:lnSpc>
                <a:spcPct val="120000"/>
              </a:lnSpc>
            </a:pPr>
            <a:r>
              <a:rPr lang="en-US" altLang="zh-CN" sz="2400" i="1" dirty="0">
                <a:solidFill>
                  <a:schemeClr val="tx1"/>
                </a:solidFill>
                <a:latin typeface="Times New Roman" panose="02020603050405020304" pitchFamily="18" charset="0"/>
                <a:ea typeface="宋体" panose="02010600030101010101" pitchFamily="2" charset="-122"/>
              </a:rPr>
              <a:t>S </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 n</a:t>
            </a:r>
            <a:r>
              <a:rPr lang="en-US" altLang="zh-CN" sz="2400" baseline="-30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的</a:t>
            </a:r>
            <a:r>
              <a:rPr lang="zh-CN" altLang="en-US"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r</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组合数就是不定方程</a:t>
            </a:r>
            <a:endParaRPr lang="zh-CN" altLang="en-US" sz="2400" dirty="0">
              <a:solidFill>
                <a:schemeClr val="tx1"/>
              </a:solidFill>
              <a:latin typeface="Times New Roman" panose="02020603050405020304" pitchFamily="18" charset="0"/>
              <a:sym typeface="Symbol" panose="05050102010706020507" pitchFamily="18" charset="2"/>
            </a:endParaRPr>
          </a:p>
          <a:p>
            <a:pPr indent="306705" eaLnBrk="0" hangingPunct="0">
              <a:lnSpc>
                <a:spcPct val="12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r </a:t>
            </a:r>
            <a:endParaRPr lang="en-US" altLang="zh-CN" sz="2400" i="1" dirty="0">
              <a:solidFill>
                <a:schemeClr val="tx1"/>
              </a:solidFill>
              <a:latin typeface="Times New Roman" panose="02020603050405020304" pitchFamily="18" charset="0"/>
              <a:sym typeface="Symbol" panose="05050102010706020507" pitchFamily="18" charset="2"/>
            </a:endParaRPr>
          </a:p>
          <a:p>
            <a:pPr indent="306705" eaLnBrk="0" hangingPunct="0">
              <a:lnSpc>
                <a:spcPct val="12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n</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i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i =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1, 2, …,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endParaRPr lang="en-US" altLang="zh-CN" sz="2400" i="1" dirty="0">
              <a:solidFill>
                <a:schemeClr val="tx1"/>
              </a:solidFill>
              <a:latin typeface="Times New Roman" panose="02020603050405020304" pitchFamily="18" charset="0"/>
              <a:sym typeface="Symbol" panose="05050102010706020507" pitchFamily="18" charset="2"/>
            </a:endParaRPr>
          </a:p>
          <a:p>
            <a:pPr indent="306705" eaLnBrk="0" hangingPunct="0">
              <a:lnSpc>
                <a:spcPct val="120000"/>
              </a:lnSpc>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的非负整数解的个数 </a:t>
            </a:r>
            <a:endPar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9460" name="Rectangle 6"/>
          <p:cNvSpPr/>
          <p:nvPr/>
        </p:nvSpPr>
        <p:spPr>
          <a:xfrm>
            <a:off x="755650" y="5300028"/>
            <a:ext cx="3052763" cy="457200"/>
          </a:xfrm>
          <a:prstGeom prst="rect">
            <a:avLst/>
          </a:prstGeom>
          <a:noFill/>
          <a:ln w="6350">
            <a:noFill/>
          </a:ln>
        </p:spPr>
        <p:txBody>
          <a:bodyPr wrap="none" anchor="ctr" anchorCtr="0">
            <a:spAutoFit/>
          </a:bodyPr>
          <a:p>
            <a:r>
              <a:rPr lang="zh-CN" altLang="en-US" sz="2400" dirty="0">
                <a:solidFill>
                  <a:schemeClr val="tx1"/>
                </a:solidFill>
                <a:latin typeface="Times New Roman" panose="02020603050405020304" pitchFamily="18" charset="0"/>
                <a:ea typeface="宋体" panose="02010600030101010101" pitchFamily="2" charset="-122"/>
              </a:rPr>
              <a:t>的展开式中</a:t>
            </a:r>
            <a:r>
              <a:rPr lang="en-US" altLang="zh-CN" sz="2400" i="1" dirty="0">
                <a:solidFill>
                  <a:schemeClr val="tx1"/>
                </a:solidFill>
                <a:latin typeface="Times New Roman" panose="02020603050405020304" pitchFamily="18" charset="0"/>
                <a:ea typeface="宋体" panose="02010600030101010101" pitchFamily="2" charset="-122"/>
              </a:rPr>
              <a:t> y</a:t>
            </a:r>
            <a:r>
              <a:rPr lang="en-US" altLang="zh-CN" sz="2400" i="1" baseline="30000" dirty="0">
                <a:solidFill>
                  <a:schemeClr val="tx1"/>
                </a:solidFill>
                <a:latin typeface="Times New Roman" panose="02020603050405020304" pitchFamily="18" charset="0"/>
                <a:ea typeface="宋体" panose="02010600030101010101" pitchFamily="2" charset="-122"/>
              </a:rPr>
              <a:t>r </a:t>
            </a:r>
            <a:r>
              <a:rPr lang="zh-CN" altLang="en-US" sz="2400" dirty="0">
                <a:solidFill>
                  <a:schemeClr val="tx1"/>
                </a:solidFill>
                <a:latin typeface="Times New Roman" panose="02020603050405020304" pitchFamily="18" charset="0"/>
                <a:ea typeface="宋体" panose="02010600030101010101" pitchFamily="2" charset="-122"/>
              </a:rPr>
              <a:t>的系数 </a:t>
            </a:r>
            <a:endParaRPr lang="zh-CN" altLang="en-US" sz="2400" b="0" dirty="0">
              <a:solidFill>
                <a:schemeClr val="tx1"/>
              </a:solidFill>
              <a:latin typeface="Times New Roman" panose="02020603050405020304" pitchFamily="18" charset="0"/>
              <a:ea typeface="宋体" panose="02010600030101010101" pitchFamily="2" charset="-122"/>
            </a:endParaRPr>
          </a:p>
        </p:txBody>
      </p:sp>
      <p:grpSp>
        <p:nvGrpSpPr>
          <p:cNvPr id="19461" name="Group 8"/>
          <p:cNvGrpSpPr/>
          <p:nvPr/>
        </p:nvGrpSpPr>
        <p:grpSpPr>
          <a:xfrm>
            <a:off x="755650" y="4149090"/>
            <a:ext cx="7704138" cy="1003300"/>
            <a:chOff x="476" y="2478"/>
            <a:chExt cx="4853" cy="632"/>
          </a:xfrm>
        </p:grpSpPr>
        <p:graphicFrame>
          <p:nvGraphicFramePr>
            <p:cNvPr id="19462" name="Object 4"/>
            <p:cNvGraphicFramePr/>
            <p:nvPr/>
          </p:nvGraphicFramePr>
          <p:xfrm>
            <a:off x="748" y="2795"/>
            <a:ext cx="4581" cy="315"/>
          </p:xfrm>
          <a:graphic>
            <a:graphicData uri="http://schemas.openxmlformats.org/presentationml/2006/ole">
              <mc:AlternateContent xmlns:mc="http://schemas.openxmlformats.org/markup-compatibility/2006">
                <mc:Choice xmlns:v="urn:schemas-microsoft-com:vml" Requires="v">
                  <p:oleObj spid="_x0000_s3080" name="" r:id="rId1" imgW="3454400" imgH="241300" progId="Equation.3">
                    <p:embed/>
                  </p:oleObj>
                </mc:Choice>
                <mc:Fallback>
                  <p:oleObj name="" r:id="rId1" imgW="3454400" imgH="241300" progId="Equation.3">
                    <p:embed/>
                    <p:pic>
                      <p:nvPicPr>
                        <p:cNvPr id="0" name="图片 3079"/>
                        <p:cNvPicPr/>
                        <p:nvPr/>
                      </p:nvPicPr>
                      <p:blipFill>
                        <a:blip r:embed="rId2"/>
                        <a:stretch>
                          <a:fillRect/>
                        </a:stretch>
                      </p:blipFill>
                      <p:spPr>
                        <a:xfrm>
                          <a:off x="748" y="2795"/>
                          <a:ext cx="4581" cy="315"/>
                        </a:xfrm>
                        <a:prstGeom prst="rect">
                          <a:avLst/>
                        </a:prstGeom>
                        <a:noFill/>
                        <a:ln w="38100">
                          <a:noFill/>
                          <a:miter/>
                        </a:ln>
                      </p:spPr>
                    </p:pic>
                  </p:oleObj>
                </mc:Fallback>
              </mc:AlternateContent>
            </a:graphicData>
          </a:graphic>
        </p:graphicFrame>
        <p:sp>
          <p:nvSpPr>
            <p:cNvPr id="19463" name="Text Box 7"/>
            <p:cNvSpPr txBox="1"/>
            <p:nvPr/>
          </p:nvSpPr>
          <p:spPr>
            <a:xfrm>
              <a:off x="476" y="2478"/>
              <a:ext cx="1542" cy="288"/>
            </a:xfrm>
            <a:prstGeom prst="rect">
              <a:avLst/>
            </a:prstGeom>
            <a:noFill/>
            <a:ln w="6350">
              <a:noFill/>
            </a:ln>
          </p:spPr>
          <p:txBody>
            <a:bodyPr anchor="t" anchorCtr="0">
              <a:spAutoFit/>
            </a:bodyPr>
            <a:p>
              <a:r>
                <a:rPr lang="zh-CN" altLang="en-US" sz="2400" dirty="0">
                  <a:solidFill>
                    <a:schemeClr val="tx1"/>
                  </a:solidFill>
                  <a:latin typeface="Arial" panose="020B0604020202020204" pitchFamily="34" charset="0"/>
                  <a:ea typeface="宋体" panose="02010600030101010101" pitchFamily="2" charset="-122"/>
                </a:rPr>
                <a:t>生成函数</a:t>
              </a:r>
              <a:endParaRPr lang="zh-CN" altLang="en-US" sz="2400" dirty="0">
                <a:solidFill>
                  <a:schemeClr val="tx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linds(horizontal)">
                                      <p:cBhvr>
                                        <p:cTn id="7" dur="500"/>
                                        <p:tgtEl>
                                          <p:spTgt spid="194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60"/>
                                        </p:tgtEl>
                                        <p:attrNameLst>
                                          <p:attrName>style.visibility</p:attrName>
                                        </p:attrNameLst>
                                      </p:cBhvr>
                                      <p:to>
                                        <p:strVal val="visible"/>
                                      </p:to>
                                    </p:set>
                                    <p:animEffect transition="in" filter="blinds(horizontal)">
                                      <p:cBhvr>
                                        <p:cTn id="10"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20483" name="Rectangle 6"/>
          <p:cNvSpPr/>
          <p:nvPr/>
        </p:nvSpPr>
        <p:spPr>
          <a:xfrm>
            <a:off x="468313" y="1094740"/>
            <a:ext cx="8066087" cy="5334635"/>
          </a:xfrm>
          <a:prstGeom prst="rect">
            <a:avLst/>
          </a:prstGeom>
          <a:noFill/>
          <a:ln w="6350">
            <a:noFill/>
          </a:ln>
        </p:spPr>
        <p:txBody>
          <a:bodyPr anchor="ctr" anchorCtr="0">
            <a:spAutoFit/>
          </a:bodyPr>
          <a:p>
            <a:pPr indent="459105">
              <a:lnSpc>
                <a:spcPct val="120000"/>
              </a:lnSpc>
            </a:pPr>
            <a:r>
              <a:rPr lang="zh-CN" altLang="en-US" sz="2400" dirty="0">
                <a:solidFill>
                  <a:schemeClr val="accent2"/>
                </a:solidFill>
                <a:latin typeface="Times New Roman" panose="02020603050405020304" pitchFamily="18" charset="0"/>
                <a:ea typeface="宋体" panose="02010600030101010101" pitchFamily="2" charset="-122"/>
              </a:rPr>
              <a:t>例</a:t>
            </a:r>
            <a:r>
              <a:rPr lang="en-US" altLang="zh-CN" sz="2400" dirty="0">
                <a:solidFill>
                  <a:schemeClr val="accent2"/>
                </a:solidFill>
                <a:latin typeface="Times New Roman" panose="02020603050405020304" pitchFamily="18" charset="0"/>
                <a:ea typeface="宋体" panose="02010600030101010101" pitchFamily="2" charset="-122"/>
              </a:rPr>
              <a:t>3</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002060"/>
                </a:solidFill>
                <a:latin typeface="Times New Roman" panose="02020603050405020304" pitchFamily="18" charset="0"/>
                <a:ea typeface="宋体" panose="02010600030101010101" pitchFamily="2" charset="-122"/>
              </a:rPr>
              <a:t>S</a:t>
            </a:r>
            <a:r>
              <a:rPr lang="en-US" altLang="zh-CN" sz="2400" dirty="0">
                <a:solidFill>
                  <a:srgbClr val="002060"/>
                </a:solidFill>
                <a:latin typeface="Times New Roman" panose="02020603050405020304" pitchFamily="18" charset="0"/>
                <a:ea typeface="宋体" panose="02010600030101010101" pitchFamily="2" charset="-122"/>
              </a:rPr>
              <a:t> ={ 3</a:t>
            </a:r>
            <a:r>
              <a:rPr lang="en-US" altLang="zh-CN" sz="2400"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rgbClr val="002060"/>
                </a:solidFill>
                <a:latin typeface="Times New Roman" panose="02020603050405020304" pitchFamily="18" charset="0"/>
                <a:ea typeface="宋体" panose="02010600030101010101" pitchFamily="2" charset="-122"/>
              </a:rPr>
              <a:t>a</a:t>
            </a:r>
            <a:r>
              <a:rPr lang="en-US" altLang="zh-CN" sz="2400" dirty="0">
                <a:solidFill>
                  <a:srgbClr val="002060"/>
                </a:solidFill>
                <a:latin typeface="Times New Roman" panose="02020603050405020304" pitchFamily="18" charset="0"/>
                <a:ea typeface="宋体" panose="02010600030101010101" pitchFamily="2" charset="-122"/>
              </a:rPr>
              <a:t>, 4</a:t>
            </a:r>
            <a:r>
              <a:rPr lang="en-US" altLang="zh-CN" sz="2400"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rgbClr val="002060"/>
                </a:solidFill>
                <a:latin typeface="Times New Roman" panose="02020603050405020304" pitchFamily="18" charset="0"/>
                <a:ea typeface="宋体" panose="02010600030101010101" pitchFamily="2" charset="-122"/>
              </a:rPr>
              <a:t>b</a:t>
            </a:r>
            <a:r>
              <a:rPr lang="en-US" altLang="zh-CN" sz="2400" dirty="0">
                <a:solidFill>
                  <a:srgbClr val="002060"/>
                </a:solidFill>
                <a:latin typeface="Times New Roman" panose="02020603050405020304" pitchFamily="18" charset="0"/>
                <a:ea typeface="宋体" panose="02010600030101010101" pitchFamily="2" charset="-122"/>
              </a:rPr>
              <a:t>, 5</a:t>
            </a:r>
            <a:r>
              <a:rPr lang="en-US" altLang="zh-CN" sz="2400"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rgbClr val="002060"/>
                </a:solidFill>
                <a:latin typeface="Times New Roman" panose="02020603050405020304" pitchFamily="18" charset="0"/>
                <a:ea typeface="宋体" panose="02010600030101010101" pitchFamily="2" charset="-122"/>
              </a:rPr>
              <a:t>c </a:t>
            </a:r>
            <a:r>
              <a:rPr lang="en-US" altLang="zh-CN" sz="2400" dirty="0">
                <a:solidFill>
                  <a:srgbClr val="002060"/>
                </a:solidFill>
                <a:latin typeface="Times New Roman" panose="02020603050405020304" pitchFamily="18" charset="0"/>
                <a:ea typeface="宋体" panose="02010600030101010101" pitchFamily="2" charset="-122"/>
              </a:rPr>
              <a:t>} </a:t>
            </a:r>
            <a:r>
              <a:rPr lang="zh-CN" altLang="en-US" sz="2400" dirty="0">
                <a:solidFill>
                  <a:srgbClr val="002060"/>
                </a:solidFill>
                <a:latin typeface="Times New Roman" panose="02020603050405020304" pitchFamily="18" charset="0"/>
                <a:ea typeface="宋体" panose="02010600030101010101" pitchFamily="2" charset="-122"/>
                <a:sym typeface="Symbol" panose="05050102010706020507" pitchFamily="18" charset="2"/>
              </a:rPr>
              <a:t>的</a:t>
            </a:r>
            <a:r>
              <a:rPr lang="en-US" altLang="zh-CN" sz="2400" dirty="0">
                <a:solidFill>
                  <a:srgbClr val="002060"/>
                </a:solidFill>
                <a:latin typeface="Times New Roman" panose="02020603050405020304" pitchFamily="18" charset="0"/>
                <a:ea typeface="宋体" panose="02010600030101010101" pitchFamily="2" charset="-122"/>
                <a:sym typeface="Symbol" panose="05050102010706020507" pitchFamily="18" charset="2"/>
              </a:rPr>
              <a:t>10 </a:t>
            </a:r>
            <a:r>
              <a:rPr lang="zh-CN" altLang="en-US" sz="2400" dirty="0">
                <a:solidFill>
                  <a:srgbClr val="002060"/>
                </a:solidFill>
                <a:latin typeface="Times New Roman" panose="02020603050405020304" pitchFamily="18" charset="0"/>
                <a:ea typeface="宋体" panose="02010600030101010101" pitchFamily="2" charset="-122"/>
                <a:sym typeface="Symbol" panose="05050102010706020507" pitchFamily="18" charset="2"/>
              </a:rPr>
              <a:t>组合数</a:t>
            </a:r>
            <a:endPar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解：生成函数</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G</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5</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(1+2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5</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6</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7</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5</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(1 + … +3</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10</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10</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10</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     </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6</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组合方案</a:t>
            </a:r>
            <a:endPar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 a, a, b, b, b, b, c, c, c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 a, a, b, b, b, c, c, c, c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 a, a, b, b, c, c, c, c, c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 a</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b, b, b, b, c, c, c, c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a:lnSpc>
                <a:spcPct val="120000"/>
              </a:lnSpc>
            </a:pP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 a</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b, b, b, c, c, c, c, c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b, b, b, b, c, c, c, c, c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9105" eaLnBrk="0" hangingPunct="0"/>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0" dur="500"/>
                                        <p:tgtEl>
                                          <p:spTgt spid="2048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3" dur="500"/>
                                        <p:tgtEl>
                                          <p:spTgt spid="2048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6" dur="500"/>
                                        <p:tgtEl>
                                          <p:spTgt spid="2048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19" dur="500"/>
                                        <p:tgtEl>
                                          <p:spTgt spid="2048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24" dur="500"/>
                                        <p:tgtEl>
                                          <p:spTgt spid="2048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27" dur="500"/>
                                        <p:tgtEl>
                                          <p:spTgt spid="20483">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30" dur="500"/>
                                        <p:tgtEl>
                                          <p:spTgt spid="20483">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0483">
                                            <p:txEl>
                                              <p:pRg st="10" end="10"/>
                                            </p:txEl>
                                          </p:spTgt>
                                        </p:tgtEl>
                                        <p:attrNameLst>
                                          <p:attrName>style.visibility</p:attrName>
                                        </p:attrNameLst>
                                      </p:cBhvr>
                                      <p:to>
                                        <p:strVal val="visible"/>
                                      </p:to>
                                    </p:set>
                                    <p:animEffect transition="in" filter="blinds(horizontal)">
                                      <p:cBhvr>
                                        <p:cTn id="33" dur="500"/>
                                        <p:tgtEl>
                                          <p:spTgt spid="20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21506" name="Rectangle 3"/>
          <p:cNvSpPr>
            <a:spLocks noGrp="1"/>
          </p:cNvSpPr>
          <p:nvPr>
            <p:ph type="title"/>
          </p:nvPr>
        </p:nvSpPr>
        <p:spPr>
          <a:xfrm>
            <a:off x="685800" y="466090"/>
            <a:ext cx="7772400" cy="1143000"/>
          </a:xfrm>
        </p:spPr>
        <p:txBody>
          <a:bodyPr vert="horz" wrap="square" lIns="91440" tIns="45720" rIns="91440" bIns="45720" anchor="ctr" anchorCtr="0"/>
          <a:p>
            <a:pPr marL="571500" indent="-571500" algn="l" eaLnBrk="1" hangingPunct="1">
              <a:buFont typeface="Wingdings" panose="05000000000000000000" charset="0"/>
              <a:buChar char="p"/>
            </a:pPr>
            <a:r>
              <a:rPr lang="zh-CN" altLang="en-US" sz="3600" dirty="0">
                <a:solidFill>
                  <a:srgbClr val="A50021"/>
                </a:solidFill>
              </a:rPr>
              <a:t>不定方程解的个数</a:t>
            </a:r>
            <a:endParaRPr lang="zh-CN" altLang="en-US" sz="3600" dirty="0">
              <a:solidFill>
                <a:srgbClr val="A50021"/>
              </a:solidFill>
            </a:endParaRPr>
          </a:p>
        </p:txBody>
      </p:sp>
      <p:graphicFrame>
        <p:nvGraphicFramePr>
          <p:cNvPr id="21507" name="Object 5"/>
          <p:cNvGraphicFramePr/>
          <p:nvPr/>
        </p:nvGraphicFramePr>
        <p:xfrm>
          <a:off x="1012190" y="2353310"/>
          <a:ext cx="5390515" cy="4208780"/>
        </p:xfrm>
        <a:graphic>
          <a:graphicData uri="http://schemas.openxmlformats.org/presentationml/2006/ole">
            <mc:AlternateContent xmlns:mc="http://schemas.openxmlformats.org/markup-compatibility/2006">
              <mc:Choice xmlns:v="urn:schemas-microsoft-com:vml" Requires="v">
                <p:oleObj spid="_x0000_s3088" name="" r:id="rId1" imgW="2768600" imgH="2120900" progId="Equation.3">
                  <p:embed/>
                </p:oleObj>
              </mc:Choice>
              <mc:Fallback>
                <p:oleObj name="" r:id="rId1" imgW="2768600" imgH="2120900" progId="Equation.3">
                  <p:embed/>
                  <p:pic>
                    <p:nvPicPr>
                      <p:cNvPr id="0" name="图片 3087"/>
                      <p:cNvPicPr/>
                      <p:nvPr/>
                    </p:nvPicPr>
                    <p:blipFill>
                      <a:blip r:embed="rId2"/>
                      <a:stretch>
                        <a:fillRect/>
                      </a:stretch>
                    </p:blipFill>
                    <p:spPr>
                      <a:xfrm>
                        <a:off x="1012190" y="2353310"/>
                        <a:ext cx="5390515" cy="4208780"/>
                      </a:xfrm>
                      <a:prstGeom prst="rect">
                        <a:avLst/>
                      </a:prstGeom>
                      <a:noFill/>
                      <a:ln w="38100">
                        <a:noFill/>
                        <a:miter/>
                      </a:ln>
                    </p:spPr>
                  </p:pic>
                </p:oleObj>
              </mc:Fallback>
            </mc:AlternateContent>
          </a:graphicData>
        </a:graphic>
      </p:graphicFrame>
      <p:graphicFrame>
        <p:nvGraphicFramePr>
          <p:cNvPr id="21508" name="Object 4"/>
          <p:cNvGraphicFramePr/>
          <p:nvPr/>
        </p:nvGraphicFramePr>
        <p:xfrm>
          <a:off x="5004753" y="5588953"/>
          <a:ext cx="1944687" cy="903287"/>
        </p:xfrm>
        <a:graphic>
          <a:graphicData uri="http://schemas.openxmlformats.org/presentationml/2006/ole">
            <mc:AlternateContent xmlns:mc="http://schemas.openxmlformats.org/markup-compatibility/2006">
              <mc:Choice xmlns:v="urn:schemas-microsoft-com:vml" Requires="v">
                <p:oleObj spid="_x0000_s3086" name="" r:id="rId3" imgW="926465" imgH="431800" progId="Equation.3">
                  <p:embed/>
                </p:oleObj>
              </mc:Choice>
              <mc:Fallback>
                <p:oleObj name="" r:id="rId3" imgW="926465" imgH="431800" progId="Equation.3">
                  <p:embed/>
                  <p:pic>
                    <p:nvPicPr>
                      <p:cNvPr id="0" name="图片 3085"/>
                      <p:cNvPicPr/>
                      <p:nvPr/>
                    </p:nvPicPr>
                    <p:blipFill>
                      <a:blip r:embed="rId4"/>
                      <a:stretch>
                        <a:fillRect/>
                      </a:stretch>
                    </p:blipFill>
                    <p:spPr>
                      <a:xfrm>
                        <a:off x="5004753" y="5588953"/>
                        <a:ext cx="1944687" cy="903287"/>
                      </a:xfrm>
                      <a:prstGeom prst="rect">
                        <a:avLst/>
                      </a:prstGeom>
                      <a:noFill/>
                      <a:ln w="38100">
                        <a:noFill/>
                        <a:miter/>
                      </a:ln>
                    </p:spPr>
                  </p:pic>
                </p:oleObj>
              </mc:Fallback>
            </mc:AlternateContent>
          </a:graphicData>
        </a:graphic>
      </p:graphicFrame>
      <p:sp>
        <p:nvSpPr>
          <p:cNvPr id="21509" name="Rectangle 6"/>
          <p:cNvSpPr/>
          <p:nvPr/>
        </p:nvSpPr>
        <p:spPr>
          <a:xfrm>
            <a:off x="-70485" y="1337945"/>
            <a:ext cx="7451725" cy="977265"/>
          </a:xfrm>
          <a:prstGeom prst="rect">
            <a:avLst/>
          </a:prstGeom>
          <a:noFill/>
          <a:ln w="6350">
            <a:noFill/>
          </a:ln>
        </p:spPr>
        <p:txBody>
          <a:bodyPr anchor="ctr" anchorCtr="0">
            <a:spAutoFit/>
          </a:bodyPr>
          <a:p>
            <a:pPr indent="688975">
              <a:lnSpc>
                <a:spcPct val="120000"/>
              </a:lnSpc>
            </a:pPr>
            <a:r>
              <a:rPr lang="zh-CN" altLang="en-US" sz="2400" dirty="0">
                <a:solidFill>
                  <a:schemeClr val="tx1"/>
                </a:solidFill>
                <a:latin typeface="Times New Roman" panose="02020603050405020304" pitchFamily="18" charset="0"/>
                <a:ea typeface="黑体" panose="02010609060101010101" pitchFamily="2" charset="-122"/>
              </a:rPr>
              <a:t>   </a:t>
            </a:r>
            <a:r>
              <a:rPr lang="en-US" altLang="zh-CN" sz="2400" dirty="0">
                <a:solidFill>
                  <a:schemeClr val="tx1"/>
                </a:solidFill>
                <a:latin typeface="Times New Roman" panose="02020603050405020304" pitchFamily="18" charset="0"/>
                <a:ea typeface="黑体" panose="02010609060101010101" pitchFamily="2" charset="-122"/>
              </a:rPr>
              <a:t>(1) </a:t>
            </a:r>
            <a:r>
              <a:rPr lang="zh-CN" altLang="en-US" sz="2400" dirty="0">
                <a:solidFill>
                  <a:schemeClr val="tx1"/>
                </a:solidFill>
                <a:latin typeface="Times New Roman" panose="02020603050405020304" pitchFamily="18" charset="0"/>
                <a:ea typeface="黑体" panose="02010609060101010101" pitchFamily="2" charset="-122"/>
              </a:rPr>
              <a:t>基本的不定方程</a:t>
            </a:r>
            <a:endParaRPr lang="zh-CN" altLang="en-US" sz="2400" dirty="0">
              <a:solidFill>
                <a:schemeClr val="tx1"/>
              </a:solidFill>
              <a:latin typeface="Times New Roman" panose="02020603050405020304" pitchFamily="18" charset="0"/>
              <a:ea typeface="黑体" panose="02010609060101010101" pitchFamily="2" charset="-122"/>
            </a:endParaRPr>
          </a:p>
          <a:p>
            <a:pPr indent="688975">
              <a:lnSpc>
                <a:spcPct val="120000"/>
              </a:lnSpc>
            </a:pP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baseline="-30000" dirty="0">
                <a:solidFill>
                  <a:schemeClr val="tx1"/>
                </a:solidFill>
                <a:latin typeface="Times New Roman" panose="02020603050405020304" pitchFamily="18" charset="0"/>
                <a:ea typeface="黑体" panose="02010609060101010101" pitchFamily="2" charset="-122"/>
              </a:rPr>
              <a:t>1 </a:t>
            </a:r>
            <a:r>
              <a:rPr lang="en-US" altLang="zh-CN" sz="2400" dirty="0">
                <a:solidFill>
                  <a:schemeClr val="tx1"/>
                </a:solidFill>
                <a:latin typeface="Times New Roman" panose="02020603050405020304" pitchFamily="18" charset="0"/>
                <a:ea typeface="黑体" panose="02010609060101010101" pitchFamily="2" charset="-122"/>
              </a:rPr>
              <a:t>+</a:t>
            </a:r>
            <a:r>
              <a:rPr lang="en-US" altLang="zh-CN" sz="2400" i="1" dirty="0">
                <a:solidFill>
                  <a:schemeClr val="tx1"/>
                </a:solidFill>
                <a:latin typeface="Times New Roman" panose="02020603050405020304" pitchFamily="18" charset="0"/>
                <a:ea typeface="黑体" panose="02010609060101010101" pitchFamily="2" charset="-122"/>
              </a:rPr>
              <a:t> x</a:t>
            </a:r>
            <a:r>
              <a:rPr lang="en-US" altLang="zh-CN" sz="2400" baseline="-30000" dirty="0">
                <a:solidFill>
                  <a:schemeClr val="tx1"/>
                </a:solidFill>
                <a:latin typeface="Times New Roman" panose="02020603050405020304" pitchFamily="18" charset="0"/>
                <a:ea typeface="黑体" panose="02010609060101010101" pitchFamily="2" charset="-122"/>
              </a:rPr>
              <a:t>2</a:t>
            </a:r>
            <a:r>
              <a:rPr lang="en-US" altLang="zh-CN" sz="2400" dirty="0">
                <a:solidFill>
                  <a:schemeClr val="tx1"/>
                </a:solidFill>
                <a:latin typeface="Times New Roman" panose="02020603050405020304" pitchFamily="18" charset="0"/>
                <a:ea typeface="黑体" panose="02010609060101010101" pitchFamily="2" charset="-122"/>
              </a:rPr>
              <a:t> + …+ </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i="1" baseline="-30000" dirty="0">
                <a:solidFill>
                  <a:schemeClr val="tx1"/>
                </a:solidFill>
                <a:latin typeface="Times New Roman" panose="02020603050405020304" pitchFamily="18" charset="0"/>
                <a:ea typeface="黑体" panose="02010609060101010101" pitchFamily="2" charset="-122"/>
              </a:rPr>
              <a:t>k</a:t>
            </a: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 r </a:t>
            </a:r>
            <a:r>
              <a:rPr lang="zh-CN" altLang="en-US" sz="2400" b="0" dirty="0">
                <a:solidFill>
                  <a:schemeClr val="tx1"/>
                </a:solidFill>
                <a:latin typeface="+mn-lt"/>
                <a:ea typeface="黑体" panose="02010609060101010101" pitchFamily="2" charset="-122"/>
              </a:rPr>
              <a:t>，</a:t>
            </a:r>
            <a:r>
              <a:rPr lang="en-US" altLang="zh-CN" sz="2400" i="1" dirty="0">
                <a:solidFill>
                  <a:schemeClr val="tx1"/>
                </a:solidFill>
                <a:latin typeface="Times New Roman" panose="02020603050405020304" pitchFamily="18" charset="0"/>
                <a:ea typeface="黑体" panose="02010609060101010101" pitchFamily="2" charset="-122"/>
              </a:rPr>
              <a:t> x</a:t>
            </a:r>
            <a:r>
              <a:rPr lang="en-US" altLang="zh-CN" sz="2400" i="1" baseline="-30000" dirty="0">
                <a:solidFill>
                  <a:schemeClr val="tx1"/>
                </a:solidFill>
                <a:latin typeface="Times New Roman" panose="02020603050405020304" pitchFamily="18" charset="0"/>
                <a:ea typeface="黑体" panose="02010609060101010101" pitchFamily="2" charset="-122"/>
              </a:rPr>
              <a:t>i</a:t>
            </a:r>
            <a:r>
              <a:rPr lang="en-US" altLang="zh-CN" sz="2400" dirty="0">
                <a:solidFill>
                  <a:schemeClr val="tx1"/>
                </a:solidFill>
                <a:latin typeface="Times New Roman" panose="02020603050405020304" pitchFamily="18" charset="0"/>
                <a:ea typeface="黑体" panose="0201060906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黑体" panose="02010609060101010101" pitchFamily="2" charset="-122"/>
                <a:sym typeface="+mn-ea"/>
              </a:rPr>
              <a:t>N</a:t>
            </a:r>
            <a:r>
              <a:rPr lang="zh-CN" altLang="en-US" sz="2400" dirty="0">
                <a:solidFill>
                  <a:schemeClr val="tx1"/>
                </a:solidFill>
                <a:latin typeface="宋体" panose="02010600030101010101" pitchFamily="2" charset="-122"/>
                <a:ea typeface="黑体" panose="02010609060101010101" pitchFamily="2" charset="-122"/>
              </a:rPr>
              <a:t>且</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sym typeface="+mn-ea"/>
              </a:rPr>
              <a:t> </a:t>
            </a:r>
            <a:r>
              <a:rPr lang="en-US" altLang="zh-CN" sz="2400" i="1" dirty="0">
                <a:solidFill>
                  <a:schemeClr val="tx1"/>
                </a:solidFill>
                <a:latin typeface="Times New Roman" panose="02020603050405020304" pitchFamily="18" charset="0"/>
                <a:ea typeface="宋体" panose="02010600030101010101" pitchFamily="2" charset="-122"/>
                <a:sym typeface="+mn-ea"/>
              </a:rPr>
              <a:t>r</a:t>
            </a:r>
            <a:r>
              <a:rPr lang="zh-CN" altLang="en-US" sz="2400" baseline="-30000" dirty="0">
                <a:solidFill>
                  <a:schemeClr val="tx1"/>
                </a:solidFill>
                <a:latin typeface="宋体" panose="02010600030101010101" pitchFamily="2" charset="-122"/>
                <a:ea typeface="黑体" panose="02010609060101010101" pitchFamily="2" charset="-122"/>
              </a:rPr>
              <a:t> </a:t>
            </a:r>
            <a:endParaRPr lang="zh-CN" altLang="en-US" sz="2400" dirty="0">
              <a:solidFill>
                <a:schemeClr val="tx1"/>
              </a:solidFill>
              <a:latin typeface="宋体" panose="0201060003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blinds(horizontal)">
                                      <p:cBhvr>
                                        <p:cTn id="12"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graphicFrame>
        <p:nvGraphicFramePr>
          <p:cNvPr id="22531" name="Object 7"/>
          <p:cNvGraphicFramePr/>
          <p:nvPr/>
        </p:nvGraphicFramePr>
        <p:xfrm>
          <a:off x="1450817" y="2325371"/>
          <a:ext cx="6018530" cy="972185"/>
        </p:xfrm>
        <a:graphic>
          <a:graphicData uri="http://schemas.openxmlformats.org/presentationml/2006/ole">
            <mc:AlternateContent xmlns:mc="http://schemas.openxmlformats.org/markup-compatibility/2006">
              <mc:Choice xmlns:v="urn:schemas-microsoft-com:vml" Requires="v">
                <p:oleObj spid="_x0000_s3089" name="" r:id="rId1" imgW="3009900" imgH="482600" progId="Equation.3">
                  <p:embed/>
                </p:oleObj>
              </mc:Choice>
              <mc:Fallback>
                <p:oleObj name="" r:id="rId1" imgW="3009900" imgH="482600" progId="Equation.3">
                  <p:embed/>
                  <p:pic>
                    <p:nvPicPr>
                      <p:cNvPr id="0" name="图片 3088"/>
                      <p:cNvPicPr/>
                      <p:nvPr/>
                    </p:nvPicPr>
                    <p:blipFill>
                      <a:blip r:embed="rId2"/>
                      <a:stretch>
                        <a:fillRect/>
                      </a:stretch>
                    </p:blipFill>
                    <p:spPr>
                      <a:xfrm>
                        <a:off x="1450817" y="2325371"/>
                        <a:ext cx="6018530" cy="972185"/>
                      </a:xfrm>
                      <a:prstGeom prst="rect">
                        <a:avLst/>
                      </a:prstGeom>
                      <a:noFill/>
                      <a:ln w="38100">
                        <a:noFill/>
                        <a:miter/>
                      </a:ln>
                    </p:spPr>
                  </p:pic>
                </p:oleObj>
              </mc:Fallback>
            </mc:AlternateContent>
          </a:graphicData>
        </a:graphic>
      </p:graphicFrame>
      <p:graphicFrame>
        <p:nvGraphicFramePr>
          <p:cNvPr id="22532" name="Object 6"/>
          <p:cNvGraphicFramePr/>
          <p:nvPr/>
        </p:nvGraphicFramePr>
        <p:xfrm>
          <a:off x="1404620" y="5176838"/>
          <a:ext cx="5616575" cy="949325"/>
        </p:xfrm>
        <a:graphic>
          <a:graphicData uri="http://schemas.openxmlformats.org/presentationml/2006/ole">
            <mc:AlternateContent xmlns:mc="http://schemas.openxmlformats.org/markup-compatibility/2006">
              <mc:Choice xmlns:v="urn:schemas-microsoft-com:vml" Requires="v">
                <p:oleObj spid="_x0000_s3087" name="" r:id="rId3" imgW="2717800" imgH="457200" progId="Equation.3">
                  <p:embed/>
                </p:oleObj>
              </mc:Choice>
              <mc:Fallback>
                <p:oleObj name="" r:id="rId3" imgW="2717800" imgH="457200" progId="Equation.3">
                  <p:embed/>
                  <p:pic>
                    <p:nvPicPr>
                      <p:cNvPr id="0" name="图片 3086"/>
                      <p:cNvPicPr/>
                      <p:nvPr/>
                    </p:nvPicPr>
                    <p:blipFill>
                      <a:blip r:embed="rId4"/>
                      <a:stretch>
                        <a:fillRect/>
                      </a:stretch>
                    </p:blipFill>
                    <p:spPr>
                      <a:xfrm>
                        <a:off x="1404620" y="5176838"/>
                        <a:ext cx="5616575" cy="949325"/>
                      </a:xfrm>
                      <a:prstGeom prst="rect">
                        <a:avLst/>
                      </a:prstGeom>
                      <a:noFill/>
                      <a:ln w="38100">
                        <a:noFill/>
                        <a:miter/>
                      </a:ln>
                    </p:spPr>
                  </p:pic>
                </p:oleObj>
              </mc:Fallback>
            </mc:AlternateContent>
          </a:graphicData>
        </a:graphic>
      </p:graphicFrame>
      <p:sp>
        <p:nvSpPr>
          <p:cNvPr id="22533" name="Rectangle 8"/>
          <p:cNvSpPr/>
          <p:nvPr/>
        </p:nvSpPr>
        <p:spPr>
          <a:xfrm>
            <a:off x="250825" y="906780"/>
            <a:ext cx="8569325" cy="977265"/>
          </a:xfrm>
          <a:prstGeom prst="rect">
            <a:avLst/>
          </a:prstGeom>
          <a:noFill/>
          <a:ln w="6350">
            <a:noFill/>
          </a:ln>
        </p:spPr>
        <p:txBody>
          <a:bodyPr anchor="ctr" anchorCtr="0">
            <a:spAutoFit/>
          </a:bodyPr>
          <a:p>
            <a:pPr indent="760730">
              <a:lnSpc>
                <a:spcPct val="120000"/>
              </a:lnSpc>
            </a:pPr>
            <a:r>
              <a:rPr lang="en-US" altLang="zh-CN" sz="2400" dirty="0">
                <a:solidFill>
                  <a:schemeClr val="tx1"/>
                </a:solidFill>
                <a:latin typeface="Times New Roman" panose="02020603050405020304" pitchFamily="18" charset="0"/>
                <a:ea typeface="黑体" panose="02010609060101010101" pitchFamily="2" charset="-122"/>
              </a:rPr>
              <a:t>(2) </a:t>
            </a:r>
            <a:r>
              <a:rPr lang="zh-CN" altLang="en-US" sz="2400" dirty="0">
                <a:solidFill>
                  <a:schemeClr val="tx1"/>
                </a:solidFill>
                <a:latin typeface="Times New Roman" panose="02020603050405020304" pitchFamily="18" charset="0"/>
                <a:ea typeface="黑体" panose="02010609060101010101" pitchFamily="2" charset="-122"/>
              </a:rPr>
              <a:t>带限制条件的不定方程</a:t>
            </a:r>
            <a:endParaRPr lang="en-US" altLang="zh-CN" sz="2400" dirty="0">
              <a:solidFill>
                <a:schemeClr val="tx1"/>
              </a:solidFill>
              <a:latin typeface="Times New Roman" panose="02020603050405020304" pitchFamily="18" charset="0"/>
              <a:ea typeface="黑体" panose="02010609060101010101" pitchFamily="2" charset="-122"/>
            </a:endParaRPr>
          </a:p>
          <a:p>
            <a:pPr indent="760730" eaLnBrk="0" hangingPunct="0">
              <a:lnSpc>
                <a:spcPct val="120000"/>
              </a:lnSpc>
            </a:pPr>
            <a:r>
              <a:rPr lang="en-US" altLang="zh-CN" sz="2400" i="1" dirty="0">
                <a:solidFill>
                  <a:schemeClr val="tx1"/>
                </a:solidFill>
                <a:latin typeface="Times New Roman" panose="02020603050405020304" pitchFamily="18" charset="0"/>
                <a:ea typeface="黑体" panose="02010609060101010101" pitchFamily="2" charset="-122"/>
              </a:rPr>
              <a:t>      x</a:t>
            </a:r>
            <a:r>
              <a:rPr lang="en-US" altLang="zh-CN" sz="2400" baseline="-30000" dirty="0">
                <a:solidFill>
                  <a:schemeClr val="tx1"/>
                </a:solidFill>
                <a:latin typeface="Times New Roman" panose="02020603050405020304" pitchFamily="18" charset="0"/>
                <a:ea typeface="黑体" panose="02010609060101010101" pitchFamily="2" charset="-122"/>
              </a:rPr>
              <a:t>1 </a:t>
            </a: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baseline="-30000" dirty="0">
                <a:solidFill>
                  <a:schemeClr val="tx1"/>
                </a:solidFill>
                <a:latin typeface="Times New Roman" panose="02020603050405020304" pitchFamily="18" charset="0"/>
                <a:ea typeface="黑体" panose="02010609060101010101" pitchFamily="2" charset="-122"/>
              </a:rPr>
              <a:t>2</a:t>
            </a:r>
            <a:r>
              <a:rPr lang="en-US" altLang="zh-CN" sz="2400" dirty="0">
                <a:solidFill>
                  <a:schemeClr val="tx1"/>
                </a:solidFill>
                <a:latin typeface="Times New Roman" panose="02020603050405020304" pitchFamily="18" charset="0"/>
                <a:ea typeface="黑体" panose="02010609060101010101" pitchFamily="2" charset="-122"/>
              </a:rPr>
              <a:t> + … + </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i="1" baseline="-30000" dirty="0">
                <a:solidFill>
                  <a:schemeClr val="tx1"/>
                </a:solidFill>
                <a:latin typeface="Times New Roman" panose="02020603050405020304" pitchFamily="18" charset="0"/>
                <a:ea typeface="黑体" panose="02010609060101010101" pitchFamily="2" charset="-122"/>
              </a:rPr>
              <a:t>k</a:t>
            </a:r>
            <a:r>
              <a:rPr lang="en-US" altLang="zh-CN" sz="2400" i="1" dirty="0">
                <a:solidFill>
                  <a:schemeClr val="tx1"/>
                </a:solidFill>
                <a:latin typeface="Times New Roman" panose="02020603050405020304" pitchFamily="18" charset="0"/>
                <a:ea typeface="黑体" panose="02010609060101010101" pitchFamily="2" charset="-122"/>
              </a:rPr>
              <a:t> </a:t>
            </a:r>
            <a:r>
              <a:rPr lang="en-US" altLang="zh-CN" sz="2400" dirty="0">
                <a:solidFill>
                  <a:schemeClr val="tx1"/>
                </a:solidFill>
                <a:latin typeface="Times New Roman" panose="02020603050405020304" pitchFamily="18" charset="0"/>
                <a:ea typeface="黑体" panose="02010609060101010101" pitchFamily="2" charset="-122"/>
              </a:rPr>
              <a:t>=</a:t>
            </a:r>
            <a:r>
              <a:rPr lang="en-US" altLang="zh-CN" sz="2400" i="1" dirty="0">
                <a:solidFill>
                  <a:schemeClr val="tx1"/>
                </a:solidFill>
                <a:latin typeface="Times New Roman" panose="02020603050405020304" pitchFamily="18" charset="0"/>
                <a:ea typeface="黑体" panose="02010609060101010101" pitchFamily="2" charset="-122"/>
              </a:rPr>
              <a:t> r</a:t>
            </a:r>
            <a:r>
              <a:rPr lang="zh-CN" altLang="en-US" sz="2400" dirty="0">
                <a:solidFill>
                  <a:schemeClr val="tx1"/>
                </a:solidFill>
                <a:latin typeface="Times New Roman" panose="02020603050405020304" pitchFamily="18" charset="0"/>
                <a:ea typeface="黑体" panose="02010609060101010101" pitchFamily="2" charset="-122"/>
              </a:rPr>
              <a:t>，</a:t>
            </a:r>
            <a:r>
              <a:rPr lang="en-US" altLang="zh-CN" sz="2400" i="1" dirty="0">
                <a:solidFill>
                  <a:schemeClr val="tx1"/>
                </a:solidFill>
                <a:latin typeface="Times New Roman" panose="02020603050405020304" pitchFamily="18" charset="0"/>
                <a:ea typeface="黑体" panose="02010609060101010101" pitchFamily="2" charset="-122"/>
              </a:rPr>
              <a:t>l</a:t>
            </a:r>
            <a:r>
              <a:rPr lang="en-US" altLang="zh-CN" sz="2400" i="1" baseline="-30000" dirty="0">
                <a:solidFill>
                  <a:schemeClr val="tx1"/>
                </a:solidFill>
                <a:latin typeface="Times New Roman" panose="02020603050405020304" pitchFamily="18" charset="0"/>
                <a:ea typeface="黑体" panose="02010609060101010101" pitchFamily="2" charset="-122"/>
              </a:rPr>
              <a:t>i</a:t>
            </a:r>
            <a:r>
              <a:rPr lang="en-US" altLang="zh-CN" sz="2400" i="1" dirty="0">
                <a:solidFill>
                  <a:schemeClr val="tx1"/>
                </a:solidFill>
                <a:latin typeface="Times New Roman" panose="02020603050405020304" pitchFamily="18" charset="0"/>
                <a:ea typeface="黑体" panose="02010609060101010101" pitchFamily="2" charset="-122"/>
              </a:rPr>
              <a:t> </a:t>
            </a:r>
            <a:r>
              <a:rPr lang="en-US" altLang="zh-CN" sz="2400" dirty="0">
                <a:solidFill>
                  <a:schemeClr val="tx1"/>
                </a:solidFill>
                <a:latin typeface="Times New Roman" panose="02020603050405020304" pitchFamily="18" charset="0"/>
                <a:ea typeface="黑体" panose="02010609060101010101" pitchFamily="2" charset="-122"/>
                <a:sym typeface="Symbol" panose="05050102010706020507" pitchFamily="18" charset="2"/>
              </a:rPr>
              <a:t></a:t>
            </a: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i="1" baseline="-30000" dirty="0">
                <a:solidFill>
                  <a:schemeClr val="tx1"/>
                </a:solidFill>
                <a:latin typeface="Times New Roman" panose="02020603050405020304" pitchFamily="18" charset="0"/>
                <a:ea typeface="黑体" panose="02010609060101010101" pitchFamily="2" charset="-122"/>
                <a:sym typeface="Symbol" panose="05050102010706020507" pitchFamily="18" charset="2"/>
              </a:rPr>
              <a:t>i</a:t>
            </a:r>
            <a:r>
              <a:rPr lang="en-US" altLang="zh-CN" sz="2400" i="1" dirty="0">
                <a:solidFill>
                  <a:schemeClr val="tx1"/>
                </a:solidFill>
                <a:latin typeface="Times New Roman" panose="02020603050405020304" pitchFamily="18" charset="0"/>
                <a:ea typeface="黑体" panose="0201060906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黑体" panose="02010609060101010101" pitchFamily="2" charset="-122"/>
                <a:sym typeface="Symbol" panose="05050102010706020507" pitchFamily="18" charset="2"/>
              </a:rPr>
              <a:t></a:t>
            </a: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n</a:t>
            </a:r>
            <a:r>
              <a:rPr lang="en-US" altLang="zh-CN" sz="2400" i="1" baseline="-30000" dirty="0">
                <a:solidFill>
                  <a:schemeClr val="tx1"/>
                </a:solidFill>
                <a:latin typeface="Times New Roman" panose="02020603050405020304" pitchFamily="18" charset="0"/>
                <a:ea typeface="黑体" panose="02010609060101010101" pitchFamily="2" charset="-122"/>
                <a:sym typeface="Symbol" panose="05050102010706020507" pitchFamily="18" charset="2"/>
              </a:rPr>
              <a:t>i</a:t>
            </a:r>
            <a:endParaRPr lang="en-US" altLang="zh-CN" sz="2400" i="1" dirty="0">
              <a:solidFill>
                <a:schemeClr val="tx1"/>
              </a:solidFill>
              <a:latin typeface="Times New Roman" panose="02020603050405020304" pitchFamily="18" charset="0"/>
              <a:ea typeface="黑体" panose="02010609060101010101" pitchFamily="2" charset="-122"/>
              <a:sym typeface="Symbol" panose="05050102010706020507" pitchFamily="18" charset="2"/>
            </a:endParaRPr>
          </a:p>
        </p:txBody>
      </p:sp>
      <p:sp>
        <p:nvSpPr>
          <p:cNvPr id="22534" name="Rectangle 9"/>
          <p:cNvSpPr/>
          <p:nvPr/>
        </p:nvSpPr>
        <p:spPr>
          <a:xfrm>
            <a:off x="179070" y="3782695"/>
            <a:ext cx="8137525" cy="1420495"/>
          </a:xfrm>
          <a:prstGeom prst="rect">
            <a:avLst/>
          </a:prstGeom>
          <a:noFill/>
          <a:ln w="6350">
            <a:noFill/>
          </a:ln>
        </p:spPr>
        <p:txBody>
          <a:bodyPr anchor="ctr" anchorCtr="0">
            <a:spAutoFit/>
          </a:bodyPr>
          <a:p>
            <a:pPr indent="762000" eaLnBrk="0" hangingPunct="0">
              <a:lnSpc>
                <a:spcPct val="120000"/>
              </a:lnSpc>
            </a:pPr>
            <a:r>
              <a:rPr lang="en-US" altLang="zh-CN" sz="2400" dirty="0">
                <a:solidFill>
                  <a:schemeClr val="tx1"/>
                </a:solidFill>
                <a:latin typeface="Times New Roman" panose="02020603050405020304" pitchFamily="18" charset="0"/>
                <a:ea typeface="黑体" panose="02010609060101010101" pitchFamily="2" charset="-122"/>
              </a:rPr>
              <a:t>(3) </a:t>
            </a:r>
            <a:r>
              <a:rPr lang="zh-CN" altLang="en-US" sz="2400" dirty="0">
                <a:solidFill>
                  <a:schemeClr val="tx1"/>
                </a:solidFill>
                <a:latin typeface="Times New Roman" panose="02020603050405020304" pitchFamily="18" charset="0"/>
                <a:ea typeface="黑体" panose="02010609060101010101" pitchFamily="2" charset="-122"/>
              </a:rPr>
              <a:t>带系数的不定方程</a:t>
            </a:r>
            <a:endParaRPr lang="en-US" altLang="zh-CN" sz="2400" dirty="0">
              <a:solidFill>
                <a:schemeClr val="tx1"/>
              </a:solidFill>
              <a:latin typeface="Times New Roman" panose="02020603050405020304" pitchFamily="18" charset="0"/>
              <a:ea typeface="黑体" panose="02010609060101010101" pitchFamily="2" charset="-122"/>
            </a:endParaRPr>
          </a:p>
          <a:p>
            <a:pPr indent="762000" eaLnBrk="0" hangingPunct="0">
              <a:lnSpc>
                <a:spcPct val="120000"/>
              </a:lnSpc>
            </a:pP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 p</a:t>
            </a:r>
            <a:r>
              <a:rPr lang="en-US" altLang="zh-CN" sz="2400" baseline="-30000" dirty="0">
                <a:solidFill>
                  <a:schemeClr val="tx1"/>
                </a:solidFill>
                <a:latin typeface="Times New Roman" panose="02020603050405020304" pitchFamily="18" charset="0"/>
                <a:ea typeface="黑体" panose="02010609060101010101" pitchFamily="2" charset="-122"/>
              </a:rPr>
              <a:t>1</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baseline="-30000" dirty="0">
                <a:solidFill>
                  <a:schemeClr val="tx1"/>
                </a:solidFill>
                <a:latin typeface="Times New Roman" panose="02020603050405020304" pitchFamily="18" charset="0"/>
                <a:ea typeface="黑体" panose="02010609060101010101" pitchFamily="2" charset="-122"/>
              </a:rPr>
              <a:t>1</a:t>
            </a:r>
            <a:r>
              <a:rPr lang="en-US" altLang="zh-CN" sz="2400" dirty="0">
                <a:solidFill>
                  <a:schemeClr val="tx1"/>
                </a:solidFill>
                <a:latin typeface="Times New Roman" panose="02020603050405020304" pitchFamily="18" charset="0"/>
                <a:ea typeface="黑体" panose="02010609060101010101" pitchFamily="2" charset="-122"/>
              </a:rPr>
              <a:t> + </a:t>
            </a:r>
            <a:r>
              <a:rPr lang="en-US" altLang="zh-CN" sz="2400" i="1" dirty="0">
                <a:solidFill>
                  <a:schemeClr val="tx1"/>
                </a:solidFill>
                <a:latin typeface="Times New Roman" panose="02020603050405020304" pitchFamily="18" charset="0"/>
                <a:ea typeface="黑体" panose="02010609060101010101" pitchFamily="2" charset="-122"/>
              </a:rPr>
              <a:t>p</a:t>
            </a:r>
            <a:r>
              <a:rPr lang="en-US" altLang="zh-CN" sz="2400" baseline="-30000" dirty="0">
                <a:solidFill>
                  <a:schemeClr val="tx1"/>
                </a:solidFill>
                <a:latin typeface="Times New Roman" panose="02020603050405020304" pitchFamily="18" charset="0"/>
                <a:ea typeface="黑体" panose="02010609060101010101" pitchFamily="2" charset="-122"/>
              </a:rPr>
              <a:t>2</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baseline="-30000" dirty="0">
                <a:solidFill>
                  <a:schemeClr val="tx1"/>
                </a:solidFill>
                <a:latin typeface="Times New Roman" panose="02020603050405020304" pitchFamily="18" charset="0"/>
                <a:ea typeface="黑体" panose="02010609060101010101" pitchFamily="2" charset="-122"/>
              </a:rPr>
              <a:t>2</a:t>
            </a:r>
            <a:r>
              <a:rPr lang="en-US" altLang="zh-CN" sz="2400" dirty="0">
                <a:solidFill>
                  <a:schemeClr val="tx1"/>
                </a:solidFill>
                <a:latin typeface="Times New Roman" panose="02020603050405020304" pitchFamily="18" charset="0"/>
                <a:ea typeface="黑体" panose="02010609060101010101" pitchFamily="2" charset="-122"/>
              </a:rPr>
              <a:t> + … + </a:t>
            </a:r>
            <a:r>
              <a:rPr lang="en-US" altLang="zh-CN" sz="2400" i="1" dirty="0">
                <a:solidFill>
                  <a:schemeClr val="tx1"/>
                </a:solidFill>
                <a:latin typeface="Times New Roman" panose="02020603050405020304" pitchFamily="18" charset="0"/>
                <a:ea typeface="黑体" panose="02010609060101010101" pitchFamily="2" charset="-122"/>
              </a:rPr>
              <a:t>p</a:t>
            </a:r>
            <a:r>
              <a:rPr lang="en-US" altLang="zh-CN" sz="2400" i="1" baseline="-30000" dirty="0">
                <a:solidFill>
                  <a:schemeClr val="tx1"/>
                </a:solidFill>
                <a:latin typeface="Times New Roman" panose="02020603050405020304" pitchFamily="18" charset="0"/>
                <a:ea typeface="黑体" panose="02010609060101010101" pitchFamily="2" charset="-122"/>
              </a:rPr>
              <a:t>k</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i="1" baseline="-30000" dirty="0">
                <a:solidFill>
                  <a:schemeClr val="tx1"/>
                </a:solidFill>
                <a:latin typeface="Times New Roman" panose="02020603050405020304" pitchFamily="18" charset="0"/>
                <a:ea typeface="黑体" panose="02010609060101010101" pitchFamily="2" charset="-122"/>
              </a:rPr>
              <a:t>k</a:t>
            </a:r>
            <a:r>
              <a:rPr lang="en-US" altLang="zh-CN" sz="2400" dirty="0">
                <a:solidFill>
                  <a:schemeClr val="tx1"/>
                </a:solidFill>
                <a:latin typeface="Times New Roman" panose="02020603050405020304" pitchFamily="18" charset="0"/>
                <a:ea typeface="黑体" panose="02010609060101010101" pitchFamily="2" charset="-122"/>
              </a:rPr>
              <a:t> = </a:t>
            </a:r>
            <a:r>
              <a:rPr lang="en-US" altLang="zh-CN" sz="2400" i="1" dirty="0">
                <a:solidFill>
                  <a:schemeClr val="tx1"/>
                </a:solidFill>
                <a:latin typeface="Times New Roman" panose="02020603050405020304" pitchFamily="18" charset="0"/>
                <a:ea typeface="黑体" panose="02010609060101010101" pitchFamily="2" charset="-122"/>
              </a:rPr>
              <a:t>r</a:t>
            </a:r>
            <a:r>
              <a:rPr lang="zh-CN" altLang="en-US" sz="2400" dirty="0">
                <a:solidFill>
                  <a:schemeClr val="tx1"/>
                </a:solidFill>
                <a:latin typeface="Times New Roman" panose="02020603050405020304" pitchFamily="18" charset="0"/>
                <a:ea typeface="黑体" panose="02010609060101010101" pitchFamily="2" charset="-122"/>
              </a:rPr>
              <a:t>，</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i="1" baseline="-30000" dirty="0">
                <a:solidFill>
                  <a:schemeClr val="tx1"/>
                </a:solidFill>
                <a:latin typeface="Times New Roman" panose="02020603050405020304" pitchFamily="18" charset="0"/>
                <a:ea typeface="黑体" panose="02010609060101010101" pitchFamily="2" charset="-122"/>
              </a:rPr>
              <a:t>i</a:t>
            </a:r>
            <a:r>
              <a:rPr lang="en-US" altLang="zh-CN" sz="2400" dirty="0">
                <a:solidFill>
                  <a:schemeClr val="tx1"/>
                </a:solidFill>
                <a:latin typeface="Times New Roman" panose="02020603050405020304" pitchFamily="18" charset="0"/>
                <a:ea typeface="黑体" panose="0201060906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黑体" panose="02010609060101010101" pitchFamily="2" charset="-122"/>
              </a:rPr>
              <a:t>N</a:t>
            </a:r>
            <a:endParaRPr lang="en-US" altLang="zh-CN" sz="2400" i="1" dirty="0">
              <a:solidFill>
                <a:schemeClr val="tx1"/>
              </a:solidFill>
              <a:latin typeface="Arial" panose="020B0604020202020204" pitchFamily="34" charset="0"/>
              <a:sym typeface="Symbol" panose="05050102010706020507" pitchFamily="18" charset="2"/>
            </a:endParaRPr>
          </a:p>
          <a:p>
            <a:pPr indent="762000" eaLnBrk="0" hangingPunct="0">
              <a:lnSpc>
                <a:spcPct val="120000"/>
              </a:lnSpc>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生成函数</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2535" name="Rectangle 10"/>
          <p:cNvSpPr/>
          <p:nvPr/>
        </p:nvSpPr>
        <p:spPr>
          <a:xfrm>
            <a:off x="971550" y="1919288"/>
            <a:ext cx="2736850" cy="457200"/>
          </a:xfrm>
          <a:prstGeom prst="rect">
            <a:avLst/>
          </a:prstGeom>
          <a:noFill/>
          <a:ln w="6350">
            <a:noFill/>
          </a:ln>
        </p:spPr>
        <p:txBody>
          <a:bodyPr anchor="t" anchorCtr="0">
            <a:spAutoFit/>
          </a:bodyPr>
          <a:p>
            <a:pPr eaLnBrk="0" hangingPunct="0"/>
            <a:r>
              <a:rPr lang="zh-CN" altLang="en-US" sz="2400" dirty="0">
                <a:solidFill>
                  <a:schemeClr val="tx1"/>
                </a:solidFill>
                <a:latin typeface="Arial" panose="020B0604020202020204" pitchFamily="34" charset="0"/>
                <a:ea typeface="宋体" panose="02010600030101010101" pitchFamily="2" charset="-122"/>
                <a:sym typeface="Symbol" panose="05050102010706020507" pitchFamily="18" charset="2"/>
              </a:rPr>
              <a:t>生成函数</a:t>
            </a:r>
            <a:endParaRPr lang="en-US" altLang="zh-CN" sz="2400" dirty="0">
              <a:latin typeface="Arial" panose="020B0604020202020204" pitchFamily="34"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blinds(horizontal)">
                                      <p:cBhvr>
                                        <p:cTn id="7" dur="500"/>
                                        <p:tgtEl>
                                          <p:spTgt spid="22534"/>
                                        </p:tgtEl>
                                      </p:cBhvr>
                                    </p:animEffect>
                                  </p:childTnLst>
                                </p:cTn>
                              </p:par>
                              <p:par>
                                <p:cTn id="8" presetID="3" presetClass="entr" presetSubtype="10" fill="hold" nodeType="withEffect">
                                  <p:stCondLst>
                                    <p:cond delay="0"/>
                                  </p:stCondLst>
                                  <p:childTnLst>
                                    <p:set>
                                      <p:cBhvr>
                                        <p:cTn id="9" dur="1" fill="hold">
                                          <p:stCondLst>
                                            <p:cond delay="0"/>
                                          </p:stCondLst>
                                        </p:cTn>
                                        <p:tgtEl>
                                          <p:spTgt spid="22532"/>
                                        </p:tgtEl>
                                        <p:attrNameLst>
                                          <p:attrName>style.visibility</p:attrName>
                                        </p:attrNameLst>
                                      </p:cBhvr>
                                      <p:to>
                                        <p:strVal val="visible"/>
                                      </p:to>
                                    </p:set>
                                    <p:animEffect transition="in" filter="blinds(horizontal)">
                                      <p:cBhvr>
                                        <p:cTn id="10"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graphicFrame>
        <p:nvGraphicFramePr>
          <p:cNvPr id="25603" name="表格 25602"/>
          <p:cNvGraphicFramePr/>
          <p:nvPr>
            <p:custDataLst>
              <p:tags r:id="rId1"/>
            </p:custDataLst>
          </p:nvPr>
        </p:nvGraphicFramePr>
        <p:xfrm>
          <a:off x="901065" y="4654868"/>
          <a:ext cx="7488238" cy="1151255"/>
        </p:xfrm>
        <a:graphic>
          <a:graphicData uri="http://schemas.openxmlformats.org/drawingml/2006/table">
            <a:tbl>
              <a:tblPr/>
              <a:tblGrid>
                <a:gridCol w="876300"/>
                <a:gridCol w="508000"/>
                <a:gridCol w="509588"/>
                <a:gridCol w="508000"/>
                <a:gridCol w="509587"/>
                <a:gridCol w="508000"/>
                <a:gridCol w="509588"/>
                <a:gridCol w="506412"/>
                <a:gridCol w="509588"/>
                <a:gridCol w="508000"/>
                <a:gridCol w="509270"/>
                <a:gridCol w="508317"/>
                <a:gridCol w="509588"/>
                <a:gridCol w="508000"/>
              </a:tblGrid>
              <a:tr h="576580">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l" eaLnBrk="1" hangingPunct="1">
                        <a:buNone/>
                      </a:pPr>
                      <a:r>
                        <a:rPr lang="zh-CN" altLang="en-US" sz="2400" dirty="0">
                          <a:solidFill>
                            <a:schemeClr val="tx1"/>
                          </a:solidFill>
                          <a:latin typeface="Times New Roman" panose="02020603050405020304" pitchFamily="18" charset="0"/>
                          <a:ea typeface="宋体" panose="02010600030101010101" pitchFamily="2" charset="-122"/>
                        </a:rPr>
                        <a:t>重量</a:t>
                      </a:r>
                      <a:endParaRPr lang="zh-CN" altLang="en-US"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0</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3</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4</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5</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6</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7</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8</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9</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10</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12</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r h="574675">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l" eaLnBrk="1" hangingPunct="1">
                        <a:buNone/>
                      </a:pPr>
                      <a:r>
                        <a:rPr lang="zh-CN" altLang="en-US" sz="2400" dirty="0">
                          <a:solidFill>
                            <a:schemeClr val="tx1"/>
                          </a:solidFill>
                          <a:latin typeface="Times New Roman" panose="02020603050405020304" pitchFamily="18" charset="0"/>
                          <a:ea typeface="宋体" panose="02010600030101010101" pitchFamily="2" charset="-122"/>
                        </a:rPr>
                        <a:t>方案</a:t>
                      </a:r>
                      <a:endParaRPr lang="zh-CN" altLang="en-US"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ctr" defTabSz="914400" rtl="0" eaLnBrk="0" fontAlgn="base" latinLnBrk="0" hangingPunct="0">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eaLnBrk="1" hangingPunct="1">
                        <a:buNone/>
                      </a:pPr>
                      <a:r>
                        <a:rPr lang="en-US" altLang="zh-CN" sz="2400" dirty="0">
                          <a:solidFill>
                            <a:schemeClr val="tx1"/>
                          </a:solidFill>
                          <a:latin typeface="Times New Roman" panose="02020603050405020304" pitchFamily="18" charset="0"/>
                          <a:ea typeface="宋体" panose="02010600030101010101" pitchFamily="2" charset="-122"/>
                        </a:rPr>
                        <a:t>1</a:t>
                      </a:r>
                      <a:endParaRPr lang="en-US" altLang="zh-CN" sz="2400" dirty="0">
                        <a:solidFill>
                          <a:schemeClr val="tx1"/>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bl>
          </a:graphicData>
        </a:graphic>
      </p:graphicFrame>
      <p:sp>
        <p:nvSpPr>
          <p:cNvPr id="23602" name="Rectangle 53"/>
          <p:cNvSpPr/>
          <p:nvPr/>
        </p:nvSpPr>
        <p:spPr>
          <a:xfrm>
            <a:off x="755650" y="1035050"/>
            <a:ext cx="7848600" cy="3192780"/>
          </a:xfrm>
          <a:prstGeom prst="rect">
            <a:avLst/>
          </a:prstGeom>
          <a:noFill/>
          <a:ln w="6350">
            <a:noFill/>
          </a:ln>
        </p:spPr>
        <p:txBody>
          <a:bodyPr wrap="square" anchor="ctr" anchorCtr="0">
            <a:spAutoFit/>
          </a:bodyPr>
          <a:p>
            <a:pPr defTabSz="914400">
              <a:lnSpc>
                <a:spcPct val="120000"/>
              </a:lnSpc>
              <a:tabLst>
                <a:tab pos="685800" algn="l"/>
              </a:tabLst>
            </a:pPr>
            <a:r>
              <a:rPr lang="zh-CN" altLang="en-US" sz="2400" dirty="0">
                <a:solidFill>
                  <a:schemeClr val="accent2"/>
                </a:solidFill>
                <a:latin typeface="宋体" panose="02010600030101010101" pitchFamily="2" charset="-122"/>
                <a:ea typeface="宋体" panose="02010600030101010101" pitchFamily="2" charset="-122"/>
              </a:rPr>
              <a:t>例</a:t>
            </a:r>
            <a:r>
              <a:rPr lang="en-US" altLang="zh-CN" sz="2400" dirty="0">
                <a:solidFill>
                  <a:schemeClr val="accent2"/>
                </a:solidFill>
                <a:latin typeface="宋体" panose="02010600030101010101" pitchFamily="2" charset="-122"/>
                <a:ea typeface="宋体" panose="02010600030101010101" pitchFamily="2" charset="-122"/>
              </a:rPr>
              <a:t>4</a:t>
            </a: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a:solidFill>
                  <a:srgbClr val="002060"/>
                </a:solidFill>
                <a:latin typeface="Times New Roman" panose="02020603050405020304" pitchFamily="18" charset="0"/>
                <a:ea typeface="宋体" panose="02010600030101010101" pitchFamily="2" charset="-122"/>
              </a:rPr>
              <a:t>1</a:t>
            </a:r>
            <a:r>
              <a:rPr lang="zh-CN" altLang="en-US" sz="2400" dirty="0">
                <a:solidFill>
                  <a:srgbClr val="002060"/>
                </a:solidFill>
                <a:latin typeface="Times New Roman" panose="02020603050405020304" pitchFamily="18" charset="0"/>
                <a:ea typeface="宋体" panose="02010600030101010101" pitchFamily="2" charset="-122"/>
              </a:rPr>
              <a:t>克砝码</a:t>
            </a:r>
            <a:r>
              <a:rPr lang="en-US" altLang="zh-CN" sz="2400" dirty="0">
                <a:solidFill>
                  <a:srgbClr val="002060"/>
                </a:solidFill>
                <a:latin typeface="Times New Roman" panose="02020603050405020304" pitchFamily="18" charset="0"/>
                <a:ea typeface="宋体" panose="02010600030101010101" pitchFamily="2" charset="-122"/>
              </a:rPr>
              <a:t>2</a:t>
            </a:r>
            <a:r>
              <a:rPr lang="zh-CN" altLang="en-US" sz="2400" dirty="0">
                <a:solidFill>
                  <a:srgbClr val="002060"/>
                </a:solidFill>
                <a:latin typeface="Times New Roman" panose="02020603050405020304" pitchFamily="18" charset="0"/>
                <a:ea typeface="宋体" panose="02010600030101010101" pitchFamily="2" charset="-122"/>
              </a:rPr>
              <a:t>个，</a:t>
            </a:r>
            <a:r>
              <a:rPr lang="en-US" altLang="zh-CN" sz="2400" dirty="0">
                <a:solidFill>
                  <a:srgbClr val="002060"/>
                </a:solidFill>
                <a:latin typeface="Times New Roman" panose="02020603050405020304" pitchFamily="18" charset="0"/>
                <a:ea typeface="宋体" panose="02010600030101010101" pitchFamily="2" charset="-122"/>
              </a:rPr>
              <a:t>2</a:t>
            </a:r>
            <a:r>
              <a:rPr lang="zh-CN" altLang="en-US" sz="2400" dirty="0">
                <a:solidFill>
                  <a:srgbClr val="002060"/>
                </a:solidFill>
                <a:latin typeface="Times New Roman" panose="02020603050405020304" pitchFamily="18" charset="0"/>
                <a:ea typeface="宋体" panose="02010600030101010101" pitchFamily="2" charset="-122"/>
              </a:rPr>
              <a:t>克砝码</a:t>
            </a:r>
            <a:r>
              <a:rPr lang="en-US" altLang="zh-CN" sz="2400" dirty="0">
                <a:solidFill>
                  <a:srgbClr val="002060"/>
                </a:solidFill>
                <a:latin typeface="Times New Roman" panose="02020603050405020304" pitchFamily="18" charset="0"/>
                <a:ea typeface="宋体" panose="02010600030101010101" pitchFamily="2" charset="-122"/>
              </a:rPr>
              <a:t>1</a:t>
            </a:r>
            <a:r>
              <a:rPr lang="zh-CN" altLang="en-US" sz="2400" dirty="0">
                <a:solidFill>
                  <a:srgbClr val="002060"/>
                </a:solidFill>
                <a:latin typeface="Times New Roman" panose="02020603050405020304" pitchFamily="18" charset="0"/>
                <a:ea typeface="宋体" panose="02010600030101010101" pitchFamily="2" charset="-122"/>
              </a:rPr>
              <a:t>个，</a:t>
            </a:r>
            <a:r>
              <a:rPr lang="en-US" altLang="zh-CN" sz="2400" dirty="0">
                <a:solidFill>
                  <a:srgbClr val="002060"/>
                </a:solidFill>
                <a:latin typeface="Times New Roman" panose="02020603050405020304" pitchFamily="18" charset="0"/>
                <a:ea typeface="宋体" panose="02010600030101010101" pitchFamily="2" charset="-122"/>
              </a:rPr>
              <a:t>4</a:t>
            </a:r>
            <a:r>
              <a:rPr lang="zh-CN" altLang="en-US" sz="2400" dirty="0">
                <a:solidFill>
                  <a:srgbClr val="002060"/>
                </a:solidFill>
                <a:latin typeface="Times New Roman" panose="02020603050405020304" pitchFamily="18" charset="0"/>
                <a:ea typeface="宋体" panose="02010600030101010101" pitchFamily="2" charset="-122"/>
              </a:rPr>
              <a:t>克砝码</a:t>
            </a:r>
            <a:r>
              <a:rPr lang="en-US" altLang="zh-CN" sz="2400" dirty="0">
                <a:solidFill>
                  <a:srgbClr val="002060"/>
                </a:solidFill>
                <a:latin typeface="Times New Roman" panose="02020603050405020304" pitchFamily="18" charset="0"/>
                <a:ea typeface="宋体" panose="02010600030101010101" pitchFamily="2" charset="-122"/>
              </a:rPr>
              <a:t>2</a:t>
            </a:r>
            <a:r>
              <a:rPr lang="zh-CN" altLang="en-US" sz="2400" dirty="0">
                <a:solidFill>
                  <a:srgbClr val="002060"/>
                </a:solidFill>
                <a:latin typeface="Times New Roman" panose="02020603050405020304" pitchFamily="18" charset="0"/>
                <a:ea typeface="宋体" panose="02010600030101010101" pitchFamily="2" charset="-122"/>
              </a:rPr>
              <a:t>个，问能称出</a:t>
            </a:r>
            <a:endParaRPr lang="zh-CN" altLang="en-US" sz="2400" dirty="0">
              <a:solidFill>
                <a:srgbClr val="002060"/>
              </a:solidFill>
              <a:latin typeface="Times New Roman" panose="02020603050405020304" pitchFamily="18" charset="0"/>
              <a:ea typeface="宋体" panose="02010600030101010101" pitchFamily="2" charset="-122"/>
            </a:endParaRPr>
          </a:p>
          <a:p>
            <a:pPr defTabSz="914400">
              <a:lnSpc>
                <a:spcPct val="120000"/>
              </a:lnSpc>
              <a:tabLst>
                <a:tab pos="685800" algn="l"/>
              </a:tabLst>
            </a:pPr>
            <a:r>
              <a:rPr lang="zh-CN" altLang="en-US" sz="2400" dirty="0">
                <a:solidFill>
                  <a:srgbClr val="002060"/>
                </a:solidFill>
                <a:latin typeface="Times New Roman" panose="02020603050405020304" pitchFamily="18" charset="0"/>
                <a:ea typeface="宋体" panose="02010600030101010101" pitchFamily="2" charset="-122"/>
              </a:rPr>
              <a:t>哪些重量，方案有多少？</a:t>
            </a:r>
            <a:endParaRPr lang="zh-CN" altLang="en-US" sz="2400" dirty="0">
              <a:solidFill>
                <a:srgbClr val="002060"/>
              </a:solidFill>
              <a:latin typeface="Times New Roman" panose="02020603050405020304" pitchFamily="18" charset="0"/>
              <a:ea typeface="宋体" panose="02010600030101010101" pitchFamily="2" charset="-122"/>
            </a:endParaRPr>
          </a:p>
          <a:p>
            <a:pPr defTabSz="914400">
              <a:lnSpc>
                <a:spcPct val="120000"/>
              </a:lnSpc>
              <a:tabLst>
                <a:tab pos="685800" algn="l"/>
              </a:tabLst>
            </a:pPr>
            <a:r>
              <a:rPr lang="zh-CN" altLang="en-US" sz="2400" dirty="0">
                <a:solidFill>
                  <a:schemeClr val="tx1"/>
                </a:solidFill>
                <a:latin typeface="Times New Roman" panose="02020603050405020304" pitchFamily="18" charset="0"/>
                <a:ea typeface="宋体" panose="02010600030101010101" pitchFamily="2" charset="-122"/>
              </a:rPr>
              <a:t>解： </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 + 2 </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25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 + 4 </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25000" dirty="0">
                <a:solidFill>
                  <a:schemeClr val="tx1"/>
                </a:solidFill>
                <a:latin typeface="Times New Roman" panose="02020603050405020304" pitchFamily="18" charset="0"/>
                <a:ea typeface="宋体" panose="02010600030101010101" pitchFamily="2" charset="-122"/>
              </a:rPr>
              <a:t>3</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chemeClr val="tx1"/>
                </a:solidFill>
                <a:latin typeface="Times New Roman" panose="02020603050405020304" pitchFamily="18" charset="0"/>
                <a:ea typeface="宋体" panose="02010600030101010101" pitchFamily="2" charset="-122"/>
              </a:rPr>
              <a:t>r</a:t>
            </a:r>
            <a:endParaRPr lang="en-US" altLang="zh-CN" sz="2400" i="1" dirty="0">
              <a:solidFill>
                <a:schemeClr val="tx1"/>
              </a:solidFill>
              <a:latin typeface="Times New Roman" panose="02020603050405020304" pitchFamily="18" charset="0"/>
              <a:ea typeface="宋体" panose="02010600030101010101" pitchFamily="2" charset="-122"/>
            </a:endParaRPr>
          </a:p>
          <a:p>
            <a:pPr defTabSz="914400">
              <a:lnSpc>
                <a:spcPct val="120000"/>
              </a:lnSpc>
              <a:tabLst>
                <a:tab pos="685800" algn="l"/>
              </a:tabLst>
            </a:pPr>
            <a:r>
              <a:rPr lang="en-US" altLang="zh-CN" sz="2400" dirty="0">
                <a:solidFill>
                  <a:schemeClr val="tx1"/>
                </a:solidFill>
                <a:latin typeface="Times New Roman" panose="02020603050405020304" pitchFamily="18" charset="0"/>
                <a:ea typeface="宋体" panose="02010600030101010101" pitchFamily="2" charset="-122"/>
              </a:rPr>
              <a:t>         0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rPr>
              <a:t> 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0 </a:t>
            </a:r>
            <a:r>
              <a:rPr lang="en-US" altLang="zh-CN" sz="2400" i="1" dirty="0">
                <a:solidFill>
                  <a:schemeClr val="tx1"/>
                </a:solidFill>
                <a:latin typeface="Times New Roman" panose="02020603050405020304" pitchFamily="18" charset="0"/>
                <a:ea typeface="宋体" panose="02010600030101010101" pitchFamily="2" charset="-122"/>
              </a:rPr>
              <a:t> x</a:t>
            </a:r>
            <a:r>
              <a:rPr lang="en-US" altLang="zh-CN" sz="24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rPr>
              <a:t> 1,</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0 </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rPr>
              <a:t> 2 </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defTabSz="914400">
              <a:lnSpc>
                <a:spcPct val="120000"/>
              </a:lnSpc>
              <a:tabLst>
                <a:tab pos="685800" algn="l"/>
              </a:tabLst>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defTabSz="914400">
              <a:lnSpc>
                <a:spcPct val="120000"/>
              </a:lnSpc>
              <a:tabLst>
                <a:tab pos="685800" algn="l"/>
              </a:tabLst>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G</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8</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defTabSz="914400">
              <a:lnSpc>
                <a:spcPct val="120000"/>
              </a:lnSpc>
              <a:tabLst>
                <a:tab pos="685800" algn="l"/>
              </a:tabLst>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5</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6</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7</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8</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9</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10</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11</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12</a:t>
            </a:r>
            <a:endParaRPr lang="en-US" altLang="zh-CN" sz="2400"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602">
                                            <p:txEl>
                                              <p:pRg st="2" end="2"/>
                                            </p:txEl>
                                          </p:spTgt>
                                        </p:tgtEl>
                                        <p:attrNameLst>
                                          <p:attrName>style.visibility</p:attrName>
                                        </p:attrNameLst>
                                      </p:cBhvr>
                                      <p:to>
                                        <p:strVal val="visible"/>
                                      </p:to>
                                    </p:set>
                                    <p:animEffect transition="in" filter="blinds(horizontal)">
                                      <p:cBhvr>
                                        <p:cTn id="7" dur="500"/>
                                        <p:tgtEl>
                                          <p:spTgt spid="2360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602">
                                            <p:txEl>
                                              <p:pRg st="3" end="3"/>
                                            </p:txEl>
                                          </p:spTgt>
                                        </p:tgtEl>
                                        <p:attrNameLst>
                                          <p:attrName>style.visibility</p:attrName>
                                        </p:attrNameLst>
                                      </p:cBhvr>
                                      <p:to>
                                        <p:strVal val="visible"/>
                                      </p:to>
                                    </p:set>
                                    <p:animEffect transition="in" filter="blinds(horizontal)">
                                      <p:cBhvr>
                                        <p:cTn id="10" dur="500"/>
                                        <p:tgtEl>
                                          <p:spTgt spid="2360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3602">
                                            <p:txEl>
                                              <p:pRg st="4" end="4"/>
                                            </p:txEl>
                                          </p:spTgt>
                                        </p:tgtEl>
                                        <p:attrNameLst>
                                          <p:attrName>style.visibility</p:attrName>
                                        </p:attrNameLst>
                                      </p:cBhvr>
                                      <p:to>
                                        <p:strVal val="visible"/>
                                      </p:to>
                                    </p:set>
                                    <p:animEffect transition="in" filter="blinds(horizontal)">
                                      <p:cBhvr>
                                        <p:cTn id="15" dur="500"/>
                                        <p:tgtEl>
                                          <p:spTgt spid="23602">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602">
                                            <p:txEl>
                                              <p:pRg st="5" end="5"/>
                                            </p:txEl>
                                          </p:spTgt>
                                        </p:tgtEl>
                                        <p:attrNameLst>
                                          <p:attrName>style.visibility</p:attrName>
                                        </p:attrNameLst>
                                      </p:cBhvr>
                                      <p:to>
                                        <p:strVal val="visible"/>
                                      </p:to>
                                    </p:set>
                                    <p:animEffect transition="in" filter="blinds(horizontal)">
                                      <p:cBhvr>
                                        <p:cTn id="18" dur="500"/>
                                        <p:tgtEl>
                                          <p:spTgt spid="23602">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602">
                                            <p:txEl>
                                              <p:pRg st="6" end="6"/>
                                            </p:txEl>
                                          </p:spTgt>
                                        </p:tgtEl>
                                        <p:attrNameLst>
                                          <p:attrName>style.visibility</p:attrName>
                                        </p:attrNameLst>
                                      </p:cBhvr>
                                      <p:to>
                                        <p:strVal val="visible"/>
                                      </p:to>
                                    </p:set>
                                    <p:animEffect transition="in" filter="blinds(horizontal)">
                                      <p:cBhvr>
                                        <p:cTn id="21" dur="500"/>
                                        <p:tgtEl>
                                          <p:spTgt spid="2360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5603"/>
                                        </p:tgtEl>
                                        <p:attrNameLst>
                                          <p:attrName>style.visibility</p:attrName>
                                        </p:attrNameLst>
                                      </p:cBhvr>
                                      <p:to>
                                        <p:strVal val="visible"/>
                                      </p:to>
                                    </p:set>
                                    <p:animEffect transition="in" filter="blinds(horizontal)">
                                      <p:cBhvr>
                                        <p:cTn id="26"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5122" name="Rectangle 2"/>
          <p:cNvSpPr>
            <a:spLocks noGrp="1"/>
          </p:cNvSpPr>
          <p:nvPr>
            <p:ph type="title"/>
          </p:nvPr>
        </p:nvSpPr>
        <p:spPr>
          <a:xfrm>
            <a:off x="685800" y="107315"/>
            <a:ext cx="8042275" cy="1143000"/>
          </a:xfrm>
        </p:spPr>
        <p:txBody>
          <a:bodyPr vert="horz" wrap="square" lIns="91440" tIns="45720" rIns="91440" bIns="45720" anchor="ctr" anchorCtr="0"/>
          <a:p>
            <a:pPr marL="571500" indent="-571500" algn="l" eaLnBrk="1" hangingPunct="1">
              <a:buFont typeface="Wingdings" panose="05000000000000000000" charset="0"/>
              <a:buChar char="Ø"/>
            </a:pPr>
            <a:r>
              <a:rPr lang="zh-CN" altLang="en-US" sz="4000" dirty="0">
                <a:solidFill>
                  <a:schemeClr val="accent2"/>
                </a:solidFill>
                <a:sym typeface="+mn-ea"/>
              </a:rPr>
              <a:t>牛顿二项式系数与</a:t>
            </a:r>
            <a:r>
              <a:rPr lang="zh-CN" altLang="en-US" sz="4000" dirty="0">
                <a:solidFill>
                  <a:schemeClr val="accent2"/>
                </a:solidFill>
                <a:sym typeface="+mn-ea"/>
              </a:rPr>
              <a:t>定理</a:t>
            </a:r>
            <a:endParaRPr lang="zh-CN" altLang="en-US" sz="4000" dirty="0">
              <a:solidFill>
                <a:schemeClr val="accent2"/>
              </a:solidFill>
            </a:endParaRPr>
          </a:p>
        </p:txBody>
      </p:sp>
      <p:graphicFrame>
        <p:nvGraphicFramePr>
          <p:cNvPr id="5123" name="Object 7"/>
          <p:cNvGraphicFramePr/>
          <p:nvPr/>
        </p:nvGraphicFramePr>
        <p:xfrm>
          <a:off x="2581910" y="1988820"/>
          <a:ext cx="3593465" cy="1407795"/>
        </p:xfrm>
        <a:graphic>
          <a:graphicData uri="http://schemas.openxmlformats.org/presentationml/2006/ole">
            <mc:AlternateContent xmlns:mc="http://schemas.openxmlformats.org/markup-compatibility/2006">
              <mc:Choice xmlns:v="urn:schemas-microsoft-com:vml" Requires="v">
                <p:oleObj spid="_x0000_s3076" name="" r:id="rId1" imgW="2145665" imgH="952500" progId="Equation.3">
                  <p:embed/>
                </p:oleObj>
              </mc:Choice>
              <mc:Fallback>
                <p:oleObj name="" r:id="rId1" imgW="2145665" imgH="952500" progId="Equation.3">
                  <p:embed/>
                  <p:pic>
                    <p:nvPicPr>
                      <p:cNvPr id="0" name="图片 3075"/>
                      <p:cNvPicPr/>
                      <p:nvPr/>
                    </p:nvPicPr>
                    <p:blipFill>
                      <a:blip r:embed="rId2"/>
                      <a:stretch>
                        <a:fillRect/>
                      </a:stretch>
                    </p:blipFill>
                    <p:spPr>
                      <a:xfrm>
                        <a:off x="2581910" y="1988820"/>
                        <a:ext cx="3593465" cy="1407795"/>
                      </a:xfrm>
                      <a:prstGeom prst="rect">
                        <a:avLst/>
                      </a:prstGeom>
                      <a:noFill/>
                      <a:ln w="38100">
                        <a:noFill/>
                        <a:miter/>
                      </a:ln>
                    </p:spPr>
                  </p:pic>
                </p:oleObj>
              </mc:Fallback>
            </mc:AlternateContent>
          </a:graphicData>
        </a:graphic>
      </p:graphicFrame>
      <p:sp>
        <p:nvSpPr>
          <p:cNvPr id="5124" name="Rectangle 8"/>
          <p:cNvSpPr/>
          <p:nvPr/>
        </p:nvSpPr>
        <p:spPr>
          <a:xfrm>
            <a:off x="34925" y="1598295"/>
            <a:ext cx="7102475" cy="822325"/>
          </a:xfrm>
          <a:prstGeom prst="rect">
            <a:avLst/>
          </a:prstGeom>
          <a:noFill/>
          <a:ln w="6350">
            <a:noFill/>
          </a:ln>
        </p:spPr>
        <p:txBody>
          <a:bodyPr wrap="none" anchor="ctr" anchorCtr="0">
            <a:spAutoFit/>
          </a:bodyPr>
          <a:p>
            <a:pPr indent="609600"/>
            <a:r>
              <a:rPr lang="zh-CN" altLang="en-US" sz="2400" dirty="0">
                <a:solidFill>
                  <a:srgbClr val="7030A0"/>
                </a:solidFill>
                <a:latin typeface="Times New Roman" panose="02020603050405020304" pitchFamily="18" charset="0"/>
                <a:ea typeface="宋体" panose="02010600030101010101" pitchFamily="2" charset="-122"/>
              </a:rPr>
              <a:t>定义</a:t>
            </a:r>
            <a:r>
              <a:rPr lang="en-US" altLang="zh-CN" sz="2400" dirty="0">
                <a:solidFill>
                  <a:srgbClr val="7030A0"/>
                </a:solidFill>
                <a:latin typeface="Times New Roman" panose="02020603050405020304" pitchFamily="18" charset="0"/>
                <a:ea typeface="宋体" panose="02010600030101010101" pitchFamily="2" charset="-122"/>
              </a:rPr>
              <a:t>10.5</a:t>
            </a:r>
            <a:r>
              <a:rPr lang="en-US" altLang="zh-CN" sz="2400" dirty="0">
                <a:solidFill>
                  <a:srgbClr val="FF0000"/>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设 </a:t>
            </a:r>
            <a:r>
              <a:rPr lang="en-US" altLang="zh-CN" sz="2400" i="1" dirty="0">
                <a:solidFill>
                  <a:schemeClr val="tx1"/>
                </a:solidFill>
                <a:latin typeface="Times New Roman" panose="02020603050405020304" pitchFamily="18" charset="0"/>
                <a:ea typeface="宋体" panose="02010600030101010101" pitchFamily="2" charset="-122"/>
              </a:rPr>
              <a:t>r </a:t>
            </a:r>
            <a:r>
              <a:rPr lang="zh-CN" altLang="en-US" sz="2400" dirty="0">
                <a:solidFill>
                  <a:schemeClr val="tx1"/>
                </a:solidFill>
                <a:latin typeface="Times New Roman" panose="02020603050405020304" pitchFamily="18" charset="0"/>
                <a:ea typeface="宋体" panose="02010600030101010101" pitchFamily="2" charset="-122"/>
              </a:rPr>
              <a:t>为实数，</a:t>
            </a:r>
            <a:r>
              <a:rPr lang="en-US" altLang="zh-CN" sz="2400" i="1" dirty="0">
                <a:solidFill>
                  <a:schemeClr val="tx1"/>
                </a:solidFill>
                <a:latin typeface="Times New Roman" panose="02020603050405020304" pitchFamily="18" charset="0"/>
                <a:ea typeface="宋体" panose="02010600030101010101" pitchFamily="2" charset="-122"/>
              </a:rPr>
              <a:t>n</a:t>
            </a:r>
            <a:r>
              <a:rPr lang="zh-CN" altLang="en-US" sz="2400" dirty="0">
                <a:solidFill>
                  <a:schemeClr val="tx1"/>
                </a:solidFill>
                <a:latin typeface="Times New Roman" panose="02020603050405020304" pitchFamily="18" charset="0"/>
                <a:ea typeface="宋体" panose="02010600030101010101" pitchFamily="2" charset="-122"/>
              </a:rPr>
              <a:t>为整数，引入形式符号</a:t>
            </a:r>
            <a:endParaRPr lang="zh-CN" altLang="en-US" sz="2400" dirty="0">
              <a:solidFill>
                <a:schemeClr val="tx1"/>
              </a:solidFill>
              <a:latin typeface="Times New Roman" panose="02020603050405020304" pitchFamily="18" charset="0"/>
              <a:ea typeface="宋体" panose="02010600030101010101" pitchFamily="2" charset="-122"/>
            </a:endParaRPr>
          </a:p>
          <a:p>
            <a:pPr indent="609600" eaLnBrk="0" hangingPunct="0"/>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5129" name="Rectangle 9"/>
          <p:cNvSpPr/>
          <p:nvPr/>
        </p:nvSpPr>
        <p:spPr>
          <a:xfrm>
            <a:off x="107950" y="3436303"/>
            <a:ext cx="9252585" cy="460375"/>
          </a:xfrm>
          <a:prstGeom prst="rect">
            <a:avLst/>
          </a:prstGeom>
          <a:noFill/>
          <a:ln w="6350">
            <a:noFill/>
          </a:ln>
        </p:spPr>
        <p:txBody>
          <a:bodyPr wrap="square" anchor="ctr" anchorCtr="0">
            <a:spAutoFit/>
          </a:bodyPr>
          <a:p>
            <a:pPr indent="542925"/>
            <a:r>
              <a:rPr lang="zh-CN" altLang="en-US" sz="2400" dirty="0">
                <a:solidFill>
                  <a:schemeClr val="tx1"/>
                </a:solidFill>
                <a:latin typeface="宋体" panose="02010600030101010101" pitchFamily="2" charset="-122"/>
                <a:ea typeface="宋体" panose="02010600030101010101" pitchFamily="2" charset="-122"/>
              </a:rPr>
              <a:t>称为</a:t>
            </a:r>
            <a:r>
              <a:rPr lang="zh-CN" altLang="en-US" sz="2400" dirty="0">
                <a:solidFill>
                  <a:srgbClr val="7030A0"/>
                </a:solidFill>
                <a:latin typeface="宋体" panose="02010600030101010101" pitchFamily="2" charset="-122"/>
                <a:ea typeface="宋体" panose="02010600030101010101" pitchFamily="2" charset="-122"/>
              </a:rPr>
              <a:t>牛顿二项式系数</a:t>
            </a:r>
            <a:r>
              <a:rPr lang="en-US" altLang="zh-CN" sz="2400" dirty="0">
                <a:solidFill>
                  <a:schemeClr val="tx1"/>
                </a:solidFill>
                <a:latin typeface="宋体" panose="02010600030101010101" pitchFamily="2" charset="-122"/>
                <a:ea typeface="宋体" panose="02010600030101010101" pitchFamily="2" charset="-122"/>
              </a:rPr>
              <a:t>.</a:t>
            </a:r>
            <a:endParaRPr lang="zh-CN" altLang="en-US" sz="2400" dirty="0">
              <a:solidFill>
                <a:srgbClr val="002060"/>
              </a:solidFill>
              <a:latin typeface="宋体" panose="02010600030101010101" pitchFamily="2" charset="-122"/>
              <a:ea typeface="宋体" panose="02010600030101010101" pitchFamily="2" charset="-122"/>
            </a:endParaRPr>
          </a:p>
        </p:txBody>
      </p:sp>
      <p:sp>
        <p:nvSpPr>
          <p:cNvPr id="3" name="Rectangle 2"/>
          <p:cNvSpPr>
            <a:spLocks noGrp="1"/>
          </p:cNvSpPr>
          <p:nvPr/>
        </p:nvSpPr>
        <p:spPr>
          <a:xfrm>
            <a:off x="741045" y="664845"/>
            <a:ext cx="8042275" cy="1143000"/>
          </a:xfrm>
          <a:prstGeom prst="rect">
            <a:avLst/>
          </a:prstGeom>
          <a:noFill/>
          <a:ln w="9525">
            <a:noFill/>
          </a:ln>
        </p:spPr>
        <p:txBody>
          <a:bodyPr vert="horz" wrap="square" lIns="91440" tIns="45720" rIns="91440" bIns="45720" anchor="ctr" anchorCtr="0"/>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p"/>
            </a:pPr>
            <a:r>
              <a:rPr lang="zh-CN" altLang="en-US" sz="3600" dirty="0">
                <a:solidFill>
                  <a:srgbClr val="A50021"/>
                </a:solidFill>
                <a:sym typeface="+mn-ea"/>
              </a:rPr>
              <a:t>牛顿二项式系数</a:t>
            </a:r>
            <a:endParaRPr lang="zh-CN" altLang="en-US" sz="3600" dirty="0">
              <a:solidFill>
                <a:srgbClr val="A50021"/>
              </a:solidFill>
              <a:sym typeface="+mn-ea"/>
            </a:endParaRPr>
          </a:p>
        </p:txBody>
      </p:sp>
      <p:graphicFrame>
        <p:nvGraphicFramePr>
          <p:cNvPr id="2" name="对象 1"/>
          <p:cNvGraphicFramePr/>
          <p:nvPr/>
        </p:nvGraphicFramePr>
        <p:xfrm>
          <a:off x="2285365" y="3949700"/>
          <a:ext cx="3249930" cy="742950"/>
        </p:xfrm>
        <a:graphic>
          <a:graphicData uri="http://schemas.openxmlformats.org/presentationml/2006/ole">
            <mc:AlternateContent xmlns:mc="http://schemas.openxmlformats.org/markup-compatibility/2006">
              <mc:Choice xmlns:v="urn:schemas-microsoft-com:vml" Requires="v">
                <p:oleObj spid="_x0000_s4" name="" r:id="rId3" imgW="3039745" imgH="791845" progId="Equation.KSEE3">
                  <p:embed/>
                </p:oleObj>
              </mc:Choice>
              <mc:Fallback>
                <p:oleObj name="" r:id="rId3" imgW="3039745" imgH="791845" progId="Equation.KSEE3">
                  <p:embed/>
                  <p:pic>
                    <p:nvPicPr>
                      <p:cNvPr id="0" name="图片 3"/>
                      <p:cNvPicPr/>
                      <p:nvPr/>
                    </p:nvPicPr>
                    <p:blipFill>
                      <a:blip r:embed="rId4"/>
                      <a:stretch>
                        <a:fillRect/>
                      </a:stretch>
                    </p:blipFill>
                    <p:spPr>
                      <a:xfrm>
                        <a:off x="2285365" y="3949700"/>
                        <a:ext cx="3249930" cy="742950"/>
                      </a:xfrm>
                      <a:prstGeom prst="rect">
                        <a:avLst/>
                      </a:prstGeom>
                    </p:spPr>
                  </p:pic>
                </p:oleObj>
              </mc:Fallback>
            </mc:AlternateContent>
          </a:graphicData>
        </a:graphic>
      </p:graphicFrame>
      <p:graphicFrame>
        <p:nvGraphicFramePr>
          <p:cNvPr id="5" name="对象 4"/>
          <p:cNvGraphicFramePr/>
          <p:nvPr/>
        </p:nvGraphicFramePr>
        <p:xfrm>
          <a:off x="2299970" y="4671060"/>
          <a:ext cx="5290185" cy="907415"/>
        </p:xfrm>
        <a:graphic>
          <a:graphicData uri="http://schemas.openxmlformats.org/presentationml/2006/ole">
            <mc:AlternateContent xmlns:mc="http://schemas.openxmlformats.org/markup-compatibility/2006">
              <mc:Choice xmlns:v="urn:schemas-microsoft-com:vml" Requires="v">
                <p:oleObj spid="_x0000_s6" name="" r:id="rId5" imgW="4501515" imgH="954405" progId="Equation.KSEE3">
                  <p:embed/>
                </p:oleObj>
              </mc:Choice>
              <mc:Fallback>
                <p:oleObj name="" r:id="rId5" imgW="4501515" imgH="954405" progId="Equation.KSEE3">
                  <p:embed/>
                  <p:pic>
                    <p:nvPicPr>
                      <p:cNvPr id="0" name="图片 5"/>
                      <p:cNvPicPr/>
                      <p:nvPr/>
                    </p:nvPicPr>
                    <p:blipFill>
                      <a:blip r:embed="rId6"/>
                      <a:stretch>
                        <a:fillRect/>
                      </a:stretch>
                    </p:blipFill>
                    <p:spPr>
                      <a:xfrm>
                        <a:off x="2299970" y="4671060"/>
                        <a:ext cx="5290185" cy="907415"/>
                      </a:xfrm>
                      <a:prstGeom prst="rect">
                        <a:avLst/>
                      </a:prstGeom>
                    </p:spPr>
                  </p:pic>
                </p:oleObj>
              </mc:Fallback>
            </mc:AlternateContent>
          </a:graphicData>
        </a:graphic>
      </p:graphicFrame>
      <p:graphicFrame>
        <p:nvGraphicFramePr>
          <p:cNvPr id="7" name="对象 6"/>
          <p:cNvGraphicFramePr/>
          <p:nvPr/>
        </p:nvGraphicFramePr>
        <p:xfrm>
          <a:off x="2315210" y="5703570"/>
          <a:ext cx="2863215" cy="754380"/>
        </p:xfrm>
        <a:graphic>
          <a:graphicData uri="http://schemas.openxmlformats.org/presentationml/2006/ole">
            <mc:AlternateContent xmlns:mc="http://schemas.openxmlformats.org/markup-compatibility/2006">
              <mc:Choice xmlns:v="urn:schemas-microsoft-com:vml" Requires="v">
                <p:oleObj spid="_x0000_s8" name="" r:id="rId7" imgW="1956435" imgH="769620" progId="Equation.KSEE3">
                  <p:embed/>
                </p:oleObj>
              </mc:Choice>
              <mc:Fallback>
                <p:oleObj name="" r:id="rId7" imgW="1956435" imgH="769620" progId="Equation.KSEE3">
                  <p:embed/>
                  <p:pic>
                    <p:nvPicPr>
                      <p:cNvPr id="0" name="图片 7"/>
                      <p:cNvPicPr/>
                      <p:nvPr/>
                    </p:nvPicPr>
                    <p:blipFill>
                      <a:blip r:embed="rId8"/>
                      <a:stretch>
                        <a:fillRect/>
                      </a:stretch>
                    </p:blipFill>
                    <p:spPr>
                      <a:xfrm>
                        <a:off x="2315210" y="5703570"/>
                        <a:ext cx="2863215" cy="7543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graphicFrame>
        <p:nvGraphicFramePr>
          <p:cNvPr id="359451" name="Group 27"/>
          <p:cNvGraphicFramePr>
            <a:graphicFrameLocks noGrp="1"/>
          </p:cNvGraphicFramePr>
          <p:nvPr>
            <p:custDataLst>
              <p:tags r:id="rId1"/>
            </p:custDataLst>
          </p:nvPr>
        </p:nvGraphicFramePr>
        <p:xfrm>
          <a:off x="1763713" y="2420938"/>
          <a:ext cx="6119813" cy="4114800"/>
        </p:xfrm>
        <a:graphic>
          <a:graphicData uri="http://schemas.openxmlformats.org/drawingml/2006/table">
            <a:tbl>
              <a:tblPr/>
              <a:tblGrid>
                <a:gridCol w="1474787"/>
                <a:gridCol w="2197100"/>
                <a:gridCol w="2447925"/>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accent2"/>
                          </a:solidFill>
                          <a:effectLst/>
                          <a:latin typeface="宋体" panose="02010600030101010101" pitchFamily="2" charset="-122"/>
                          <a:ea typeface="宋体" panose="02010600030101010101" pitchFamily="2" charset="-122"/>
                          <a:cs typeface="Times New Roman" panose="02020603050405020304" pitchFamily="18" charset="0"/>
                        </a:rPr>
                        <a:t>有序</a:t>
                      </a:r>
                      <a:endParaRPr kumimoji="1" lang="zh-CN" altLang="en-US" sz="2000" b="1" i="0" u="none" strike="noStrike" cap="none" normalizeH="0" baseline="0" smtClean="0">
                        <a:ln>
                          <a:noFill/>
                        </a:ln>
                        <a:solidFill>
                          <a:schemeClr val="accent2"/>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accent2"/>
                          </a:solidFill>
                          <a:effectLst/>
                          <a:latin typeface="宋体" panose="02010600030101010101" pitchFamily="2" charset="-122"/>
                          <a:ea typeface="宋体" panose="02010600030101010101" pitchFamily="2" charset="-122"/>
                          <a:cs typeface="Times New Roman" panose="02020603050405020304" pitchFamily="18" charset="0"/>
                        </a:rPr>
                        <a:t>无序</a:t>
                      </a:r>
                      <a:endParaRPr kumimoji="1" lang="zh-CN" altLang="en-US" sz="2000" b="1" i="0" u="none" strike="noStrike" cap="none" normalizeH="0" baseline="0" smtClean="0">
                        <a:ln>
                          <a:noFill/>
                        </a:ln>
                        <a:solidFill>
                          <a:schemeClr val="accent2"/>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80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accent2"/>
                          </a:solidFill>
                          <a:effectLst/>
                          <a:latin typeface="宋体" panose="02010600030101010101" pitchFamily="2" charset="-122"/>
                          <a:ea typeface="宋体" panose="02010600030101010101" pitchFamily="2" charset="-122"/>
                          <a:cs typeface="Times New Roman" panose="02020603050405020304" pitchFamily="18" charset="0"/>
                        </a:rPr>
                        <a:t>不重复</a:t>
                      </a:r>
                      <a:endParaRPr kumimoji="1" lang="zh-CN" altLang="en-US" sz="2000" b="1" i="0" u="none" strike="noStrike" cap="none" normalizeH="0" baseline="0" smtClean="0">
                        <a:ln>
                          <a:noFill/>
                        </a:ln>
                        <a:solidFill>
                          <a:schemeClr val="accent2"/>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1+3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3+1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1+3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accent2"/>
                          </a:solidFill>
                          <a:effectLst/>
                          <a:latin typeface="宋体" panose="02010600030101010101" pitchFamily="2" charset="-122"/>
                          <a:ea typeface="宋体" panose="02010600030101010101" pitchFamily="2" charset="-122"/>
                          <a:cs typeface="Times New Roman" panose="02020603050405020304" pitchFamily="18" charset="0"/>
                        </a:rPr>
                        <a:t>重复</a:t>
                      </a:r>
                      <a:endParaRPr kumimoji="1" lang="zh-CN" altLang="en-US" sz="2000" b="1" i="0" u="none" strike="noStrike" cap="none" normalizeH="0" baseline="0" smtClean="0">
                        <a:ln>
                          <a:noFill/>
                        </a:ln>
                        <a:solidFill>
                          <a:schemeClr val="accent2"/>
                        </a:solidFill>
                        <a:effectLst/>
                        <a:latin typeface="宋体" panose="02010600030101010101" pitchFamily="2" charset="-122"/>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1+3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3+1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2+2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2+1+1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1+2+1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1+1+2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1+1+1+1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4</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1+3</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2+2</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2+1+1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 1+1+1+1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596" name="Rectangle 21"/>
          <p:cNvSpPr>
            <a:spLocks noGrp="1"/>
          </p:cNvSpPr>
          <p:nvPr>
            <p:ph type="title"/>
          </p:nvPr>
        </p:nvSpPr>
        <p:spPr>
          <a:xfrm>
            <a:off x="1042988" y="333375"/>
            <a:ext cx="7772400" cy="1143000"/>
          </a:xfrm>
        </p:spPr>
        <p:txBody>
          <a:bodyPr vert="horz" wrap="square" lIns="91440" tIns="45720" rIns="91440" bIns="45720" anchor="ctr" anchorCtr="0"/>
          <a:p>
            <a:pPr marL="571500" indent="-571500" algn="l" eaLnBrk="1" hangingPunct="1">
              <a:buFont typeface="Wingdings" panose="05000000000000000000" charset="0"/>
              <a:buChar char="p"/>
            </a:pPr>
            <a:r>
              <a:rPr lang="zh-CN" altLang="en-US" sz="3600" dirty="0">
                <a:solidFill>
                  <a:srgbClr val="A50021"/>
                </a:solidFill>
              </a:rPr>
              <a:t>正整数拆分</a:t>
            </a:r>
            <a:endParaRPr lang="zh-CN" altLang="en-US" sz="3600" dirty="0">
              <a:solidFill>
                <a:srgbClr val="A50021"/>
              </a:solidFill>
            </a:endParaRPr>
          </a:p>
        </p:txBody>
      </p:sp>
      <p:sp>
        <p:nvSpPr>
          <p:cNvPr id="24597" name="Rectangle 23"/>
          <p:cNvSpPr/>
          <p:nvPr/>
        </p:nvSpPr>
        <p:spPr>
          <a:xfrm>
            <a:off x="1042988" y="1269048"/>
            <a:ext cx="7632700" cy="822325"/>
          </a:xfrm>
          <a:prstGeom prst="rect">
            <a:avLst/>
          </a:prstGeom>
          <a:noFill/>
          <a:ln w="6350">
            <a:noFill/>
          </a:ln>
        </p:spPr>
        <p:txBody>
          <a:bodyPr anchor="ctr" anchorCtr="0">
            <a:spAutoFit/>
          </a:bodyPr>
          <a:p>
            <a:r>
              <a:rPr lang="zh-CN" altLang="en-US" sz="2400" dirty="0">
                <a:solidFill>
                  <a:srgbClr val="7030A0"/>
                </a:solidFill>
                <a:latin typeface="Times New Roman" panose="02020603050405020304" pitchFamily="18" charset="0"/>
                <a:ea typeface="宋体" panose="02010600030101010101" pitchFamily="2" charset="-122"/>
              </a:rPr>
              <a:t>拆分</a:t>
            </a:r>
            <a:r>
              <a:rPr lang="zh-CN" altLang="en-US" sz="2400" dirty="0">
                <a:solidFill>
                  <a:schemeClr val="tx1"/>
                </a:solidFill>
                <a:latin typeface="Times New Roman" panose="02020603050405020304" pitchFamily="18" charset="0"/>
                <a:ea typeface="宋体" panose="02010600030101010101" pitchFamily="2" charset="-122"/>
              </a:rPr>
              <a:t>的定义：将给定正整数</a:t>
            </a:r>
            <a:r>
              <a:rPr lang="en-US" altLang="zh-CN" sz="2400" i="1" dirty="0">
                <a:solidFill>
                  <a:schemeClr val="tx1"/>
                </a:solidFill>
                <a:latin typeface="Times New Roman" panose="02020603050405020304" pitchFamily="18" charset="0"/>
                <a:ea typeface="宋体" panose="02010600030101010101" pitchFamily="2" charset="-122"/>
              </a:rPr>
              <a:t>N</a:t>
            </a:r>
            <a:r>
              <a:rPr lang="zh-CN" altLang="en-US" sz="2400" dirty="0">
                <a:solidFill>
                  <a:schemeClr val="tx1"/>
                </a:solidFill>
                <a:latin typeface="Times New Roman" panose="02020603050405020304" pitchFamily="18" charset="0"/>
                <a:ea typeface="宋体" panose="02010600030101010101" pitchFamily="2" charset="-122"/>
              </a:rPr>
              <a:t>表示成若干个正整数之和</a:t>
            </a:r>
            <a:r>
              <a:rPr lang="en-US" altLang="zh-CN" sz="2400" dirty="0">
                <a:solidFill>
                  <a:schemeClr val="tx1"/>
                </a:solidFill>
                <a:latin typeface="Times New Roman" panose="02020603050405020304" pitchFamily="18" charset="0"/>
                <a:ea typeface="宋体" panose="02010600030101010101" pitchFamily="2" charset="-122"/>
              </a:rPr>
              <a:t>. </a:t>
            </a:r>
            <a:endParaRPr lang="zh-CN" altLang="en-US" sz="2400" dirty="0">
              <a:solidFill>
                <a:schemeClr val="tx1"/>
              </a:solidFill>
              <a:latin typeface="Times New Roman" panose="02020603050405020304" pitchFamily="18" charset="0"/>
              <a:ea typeface="宋体" panose="02010600030101010101" pitchFamily="2" charset="-122"/>
            </a:endParaRPr>
          </a:p>
          <a:p>
            <a:r>
              <a:rPr lang="zh-CN" altLang="en-US" sz="2400" dirty="0">
                <a:solidFill>
                  <a:schemeClr val="tx1"/>
                </a:solidFill>
                <a:latin typeface="Times New Roman" panose="02020603050405020304" pitchFamily="18" charset="0"/>
                <a:ea typeface="宋体" panose="02010600030101010101" pitchFamily="2" charset="-122"/>
              </a:rPr>
              <a:t>拆分的分类</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25602" name="Rectangle 3"/>
          <p:cNvSpPr>
            <a:spLocks noGrp="1"/>
          </p:cNvSpPr>
          <p:nvPr>
            <p:ph type="title"/>
          </p:nvPr>
        </p:nvSpPr>
        <p:spPr>
          <a:xfrm>
            <a:off x="685800" y="394335"/>
            <a:ext cx="7772400" cy="1143000"/>
          </a:xfrm>
        </p:spPr>
        <p:txBody>
          <a:bodyPr vert="horz" wrap="square" lIns="91440" tIns="45720" rIns="91440" bIns="45720" anchor="ctr" anchorCtr="0"/>
          <a:p>
            <a:pPr algn="l" eaLnBrk="1" hangingPunct="1"/>
            <a:r>
              <a:rPr lang="zh-CN" altLang="en-US" sz="3600" dirty="0">
                <a:solidFill>
                  <a:srgbClr val="A50021"/>
                </a:solidFill>
              </a:rPr>
              <a:t>无序拆分</a:t>
            </a:r>
            <a:endParaRPr lang="zh-CN" altLang="en-US" sz="3600" dirty="0">
              <a:solidFill>
                <a:srgbClr val="A50021"/>
              </a:solidFill>
            </a:endParaRPr>
          </a:p>
        </p:txBody>
      </p:sp>
      <p:graphicFrame>
        <p:nvGraphicFramePr>
          <p:cNvPr id="25604" name="Object 5"/>
          <p:cNvGraphicFramePr/>
          <p:nvPr/>
        </p:nvGraphicFramePr>
        <p:xfrm>
          <a:off x="1731645" y="5734050"/>
          <a:ext cx="5040630" cy="581025"/>
        </p:xfrm>
        <a:graphic>
          <a:graphicData uri="http://schemas.openxmlformats.org/presentationml/2006/ole">
            <mc:AlternateContent xmlns:mc="http://schemas.openxmlformats.org/markup-compatibility/2006">
              <mc:Choice xmlns:v="urn:schemas-microsoft-com:vml" Requires="v">
                <p:oleObj spid="_x0000_s3090" name="" r:id="rId1" imgW="2070100" imgH="241300" progId="Equation.3">
                  <p:embed/>
                </p:oleObj>
              </mc:Choice>
              <mc:Fallback>
                <p:oleObj name="" r:id="rId1" imgW="2070100" imgH="241300" progId="Equation.3">
                  <p:embed/>
                  <p:pic>
                    <p:nvPicPr>
                      <p:cNvPr id="0" name="图片 3089"/>
                      <p:cNvPicPr/>
                      <p:nvPr/>
                    </p:nvPicPr>
                    <p:blipFill>
                      <a:blip r:embed="rId2"/>
                      <a:stretch>
                        <a:fillRect/>
                      </a:stretch>
                    </p:blipFill>
                    <p:spPr>
                      <a:xfrm>
                        <a:off x="1731645" y="5734050"/>
                        <a:ext cx="5040630" cy="581025"/>
                      </a:xfrm>
                      <a:prstGeom prst="rect">
                        <a:avLst/>
                      </a:prstGeom>
                      <a:noFill/>
                      <a:ln w="38100">
                        <a:noFill/>
                        <a:miter/>
                      </a:ln>
                    </p:spPr>
                  </p:pic>
                </p:oleObj>
              </mc:Fallback>
            </mc:AlternateContent>
          </a:graphicData>
        </a:graphic>
      </p:graphicFrame>
      <p:sp>
        <p:nvSpPr>
          <p:cNvPr id="25605" name="Rectangle 6"/>
          <p:cNvSpPr/>
          <p:nvPr/>
        </p:nvSpPr>
        <p:spPr>
          <a:xfrm>
            <a:off x="396875" y="1414463"/>
            <a:ext cx="7991475" cy="977265"/>
          </a:xfrm>
          <a:prstGeom prst="rect">
            <a:avLst/>
          </a:prstGeom>
          <a:noFill/>
          <a:ln w="6350">
            <a:noFill/>
          </a:ln>
        </p:spPr>
        <p:txBody>
          <a:bodyPr anchor="ctr" anchorCtr="0">
            <a:spAutoFit/>
          </a:bodyPr>
          <a:p>
            <a:pPr indent="304800">
              <a:lnSpc>
                <a:spcPct val="120000"/>
              </a:lnSpc>
            </a:pPr>
            <a:r>
              <a:rPr lang="zh-CN" altLang="en-US" sz="2400" dirty="0">
                <a:solidFill>
                  <a:schemeClr val="tx1"/>
                </a:solidFill>
                <a:latin typeface="Times New Roman" panose="02020603050405020304" pitchFamily="18" charset="0"/>
                <a:ea typeface="黑体" panose="02010609060101010101" pitchFamily="2" charset="-122"/>
              </a:rPr>
              <a:t>基本模型：将</a:t>
            </a:r>
            <a:r>
              <a:rPr lang="en-US" altLang="zh-CN" sz="2400" i="1" dirty="0">
                <a:solidFill>
                  <a:schemeClr val="tx1"/>
                </a:solidFill>
                <a:latin typeface="Times New Roman" panose="02020603050405020304" pitchFamily="18" charset="0"/>
                <a:ea typeface="黑体" panose="02010609060101010101" pitchFamily="2" charset="-122"/>
              </a:rPr>
              <a:t>N</a:t>
            </a:r>
            <a:r>
              <a:rPr lang="zh-CN" altLang="en-US" sz="2400" dirty="0">
                <a:solidFill>
                  <a:schemeClr val="tx1"/>
                </a:solidFill>
                <a:latin typeface="Times New Roman" panose="02020603050405020304" pitchFamily="18" charset="0"/>
                <a:ea typeface="黑体" panose="02010609060101010101" pitchFamily="2" charset="-122"/>
              </a:rPr>
              <a:t>无序拆分成正整数 </a:t>
            </a:r>
            <a:r>
              <a:rPr lang="en-US" altLang="zh-CN" sz="2400" i="1" dirty="0">
                <a:solidFill>
                  <a:schemeClr val="tx1"/>
                </a:solidFill>
                <a:latin typeface="Times New Roman" panose="02020603050405020304" pitchFamily="18" charset="0"/>
                <a:ea typeface="黑体" panose="02010609060101010101" pitchFamily="2" charset="-122"/>
              </a:rPr>
              <a:t>a</a:t>
            </a:r>
            <a:r>
              <a:rPr lang="en-US" altLang="zh-CN" sz="2400" baseline="-30000" dirty="0">
                <a:solidFill>
                  <a:schemeClr val="tx1"/>
                </a:solidFill>
                <a:latin typeface="Times New Roman" panose="02020603050405020304" pitchFamily="18" charset="0"/>
                <a:ea typeface="黑体" panose="02010609060101010101" pitchFamily="2" charset="-122"/>
              </a:rPr>
              <a:t>1</a:t>
            </a: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a</a:t>
            </a:r>
            <a:r>
              <a:rPr lang="en-US" altLang="zh-CN" sz="2400" baseline="-30000" dirty="0">
                <a:solidFill>
                  <a:schemeClr val="tx1"/>
                </a:solidFill>
                <a:latin typeface="Times New Roman" panose="02020603050405020304" pitchFamily="18" charset="0"/>
                <a:ea typeface="黑体" panose="02010609060101010101" pitchFamily="2" charset="-122"/>
              </a:rPr>
              <a:t>2</a:t>
            </a:r>
            <a:r>
              <a:rPr lang="en-US" altLang="zh-CN" sz="2400" dirty="0">
                <a:solidFill>
                  <a:schemeClr val="tx1"/>
                </a:solidFill>
                <a:latin typeface="Times New Roman" panose="02020603050405020304" pitchFamily="18" charset="0"/>
                <a:ea typeface="黑体" panose="02010609060101010101" pitchFamily="2" charset="-122"/>
              </a:rPr>
              <a:t>, …, </a:t>
            </a:r>
            <a:r>
              <a:rPr lang="en-US" altLang="zh-CN" sz="2400" i="1" dirty="0">
                <a:solidFill>
                  <a:schemeClr val="tx1"/>
                </a:solidFill>
                <a:latin typeface="Times New Roman" panose="02020603050405020304" pitchFamily="18" charset="0"/>
                <a:ea typeface="黑体" panose="02010609060101010101" pitchFamily="2" charset="-122"/>
              </a:rPr>
              <a:t>a</a:t>
            </a:r>
            <a:r>
              <a:rPr lang="en-US" altLang="zh-CN" sz="2400" i="1" baseline="-30000" dirty="0">
                <a:solidFill>
                  <a:schemeClr val="tx1"/>
                </a:solidFill>
                <a:latin typeface="Times New Roman" panose="02020603050405020304" pitchFamily="18" charset="0"/>
                <a:ea typeface="黑体" panose="02010609060101010101" pitchFamily="2" charset="-122"/>
              </a:rPr>
              <a:t>n</a:t>
            </a:r>
            <a:endParaRPr lang="en-US" altLang="zh-CN" sz="2400" i="1" dirty="0">
              <a:solidFill>
                <a:schemeClr val="tx1"/>
              </a:solidFill>
              <a:latin typeface="Times New Roman" panose="02020603050405020304" pitchFamily="18" charset="0"/>
              <a:ea typeface="黑体" panose="02010609060101010101" pitchFamily="2" charset="-122"/>
            </a:endParaRPr>
          </a:p>
          <a:p>
            <a:pPr indent="304800" eaLnBrk="0" hangingPunct="0">
              <a:lnSpc>
                <a:spcPct val="120000"/>
              </a:lnSpc>
            </a:pP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a</a:t>
            </a:r>
            <a:r>
              <a:rPr lang="en-US" altLang="zh-CN" sz="2400" baseline="-30000" dirty="0">
                <a:solidFill>
                  <a:schemeClr val="tx1"/>
                </a:solidFill>
                <a:latin typeface="Times New Roman" panose="02020603050405020304" pitchFamily="18" charset="0"/>
                <a:ea typeface="黑体" panose="02010609060101010101" pitchFamily="2" charset="-122"/>
              </a:rPr>
              <a:t>1</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baseline="-30000" dirty="0">
                <a:solidFill>
                  <a:schemeClr val="tx1"/>
                </a:solidFill>
                <a:latin typeface="Times New Roman" panose="02020603050405020304" pitchFamily="18" charset="0"/>
                <a:ea typeface="黑体" panose="02010609060101010101" pitchFamily="2" charset="-122"/>
              </a:rPr>
              <a:t>1 </a:t>
            </a: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a</a:t>
            </a:r>
            <a:r>
              <a:rPr lang="en-US" altLang="zh-CN" sz="2400" baseline="-30000" dirty="0">
                <a:solidFill>
                  <a:schemeClr val="tx1"/>
                </a:solidFill>
                <a:latin typeface="Times New Roman" panose="02020603050405020304" pitchFamily="18" charset="0"/>
                <a:ea typeface="黑体" panose="02010609060101010101" pitchFamily="2" charset="-122"/>
              </a:rPr>
              <a:t>2</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baseline="-30000" dirty="0">
                <a:solidFill>
                  <a:schemeClr val="tx1"/>
                </a:solidFill>
                <a:latin typeface="Times New Roman" panose="02020603050405020304" pitchFamily="18" charset="0"/>
                <a:ea typeface="黑体" panose="02010609060101010101" pitchFamily="2" charset="-122"/>
              </a:rPr>
              <a:t>2</a:t>
            </a:r>
            <a:r>
              <a:rPr lang="en-US" altLang="zh-CN" sz="2400" dirty="0">
                <a:solidFill>
                  <a:schemeClr val="tx1"/>
                </a:solidFill>
                <a:latin typeface="Times New Roman" panose="02020603050405020304" pitchFamily="18" charset="0"/>
                <a:ea typeface="黑体" panose="02010609060101010101" pitchFamily="2" charset="-122"/>
              </a:rPr>
              <a:t> + … + </a:t>
            </a:r>
            <a:r>
              <a:rPr lang="en-US" altLang="zh-CN" sz="2400" i="1" dirty="0">
                <a:solidFill>
                  <a:schemeClr val="tx1"/>
                </a:solidFill>
                <a:latin typeface="Times New Roman" panose="02020603050405020304" pitchFamily="18" charset="0"/>
                <a:ea typeface="黑体" panose="02010609060101010101" pitchFamily="2" charset="-122"/>
              </a:rPr>
              <a:t>a</a:t>
            </a:r>
            <a:r>
              <a:rPr lang="en-US" altLang="zh-CN" sz="2400" i="1" baseline="-30000" dirty="0">
                <a:solidFill>
                  <a:schemeClr val="tx1"/>
                </a:solidFill>
                <a:latin typeface="Times New Roman" panose="02020603050405020304" pitchFamily="18" charset="0"/>
                <a:ea typeface="黑体" panose="02010609060101010101" pitchFamily="2" charset="-122"/>
              </a:rPr>
              <a:t>n</a:t>
            </a:r>
            <a:r>
              <a:rPr lang="en-US" altLang="zh-CN" sz="2400" i="1" dirty="0">
                <a:solidFill>
                  <a:schemeClr val="tx1"/>
                </a:solidFill>
                <a:latin typeface="Times New Roman" panose="02020603050405020304" pitchFamily="18" charset="0"/>
                <a:ea typeface="黑体" panose="02010609060101010101" pitchFamily="2" charset="-122"/>
              </a:rPr>
              <a:t>x</a:t>
            </a:r>
            <a:r>
              <a:rPr lang="en-US" altLang="zh-CN" sz="2400" i="1" baseline="-30000" dirty="0">
                <a:solidFill>
                  <a:schemeClr val="tx1"/>
                </a:solidFill>
                <a:latin typeface="Times New Roman" panose="02020603050405020304" pitchFamily="18" charset="0"/>
                <a:ea typeface="黑体" panose="02010609060101010101" pitchFamily="2" charset="-122"/>
              </a:rPr>
              <a:t>n</a:t>
            </a:r>
            <a:r>
              <a:rPr lang="en-US" altLang="zh-CN" sz="2400" baseline="-30000" dirty="0">
                <a:solidFill>
                  <a:schemeClr val="tx1"/>
                </a:solidFill>
                <a:latin typeface="Times New Roman" panose="02020603050405020304" pitchFamily="18" charset="0"/>
                <a:ea typeface="黑体" panose="02010609060101010101" pitchFamily="2" charset="-122"/>
              </a:rPr>
              <a:t> </a:t>
            </a:r>
            <a:r>
              <a:rPr lang="en-US" altLang="zh-CN" sz="2400" dirty="0">
                <a:solidFill>
                  <a:schemeClr val="tx1"/>
                </a:solidFill>
                <a:latin typeface="Times New Roman" panose="02020603050405020304" pitchFamily="18" charset="0"/>
                <a:ea typeface="黑体" panose="02010609060101010101" pitchFamily="2" charset="-122"/>
              </a:rPr>
              <a:t>= </a:t>
            </a:r>
            <a:r>
              <a:rPr lang="en-US" altLang="zh-CN" sz="2400" i="1" dirty="0">
                <a:solidFill>
                  <a:schemeClr val="tx1"/>
                </a:solidFill>
                <a:latin typeface="Times New Roman" panose="02020603050405020304" pitchFamily="18" charset="0"/>
                <a:ea typeface="黑体" panose="02010609060101010101" pitchFamily="2" charset="-122"/>
              </a:rPr>
              <a:t>N</a:t>
            </a:r>
            <a:r>
              <a:rPr lang="en-US" altLang="zh-CN" sz="2400" b="0" dirty="0">
                <a:solidFill>
                  <a:schemeClr val="tx1"/>
                </a:solidFill>
                <a:latin typeface="Times New Roman" panose="02020603050405020304" pitchFamily="18" charset="0"/>
                <a:ea typeface="黑体" panose="02010609060101010101" pitchFamily="2" charset="-122"/>
              </a:rPr>
              <a:t> </a:t>
            </a:r>
            <a:endParaRPr lang="zh-CN" altLang="en-US" sz="2400" b="0" dirty="0">
              <a:solidFill>
                <a:schemeClr val="tx1"/>
              </a:solidFill>
              <a:latin typeface="Times New Roman" panose="02020603050405020304" pitchFamily="18" charset="0"/>
              <a:ea typeface="黑体" panose="02010609060101010101" pitchFamily="2" charset="-122"/>
            </a:endParaRPr>
          </a:p>
        </p:txBody>
      </p:sp>
      <p:graphicFrame>
        <p:nvGraphicFramePr>
          <p:cNvPr id="25606" name="Object 4"/>
          <p:cNvGraphicFramePr/>
          <p:nvPr/>
        </p:nvGraphicFramePr>
        <p:xfrm>
          <a:off x="1691640" y="2998470"/>
          <a:ext cx="5983288" cy="1893888"/>
        </p:xfrm>
        <a:graphic>
          <a:graphicData uri="http://schemas.openxmlformats.org/presentationml/2006/ole">
            <mc:AlternateContent xmlns:mc="http://schemas.openxmlformats.org/markup-compatibility/2006">
              <mc:Choice xmlns:v="urn:schemas-microsoft-com:vml" Requires="v">
                <p:oleObj spid="_x0000_s3091" name="" r:id="rId3" imgW="2667000" imgH="889000" progId="Equation.3">
                  <p:embed/>
                </p:oleObj>
              </mc:Choice>
              <mc:Fallback>
                <p:oleObj name="" r:id="rId3" imgW="2667000" imgH="889000" progId="Equation.3">
                  <p:embed/>
                  <p:pic>
                    <p:nvPicPr>
                      <p:cNvPr id="0" name="图片 3090"/>
                      <p:cNvPicPr/>
                      <p:nvPr/>
                    </p:nvPicPr>
                    <p:blipFill>
                      <a:blip r:embed="rId4"/>
                      <a:stretch>
                        <a:fillRect/>
                      </a:stretch>
                    </p:blipFill>
                    <p:spPr>
                      <a:xfrm>
                        <a:off x="1691640" y="2998470"/>
                        <a:ext cx="5983288" cy="1893888"/>
                      </a:xfrm>
                      <a:prstGeom prst="rect">
                        <a:avLst/>
                      </a:prstGeom>
                      <a:noFill/>
                      <a:ln w="38100">
                        <a:noFill/>
                        <a:miter/>
                      </a:ln>
                    </p:spPr>
                  </p:pic>
                </p:oleObj>
              </mc:Fallback>
            </mc:AlternateContent>
          </a:graphicData>
        </a:graphic>
      </p:graphicFrame>
      <p:sp>
        <p:nvSpPr>
          <p:cNvPr id="25607" name="Rectangle 8"/>
          <p:cNvSpPr/>
          <p:nvPr/>
        </p:nvSpPr>
        <p:spPr>
          <a:xfrm>
            <a:off x="756285" y="5301933"/>
            <a:ext cx="2886075" cy="460375"/>
          </a:xfrm>
          <a:prstGeom prst="rect">
            <a:avLst/>
          </a:prstGeom>
          <a:noFill/>
          <a:ln w="6350">
            <a:noFill/>
          </a:ln>
        </p:spPr>
        <p:txBody>
          <a:bodyPr anchor="t" anchorCtr="0">
            <a:spAutoFit/>
          </a:bodyPr>
          <a:p>
            <a:r>
              <a:rPr lang="zh-CN" altLang="en-US" sz="2400" dirty="0">
                <a:solidFill>
                  <a:schemeClr val="tx1"/>
                </a:solidFill>
                <a:latin typeface="Arial" panose="020B0604020202020204" pitchFamily="34" charset="0"/>
                <a:ea typeface="黑体" panose="02010609060101010101" pitchFamily="2" charset="-122"/>
              </a:rPr>
              <a:t>不允许重复</a:t>
            </a:r>
            <a:endParaRPr lang="zh-CN" altLang="en-US" sz="2400" dirty="0">
              <a:solidFill>
                <a:schemeClr val="tx1"/>
              </a:solidFill>
              <a:latin typeface="Arial" panose="020B0604020202020204" pitchFamily="34" charset="0"/>
              <a:ea typeface="黑体" panose="02010609060101010101" pitchFamily="2" charset="-122"/>
            </a:endParaRPr>
          </a:p>
        </p:txBody>
      </p:sp>
      <p:sp>
        <p:nvSpPr>
          <p:cNvPr id="2" name="Rectangle 6"/>
          <p:cNvSpPr/>
          <p:nvPr/>
        </p:nvSpPr>
        <p:spPr>
          <a:xfrm>
            <a:off x="396875" y="2533968"/>
            <a:ext cx="7991475" cy="460375"/>
          </a:xfrm>
          <a:prstGeom prst="rect">
            <a:avLst/>
          </a:prstGeom>
          <a:noFill/>
          <a:ln w="6350">
            <a:noFill/>
          </a:ln>
        </p:spPr>
        <p:txBody>
          <a:bodyPr anchor="ctr" anchorCtr="0">
            <a:spAutoFit/>
          </a:bodyPr>
          <a:p>
            <a:pPr indent="304800" eaLnBrk="0" hangingPunct="0">
              <a:spcBef>
                <a:spcPts val="1800"/>
              </a:spcBef>
            </a:pPr>
            <a:r>
              <a:rPr lang="zh-CN" altLang="en-US" sz="2400" dirty="0">
                <a:solidFill>
                  <a:schemeClr val="tx1"/>
                </a:solidFill>
                <a:latin typeface="Times New Roman" panose="02020603050405020304" pitchFamily="18" charset="0"/>
                <a:ea typeface="黑体" panose="02010609060101010101" pitchFamily="2" charset="-122"/>
              </a:rPr>
              <a:t>允许重复</a:t>
            </a:r>
            <a:endParaRPr lang="zh-CN" altLang="en-US" sz="2400" b="0" dirty="0">
              <a:solidFill>
                <a:schemeClr val="tx1"/>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607"/>
                                        </p:tgtEl>
                                        <p:attrNameLst>
                                          <p:attrName>style.visibility</p:attrName>
                                        </p:attrNameLst>
                                      </p:cBhvr>
                                      <p:to>
                                        <p:strVal val="visible"/>
                                      </p:to>
                                    </p:set>
                                    <p:animEffect transition="in" filter="blinds(horizontal)">
                                      <p:cBhvr>
                                        <p:cTn id="15" dur="500"/>
                                        <p:tgtEl>
                                          <p:spTgt spid="25607"/>
                                        </p:tgtEl>
                                      </p:cBhvr>
                                    </p:animEffect>
                                  </p:childTnLst>
                                </p:cTn>
                              </p:par>
                              <p:par>
                                <p:cTn id="16" presetID="3" presetClass="entr" presetSubtype="10" fill="hold" nodeType="withEffect">
                                  <p:stCondLst>
                                    <p:cond delay="0"/>
                                  </p:stCondLst>
                                  <p:childTnLst>
                                    <p:set>
                                      <p:cBhvr>
                                        <p:cTn id="17" dur="1" fill="hold">
                                          <p:stCondLst>
                                            <p:cond delay="0"/>
                                          </p:stCondLst>
                                        </p:cTn>
                                        <p:tgtEl>
                                          <p:spTgt spid="25604"/>
                                        </p:tgtEl>
                                        <p:attrNameLst>
                                          <p:attrName>style.visibility</p:attrName>
                                        </p:attrNameLst>
                                      </p:cBhvr>
                                      <p:to>
                                        <p:strVal val="visible"/>
                                      </p:to>
                                    </p:set>
                                    <p:animEffect transition="in" filter="blinds(horizontal)">
                                      <p:cBhvr>
                                        <p:cTn id="1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5607" grpId="0"/>
      <p:bldP spid="2560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26627" name="Rectangle 5"/>
          <p:cNvSpPr/>
          <p:nvPr/>
        </p:nvSpPr>
        <p:spPr>
          <a:xfrm>
            <a:off x="466725" y="561340"/>
            <a:ext cx="8208963" cy="2056130"/>
          </a:xfrm>
          <a:prstGeom prst="rect">
            <a:avLst/>
          </a:prstGeom>
          <a:noFill/>
          <a:ln w="6350">
            <a:noFill/>
          </a:ln>
        </p:spPr>
        <p:txBody>
          <a:bodyPr anchor="ctr" anchorCtr="0">
            <a:spAutoFit/>
          </a:bodyPr>
          <a:p>
            <a:pPr indent="304800">
              <a:lnSpc>
                <a:spcPct val="120000"/>
              </a:lnSpc>
            </a:pPr>
            <a:r>
              <a:rPr lang="zh-CN" altLang="en-US" sz="2400" dirty="0">
                <a:solidFill>
                  <a:schemeClr val="accent2"/>
                </a:solidFill>
                <a:latin typeface="Times New Roman" panose="02020603050405020304" pitchFamily="18" charset="0"/>
                <a:ea typeface="宋体" panose="02010600030101010101" pitchFamily="2" charset="-122"/>
              </a:rPr>
              <a:t>例</a:t>
            </a:r>
            <a:r>
              <a:rPr lang="en-US" altLang="zh-CN" sz="2400" dirty="0">
                <a:solidFill>
                  <a:schemeClr val="accent2"/>
                </a:solidFill>
                <a:latin typeface="Times New Roman" panose="02020603050405020304" pitchFamily="18" charset="0"/>
                <a:ea typeface="宋体" panose="02010600030101010101" pitchFamily="2" charset="-122"/>
              </a:rPr>
              <a:t>5</a:t>
            </a:r>
            <a:r>
              <a:rPr lang="en-US" altLang="zh-CN" sz="2400" dirty="0">
                <a:solidFill>
                  <a:srgbClr val="7030A0"/>
                </a:solidFill>
                <a:latin typeface="Times New Roman" panose="02020603050405020304" pitchFamily="18" charset="0"/>
                <a:ea typeface="宋体" panose="02010600030101010101" pitchFamily="2" charset="-122"/>
              </a:rPr>
              <a:t> </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rgbClr val="002060"/>
                </a:solidFill>
                <a:latin typeface="Times New Roman" panose="02020603050405020304" pitchFamily="18" charset="0"/>
                <a:ea typeface="宋体" panose="02010600030101010101" pitchFamily="2" charset="-122"/>
              </a:rPr>
              <a:t>证明任何正整数都可以唯一表示成 </a:t>
            </a:r>
            <a:r>
              <a:rPr lang="en-US" altLang="zh-CN" sz="2400" dirty="0">
                <a:solidFill>
                  <a:srgbClr val="002060"/>
                </a:solidFill>
                <a:latin typeface="Times New Roman" panose="02020603050405020304" pitchFamily="18" charset="0"/>
                <a:ea typeface="宋体" panose="02010600030101010101" pitchFamily="2" charset="-122"/>
              </a:rPr>
              <a:t>2 </a:t>
            </a:r>
            <a:r>
              <a:rPr lang="zh-CN" altLang="en-US" sz="2400" dirty="0">
                <a:solidFill>
                  <a:srgbClr val="002060"/>
                </a:solidFill>
                <a:latin typeface="Times New Roman" panose="02020603050405020304" pitchFamily="18" charset="0"/>
                <a:ea typeface="宋体" panose="02010600030101010101" pitchFamily="2" charset="-122"/>
              </a:rPr>
              <a:t>进制数</a:t>
            </a:r>
            <a:r>
              <a:rPr lang="en-US" altLang="zh-CN" sz="2400" dirty="0">
                <a:solidFill>
                  <a:srgbClr val="002060"/>
                </a:solidFill>
                <a:latin typeface="Times New Roman" panose="02020603050405020304" pitchFamily="18" charset="0"/>
                <a:ea typeface="宋体" panose="02010600030101010101" pitchFamily="2" charset="-122"/>
              </a:rPr>
              <a:t>.</a:t>
            </a:r>
            <a:endParaRPr lang="en-US" altLang="zh-CN" sz="2400" dirty="0">
              <a:solidFill>
                <a:srgbClr val="002060"/>
              </a:solidFill>
              <a:latin typeface="Arial" panose="020B0604020202020204" pitchFamily="34" charset="0"/>
            </a:endParaRPr>
          </a:p>
          <a:p>
            <a:pPr indent="304800" eaLnBrk="0" hangingPunct="0">
              <a:lnSpc>
                <a:spcPct val="120000"/>
              </a:lnSpc>
              <a:spcBef>
                <a:spcPts val="1500"/>
              </a:spcBef>
            </a:pPr>
            <a:r>
              <a:rPr lang="zh-CN" altLang="en-US" sz="2400" dirty="0">
                <a:solidFill>
                  <a:schemeClr val="tx1"/>
                </a:solidFill>
                <a:latin typeface="Times New Roman" panose="02020603050405020304" pitchFamily="18" charset="0"/>
                <a:ea typeface="宋体" panose="02010600030101010101" pitchFamily="2" charset="-122"/>
              </a:rPr>
              <a:t>对应于将任何正整数</a:t>
            </a:r>
            <a:r>
              <a:rPr lang="en-US" altLang="zh-CN" sz="2400" i="1" dirty="0">
                <a:solidFill>
                  <a:schemeClr val="tx1"/>
                </a:solidFill>
                <a:latin typeface="Times New Roman" panose="02020603050405020304" pitchFamily="18" charset="0"/>
                <a:ea typeface="宋体" panose="02010600030101010101" pitchFamily="2" charset="-122"/>
              </a:rPr>
              <a:t>N</a:t>
            </a:r>
            <a:r>
              <a:rPr lang="zh-CN" altLang="en-US" sz="2400" dirty="0">
                <a:solidFill>
                  <a:schemeClr val="tx1"/>
                </a:solidFill>
                <a:latin typeface="Times New Roman" panose="02020603050405020304" pitchFamily="18" charset="0"/>
                <a:ea typeface="宋体" panose="02010600030101010101" pitchFamily="2" charset="-122"/>
              </a:rPr>
              <a:t>拆分成 </a:t>
            </a:r>
            <a:r>
              <a:rPr lang="en-US" altLang="zh-CN" sz="2400" dirty="0">
                <a:solidFill>
                  <a:schemeClr val="tx1"/>
                </a:solidFill>
                <a:latin typeface="Times New Roman" panose="02020603050405020304" pitchFamily="18" charset="0"/>
                <a:ea typeface="宋体" panose="02010600030101010101" pitchFamily="2" charset="-122"/>
              </a:rPr>
              <a:t>2 </a:t>
            </a:r>
            <a:r>
              <a:rPr lang="zh-CN" altLang="en-US" sz="2400" dirty="0">
                <a:solidFill>
                  <a:schemeClr val="tx1"/>
                </a:solidFill>
                <a:latin typeface="Times New Roman" panose="02020603050405020304" pitchFamily="18" charset="0"/>
                <a:ea typeface="宋体" panose="02010600030101010101" pitchFamily="2" charset="-122"/>
              </a:rPr>
              <a:t>的幂，</a:t>
            </a:r>
            <a:endParaRPr lang="zh-CN" altLang="en-US" sz="2400" dirty="0">
              <a:solidFill>
                <a:schemeClr val="tx1"/>
              </a:solidFill>
              <a:latin typeface="Arial" panose="020B0604020202020204" pitchFamily="34" charset="0"/>
            </a:endParaRPr>
          </a:p>
          <a:p>
            <a:pPr indent="304800" eaLnBrk="0" hangingPunct="0">
              <a:lnSpc>
                <a:spcPct val="120000"/>
              </a:lnSpc>
            </a:pPr>
            <a:r>
              <a:rPr lang="en-US" altLang="zh-CN" sz="2400" dirty="0">
                <a:solidFill>
                  <a:schemeClr val="tx1"/>
                </a:solidFill>
                <a:latin typeface="Times New Roman" panose="02020603050405020304" pitchFamily="18" charset="0"/>
                <a:ea typeface="宋体" panose="02010600030101010101" pitchFamily="2" charset="-122"/>
              </a:rPr>
              <a:t>         2</a:t>
            </a:r>
            <a:r>
              <a:rPr lang="en-US" altLang="zh-CN" sz="2400" baseline="30000" dirty="0">
                <a:solidFill>
                  <a:schemeClr val="tx1"/>
                </a:solidFill>
                <a:latin typeface="Times New Roman" panose="02020603050405020304" pitchFamily="18" charset="0"/>
                <a:ea typeface="宋体" panose="02010600030101010101" pitchFamily="2" charset="-122"/>
              </a:rPr>
              <a:t>0</a:t>
            </a:r>
            <a:r>
              <a:rPr lang="en-US" altLang="zh-CN" sz="2400" dirty="0">
                <a:solidFill>
                  <a:schemeClr val="tx1"/>
                </a:solidFill>
                <a:latin typeface="Times New Roman" panose="02020603050405020304" pitchFamily="18" charset="0"/>
                <a:ea typeface="宋体" panose="02010600030101010101" pitchFamily="2" charset="-122"/>
              </a:rPr>
              <a:t>, 2</a:t>
            </a:r>
            <a:r>
              <a:rPr lang="en-US" altLang="zh-CN" sz="2400" baseline="30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 2</a:t>
            </a:r>
            <a:r>
              <a:rPr lang="en-US" altLang="zh-CN" sz="2400" baseline="30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 2</a:t>
            </a:r>
            <a:r>
              <a:rPr lang="en-US" altLang="zh-CN" sz="2400" baseline="30000" dirty="0">
                <a:solidFill>
                  <a:schemeClr val="tx1"/>
                </a:solidFill>
                <a:latin typeface="Times New Roman" panose="02020603050405020304" pitchFamily="18" charset="0"/>
                <a:ea typeface="宋体" panose="02010600030101010101" pitchFamily="2" charset="-122"/>
              </a:rPr>
              <a:t>3</a:t>
            </a:r>
            <a:r>
              <a:rPr lang="en-US" altLang="zh-CN" sz="2400" dirty="0">
                <a:solidFill>
                  <a:schemeClr val="tx1"/>
                </a:solidFill>
                <a:latin typeface="Times New Roman" panose="02020603050405020304" pitchFamily="18" charset="0"/>
                <a:ea typeface="宋体" panose="02010600030101010101" pitchFamily="2" charset="-122"/>
              </a:rPr>
              <a:t>, …, </a:t>
            </a:r>
            <a:endParaRPr lang="en-US" altLang="zh-CN" sz="2400" dirty="0">
              <a:solidFill>
                <a:schemeClr val="tx1"/>
              </a:solidFill>
              <a:latin typeface="Arial" panose="020B0604020202020204" pitchFamily="34" charset="0"/>
            </a:endParaRPr>
          </a:p>
          <a:p>
            <a:pPr indent="304800" eaLnBrk="0" hangingPunct="0">
              <a:lnSpc>
                <a:spcPct val="120000"/>
              </a:lnSpc>
            </a:pPr>
            <a:r>
              <a:rPr lang="zh-CN" altLang="en-US" sz="2400" dirty="0">
                <a:solidFill>
                  <a:srgbClr val="FF0000"/>
                </a:solidFill>
                <a:latin typeface="Times New Roman" panose="02020603050405020304" pitchFamily="18" charset="0"/>
                <a:ea typeface="宋体" panose="02010600030101010101" pitchFamily="2" charset="-122"/>
              </a:rPr>
              <a:t>且不允许重复</a:t>
            </a:r>
            <a:r>
              <a:rPr lang="en-US" altLang="zh-CN" sz="2400" dirty="0">
                <a:solidFill>
                  <a:srgbClr val="FF0000"/>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          </a:t>
            </a:r>
            <a:endParaRPr lang="en-US" altLang="zh-CN" sz="2400" b="0" dirty="0">
              <a:solidFill>
                <a:schemeClr val="tx1"/>
              </a:solidFill>
              <a:latin typeface="Times New Roman" panose="02020603050405020304" pitchFamily="18" charset="0"/>
              <a:ea typeface="宋体" panose="02010600030101010101" pitchFamily="2" charset="-122"/>
            </a:endParaRPr>
          </a:p>
        </p:txBody>
      </p:sp>
      <p:graphicFrame>
        <p:nvGraphicFramePr>
          <p:cNvPr id="26628" name="Object 4"/>
          <p:cNvGraphicFramePr/>
          <p:nvPr/>
        </p:nvGraphicFramePr>
        <p:xfrm>
          <a:off x="2268538" y="3357245"/>
          <a:ext cx="4824412" cy="2341563"/>
        </p:xfrm>
        <a:graphic>
          <a:graphicData uri="http://schemas.openxmlformats.org/presentationml/2006/ole">
            <mc:AlternateContent xmlns:mc="http://schemas.openxmlformats.org/markup-compatibility/2006">
              <mc:Choice xmlns:v="urn:schemas-microsoft-com:vml" Requires="v">
                <p:oleObj spid="_x0000_s3094" name="" r:id="rId1" imgW="2298700" imgH="1117600" progId="Equation.3">
                  <p:embed/>
                </p:oleObj>
              </mc:Choice>
              <mc:Fallback>
                <p:oleObj name="" r:id="rId1" imgW="2298700" imgH="1117600" progId="Equation.3">
                  <p:embed/>
                  <p:pic>
                    <p:nvPicPr>
                      <p:cNvPr id="0" name="图片 3093"/>
                      <p:cNvPicPr/>
                      <p:nvPr/>
                    </p:nvPicPr>
                    <p:blipFill>
                      <a:blip r:embed="rId2"/>
                      <a:stretch>
                        <a:fillRect/>
                      </a:stretch>
                    </p:blipFill>
                    <p:spPr>
                      <a:xfrm>
                        <a:off x="2268538" y="3357245"/>
                        <a:ext cx="4824412" cy="2341563"/>
                      </a:xfrm>
                      <a:prstGeom prst="rect">
                        <a:avLst/>
                      </a:prstGeom>
                      <a:noFill/>
                      <a:ln w="38100">
                        <a:noFill/>
                        <a:miter/>
                      </a:ln>
                    </p:spPr>
                  </p:pic>
                </p:oleObj>
              </mc:Fallback>
            </mc:AlternateContent>
          </a:graphicData>
        </a:graphic>
      </p:graphicFrame>
      <p:sp>
        <p:nvSpPr>
          <p:cNvPr id="26629" name="Rectangle 6"/>
          <p:cNvSpPr/>
          <p:nvPr/>
        </p:nvSpPr>
        <p:spPr>
          <a:xfrm>
            <a:off x="898525" y="5805488"/>
            <a:ext cx="7489825" cy="457200"/>
          </a:xfrm>
          <a:prstGeom prst="rect">
            <a:avLst/>
          </a:prstGeom>
          <a:noFill/>
          <a:ln w="6350">
            <a:noFill/>
          </a:ln>
        </p:spPr>
        <p:txBody>
          <a:bodyPr anchor="ctr" anchorCtr="0">
            <a:spAutoFit/>
          </a:bodyPr>
          <a:p>
            <a:r>
              <a:rPr lang="zh-CN" altLang="en-US" sz="2400" dirty="0">
                <a:solidFill>
                  <a:schemeClr val="tx1"/>
                </a:solidFill>
                <a:latin typeface="Times New Roman" panose="02020603050405020304" pitchFamily="18" charset="0"/>
                <a:ea typeface="宋体" panose="02010600030101010101" pitchFamily="2" charset="-122"/>
              </a:rPr>
              <a:t>对于所有的 </a:t>
            </a:r>
            <a:r>
              <a:rPr lang="en-US" altLang="zh-CN" sz="2400" i="1"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系数是</a:t>
            </a:r>
            <a:r>
              <a:rPr lang="en-US" altLang="zh-CN" sz="2400" dirty="0">
                <a:solidFill>
                  <a:schemeClr val="tx1"/>
                </a:solidFill>
                <a:latin typeface="Times New Roman" panose="02020603050405020304" pitchFamily="18" charset="0"/>
                <a:ea typeface="宋体" panose="02010600030101010101" pitchFamily="2" charset="-122"/>
              </a:rPr>
              <a:t>1</a:t>
            </a:r>
            <a:r>
              <a:rPr lang="zh-CN" altLang="en-US" sz="2400" dirty="0">
                <a:solidFill>
                  <a:schemeClr val="tx1"/>
                </a:solidFill>
                <a:latin typeface="Times New Roman" panose="02020603050405020304" pitchFamily="18" charset="0"/>
                <a:ea typeface="宋体" panose="02010600030101010101" pitchFamily="2" charset="-122"/>
              </a:rPr>
              <a:t>，这就证明唯一的表法</a:t>
            </a: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2" name="Rectangle 5"/>
          <p:cNvSpPr/>
          <p:nvPr/>
        </p:nvSpPr>
        <p:spPr>
          <a:xfrm>
            <a:off x="466725" y="2859723"/>
            <a:ext cx="8208963" cy="903605"/>
          </a:xfrm>
          <a:prstGeom prst="rect">
            <a:avLst/>
          </a:prstGeom>
          <a:noFill/>
          <a:ln w="6350">
            <a:noFill/>
          </a:ln>
        </p:spPr>
        <p:txBody>
          <a:bodyPr anchor="ctr" anchorCtr="0">
            <a:spAutoFit/>
          </a:bodyPr>
          <a:p>
            <a:pPr indent="304800" eaLnBrk="0" hangingPunct="0">
              <a:lnSpc>
                <a:spcPct val="120000"/>
              </a:lnSpc>
            </a:pPr>
            <a:r>
              <a:rPr lang="zh-CN" altLang="en-US" sz="2400" dirty="0">
                <a:solidFill>
                  <a:schemeClr val="tx1"/>
                </a:solidFill>
                <a:latin typeface="Arial" panose="020B0604020202020204" pitchFamily="34" charset="0"/>
                <a:ea typeface="宋体" panose="02010600030101010101" pitchFamily="2" charset="-122"/>
              </a:rPr>
              <a:t>生成函数</a:t>
            </a:r>
            <a:endParaRPr lang="zh-CN" altLang="en-US" sz="2400" dirty="0">
              <a:solidFill>
                <a:schemeClr val="tx1"/>
              </a:solidFill>
              <a:latin typeface="Arial" panose="020B0604020202020204" pitchFamily="34" charset="0"/>
              <a:ea typeface="宋体" panose="02010600030101010101" pitchFamily="2" charset="-122"/>
            </a:endParaRPr>
          </a:p>
          <a:p>
            <a:pPr indent="304800" eaLnBrk="0" hangingPunct="0"/>
            <a:r>
              <a:rPr lang="en-US" altLang="zh-CN" sz="2400" dirty="0">
                <a:solidFill>
                  <a:schemeClr val="tx1"/>
                </a:solidFill>
                <a:latin typeface="Times New Roman" panose="02020603050405020304" pitchFamily="18" charset="0"/>
                <a:ea typeface="宋体" panose="02010600030101010101" pitchFamily="2" charset="-122"/>
              </a:rPr>
              <a:t>         </a:t>
            </a:r>
            <a:endParaRPr lang="en-US" altLang="zh-CN" sz="2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0" dur="500"/>
                                        <p:tgtEl>
                                          <p:spTgt spid="2662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3" dur="500"/>
                                        <p:tgtEl>
                                          <p:spTgt spid="2662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nodeType="withEffect">
                                  <p:stCondLst>
                                    <p:cond delay="0"/>
                                  </p:stCondLst>
                                  <p:childTnLst>
                                    <p:set>
                                      <p:cBhvr>
                                        <p:cTn id="20" dur="1" fill="hold">
                                          <p:stCondLst>
                                            <p:cond delay="0"/>
                                          </p:stCondLst>
                                        </p:cTn>
                                        <p:tgtEl>
                                          <p:spTgt spid="26628"/>
                                        </p:tgtEl>
                                        <p:attrNameLst>
                                          <p:attrName>style.visibility</p:attrName>
                                        </p:attrNameLst>
                                      </p:cBhvr>
                                      <p:to>
                                        <p:strVal val="visible"/>
                                      </p:to>
                                    </p:set>
                                    <p:animEffect transition="in" filter="blinds(horizontal)">
                                      <p:cBhvr>
                                        <p:cTn id="21" dur="500"/>
                                        <p:tgtEl>
                                          <p:spTgt spid="2662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629"/>
                                        </p:tgtEl>
                                        <p:attrNameLst>
                                          <p:attrName>style.visibility</p:attrName>
                                        </p:attrNameLst>
                                      </p:cBhvr>
                                      <p:to>
                                        <p:strVal val="visible"/>
                                      </p:to>
                                    </p:set>
                                    <p:animEffect transition="in" filter="blinds(horizontal)">
                                      <p:cBhvr>
                                        <p:cTn id="26"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6629" grpId="0"/>
      <p:bldP spid="2662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27650" name="Rectangle 4"/>
          <p:cNvSpPr>
            <a:spLocks noGrp="1"/>
          </p:cNvSpPr>
          <p:nvPr>
            <p:ph type="title"/>
          </p:nvPr>
        </p:nvSpPr>
        <p:spPr>
          <a:xfrm>
            <a:off x="682943" y="46673"/>
            <a:ext cx="7772400" cy="1143000"/>
          </a:xfrm>
        </p:spPr>
        <p:txBody>
          <a:bodyPr vert="horz" wrap="square" lIns="91440" tIns="45720" rIns="91440" bIns="45720" anchor="ctr" anchorCtr="0"/>
          <a:p>
            <a:pPr algn="l" eaLnBrk="1" hangingPunct="1"/>
            <a:r>
              <a:rPr lang="zh-CN" altLang="en-US" sz="3600" dirty="0">
                <a:solidFill>
                  <a:srgbClr val="A50021"/>
                </a:solidFill>
              </a:rPr>
              <a:t>无序拆分</a:t>
            </a:r>
            <a:r>
              <a:rPr lang="en-US" altLang="zh-CN" sz="3600" dirty="0">
                <a:solidFill>
                  <a:srgbClr val="A50021"/>
                </a:solidFill>
              </a:rPr>
              <a:t>——</a:t>
            </a:r>
            <a:r>
              <a:rPr lang="zh-CN" altLang="en-US" sz="3600" dirty="0">
                <a:solidFill>
                  <a:srgbClr val="A50021"/>
                </a:solidFill>
              </a:rPr>
              <a:t>拆分个数</a:t>
            </a:r>
            <a:r>
              <a:rPr lang="zh-CN" altLang="en-US" sz="3600" dirty="0">
                <a:solidFill>
                  <a:srgbClr val="A50021"/>
                </a:solidFill>
              </a:rPr>
              <a:t>有限制</a:t>
            </a:r>
            <a:endParaRPr lang="zh-CN" altLang="en-US" sz="3600" dirty="0">
              <a:solidFill>
                <a:srgbClr val="A50021"/>
              </a:solidFill>
            </a:endParaRPr>
          </a:p>
        </p:txBody>
      </p:sp>
      <p:sp>
        <p:nvSpPr>
          <p:cNvPr id="27651" name="Rectangle 6"/>
          <p:cNvSpPr/>
          <p:nvPr/>
        </p:nvSpPr>
        <p:spPr>
          <a:xfrm>
            <a:off x="225425" y="871063"/>
            <a:ext cx="8667750" cy="1501140"/>
          </a:xfrm>
          <a:prstGeom prst="rect">
            <a:avLst/>
          </a:prstGeom>
          <a:noFill/>
          <a:ln w="6350">
            <a:noFill/>
          </a:ln>
        </p:spPr>
        <p:txBody>
          <a:bodyPr anchor="ctr" anchorCtr="0">
            <a:spAutoFit/>
          </a:bodyPr>
          <a:p>
            <a:pPr indent="457200">
              <a:lnSpc>
                <a:spcPct val="110000"/>
              </a:lnSpc>
            </a:pPr>
            <a:r>
              <a:rPr lang="zh-CN" altLang="en-US" sz="2400" dirty="0">
                <a:solidFill>
                  <a:schemeClr val="accent2"/>
                </a:solidFill>
                <a:latin typeface="Times New Roman" panose="02020603050405020304" pitchFamily="18" charset="0"/>
                <a:ea typeface="宋体" panose="02010600030101010101" pitchFamily="2" charset="-122"/>
              </a:rPr>
              <a:t>例</a:t>
            </a:r>
            <a:r>
              <a:rPr lang="en-US" altLang="zh-CN" sz="2400" dirty="0">
                <a:solidFill>
                  <a:schemeClr val="accent2"/>
                </a:solidFill>
                <a:latin typeface="Times New Roman" panose="02020603050405020304" pitchFamily="18" charset="0"/>
                <a:ea typeface="宋体" panose="02010600030101010101" pitchFamily="2" charset="-122"/>
              </a:rPr>
              <a:t>6 </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rgbClr val="002060"/>
                </a:solidFill>
                <a:latin typeface="Times New Roman" panose="02020603050405020304" pitchFamily="18" charset="0"/>
                <a:ea typeface="宋体" panose="02010600030101010101" pitchFamily="2" charset="-122"/>
              </a:rPr>
              <a:t>给定</a:t>
            </a:r>
            <a:r>
              <a:rPr lang="en-US" altLang="zh-CN" sz="2400" i="1" dirty="0">
                <a:solidFill>
                  <a:srgbClr val="002060"/>
                </a:solidFill>
                <a:latin typeface="Times New Roman" panose="02020603050405020304" pitchFamily="18" charset="0"/>
                <a:ea typeface="宋体" panose="02010600030101010101" pitchFamily="2" charset="-122"/>
              </a:rPr>
              <a:t>r</a:t>
            </a:r>
            <a:r>
              <a:rPr lang="en-US" altLang="zh-CN" sz="2400" dirty="0">
                <a:solidFill>
                  <a:srgbClr val="002060"/>
                </a:solidFill>
                <a:latin typeface="Times New Roman" panose="02020603050405020304" pitchFamily="18" charset="0"/>
                <a:ea typeface="宋体" panose="02010600030101010101" pitchFamily="2" charset="-122"/>
              </a:rPr>
              <a:t>, </a:t>
            </a:r>
            <a:r>
              <a:rPr lang="zh-CN" altLang="en-US" sz="2400" dirty="0">
                <a:solidFill>
                  <a:srgbClr val="002060"/>
                </a:solidFill>
                <a:latin typeface="Times New Roman" panose="02020603050405020304" pitchFamily="18" charset="0"/>
                <a:ea typeface="宋体" panose="02010600030101010101" pitchFamily="2" charset="-122"/>
              </a:rPr>
              <a:t>求</a:t>
            </a:r>
            <a:r>
              <a:rPr lang="en-US" altLang="zh-CN" sz="2400" i="1" dirty="0">
                <a:solidFill>
                  <a:srgbClr val="002060"/>
                </a:solidFill>
                <a:latin typeface="Times New Roman" panose="02020603050405020304" pitchFamily="18" charset="0"/>
                <a:ea typeface="宋体" panose="02010600030101010101" pitchFamily="2" charset="-122"/>
              </a:rPr>
              <a:t>N</a:t>
            </a:r>
            <a:r>
              <a:rPr lang="zh-CN" altLang="en-US" sz="2400" dirty="0">
                <a:solidFill>
                  <a:srgbClr val="002060"/>
                </a:solidFill>
                <a:latin typeface="Times New Roman" panose="02020603050405020304" pitchFamily="18" charset="0"/>
                <a:ea typeface="宋体" panose="02010600030101010101" pitchFamily="2" charset="-122"/>
              </a:rPr>
              <a:t>允许重复无序拆分成 </a:t>
            </a:r>
            <a:r>
              <a:rPr lang="en-US" altLang="zh-CN" sz="2400" i="1" dirty="0">
                <a:solidFill>
                  <a:srgbClr val="002060"/>
                </a:solidFill>
                <a:latin typeface="Times New Roman" panose="02020603050405020304" pitchFamily="18" charset="0"/>
                <a:ea typeface="宋体" panose="02010600030101010101" pitchFamily="2" charset="-122"/>
              </a:rPr>
              <a:t>k</a:t>
            </a:r>
            <a:r>
              <a:rPr lang="zh-CN" altLang="en-US" sz="2400" dirty="0">
                <a:solidFill>
                  <a:srgbClr val="002060"/>
                </a:solidFill>
                <a:latin typeface="Times New Roman" panose="02020603050405020304" pitchFamily="18" charset="0"/>
                <a:ea typeface="宋体" panose="02010600030101010101" pitchFamily="2" charset="-122"/>
              </a:rPr>
              <a:t>个数 </a:t>
            </a:r>
            <a:r>
              <a:rPr lang="en-US" altLang="zh-CN" sz="2400" dirty="0">
                <a:solidFill>
                  <a:srgbClr val="002060"/>
                </a:solidFill>
                <a:latin typeface="Times New Roman" panose="02020603050405020304" pitchFamily="18" charset="0"/>
                <a:ea typeface="宋体" panose="02010600030101010101" pitchFamily="2" charset="-122"/>
              </a:rPr>
              <a:t>(</a:t>
            </a:r>
            <a:r>
              <a:rPr lang="en-US" altLang="zh-CN" sz="2400" i="1" dirty="0">
                <a:solidFill>
                  <a:srgbClr val="FF0000"/>
                </a:solidFill>
                <a:latin typeface="Times New Roman" panose="02020603050405020304" pitchFamily="18" charset="0"/>
                <a:ea typeface="宋体" panose="02010600030101010101" pitchFamily="2" charset="-122"/>
              </a:rPr>
              <a:t>k</a:t>
            </a:r>
            <a:r>
              <a:rPr lang="en-US" altLang="zh-CN" sz="24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rgbClr val="FF0000"/>
                </a:solidFill>
                <a:latin typeface="Times New Roman" panose="02020603050405020304" pitchFamily="18" charset="0"/>
                <a:ea typeface="宋体" panose="02010600030101010101" pitchFamily="2" charset="-122"/>
              </a:rPr>
              <a:t>r</a:t>
            </a:r>
            <a:r>
              <a:rPr lang="en-US" altLang="zh-CN" sz="2400" dirty="0">
                <a:solidFill>
                  <a:srgbClr val="002060"/>
                </a:solidFill>
                <a:latin typeface="Times New Roman" panose="02020603050405020304" pitchFamily="18" charset="0"/>
                <a:ea typeface="宋体" panose="02010600030101010101" pitchFamily="2" charset="-122"/>
              </a:rPr>
              <a:t>)</a:t>
            </a:r>
            <a:r>
              <a:rPr lang="zh-CN" altLang="en-US" sz="2400" dirty="0">
                <a:solidFill>
                  <a:srgbClr val="002060"/>
                </a:solidFill>
                <a:latin typeface="Times New Roman" panose="02020603050405020304" pitchFamily="18" charset="0"/>
                <a:ea typeface="宋体" panose="02010600030101010101" pitchFamily="2" charset="-122"/>
                <a:sym typeface="Symbol" panose="05050102010706020507" pitchFamily="18" charset="2"/>
              </a:rPr>
              <a:t>的方法数</a:t>
            </a:r>
            <a:endParaRPr lang="zh-CN" altLang="en-US" sz="2400" dirty="0">
              <a:solidFill>
                <a:srgbClr val="002060"/>
              </a:solidFill>
              <a:latin typeface="Arial" panose="020B0604020202020204" pitchFamily="34" charset="0"/>
              <a:sym typeface="Symbol" panose="05050102010706020507" pitchFamily="18" charset="2"/>
            </a:endParaRPr>
          </a:p>
          <a:p>
            <a:pPr indent="457200" eaLnBrk="0" hangingPunct="0">
              <a:lnSpc>
                <a:spcPct val="110000"/>
              </a:lnSpc>
              <a:spcBef>
                <a:spcPts val="1500"/>
              </a:spcBef>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解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允许重复无序拆分成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个数（</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rPr>
              <a:t>r</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）的方案</a:t>
            </a:r>
            <a:endParaRPr lang="zh-CN" altLang="en-US" sz="2400" dirty="0">
              <a:solidFill>
                <a:schemeClr val="tx1"/>
              </a:solidFill>
              <a:latin typeface="Arial" panose="020B0604020202020204" pitchFamily="34" charset="0"/>
              <a:sym typeface="Symbol" panose="05050102010706020507" pitchFamily="18" charset="2"/>
            </a:endParaRPr>
          </a:p>
          <a:p>
            <a:pPr indent="457200" eaLnBrk="0" hangingPunct="0">
              <a:lnSpc>
                <a:spcPct val="110000"/>
              </a:lnSpc>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accent2"/>
                </a:solidFill>
                <a:latin typeface="Times New Roman" panose="02020603050405020304" pitchFamily="18" charset="0"/>
                <a:ea typeface="宋体" panose="02010600030101010101" pitchFamily="2" charset="-122"/>
              </a:rPr>
              <a:t>N</a:t>
            </a:r>
            <a:r>
              <a:rPr lang="zh-CN" altLang="en-US" sz="24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允许重复无序拆分成正整数 </a:t>
            </a:r>
            <a:r>
              <a:rPr lang="en-US" altLang="zh-CN" sz="2400"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k</a:t>
            </a:r>
            <a:r>
              <a:rPr lang="zh-CN" altLang="en-US" sz="24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accent2"/>
                </a:solidFill>
                <a:latin typeface="Times New Roman" panose="02020603050405020304" pitchFamily="18" charset="0"/>
                <a:ea typeface="宋体" panose="02010600030101010101" pitchFamily="2" charset="-122"/>
              </a:rPr>
              <a:t>r</a:t>
            </a:r>
            <a:r>
              <a:rPr lang="zh-CN" altLang="en-US" sz="24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）的方案</a:t>
            </a:r>
            <a:r>
              <a:rPr lang="zh-CN" altLang="en-US" sz="12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12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27652" name="Object 5"/>
          <p:cNvGraphicFramePr/>
          <p:nvPr/>
        </p:nvGraphicFramePr>
        <p:xfrm>
          <a:off x="1259523" y="5661025"/>
          <a:ext cx="3960812" cy="889000"/>
        </p:xfrm>
        <a:graphic>
          <a:graphicData uri="http://schemas.openxmlformats.org/presentationml/2006/ole">
            <mc:AlternateContent xmlns:mc="http://schemas.openxmlformats.org/markup-compatibility/2006">
              <mc:Choice xmlns:v="urn:schemas-microsoft-com:vml" Requires="v">
                <p:oleObj spid="_x0000_s3092" name="" r:id="rId1" imgW="1866900" imgH="419100" progId="Equation.3">
                  <p:embed/>
                </p:oleObj>
              </mc:Choice>
              <mc:Fallback>
                <p:oleObj name="" r:id="rId1" imgW="1866900" imgH="419100" progId="Equation.3">
                  <p:embed/>
                  <p:pic>
                    <p:nvPicPr>
                      <p:cNvPr id="0" name="图片 3091"/>
                      <p:cNvPicPr/>
                      <p:nvPr/>
                    </p:nvPicPr>
                    <p:blipFill>
                      <a:blip r:embed="rId2"/>
                      <a:stretch>
                        <a:fillRect/>
                      </a:stretch>
                    </p:blipFill>
                    <p:spPr>
                      <a:xfrm>
                        <a:off x="1259523" y="5661025"/>
                        <a:ext cx="3960812" cy="889000"/>
                      </a:xfrm>
                      <a:prstGeom prst="rect">
                        <a:avLst/>
                      </a:prstGeom>
                      <a:noFill/>
                      <a:ln w="38100">
                        <a:noFill/>
                        <a:miter/>
                      </a:ln>
                    </p:spPr>
                  </p:pic>
                </p:oleObj>
              </mc:Fallback>
            </mc:AlternateContent>
          </a:graphicData>
        </a:graphic>
      </p:graphicFrame>
      <p:sp>
        <p:nvSpPr>
          <p:cNvPr id="27653" name="Rectangle 7"/>
          <p:cNvSpPr/>
          <p:nvPr/>
        </p:nvSpPr>
        <p:spPr>
          <a:xfrm>
            <a:off x="2382838" y="4551363"/>
            <a:ext cx="222250" cy="274637"/>
          </a:xfrm>
          <a:prstGeom prst="rect">
            <a:avLst/>
          </a:prstGeom>
          <a:noFill/>
          <a:ln w="6350">
            <a:noFill/>
          </a:ln>
        </p:spPr>
        <p:txBody>
          <a:bodyPr wrap="none" anchor="ctr" anchorCtr="0">
            <a:spAutoFit/>
          </a:bodyPr>
          <a:p>
            <a:r>
              <a:rPr lang="zh-CN" altLang="en-US" sz="1200" dirty="0">
                <a:solidFill>
                  <a:schemeClr val="tx1"/>
                </a:solidFill>
                <a:latin typeface="Times New Roman" panose="02020603050405020304" pitchFamily="18" charset="0"/>
                <a:ea typeface="宋体" panose="02010600030101010101" pitchFamily="2" charset="-122"/>
              </a:rPr>
              <a:t> </a:t>
            </a:r>
            <a:endParaRPr lang="zh-CN" altLang="en-US" sz="2400" b="0" dirty="0">
              <a:solidFill>
                <a:schemeClr val="tx1"/>
              </a:solidFill>
              <a:latin typeface="Times New Roman" panose="02020603050405020304" pitchFamily="18" charset="0"/>
              <a:ea typeface="宋体" panose="02010600030101010101" pitchFamily="2" charset="-122"/>
            </a:endParaRPr>
          </a:p>
        </p:txBody>
      </p:sp>
      <p:pic>
        <p:nvPicPr>
          <p:cNvPr id="27654" name="Picture 9"/>
          <p:cNvPicPr>
            <a:picLocks noChangeAspect="1"/>
          </p:cNvPicPr>
          <p:nvPr/>
        </p:nvPicPr>
        <p:blipFill>
          <a:blip r:embed="rId3"/>
          <a:srcRect r="37524"/>
          <a:stretch>
            <a:fillRect/>
          </a:stretch>
        </p:blipFill>
        <p:spPr>
          <a:xfrm>
            <a:off x="5575935" y="2563495"/>
            <a:ext cx="2497455" cy="2043430"/>
          </a:xfrm>
          <a:prstGeom prst="rect">
            <a:avLst/>
          </a:prstGeom>
          <a:noFill/>
          <a:ln w="9525">
            <a:noFill/>
          </a:ln>
        </p:spPr>
      </p:pic>
      <p:graphicFrame>
        <p:nvGraphicFramePr>
          <p:cNvPr id="2" name="对象 1"/>
          <p:cNvGraphicFramePr/>
          <p:nvPr/>
        </p:nvGraphicFramePr>
        <p:xfrm>
          <a:off x="5686425" y="4714875"/>
          <a:ext cx="1942465" cy="2074545"/>
        </p:xfrm>
        <a:graphic>
          <a:graphicData uri="http://schemas.openxmlformats.org/presentationml/2006/ole">
            <mc:AlternateContent xmlns:mc="http://schemas.openxmlformats.org/markup-compatibility/2006">
              <mc:Choice xmlns:v="urn:schemas-microsoft-com:vml" Requires="v">
                <p:oleObj spid="_x0000_s3" name="" r:id="rId4" imgW="3219450" imgH="2921000" progId="Paint.Picture">
                  <p:embed/>
                </p:oleObj>
              </mc:Choice>
              <mc:Fallback>
                <p:oleObj name="" r:id="rId4" imgW="3219450" imgH="2921000" progId="Paint.Picture">
                  <p:embed/>
                  <p:pic>
                    <p:nvPicPr>
                      <p:cNvPr id="0" name="图片 2"/>
                      <p:cNvPicPr/>
                      <p:nvPr/>
                    </p:nvPicPr>
                    <p:blipFill>
                      <a:blip r:embed="rId5"/>
                      <a:stretch>
                        <a:fillRect/>
                      </a:stretch>
                    </p:blipFill>
                    <p:spPr>
                      <a:xfrm>
                        <a:off x="5686425" y="4714875"/>
                        <a:ext cx="1942465" cy="2074545"/>
                      </a:xfrm>
                      <a:prstGeom prst="rect">
                        <a:avLst/>
                      </a:prstGeom>
                    </p:spPr>
                  </p:pic>
                </p:oleObj>
              </mc:Fallback>
            </mc:AlternateContent>
          </a:graphicData>
        </a:graphic>
      </p:graphicFrame>
      <p:sp>
        <p:nvSpPr>
          <p:cNvPr id="4" name="Rectangle 6"/>
          <p:cNvSpPr/>
          <p:nvPr/>
        </p:nvSpPr>
        <p:spPr>
          <a:xfrm>
            <a:off x="225425" y="5298918"/>
            <a:ext cx="8667750" cy="681990"/>
          </a:xfrm>
          <a:prstGeom prst="rect">
            <a:avLst/>
          </a:prstGeom>
          <a:noFill/>
          <a:ln w="6350">
            <a:noFill/>
          </a:ln>
        </p:spPr>
        <p:txBody>
          <a:bodyPr anchor="ctr" anchorCtr="0">
            <a:spAutoFit/>
          </a:bodyPr>
          <a:p>
            <a:pPr indent="457200" eaLnBrk="0" hangingPunct="0">
              <a:lnSpc>
                <a:spcPct val="110000"/>
              </a:lnSpc>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这种拆分数的生成函数为</a:t>
            </a:r>
            <a:endParaRPr lang="zh-CN" altLang="en-US" sz="2400" dirty="0">
              <a:solidFill>
                <a:schemeClr val="tx1"/>
              </a:solidFill>
              <a:latin typeface="Arial" panose="020B0604020202020204" pitchFamily="34" charset="0"/>
              <a:sym typeface="Symbol" panose="05050102010706020507" pitchFamily="18" charset="2"/>
            </a:endParaRPr>
          </a:p>
          <a:p>
            <a:pPr indent="457200" eaLnBrk="0" hangingPunct="0"/>
            <a:r>
              <a:rPr lang="zh-CN" altLang="en-US" sz="12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12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5" name="Rectangle 6"/>
          <p:cNvSpPr/>
          <p:nvPr/>
        </p:nvSpPr>
        <p:spPr>
          <a:xfrm>
            <a:off x="153670" y="2408238"/>
            <a:ext cx="4939665" cy="2731770"/>
          </a:xfrm>
          <a:prstGeom prst="rect">
            <a:avLst/>
          </a:prstGeom>
          <a:noFill/>
          <a:ln w="6350">
            <a:noFill/>
          </a:ln>
        </p:spPr>
        <p:txBody>
          <a:bodyPr wrap="square" anchor="ctr" anchorCtr="0">
            <a:spAutoFit/>
          </a:bodyPr>
          <a:p>
            <a:pPr indent="457200" eaLnBrk="0" hangingPunct="0">
              <a:lnSpc>
                <a:spcPct val="110000"/>
              </a:lnSpc>
              <a:spcBef>
                <a:spcPts val="1000"/>
              </a:spcBef>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做下述 </a:t>
            </a:r>
            <a:r>
              <a:rPr lang="en-US" altLang="zh-CN" sz="2400" dirty="0">
                <a:solidFill>
                  <a:srgbClr val="FF0000"/>
                </a:solidFill>
                <a:latin typeface="Times New Roman" panose="02020603050405020304" pitchFamily="18" charset="0"/>
                <a:ea typeface="宋体" panose="02010600030101010101" pitchFamily="2" charset="-122"/>
                <a:sym typeface="Symbol" panose="05050102010706020507" pitchFamily="18" charset="2"/>
              </a:rPr>
              <a:t>Ferrers</a:t>
            </a:r>
            <a:r>
              <a:rPr lang="zh-CN" altLang="en-US" sz="2400" dirty="0">
                <a:solidFill>
                  <a:srgbClr val="FF0000"/>
                </a:solidFill>
                <a:latin typeface="Times New Roman" panose="02020603050405020304" pitchFamily="18" charset="0"/>
                <a:ea typeface="宋体" panose="02010600030101010101" pitchFamily="2" charset="-122"/>
                <a:sym typeface="Symbol" panose="05050102010706020507" pitchFamily="18" charset="2"/>
              </a:rPr>
              <a:t>图  </a:t>
            </a:r>
            <a:endParaRPr lang="zh-CN" altLang="en-US" sz="2400" dirty="0">
              <a:solidFill>
                <a:srgbClr val="FF0000"/>
              </a:solidFill>
              <a:latin typeface="Arial" panose="020B0604020202020204" pitchFamily="34" charset="0"/>
              <a:sym typeface="Symbol" panose="05050102010706020507" pitchFamily="18" charset="2"/>
            </a:endParaRPr>
          </a:p>
          <a:p>
            <a:pPr indent="457200" eaLnBrk="0" hangingPunct="0">
              <a:lnSpc>
                <a:spcPct val="110000"/>
              </a:lnSpc>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将图以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对角线翻转</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180</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度，</a:t>
            </a:r>
            <a:endParaRPr lang="zh-CN" altLang="en-US" sz="2400" dirty="0">
              <a:solidFill>
                <a:schemeClr val="tx1"/>
              </a:solidFill>
              <a:latin typeface="Arial" panose="020B0604020202020204" pitchFamily="34" charset="0"/>
              <a:sym typeface="Symbol" panose="05050102010706020507" pitchFamily="18" charset="2"/>
            </a:endParaRPr>
          </a:p>
          <a:p>
            <a:pPr indent="457200" eaLnBrk="0" hangingPunct="0">
              <a:lnSpc>
                <a:spcPct val="110000"/>
              </a:lnSpc>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得到 </a:t>
            </a:r>
            <a:r>
              <a:rPr lang="zh-CN" altLang="en-US" sz="2400" dirty="0">
                <a:solidFill>
                  <a:srgbClr val="FF0000"/>
                </a:solidFill>
                <a:latin typeface="Times New Roman" panose="02020603050405020304" pitchFamily="18" charset="0"/>
                <a:ea typeface="宋体" panose="02010600030101010101" pitchFamily="2" charset="-122"/>
                <a:sym typeface="Symbol" panose="05050102010706020507" pitchFamily="18" charset="2"/>
              </a:rPr>
              <a:t>共轭的</a:t>
            </a:r>
            <a:r>
              <a:rPr lang="en-US" altLang="zh-CN" sz="2400" dirty="0">
                <a:solidFill>
                  <a:srgbClr val="FF0000"/>
                </a:solidFill>
                <a:latin typeface="Times New Roman" panose="02020603050405020304" pitchFamily="18" charset="0"/>
                <a:ea typeface="宋体" panose="02010600030101010101" pitchFamily="2" charset="-122"/>
                <a:sym typeface="Symbol" panose="05050102010706020507" pitchFamily="18" charset="2"/>
              </a:rPr>
              <a:t>Ferrers</a:t>
            </a:r>
            <a:r>
              <a:rPr lang="zh-CN" altLang="en-US" sz="2400" dirty="0">
                <a:solidFill>
                  <a:srgbClr val="FF0000"/>
                </a:solidFill>
                <a:latin typeface="Times New Roman" panose="02020603050405020304" pitchFamily="18" charset="0"/>
                <a:ea typeface="宋体" panose="02010600030101010101" pitchFamily="2" charset="-122"/>
                <a:sym typeface="Symbol" panose="05050102010706020507" pitchFamily="18" charset="2"/>
              </a:rPr>
              <a:t>图</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dirty="0">
              <a:solidFill>
                <a:schemeClr val="tx1"/>
              </a:solidFill>
              <a:latin typeface="Arial" panose="020B0604020202020204" pitchFamily="34" charset="0"/>
              <a:sym typeface="Symbol" panose="05050102010706020507" pitchFamily="18" charset="2"/>
            </a:endParaRPr>
          </a:p>
          <a:p>
            <a:pPr indent="457200" eaLnBrk="0" hangingPunct="0">
              <a:lnSpc>
                <a:spcPct val="110000"/>
              </a:lnSpc>
              <a:spcBef>
                <a:spcPts val="1600"/>
              </a:spcBef>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16 = 6+5+3+2 </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chemeClr val="tx1"/>
                </a:solidFill>
                <a:latin typeface="Times New Roman" panose="02020603050405020304" pitchFamily="18" charset="0"/>
                <a:ea typeface="宋体" panose="02010600030101010101" pitchFamily="2" charset="-122"/>
              </a:rPr>
              <a:t> 4</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dirty="0">
              <a:solidFill>
                <a:schemeClr val="tx1"/>
              </a:solidFill>
              <a:latin typeface="Arial" panose="020B0604020202020204" pitchFamily="34" charset="0"/>
              <a:sym typeface="Symbol" panose="05050102010706020507" pitchFamily="18" charset="2"/>
            </a:endParaRPr>
          </a:p>
          <a:p>
            <a:pPr indent="457200" eaLnBrk="0" hangingPunct="0">
              <a:lnSpc>
                <a:spcPct val="110000"/>
              </a:lnSpc>
            </a:pP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对应每个数不超过</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的拆分</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457200" eaLnBrk="0" hangingPunct="0">
              <a:lnSpc>
                <a:spcPct val="11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16 = 4+4+3+2+2+1 </a:t>
            </a:r>
            <a:r>
              <a:rPr lang="zh-CN" altLang="en-US" sz="12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12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7" dur="500"/>
                                        <p:tgtEl>
                                          <p:spTgt spid="2765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0" dur="500"/>
                                        <p:tgtEl>
                                          <p:spTgt spid="2765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27654"/>
                                        </p:tgtEl>
                                        <p:attrNameLst>
                                          <p:attrName>style.visibility</p:attrName>
                                        </p:attrNameLst>
                                      </p:cBhvr>
                                      <p:to>
                                        <p:strVal val="visible"/>
                                      </p:to>
                                    </p:set>
                                    <p:animEffect transition="in" filter="blinds(horizontal)">
                                      <p:cBhvr>
                                        <p:cTn id="18" dur="500"/>
                                        <p:tgtEl>
                                          <p:spTgt spid="27654"/>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7652"/>
                                        </p:tgtEl>
                                        <p:attrNameLst>
                                          <p:attrName>style.visibility</p:attrName>
                                        </p:attrNameLst>
                                      </p:cBhvr>
                                      <p:to>
                                        <p:strVal val="visible"/>
                                      </p:to>
                                    </p:set>
                                    <p:animEffect transition="in" filter="blinds(horizontal)">
                                      <p:cBhvr>
                                        <p:cTn id="26" dur="500"/>
                                        <p:tgtEl>
                                          <p:spTgt spid="2765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28674" name="Rectangle 3"/>
          <p:cNvSpPr>
            <a:spLocks noGrp="1"/>
          </p:cNvSpPr>
          <p:nvPr>
            <p:ph type="title"/>
          </p:nvPr>
        </p:nvSpPr>
        <p:spPr>
          <a:xfrm>
            <a:off x="684213" y="404495"/>
            <a:ext cx="7772400" cy="1143000"/>
          </a:xfrm>
        </p:spPr>
        <p:txBody>
          <a:bodyPr vert="horz" wrap="square" lIns="91440" tIns="45720" rIns="91440" bIns="45720" anchor="ctr" anchorCtr="0"/>
          <a:p>
            <a:pPr algn="l" eaLnBrk="1" hangingPunct="1"/>
            <a:r>
              <a:rPr lang="zh-CN" altLang="en-US" sz="3600" dirty="0">
                <a:solidFill>
                  <a:srgbClr val="A50021"/>
                </a:solidFill>
              </a:rPr>
              <a:t>有序拆分</a:t>
            </a:r>
            <a:endParaRPr lang="zh-CN" altLang="en-US" sz="3600" dirty="0">
              <a:solidFill>
                <a:srgbClr val="A50021"/>
              </a:solidFill>
            </a:endParaRPr>
          </a:p>
        </p:txBody>
      </p:sp>
      <p:graphicFrame>
        <p:nvGraphicFramePr>
          <p:cNvPr id="28675" name="Object 5"/>
          <p:cNvGraphicFramePr/>
          <p:nvPr/>
        </p:nvGraphicFramePr>
        <p:xfrm>
          <a:off x="1679575" y="2714625"/>
          <a:ext cx="2905125" cy="1290638"/>
        </p:xfrm>
        <a:graphic>
          <a:graphicData uri="http://schemas.openxmlformats.org/presentationml/2006/ole">
            <mc:AlternateContent xmlns:mc="http://schemas.openxmlformats.org/markup-compatibility/2006">
              <mc:Choice xmlns:v="urn:schemas-microsoft-com:vml" Requires="v">
                <p:oleObj spid="_x0000_s3093" name="" r:id="rId1" imgW="1497965" imgH="660400" progId="Equation.3">
                  <p:embed/>
                </p:oleObj>
              </mc:Choice>
              <mc:Fallback>
                <p:oleObj name="" r:id="rId1" imgW="1497965" imgH="660400" progId="Equation.3">
                  <p:embed/>
                  <p:pic>
                    <p:nvPicPr>
                      <p:cNvPr id="0" name="图片 3092"/>
                      <p:cNvPicPr/>
                      <p:nvPr/>
                    </p:nvPicPr>
                    <p:blipFill>
                      <a:blip r:embed="rId2"/>
                      <a:stretch>
                        <a:fillRect/>
                      </a:stretch>
                    </p:blipFill>
                    <p:spPr>
                      <a:xfrm>
                        <a:off x="1679575" y="2714625"/>
                        <a:ext cx="2905125" cy="1290638"/>
                      </a:xfrm>
                      <a:prstGeom prst="rect">
                        <a:avLst/>
                      </a:prstGeom>
                      <a:noFill/>
                      <a:ln w="38100">
                        <a:noFill/>
                        <a:miter/>
                      </a:ln>
                    </p:spPr>
                  </p:pic>
                </p:oleObj>
              </mc:Fallback>
            </mc:AlternateContent>
          </a:graphicData>
        </a:graphic>
      </p:graphicFrame>
      <p:graphicFrame>
        <p:nvGraphicFramePr>
          <p:cNvPr id="28676" name="Object 4"/>
          <p:cNvGraphicFramePr/>
          <p:nvPr/>
        </p:nvGraphicFramePr>
        <p:xfrm>
          <a:off x="3629025" y="5291773"/>
          <a:ext cx="2232025" cy="873125"/>
        </p:xfrm>
        <a:graphic>
          <a:graphicData uri="http://schemas.openxmlformats.org/presentationml/2006/ole">
            <mc:AlternateContent xmlns:mc="http://schemas.openxmlformats.org/markup-compatibility/2006">
              <mc:Choice xmlns:v="urn:schemas-microsoft-com:vml" Requires="v">
                <p:oleObj spid="_x0000_s3095" name="" r:id="rId3" imgW="1091565" imgH="431800" progId="Equation.3">
                  <p:embed/>
                </p:oleObj>
              </mc:Choice>
              <mc:Fallback>
                <p:oleObj name="" r:id="rId3" imgW="1091565" imgH="431800" progId="Equation.3">
                  <p:embed/>
                  <p:pic>
                    <p:nvPicPr>
                      <p:cNvPr id="0" name="图片 3094"/>
                      <p:cNvPicPr/>
                      <p:nvPr/>
                    </p:nvPicPr>
                    <p:blipFill>
                      <a:blip r:embed="rId4"/>
                      <a:stretch>
                        <a:fillRect/>
                      </a:stretch>
                    </p:blipFill>
                    <p:spPr>
                      <a:xfrm>
                        <a:off x="3629025" y="5291773"/>
                        <a:ext cx="2232025" cy="873125"/>
                      </a:xfrm>
                      <a:prstGeom prst="rect">
                        <a:avLst/>
                      </a:prstGeom>
                      <a:noFill/>
                      <a:ln w="38100">
                        <a:noFill/>
                        <a:miter/>
                      </a:ln>
                    </p:spPr>
                  </p:pic>
                </p:oleObj>
              </mc:Fallback>
            </mc:AlternateContent>
          </a:graphicData>
        </a:graphic>
      </p:graphicFrame>
      <p:sp>
        <p:nvSpPr>
          <p:cNvPr id="28677" name="Rectangle 6"/>
          <p:cNvSpPr/>
          <p:nvPr/>
        </p:nvSpPr>
        <p:spPr>
          <a:xfrm>
            <a:off x="468313" y="1341597"/>
            <a:ext cx="8135937" cy="902970"/>
          </a:xfrm>
          <a:prstGeom prst="rect">
            <a:avLst/>
          </a:prstGeom>
          <a:noFill/>
          <a:ln w="6350">
            <a:noFill/>
          </a:ln>
        </p:spPr>
        <p:txBody>
          <a:bodyPr anchor="ctr" anchorCtr="0">
            <a:spAutoFit/>
          </a:bodyPr>
          <a:p>
            <a:pPr indent="304800">
              <a:lnSpc>
                <a:spcPct val="110000"/>
              </a:lnSpc>
            </a:pPr>
            <a:r>
              <a:rPr lang="zh-CN" altLang="en-US" sz="2400" dirty="0">
                <a:solidFill>
                  <a:srgbClr val="7030A0"/>
                </a:solidFill>
                <a:latin typeface="Times New Roman" panose="02020603050405020304" pitchFamily="18" charset="0"/>
                <a:ea typeface="宋体" panose="02010600030101010101" pitchFamily="2" charset="-122"/>
              </a:rPr>
              <a:t>定理</a:t>
            </a:r>
            <a:r>
              <a:rPr lang="en-US" altLang="zh-CN" sz="2400" dirty="0">
                <a:solidFill>
                  <a:srgbClr val="7030A0"/>
                </a:solidFill>
                <a:latin typeface="Times New Roman" panose="02020603050405020304" pitchFamily="18" charset="0"/>
                <a:ea typeface="宋体" panose="02010600030101010101" pitchFamily="2" charset="-122"/>
              </a:rPr>
              <a:t>10.7</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accent2"/>
                </a:solidFill>
                <a:latin typeface="Times New Roman" panose="02020603050405020304" pitchFamily="18" charset="0"/>
                <a:ea typeface="宋体" panose="02010600030101010101" pitchFamily="2" charset="-122"/>
              </a:rPr>
              <a:t>将</a:t>
            </a:r>
            <a:r>
              <a:rPr lang="en-US" altLang="zh-CN" sz="2400" i="1" dirty="0">
                <a:solidFill>
                  <a:schemeClr val="accent2"/>
                </a:solidFill>
                <a:latin typeface="Times New Roman" panose="02020603050405020304" pitchFamily="18" charset="0"/>
                <a:ea typeface="宋体" panose="02010600030101010101" pitchFamily="2" charset="-122"/>
              </a:rPr>
              <a:t>N</a:t>
            </a:r>
            <a:r>
              <a:rPr lang="zh-CN" altLang="en-US" sz="2400" dirty="0">
                <a:solidFill>
                  <a:schemeClr val="accent2"/>
                </a:solidFill>
                <a:latin typeface="Times New Roman" panose="02020603050405020304" pitchFamily="18" charset="0"/>
                <a:ea typeface="宋体" panose="02010600030101010101" pitchFamily="2" charset="-122"/>
              </a:rPr>
              <a:t>允许</a:t>
            </a:r>
            <a:r>
              <a:rPr lang="zh-CN" altLang="en-US" sz="2400" dirty="0">
                <a:solidFill>
                  <a:srgbClr val="FF0000"/>
                </a:solidFill>
                <a:latin typeface="Times New Roman" panose="02020603050405020304" pitchFamily="18" charset="0"/>
                <a:ea typeface="宋体" panose="02010600030101010101" pitchFamily="2" charset="-122"/>
              </a:rPr>
              <a:t>重复地有序</a:t>
            </a:r>
            <a:r>
              <a:rPr lang="zh-CN" altLang="en-US" sz="2400" dirty="0">
                <a:solidFill>
                  <a:schemeClr val="accent2"/>
                </a:solidFill>
                <a:latin typeface="Times New Roman" panose="02020603050405020304" pitchFamily="18" charset="0"/>
                <a:ea typeface="宋体" panose="02010600030101010101" pitchFamily="2" charset="-122"/>
              </a:rPr>
              <a:t>拆分成</a:t>
            </a:r>
            <a:r>
              <a:rPr lang="zh-CN" altLang="en-US" sz="2400" dirty="0">
                <a:solidFill>
                  <a:srgbClr val="FF0000"/>
                </a:solidFill>
                <a:latin typeface="Times New Roman" panose="02020603050405020304" pitchFamily="18" charset="0"/>
                <a:ea typeface="宋体" panose="02010600030101010101" pitchFamily="2" charset="-122"/>
              </a:rPr>
              <a:t> </a:t>
            </a:r>
            <a:r>
              <a:rPr lang="en-US" altLang="zh-CN" sz="2400" i="1" dirty="0">
                <a:solidFill>
                  <a:srgbClr val="FF0000"/>
                </a:solidFill>
                <a:latin typeface="Times New Roman" panose="02020603050405020304" pitchFamily="18" charset="0"/>
                <a:ea typeface="宋体" panose="02010600030101010101" pitchFamily="2" charset="-122"/>
              </a:rPr>
              <a:t>r</a:t>
            </a:r>
            <a:r>
              <a:rPr lang="en-US" altLang="zh-CN" sz="2400" i="1" dirty="0">
                <a:solidFill>
                  <a:schemeClr val="accent2"/>
                </a:solidFill>
                <a:latin typeface="Times New Roman" panose="02020603050405020304" pitchFamily="18" charset="0"/>
                <a:ea typeface="宋体" panose="02010600030101010101" pitchFamily="2" charset="-122"/>
              </a:rPr>
              <a:t> </a:t>
            </a:r>
            <a:r>
              <a:rPr lang="zh-CN" altLang="en-US" sz="2400" dirty="0">
                <a:solidFill>
                  <a:schemeClr val="accent2"/>
                </a:solidFill>
                <a:latin typeface="Times New Roman" panose="02020603050405020304" pitchFamily="18" charset="0"/>
                <a:ea typeface="宋体" panose="02010600030101010101" pitchFamily="2" charset="-122"/>
              </a:rPr>
              <a:t>个部分的方案数为   </a:t>
            </a:r>
            <a:endParaRPr lang="zh-CN" altLang="en-US" sz="2400" dirty="0">
              <a:solidFill>
                <a:schemeClr val="accent2"/>
              </a:solidFill>
              <a:latin typeface="Times New Roman" panose="02020603050405020304" pitchFamily="18" charset="0"/>
              <a:ea typeface="宋体" panose="02010600030101010101" pitchFamily="2" charset="-122"/>
            </a:endParaRPr>
          </a:p>
          <a:p>
            <a:pPr indent="304800">
              <a:lnSpc>
                <a:spcPct val="110000"/>
              </a:lnSpc>
            </a:pPr>
            <a:r>
              <a:rPr lang="en-US" altLang="zh-CN" sz="2400" i="1" dirty="0">
                <a:solidFill>
                  <a:schemeClr val="accent2"/>
                </a:solidFill>
                <a:latin typeface="Times New Roman" panose="02020603050405020304" pitchFamily="18" charset="0"/>
                <a:ea typeface="宋体" panose="02010600030101010101" pitchFamily="2" charset="-122"/>
              </a:rPr>
              <a:t>C</a:t>
            </a:r>
            <a:r>
              <a:rPr lang="en-US" altLang="zh-CN" sz="2400" dirty="0">
                <a:solidFill>
                  <a:schemeClr val="accent2"/>
                </a:solidFill>
                <a:latin typeface="Times New Roman" panose="02020603050405020304" pitchFamily="18" charset="0"/>
                <a:ea typeface="宋体" panose="02010600030101010101" pitchFamily="2" charset="-122"/>
              </a:rPr>
              <a:t>(</a:t>
            </a:r>
            <a:r>
              <a:rPr lang="en-US" altLang="zh-CN" sz="2400" i="1" dirty="0">
                <a:solidFill>
                  <a:schemeClr val="accent2"/>
                </a:solidFill>
                <a:latin typeface="Times New Roman" panose="02020603050405020304" pitchFamily="18" charset="0"/>
                <a:ea typeface="宋体" panose="02010600030101010101" pitchFamily="2" charset="-122"/>
              </a:rPr>
              <a:t>N</a:t>
            </a:r>
            <a:r>
              <a:rPr lang="en-US" altLang="zh-CN" sz="24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solidFill>
                  <a:schemeClr val="accent2"/>
                </a:solidFill>
                <a:latin typeface="Times New Roman" panose="02020603050405020304" pitchFamily="18" charset="0"/>
                <a:ea typeface="宋体" panose="02010600030101010101" pitchFamily="2" charset="-122"/>
              </a:rPr>
              <a:t>1, </a:t>
            </a:r>
            <a:r>
              <a:rPr lang="en-US" altLang="zh-CN" sz="2400" i="1" dirty="0">
                <a:solidFill>
                  <a:schemeClr val="accent2"/>
                </a:solidFill>
                <a:latin typeface="Times New Roman" panose="02020603050405020304" pitchFamily="18" charset="0"/>
                <a:ea typeface="宋体" panose="02010600030101010101" pitchFamily="2" charset="-122"/>
              </a:rPr>
              <a:t>r</a:t>
            </a:r>
            <a:r>
              <a:rPr lang="en-US" altLang="zh-CN" sz="2400" dirty="0">
                <a:solidFill>
                  <a:schemeClr val="accent2"/>
                </a:solidFill>
                <a:latin typeface="Arial" panose="020B0604020202020204" pitchFamily="34" charset="0"/>
                <a:sym typeface="Symbol" panose="05050102010706020507" pitchFamily="18" charset="2"/>
              </a:rPr>
              <a:t></a:t>
            </a:r>
            <a:r>
              <a:rPr lang="en-US" altLang="zh-CN" sz="2400" dirty="0">
                <a:solidFill>
                  <a:schemeClr val="accent2"/>
                </a:solidFill>
                <a:latin typeface="Times New Roman" panose="02020603050405020304" pitchFamily="18" charset="0"/>
                <a:ea typeface="宋体" panose="02010600030101010101" pitchFamily="2" charset="-122"/>
              </a:rPr>
              <a:t>1). </a:t>
            </a:r>
            <a:r>
              <a:rPr lang="zh-CN" altLang="en-US" sz="2400" dirty="0">
                <a:solidFill>
                  <a:schemeClr val="tx1"/>
                </a:solidFill>
                <a:latin typeface="宋体" panose="02010600030101010101" pitchFamily="2" charset="-122"/>
                <a:ea typeface="宋体" panose="02010600030101010101" pitchFamily="2" charset="-122"/>
              </a:rPr>
              <a:t>        </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28678" name="Rectangle 7"/>
          <p:cNvSpPr/>
          <p:nvPr/>
        </p:nvSpPr>
        <p:spPr>
          <a:xfrm>
            <a:off x="827405" y="3939858"/>
            <a:ext cx="8143240" cy="497205"/>
          </a:xfrm>
          <a:prstGeom prst="rect">
            <a:avLst/>
          </a:prstGeom>
          <a:noFill/>
          <a:ln w="6350">
            <a:noFill/>
          </a:ln>
        </p:spPr>
        <p:txBody>
          <a:bodyPr wrap="square" anchor="ctr" anchorCtr="0">
            <a:spAutoFit/>
          </a:bodyPr>
          <a:p>
            <a:pPr>
              <a:lnSpc>
                <a:spcPct val="110000"/>
              </a:lnSpc>
            </a:pPr>
            <a:r>
              <a:rPr lang="en-US" altLang="zh-CN" sz="2400" i="1" dirty="0">
                <a:solidFill>
                  <a:schemeClr val="tx1"/>
                </a:solidFill>
                <a:latin typeface="Times New Roman" panose="02020603050405020304" pitchFamily="18" charset="0"/>
                <a:ea typeface="宋体" panose="02010600030101010101" pitchFamily="2" charset="-122"/>
              </a:rPr>
              <a:t>r</a:t>
            </a:r>
            <a:r>
              <a:rPr lang="en-US" altLang="zh-CN" sz="2400"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1</a:t>
            </a:r>
            <a:r>
              <a:rPr lang="zh-CN" altLang="en-US" sz="2400" dirty="0">
                <a:solidFill>
                  <a:schemeClr val="tx1"/>
                </a:solidFill>
                <a:latin typeface="Times New Roman" panose="02020603050405020304" pitchFamily="18" charset="0"/>
                <a:ea typeface="宋体" panose="02010600030101010101" pitchFamily="2" charset="-122"/>
              </a:rPr>
              <a:t>个</a:t>
            </a:r>
            <a:r>
              <a:rPr lang="en-US" altLang="zh-CN" sz="2400" i="1" dirty="0">
                <a:solidFill>
                  <a:schemeClr val="tx1"/>
                </a:solidFill>
                <a:latin typeface="Times New Roman" panose="02020603050405020304" pitchFamily="18" charset="0"/>
                <a:ea typeface="宋体" panose="02010600030101010101" pitchFamily="2" charset="-122"/>
              </a:rPr>
              <a:t>S</a:t>
            </a:r>
            <a:r>
              <a:rPr lang="en-US" altLang="zh-CN" sz="2400" i="1" baseline="-30000" dirty="0">
                <a:solidFill>
                  <a:schemeClr val="tx1"/>
                </a:solidFill>
                <a:latin typeface="Times New Roman" panose="02020603050405020304" pitchFamily="18" charset="0"/>
                <a:ea typeface="宋体" panose="02010600030101010101" pitchFamily="2" charset="-122"/>
              </a:rPr>
              <a:t>i </a:t>
            </a:r>
            <a:r>
              <a:rPr lang="zh-CN" altLang="en-US" sz="2400" dirty="0">
                <a:solidFill>
                  <a:schemeClr val="tx1"/>
                </a:solidFill>
                <a:latin typeface="Times New Roman" panose="02020603050405020304" pitchFamily="18" charset="0"/>
                <a:ea typeface="宋体" panose="02010600030101010101" pitchFamily="2" charset="-122"/>
              </a:rPr>
              <a:t>取值范围为</a:t>
            </a:r>
            <a:r>
              <a:rPr lang="en-US" altLang="zh-CN" sz="2400" dirty="0">
                <a:solidFill>
                  <a:schemeClr val="tx1"/>
                </a:solidFill>
                <a:latin typeface="Times New Roman" panose="02020603050405020304" pitchFamily="18" charset="0"/>
                <a:ea typeface="宋体" panose="02010600030101010101" pitchFamily="2" charset="-122"/>
              </a:rPr>
              <a:t>{1, 2, …, </a:t>
            </a:r>
            <a:r>
              <a:rPr lang="en-US" altLang="zh-CN" sz="2400" i="1"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1}, </a:t>
            </a:r>
            <a:r>
              <a:rPr lang="zh-CN" altLang="en-US" sz="2400" dirty="0">
                <a:solidFill>
                  <a:schemeClr val="tx1"/>
                </a:solidFill>
                <a:latin typeface="Times New Roman" panose="02020603050405020304" pitchFamily="18" charset="0"/>
                <a:ea typeface="宋体" panose="02010600030101010101" pitchFamily="2" charset="-122"/>
              </a:rPr>
              <a:t>方法数为 </a:t>
            </a:r>
            <a:r>
              <a:rPr lang="en-US" altLang="zh-CN" sz="2400" i="1" dirty="0">
                <a:solidFill>
                  <a:schemeClr val="tx1"/>
                </a:solidFill>
                <a:latin typeface="Times New Roman" panose="02020603050405020304" pitchFamily="18" charset="0"/>
                <a:ea typeface="宋体" panose="02010600030101010101" pitchFamily="2" charset="-122"/>
              </a:rPr>
              <a:t>C</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1, </a:t>
            </a:r>
            <a:r>
              <a:rPr lang="en-US" altLang="zh-CN" sz="2400" i="1" dirty="0">
                <a:solidFill>
                  <a:schemeClr val="tx1"/>
                </a:solidFill>
                <a:latin typeface="Times New Roman" panose="02020603050405020304" pitchFamily="18" charset="0"/>
                <a:ea typeface="宋体" panose="02010600030101010101" pitchFamily="2" charset="-122"/>
              </a:rPr>
              <a:t>r</a:t>
            </a:r>
            <a:r>
              <a:rPr lang="en-US" altLang="zh-CN" sz="2400"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1).</a:t>
            </a:r>
            <a:endParaRPr lang="zh-CN" altLang="en-US" sz="2400" dirty="0">
              <a:solidFill>
                <a:schemeClr val="accent2"/>
              </a:solidFill>
              <a:latin typeface="Times New Roman" panose="02020603050405020304" pitchFamily="18" charset="0"/>
              <a:ea typeface="宋体" panose="02010600030101010101" pitchFamily="2" charset="-122"/>
            </a:endParaRPr>
          </a:p>
        </p:txBody>
      </p:sp>
      <p:sp>
        <p:nvSpPr>
          <p:cNvPr id="2" name="Rectangle 6"/>
          <p:cNvSpPr/>
          <p:nvPr/>
        </p:nvSpPr>
        <p:spPr>
          <a:xfrm>
            <a:off x="468313" y="2333784"/>
            <a:ext cx="8135937" cy="497205"/>
          </a:xfrm>
          <a:prstGeom prst="rect">
            <a:avLst/>
          </a:prstGeom>
          <a:noFill/>
          <a:ln w="6350">
            <a:noFill/>
          </a:ln>
        </p:spPr>
        <p:txBody>
          <a:bodyPr anchor="ctr" anchorCtr="0">
            <a:spAutoFit/>
          </a:bodyPr>
          <a:p>
            <a:pPr indent="304800" eaLnBrk="0" hangingPunct="0">
              <a:lnSpc>
                <a:spcPct val="110000"/>
              </a:lnSpc>
            </a:pPr>
            <a:r>
              <a:rPr lang="zh-CN" altLang="en-US" sz="2400" dirty="0">
                <a:solidFill>
                  <a:schemeClr val="tx1"/>
                </a:solidFill>
                <a:latin typeface="Times New Roman" panose="02020603050405020304" pitchFamily="18" charset="0"/>
                <a:ea typeface="宋体" panose="02010600030101010101" pitchFamily="2" charset="-122"/>
              </a:rPr>
              <a:t>证  设</a:t>
            </a:r>
            <a:r>
              <a:rPr lang="zh-CN" altLang="en-US"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C00000"/>
                </a:solidFill>
                <a:latin typeface="Times New Roman" panose="02020603050405020304" pitchFamily="18" charset="0"/>
                <a:ea typeface="宋体" panose="02010600030101010101" pitchFamily="2" charset="-122"/>
              </a:rPr>
              <a:t>N</a:t>
            </a:r>
            <a:r>
              <a:rPr lang="en-US" altLang="zh-CN" sz="2400" dirty="0">
                <a:solidFill>
                  <a:srgbClr val="C00000"/>
                </a:solidFill>
                <a:latin typeface="Times New Roman" panose="02020603050405020304" pitchFamily="18" charset="0"/>
                <a:ea typeface="宋体" panose="02010600030101010101" pitchFamily="2" charset="-122"/>
              </a:rPr>
              <a:t>=</a:t>
            </a:r>
            <a:r>
              <a:rPr lang="en-US" altLang="zh-CN" sz="2400" i="1" dirty="0">
                <a:solidFill>
                  <a:srgbClr val="C00000"/>
                </a:solidFill>
                <a:latin typeface="Times New Roman" panose="02020603050405020304" pitchFamily="18" charset="0"/>
                <a:ea typeface="宋体" panose="02010600030101010101" pitchFamily="2" charset="-122"/>
              </a:rPr>
              <a:t> a</a:t>
            </a:r>
            <a:r>
              <a:rPr lang="en-US" altLang="zh-CN" sz="2400" baseline="-30000" dirty="0">
                <a:solidFill>
                  <a:srgbClr val="C00000"/>
                </a:solidFill>
                <a:latin typeface="Times New Roman" panose="02020603050405020304" pitchFamily="18" charset="0"/>
                <a:ea typeface="宋体" panose="02010600030101010101" pitchFamily="2" charset="-122"/>
              </a:rPr>
              <a:t>1</a:t>
            </a:r>
            <a:r>
              <a:rPr lang="en-US" altLang="zh-CN" sz="2400" dirty="0">
                <a:solidFill>
                  <a:srgbClr val="C00000"/>
                </a:solidFill>
                <a:latin typeface="Times New Roman" panose="02020603050405020304" pitchFamily="18" charset="0"/>
                <a:ea typeface="宋体" panose="02010600030101010101" pitchFamily="2" charset="-122"/>
              </a:rPr>
              <a:t>+</a:t>
            </a:r>
            <a:r>
              <a:rPr lang="en-US" altLang="zh-CN" sz="2400" i="1" dirty="0">
                <a:solidFill>
                  <a:srgbClr val="C00000"/>
                </a:solidFill>
                <a:latin typeface="Times New Roman" panose="02020603050405020304" pitchFamily="18" charset="0"/>
                <a:ea typeface="宋体" panose="02010600030101010101" pitchFamily="2" charset="-122"/>
              </a:rPr>
              <a:t>a</a:t>
            </a:r>
            <a:r>
              <a:rPr lang="en-US" altLang="zh-CN" sz="2400" baseline="-30000" dirty="0">
                <a:solidFill>
                  <a:srgbClr val="C00000"/>
                </a:solidFill>
                <a:latin typeface="Times New Roman" panose="02020603050405020304" pitchFamily="18" charset="0"/>
                <a:ea typeface="宋体" panose="02010600030101010101" pitchFamily="2" charset="-122"/>
              </a:rPr>
              <a:t>2</a:t>
            </a:r>
            <a:r>
              <a:rPr lang="en-US" altLang="zh-CN" sz="2400" dirty="0">
                <a:solidFill>
                  <a:srgbClr val="C00000"/>
                </a:solidFill>
                <a:latin typeface="Times New Roman" panose="02020603050405020304" pitchFamily="18" charset="0"/>
                <a:ea typeface="宋体" panose="02010600030101010101" pitchFamily="2" charset="-122"/>
              </a:rPr>
              <a:t>+…+</a:t>
            </a:r>
            <a:r>
              <a:rPr lang="en-US" altLang="zh-CN" sz="2400" i="1" dirty="0">
                <a:solidFill>
                  <a:srgbClr val="C00000"/>
                </a:solidFill>
                <a:latin typeface="Times New Roman" panose="02020603050405020304" pitchFamily="18" charset="0"/>
                <a:ea typeface="宋体" panose="02010600030101010101" pitchFamily="2" charset="-122"/>
              </a:rPr>
              <a:t>a</a:t>
            </a:r>
            <a:r>
              <a:rPr lang="en-US" altLang="zh-CN" sz="2400" i="1" baseline="-30000" dirty="0">
                <a:solidFill>
                  <a:srgbClr val="C00000"/>
                </a:solidFill>
                <a:latin typeface="Times New Roman" panose="02020603050405020304" pitchFamily="18" charset="0"/>
                <a:ea typeface="宋体" panose="02010600030101010101" pitchFamily="2" charset="-122"/>
              </a:rPr>
              <a:t>r </a:t>
            </a:r>
            <a:r>
              <a:rPr lang="zh-CN" altLang="en-US" sz="2400" dirty="0">
                <a:solidFill>
                  <a:schemeClr val="tx1"/>
                </a:solidFill>
                <a:latin typeface="Times New Roman" panose="02020603050405020304" pitchFamily="18" charset="0"/>
                <a:ea typeface="宋体" panose="02010600030101010101" pitchFamily="2" charset="-122"/>
              </a:rPr>
              <a:t>是满足条件的拆分，则令</a:t>
            </a:r>
            <a:r>
              <a:rPr lang="zh-CN" altLang="en-US" sz="2400" dirty="0">
                <a:solidFill>
                  <a:schemeClr val="tx1"/>
                </a:solidFill>
                <a:latin typeface="宋体" panose="02010600030101010101" pitchFamily="2" charset="-122"/>
                <a:ea typeface="宋体" panose="02010600030101010101" pitchFamily="2" charset="-122"/>
              </a:rPr>
              <a:t>        </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3" name="Rectangle 7"/>
          <p:cNvSpPr/>
          <p:nvPr/>
        </p:nvSpPr>
        <p:spPr>
          <a:xfrm>
            <a:off x="827405" y="4657408"/>
            <a:ext cx="8143240" cy="497205"/>
          </a:xfrm>
          <a:prstGeom prst="rect">
            <a:avLst/>
          </a:prstGeom>
          <a:noFill/>
          <a:ln w="6350">
            <a:noFill/>
          </a:ln>
        </p:spPr>
        <p:txBody>
          <a:bodyPr wrap="square" anchor="ctr" anchorCtr="0">
            <a:spAutoFit/>
          </a:bodyPr>
          <a:p>
            <a:pPr eaLnBrk="0" hangingPunct="0">
              <a:lnSpc>
                <a:spcPct val="110000"/>
              </a:lnSpc>
              <a:spcBef>
                <a:spcPct val="50000"/>
              </a:spcBef>
            </a:pPr>
            <a:r>
              <a:rPr lang="zh-CN" altLang="en-US" sz="2400" dirty="0">
                <a:solidFill>
                  <a:srgbClr val="7030A0"/>
                </a:solidFill>
                <a:latin typeface="Times New Roman" panose="02020603050405020304" pitchFamily="18" charset="0"/>
                <a:ea typeface="宋体" panose="02010600030101010101" pitchFamily="2" charset="-122"/>
              </a:rPr>
              <a:t>推论</a:t>
            </a:r>
            <a:r>
              <a:rPr lang="zh-CN" altLang="en-US"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accent2"/>
                </a:solidFill>
                <a:latin typeface="Times New Roman" panose="02020603050405020304" pitchFamily="18" charset="0"/>
                <a:ea typeface="宋体" panose="02010600030101010101" pitchFamily="2" charset="-122"/>
              </a:rPr>
              <a:t>对</a:t>
            </a:r>
            <a:r>
              <a:rPr lang="en-US" altLang="zh-CN" sz="2400" i="1" dirty="0">
                <a:solidFill>
                  <a:schemeClr val="accent2"/>
                </a:solidFill>
                <a:latin typeface="Times New Roman" panose="02020603050405020304" pitchFamily="18" charset="0"/>
                <a:ea typeface="宋体" panose="02010600030101010101" pitchFamily="2" charset="-122"/>
              </a:rPr>
              <a:t>N </a:t>
            </a:r>
            <a:r>
              <a:rPr lang="zh-CN" altLang="en-US" sz="2400" dirty="0">
                <a:solidFill>
                  <a:schemeClr val="accent2"/>
                </a:solidFill>
                <a:latin typeface="Times New Roman" panose="02020603050405020304" pitchFamily="18" charset="0"/>
                <a:ea typeface="宋体" panose="02010600030101010101" pitchFamily="2" charset="-122"/>
              </a:rPr>
              <a:t>做任意重复的有序拆分</a:t>
            </a:r>
            <a:r>
              <a:rPr lang="en-US" altLang="zh-CN" sz="2400" dirty="0">
                <a:solidFill>
                  <a:schemeClr val="accent2"/>
                </a:solidFill>
                <a:latin typeface="Times New Roman" panose="02020603050405020304" pitchFamily="18" charset="0"/>
                <a:ea typeface="宋体" panose="02010600030101010101" pitchFamily="2" charset="-122"/>
              </a:rPr>
              <a:t>, </a:t>
            </a:r>
            <a:r>
              <a:rPr lang="zh-CN" altLang="en-US" sz="2400" dirty="0">
                <a:solidFill>
                  <a:schemeClr val="accent2"/>
                </a:solidFill>
                <a:latin typeface="Times New Roman" panose="02020603050405020304" pitchFamily="18" charset="0"/>
                <a:ea typeface="宋体" panose="02010600030101010101" pitchFamily="2" charset="-122"/>
              </a:rPr>
              <a:t>方案数为</a:t>
            </a:r>
            <a:endParaRPr lang="zh-CN" altLang="en-US" sz="2400" dirty="0">
              <a:solidFill>
                <a:schemeClr val="accent2"/>
              </a:solidFill>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4098" name="Rectangle 3"/>
          <p:cNvSpPr>
            <a:spLocks noGrp="1"/>
          </p:cNvSpPr>
          <p:nvPr>
            <p:ph idx="1"/>
          </p:nvPr>
        </p:nvSpPr>
        <p:spPr/>
        <p:txBody>
          <a:bodyPr vert="horz" wrap="square" lIns="91440" tIns="45720" rIns="91440" bIns="45720" anchor="t" anchorCtr="0"/>
          <a:p>
            <a:pPr eaLnBrk="1" hangingPunct="1">
              <a:lnSpc>
                <a:spcPct val="130000"/>
              </a:lnSpc>
            </a:pPr>
            <a:r>
              <a:rPr lang="zh-CN" altLang="en-US" b="1" dirty="0"/>
              <a:t>指数生成函数的定义与实例</a:t>
            </a:r>
            <a:endParaRPr lang="zh-CN" altLang="en-US" b="1" dirty="0"/>
          </a:p>
          <a:p>
            <a:pPr eaLnBrk="1" hangingPunct="1">
              <a:lnSpc>
                <a:spcPct val="130000"/>
              </a:lnSpc>
            </a:pPr>
            <a:r>
              <a:rPr lang="zh-CN" altLang="en-US" b="1" dirty="0"/>
              <a:t>指数生成函数的性质</a:t>
            </a:r>
            <a:endParaRPr lang="zh-CN" altLang="en-US" b="1" dirty="0"/>
          </a:p>
          <a:p>
            <a:pPr eaLnBrk="1" hangingPunct="1">
              <a:lnSpc>
                <a:spcPct val="130000"/>
              </a:lnSpc>
            </a:pPr>
            <a:r>
              <a:rPr lang="zh-CN" altLang="en-US" b="1" dirty="0"/>
              <a:t>指数生成函数的应用</a:t>
            </a:r>
            <a:endParaRPr lang="zh-CN" altLang="en-US" b="1" dirty="0"/>
          </a:p>
        </p:txBody>
      </p:sp>
      <p:sp>
        <p:nvSpPr>
          <p:cNvPr id="4099" name="Rectangle 4"/>
          <p:cNvSpPr>
            <a:spLocks noGrp="1"/>
          </p:cNvSpPr>
          <p:nvPr>
            <p:ph type="title"/>
          </p:nvPr>
        </p:nvSpPr>
        <p:spPr>
          <a:xfrm>
            <a:off x="757555" y="753110"/>
            <a:ext cx="7772400" cy="1143000"/>
          </a:xfrm>
        </p:spPr>
        <p:txBody>
          <a:bodyPr vert="horz" wrap="square" lIns="91440" tIns="45720" rIns="91440" bIns="45720" anchor="ctr" anchorCtr="0"/>
          <a:p>
            <a:pPr eaLnBrk="1" hangingPunct="1"/>
            <a:r>
              <a:rPr lang="en-US" altLang="zh-CN" dirty="0">
                <a:solidFill>
                  <a:srgbClr val="A50021"/>
                </a:solidFill>
                <a:ea typeface="黑体" panose="02010609060101010101" pitchFamily="2" charset="-122"/>
              </a:rPr>
              <a:t>10.3 指数生成函数及其应用</a:t>
            </a:r>
            <a:endParaRPr lang="en-US" altLang="zh-CN" dirty="0">
              <a:solidFill>
                <a:srgbClr val="A50021"/>
              </a:solidFill>
              <a:ea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5122" name="Rectangle 3"/>
          <p:cNvSpPr>
            <a:spLocks noGrp="1"/>
          </p:cNvSpPr>
          <p:nvPr>
            <p:ph type="title"/>
          </p:nvPr>
        </p:nvSpPr>
        <p:spPr>
          <a:xfrm>
            <a:off x="755650" y="421323"/>
            <a:ext cx="7772400" cy="1143000"/>
          </a:xfrm>
        </p:spPr>
        <p:txBody>
          <a:bodyPr vert="horz" wrap="square" lIns="91440" tIns="45720" rIns="91440" bIns="45720" anchor="ctr" anchorCtr="0"/>
          <a:p>
            <a:pPr marL="571500" indent="-571500" algn="l" eaLnBrk="1" hangingPunct="1">
              <a:buFont typeface="Wingdings" panose="05000000000000000000" charset="0"/>
              <a:buChar char="Ø"/>
            </a:pPr>
            <a:r>
              <a:rPr lang="zh-CN" altLang="en-US" sz="4000" dirty="0">
                <a:solidFill>
                  <a:schemeClr val="accent2"/>
                </a:solidFill>
                <a:latin typeface="宋体" panose="02010600030101010101" pitchFamily="2" charset="-122"/>
              </a:rPr>
              <a:t>指数生成函数的定义与实例</a:t>
            </a:r>
            <a:endParaRPr lang="zh-CN" altLang="en-US" sz="4000" dirty="0">
              <a:solidFill>
                <a:schemeClr val="accent2"/>
              </a:solidFill>
              <a:latin typeface="宋体" panose="02010600030101010101" pitchFamily="2" charset="-122"/>
            </a:endParaRPr>
          </a:p>
        </p:txBody>
      </p:sp>
      <p:graphicFrame>
        <p:nvGraphicFramePr>
          <p:cNvPr id="5123" name="Object 5"/>
          <p:cNvGraphicFramePr/>
          <p:nvPr/>
        </p:nvGraphicFramePr>
        <p:xfrm>
          <a:off x="1547813" y="3500438"/>
          <a:ext cx="5580062" cy="1809750"/>
        </p:xfrm>
        <a:graphic>
          <a:graphicData uri="http://schemas.openxmlformats.org/presentationml/2006/ole">
            <mc:AlternateContent xmlns:mc="http://schemas.openxmlformats.org/markup-compatibility/2006">
              <mc:Choice xmlns:v="urn:schemas-microsoft-com:vml" Requires="v">
                <p:oleObj spid="_x0000_s3091" name="" r:id="rId1" imgW="2768600" imgH="889000" progId="Equation.3">
                  <p:embed/>
                </p:oleObj>
              </mc:Choice>
              <mc:Fallback>
                <p:oleObj name="" r:id="rId1" imgW="2768600" imgH="889000" progId="Equation.3">
                  <p:embed/>
                  <p:pic>
                    <p:nvPicPr>
                      <p:cNvPr id="0" name="图片 3090"/>
                      <p:cNvPicPr/>
                      <p:nvPr/>
                    </p:nvPicPr>
                    <p:blipFill>
                      <a:blip r:embed="rId2"/>
                      <a:stretch>
                        <a:fillRect/>
                      </a:stretch>
                    </p:blipFill>
                    <p:spPr>
                      <a:xfrm>
                        <a:off x="1547813" y="3500438"/>
                        <a:ext cx="5580062" cy="1809750"/>
                      </a:xfrm>
                      <a:prstGeom prst="rect">
                        <a:avLst/>
                      </a:prstGeom>
                      <a:noFill/>
                      <a:ln w="38100">
                        <a:noFill/>
                        <a:miter/>
                      </a:ln>
                    </p:spPr>
                  </p:pic>
                </p:oleObj>
              </mc:Fallback>
            </mc:AlternateContent>
          </a:graphicData>
        </a:graphic>
      </p:graphicFrame>
      <p:sp>
        <p:nvSpPr>
          <p:cNvPr id="5124" name="Rectangle 8"/>
          <p:cNvSpPr/>
          <p:nvPr/>
        </p:nvSpPr>
        <p:spPr>
          <a:xfrm>
            <a:off x="613728" y="3139123"/>
            <a:ext cx="7559675" cy="460375"/>
          </a:xfrm>
          <a:prstGeom prst="rect">
            <a:avLst/>
          </a:prstGeom>
          <a:noFill/>
          <a:ln w="6350">
            <a:noFill/>
          </a:ln>
        </p:spPr>
        <p:txBody>
          <a:bodyPr anchor="ctr" anchorCtr="0">
            <a:spAutoFit/>
          </a:bodyPr>
          <a:p>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给定正整数</a:t>
            </a:r>
            <a:r>
              <a:rPr lang="en-US" altLang="zh-CN" sz="2400" b="1" i="1" dirty="0">
                <a:solidFill>
                  <a:srgbClr val="002060"/>
                </a:solidFill>
                <a:latin typeface="Times New Roman" panose="02020603050405020304" pitchFamily="18" charset="0"/>
                <a:ea typeface="宋体" panose="02010600030101010101" pitchFamily="2" charset="-122"/>
              </a:rPr>
              <a:t>m</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a</a:t>
            </a:r>
            <a:r>
              <a:rPr lang="en-US" altLang="zh-CN" sz="2400" b="1" i="1" baseline="-30000" dirty="0">
                <a:solidFill>
                  <a:srgbClr val="002060"/>
                </a:solidFill>
                <a:latin typeface="Times New Roman" panose="02020603050405020304" pitchFamily="18" charset="0"/>
                <a:ea typeface="宋体" panose="02010600030101010101" pitchFamily="2" charset="-122"/>
              </a:rPr>
              <a:t>n</a:t>
            </a:r>
            <a:r>
              <a:rPr lang="en-US" altLang="zh-CN" sz="2400" b="1" i="1" dirty="0">
                <a:solidFill>
                  <a:srgbClr val="002060"/>
                </a:solidFill>
                <a:latin typeface="Times New Roman" panose="02020603050405020304" pitchFamily="18" charset="0"/>
                <a:ea typeface="宋体" panose="02010600030101010101" pitchFamily="2" charset="-122"/>
              </a:rPr>
              <a:t> </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P</a:t>
            </a:r>
            <a:r>
              <a:rPr lang="en-US" altLang="zh-CN" sz="2400" b="1" dirty="0">
                <a:solidFill>
                  <a:srgbClr val="002060"/>
                </a:solidFill>
                <a:latin typeface="Times New Roman" panose="02020603050405020304" pitchFamily="18" charset="0"/>
                <a:ea typeface="宋体" panose="02010600030101010101" pitchFamily="2" charset="-122"/>
              </a:rPr>
              <a:t>(</a:t>
            </a:r>
            <a:r>
              <a:rPr lang="en-US" altLang="zh-CN" sz="2400" b="1" i="1" dirty="0">
                <a:solidFill>
                  <a:srgbClr val="002060"/>
                </a:solidFill>
                <a:latin typeface="Times New Roman" panose="02020603050405020304" pitchFamily="18" charset="0"/>
                <a:ea typeface="宋体" panose="02010600030101010101" pitchFamily="2" charset="-122"/>
              </a:rPr>
              <a:t>m,n</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a</a:t>
            </a:r>
            <a:r>
              <a:rPr lang="en-US" altLang="zh-CN" sz="2400" b="1" i="1" baseline="-30000" dirty="0">
                <a:solidFill>
                  <a:srgbClr val="002060"/>
                </a:solidFill>
                <a:latin typeface="Times New Roman" panose="02020603050405020304" pitchFamily="18" charset="0"/>
                <a:ea typeface="宋体" panose="02010600030101010101" pitchFamily="2" charset="-122"/>
              </a:rPr>
              <a:t>n</a:t>
            </a:r>
            <a:r>
              <a:rPr lang="en-US" altLang="zh-CN" sz="2400" b="1" dirty="0">
                <a:solidFill>
                  <a:srgbClr val="002060"/>
                </a:solidFill>
                <a:latin typeface="Times New Roman" panose="02020603050405020304" pitchFamily="18" charset="0"/>
                <a:ea typeface="宋体" panose="02010600030101010101" pitchFamily="2" charset="-122"/>
              </a:rPr>
              <a:t>}</a:t>
            </a:r>
            <a:r>
              <a:rPr lang="zh-CN" altLang="en-US" sz="2400" b="1" dirty="0">
                <a:solidFill>
                  <a:srgbClr val="002060"/>
                </a:solidFill>
                <a:latin typeface="Times New Roman" panose="02020603050405020304" pitchFamily="18" charset="0"/>
                <a:ea typeface="宋体" panose="02010600030101010101" pitchFamily="2" charset="-122"/>
              </a:rPr>
              <a:t>的指数生成函数为 </a:t>
            </a:r>
            <a:r>
              <a:rPr lang="zh-CN" altLang="en-US" sz="2400" b="1" dirty="0">
                <a:solidFill>
                  <a:schemeClr val="tx1"/>
                </a:solidFill>
                <a:latin typeface="Times New Roman" panose="02020603050405020304" pitchFamily="18" charset="0"/>
                <a:ea typeface="宋体" panose="02010600030101010101" pitchFamily="2" charset="-122"/>
              </a:rPr>
              <a:t>       </a:t>
            </a:r>
            <a:endParaRPr lang="zh-CN" altLang="en-US" sz="2400" dirty="0">
              <a:solidFill>
                <a:schemeClr val="tx1"/>
              </a:solidFill>
              <a:latin typeface="Times New Roman" panose="02020603050405020304" pitchFamily="18" charset="0"/>
              <a:ea typeface="宋体" panose="02010600030101010101" pitchFamily="2" charset="-122"/>
            </a:endParaRPr>
          </a:p>
        </p:txBody>
      </p:sp>
      <p:grpSp>
        <p:nvGrpSpPr>
          <p:cNvPr id="5125" name="Group 12"/>
          <p:cNvGrpSpPr/>
          <p:nvPr/>
        </p:nvGrpSpPr>
        <p:grpSpPr>
          <a:xfrm>
            <a:off x="-285750" y="5300663"/>
            <a:ext cx="8386763" cy="984250"/>
            <a:chOff x="-179" y="3429"/>
            <a:chExt cx="5283" cy="620"/>
          </a:xfrm>
        </p:grpSpPr>
        <p:graphicFrame>
          <p:nvGraphicFramePr>
            <p:cNvPr id="5126" name="Object 4"/>
            <p:cNvGraphicFramePr/>
            <p:nvPr/>
          </p:nvGraphicFramePr>
          <p:xfrm>
            <a:off x="3425" y="3429"/>
            <a:ext cx="1679" cy="620"/>
          </p:xfrm>
          <a:graphic>
            <a:graphicData uri="http://schemas.openxmlformats.org/presentationml/2006/ole">
              <mc:AlternateContent xmlns:mc="http://schemas.openxmlformats.org/markup-compatibility/2006">
                <mc:Choice xmlns:v="urn:schemas-microsoft-com:vml" Requires="v">
                  <p:oleObj spid="_x0000_s3087" name="" r:id="rId3" imgW="1180465" imgH="431800" progId="Equation.3">
                    <p:embed/>
                  </p:oleObj>
                </mc:Choice>
                <mc:Fallback>
                  <p:oleObj name="" r:id="rId3" imgW="1180465" imgH="431800" progId="Equation.3">
                    <p:embed/>
                    <p:pic>
                      <p:nvPicPr>
                        <p:cNvPr id="0" name="图片 3086"/>
                        <p:cNvPicPr/>
                        <p:nvPr/>
                      </p:nvPicPr>
                      <p:blipFill>
                        <a:blip r:embed="rId4"/>
                        <a:stretch>
                          <a:fillRect/>
                        </a:stretch>
                      </p:blipFill>
                      <p:spPr>
                        <a:xfrm>
                          <a:off x="3425" y="3429"/>
                          <a:ext cx="1679" cy="620"/>
                        </a:xfrm>
                        <a:prstGeom prst="rect">
                          <a:avLst/>
                        </a:prstGeom>
                        <a:noFill/>
                        <a:ln w="38100">
                          <a:noFill/>
                          <a:miter/>
                        </a:ln>
                      </p:spPr>
                    </p:pic>
                  </p:oleObj>
                </mc:Fallback>
              </mc:AlternateContent>
            </a:graphicData>
          </a:graphic>
        </p:graphicFrame>
        <p:sp>
          <p:nvSpPr>
            <p:cNvPr id="5127" name="Rectangle 9"/>
            <p:cNvSpPr/>
            <p:nvPr/>
          </p:nvSpPr>
          <p:spPr>
            <a:xfrm>
              <a:off x="-179" y="3610"/>
              <a:ext cx="4921" cy="290"/>
            </a:xfrm>
            <a:prstGeom prst="rect">
              <a:avLst/>
            </a:prstGeom>
            <a:noFill/>
            <a:ln w="6350">
              <a:noFill/>
            </a:ln>
          </p:spPr>
          <p:txBody>
            <a:bodyPr anchor="ctr" anchorCtr="0">
              <a:spAutoFit/>
            </a:bodyPr>
            <a:p>
              <a:pPr indent="571500"/>
              <a:r>
                <a:rPr lang="zh-CN" altLang="en-US" sz="2400" b="1" dirty="0">
                  <a:solidFill>
                    <a:schemeClr val="accent2"/>
                  </a:solidFill>
                  <a:latin typeface="Times New Roman" panose="02020603050405020304" pitchFamily="18" charset="0"/>
                  <a:ea typeface="宋体" panose="02010600030101010101" pitchFamily="2" charset="-122"/>
                </a:rPr>
                <a:t>    例</a:t>
              </a:r>
              <a:r>
                <a:rPr lang="en-US" altLang="zh-CN" sz="2400" b="1" dirty="0">
                  <a:solidFill>
                    <a:schemeClr val="accent2"/>
                  </a:solidFill>
                  <a:latin typeface="Times New Roman" panose="02020603050405020304" pitchFamily="18" charset="0"/>
                  <a:ea typeface="宋体" panose="02010600030101010101" pitchFamily="2" charset="-122"/>
                </a:rPr>
                <a:t>2</a:t>
              </a:r>
              <a:r>
                <a:rPr lang="en-US" altLang="zh-CN" sz="2400" b="1" dirty="0">
                  <a:solidFill>
                    <a:srgbClr val="7030A0"/>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b</a:t>
              </a:r>
              <a:r>
                <a:rPr lang="en-US" altLang="zh-CN" sz="2400" b="1" i="1" baseline="-30000" dirty="0">
                  <a:solidFill>
                    <a:srgbClr val="002060"/>
                  </a:solidFill>
                  <a:latin typeface="Times New Roman" panose="02020603050405020304" pitchFamily="18" charset="0"/>
                  <a:ea typeface="宋体" panose="02010600030101010101" pitchFamily="2" charset="-122"/>
                </a:rPr>
                <a:t>n</a:t>
              </a:r>
              <a:r>
                <a:rPr lang="en-US" altLang="zh-CN" sz="2400" b="1" dirty="0">
                  <a:solidFill>
                    <a:srgbClr val="002060"/>
                  </a:solidFill>
                  <a:latin typeface="Times New Roman" panose="02020603050405020304" pitchFamily="18" charset="0"/>
                  <a:ea typeface="宋体" panose="02010600030101010101" pitchFamily="2" charset="-122"/>
                </a:rPr>
                <a:t>=1, </a:t>
              </a:r>
              <a:r>
                <a:rPr lang="zh-CN" altLang="en-US" sz="2400" b="1" dirty="0">
                  <a:solidFill>
                    <a:srgbClr val="002060"/>
                  </a:solidFill>
                  <a:latin typeface="Times New Roman" panose="02020603050405020304" pitchFamily="18" charset="0"/>
                  <a:ea typeface="宋体" panose="02010600030101010101" pitchFamily="2" charset="-122"/>
                </a:rPr>
                <a:t>则</a:t>
              </a:r>
              <a:r>
                <a:rPr lang="en-US" altLang="zh-CN" sz="2400" b="1" dirty="0">
                  <a:solidFill>
                    <a:srgbClr val="002060"/>
                  </a:solidFill>
                  <a:latin typeface="Times New Roman" panose="02020603050405020304" pitchFamily="18" charset="0"/>
                  <a:ea typeface="宋体" panose="02010600030101010101" pitchFamily="2" charset="-122"/>
                </a:rPr>
                <a:t>{</a:t>
              </a:r>
              <a:r>
                <a:rPr lang="en-US" altLang="zh-CN" sz="2400" b="1" i="1" dirty="0">
                  <a:solidFill>
                    <a:srgbClr val="002060"/>
                  </a:solidFill>
                  <a:latin typeface="Times New Roman" panose="02020603050405020304" pitchFamily="18" charset="0"/>
                  <a:ea typeface="宋体" panose="02010600030101010101" pitchFamily="2" charset="-122"/>
                </a:rPr>
                <a:t>b</a:t>
              </a:r>
              <a:r>
                <a:rPr lang="en-US" altLang="zh-CN" sz="2400" b="1" i="1" baseline="-30000" dirty="0">
                  <a:solidFill>
                    <a:srgbClr val="002060"/>
                  </a:solidFill>
                  <a:latin typeface="Times New Roman" panose="02020603050405020304" pitchFamily="18" charset="0"/>
                  <a:ea typeface="宋体" panose="02010600030101010101" pitchFamily="2" charset="-122"/>
                </a:rPr>
                <a:t>n</a:t>
              </a:r>
              <a:r>
                <a:rPr lang="en-US" altLang="zh-CN" sz="2400" b="1" dirty="0">
                  <a:solidFill>
                    <a:srgbClr val="002060"/>
                  </a:solidFill>
                  <a:latin typeface="Times New Roman" panose="02020603050405020304" pitchFamily="18" charset="0"/>
                  <a:ea typeface="宋体" panose="02010600030101010101" pitchFamily="2" charset="-122"/>
                </a:rPr>
                <a:t>}</a:t>
              </a:r>
              <a:r>
                <a:rPr lang="zh-CN" altLang="en-US" sz="2400" b="1" dirty="0">
                  <a:solidFill>
                    <a:srgbClr val="002060"/>
                  </a:solidFill>
                  <a:latin typeface="Times New Roman" panose="02020603050405020304" pitchFamily="18" charset="0"/>
                  <a:ea typeface="宋体" panose="02010600030101010101" pitchFamily="2" charset="-122"/>
                </a:rPr>
                <a:t>的指数生成函数为</a:t>
              </a:r>
              <a:endParaRPr lang="zh-CN" altLang="en-US" sz="2400" b="1" dirty="0">
                <a:solidFill>
                  <a:srgbClr val="002060"/>
                </a:solidFill>
                <a:latin typeface="Times New Roman" panose="02020603050405020304" pitchFamily="18" charset="0"/>
                <a:ea typeface="宋体" panose="02010600030101010101" pitchFamily="2" charset="-122"/>
              </a:endParaRPr>
            </a:p>
          </p:txBody>
        </p:sp>
      </p:grpSp>
      <p:graphicFrame>
        <p:nvGraphicFramePr>
          <p:cNvPr id="5128" name="Object 6"/>
          <p:cNvGraphicFramePr/>
          <p:nvPr/>
        </p:nvGraphicFramePr>
        <p:xfrm>
          <a:off x="4573588" y="1369695"/>
          <a:ext cx="2303462" cy="979488"/>
        </p:xfrm>
        <a:graphic>
          <a:graphicData uri="http://schemas.openxmlformats.org/presentationml/2006/ole">
            <mc:AlternateContent xmlns:mc="http://schemas.openxmlformats.org/markup-compatibility/2006">
              <mc:Choice xmlns:v="urn:schemas-microsoft-com:vml" Requires="v">
                <p:oleObj spid="_x0000_s3084" name="" r:id="rId5" imgW="1079500" imgH="457200" progId="Equation.3">
                  <p:embed/>
                </p:oleObj>
              </mc:Choice>
              <mc:Fallback>
                <p:oleObj name="" r:id="rId5" imgW="1079500" imgH="457200" progId="Equation.3">
                  <p:embed/>
                  <p:pic>
                    <p:nvPicPr>
                      <p:cNvPr id="0" name="图片 3083"/>
                      <p:cNvPicPr/>
                      <p:nvPr/>
                    </p:nvPicPr>
                    <p:blipFill>
                      <a:blip r:embed="rId6"/>
                      <a:stretch>
                        <a:fillRect/>
                      </a:stretch>
                    </p:blipFill>
                    <p:spPr>
                      <a:xfrm>
                        <a:off x="4573588" y="1369695"/>
                        <a:ext cx="2303462" cy="979488"/>
                      </a:xfrm>
                      <a:prstGeom prst="rect">
                        <a:avLst/>
                      </a:prstGeom>
                      <a:noFill/>
                      <a:ln w="38100">
                        <a:noFill/>
                        <a:miter/>
                      </a:ln>
                    </p:spPr>
                  </p:pic>
                </p:oleObj>
              </mc:Fallback>
            </mc:AlternateContent>
          </a:graphicData>
        </a:graphic>
      </p:graphicFrame>
      <p:sp>
        <p:nvSpPr>
          <p:cNvPr id="5129" name="Rectangle 7"/>
          <p:cNvSpPr/>
          <p:nvPr/>
        </p:nvSpPr>
        <p:spPr>
          <a:xfrm>
            <a:off x="395288" y="1698625"/>
            <a:ext cx="6121400" cy="460375"/>
          </a:xfrm>
          <a:prstGeom prst="rect">
            <a:avLst/>
          </a:prstGeom>
          <a:noFill/>
          <a:ln w="6350">
            <a:noFill/>
          </a:ln>
        </p:spPr>
        <p:txBody>
          <a:bodyPr anchor="ctr" anchorCtr="0">
            <a:spAutoFit/>
          </a:bodyPr>
          <a:p>
            <a:pPr indent="265430"/>
            <a:r>
              <a:rPr lang="zh-CN" altLang="en-US" sz="2400" b="1" dirty="0">
                <a:solidFill>
                  <a:srgbClr val="7030A0"/>
                </a:solidFill>
                <a:latin typeface="Times New Roman" panose="02020603050405020304" pitchFamily="18" charset="0"/>
                <a:ea typeface="宋体" panose="02010600030101010101" pitchFamily="2" charset="-122"/>
              </a:rPr>
              <a:t>定义</a:t>
            </a:r>
            <a:r>
              <a:rPr lang="en-US" altLang="zh-CN" sz="2400" b="1" dirty="0">
                <a:solidFill>
                  <a:srgbClr val="7030A0"/>
                </a:solidFill>
                <a:latin typeface="Times New Roman" panose="02020603050405020304" pitchFamily="18" charset="0"/>
                <a:ea typeface="宋体" panose="02010600030101010101" pitchFamily="2" charset="-122"/>
              </a:rPr>
              <a:t>10.7</a:t>
            </a: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设</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为序列，称</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5130" name="Rectangle 10"/>
          <p:cNvSpPr/>
          <p:nvPr/>
        </p:nvSpPr>
        <p:spPr>
          <a:xfrm>
            <a:off x="674688" y="2386013"/>
            <a:ext cx="7426325" cy="460375"/>
          </a:xfrm>
          <a:prstGeom prst="rect">
            <a:avLst/>
          </a:prstGeom>
          <a:noFill/>
          <a:ln w="6350">
            <a:noFill/>
          </a:ln>
        </p:spPr>
        <p:txBody>
          <a:bodyPr anchor="t" anchorCtr="0">
            <a:spAutoFit/>
          </a:bodyPr>
          <a:p>
            <a:r>
              <a:rPr lang="zh-CN" altLang="en-US" sz="2400" b="1" dirty="0">
                <a:solidFill>
                  <a:schemeClr val="tx1"/>
                </a:solidFill>
                <a:latin typeface="宋体" panose="02010600030101010101" pitchFamily="2" charset="-122"/>
                <a:ea typeface="宋体" panose="02010600030101010101" pitchFamily="2" charset="-122"/>
              </a:rPr>
              <a:t>为</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宋体" panose="02010600030101010101" pitchFamily="2" charset="-122"/>
                <a:ea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rPr>
              <a:t>的</a:t>
            </a:r>
            <a:r>
              <a:rPr lang="zh-CN" altLang="en-US" sz="2400" b="1" dirty="0">
                <a:solidFill>
                  <a:srgbClr val="7030A0"/>
                </a:solidFill>
                <a:latin typeface="宋体" panose="02010600030101010101" pitchFamily="2" charset="-122"/>
                <a:ea typeface="宋体" panose="02010600030101010101" pitchFamily="2" charset="-122"/>
              </a:rPr>
              <a:t>指数生成函数</a:t>
            </a: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blinds(horizontal)">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125"/>
                                        </p:tgtEl>
                                        <p:attrNameLst>
                                          <p:attrName>style.visibility</p:attrName>
                                        </p:attrNameLst>
                                      </p:cBhvr>
                                      <p:to>
                                        <p:strVal val="visible"/>
                                      </p:to>
                                    </p:set>
                                    <p:animEffect transition="in" filter="blinds(horizontal)">
                                      <p:cBhvr>
                                        <p:cTn id="15"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6146" name="Rectangle 3"/>
          <p:cNvSpPr>
            <a:spLocks noGrp="1"/>
          </p:cNvSpPr>
          <p:nvPr>
            <p:ph type="title"/>
          </p:nvPr>
        </p:nvSpPr>
        <p:spPr>
          <a:xfrm>
            <a:off x="685800" y="322580"/>
            <a:ext cx="7772400" cy="1143000"/>
          </a:xfrm>
        </p:spPr>
        <p:txBody>
          <a:bodyPr vert="horz" wrap="square" lIns="91440" tIns="45720" rIns="91440" bIns="45720" anchor="ctr" anchorCtr="0"/>
          <a:p>
            <a:pPr marL="571500" indent="-571500" algn="l" eaLnBrk="1" hangingPunct="1">
              <a:buFont typeface="Wingdings" panose="05000000000000000000" charset="0"/>
              <a:buChar char="Ø"/>
            </a:pPr>
            <a:r>
              <a:rPr lang="zh-CN" altLang="en-US" sz="4000" dirty="0">
                <a:solidFill>
                  <a:schemeClr val="accent2"/>
                </a:solidFill>
              </a:rPr>
              <a:t>指数生成函数的性质</a:t>
            </a:r>
            <a:endParaRPr lang="zh-CN" altLang="en-US" sz="4000" dirty="0">
              <a:solidFill>
                <a:schemeClr val="accent2"/>
              </a:solidFill>
            </a:endParaRPr>
          </a:p>
        </p:txBody>
      </p:sp>
      <p:graphicFrame>
        <p:nvGraphicFramePr>
          <p:cNvPr id="6147" name="Object 6"/>
          <p:cNvGraphicFramePr/>
          <p:nvPr/>
        </p:nvGraphicFramePr>
        <p:xfrm>
          <a:off x="759143" y="1774508"/>
          <a:ext cx="3162300" cy="933450"/>
        </p:xfrm>
        <a:graphic>
          <a:graphicData uri="http://schemas.openxmlformats.org/presentationml/2006/ole">
            <mc:AlternateContent xmlns:mc="http://schemas.openxmlformats.org/markup-compatibility/2006">
              <mc:Choice xmlns:v="urn:schemas-microsoft-com:vml" Requires="v">
                <p:oleObj spid="_x0000_s3085" name="" r:id="rId1" imgW="1459865" imgH="431800" progId="Equation.3">
                  <p:embed/>
                </p:oleObj>
              </mc:Choice>
              <mc:Fallback>
                <p:oleObj name="" r:id="rId1" imgW="1459865" imgH="431800" progId="Equation.3">
                  <p:embed/>
                  <p:pic>
                    <p:nvPicPr>
                      <p:cNvPr id="0" name="图片 3084"/>
                      <p:cNvPicPr/>
                      <p:nvPr/>
                    </p:nvPicPr>
                    <p:blipFill>
                      <a:blip r:embed="rId2"/>
                      <a:stretch>
                        <a:fillRect/>
                      </a:stretch>
                    </p:blipFill>
                    <p:spPr>
                      <a:xfrm>
                        <a:off x="759143" y="1774508"/>
                        <a:ext cx="3162300" cy="933450"/>
                      </a:xfrm>
                      <a:prstGeom prst="rect">
                        <a:avLst/>
                      </a:prstGeom>
                      <a:noFill/>
                      <a:ln w="38100">
                        <a:noFill/>
                        <a:miter/>
                      </a:ln>
                    </p:spPr>
                  </p:pic>
                </p:oleObj>
              </mc:Fallback>
            </mc:AlternateContent>
          </a:graphicData>
        </a:graphic>
      </p:graphicFrame>
      <p:sp>
        <p:nvSpPr>
          <p:cNvPr id="6148" name="Rectangle 7"/>
          <p:cNvSpPr/>
          <p:nvPr/>
        </p:nvSpPr>
        <p:spPr>
          <a:xfrm>
            <a:off x="324803" y="1341120"/>
            <a:ext cx="7987030" cy="460375"/>
          </a:xfrm>
          <a:prstGeom prst="rect">
            <a:avLst/>
          </a:prstGeom>
          <a:noFill/>
          <a:ln w="6350">
            <a:noFill/>
          </a:ln>
        </p:spPr>
        <p:txBody>
          <a:bodyPr wrap="none" anchor="ctr" anchorCtr="0">
            <a:spAutoFit/>
          </a:bodyPr>
          <a:p>
            <a:pPr indent="304800"/>
            <a:r>
              <a:rPr lang="zh-CN" altLang="en-US" sz="2400" b="1" dirty="0">
                <a:solidFill>
                  <a:schemeClr val="tx1"/>
                </a:solidFill>
                <a:latin typeface="Times New Roman" panose="02020603050405020304" pitchFamily="18" charset="0"/>
                <a:ea typeface="宋体" panose="02010600030101010101" pitchFamily="2" charset="-122"/>
              </a:rPr>
              <a:t>设数列</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的指数生成函数分别为</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30000" dirty="0">
                <a:solidFill>
                  <a:schemeClr val="tx1"/>
                </a:solidFill>
                <a:latin typeface="Times New Roman" panose="02020603050405020304" pitchFamily="18" charset="0"/>
                <a:ea typeface="宋体" panose="02010600030101010101" pitchFamily="2" charset="-122"/>
              </a:rPr>
              <a:t>e</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和</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i="1" baseline="-30000" dirty="0">
                <a:solidFill>
                  <a:schemeClr val="tx1"/>
                </a:solidFill>
                <a:latin typeface="Times New Roman" panose="02020603050405020304" pitchFamily="18" charset="0"/>
                <a:ea typeface="宋体" panose="02010600030101010101" pitchFamily="2" charset="-122"/>
              </a:rPr>
              <a:t>e</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则    </a:t>
            </a:r>
            <a:endParaRPr lang="zh-CN" altLang="en-US" sz="2400" dirty="0">
              <a:solidFill>
                <a:schemeClr val="tx1"/>
              </a:solidFill>
              <a:latin typeface="Times New Roman" panose="02020603050405020304" pitchFamily="18" charset="0"/>
              <a:ea typeface="宋体" panose="02010600030101010101" pitchFamily="2" charset="-122"/>
            </a:endParaRPr>
          </a:p>
        </p:txBody>
      </p:sp>
      <p:graphicFrame>
        <p:nvGraphicFramePr>
          <p:cNvPr id="6149" name="Object 5"/>
          <p:cNvGraphicFramePr/>
          <p:nvPr/>
        </p:nvGraphicFramePr>
        <p:xfrm>
          <a:off x="5075873" y="1820545"/>
          <a:ext cx="2295525" cy="893763"/>
        </p:xfrm>
        <a:graphic>
          <a:graphicData uri="http://schemas.openxmlformats.org/presentationml/2006/ole">
            <mc:AlternateContent xmlns:mc="http://schemas.openxmlformats.org/markup-compatibility/2006">
              <mc:Choice xmlns:v="urn:schemas-microsoft-com:vml" Requires="v">
                <p:oleObj spid="_x0000_s3086" name="" r:id="rId3" imgW="1104265" imgH="431800" progId="Equation.3">
                  <p:embed/>
                </p:oleObj>
              </mc:Choice>
              <mc:Fallback>
                <p:oleObj name="" r:id="rId3" imgW="1104265" imgH="431800" progId="Equation.3">
                  <p:embed/>
                  <p:pic>
                    <p:nvPicPr>
                      <p:cNvPr id="0" name="图片 3085"/>
                      <p:cNvPicPr/>
                      <p:nvPr/>
                    </p:nvPicPr>
                    <p:blipFill>
                      <a:blip r:embed="rId4"/>
                      <a:stretch>
                        <a:fillRect/>
                      </a:stretch>
                    </p:blipFill>
                    <p:spPr>
                      <a:xfrm>
                        <a:off x="5075873" y="1820545"/>
                        <a:ext cx="2295525" cy="893763"/>
                      </a:xfrm>
                      <a:prstGeom prst="rect">
                        <a:avLst/>
                      </a:prstGeom>
                      <a:noFill/>
                      <a:ln w="38100">
                        <a:noFill/>
                        <a:miter/>
                      </a:ln>
                    </p:spPr>
                  </p:pic>
                </p:oleObj>
              </mc:Fallback>
            </mc:AlternateContent>
          </a:graphicData>
        </a:graphic>
      </p:graphicFrame>
      <p:sp>
        <p:nvSpPr>
          <p:cNvPr id="6150" name="Rectangle 8"/>
          <p:cNvSpPr/>
          <p:nvPr/>
        </p:nvSpPr>
        <p:spPr>
          <a:xfrm>
            <a:off x="3710305" y="2061528"/>
            <a:ext cx="1328420" cy="460375"/>
          </a:xfrm>
          <a:prstGeom prst="rect">
            <a:avLst/>
          </a:prstGeom>
          <a:noFill/>
          <a:ln w="6350">
            <a:noFill/>
          </a:ln>
        </p:spPr>
        <p:txBody>
          <a:bodyPr wrap="none" anchor="ctr" anchorCtr="0">
            <a:spAutoFit/>
          </a:bodyPr>
          <a:p>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其中</a:t>
            </a:r>
            <a:endParaRPr lang="zh-CN" altLang="en-US" sz="2400" dirty="0">
              <a:solidFill>
                <a:schemeClr val="tx1"/>
              </a:solidFill>
              <a:latin typeface="Times New Roman" panose="02020603050405020304" pitchFamily="18" charset="0"/>
              <a:ea typeface="宋体" panose="02010600030101010101" pitchFamily="2" charset="-122"/>
            </a:endParaRPr>
          </a:p>
        </p:txBody>
      </p:sp>
      <p:graphicFrame>
        <p:nvGraphicFramePr>
          <p:cNvPr id="6151" name="Object 4"/>
          <p:cNvGraphicFramePr/>
          <p:nvPr/>
        </p:nvGraphicFramePr>
        <p:xfrm>
          <a:off x="1328420" y="2781300"/>
          <a:ext cx="5714365" cy="3757930"/>
        </p:xfrm>
        <a:graphic>
          <a:graphicData uri="http://schemas.openxmlformats.org/presentationml/2006/ole">
            <mc:AlternateContent xmlns:mc="http://schemas.openxmlformats.org/markup-compatibility/2006">
              <mc:Choice xmlns:v="urn:schemas-microsoft-com:vml" Requires="v">
                <p:oleObj spid="_x0000_s3083" name="" r:id="rId5" imgW="2234565" imgH="1841500" progId="Equation.3">
                  <p:embed/>
                </p:oleObj>
              </mc:Choice>
              <mc:Fallback>
                <p:oleObj name="" r:id="rId5" imgW="2234565" imgH="1841500" progId="Equation.3">
                  <p:embed/>
                  <p:pic>
                    <p:nvPicPr>
                      <p:cNvPr id="0" name="图片 3082"/>
                      <p:cNvPicPr/>
                      <p:nvPr/>
                    </p:nvPicPr>
                    <p:blipFill>
                      <a:blip r:embed="rId6"/>
                      <a:stretch>
                        <a:fillRect/>
                      </a:stretch>
                    </p:blipFill>
                    <p:spPr>
                      <a:xfrm>
                        <a:off x="1328420" y="2781300"/>
                        <a:ext cx="5714365" cy="3757930"/>
                      </a:xfrm>
                      <a:prstGeom prst="rect">
                        <a:avLst/>
                      </a:prstGeom>
                      <a:noFill/>
                      <a:ln w="38100">
                        <a:noFill/>
                        <a:miter/>
                      </a:ln>
                    </p:spPr>
                  </p:pic>
                </p:oleObj>
              </mc:Fallback>
            </mc:AlternateContent>
          </a:graphicData>
        </a:graphic>
      </p:graphicFrame>
      <p:sp>
        <p:nvSpPr>
          <p:cNvPr id="6152" name="Rectangle 9"/>
          <p:cNvSpPr/>
          <p:nvPr/>
        </p:nvSpPr>
        <p:spPr>
          <a:xfrm>
            <a:off x="683895" y="2927351"/>
            <a:ext cx="936625" cy="460375"/>
          </a:xfrm>
          <a:prstGeom prst="rect">
            <a:avLst/>
          </a:prstGeom>
          <a:noFill/>
          <a:ln w="6350">
            <a:noFill/>
          </a:ln>
        </p:spPr>
        <p:txBody>
          <a:bodyPr anchor="ctr" anchorCtr="0">
            <a:spAutoFit/>
          </a:bodyPr>
          <a:p>
            <a:pPr indent="87630"/>
            <a:r>
              <a:rPr lang="zh-CN" altLang="en-US" sz="2400" b="1" dirty="0">
                <a:solidFill>
                  <a:schemeClr val="tx1"/>
                </a:solidFill>
                <a:latin typeface="Times New Roman" panose="02020603050405020304" pitchFamily="18" charset="0"/>
                <a:ea typeface="宋体" panose="02010600030101010101" pitchFamily="2" charset="-122"/>
              </a:rPr>
              <a:t>证</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blinds(horizontal)">
                                      <p:cBhvr>
                                        <p:cTn id="7" dur="500"/>
                                        <p:tgtEl>
                                          <p:spTgt spid="61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52"/>
                                        </p:tgtEl>
                                        <p:attrNameLst>
                                          <p:attrName>style.visibility</p:attrName>
                                        </p:attrNameLst>
                                      </p:cBhvr>
                                      <p:to>
                                        <p:strVal val="visible"/>
                                      </p:to>
                                    </p:set>
                                    <p:animEffect transition="in" filter="blinds(horizontal)">
                                      <p:cBhvr>
                                        <p:cTn id="10"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p:bldP spid="615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7170" name="Rectangle 3"/>
          <p:cNvSpPr>
            <a:spLocks noGrp="1"/>
          </p:cNvSpPr>
          <p:nvPr>
            <p:ph type="title"/>
          </p:nvPr>
        </p:nvSpPr>
        <p:spPr>
          <a:xfrm>
            <a:off x="685800" y="896620"/>
            <a:ext cx="7772400" cy="1143000"/>
          </a:xfrm>
        </p:spPr>
        <p:txBody>
          <a:bodyPr vert="horz" wrap="square" lIns="91440" tIns="45720" rIns="91440" bIns="45720" anchor="ctr" anchorCtr="0"/>
          <a:p>
            <a:pPr marL="571500" indent="-571500" algn="l" eaLnBrk="1" hangingPunct="1">
              <a:buFont typeface="Wingdings" panose="05000000000000000000" charset="0"/>
              <a:buChar char="Ø"/>
            </a:pPr>
            <a:r>
              <a:rPr lang="zh-CN" altLang="en-US" sz="4000" dirty="0">
                <a:solidFill>
                  <a:schemeClr val="accent2"/>
                </a:solidFill>
              </a:rPr>
              <a:t>指数生成函数的应用</a:t>
            </a:r>
            <a:br>
              <a:rPr lang="zh-CN" altLang="en-US" sz="4000" dirty="0">
                <a:solidFill>
                  <a:schemeClr val="accent2"/>
                </a:solidFill>
              </a:rPr>
            </a:br>
            <a:r>
              <a:rPr lang="zh-CN" altLang="en-US" sz="4000" dirty="0">
                <a:solidFill>
                  <a:schemeClr val="accent2"/>
                </a:solidFill>
              </a:rPr>
              <a:t>    </a:t>
            </a:r>
            <a:r>
              <a:rPr lang="en-US" altLang="zh-CN" sz="4000" dirty="0">
                <a:solidFill>
                  <a:schemeClr val="accent2"/>
                </a:solidFill>
              </a:rPr>
              <a:t>——</a:t>
            </a:r>
            <a:r>
              <a:rPr lang="zh-CN" altLang="en-US" sz="4000" dirty="0">
                <a:solidFill>
                  <a:schemeClr val="accent2"/>
                </a:solidFill>
              </a:rPr>
              <a:t>多重集排列计数</a:t>
            </a:r>
            <a:endParaRPr lang="zh-CN" altLang="en-US" sz="4000" dirty="0">
              <a:solidFill>
                <a:schemeClr val="accent2"/>
              </a:solidFill>
            </a:endParaRPr>
          </a:p>
        </p:txBody>
      </p:sp>
      <p:sp>
        <p:nvSpPr>
          <p:cNvPr id="7171" name="Rectangle 5"/>
          <p:cNvSpPr/>
          <p:nvPr/>
        </p:nvSpPr>
        <p:spPr>
          <a:xfrm>
            <a:off x="323850" y="2272665"/>
            <a:ext cx="7991475" cy="1050290"/>
          </a:xfrm>
          <a:prstGeom prst="rect">
            <a:avLst/>
          </a:prstGeom>
          <a:noFill/>
          <a:ln w="6350">
            <a:noFill/>
          </a:ln>
        </p:spPr>
        <p:txBody>
          <a:bodyPr anchor="ctr" anchorCtr="0">
            <a:spAutoFit/>
          </a:bodyPr>
          <a:p>
            <a:pPr indent="342900">
              <a:lnSpc>
                <a:spcPct val="130000"/>
              </a:lnSpc>
            </a:pPr>
            <a:r>
              <a:rPr lang="zh-CN" altLang="en-US" sz="2400" b="1" dirty="0">
                <a:solidFill>
                  <a:srgbClr val="7030A0"/>
                </a:solidFill>
                <a:latin typeface="Times New Roman" panose="02020603050405020304" pitchFamily="18" charset="0"/>
                <a:ea typeface="宋体" panose="02010600030101010101" pitchFamily="2" charset="-122"/>
              </a:rPr>
              <a:t>定理</a:t>
            </a:r>
            <a:r>
              <a:rPr lang="en-US" altLang="zh-CN" sz="2400" b="1" dirty="0">
                <a:solidFill>
                  <a:srgbClr val="7030A0"/>
                </a:solidFill>
                <a:latin typeface="Times New Roman" panose="02020603050405020304" pitchFamily="18" charset="0"/>
                <a:ea typeface="宋体" panose="02010600030101010101" pitchFamily="2" charset="-122"/>
              </a:rPr>
              <a:t>10.8</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设 </a:t>
            </a:r>
            <a:r>
              <a:rPr lang="en-US" altLang="zh-CN" sz="2400" b="1" i="1" dirty="0">
                <a:solidFill>
                  <a:schemeClr val="accent2"/>
                </a:solidFill>
                <a:latin typeface="Times New Roman" panose="02020603050405020304" pitchFamily="18" charset="0"/>
                <a:ea typeface="宋体" panose="02010600030101010101" pitchFamily="2" charset="-122"/>
              </a:rPr>
              <a:t>S </a:t>
            </a:r>
            <a:r>
              <a:rPr lang="en-US" altLang="zh-CN" sz="2400" b="1" dirty="0">
                <a:solidFill>
                  <a:schemeClr val="accent2"/>
                </a:solidFill>
                <a:latin typeface="Times New Roman" panose="02020603050405020304" pitchFamily="18" charset="0"/>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n</a:t>
            </a:r>
            <a:r>
              <a:rPr lang="en-US" altLang="zh-CN" sz="2400" b="1" baseline="-30000"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宋体" panose="02010600030101010101" pitchFamily="2" charset="-122"/>
              </a:rPr>
              <a:t>a</a:t>
            </a:r>
            <a:r>
              <a:rPr lang="en-US" altLang="zh-CN" sz="2400" b="1" baseline="-30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宋体" panose="02010600030101010101" pitchFamily="2" charset="-122"/>
              </a:rPr>
              <a:t>a</a:t>
            </a:r>
            <a:r>
              <a:rPr lang="en-US" altLang="zh-CN" sz="2400" b="1" baseline="-30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 ,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i="1" baseline="-30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宋体" panose="02010600030101010101" pitchFamily="2" charset="-122"/>
              </a:rPr>
              <a:t>a</a:t>
            </a:r>
            <a:r>
              <a:rPr lang="en-US" altLang="zh-CN" sz="2400" b="1" i="1" baseline="-30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为多重集，则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S  </a:t>
            </a:r>
            <a:endPar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342900">
              <a:lnSpc>
                <a:spcPct val="130000"/>
              </a:lnSpc>
            </a:pP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的 </a:t>
            </a:r>
            <a:r>
              <a:rPr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r </a:t>
            </a: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排列数</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的指数生成函数为</a:t>
            </a:r>
            <a:endPar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7172" name="Object 4"/>
          <p:cNvGraphicFramePr/>
          <p:nvPr/>
        </p:nvGraphicFramePr>
        <p:xfrm>
          <a:off x="1187450" y="3643948"/>
          <a:ext cx="6265863" cy="1652587"/>
        </p:xfrm>
        <a:graphic>
          <a:graphicData uri="http://schemas.openxmlformats.org/presentationml/2006/ole">
            <mc:AlternateContent xmlns:mc="http://schemas.openxmlformats.org/markup-compatibility/2006">
              <mc:Choice xmlns:v="urn:schemas-microsoft-com:vml" Requires="v">
                <p:oleObj spid="_x0000_s3082" name="" r:id="rId1" imgW="2603500" imgH="685800" progId="Equation.3">
                  <p:embed/>
                </p:oleObj>
              </mc:Choice>
              <mc:Fallback>
                <p:oleObj name="" r:id="rId1" imgW="2603500" imgH="685800" progId="Equation.3">
                  <p:embed/>
                  <p:pic>
                    <p:nvPicPr>
                      <p:cNvPr id="0" name="图片 3081"/>
                      <p:cNvPicPr/>
                      <p:nvPr/>
                    </p:nvPicPr>
                    <p:blipFill>
                      <a:blip r:embed="rId2"/>
                      <a:stretch>
                        <a:fillRect/>
                      </a:stretch>
                    </p:blipFill>
                    <p:spPr>
                      <a:xfrm>
                        <a:off x="1187450" y="3643948"/>
                        <a:ext cx="6265863" cy="1652587"/>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8194" name="Rectangle 3"/>
          <p:cNvSpPr>
            <a:spLocks noGrp="1"/>
          </p:cNvSpPr>
          <p:nvPr>
            <p:ph type="title"/>
          </p:nvPr>
        </p:nvSpPr>
        <p:spPr>
          <a:xfrm>
            <a:off x="684213" y="189548"/>
            <a:ext cx="7772400" cy="1143000"/>
          </a:xfrm>
        </p:spPr>
        <p:txBody>
          <a:bodyPr vert="horz" wrap="square" lIns="91440" tIns="45720" rIns="91440" bIns="45720" anchor="ctr" anchorCtr="0"/>
          <a:p>
            <a:pPr algn="l" eaLnBrk="1" hangingPunct="1"/>
            <a:r>
              <a:rPr lang="zh-CN" altLang="en-US" sz="3600" dirty="0">
                <a:solidFill>
                  <a:srgbClr val="A50021"/>
                </a:solidFill>
              </a:rPr>
              <a:t>证明</a:t>
            </a:r>
            <a:endParaRPr lang="zh-CN" altLang="en-US" sz="3600" dirty="0">
              <a:solidFill>
                <a:srgbClr val="A50021"/>
              </a:solidFill>
            </a:endParaRPr>
          </a:p>
        </p:txBody>
      </p:sp>
      <p:graphicFrame>
        <p:nvGraphicFramePr>
          <p:cNvPr id="8195" name="Object 6"/>
          <p:cNvGraphicFramePr/>
          <p:nvPr/>
        </p:nvGraphicFramePr>
        <p:xfrm>
          <a:off x="660400" y="2822417"/>
          <a:ext cx="4959985" cy="1094740"/>
        </p:xfrm>
        <a:graphic>
          <a:graphicData uri="http://schemas.openxmlformats.org/presentationml/2006/ole">
            <mc:AlternateContent xmlns:mc="http://schemas.openxmlformats.org/markup-compatibility/2006">
              <mc:Choice xmlns:v="urn:schemas-microsoft-com:vml" Requires="v">
                <p:oleObj spid="_x0000_s3076" name="" r:id="rId1" imgW="2044700" imgH="457200" progId="Equation.3">
                  <p:embed/>
                </p:oleObj>
              </mc:Choice>
              <mc:Fallback>
                <p:oleObj name="" r:id="rId1" imgW="2044700" imgH="457200" progId="Equation.3">
                  <p:embed/>
                  <p:pic>
                    <p:nvPicPr>
                      <p:cNvPr id="0" name="图片 3075"/>
                      <p:cNvPicPr/>
                      <p:nvPr/>
                    </p:nvPicPr>
                    <p:blipFill>
                      <a:blip r:embed="rId2"/>
                      <a:stretch>
                        <a:fillRect/>
                      </a:stretch>
                    </p:blipFill>
                    <p:spPr>
                      <a:xfrm>
                        <a:off x="660400" y="2822417"/>
                        <a:ext cx="4959985" cy="1094740"/>
                      </a:xfrm>
                      <a:prstGeom prst="rect">
                        <a:avLst/>
                      </a:prstGeom>
                      <a:noFill/>
                      <a:ln w="38100">
                        <a:noFill/>
                        <a:miter/>
                      </a:ln>
                    </p:spPr>
                  </p:pic>
                </p:oleObj>
              </mc:Fallback>
            </mc:AlternateContent>
          </a:graphicData>
        </a:graphic>
      </p:graphicFrame>
      <p:sp>
        <p:nvSpPr>
          <p:cNvPr id="8198" name="Rectangle 8"/>
          <p:cNvSpPr/>
          <p:nvPr/>
        </p:nvSpPr>
        <p:spPr>
          <a:xfrm>
            <a:off x="625475" y="1196975"/>
            <a:ext cx="7528560" cy="460375"/>
          </a:xfrm>
          <a:prstGeom prst="rect">
            <a:avLst/>
          </a:prstGeom>
          <a:noFill/>
          <a:ln w="6350">
            <a:noFill/>
          </a:ln>
        </p:spPr>
        <p:txBody>
          <a:bodyPr wrap="none" anchor="ctr" anchorCtr="0">
            <a:spAutoFit/>
          </a:bodyPr>
          <a:p>
            <a:r>
              <a:rPr lang="zh-CN" altLang="en-US" sz="2400" b="1" dirty="0">
                <a:solidFill>
                  <a:schemeClr val="tx1"/>
                </a:solidFill>
                <a:latin typeface="Times New Roman" panose="02020603050405020304" pitchFamily="18" charset="0"/>
                <a:ea typeface="宋体" panose="02010600030101010101" pitchFamily="2" charset="-122"/>
              </a:rPr>
              <a:t>展开指数生成函数，把幂次数相同的那些项归并到</a:t>
            </a:r>
            <a:r>
              <a:rPr lang="zh-CN" altLang="en-US" sz="2400" b="1" dirty="0">
                <a:solidFill>
                  <a:schemeClr val="tx1"/>
                </a:solidFill>
                <a:latin typeface="Times New Roman" panose="02020603050405020304" pitchFamily="18" charset="0"/>
                <a:ea typeface="宋体" panose="02010600030101010101" pitchFamily="2" charset="-122"/>
              </a:rPr>
              <a:t>一起</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8203" name="Rectangle 14"/>
          <p:cNvSpPr/>
          <p:nvPr/>
        </p:nvSpPr>
        <p:spPr>
          <a:xfrm>
            <a:off x="5435600" y="5351780"/>
            <a:ext cx="3074670" cy="460375"/>
          </a:xfrm>
          <a:prstGeom prst="rect">
            <a:avLst/>
          </a:prstGeom>
          <a:noFill/>
          <a:ln w="6350">
            <a:noFill/>
          </a:ln>
        </p:spPr>
        <p:txBody>
          <a:bodyPr wrap="square" anchor="t" anchorCtr="0">
            <a:spAutoFit/>
          </a:bodyPr>
          <a:p>
            <a:r>
              <a:rPr lang="en-US" altLang="zh-CN" sz="2400" b="1" i="1" dirty="0">
                <a:solidFill>
                  <a:schemeClr val="accent2"/>
                </a:solidFill>
                <a:latin typeface="Times New Roman" panose="02020603050405020304" pitchFamily="18" charset="0"/>
                <a:ea typeface="宋体" panose="02010600030101010101" pitchFamily="2" charset="-122"/>
              </a:rPr>
              <a:t>a</a:t>
            </a:r>
            <a:r>
              <a:rPr lang="en-US" altLang="zh-CN" sz="2400" b="1" i="1" baseline="-25000" dirty="0">
                <a:solidFill>
                  <a:schemeClr val="accent2"/>
                </a:solidFill>
                <a:latin typeface="Times New Roman" panose="02020603050405020304" pitchFamily="18" charset="0"/>
                <a:ea typeface="宋体" panose="02010600030101010101" pitchFamily="2" charset="-122"/>
              </a:rPr>
              <a:t>r</a:t>
            </a:r>
            <a:r>
              <a:rPr lang="zh-CN" altLang="en-US" sz="2400" b="1" dirty="0">
                <a:solidFill>
                  <a:schemeClr val="accent2"/>
                </a:solidFill>
                <a:latin typeface="Times New Roman" panose="02020603050405020304" pitchFamily="18" charset="0"/>
                <a:ea typeface="宋体" panose="02010600030101010101" pitchFamily="2" charset="-122"/>
              </a:rPr>
              <a:t>是 </a:t>
            </a:r>
            <a:r>
              <a:rPr lang="en-US" altLang="zh-CN" sz="2400" b="1" i="1" dirty="0">
                <a:solidFill>
                  <a:schemeClr val="accent2"/>
                </a:solidFill>
                <a:latin typeface="Times New Roman" panose="02020603050405020304" pitchFamily="18" charset="0"/>
                <a:ea typeface="宋体" panose="02010600030101010101" pitchFamily="2" charset="-122"/>
              </a:rPr>
              <a:t>S</a:t>
            </a:r>
            <a:r>
              <a:rPr lang="zh-CN" altLang="en-US" sz="2400" b="1" dirty="0">
                <a:solidFill>
                  <a:schemeClr val="accent2"/>
                </a:solidFill>
                <a:latin typeface="Times New Roman" panose="02020603050405020304" pitchFamily="18" charset="0"/>
                <a:ea typeface="宋体" panose="02010600030101010101" pitchFamily="2" charset="-122"/>
              </a:rPr>
              <a:t>的</a:t>
            </a:r>
            <a:r>
              <a:rPr lang="en-US" altLang="zh-CN" sz="2400" b="1" i="1" dirty="0">
                <a:solidFill>
                  <a:schemeClr val="accent2"/>
                </a:solidFill>
                <a:latin typeface="Times New Roman" panose="02020603050405020304" pitchFamily="18" charset="0"/>
                <a:ea typeface="宋体" panose="02010600030101010101" pitchFamily="2" charset="-122"/>
              </a:rPr>
              <a:t>r</a:t>
            </a:r>
            <a:r>
              <a:rPr lang="zh-CN" altLang="en-US" sz="2400" b="1" dirty="0">
                <a:solidFill>
                  <a:schemeClr val="accent2"/>
                </a:solidFill>
                <a:latin typeface="Times New Roman" panose="02020603050405020304" pitchFamily="18" charset="0"/>
                <a:ea typeface="宋体" panose="02010600030101010101" pitchFamily="2" charset="-122"/>
              </a:rPr>
              <a:t>排列数</a:t>
            </a:r>
            <a:r>
              <a:rPr lang="en-US" altLang="zh-CN" sz="2400" b="1" dirty="0">
                <a:solidFill>
                  <a:schemeClr val="accent2"/>
                </a:solidFill>
                <a:latin typeface="Times New Roman" panose="02020603050405020304" pitchFamily="18" charset="0"/>
                <a:ea typeface="宋体" panose="02010600030101010101" pitchFamily="2" charset="-122"/>
              </a:rPr>
              <a:t>.</a:t>
            </a:r>
            <a:endPar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2" name="Object 7"/>
          <p:cNvGraphicFramePr/>
          <p:nvPr/>
        </p:nvGraphicFramePr>
        <p:xfrm>
          <a:off x="755174" y="1628616"/>
          <a:ext cx="5848350" cy="1255395"/>
        </p:xfrm>
        <a:graphic>
          <a:graphicData uri="http://schemas.openxmlformats.org/presentationml/2006/ole">
            <mc:AlternateContent xmlns:mc="http://schemas.openxmlformats.org/markup-compatibility/2006">
              <mc:Choice xmlns:v="urn:schemas-microsoft-com:vml" Requires="v">
                <p:oleObj spid="_x0000_s3" name="" r:id="rId3" imgW="2602865" imgH="558800" progId="Equation.3">
                  <p:embed/>
                </p:oleObj>
              </mc:Choice>
              <mc:Fallback>
                <p:oleObj name="" r:id="rId3" imgW="2602865" imgH="558800" progId="Equation.3">
                  <p:embed/>
                  <p:pic>
                    <p:nvPicPr>
                      <p:cNvPr id="0" name="图片 3079"/>
                      <p:cNvPicPr/>
                      <p:nvPr/>
                    </p:nvPicPr>
                    <p:blipFill>
                      <a:blip r:embed="rId4"/>
                      <a:stretch>
                        <a:fillRect/>
                      </a:stretch>
                    </p:blipFill>
                    <p:spPr>
                      <a:xfrm>
                        <a:off x="755174" y="1628616"/>
                        <a:ext cx="5848350" cy="1255395"/>
                      </a:xfrm>
                      <a:prstGeom prst="rect">
                        <a:avLst/>
                      </a:prstGeom>
                      <a:noFill/>
                      <a:ln w="38100">
                        <a:noFill/>
                        <a:miter/>
                      </a:ln>
                    </p:spPr>
                  </p:pic>
                </p:oleObj>
              </mc:Fallback>
            </mc:AlternateContent>
          </a:graphicData>
        </a:graphic>
      </p:graphicFrame>
      <p:sp>
        <p:nvSpPr>
          <p:cNvPr id="6" name="文本框 5"/>
          <p:cNvSpPr txBox="1"/>
          <p:nvPr/>
        </p:nvSpPr>
        <p:spPr>
          <a:xfrm>
            <a:off x="6694805" y="1790065"/>
            <a:ext cx="2564130" cy="82994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rPr>
              <a:t>求和是考虑所有符合</a:t>
            </a:r>
            <a:r>
              <a:rPr lang="zh-CN" altLang="en-US" sz="2400">
                <a:latin typeface="宋体" panose="02010600030101010101" pitchFamily="2" charset="-122"/>
                <a:ea typeface="宋体" panose="02010600030101010101" pitchFamily="2" charset="-122"/>
                <a:cs typeface="宋体" panose="02010600030101010101" pitchFamily="2" charset="-122"/>
              </a:rPr>
              <a:t>条件的</a:t>
            </a:r>
            <a:r>
              <a:rPr lang="zh-CN" altLang="en-US" sz="2400" i="1">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a:latin typeface="宋体" panose="02010600030101010101" pitchFamily="2" charset="-122"/>
                <a:ea typeface="宋体" panose="02010600030101010101" pitchFamily="2" charset="-122"/>
                <a:cs typeface="宋体" panose="02010600030101010101" pitchFamily="2" charset="-122"/>
              </a:rPr>
              <a:t>组合</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032500" y="2993390"/>
            <a:ext cx="3034030" cy="82994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rPr>
              <a:t>括号中的值等于给定</a:t>
            </a:r>
            <a:r>
              <a:rPr lang="en-US" altLang="zh-CN" sz="2400" i="1">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i="1" baseline="-25000">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a:latin typeface="宋体" panose="02010600030101010101" pitchFamily="2" charset="-122"/>
                <a:ea typeface="宋体" panose="02010600030101010101" pitchFamily="2" charset="-122"/>
                <a:cs typeface="宋体" panose="02010600030101010101" pitchFamily="2" charset="-122"/>
              </a:rPr>
              <a:t>时的可能排列</a:t>
            </a:r>
            <a:r>
              <a:rPr lang="zh-CN" altLang="en-US" sz="2400">
                <a:latin typeface="宋体" panose="02010600030101010101" pitchFamily="2" charset="-122"/>
                <a:ea typeface="宋体" panose="02010600030101010101" pitchFamily="2" charset="-122"/>
                <a:cs typeface="宋体" panose="02010600030101010101" pitchFamily="2" charset="-122"/>
              </a:rPr>
              <a:t>数。</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 name="Object 7"/>
          <p:cNvGraphicFramePr/>
          <p:nvPr/>
        </p:nvGraphicFramePr>
        <p:xfrm>
          <a:off x="683419" y="4578191"/>
          <a:ext cx="4052570" cy="2168525"/>
        </p:xfrm>
        <a:graphic>
          <a:graphicData uri="http://schemas.openxmlformats.org/presentationml/2006/ole">
            <mc:AlternateContent xmlns:mc="http://schemas.openxmlformats.org/markup-compatibility/2006">
              <mc:Choice xmlns:v="urn:schemas-microsoft-com:vml" Requires="v">
                <p:oleObj spid="_x0000_s9" name="" r:id="rId5" imgW="1803400" imgH="965200" progId="Equation.3">
                  <p:embed/>
                </p:oleObj>
              </mc:Choice>
              <mc:Fallback>
                <p:oleObj name="" r:id="rId5" imgW="1803400" imgH="965200" progId="Equation.3">
                  <p:embed/>
                  <p:pic>
                    <p:nvPicPr>
                      <p:cNvPr id="0" name="图片 3079"/>
                      <p:cNvPicPr/>
                      <p:nvPr/>
                    </p:nvPicPr>
                    <p:blipFill>
                      <a:blip r:embed="rId6"/>
                      <a:stretch>
                        <a:fillRect/>
                      </a:stretch>
                    </p:blipFill>
                    <p:spPr>
                      <a:xfrm>
                        <a:off x="683419" y="4578191"/>
                        <a:ext cx="4052570" cy="2168525"/>
                      </a:xfrm>
                      <a:prstGeom prst="rect">
                        <a:avLst/>
                      </a:prstGeom>
                      <a:noFill/>
                      <a:ln w="38100">
                        <a:noFill/>
                        <a:miter/>
                      </a:ln>
                    </p:spPr>
                  </p:pic>
                </p:oleObj>
              </mc:Fallback>
            </mc:AlternateContent>
          </a:graphicData>
        </a:graphic>
      </p:graphicFrame>
      <p:sp>
        <p:nvSpPr>
          <p:cNvPr id="10" name="Rectangle 8"/>
          <p:cNvSpPr/>
          <p:nvPr/>
        </p:nvSpPr>
        <p:spPr>
          <a:xfrm>
            <a:off x="680720" y="4265930"/>
            <a:ext cx="1101090" cy="460375"/>
          </a:xfrm>
          <a:prstGeom prst="rect">
            <a:avLst/>
          </a:prstGeom>
          <a:noFill/>
          <a:ln w="6350">
            <a:noFill/>
          </a:ln>
        </p:spPr>
        <p:txBody>
          <a:bodyPr wrap="none" anchor="ctr" anchorCtr="0">
            <a:spAutoFit/>
          </a:bodyPr>
          <a:p>
            <a:r>
              <a:rPr lang="zh-CN" altLang="en-US" sz="2400" b="1" dirty="0">
                <a:solidFill>
                  <a:schemeClr val="tx1"/>
                </a:solidFill>
                <a:latin typeface="Times New Roman" panose="02020603050405020304" pitchFamily="18" charset="0"/>
                <a:ea typeface="宋体" panose="02010600030101010101" pitchFamily="2" charset="-122"/>
              </a:rPr>
              <a:t>从而，</a:t>
            </a:r>
            <a:endParaRPr lang="zh-CN" altLang="en-US" sz="24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203"/>
                                        </p:tgtEl>
                                        <p:attrNameLst>
                                          <p:attrName>style.visibility</p:attrName>
                                        </p:attrNameLst>
                                      </p:cBhvr>
                                      <p:to>
                                        <p:strVal val="visible"/>
                                      </p:to>
                                    </p:set>
                                    <p:animEffect transition="in" filter="blinds(horizontal)">
                                      <p:cBhvr>
                                        <p:cTn id="21"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8203" grpId="0"/>
      <p:bldP spid="10" grpId="1"/>
      <p:bldP spid="820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6146" name="Rectangle 2"/>
          <p:cNvSpPr>
            <a:spLocks noGrp="1"/>
          </p:cNvSpPr>
          <p:nvPr>
            <p:ph type="title"/>
          </p:nvPr>
        </p:nvSpPr>
        <p:spPr/>
        <p:txBody>
          <a:bodyPr vert="horz" wrap="square" lIns="91440" tIns="45720" rIns="91440" bIns="45720" anchor="ctr" anchorCtr="0"/>
          <a:p>
            <a:pPr marL="571500" indent="-571500" algn="l" eaLnBrk="1" hangingPunct="1">
              <a:buFont typeface="Wingdings" panose="05000000000000000000" charset="0"/>
              <a:buChar char="p"/>
            </a:pPr>
            <a:r>
              <a:rPr lang="zh-CN" altLang="en-US" sz="3600" dirty="0">
                <a:solidFill>
                  <a:srgbClr val="A50021"/>
                </a:solidFill>
              </a:rPr>
              <a:t>牛顿二项式定理</a:t>
            </a:r>
            <a:endParaRPr lang="zh-CN" altLang="en-US" sz="3600" dirty="0">
              <a:solidFill>
                <a:srgbClr val="A50021"/>
              </a:solidFill>
            </a:endParaRPr>
          </a:p>
        </p:txBody>
      </p:sp>
      <p:sp>
        <p:nvSpPr>
          <p:cNvPr id="6147" name="Rectangle 5"/>
          <p:cNvSpPr/>
          <p:nvPr/>
        </p:nvSpPr>
        <p:spPr>
          <a:xfrm>
            <a:off x="36513" y="1556068"/>
            <a:ext cx="6507162" cy="1333500"/>
          </a:xfrm>
          <a:prstGeom prst="rect">
            <a:avLst/>
          </a:prstGeom>
          <a:noFill/>
          <a:ln w="6350">
            <a:noFill/>
          </a:ln>
        </p:spPr>
        <p:txBody>
          <a:bodyPr wrap="none" anchor="ctr" anchorCtr="0">
            <a:spAutoFit/>
          </a:bodyPr>
          <a:p>
            <a:pPr indent="571500">
              <a:lnSpc>
                <a:spcPct val="120000"/>
              </a:lnSpc>
            </a:pPr>
            <a:r>
              <a:rPr lang="zh-CN" altLang="en-US" sz="2400" dirty="0">
                <a:solidFill>
                  <a:srgbClr val="7030A0"/>
                </a:solidFill>
                <a:latin typeface="Times New Roman" panose="02020603050405020304" pitchFamily="18" charset="0"/>
                <a:ea typeface="宋体" panose="02010600030101010101" pitchFamily="2" charset="-122"/>
              </a:rPr>
              <a:t>定理</a:t>
            </a:r>
            <a:r>
              <a:rPr lang="en-US" altLang="zh-CN" sz="2400" dirty="0">
                <a:solidFill>
                  <a:srgbClr val="7030A0"/>
                </a:solidFill>
                <a:latin typeface="Times New Roman" panose="02020603050405020304" pitchFamily="18" charset="0"/>
                <a:ea typeface="宋体" panose="02010600030101010101" pitchFamily="2" charset="-122"/>
              </a:rPr>
              <a:t>10.6</a:t>
            </a:r>
            <a:r>
              <a:rPr lang="en-US" altLang="zh-CN" sz="2400" b="0" dirty="0">
                <a:solidFill>
                  <a:srgbClr val="7030A0"/>
                </a:solidFill>
                <a:latin typeface="Times New Roman" panose="02020603050405020304" pitchFamily="18" charset="0"/>
                <a:ea typeface="宋体" panose="02010600030101010101" pitchFamily="2" charset="-122"/>
              </a:rPr>
              <a:t> </a:t>
            </a:r>
            <a:r>
              <a:rPr lang="zh-CN" altLang="en-US" sz="2400" dirty="0">
                <a:solidFill>
                  <a:srgbClr val="7030A0"/>
                </a:solidFill>
                <a:latin typeface="Times New Roman" panose="02020603050405020304" pitchFamily="18" charset="0"/>
                <a:ea typeface="宋体" panose="02010600030101010101" pitchFamily="2" charset="-122"/>
              </a:rPr>
              <a:t>（牛顿二项式定理）</a:t>
            </a:r>
            <a:endParaRPr lang="zh-CN" altLang="en-US" sz="2400" b="0" dirty="0">
              <a:solidFill>
                <a:srgbClr val="7030A0"/>
              </a:solidFill>
              <a:latin typeface="Times New Roman" panose="02020603050405020304" pitchFamily="18" charset="0"/>
              <a:ea typeface="宋体" panose="02010600030101010101" pitchFamily="2" charset="-122"/>
            </a:endParaRPr>
          </a:p>
          <a:p>
            <a:pPr indent="571500" eaLnBrk="0" hangingPunct="0">
              <a:lnSpc>
                <a:spcPct val="120000"/>
              </a:lnSpc>
            </a:pPr>
            <a:r>
              <a:rPr lang="zh-CN" altLang="en-US" sz="2400" dirty="0">
                <a:solidFill>
                  <a:schemeClr val="accent2"/>
                </a:solidFill>
                <a:latin typeface="Times New Roman" panose="02020603050405020304" pitchFamily="18" charset="0"/>
                <a:ea typeface="宋体" panose="02010600030101010101" pitchFamily="2" charset="-122"/>
              </a:rPr>
              <a:t>设</a:t>
            </a:r>
            <a:r>
              <a:rPr lang="zh-CN" altLang="en-US" sz="2400"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dirty="0">
                <a:solidFill>
                  <a:schemeClr val="accent2"/>
                </a:solidFill>
                <a:latin typeface="Times New Roman" panose="02020603050405020304" pitchFamily="18" charset="0"/>
                <a:ea typeface="宋体" panose="02010600030101010101" pitchFamily="2" charset="-122"/>
              </a:rPr>
              <a:t>为实数，则对一切实数</a:t>
            </a:r>
            <a:r>
              <a:rPr lang="en-US" altLang="zh-CN" sz="2400"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y</a:t>
            </a:r>
            <a:r>
              <a:rPr lang="zh-CN" altLang="en-US" sz="24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solidFill>
                  <a:srgbClr val="FF0000"/>
                </a:solidFill>
                <a:latin typeface="Times New Roman" panose="02020603050405020304" pitchFamily="18" charset="0"/>
                <a:ea typeface="宋体" panose="02010600030101010101" pitchFamily="2" charset="-122"/>
                <a:sym typeface="Symbol" panose="05050102010706020507" pitchFamily="18" charset="2"/>
              </a:rPr>
              <a:t>|&lt;1</a:t>
            </a:r>
            <a:r>
              <a:rPr lang="zh-CN" altLang="en-US" sz="24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，有</a:t>
            </a:r>
            <a:endParaRPr lang="zh-CN" altLang="en-US" sz="2400"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571500" eaLnBrk="0" hangingPunct="0"/>
            <a:endParaRPr lang="zh-CN" altLang="en-US" sz="2400" b="0"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6148" name="Object 4"/>
          <p:cNvGraphicFramePr/>
          <p:nvPr/>
        </p:nvGraphicFramePr>
        <p:xfrm>
          <a:off x="1259523" y="2638425"/>
          <a:ext cx="6696075" cy="822325"/>
        </p:xfrm>
        <a:graphic>
          <a:graphicData uri="http://schemas.openxmlformats.org/presentationml/2006/ole">
            <mc:AlternateContent xmlns:mc="http://schemas.openxmlformats.org/markup-compatibility/2006">
              <mc:Choice xmlns:v="urn:schemas-microsoft-com:vml" Requires="v">
                <p:oleObj spid="_x0000_s3084" name="" r:id="rId1" imgW="3542030" imgH="431800" progId="Equation.3">
                  <p:embed/>
                </p:oleObj>
              </mc:Choice>
              <mc:Fallback>
                <p:oleObj name="" r:id="rId1" imgW="3542030" imgH="431800" progId="Equation.3">
                  <p:embed/>
                  <p:pic>
                    <p:nvPicPr>
                      <p:cNvPr id="0" name="图片 3083"/>
                      <p:cNvPicPr/>
                      <p:nvPr/>
                    </p:nvPicPr>
                    <p:blipFill>
                      <a:blip r:embed="rId2"/>
                      <a:stretch>
                        <a:fillRect/>
                      </a:stretch>
                    </p:blipFill>
                    <p:spPr>
                      <a:xfrm>
                        <a:off x="1259523" y="2638425"/>
                        <a:ext cx="6696075" cy="822325"/>
                      </a:xfrm>
                      <a:prstGeom prst="rect">
                        <a:avLst/>
                      </a:prstGeom>
                      <a:noFill/>
                      <a:ln w="38100">
                        <a:noFill/>
                        <a:miter/>
                      </a:ln>
                    </p:spPr>
                  </p:pic>
                </p:oleObj>
              </mc:Fallback>
            </mc:AlternateContent>
          </a:graphicData>
        </a:graphic>
      </p:graphicFrame>
      <p:grpSp>
        <p:nvGrpSpPr>
          <p:cNvPr id="6149" name="Group 10"/>
          <p:cNvGrpSpPr/>
          <p:nvPr/>
        </p:nvGrpSpPr>
        <p:grpSpPr>
          <a:xfrm>
            <a:off x="1761490" y="4652963"/>
            <a:ext cx="5761038" cy="1695450"/>
            <a:chOff x="748" y="3022"/>
            <a:chExt cx="3538" cy="977"/>
          </a:xfrm>
        </p:grpSpPr>
        <p:graphicFrame>
          <p:nvGraphicFramePr>
            <p:cNvPr id="6150" name="Object 7"/>
            <p:cNvGraphicFramePr/>
            <p:nvPr/>
          </p:nvGraphicFramePr>
          <p:xfrm>
            <a:off x="748" y="3022"/>
            <a:ext cx="2564" cy="430"/>
          </p:xfrm>
          <a:graphic>
            <a:graphicData uri="http://schemas.openxmlformats.org/presentationml/2006/ole">
              <mc:AlternateContent xmlns:mc="http://schemas.openxmlformats.org/markup-compatibility/2006">
                <mc:Choice xmlns:v="urn:schemas-microsoft-com:vml" Requires="v">
                  <p:oleObj spid="_x0000_s3081" name="" r:id="rId3" imgW="2551430" imgH="431800" progId="Equation.3">
                    <p:embed/>
                  </p:oleObj>
                </mc:Choice>
                <mc:Fallback>
                  <p:oleObj name="" r:id="rId3" imgW="2551430" imgH="431800" progId="Equation.3">
                    <p:embed/>
                    <p:pic>
                      <p:nvPicPr>
                        <p:cNvPr id="0" name="图片 3080"/>
                        <p:cNvPicPr/>
                        <p:nvPr/>
                      </p:nvPicPr>
                      <p:blipFill>
                        <a:blip r:embed="rId4"/>
                        <a:stretch>
                          <a:fillRect/>
                        </a:stretch>
                      </p:blipFill>
                      <p:spPr>
                        <a:xfrm>
                          <a:off x="748" y="3022"/>
                          <a:ext cx="2564" cy="430"/>
                        </a:xfrm>
                        <a:prstGeom prst="rect">
                          <a:avLst/>
                        </a:prstGeom>
                        <a:noFill/>
                        <a:ln w="38100">
                          <a:noFill/>
                          <a:miter/>
                        </a:ln>
                      </p:spPr>
                    </p:pic>
                  </p:oleObj>
                </mc:Fallback>
              </mc:AlternateContent>
            </a:graphicData>
          </a:graphic>
        </p:graphicFrame>
        <p:graphicFrame>
          <p:nvGraphicFramePr>
            <p:cNvPr id="6151" name="Object 6"/>
            <p:cNvGraphicFramePr/>
            <p:nvPr/>
          </p:nvGraphicFramePr>
          <p:xfrm>
            <a:off x="1020" y="3501"/>
            <a:ext cx="3266" cy="498"/>
          </p:xfrm>
          <a:graphic>
            <a:graphicData uri="http://schemas.openxmlformats.org/presentationml/2006/ole">
              <mc:AlternateContent xmlns:mc="http://schemas.openxmlformats.org/markup-compatibility/2006">
                <mc:Choice xmlns:v="urn:schemas-microsoft-com:vml" Requires="v">
                  <p:oleObj spid="_x0000_s3082" name="" r:id="rId5" imgW="2856230" imgH="431800" progId="Equation.3">
                    <p:embed/>
                  </p:oleObj>
                </mc:Choice>
                <mc:Fallback>
                  <p:oleObj name="" r:id="rId5" imgW="2856230" imgH="431800" progId="Equation.3">
                    <p:embed/>
                    <p:pic>
                      <p:nvPicPr>
                        <p:cNvPr id="0" name="图片 3081"/>
                        <p:cNvPicPr/>
                        <p:nvPr/>
                      </p:nvPicPr>
                      <p:blipFill>
                        <a:blip r:embed="rId6"/>
                        <a:stretch>
                          <a:fillRect/>
                        </a:stretch>
                      </p:blipFill>
                      <p:spPr>
                        <a:xfrm>
                          <a:off x="1020" y="3501"/>
                          <a:ext cx="3266" cy="498"/>
                        </a:xfrm>
                        <a:prstGeom prst="rect">
                          <a:avLst/>
                        </a:prstGeom>
                        <a:noFill/>
                        <a:ln w="38100">
                          <a:noFill/>
                          <a:miter/>
                        </a:ln>
                      </p:spPr>
                    </p:pic>
                  </p:oleObj>
                </mc:Fallback>
              </mc:AlternateContent>
            </a:graphicData>
          </a:graphic>
        </p:graphicFrame>
      </p:grpSp>
      <p:sp>
        <p:nvSpPr>
          <p:cNvPr id="6152" name="Rectangle 8"/>
          <p:cNvSpPr/>
          <p:nvPr/>
        </p:nvSpPr>
        <p:spPr>
          <a:xfrm>
            <a:off x="137160" y="4004945"/>
            <a:ext cx="4940300" cy="457200"/>
          </a:xfrm>
          <a:prstGeom prst="rect">
            <a:avLst/>
          </a:prstGeom>
          <a:noFill/>
          <a:ln w="6350">
            <a:noFill/>
          </a:ln>
        </p:spPr>
        <p:txBody>
          <a:bodyPr wrap="none" anchor="ctr" anchorCtr="0">
            <a:spAutoFit/>
          </a:bodyPr>
          <a:p>
            <a:pPr indent="571500"/>
            <a:r>
              <a:rPr lang="zh-CN" altLang="en-US" sz="2400" dirty="0">
                <a:solidFill>
                  <a:schemeClr val="tx1"/>
                </a:solidFill>
                <a:latin typeface="Times New Roman" panose="02020603050405020304" pitchFamily="18" charset="0"/>
                <a:ea typeface="宋体" panose="02010600030101010101" pitchFamily="2" charset="-122"/>
              </a:rPr>
              <a:t>若</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rPr>
              <a:t>m</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，其中</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m</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为正整数，那么</a:t>
            </a:r>
            <a:endPar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blinds(horizontal)">
                                      <p:cBhvr>
                                        <p:cTn id="7" dur="500"/>
                                        <p:tgtEl>
                                          <p:spTgt spid="6152"/>
                                        </p:tgtEl>
                                      </p:cBhvr>
                                    </p:animEffect>
                                  </p:childTnLst>
                                </p:cTn>
                              </p:par>
                              <p:par>
                                <p:cTn id="8" presetID="3" presetClass="entr" presetSubtype="10" fill="hold" nodeType="with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blinds(horizontal)">
                                      <p:cBhvr>
                                        <p:cTn id="10"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p:bldP spid="615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graphicFrame>
        <p:nvGraphicFramePr>
          <p:cNvPr id="9219" name="Object 5"/>
          <p:cNvGraphicFramePr/>
          <p:nvPr/>
        </p:nvGraphicFramePr>
        <p:xfrm>
          <a:off x="1403350" y="3357880"/>
          <a:ext cx="6696075" cy="1654175"/>
        </p:xfrm>
        <a:graphic>
          <a:graphicData uri="http://schemas.openxmlformats.org/presentationml/2006/ole">
            <mc:AlternateContent xmlns:mc="http://schemas.openxmlformats.org/markup-compatibility/2006">
              <mc:Choice xmlns:v="urn:schemas-microsoft-com:vml" Requires="v">
                <p:oleObj spid="_x0000_s3077" name="" r:id="rId1" imgW="3200400" imgH="787400" progId="Equation.3">
                  <p:embed/>
                </p:oleObj>
              </mc:Choice>
              <mc:Fallback>
                <p:oleObj name="" r:id="rId1" imgW="3200400" imgH="787400" progId="Equation.3">
                  <p:embed/>
                  <p:pic>
                    <p:nvPicPr>
                      <p:cNvPr id="0" name="图片 3076"/>
                      <p:cNvPicPr/>
                      <p:nvPr/>
                    </p:nvPicPr>
                    <p:blipFill>
                      <a:blip r:embed="rId2"/>
                      <a:stretch>
                        <a:fillRect/>
                      </a:stretch>
                    </p:blipFill>
                    <p:spPr>
                      <a:xfrm>
                        <a:off x="1403350" y="3357880"/>
                        <a:ext cx="6696075" cy="1654175"/>
                      </a:xfrm>
                      <a:prstGeom prst="rect">
                        <a:avLst/>
                      </a:prstGeom>
                      <a:noFill/>
                      <a:ln w="38100">
                        <a:noFill/>
                        <a:miter/>
                      </a:ln>
                    </p:spPr>
                  </p:pic>
                </p:oleObj>
              </mc:Fallback>
            </mc:AlternateContent>
          </a:graphicData>
        </a:graphic>
      </p:graphicFrame>
      <p:graphicFrame>
        <p:nvGraphicFramePr>
          <p:cNvPr id="9220" name="Object 4"/>
          <p:cNvGraphicFramePr/>
          <p:nvPr/>
        </p:nvGraphicFramePr>
        <p:xfrm>
          <a:off x="0" y="4243388"/>
          <a:ext cx="114300" cy="200025"/>
        </p:xfrm>
        <a:graphic>
          <a:graphicData uri="http://schemas.openxmlformats.org/presentationml/2006/ole">
            <mc:AlternateContent xmlns:mc="http://schemas.openxmlformats.org/markup-compatibility/2006">
              <mc:Choice xmlns:v="urn:schemas-microsoft-com:vml" Requires="v">
                <p:oleObj spid="_x0000_s3078" name="" r:id="rId3" imgW="114300" imgH="203200" progId="Equation.3">
                  <p:embed/>
                </p:oleObj>
              </mc:Choice>
              <mc:Fallback>
                <p:oleObj name="" r:id="rId3" imgW="114300" imgH="203200" progId="Equation.3">
                  <p:embed/>
                  <p:pic>
                    <p:nvPicPr>
                      <p:cNvPr id="0" name="图片 3077"/>
                      <p:cNvPicPr/>
                      <p:nvPr/>
                    </p:nvPicPr>
                    <p:blipFill>
                      <a:blip r:embed="rId4"/>
                      <a:stretch>
                        <a:fillRect/>
                      </a:stretch>
                    </p:blipFill>
                    <p:spPr>
                      <a:xfrm>
                        <a:off x="0" y="4243388"/>
                        <a:ext cx="114300" cy="200025"/>
                      </a:xfrm>
                      <a:prstGeom prst="rect">
                        <a:avLst/>
                      </a:prstGeom>
                      <a:noFill/>
                      <a:ln w="38100">
                        <a:noFill/>
                        <a:miter/>
                      </a:ln>
                    </p:spPr>
                  </p:pic>
                </p:oleObj>
              </mc:Fallback>
            </mc:AlternateContent>
          </a:graphicData>
        </a:graphic>
      </p:graphicFrame>
      <p:sp>
        <p:nvSpPr>
          <p:cNvPr id="9221" name="Rectangle 6"/>
          <p:cNvSpPr/>
          <p:nvPr/>
        </p:nvSpPr>
        <p:spPr>
          <a:xfrm>
            <a:off x="468313" y="1177925"/>
            <a:ext cx="8207375" cy="1529715"/>
          </a:xfrm>
          <a:prstGeom prst="rect">
            <a:avLst/>
          </a:prstGeom>
          <a:noFill/>
          <a:ln w="6350">
            <a:noFill/>
          </a:ln>
        </p:spPr>
        <p:txBody>
          <a:bodyPr anchor="ctr" anchorCtr="0">
            <a:spAutoFit/>
          </a:bodyPr>
          <a:p>
            <a:pPr indent="262255">
              <a:lnSpc>
                <a:spcPct val="130000"/>
              </a:lnSpc>
            </a:pPr>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3</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由</a:t>
            </a:r>
            <a:r>
              <a:rPr lang="en-US" altLang="zh-CN" sz="2400" b="1" dirty="0">
                <a:solidFill>
                  <a:srgbClr val="002060"/>
                </a:solidFill>
                <a:latin typeface="Times New Roman" panose="02020603050405020304" pitchFamily="18" charset="0"/>
                <a:ea typeface="宋体" panose="02010600030101010101" pitchFamily="2" charset="-122"/>
              </a:rPr>
              <a:t>1, 2, 3, 4 </a:t>
            </a:r>
            <a:r>
              <a:rPr lang="zh-CN" altLang="en-US" sz="2400" b="1" dirty="0">
                <a:solidFill>
                  <a:srgbClr val="002060"/>
                </a:solidFill>
                <a:latin typeface="Times New Roman" panose="02020603050405020304" pitchFamily="18" charset="0"/>
                <a:ea typeface="宋体" panose="02010600030101010101" pitchFamily="2" charset="-122"/>
              </a:rPr>
              <a:t>组成的五位数中，要求</a:t>
            </a:r>
            <a:r>
              <a:rPr lang="en-US" altLang="zh-CN" sz="2400" b="1" dirty="0">
                <a:solidFill>
                  <a:srgbClr val="002060"/>
                </a:solidFill>
                <a:latin typeface="Times New Roman" panose="02020603050405020304" pitchFamily="18" charset="0"/>
                <a:ea typeface="宋体" panose="02010600030101010101" pitchFamily="2" charset="-122"/>
              </a:rPr>
              <a:t>1</a:t>
            </a:r>
            <a:r>
              <a:rPr lang="zh-CN" altLang="en-US" sz="2400" b="1" dirty="0">
                <a:solidFill>
                  <a:srgbClr val="002060"/>
                </a:solidFill>
                <a:latin typeface="Times New Roman" panose="02020603050405020304" pitchFamily="18" charset="0"/>
                <a:ea typeface="宋体" panose="02010600030101010101" pitchFamily="2" charset="-122"/>
              </a:rPr>
              <a:t>出现不超过</a:t>
            </a:r>
            <a:r>
              <a:rPr lang="en-US" altLang="zh-CN" sz="2400" b="1" dirty="0">
                <a:solidFill>
                  <a:srgbClr val="002060"/>
                </a:solidFill>
                <a:latin typeface="Times New Roman" panose="02020603050405020304" pitchFamily="18" charset="0"/>
                <a:ea typeface="宋体" panose="02010600030101010101" pitchFamily="2" charset="-122"/>
              </a:rPr>
              <a:t>2</a:t>
            </a:r>
            <a:r>
              <a:rPr lang="zh-CN" altLang="en-US" sz="2400" b="1" dirty="0">
                <a:solidFill>
                  <a:srgbClr val="002060"/>
                </a:solidFill>
                <a:latin typeface="Times New Roman" panose="02020603050405020304" pitchFamily="18" charset="0"/>
                <a:ea typeface="宋体" panose="02010600030101010101" pitchFamily="2" charset="-122"/>
              </a:rPr>
              <a:t>次，</a:t>
            </a:r>
            <a:endParaRPr lang="zh-CN" altLang="en-US" sz="2400" b="1" dirty="0">
              <a:solidFill>
                <a:srgbClr val="002060"/>
              </a:solidFill>
              <a:latin typeface="Times New Roman" panose="02020603050405020304" pitchFamily="18" charset="0"/>
              <a:ea typeface="宋体" panose="02010600030101010101" pitchFamily="2" charset="-122"/>
            </a:endParaRPr>
          </a:p>
          <a:p>
            <a:pPr indent="262255">
              <a:lnSpc>
                <a:spcPct val="130000"/>
              </a:lnSpc>
            </a:pPr>
            <a:r>
              <a:rPr lang="zh-CN" altLang="en-US" sz="2400" b="1" dirty="0">
                <a:solidFill>
                  <a:srgbClr val="002060"/>
                </a:solidFill>
                <a:latin typeface="Times New Roman" panose="02020603050405020304" pitchFamily="18" charset="0"/>
                <a:ea typeface="宋体" panose="02010600030101010101" pitchFamily="2" charset="-122"/>
              </a:rPr>
              <a:t>但不能不出现，</a:t>
            </a:r>
            <a:r>
              <a:rPr lang="en-US" altLang="zh-CN" sz="2400" b="1" dirty="0">
                <a:solidFill>
                  <a:srgbClr val="002060"/>
                </a:solidFill>
                <a:latin typeface="Times New Roman" panose="02020603050405020304" pitchFamily="18" charset="0"/>
                <a:ea typeface="宋体" panose="02010600030101010101" pitchFamily="2" charset="-122"/>
              </a:rPr>
              <a:t>2</a:t>
            </a:r>
            <a:r>
              <a:rPr lang="zh-CN" altLang="en-US" sz="2400" b="1" dirty="0">
                <a:solidFill>
                  <a:srgbClr val="002060"/>
                </a:solidFill>
                <a:latin typeface="Times New Roman" panose="02020603050405020304" pitchFamily="18" charset="0"/>
                <a:ea typeface="宋体" panose="02010600030101010101" pitchFamily="2" charset="-122"/>
              </a:rPr>
              <a:t>出现不超过</a:t>
            </a:r>
            <a:r>
              <a:rPr lang="en-US" altLang="zh-CN" sz="2400" b="1" dirty="0">
                <a:solidFill>
                  <a:srgbClr val="002060"/>
                </a:solidFill>
                <a:latin typeface="Times New Roman" panose="02020603050405020304" pitchFamily="18" charset="0"/>
                <a:ea typeface="宋体" panose="02010600030101010101" pitchFamily="2" charset="-122"/>
              </a:rPr>
              <a:t>1</a:t>
            </a:r>
            <a:r>
              <a:rPr lang="zh-CN" altLang="en-US" sz="2400" b="1" dirty="0">
                <a:solidFill>
                  <a:srgbClr val="002060"/>
                </a:solidFill>
                <a:latin typeface="Times New Roman" panose="02020603050405020304" pitchFamily="18" charset="0"/>
                <a:ea typeface="宋体" panose="02010600030101010101" pitchFamily="2" charset="-122"/>
              </a:rPr>
              <a:t>次，</a:t>
            </a:r>
            <a:r>
              <a:rPr lang="en-US" altLang="zh-CN" sz="2400" b="1" dirty="0">
                <a:solidFill>
                  <a:srgbClr val="002060"/>
                </a:solidFill>
                <a:latin typeface="Times New Roman" panose="02020603050405020304" pitchFamily="18" charset="0"/>
                <a:ea typeface="宋体" panose="02010600030101010101" pitchFamily="2" charset="-122"/>
              </a:rPr>
              <a:t>3</a:t>
            </a:r>
            <a:r>
              <a:rPr lang="zh-CN" altLang="en-US" sz="2400" b="1" dirty="0">
                <a:solidFill>
                  <a:srgbClr val="002060"/>
                </a:solidFill>
                <a:latin typeface="Times New Roman" panose="02020603050405020304" pitchFamily="18" charset="0"/>
                <a:ea typeface="宋体" panose="02010600030101010101" pitchFamily="2" charset="-122"/>
              </a:rPr>
              <a:t>出现可达</a:t>
            </a:r>
            <a:r>
              <a:rPr lang="en-US" altLang="zh-CN" sz="2400" b="1" dirty="0">
                <a:solidFill>
                  <a:srgbClr val="002060"/>
                </a:solidFill>
                <a:latin typeface="Times New Roman" panose="02020603050405020304" pitchFamily="18" charset="0"/>
                <a:ea typeface="宋体" panose="02010600030101010101" pitchFamily="2" charset="-122"/>
              </a:rPr>
              <a:t>3</a:t>
            </a:r>
            <a:r>
              <a:rPr lang="zh-CN" altLang="en-US" sz="2400" b="1" dirty="0">
                <a:solidFill>
                  <a:srgbClr val="002060"/>
                </a:solidFill>
                <a:latin typeface="Times New Roman" panose="02020603050405020304" pitchFamily="18" charset="0"/>
                <a:ea typeface="宋体" panose="02010600030101010101" pitchFamily="2" charset="-122"/>
              </a:rPr>
              <a:t>次，</a:t>
            </a:r>
            <a:r>
              <a:rPr lang="en-US" altLang="zh-CN" sz="2400" b="1" dirty="0">
                <a:solidFill>
                  <a:srgbClr val="002060"/>
                </a:solidFill>
                <a:latin typeface="Times New Roman" panose="02020603050405020304" pitchFamily="18" charset="0"/>
                <a:ea typeface="宋体" panose="02010600030101010101" pitchFamily="2" charset="-122"/>
              </a:rPr>
              <a:t>4</a:t>
            </a:r>
            <a:r>
              <a:rPr lang="zh-CN" altLang="en-US" sz="2400" b="1" dirty="0">
                <a:solidFill>
                  <a:srgbClr val="002060"/>
                </a:solidFill>
                <a:latin typeface="Times New Roman" panose="02020603050405020304" pitchFamily="18" charset="0"/>
                <a:ea typeface="宋体" panose="02010600030101010101" pitchFamily="2" charset="-122"/>
              </a:rPr>
              <a:t>出</a:t>
            </a:r>
            <a:endParaRPr lang="zh-CN" altLang="en-US" sz="2400" b="1" dirty="0">
              <a:solidFill>
                <a:srgbClr val="002060"/>
              </a:solidFill>
              <a:latin typeface="Times New Roman" panose="02020603050405020304" pitchFamily="18" charset="0"/>
              <a:ea typeface="宋体" panose="02010600030101010101" pitchFamily="2" charset="-122"/>
            </a:endParaRPr>
          </a:p>
          <a:p>
            <a:pPr indent="262255">
              <a:lnSpc>
                <a:spcPct val="130000"/>
              </a:lnSpc>
            </a:pPr>
            <a:r>
              <a:rPr lang="zh-CN" altLang="en-US" sz="2400" b="1" dirty="0">
                <a:solidFill>
                  <a:srgbClr val="002060"/>
                </a:solidFill>
                <a:latin typeface="Times New Roman" panose="02020603050405020304" pitchFamily="18" charset="0"/>
                <a:ea typeface="宋体" panose="02010600030101010101" pitchFamily="2" charset="-122"/>
              </a:rPr>
              <a:t>现偶数次</a:t>
            </a:r>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求这样的五位数个数</a:t>
            </a:r>
            <a:r>
              <a:rPr lang="en-US" altLang="zh-CN" sz="2400" b="1" dirty="0">
                <a:solidFill>
                  <a:srgbClr val="002060"/>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9223" name="Rectangle 8"/>
          <p:cNvSpPr/>
          <p:nvPr/>
        </p:nvSpPr>
        <p:spPr>
          <a:xfrm>
            <a:off x="827723" y="5588001"/>
            <a:ext cx="1871662" cy="460375"/>
          </a:xfrm>
          <a:prstGeom prst="rect">
            <a:avLst/>
          </a:prstGeom>
          <a:noFill/>
          <a:ln w="6350">
            <a:noFill/>
          </a:ln>
        </p:spPr>
        <p:txBody>
          <a:bodyPr anchor="ctr" anchorCtr="0">
            <a:spAutoFit/>
          </a:bodyPr>
          <a:p>
            <a:r>
              <a:rPr lang="zh-CN" altLang="en-US" sz="2400"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N </a:t>
            </a:r>
            <a:r>
              <a:rPr lang="en-US" altLang="zh-CN" sz="2400" b="1" dirty="0">
                <a:solidFill>
                  <a:schemeClr val="tx1"/>
                </a:solidFill>
                <a:latin typeface="Times New Roman" panose="02020603050405020304" pitchFamily="18" charset="0"/>
                <a:ea typeface="宋体" panose="02010600030101010101" pitchFamily="2" charset="-122"/>
              </a:rPr>
              <a:t>= 215</a:t>
            </a:r>
            <a:endParaRPr lang="en-US" altLang="zh-CN"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3"/>
                                        </p:tgtEl>
                                        <p:attrNameLst>
                                          <p:attrName>style.visibility</p:attrName>
                                        </p:attrNameLst>
                                      </p:cBhvr>
                                      <p:to>
                                        <p:strVal val="visible"/>
                                      </p:to>
                                    </p:set>
                                    <p:animEffect transition="in" filter="blinds(horizontal)">
                                      <p:cBhvr>
                                        <p:cTn id="7"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P spid="922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0243" name="Rectangle 5"/>
          <p:cNvSpPr/>
          <p:nvPr/>
        </p:nvSpPr>
        <p:spPr>
          <a:xfrm>
            <a:off x="-108267" y="528638"/>
            <a:ext cx="8433435" cy="1014730"/>
          </a:xfrm>
          <a:prstGeom prst="rect">
            <a:avLst/>
          </a:prstGeom>
          <a:noFill/>
          <a:ln w="6350">
            <a:noFill/>
          </a:ln>
        </p:spPr>
        <p:txBody>
          <a:bodyPr wrap="none" anchor="ctr" anchorCtr="0">
            <a:spAutoFit/>
          </a:bodyPr>
          <a:p>
            <a:pPr indent="800100">
              <a:lnSpc>
                <a:spcPct val="125000"/>
              </a:lnSpc>
            </a:pPr>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4 </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红、白、兰涂色 </a:t>
            </a:r>
            <a:r>
              <a:rPr lang="en-US" altLang="zh-CN" sz="2400" b="1" dirty="0">
                <a:solidFill>
                  <a:srgbClr val="002060"/>
                </a:solidFill>
                <a:latin typeface="Times New Roman" panose="02020603050405020304" pitchFamily="18" charset="0"/>
                <a:ea typeface="宋体" panose="02010600030101010101" pitchFamily="2" charset="-122"/>
              </a:rPr>
              <a:t>1</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rPr>
              <a:t>n </a:t>
            </a: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的方格，要求偶数个为白色，</a:t>
            </a:r>
            <a:endParaRPr lang="zh-CN" altLang="en-US" sz="2400" dirty="0">
              <a:solidFill>
                <a:srgbClr val="002060"/>
              </a:solidFill>
              <a:latin typeface="Arial" panose="020B0604020202020204" pitchFamily="34" charset="0"/>
              <a:sym typeface="Symbol" panose="05050102010706020507" pitchFamily="18" charset="2"/>
            </a:endParaRPr>
          </a:p>
          <a:p>
            <a:pPr indent="800100" eaLnBrk="0" hangingPunct="0">
              <a:lnSpc>
                <a:spcPct val="125000"/>
              </a:lnSpc>
            </a:pP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问有多少方案？</a:t>
            </a:r>
            <a:endPar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10244" name="Object 4"/>
          <p:cNvGraphicFramePr/>
          <p:nvPr/>
        </p:nvGraphicFramePr>
        <p:xfrm>
          <a:off x="1927702" y="1965960"/>
          <a:ext cx="4569460" cy="4367530"/>
        </p:xfrm>
        <a:graphic>
          <a:graphicData uri="http://schemas.openxmlformats.org/presentationml/2006/ole">
            <mc:AlternateContent xmlns:mc="http://schemas.openxmlformats.org/markup-compatibility/2006">
              <mc:Choice xmlns:v="urn:schemas-microsoft-com:vml" Requires="v">
                <p:oleObj spid="_x0000_s3090" name="" r:id="rId1" imgW="2247900" imgH="2145665" progId="Equation.3">
                  <p:embed/>
                </p:oleObj>
              </mc:Choice>
              <mc:Fallback>
                <p:oleObj name="" r:id="rId1" imgW="2247900" imgH="2145665" progId="Equation.3">
                  <p:embed/>
                  <p:pic>
                    <p:nvPicPr>
                      <p:cNvPr id="0" name="图片 3089"/>
                      <p:cNvPicPr/>
                      <p:nvPr/>
                    </p:nvPicPr>
                    <p:blipFill>
                      <a:blip r:embed="rId2"/>
                      <a:stretch>
                        <a:fillRect/>
                      </a:stretch>
                    </p:blipFill>
                    <p:spPr>
                      <a:xfrm>
                        <a:off x="1927702" y="1965960"/>
                        <a:ext cx="4569460" cy="4367530"/>
                      </a:xfrm>
                      <a:prstGeom prst="rect">
                        <a:avLst/>
                      </a:prstGeom>
                      <a:noFill/>
                      <a:ln w="38100">
                        <a:noFill/>
                        <a:miter/>
                      </a:ln>
                    </p:spPr>
                  </p:pic>
                </p:oleObj>
              </mc:Fallback>
            </mc:AlternateContent>
          </a:graphicData>
        </a:graphic>
      </p:graphicFrame>
      <p:sp>
        <p:nvSpPr>
          <p:cNvPr id="2" name="Rectangle 5"/>
          <p:cNvSpPr/>
          <p:nvPr/>
        </p:nvSpPr>
        <p:spPr>
          <a:xfrm>
            <a:off x="-411797" y="1675765"/>
            <a:ext cx="3742690" cy="553085"/>
          </a:xfrm>
          <a:prstGeom prst="rect">
            <a:avLst/>
          </a:prstGeom>
          <a:noFill/>
          <a:ln w="6350">
            <a:noFill/>
          </a:ln>
        </p:spPr>
        <p:txBody>
          <a:bodyPr wrap="none" anchor="ctr" anchorCtr="0">
            <a:spAutoFit/>
          </a:bodyPr>
          <a:p>
            <a:pPr indent="800100" eaLnBrk="0" hangingPunct="0">
              <a:lnSpc>
                <a:spcPct val="125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解：设方案数为</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 </a:t>
            </a:r>
            <a:endPar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6" name="组合 5"/>
          <p:cNvGrpSpPr/>
          <p:nvPr/>
        </p:nvGrpSpPr>
        <p:grpSpPr>
          <a:xfrm>
            <a:off x="4860290" y="5328285"/>
            <a:ext cx="2732405" cy="935990"/>
            <a:chOff x="7654" y="8391"/>
            <a:chExt cx="4303" cy="1474"/>
          </a:xfrm>
        </p:grpSpPr>
        <p:graphicFrame>
          <p:nvGraphicFramePr>
            <p:cNvPr id="3" name="对象 2"/>
            <p:cNvGraphicFramePr/>
            <p:nvPr/>
          </p:nvGraphicFramePr>
          <p:xfrm>
            <a:off x="9325" y="8391"/>
            <a:ext cx="2633" cy="1474"/>
          </p:xfrm>
          <a:graphic>
            <a:graphicData uri="http://schemas.openxmlformats.org/presentationml/2006/ole">
              <mc:AlternateContent xmlns:mc="http://schemas.openxmlformats.org/markup-compatibility/2006">
                <mc:Choice xmlns:v="urn:schemas-microsoft-com:vml" Requires="v">
                  <p:oleObj spid="_x0000_s4" name="" r:id="rId3" imgW="1369695" imgH="788035" progId="Equation.KSEE3">
                    <p:embed/>
                  </p:oleObj>
                </mc:Choice>
                <mc:Fallback>
                  <p:oleObj name="" r:id="rId3" imgW="1369695" imgH="788035" progId="Equation.KSEE3">
                    <p:embed/>
                    <p:pic>
                      <p:nvPicPr>
                        <p:cNvPr id="0" name="图片 3"/>
                        <p:cNvPicPr/>
                        <p:nvPr/>
                      </p:nvPicPr>
                      <p:blipFill>
                        <a:blip r:embed="rId4"/>
                        <a:stretch>
                          <a:fillRect/>
                        </a:stretch>
                      </p:blipFill>
                      <p:spPr>
                        <a:xfrm>
                          <a:off x="9325" y="8391"/>
                          <a:ext cx="2633" cy="1474"/>
                        </a:xfrm>
                        <a:prstGeom prst="rect">
                          <a:avLst/>
                        </a:prstGeom>
                      </p:spPr>
                    </p:pic>
                  </p:oleObj>
                </mc:Fallback>
              </mc:AlternateContent>
            </a:graphicData>
          </a:graphic>
        </p:graphicFrame>
        <p:sp>
          <p:nvSpPr>
            <p:cNvPr id="5" name="右箭头 4"/>
            <p:cNvSpPr/>
            <p:nvPr/>
          </p:nvSpPr>
          <p:spPr>
            <a:xfrm>
              <a:off x="7654" y="9142"/>
              <a:ext cx="1247" cy="340"/>
            </a:xfrm>
            <a:prstGeom prst="rightArrow">
              <a:avLst/>
            </a:prstGeom>
            <a:solidFill>
              <a:schemeClr val="accent1"/>
            </a:solidFill>
            <a:ln w="6350" cap="flat" cmpd="sng" algn="ctr">
              <a:solidFill>
                <a:srgbClr val="7030A0"/>
              </a:solidFill>
              <a:prstDash val="solid"/>
              <a:round/>
              <a:headEnd type="none" w="med" len="med"/>
              <a:tailEnd type="none" w="med" len="med"/>
            </a:ln>
          </p:spPr>
          <p:txBody>
            <a:bodyPr vert="horz" wrap="none" lIns="91440" tIns="45720" rIns="91440" bIns="45720" numCol="1" anchor="ctr" anchorCtr="0" compatLnSpc="1">
              <a:spAutoFit/>
            </a:bodyPr>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blinds(horizontal)">
                                      <p:cBhvr>
                                        <p:cTn id="10" dur="500"/>
                                        <p:tgtEl>
                                          <p:spTgt spid="1024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7170" name="Rectangle 2"/>
          <p:cNvSpPr>
            <a:spLocks noGrp="1"/>
          </p:cNvSpPr>
          <p:nvPr>
            <p:ph type="title"/>
          </p:nvPr>
        </p:nvSpPr>
        <p:spPr>
          <a:xfrm>
            <a:off x="685800" y="753110"/>
            <a:ext cx="7772400" cy="1143000"/>
          </a:xfrm>
        </p:spPr>
        <p:txBody>
          <a:bodyPr vert="horz" wrap="square" lIns="91440" tIns="45720" rIns="91440" bIns="45720" anchor="ctr" anchorCtr="0"/>
          <a:p>
            <a:pPr algn="l" eaLnBrk="1" hangingPunct="1"/>
            <a:r>
              <a:rPr lang="zh-CN" altLang="en-US" sz="3600" dirty="0">
                <a:solidFill>
                  <a:srgbClr val="A50021"/>
                </a:solidFill>
                <a:latin typeface="黑体" panose="02010609060101010101" pitchFamily="2" charset="-122"/>
                <a:ea typeface="黑体" panose="02010609060101010101" pitchFamily="2" charset="-122"/>
              </a:rPr>
              <a:t>重要展开式</a:t>
            </a:r>
            <a:endParaRPr lang="zh-CN" altLang="en-US" sz="3600" dirty="0">
              <a:solidFill>
                <a:srgbClr val="A50021"/>
              </a:solidFill>
              <a:latin typeface="黑体" panose="02010609060101010101" pitchFamily="2" charset="-122"/>
              <a:ea typeface="黑体" panose="02010609060101010101" pitchFamily="2" charset="-122"/>
            </a:endParaRPr>
          </a:p>
        </p:txBody>
      </p:sp>
      <p:graphicFrame>
        <p:nvGraphicFramePr>
          <p:cNvPr id="7171" name="Object 6"/>
          <p:cNvGraphicFramePr/>
          <p:nvPr/>
        </p:nvGraphicFramePr>
        <p:xfrm>
          <a:off x="802323" y="2571750"/>
          <a:ext cx="6503035" cy="1060450"/>
        </p:xfrm>
        <a:graphic>
          <a:graphicData uri="http://schemas.openxmlformats.org/presentationml/2006/ole">
            <mc:AlternateContent xmlns:mc="http://schemas.openxmlformats.org/markup-compatibility/2006">
              <mc:Choice xmlns:v="urn:schemas-microsoft-com:vml" Requires="v">
                <p:oleObj spid="_x0000_s3085" name="" r:id="rId1" imgW="3340100" imgH="469900" progId="Equation.3">
                  <p:embed/>
                </p:oleObj>
              </mc:Choice>
              <mc:Fallback>
                <p:oleObj name="" r:id="rId1" imgW="3340100" imgH="469900" progId="Equation.3">
                  <p:embed/>
                  <p:pic>
                    <p:nvPicPr>
                      <p:cNvPr id="0" name="图片 3084"/>
                      <p:cNvPicPr/>
                      <p:nvPr/>
                    </p:nvPicPr>
                    <p:blipFill>
                      <a:blip r:embed="rId2"/>
                      <a:stretch>
                        <a:fillRect/>
                      </a:stretch>
                    </p:blipFill>
                    <p:spPr>
                      <a:xfrm>
                        <a:off x="802323" y="2571750"/>
                        <a:ext cx="6503035" cy="1060450"/>
                      </a:xfrm>
                      <a:prstGeom prst="rect">
                        <a:avLst/>
                      </a:prstGeom>
                      <a:noFill/>
                      <a:ln w="38100">
                        <a:noFill/>
                        <a:miter/>
                      </a:ln>
                    </p:spPr>
                  </p:pic>
                </p:oleObj>
              </mc:Fallback>
            </mc:AlternateContent>
          </a:graphicData>
        </a:graphic>
      </p:graphicFrame>
      <p:graphicFrame>
        <p:nvGraphicFramePr>
          <p:cNvPr id="7172" name="Object 5"/>
          <p:cNvGraphicFramePr/>
          <p:nvPr/>
        </p:nvGraphicFramePr>
        <p:xfrm>
          <a:off x="864235" y="4542790"/>
          <a:ext cx="5996940" cy="1096645"/>
        </p:xfrm>
        <a:graphic>
          <a:graphicData uri="http://schemas.openxmlformats.org/presentationml/2006/ole">
            <mc:AlternateContent xmlns:mc="http://schemas.openxmlformats.org/markup-compatibility/2006">
              <mc:Choice xmlns:v="urn:schemas-microsoft-com:vml" Requires="v">
                <p:oleObj spid="_x0000_s3078" name="" r:id="rId3" imgW="3009900" imgH="469900" progId="Equation.3">
                  <p:embed/>
                </p:oleObj>
              </mc:Choice>
              <mc:Fallback>
                <p:oleObj name="" r:id="rId3" imgW="3009900" imgH="469900" progId="Equation.3">
                  <p:embed/>
                  <p:pic>
                    <p:nvPicPr>
                      <p:cNvPr id="0" name="图片 3077"/>
                      <p:cNvPicPr/>
                      <p:nvPr/>
                    </p:nvPicPr>
                    <p:blipFill>
                      <a:blip r:embed="rId4"/>
                      <a:stretch>
                        <a:fillRect/>
                      </a:stretch>
                    </p:blipFill>
                    <p:spPr>
                      <a:xfrm>
                        <a:off x="864235" y="4542790"/>
                        <a:ext cx="5996940" cy="1096645"/>
                      </a:xfrm>
                      <a:prstGeom prst="rect">
                        <a:avLst/>
                      </a:prstGeom>
                      <a:noFill/>
                      <a:ln w="38100">
                        <a:noFill/>
                        <a:miter/>
                      </a:ln>
                    </p:spPr>
                  </p:pic>
                </p:oleObj>
              </mc:Fallback>
            </mc:AlternateContent>
          </a:graphicData>
        </a:graphic>
      </p:graphicFrame>
      <p:sp>
        <p:nvSpPr>
          <p:cNvPr id="7174" name="Rectangle 7"/>
          <p:cNvSpPr/>
          <p:nvPr/>
        </p:nvSpPr>
        <p:spPr>
          <a:xfrm>
            <a:off x="395288" y="2033905"/>
            <a:ext cx="6192520" cy="460375"/>
          </a:xfrm>
          <a:prstGeom prst="rect">
            <a:avLst/>
          </a:prstGeom>
          <a:noFill/>
          <a:ln w="6350">
            <a:noFill/>
          </a:ln>
        </p:spPr>
        <p:txBody>
          <a:bodyPr wrap="none" anchor="ctr" anchorCtr="0">
            <a:spAutoFit/>
          </a:bodyPr>
          <a:p>
            <a:pPr indent="304800" algn="l"/>
            <a:r>
              <a:rPr lang="zh-CN" altLang="en-US" sz="2400" dirty="0">
                <a:solidFill>
                  <a:schemeClr val="tx1"/>
                </a:solidFill>
                <a:latin typeface="Times New Roman" panose="02020603050405020304" pitchFamily="18" charset="0"/>
                <a:ea typeface="宋体" panose="02010600030101010101" pitchFamily="2" charset="-122"/>
              </a:rPr>
              <a:t>令</a:t>
            </a:r>
            <a:r>
              <a:rPr lang="en-US" altLang="zh-CN" sz="2400" i="1" dirty="0">
                <a:solidFill>
                  <a:schemeClr val="tx1"/>
                </a:solidFill>
                <a:latin typeface="Times New Roman" panose="02020603050405020304" pitchFamily="18" charset="0"/>
                <a:ea typeface="宋体" panose="02010600030101010101" pitchFamily="2" charset="-122"/>
              </a:rPr>
              <a:t>y</a:t>
            </a:r>
            <a:r>
              <a:rPr lang="en-US" altLang="zh-CN" sz="2400" dirty="0">
                <a:solidFill>
                  <a:schemeClr val="tx1"/>
                </a:solidFill>
                <a:latin typeface="Times New Roman" panose="02020603050405020304" pitchFamily="18" charset="0"/>
                <a:ea typeface="宋体" panose="02010600030101010101" pitchFamily="2" charset="-122"/>
              </a:rPr>
              <a:t>=1, </a:t>
            </a:r>
            <a:r>
              <a:rPr lang="zh-CN" altLang="en-US" sz="2400" i="1" dirty="0">
                <a:solidFill>
                  <a:schemeClr val="accent4"/>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solidFill>
                  <a:schemeClr val="accent4"/>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accent4"/>
                </a:solidFill>
                <a:latin typeface="Times New Roman" panose="02020603050405020304" pitchFamily="18" charset="0"/>
                <a:ea typeface="宋体" panose="02010600030101010101" pitchFamily="2" charset="-122"/>
                <a:sym typeface="Symbol" panose="05050102010706020507" pitchFamily="18" charset="2"/>
              </a:rPr>
              <a:t>m</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 </a:t>
            </a:r>
            <a:r>
              <a:rPr lang="zh-CN" altLang="en-US" sz="2400" dirty="0">
                <a:solidFill>
                  <a:schemeClr val="tx1"/>
                </a:solidFill>
                <a:latin typeface="Times New Roman" panose="02020603050405020304" pitchFamily="18" charset="0"/>
                <a:ea typeface="宋体" panose="02010600030101010101" pitchFamily="2" charset="-122"/>
              </a:rPr>
              <a:t>那么牛顿二项式定理就变成</a:t>
            </a:r>
            <a:r>
              <a:rPr lang="zh-CN" altLang="en-US" sz="1000" b="0" dirty="0">
                <a:solidFill>
                  <a:schemeClr val="tx1"/>
                </a:solidFill>
                <a:latin typeface="Times New Roman" panose="02020603050405020304" pitchFamily="18" charset="0"/>
                <a:ea typeface="宋体" panose="02010600030101010101" pitchFamily="2" charset="-122"/>
              </a:rPr>
              <a:t>        </a:t>
            </a:r>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7175" name="Rectangle 8"/>
          <p:cNvSpPr/>
          <p:nvPr/>
        </p:nvSpPr>
        <p:spPr>
          <a:xfrm>
            <a:off x="755333" y="4049078"/>
            <a:ext cx="4893310" cy="460375"/>
          </a:xfrm>
          <a:prstGeom prst="rect">
            <a:avLst/>
          </a:prstGeom>
          <a:noFill/>
          <a:ln w="6350">
            <a:noFill/>
          </a:ln>
        </p:spPr>
        <p:txBody>
          <a:bodyPr wrap="none" anchor="ctr" anchorCtr="0">
            <a:spAutoFit/>
          </a:bodyPr>
          <a:p>
            <a:r>
              <a:rPr lang="zh-CN" altLang="en-US" sz="2400" dirty="0">
                <a:solidFill>
                  <a:schemeClr val="tx1"/>
                </a:solidFill>
                <a:latin typeface="Times New Roman" panose="02020603050405020304" pitchFamily="18" charset="0"/>
                <a:ea typeface="宋体" panose="02010600030101010101" pitchFamily="2" charset="-122"/>
              </a:rPr>
              <a:t>在上面式子中用</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zh-CN" altLang="en-US" sz="2400" dirty="0">
                <a:solidFill>
                  <a:schemeClr val="tx1"/>
                </a:solidFill>
                <a:latin typeface="Times New Roman" panose="02020603050405020304" pitchFamily="18" charset="0"/>
                <a:ea typeface="宋体" panose="02010600030101010101" pitchFamily="2" charset="-122"/>
              </a:rPr>
              <a:t>代替</a:t>
            </a:r>
            <a:r>
              <a:rPr lang="zh-CN" altLang="en-US"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i="1"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，则有</a:t>
            </a:r>
            <a:r>
              <a:rPr lang="zh-CN" altLang="en-US" sz="1000" b="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1000" b="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5"/>
                                        </p:tgtEl>
                                        <p:attrNameLst>
                                          <p:attrName>style.visibility</p:attrName>
                                        </p:attrNameLst>
                                      </p:cBhvr>
                                      <p:to>
                                        <p:strVal val="visible"/>
                                      </p:to>
                                    </p:set>
                                    <p:animEffect transition="in" filter="blinds(horizontal)">
                                      <p:cBhvr>
                                        <p:cTn id="10"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graphicFrame>
        <p:nvGraphicFramePr>
          <p:cNvPr id="12291" name="Object 4"/>
          <p:cNvGraphicFramePr/>
          <p:nvPr/>
        </p:nvGraphicFramePr>
        <p:xfrm>
          <a:off x="969645" y="1131570"/>
          <a:ext cx="2083435" cy="1673860"/>
        </p:xfrm>
        <a:graphic>
          <a:graphicData uri="http://schemas.openxmlformats.org/presentationml/2006/ole">
            <mc:AlternateContent xmlns:mc="http://schemas.openxmlformats.org/markup-compatibility/2006">
              <mc:Choice xmlns:v="urn:schemas-microsoft-com:vml" Requires="v">
                <p:oleObj spid="_x0000_s3098" name="" r:id="rId1" imgW="1155700" imgH="889000" progId="Equation.3">
                  <p:embed/>
                </p:oleObj>
              </mc:Choice>
              <mc:Fallback>
                <p:oleObj name="" r:id="rId1" imgW="1155700" imgH="889000" progId="Equation.3">
                  <p:embed/>
                  <p:pic>
                    <p:nvPicPr>
                      <p:cNvPr id="0" name="图片 3097"/>
                      <p:cNvPicPr/>
                      <p:nvPr/>
                    </p:nvPicPr>
                    <p:blipFill>
                      <a:blip r:embed="rId2"/>
                      <a:stretch>
                        <a:fillRect/>
                      </a:stretch>
                    </p:blipFill>
                    <p:spPr>
                      <a:xfrm>
                        <a:off x="969645" y="1131570"/>
                        <a:ext cx="2083435" cy="1673860"/>
                      </a:xfrm>
                      <a:prstGeom prst="rect">
                        <a:avLst/>
                      </a:prstGeom>
                      <a:noFill/>
                      <a:ln w="38100">
                        <a:noFill/>
                        <a:miter/>
                      </a:ln>
                    </p:spPr>
                  </p:pic>
                </p:oleObj>
              </mc:Fallback>
            </mc:AlternateContent>
          </a:graphicData>
        </a:graphic>
      </p:graphicFrame>
      <p:sp>
        <p:nvSpPr>
          <p:cNvPr id="12292" name="Rectangle 6"/>
          <p:cNvSpPr/>
          <p:nvPr/>
        </p:nvSpPr>
        <p:spPr>
          <a:xfrm>
            <a:off x="2519363" y="4738688"/>
            <a:ext cx="222250" cy="260350"/>
          </a:xfrm>
          <a:prstGeom prst="rect">
            <a:avLst/>
          </a:prstGeom>
          <a:noFill/>
          <a:ln w="6350">
            <a:noFill/>
          </a:ln>
        </p:spPr>
        <p:txBody>
          <a:bodyPr wrap="none" anchor="ctr" anchorCtr="0">
            <a:spAutoFit/>
          </a:bodyPr>
          <a:p>
            <a:r>
              <a:rPr lang="zh-CN" altLang="en-US" sz="1100" b="0" dirty="0">
                <a:solidFill>
                  <a:schemeClr val="tx1"/>
                </a:solidFill>
                <a:latin typeface="Arial" panose="020B0604020202020204" pitchFamily="34" charset="0"/>
              </a:rPr>
              <a:t> </a:t>
            </a:r>
            <a:endParaRPr lang="zh-CN" altLang="en-US" sz="2400" b="0" dirty="0">
              <a:solidFill>
                <a:schemeClr val="tx1"/>
              </a:solidFill>
              <a:latin typeface="Times New Roman" panose="02020603050405020304" pitchFamily="18" charset="0"/>
              <a:ea typeface="宋体" panose="02010600030101010101" pitchFamily="2" charset="-122"/>
            </a:endParaRPr>
          </a:p>
        </p:txBody>
      </p:sp>
      <p:graphicFrame>
        <p:nvGraphicFramePr>
          <p:cNvPr id="7173" name="Object 4"/>
          <p:cNvGraphicFramePr/>
          <p:nvPr/>
        </p:nvGraphicFramePr>
        <p:xfrm>
          <a:off x="4342448" y="2686685"/>
          <a:ext cx="207645" cy="388620"/>
        </p:xfrm>
        <a:graphic>
          <a:graphicData uri="http://schemas.openxmlformats.org/presentationml/2006/ole">
            <mc:AlternateContent xmlns:mc="http://schemas.openxmlformats.org/markup-compatibility/2006">
              <mc:Choice xmlns:v="urn:schemas-microsoft-com:vml" Requires="v">
                <p:oleObj spid="_x0000_s3080" name="" r:id="rId3" imgW="114300" imgH="215900" progId="Equation.3">
                  <p:embed/>
                </p:oleObj>
              </mc:Choice>
              <mc:Fallback>
                <p:oleObj name="" r:id="rId3" imgW="114300" imgH="215900" progId="Equation.3">
                  <p:embed/>
                  <p:pic>
                    <p:nvPicPr>
                      <p:cNvPr id="0" name="图片 3079"/>
                      <p:cNvPicPr/>
                      <p:nvPr/>
                    </p:nvPicPr>
                    <p:blipFill>
                      <a:blip r:embed="rId4"/>
                      <a:stretch>
                        <a:fillRect/>
                      </a:stretch>
                    </p:blipFill>
                    <p:spPr>
                      <a:xfrm>
                        <a:off x="4342448" y="2686685"/>
                        <a:ext cx="207645" cy="388620"/>
                      </a:xfrm>
                      <a:prstGeom prst="rect">
                        <a:avLst/>
                      </a:prstGeom>
                      <a:noFill/>
                      <a:ln w="38100">
                        <a:noFill/>
                        <a:miter/>
                      </a:ln>
                    </p:spPr>
                  </p:pic>
                </p:oleObj>
              </mc:Fallback>
            </mc:AlternateContent>
          </a:graphicData>
        </a:graphic>
      </p:graphicFrame>
      <p:graphicFrame>
        <p:nvGraphicFramePr>
          <p:cNvPr id="2" name="Object 4"/>
          <p:cNvGraphicFramePr/>
          <p:nvPr/>
        </p:nvGraphicFramePr>
        <p:xfrm>
          <a:off x="3843020" y="1131570"/>
          <a:ext cx="4981575" cy="4523740"/>
        </p:xfrm>
        <a:graphic>
          <a:graphicData uri="http://schemas.openxmlformats.org/presentationml/2006/ole">
            <mc:AlternateContent xmlns:mc="http://schemas.openxmlformats.org/markup-compatibility/2006">
              <mc:Choice xmlns:v="urn:schemas-microsoft-com:vml" Requires="v">
                <p:oleObj spid="_x0000_s3" name="" r:id="rId5" imgW="2578100" imgH="2324100" progId="Equation.3">
                  <p:embed/>
                </p:oleObj>
              </mc:Choice>
              <mc:Fallback>
                <p:oleObj name="" r:id="rId5" imgW="2578100" imgH="2324100" progId="Equation.3">
                  <p:embed/>
                  <p:pic>
                    <p:nvPicPr>
                      <p:cNvPr id="0" name="图片 3097"/>
                      <p:cNvPicPr/>
                      <p:nvPr/>
                    </p:nvPicPr>
                    <p:blipFill>
                      <a:blip r:embed="rId6"/>
                      <a:stretch>
                        <a:fillRect/>
                      </a:stretch>
                    </p:blipFill>
                    <p:spPr>
                      <a:xfrm>
                        <a:off x="3843020" y="1131570"/>
                        <a:ext cx="4981575" cy="45237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8194" name="Rectangle 3"/>
          <p:cNvSpPr>
            <a:spLocks noGrp="1"/>
          </p:cNvSpPr>
          <p:nvPr>
            <p:ph type="title"/>
          </p:nvPr>
        </p:nvSpPr>
        <p:spPr>
          <a:xfrm>
            <a:off x="685800" y="322580"/>
            <a:ext cx="7772400" cy="1143000"/>
          </a:xfrm>
        </p:spPr>
        <p:txBody>
          <a:bodyPr vert="horz" wrap="square" lIns="91440" tIns="45720" rIns="91440" bIns="45720" anchor="ctr" anchorCtr="0"/>
          <a:p>
            <a:pPr marL="571500" indent="-571500" algn="l" eaLnBrk="1" hangingPunct="1">
              <a:buFont typeface="Wingdings" panose="05000000000000000000" charset="0"/>
              <a:buChar char="Ø"/>
            </a:pPr>
            <a:r>
              <a:rPr lang="zh-CN" altLang="en-US" sz="4000" dirty="0">
                <a:solidFill>
                  <a:schemeClr val="accent2"/>
                </a:solidFill>
              </a:rPr>
              <a:t>生成函数的定义与</a:t>
            </a:r>
            <a:r>
              <a:rPr lang="zh-CN" altLang="en-US" sz="4000" dirty="0">
                <a:solidFill>
                  <a:schemeClr val="accent2"/>
                </a:solidFill>
              </a:rPr>
              <a:t>性质</a:t>
            </a:r>
            <a:endParaRPr lang="zh-CN" altLang="en-US" sz="4000" dirty="0">
              <a:solidFill>
                <a:schemeClr val="accent2"/>
              </a:solidFill>
            </a:endParaRPr>
          </a:p>
        </p:txBody>
      </p:sp>
      <p:sp>
        <p:nvSpPr>
          <p:cNvPr id="8196" name="Rectangle 5"/>
          <p:cNvSpPr/>
          <p:nvPr/>
        </p:nvSpPr>
        <p:spPr>
          <a:xfrm>
            <a:off x="179705" y="1989455"/>
            <a:ext cx="8317230" cy="1529715"/>
          </a:xfrm>
          <a:prstGeom prst="rect">
            <a:avLst/>
          </a:prstGeom>
          <a:noFill/>
          <a:ln w="6350">
            <a:noFill/>
          </a:ln>
        </p:spPr>
        <p:txBody>
          <a:bodyPr anchor="ctr" anchorCtr="0">
            <a:spAutoFit/>
          </a:bodyPr>
          <a:p>
            <a:pPr indent="571500">
              <a:lnSpc>
                <a:spcPct val="130000"/>
              </a:lnSpc>
            </a:pPr>
            <a:r>
              <a:rPr lang="zh-CN" altLang="en-US" sz="2400" dirty="0">
                <a:solidFill>
                  <a:srgbClr val="7030A0"/>
                </a:solidFill>
                <a:latin typeface="Times New Roman" panose="02020603050405020304" pitchFamily="18" charset="0"/>
                <a:ea typeface="宋体" panose="02010600030101010101" pitchFamily="2" charset="-122"/>
              </a:rPr>
              <a:t>定义</a:t>
            </a:r>
            <a:r>
              <a:rPr lang="en-US" altLang="zh-CN" sz="2400" dirty="0">
                <a:solidFill>
                  <a:srgbClr val="7030A0"/>
                </a:solidFill>
                <a:latin typeface="Times New Roman" panose="02020603050405020304" pitchFamily="18" charset="0"/>
                <a:ea typeface="宋体" panose="02010600030101010101" pitchFamily="2" charset="-122"/>
              </a:rPr>
              <a:t>10.6</a:t>
            </a:r>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设序列</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，在形式</a:t>
            </a:r>
            <a:r>
              <a:rPr lang="zh-CN" altLang="en-US" sz="2400" dirty="0">
                <a:solidFill>
                  <a:schemeClr val="tx1"/>
                </a:solidFill>
                <a:latin typeface="Times New Roman" panose="02020603050405020304" pitchFamily="18" charset="0"/>
                <a:ea typeface="宋体" panose="02010600030101010101" pitchFamily="2" charset="-122"/>
              </a:rPr>
              <a:t>上构造幂级数</a:t>
            </a:r>
            <a:endParaRPr lang="zh-CN" altLang="en-US" sz="2400" dirty="0">
              <a:solidFill>
                <a:schemeClr val="tx1"/>
              </a:solidFill>
              <a:latin typeface="Times New Roman" panose="02020603050405020304" pitchFamily="18" charset="0"/>
              <a:ea typeface="宋体" panose="02010600030101010101" pitchFamily="2" charset="-122"/>
            </a:endParaRPr>
          </a:p>
          <a:p>
            <a:pPr indent="571500" eaLnBrk="0" hangingPunct="0">
              <a:lnSpc>
                <a:spcPct val="130000"/>
              </a:lnSpc>
            </a:pPr>
            <a:r>
              <a:rPr lang="en-US" altLang="zh-CN" sz="2400" i="1" dirty="0">
                <a:solidFill>
                  <a:schemeClr val="tx1"/>
                </a:solidFill>
                <a:latin typeface="Times New Roman" panose="02020603050405020304" pitchFamily="18" charset="0"/>
                <a:ea typeface="宋体" panose="02010600030101010101" pitchFamily="2" charset="-122"/>
              </a:rPr>
              <a:t>           G</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rgbClr val="FF0000"/>
                </a:solidFill>
                <a:latin typeface="Times New Roman" panose="02020603050405020304" pitchFamily="18" charset="0"/>
                <a:ea typeface="宋体" panose="02010600030101010101" pitchFamily="2" charset="-122"/>
              </a:rPr>
              <a:t>a</a:t>
            </a:r>
            <a:r>
              <a:rPr lang="en-US" altLang="zh-CN" sz="2400" baseline="-30000" dirty="0">
                <a:solidFill>
                  <a:srgbClr val="FF0000"/>
                </a:solidFill>
                <a:latin typeface="Times New Roman" panose="02020603050405020304" pitchFamily="18" charset="0"/>
                <a:ea typeface="宋体" panose="02010600030101010101" pitchFamily="2" charset="-122"/>
              </a:rPr>
              <a:t>0</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1</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baseline="-30000" dirty="0">
                <a:solidFill>
                  <a:schemeClr val="tx1"/>
                </a:solidFill>
                <a:latin typeface="Times New Roman" panose="02020603050405020304" pitchFamily="18" charset="0"/>
                <a:ea typeface="宋体" panose="02010600030101010101" pitchFamily="2" charset="-122"/>
              </a:rPr>
              <a:t>2</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baseline="30000" dirty="0">
                <a:solidFill>
                  <a:schemeClr val="tx1"/>
                </a:solidFill>
                <a:latin typeface="Times New Roman" panose="02020603050405020304" pitchFamily="18" charset="0"/>
                <a:ea typeface="宋体" panose="02010600030101010101" pitchFamily="2" charset="-122"/>
              </a:rPr>
              <a:t>2 </a:t>
            </a:r>
            <a:r>
              <a:rPr lang="en-US" altLang="zh-CN" sz="2400" dirty="0">
                <a:solidFill>
                  <a:schemeClr val="tx1"/>
                </a:solidFill>
                <a:latin typeface="Times New Roman" panose="02020603050405020304" pitchFamily="18" charset="0"/>
                <a:ea typeface="宋体" panose="02010600030101010101" pitchFamily="2" charset="-122"/>
              </a:rPr>
              <a:t>+… +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 …</a:t>
            </a:r>
            <a:endParaRPr lang="en-US" altLang="zh-CN" sz="2400" dirty="0">
              <a:solidFill>
                <a:schemeClr val="tx1"/>
              </a:solidFill>
              <a:latin typeface="Times New Roman" panose="02020603050405020304" pitchFamily="18" charset="0"/>
              <a:ea typeface="宋体" panose="02010600030101010101" pitchFamily="2" charset="-122"/>
            </a:endParaRPr>
          </a:p>
          <a:p>
            <a:pPr indent="571500" eaLnBrk="0" hangingPunct="0">
              <a:lnSpc>
                <a:spcPct val="130000"/>
              </a:lnSpc>
            </a:pPr>
            <a:r>
              <a:rPr lang="zh-CN" altLang="en-US" sz="2400" dirty="0">
                <a:solidFill>
                  <a:schemeClr val="tx1"/>
                </a:solidFill>
                <a:latin typeface="Times New Roman" panose="02020603050405020304" pitchFamily="18" charset="0"/>
                <a:ea typeface="宋体" panose="02010600030101010101" pitchFamily="2" charset="-122"/>
              </a:rPr>
              <a:t>称</a:t>
            </a:r>
            <a:r>
              <a:rPr lang="en-US" altLang="zh-CN" sz="2400" i="1" dirty="0">
                <a:solidFill>
                  <a:schemeClr val="tx1"/>
                </a:solidFill>
                <a:latin typeface="Times New Roman" panose="02020603050405020304" pitchFamily="18" charset="0"/>
                <a:ea typeface="宋体" panose="02010600030101010101" pitchFamily="2" charset="-122"/>
              </a:rPr>
              <a:t>G</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为序列</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的</a:t>
            </a:r>
            <a:r>
              <a:rPr lang="zh-CN" altLang="en-US" sz="2400" dirty="0">
                <a:solidFill>
                  <a:srgbClr val="7030A0"/>
                </a:solidFill>
                <a:latin typeface="Times New Roman" panose="02020603050405020304" pitchFamily="18" charset="0"/>
                <a:ea typeface="宋体" panose="02010600030101010101" pitchFamily="2" charset="-122"/>
              </a:rPr>
              <a:t>生成函数</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dirty="0">
                <a:solidFill>
                  <a:srgbClr val="002060"/>
                </a:solidFill>
                <a:latin typeface="Times New Roman" panose="02020603050405020304" pitchFamily="18" charset="0"/>
                <a:ea typeface="宋体" panose="02010600030101010101" pitchFamily="2" charset="-122"/>
              </a:rPr>
              <a:t> </a:t>
            </a:r>
            <a:endParaRPr lang="en-US" altLang="zh-CN" sz="2400" dirty="0">
              <a:solidFill>
                <a:srgbClr val="002060"/>
              </a:solidFill>
              <a:latin typeface="Times New Roman" panose="02020603050405020304" pitchFamily="18" charset="0"/>
              <a:ea typeface="宋体" panose="02010600030101010101" pitchFamily="2" charset="-122"/>
            </a:endParaRPr>
          </a:p>
        </p:txBody>
      </p:sp>
      <p:sp>
        <p:nvSpPr>
          <p:cNvPr id="2" name="Rectangle 3"/>
          <p:cNvSpPr>
            <a:spLocks noGrp="1"/>
          </p:cNvSpPr>
          <p:nvPr/>
        </p:nvSpPr>
        <p:spPr>
          <a:xfrm>
            <a:off x="741045" y="951865"/>
            <a:ext cx="7772400" cy="1143000"/>
          </a:xfrm>
          <a:prstGeom prst="rect">
            <a:avLst/>
          </a:prstGeom>
          <a:noFill/>
          <a:ln w="9525">
            <a:noFill/>
          </a:ln>
        </p:spPr>
        <p:txBody>
          <a:bodyPr vert="horz" wrap="square" lIns="91440" tIns="45720" rIns="91440" bIns="45720" anchor="ctr" anchorCtr="0"/>
          <a:lst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p"/>
            </a:pPr>
            <a:r>
              <a:rPr lang="zh-CN" altLang="en-US" sz="3600" dirty="0">
                <a:solidFill>
                  <a:srgbClr val="A50021"/>
                </a:solidFill>
              </a:rPr>
              <a:t>生成函数的定义</a:t>
            </a:r>
            <a:endParaRPr lang="zh-CN" altLang="en-US" sz="3600" dirty="0">
              <a:solidFill>
                <a:srgbClr val="A50021"/>
              </a:solidFill>
            </a:endParaRPr>
          </a:p>
        </p:txBody>
      </p:sp>
      <p:sp>
        <p:nvSpPr>
          <p:cNvPr id="5" name="Rectangle 5"/>
          <p:cNvSpPr/>
          <p:nvPr/>
        </p:nvSpPr>
        <p:spPr>
          <a:xfrm>
            <a:off x="142875" y="3694748"/>
            <a:ext cx="8317230" cy="1050290"/>
          </a:xfrm>
          <a:prstGeom prst="rect">
            <a:avLst/>
          </a:prstGeom>
          <a:noFill/>
          <a:ln w="6350">
            <a:noFill/>
          </a:ln>
        </p:spPr>
        <p:txBody>
          <a:bodyPr anchor="ctr" anchorCtr="0">
            <a:spAutoFit/>
          </a:bodyPr>
          <a:p>
            <a:pPr indent="571500" eaLnBrk="0" hangingPunct="0">
              <a:lnSpc>
                <a:spcPct val="130000"/>
              </a:lnSpc>
              <a:spcBef>
                <a:spcPts val="1500"/>
              </a:spcBef>
            </a:pPr>
            <a:r>
              <a:rPr lang="zh-CN" altLang="en-US" sz="2400" dirty="0">
                <a:solidFill>
                  <a:srgbClr val="002060"/>
                </a:solidFill>
                <a:latin typeface="Times New Roman" panose="02020603050405020304" pitchFamily="18" charset="0"/>
                <a:ea typeface="宋体" panose="02010600030101010101" pitchFamily="2" charset="-122"/>
              </a:rPr>
              <a:t>例如，</a:t>
            </a:r>
            <a:endParaRPr lang="zh-CN" altLang="en-US" sz="2400" dirty="0">
              <a:solidFill>
                <a:srgbClr val="002060"/>
              </a:solidFill>
              <a:latin typeface="Times New Roman" panose="02020603050405020304" pitchFamily="18" charset="0"/>
              <a:ea typeface="宋体" panose="02010600030101010101" pitchFamily="2" charset="-122"/>
            </a:endParaRPr>
          </a:p>
          <a:p>
            <a:pPr marL="800100" lvl="1" indent="-342900" eaLnBrk="0" hangingPunct="0">
              <a:lnSpc>
                <a:spcPct val="130000"/>
              </a:lnSpc>
              <a:buFont typeface="Arial" panose="020B0604020202020204" pitchFamily="34" charset="0"/>
              <a:buChar char="•"/>
            </a:pPr>
            <a:r>
              <a:rPr lang="en-US" altLang="zh-CN" sz="2400" dirty="0">
                <a:solidFill>
                  <a:srgbClr val="002060"/>
                </a:solidFill>
                <a:latin typeface="Times New Roman" panose="02020603050405020304" pitchFamily="18" charset="0"/>
                <a:ea typeface="宋体" panose="02010600030101010101" pitchFamily="2" charset="-122"/>
              </a:rPr>
              <a:t>{</a:t>
            </a:r>
            <a:r>
              <a:rPr lang="en-US" altLang="zh-CN" sz="2400" i="1" dirty="0">
                <a:solidFill>
                  <a:srgbClr val="002060"/>
                </a:solidFill>
                <a:latin typeface="Times New Roman" panose="02020603050405020304" pitchFamily="18" charset="0"/>
                <a:ea typeface="宋体" panose="02010600030101010101" pitchFamily="2" charset="-122"/>
              </a:rPr>
              <a:t>C</a:t>
            </a:r>
            <a:r>
              <a:rPr lang="en-US" altLang="zh-CN" sz="2400" dirty="0">
                <a:solidFill>
                  <a:srgbClr val="002060"/>
                </a:solidFill>
                <a:latin typeface="Times New Roman" panose="02020603050405020304" pitchFamily="18" charset="0"/>
                <a:ea typeface="宋体" panose="02010600030101010101" pitchFamily="2" charset="-122"/>
              </a:rPr>
              <a:t>(</a:t>
            </a:r>
            <a:r>
              <a:rPr lang="en-US" altLang="zh-CN" sz="2400" i="1" dirty="0">
                <a:solidFill>
                  <a:srgbClr val="002060"/>
                </a:solidFill>
                <a:latin typeface="Times New Roman" panose="02020603050405020304" pitchFamily="18" charset="0"/>
                <a:ea typeface="宋体" panose="02010600030101010101" pitchFamily="2" charset="-122"/>
              </a:rPr>
              <a:t>m</a:t>
            </a:r>
            <a:r>
              <a:rPr lang="en-US" altLang="zh-CN" sz="2400" dirty="0">
                <a:solidFill>
                  <a:srgbClr val="002060"/>
                </a:solidFill>
                <a:latin typeface="Times New Roman" panose="02020603050405020304" pitchFamily="18" charset="0"/>
                <a:ea typeface="宋体" panose="02010600030101010101" pitchFamily="2" charset="-122"/>
              </a:rPr>
              <a:t>,</a:t>
            </a:r>
            <a:r>
              <a:rPr lang="en-US" altLang="zh-CN" sz="2400" i="1" dirty="0">
                <a:solidFill>
                  <a:srgbClr val="002060"/>
                </a:solidFill>
                <a:latin typeface="Times New Roman" panose="02020603050405020304" pitchFamily="18" charset="0"/>
                <a:ea typeface="宋体" panose="02010600030101010101" pitchFamily="2" charset="-122"/>
              </a:rPr>
              <a:t>n</a:t>
            </a:r>
            <a:r>
              <a:rPr lang="en-US" altLang="zh-CN" sz="2400" dirty="0">
                <a:solidFill>
                  <a:srgbClr val="002060"/>
                </a:solidFill>
                <a:latin typeface="Times New Roman" panose="02020603050405020304" pitchFamily="18" charset="0"/>
                <a:ea typeface="宋体" panose="02010600030101010101" pitchFamily="2" charset="-122"/>
              </a:rPr>
              <a:t>)}</a:t>
            </a:r>
            <a:r>
              <a:rPr lang="zh-CN" altLang="en-US" sz="2400" dirty="0">
                <a:solidFill>
                  <a:srgbClr val="002060"/>
                </a:solidFill>
                <a:latin typeface="Times New Roman" panose="02020603050405020304" pitchFamily="18" charset="0"/>
                <a:ea typeface="宋体" panose="02010600030101010101" pitchFamily="2" charset="-122"/>
              </a:rPr>
              <a:t>的生成函数为 </a:t>
            </a:r>
            <a:r>
              <a:rPr lang="en-US" altLang="zh-CN" sz="2400" dirty="0">
                <a:solidFill>
                  <a:srgbClr val="002060"/>
                </a:solidFill>
                <a:latin typeface="Times New Roman" panose="02020603050405020304" pitchFamily="18" charset="0"/>
                <a:ea typeface="宋体" panose="02010600030101010101" pitchFamily="2" charset="-122"/>
              </a:rPr>
              <a:t>(1+</a:t>
            </a:r>
            <a:r>
              <a:rPr lang="en-US" altLang="zh-CN" sz="2400" i="1" dirty="0">
                <a:solidFill>
                  <a:srgbClr val="002060"/>
                </a:solidFill>
                <a:latin typeface="Times New Roman" panose="02020603050405020304" pitchFamily="18" charset="0"/>
                <a:ea typeface="宋体" panose="02010600030101010101" pitchFamily="2" charset="-122"/>
              </a:rPr>
              <a:t>x</a:t>
            </a:r>
            <a:r>
              <a:rPr lang="en-US" altLang="zh-CN" sz="2400" dirty="0">
                <a:solidFill>
                  <a:srgbClr val="002060"/>
                </a:solidFill>
                <a:latin typeface="Times New Roman" panose="02020603050405020304" pitchFamily="18" charset="0"/>
                <a:ea typeface="宋体" panose="02010600030101010101" pitchFamily="2" charset="-122"/>
              </a:rPr>
              <a:t>)</a:t>
            </a:r>
            <a:r>
              <a:rPr lang="en-US" altLang="zh-CN" sz="2400" i="1" baseline="30000" dirty="0">
                <a:solidFill>
                  <a:srgbClr val="002060"/>
                </a:solidFill>
                <a:latin typeface="Times New Roman" panose="02020603050405020304" pitchFamily="18" charset="0"/>
                <a:ea typeface="宋体" panose="02010600030101010101" pitchFamily="2" charset="-122"/>
              </a:rPr>
              <a:t>m</a:t>
            </a:r>
            <a:endParaRPr lang="en-US" altLang="zh-CN" sz="2400" dirty="0">
              <a:solidFill>
                <a:srgbClr val="002060"/>
              </a:solidFill>
              <a:latin typeface="Times New Roman" panose="02020603050405020304" pitchFamily="18" charset="0"/>
              <a:ea typeface="宋体" panose="02010600030101010101" pitchFamily="2" charset="-122"/>
            </a:endParaRPr>
          </a:p>
        </p:txBody>
      </p:sp>
      <p:grpSp>
        <p:nvGrpSpPr>
          <p:cNvPr id="7" name="组合 6"/>
          <p:cNvGrpSpPr/>
          <p:nvPr/>
        </p:nvGrpSpPr>
        <p:grpSpPr>
          <a:xfrm>
            <a:off x="142875" y="4627880"/>
            <a:ext cx="8317230" cy="1155700"/>
            <a:chOff x="225" y="7288"/>
            <a:chExt cx="13098" cy="1820"/>
          </a:xfrm>
        </p:grpSpPr>
        <p:graphicFrame>
          <p:nvGraphicFramePr>
            <p:cNvPr id="3" name="对象 2"/>
            <p:cNvGraphicFramePr/>
            <p:nvPr/>
          </p:nvGraphicFramePr>
          <p:xfrm>
            <a:off x="9128" y="7892"/>
            <a:ext cx="1748" cy="1216"/>
          </p:xfrm>
          <a:graphic>
            <a:graphicData uri="http://schemas.openxmlformats.org/presentationml/2006/ole">
              <mc:AlternateContent xmlns:mc="http://schemas.openxmlformats.org/markup-compatibility/2006">
                <mc:Choice xmlns:v="urn:schemas-microsoft-com:vml" Requires="v">
                  <p:oleObj spid="_x0000_s4" name="" r:id="rId1" imgW="869950" imgH="599440" progId="Equation.KSEE3">
                    <p:embed/>
                  </p:oleObj>
                </mc:Choice>
                <mc:Fallback>
                  <p:oleObj name="" r:id="rId1" imgW="869950" imgH="599440" progId="Equation.KSEE3">
                    <p:embed/>
                    <p:pic>
                      <p:nvPicPr>
                        <p:cNvPr id="0" name="图片 3"/>
                        <p:cNvPicPr/>
                        <p:nvPr/>
                      </p:nvPicPr>
                      <p:blipFill>
                        <a:blip r:embed="rId2"/>
                        <a:stretch>
                          <a:fillRect/>
                        </a:stretch>
                      </p:blipFill>
                      <p:spPr>
                        <a:xfrm>
                          <a:off x="9128" y="7892"/>
                          <a:ext cx="1748" cy="1216"/>
                        </a:xfrm>
                        <a:prstGeom prst="rect">
                          <a:avLst/>
                        </a:prstGeom>
                      </p:spPr>
                    </p:pic>
                  </p:oleObj>
                </mc:Fallback>
              </mc:AlternateContent>
            </a:graphicData>
          </a:graphic>
        </p:graphicFrame>
        <p:sp>
          <p:nvSpPr>
            <p:cNvPr id="6" name="Rectangle 5"/>
            <p:cNvSpPr/>
            <p:nvPr/>
          </p:nvSpPr>
          <p:spPr>
            <a:xfrm>
              <a:off x="225" y="7288"/>
              <a:ext cx="13098" cy="1654"/>
            </a:xfrm>
            <a:prstGeom prst="rect">
              <a:avLst/>
            </a:prstGeom>
            <a:noFill/>
            <a:ln w="6350">
              <a:noFill/>
            </a:ln>
          </p:spPr>
          <p:txBody>
            <a:bodyPr anchor="ctr" anchorCtr="0">
              <a:spAutoFit/>
            </a:bodyPr>
            <a:p>
              <a:pPr marL="800100" lvl="1" indent="-342900" eaLnBrk="0" hangingPunct="0">
                <a:lnSpc>
                  <a:spcPct val="130000"/>
                </a:lnSpc>
                <a:buFont typeface="Arial" panose="020B0604020202020204" pitchFamily="34" charset="0"/>
                <a:buChar char="•"/>
              </a:pPr>
              <a:r>
                <a:rPr lang="zh-CN" altLang="en-US" sz="2400" dirty="0">
                  <a:solidFill>
                    <a:srgbClr val="002060"/>
                  </a:solidFill>
                  <a:latin typeface="Times New Roman" panose="02020603050405020304" pitchFamily="18" charset="0"/>
                  <a:ea typeface="宋体" panose="02010600030101010101" pitchFamily="2" charset="-122"/>
                </a:rPr>
                <a:t>给定正整数</a:t>
              </a:r>
              <a:r>
                <a:rPr lang="en-US" altLang="zh-CN" sz="2400" i="1" dirty="0">
                  <a:solidFill>
                    <a:srgbClr val="002060"/>
                  </a:solidFill>
                  <a:latin typeface="Times New Roman" panose="02020603050405020304" pitchFamily="18" charset="0"/>
                  <a:ea typeface="宋体" panose="02010600030101010101" pitchFamily="2" charset="-122"/>
                </a:rPr>
                <a:t>k</a:t>
              </a:r>
              <a:r>
                <a:rPr lang="en-US" altLang="zh-CN" sz="2400" dirty="0">
                  <a:solidFill>
                    <a:srgbClr val="002060"/>
                  </a:solidFill>
                  <a:latin typeface="Times New Roman" panose="02020603050405020304" pitchFamily="18" charset="0"/>
                  <a:ea typeface="宋体" panose="02010600030101010101" pitchFamily="2" charset="-122"/>
                </a:rPr>
                <a:t>, {</a:t>
              </a:r>
              <a:r>
                <a:rPr lang="en-US" altLang="zh-CN" sz="2400" i="1" dirty="0">
                  <a:solidFill>
                    <a:srgbClr val="002060"/>
                  </a:solidFill>
                  <a:latin typeface="Times New Roman" panose="02020603050405020304" pitchFamily="18" charset="0"/>
                  <a:ea typeface="宋体" panose="02010600030101010101" pitchFamily="2" charset="-122"/>
                </a:rPr>
                <a:t>k</a:t>
              </a:r>
              <a:r>
                <a:rPr lang="en-US" altLang="zh-CN" sz="2400" i="1" baseline="30000" dirty="0">
                  <a:solidFill>
                    <a:srgbClr val="002060"/>
                  </a:solidFill>
                  <a:latin typeface="Times New Roman" panose="02020603050405020304" pitchFamily="18" charset="0"/>
                  <a:ea typeface="宋体" panose="02010600030101010101" pitchFamily="2" charset="-122"/>
                </a:rPr>
                <a:t>n</a:t>
              </a:r>
              <a:r>
                <a:rPr lang="en-US" altLang="zh-CN" sz="2400" dirty="0">
                  <a:solidFill>
                    <a:srgbClr val="002060"/>
                  </a:solidFill>
                  <a:latin typeface="Times New Roman" panose="02020603050405020304" pitchFamily="18" charset="0"/>
                  <a:ea typeface="宋体" panose="02010600030101010101" pitchFamily="2" charset="-122"/>
                </a:rPr>
                <a:t>}</a:t>
              </a:r>
              <a:r>
                <a:rPr lang="zh-CN" altLang="en-US" sz="2400" dirty="0">
                  <a:solidFill>
                    <a:srgbClr val="002060"/>
                  </a:solidFill>
                  <a:latin typeface="Times New Roman" panose="02020603050405020304" pitchFamily="18" charset="0"/>
                  <a:ea typeface="宋体" panose="02010600030101010101" pitchFamily="2" charset="-122"/>
                </a:rPr>
                <a:t>的生成函数为 </a:t>
              </a:r>
              <a:endParaRPr lang="zh-CN" altLang="en-US" sz="2400" dirty="0">
                <a:solidFill>
                  <a:srgbClr val="002060"/>
                </a:solidFill>
                <a:latin typeface="Times New Roman" panose="02020603050405020304" pitchFamily="18" charset="0"/>
                <a:ea typeface="宋体" panose="02010600030101010101" pitchFamily="2" charset="-122"/>
              </a:endParaRPr>
            </a:p>
            <a:p>
              <a:pPr indent="571500" eaLnBrk="0" hangingPunct="0">
                <a:lnSpc>
                  <a:spcPct val="130000"/>
                </a:lnSpc>
              </a:pPr>
              <a:r>
                <a:rPr lang="en-US" altLang="zh-CN" sz="2400" i="1" dirty="0">
                  <a:solidFill>
                    <a:srgbClr val="002060"/>
                  </a:solidFill>
                  <a:latin typeface="Times New Roman" panose="02020603050405020304" pitchFamily="18" charset="0"/>
                  <a:ea typeface="宋体" panose="02010600030101010101" pitchFamily="2" charset="-122"/>
                </a:rPr>
                <a:t>          G</a:t>
              </a:r>
              <a:r>
                <a:rPr lang="en-US" altLang="zh-CN" sz="2400" dirty="0">
                  <a:solidFill>
                    <a:srgbClr val="002060"/>
                  </a:solidFill>
                  <a:latin typeface="Times New Roman" panose="02020603050405020304" pitchFamily="18" charset="0"/>
                  <a:ea typeface="宋体" panose="02010600030101010101" pitchFamily="2" charset="-122"/>
                </a:rPr>
                <a:t>(</a:t>
              </a:r>
              <a:r>
                <a:rPr lang="en-US" altLang="zh-CN" sz="2400" i="1" dirty="0">
                  <a:solidFill>
                    <a:srgbClr val="002060"/>
                  </a:solidFill>
                  <a:latin typeface="Times New Roman" panose="02020603050405020304" pitchFamily="18" charset="0"/>
                  <a:ea typeface="宋体" panose="02010600030101010101" pitchFamily="2" charset="-122"/>
                </a:rPr>
                <a:t>x</a:t>
              </a:r>
              <a:r>
                <a:rPr lang="en-US" altLang="zh-CN" sz="2400" dirty="0">
                  <a:solidFill>
                    <a:srgbClr val="002060"/>
                  </a:solidFill>
                  <a:latin typeface="Times New Roman" panose="02020603050405020304" pitchFamily="18" charset="0"/>
                  <a:ea typeface="宋体" panose="02010600030101010101" pitchFamily="2" charset="-122"/>
                </a:rPr>
                <a:t>) =1+ </a:t>
              </a:r>
              <a:r>
                <a:rPr lang="en-US" altLang="zh-CN" sz="2400" i="1" dirty="0">
                  <a:solidFill>
                    <a:srgbClr val="002060"/>
                  </a:solidFill>
                  <a:latin typeface="Times New Roman" panose="02020603050405020304" pitchFamily="18" charset="0"/>
                  <a:ea typeface="宋体" panose="02010600030101010101" pitchFamily="2" charset="-122"/>
                </a:rPr>
                <a:t>kx</a:t>
              </a:r>
              <a:r>
                <a:rPr lang="en-US" altLang="zh-CN" sz="2400" dirty="0">
                  <a:solidFill>
                    <a:srgbClr val="002060"/>
                  </a:solidFill>
                  <a:latin typeface="Times New Roman" panose="02020603050405020304" pitchFamily="18" charset="0"/>
                  <a:ea typeface="宋体" panose="02010600030101010101" pitchFamily="2" charset="-122"/>
                </a:rPr>
                <a:t> + </a:t>
              </a:r>
              <a:r>
                <a:rPr lang="en-US" altLang="zh-CN" sz="2400" i="1" dirty="0">
                  <a:solidFill>
                    <a:srgbClr val="002060"/>
                  </a:solidFill>
                  <a:latin typeface="Times New Roman" panose="02020603050405020304" pitchFamily="18" charset="0"/>
                  <a:ea typeface="宋体" panose="02010600030101010101" pitchFamily="2" charset="-122"/>
                </a:rPr>
                <a:t>k</a:t>
              </a:r>
              <a:r>
                <a:rPr lang="en-US" altLang="zh-CN" sz="2400" baseline="30000" dirty="0">
                  <a:solidFill>
                    <a:srgbClr val="002060"/>
                  </a:solidFill>
                  <a:latin typeface="Times New Roman" panose="02020603050405020304" pitchFamily="18" charset="0"/>
                  <a:ea typeface="宋体" panose="02010600030101010101" pitchFamily="2" charset="-122"/>
                </a:rPr>
                <a:t>2</a:t>
              </a:r>
              <a:r>
                <a:rPr lang="en-US" altLang="zh-CN" sz="2400" i="1" dirty="0">
                  <a:solidFill>
                    <a:srgbClr val="002060"/>
                  </a:solidFill>
                  <a:latin typeface="Times New Roman" panose="02020603050405020304" pitchFamily="18" charset="0"/>
                  <a:ea typeface="宋体" panose="02010600030101010101" pitchFamily="2" charset="-122"/>
                </a:rPr>
                <a:t>x</a:t>
              </a:r>
              <a:r>
                <a:rPr lang="en-US" altLang="zh-CN" sz="2400" baseline="30000" dirty="0">
                  <a:solidFill>
                    <a:srgbClr val="002060"/>
                  </a:solidFill>
                  <a:latin typeface="Times New Roman" panose="02020603050405020304" pitchFamily="18" charset="0"/>
                  <a:ea typeface="宋体" panose="02010600030101010101" pitchFamily="2" charset="-122"/>
                </a:rPr>
                <a:t>2</a:t>
              </a:r>
              <a:r>
                <a:rPr lang="en-US" altLang="zh-CN" sz="2400" dirty="0">
                  <a:solidFill>
                    <a:srgbClr val="002060"/>
                  </a:solidFill>
                  <a:latin typeface="Times New Roman" panose="02020603050405020304" pitchFamily="18" charset="0"/>
                  <a:ea typeface="宋体" panose="02010600030101010101" pitchFamily="2" charset="-122"/>
                </a:rPr>
                <a:t> + </a:t>
              </a:r>
              <a:r>
                <a:rPr lang="en-US" altLang="zh-CN" sz="2400" i="1" dirty="0">
                  <a:solidFill>
                    <a:srgbClr val="002060"/>
                  </a:solidFill>
                  <a:latin typeface="Times New Roman" panose="02020603050405020304" pitchFamily="18" charset="0"/>
                  <a:ea typeface="宋体" panose="02010600030101010101" pitchFamily="2" charset="-122"/>
                </a:rPr>
                <a:t>k</a:t>
              </a:r>
              <a:r>
                <a:rPr lang="en-US" altLang="zh-CN" sz="2400" baseline="30000" dirty="0">
                  <a:solidFill>
                    <a:srgbClr val="002060"/>
                  </a:solidFill>
                  <a:latin typeface="Times New Roman" panose="02020603050405020304" pitchFamily="18" charset="0"/>
                  <a:ea typeface="宋体" panose="02010600030101010101" pitchFamily="2" charset="-122"/>
                </a:rPr>
                <a:t>3</a:t>
              </a:r>
              <a:r>
                <a:rPr lang="en-US" altLang="zh-CN" sz="2400" i="1" dirty="0">
                  <a:solidFill>
                    <a:srgbClr val="002060"/>
                  </a:solidFill>
                  <a:latin typeface="Times New Roman" panose="02020603050405020304" pitchFamily="18" charset="0"/>
                  <a:ea typeface="宋体" panose="02010600030101010101" pitchFamily="2" charset="-122"/>
                </a:rPr>
                <a:t>x</a:t>
              </a:r>
              <a:r>
                <a:rPr lang="en-US" altLang="zh-CN" sz="2400" baseline="30000" dirty="0">
                  <a:solidFill>
                    <a:srgbClr val="002060"/>
                  </a:solidFill>
                  <a:latin typeface="Times New Roman" panose="02020603050405020304" pitchFamily="18" charset="0"/>
                  <a:ea typeface="宋体" panose="02010600030101010101" pitchFamily="2" charset="-122"/>
                </a:rPr>
                <a:t>3</a:t>
              </a:r>
              <a:r>
                <a:rPr lang="en-US" altLang="zh-CN" sz="2400" dirty="0">
                  <a:solidFill>
                    <a:srgbClr val="002060"/>
                  </a:solidFill>
                  <a:latin typeface="Times New Roman" panose="02020603050405020304" pitchFamily="18" charset="0"/>
                  <a:ea typeface="宋体" panose="02010600030101010101" pitchFamily="2" charset="-122"/>
                </a:rPr>
                <a:t> + … = </a:t>
              </a:r>
              <a:endParaRPr lang="en-US" altLang="zh-CN" sz="2400" dirty="0">
                <a:solidFill>
                  <a:srgbClr val="00206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9218" name="Rectangle 3"/>
          <p:cNvSpPr>
            <a:spLocks noGrp="1"/>
          </p:cNvSpPr>
          <p:nvPr>
            <p:ph type="title"/>
          </p:nvPr>
        </p:nvSpPr>
        <p:spPr>
          <a:xfrm>
            <a:off x="755650" y="557213"/>
            <a:ext cx="8229600" cy="1143000"/>
          </a:xfrm>
        </p:spPr>
        <p:txBody>
          <a:bodyPr vert="horz" wrap="square" lIns="91440" tIns="45720" rIns="91440" bIns="45720" anchor="ctr" anchorCtr="0"/>
          <a:p>
            <a:pPr marL="571500" indent="-571500" algn="l" eaLnBrk="1" hangingPunct="1">
              <a:buFont typeface="Wingdings" panose="05000000000000000000" charset="0"/>
              <a:buChar char="p"/>
            </a:pPr>
            <a:r>
              <a:rPr lang="zh-CN" altLang="en-US" sz="3600" dirty="0">
                <a:solidFill>
                  <a:srgbClr val="A50021"/>
                </a:solidFill>
              </a:rPr>
              <a:t>生成函数的性质</a:t>
            </a:r>
            <a:endParaRPr lang="zh-CN" altLang="en-US" sz="3600" dirty="0">
              <a:solidFill>
                <a:srgbClr val="A50021"/>
              </a:solidFill>
            </a:endParaRPr>
          </a:p>
        </p:txBody>
      </p:sp>
      <p:graphicFrame>
        <p:nvGraphicFramePr>
          <p:cNvPr id="9219" name="Object 7"/>
          <p:cNvGraphicFramePr/>
          <p:nvPr/>
        </p:nvGraphicFramePr>
        <p:xfrm>
          <a:off x="827088" y="2960688"/>
          <a:ext cx="5111750" cy="900112"/>
        </p:xfrm>
        <a:graphic>
          <a:graphicData uri="http://schemas.openxmlformats.org/presentationml/2006/ole">
            <mc:AlternateContent xmlns:mc="http://schemas.openxmlformats.org/markup-compatibility/2006">
              <mc:Choice xmlns:v="urn:schemas-microsoft-com:vml" Requires="v">
                <p:oleObj spid="_x0000_s3086" name="" r:id="rId1" imgW="2475230" imgH="431800" progId="Equation.3">
                  <p:embed/>
                </p:oleObj>
              </mc:Choice>
              <mc:Fallback>
                <p:oleObj name="" r:id="rId1" imgW="2475230" imgH="431800" progId="Equation.3">
                  <p:embed/>
                  <p:pic>
                    <p:nvPicPr>
                      <p:cNvPr id="0" name="图片 3085"/>
                      <p:cNvPicPr/>
                      <p:nvPr/>
                    </p:nvPicPr>
                    <p:blipFill>
                      <a:blip r:embed="rId2"/>
                      <a:stretch>
                        <a:fillRect/>
                      </a:stretch>
                    </p:blipFill>
                    <p:spPr>
                      <a:xfrm>
                        <a:off x="827088" y="2960688"/>
                        <a:ext cx="5111750" cy="900112"/>
                      </a:xfrm>
                      <a:prstGeom prst="rect">
                        <a:avLst/>
                      </a:prstGeom>
                      <a:noFill/>
                      <a:ln w="38100">
                        <a:noFill/>
                        <a:miter/>
                      </a:ln>
                    </p:spPr>
                  </p:pic>
                </p:oleObj>
              </mc:Fallback>
            </mc:AlternateContent>
          </a:graphicData>
        </a:graphic>
      </p:graphicFrame>
      <p:graphicFrame>
        <p:nvGraphicFramePr>
          <p:cNvPr id="9220" name="Object 6"/>
          <p:cNvGraphicFramePr/>
          <p:nvPr/>
        </p:nvGraphicFramePr>
        <p:xfrm>
          <a:off x="827088" y="3957638"/>
          <a:ext cx="5006975" cy="911225"/>
        </p:xfrm>
        <a:graphic>
          <a:graphicData uri="http://schemas.openxmlformats.org/presentationml/2006/ole">
            <mc:AlternateContent xmlns:mc="http://schemas.openxmlformats.org/markup-compatibility/2006">
              <mc:Choice xmlns:v="urn:schemas-microsoft-com:vml" Requires="v">
                <p:oleObj spid="_x0000_s3093" name="" r:id="rId3" imgW="2437130" imgH="444500" progId="Equation.3">
                  <p:embed/>
                </p:oleObj>
              </mc:Choice>
              <mc:Fallback>
                <p:oleObj name="" r:id="rId3" imgW="2437130" imgH="444500" progId="Equation.3">
                  <p:embed/>
                  <p:pic>
                    <p:nvPicPr>
                      <p:cNvPr id="0" name="图片 3092"/>
                      <p:cNvPicPr/>
                      <p:nvPr/>
                    </p:nvPicPr>
                    <p:blipFill>
                      <a:blip r:embed="rId4"/>
                      <a:stretch>
                        <a:fillRect/>
                      </a:stretch>
                    </p:blipFill>
                    <p:spPr>
                      <a:xfrm>
                        <a:off x="827088" y="3957638"/>
                        <a:ext cx="5006975" cy="911225"/>
                      </a:xfrm>
                      <a:prstGeom prst="rect">
                        <a:avLst/>
                      </a:prstGeom>
                      <a:noFill/>
                      <a:ln w="38100">
                        <a:noFill/>
                        <a:miter/>
                      </a:ln>
                    </p:spPr>
                  </p:pic>
                </p:oleObj>
              </mc:Fallback>
            </mc:AlternateContent>
          </a:graphicData>
        </a:graphic>
      </p:graphicFrame>
      <p:sp>
        <p:nvSpPr>
          <p:cNvPr id="9221" name="Rectangle 8"/>
          <p:cNvSpPr/>
          <p:nvPr/>
        </p:nvSpPr>
        <p:spPr>
          <a:xfrm>
            <a:off x="539750" y="1882775"/>
            <a:ext cx="8064500" cy="1041400"/>
          </a:xfrm>
          <a:prstGeom prst="rect">
            <a:avLst/>
          </a:prstGeom>
          <a:noFill/>
          <a:ln w="6350">
            <a:noFill/>
          </a:ln>
        </p:spPr>
        <p:txBody>
          <a:bodyPr anchor="ctr" anchorCtr="0">
            <a:spAutoFit/>
          </a:bodyPr>
          <a:p>
            <a:pPr indent="266700">
              <a:lnSpc>
                <a:spcPct val="130000"/>
              </a:lnSpc>
            </a:pPr>
            <a:r>
              <a:rPr lang="en-US" altLang="zh-CN" sz="2400" dirty="0">
                <a:solidFill>
                  <a:schemeClr val="tx1"/>
                </a:solidFill>
                <a:latin typeface="Times New Roman" panose="02020603050405020304" pitchFamily="18" charset="0"/>
                <a:ea typeface="宋体" panose="02010600030101010101" pitchFamily="2" charset="-122"/>
              </a:rPr>
              <a:t>1.  </a:t>
            </a:r>
            <a:r>
              <a:rPr lang="en-US" altLang="zh-CN" sz="2400" i="1" dirty="0">
                <a:solidFill>
                  <a:schemeClr val="tx1"/>
                </a:solidFill>
                <a:latin typeface="Times New Roman" panose="02020603050405020304" pitchFamily="18" charset="0"/>
                <a:ea typeface="宋体" panose="02010600030101010101" pitchFamily="2" charset="-122"/>
              </a:rPr>
              <a:t>b</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为常数，则</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B</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266700" eaLnBrk="0" hangingPunct="0">
              <a:lnSpc>
                <a:spcPct val="13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2.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b</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则</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B</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9222" name="Group 12"/>
          <p:cNvGrpSpPr/>
          <p:nvPr/>
        </p:nvGrpSpPr>
        <p:grpSpPr>
          <a:xfrm>
            <a:off x="830263" y="4527551"/>
            <a:ext cx="4765675" cy="1219200"/>
            <a:chOff x="385" y="2561"/>
            <a:chExt cx="3002" cy="768"/>
          </a:xfrm>
        </p:grpSpPr>
        <p:graphicFrame>
          <p:nvGraphicFramePr>
            <p:cNvPr id="9223" name="Object 5"/>
            <p:cNvGraphicFramePr/>
            <p:nvPr/>
          </p:nvGraphicFramePr>
          <p:xfrm>
            <a:off x="1649" y="2561"/>
            <a:ext cx="1738" cy="768"/>
          </p:xfrm>
          <a:graphic>
            <a:graphicData uri="http://schemas.openxmlformats.org/presentationml/2006/ole">
              <mc:AlternateContent xmlns:mc="http://schemas.openxmlformats.org/markup-compatibility/2006">
                <mc:Choice xmlns:v="urn:schemas-microsoft-com:vml" Requires="v">
                  <p:oleObj spid="_x0000_s3092" name="" r:id="rId5" imgW="1409700" imgH="622300" progId="Equation.3">
                    <p:embed/>
                  </p:oleObj>
                </mc:Choice>
                <mc:Fallback>
                  <p:oleObj name="" r:id="rId5" imgW="1409700" imgH="622300" progId="Equation.3">
                    <p:embed/>
                    <p:pic>
                      <p:nvPicPr>
                        <p:cNvPr id="0" name="图片 3091"/>
                        <p:cNvPicPr/>
                        <p:nvPr/>
                      </p:nvPicPr>
                      <p:blipFill>
                        <a:blip r:embed="rId6"/>
                        <a:stretch>
                          <a:fillRect/>
                        </a:stretch>
                      </p:blipFill>
                      <p:spPr>
                        <a:xfrm>
                          <a:off x="1649" y="2561"/>
                          <a:ext cx="1738" cy="768"/>
                        </a:xfrm>
                        <a:prstGeom prst="rect">
                          <a:avLst/>
                        </a:prstGeom>
                        <a:noFill/>
                        <a:ln w="38100">
                          <a:noFill/>
                          <a:miter/>
                        </a:ln>
                      </p:spPr>
                    </p:pic>
                  </p:oleObj>
                </mc:Fallback>
              </mc:AlternateContent>
            </a:graphicData>
          </a:graphic>
        </p:graphicFrame>
        <p:sp>
          <p:nvSpPr>
            <p:cNvPr id="9224" name="Rectangle 10"/>
            <p:cNvSpPr/>
            <p:nvPr/>
          </p:nvSpPr>
          <p:spPr>
            <a:xfrm>
              <a:off x="385" y="2961"/>
              <a:ext cx="1346" cy="288"/>
            </a:xfrm>
            <a:prstGeom prst="rect">
              <a:avLst/>
            </a:prstGeom>
            <a:noFill/>
            <a:ln w="6350">
              <a:noFill/>
            </a:ln>
          </p:spPr>
          <p:txBody>
            <a:bodyPr wrap="none" anchor="ctr" anchorCtr="0">
              <a:spAutoFit/>
            </a:bodyPr>
            <a:p>
              <a:r>
                <a:rPr lang="en-US" altLang="zh-CN" sz="2400" dirty="0">
                  <a:solidFill>
                    <a:schemeClr val="tx1"/>
                  </a:solidFill>
                  <a:latin typeface="Times New Roman" panose="02020603050405020304" pitchFamily="18" charset="0"/>
                  <a:ea typeface="宋体" panose="02010600030101010101" pitchFamily="2" charset="-122"/>
                </a:rPr>
                <a:t>5</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b</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i="1" dirty="0">
                  <a:solidFill>
                    <a:schemeClr val="tx1"/>
                  </a:solidFill>
                  <a:latin typeface="Times New Roman" panose="02020603050405020304" pitchFamily="18" charset="0"/>
                  <a:ea typeface="宋体" panose="02010600030101010101" pitchFamily="2" charset="-122"/>
                </a:rPr>
                <a:t>a</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baseline="-25000" dirty="0">
                  <a:solidFill>
                    <a:schemeClr val="tx1"/>
                  </a:solidFill>
                  <a:latin typeface="Times New Roman" panose="02020603050405020304" pitchFamily="18" charset="0"/>
                  <a:ea typeface="宋体" panose="02010600030101010101" pitchFamily="2" charset="-122"/>
                </a:rPr>
                <a:t>+</a:t>
              </a:r>
              <a:r>
                <a:rPr lang="en-US" altLang="zh-CN" sz="2400" i="1" baseline="-25000" dirty="0">
                  <a:solidFill>
                    <a:schemeClr val="tx1"/>
                  </a:solidFill>
                  <a:latin typeface="Times New Roman" panose="02020603050405020304" pitchFamily="18" charset="0"/>
                  <a:ea typeface="宋体" panose="02010600030101010101" pitchFamily="2" charset="-122"/>
                </a:rPr>
                <a:t>l </a:t>
              </a: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则</a:t>
              </a:r>
              <a:r>
                <a:rPr lang="zh-CN" altLang="en-US" sz="1000" b="0" dirty="0">
                  <a:solidFill>
                    <a:schemeClr val="tx1"/>
                  </a:solidFill>
                  <a:latin typeface="Times New Roman" panose="02020603050405020304" pitchFamily="18" charset="0"/>
                  <a:ea typeface="宋体" panose="02010600030101010101" pitchFamily="2" charset="-122"/>
                </a:rPr>
                <a:t> </a:t>
              </a:r>
              <a:endParaRPr lang="zh-CN" altLang="en-US" sz="2400" b="0" dirty="0">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blinds(horizontal)">
                                      <p:cBhvr>
                                        <p:cTn id="1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graphicFrame>
        <p:nvGraphicFramePr>
          <p:cNvPr id="10242" name="Object 4"/>
          <p:cNvGraphicFramePr>
            <a:graphicFrameLocks noGrp="1"/>
          </p:cNvGraphicFramePr>
          <p:nvPr>
            <p:ph idx="1"/>
          </p:nvPr>
        </p:nvGraphicFramePr>
        <p:xfrm>
          <a:off x="900113" y="886778"/>
          <a:ext cx="3887787" cy="881062"/>
        </p:xfrm>
        <a:graphic>
          <a:graphicData uri="http://schemas.openxmlformats.org/presentationml/2006/ole">
            <mc:AlternateContent xmlns:mc="http://schemas.openxmlformats.org/markup-compatibility/2006">
              <mc:Choice xmlns:v="urn:schemas-microsoft-com:vml" Requires="v">
                <p:oleObj spid="_x0000_s3088" name="" r:id="rId1" imgW="1904365" imgH="431800" progId="Equation.3">
                  <p:embed/>
                </p:oleObj>
              </mc:Choice>
              <mc:Fallback>
                <p:oleObj name="" r:id="rId1" imgW="1904365" imgH="431800" progId="Equation.3">
                  <p:embed/>
                  <p:pic>
                    <p:nvPicPr>
                      <p:cNvPr id="0" name="图片 3087"/>
                      <p:cNvPicPr/>
                      <p:nvPr/>
                    </p:nvPicPr>
                    <p:blipFill>
                      <a:blip r:embed="rId2"/>
                      <a:stretch>
                        <a:fillRect/>
                      </a:stretch>
                    </p:blipFill>
                    <p:spPr>
                      <a:xfrm>
                        <a:off x="900113" y="886778"/>
                        <a:ext cx="3887787" cy="881062"/>
                      </a:xfrm>
                      <a:prstGeom prst="rect">
                        <a:avLst/>
                      </a:prstGeom>
                      <a:noFill/>
                      <a:ln w="38100">
                        <a:miter/>
                      </a:ln>
                    </p:spPr>
                  </p:pic>
                </p:oleObj>
              </mc:Fallback>
            </mc:AlternateContent>
          </a:graphicData>
        </a:graphic>
      </p:graphicFrame>
      <p:graphicFrame>
        <p:nvGraphicFramePr>
          <p:cNvPr id="10244" name="Object 10"/>
          <p:cNvGraphicFramePr/>
          <p:nvPr/>
        </p:nvGraphicFramePr>
        <p:xfrm>
          <a:off x="797719" y="1991201"/>
          <a:ext cx="7477125" cy="864870"/>
        </p:xfrm>
        <a:graphic>
          <a:graphicData uri="http://schemas.openxmlformats.org/presentationml/2006/ole">
            <mc:AlternateContent xmlns:mc="http://schemas.openxmlformats.org/markup-compatibility/2006">
              <mc:Choice xmlns:v="urn:schemas-microsoft-com:vml" Requires="v">
                <p:oleObj spid="_x0000_s3089" name="" r:id="rId3" imgW="3759200" imgH="431800" progId="Equation.3">
                  <p:embed/>
                </p:oleObj>
              </mc:Choice>
              <mc:Fallback>
                <p:oleObj name="" r:id="rId3" imgW="3759200" imgH="431800" progId="Equation.3">
                  <p:embed/>
                  <p:pic>
                    <p:nvPicPr>
                      <p:cNvPr id="0" name="图片 3088"/>
                      <p:cNvPicPr/>
                      <p:nvPr/>
                    </p:nvPicPr>
                    <p:blipFill>
                      <a:blip r:embed="rId4"/>
                      <a:stretch>
                        <a:fillRect/>
                      </a:stretch>
                    </p:blipFill>
                    <p:spPr>
                      <a:xfrm>
                        <a:off x="797719" y="1991201"/>
                        <a:ext cx="7477125" cy="864870"/>
                      </a:xfrm>
                      <a:prstGeom prst="rect">
                        <a:avLst/>
                      </a:prstGeom>
                      <a:noFill/>
                      <a:ln w="38100">
                        <a:noFill/>
                        <a:miter/>
                      </a:ln>
                    </p:spPr>
                  </p:pic>
                </p:oleObj>
              </mc:Fallback>
            </mc:AlternateContent>
          </a:graphicData>
        </a:graphic>
      </p:graphicFrame>
      <p:graphicFrame>
        <p:nvGraphicFramePr>
          <p:cNvPr id="10245" name="Object 9"/>
          <p:cNvGraphicFramePr/>
          <p:nvPr/>
        </p:nvGraphicFramePr>
        <p:xfrm>
          <a:off x="833438" y="4776788"/>
          <a:ext cx="5033962" cy="1114425"/>
        </p:xfrm>
        <a:graphic>
          <a:graphicData uri="http://schemas.openxmlformats.org/presentationml/2006/ole">
            <mc:AlternateContent xmlns:mc="http://schemas.openxmlformats.org/markup-compatibility/2006">
              <mc:Choice xmlns:v="urn:schemas-microsoft-com:vml" Requires="v">
                <p:oleObj spid="_x0000_s3090" name="" r:id="rId5" imgW="2183765" imgH="482600" progId="Equation.3">
                  <p:embed/>
                </p:oleObj>
              </mc:Choice>
              <mc:Fallback>
                <p:oleObj name="" r:id="rId5" imgW="2183765" imgH="482600" progId="Equation.3">
                  <p:embed/>
                  <p:pic>
                    <p:nvPicPr>
                      <p:cNvPr id="0" name="图片 3089"/>
                      <p:cNvPicPr/>
                      <p:nvPr/>
                    </p:nvPicPr>
                    <p:blipFill>
                      <a:blip r:embed="rId6"/>
                      <a:stretch>
                        <a:fillRect/>
                      </a:stretch>
                    </p:blipFill>
                    <p:spPr>
                      <a:xfrm>
                        <a:off x="833438" y="4776788"/>
                        <a:ext cx="5033962" cy="1114425"/>
                      </a:xfrm>
                      <a:prstGeom prst="rect">
                        <a:avLst/>
                      </a:prstGeom>
                      <a:noFill/>
                      <a:ln w="38100">
                        <a:noFill/>
                        <a:miter/>
                      </a:ln>
                    </p:spPr>
                  </p:pic>
                </p:oleObj>
              </mc:Fallback>
            </mc:AlternateContent>
          </a:graphicData>
        </a:graphic>
      </p:graphicFrame>
      <p:graphicFrame>
        <p:nvGraphicFramePr>
          <p:cNvPr id="10246" name="Object 8"/>
          <p:cNvGraphicFramePr/>
          <p:nvPr/>
        </p:nvGraphicFramePr>
        <p:xfrm>
          <a:off x="3925888" y="5432425"/>
          <a:ext cx="114300" cy="201613"/>
        </p:xfrm>
        <a:graphic>
          <a:graphicData uri="http://schemas.openxmlformats.org/presentationml/2006/ole">
            <mc:AlternateContent xmlns:mc="http://schemas.openxmlformats.org/markup-compatibility/2006">
              <mc:Choice xmlns:v="urn:schemas-microsoft-com:vml" Requires="v">
                <p:oleObj spid="_x0000_s3091" name="" r:id="rId7" imgW="114300" imgH="202565" progId="Equation.3">
                  <p:embed/>
                </p:oleObj>
              </mc:Choice>
              <mc:Fallback>
                <p:oleObj name="" r:id="rId7" imgW="114300" imgH="202565" progId="Equation.3">
                  <p:embed/>
                  <p:pic>
                    <p:nvPicPr>
                      <p:cNvPr id="0" name="图片 3090"/>
                      <p:cNvPicPr/>
                      <p:nvPr/>
                    </p:nvPicPr>
                    <p:blipFill>
                      <a:blip r:embed="rId8"/>
                      <a:stretch>
                        <a:fillRect/>
                      </a:stretch>
                    </p:blipFill>
                    <p:spPr>
                      <a:xfrm>
                        <a:off x="3925888" y="5432425"/>
                        <a:ext cx="114300" cy="201613"/>
                      </a:xfrm>
                      <a:prstGeom prst="rect">
                        <a:avLst/>
                      </a:prstGeom>
                      <a:noFill/>
                      <a:ln w="38100">
                        <a:noFill/>
                        <a:miter/>
                      </a:ln>
                    </p:spPr>
                  </p:pic>
                </p:oleObj>
              </mc:Fallback>
            </mc:AlternateContent>
          </a:graphicData>
        </a:graphic>
      </p:graphicFrame>
      <p:sp>
        <p:nvSpPr>
          <p:cNvPr id="10247" name="Rectangle 12"/>
          <p:cNvSpPr/>
          <p:nvPr/>
        </p:nvSpPr>
        <p:spPr>
          <a:xfrm>
            <a:off x="539750" y="3030538"/>
            <a:ext cx="5391150" cy="1552575"/>
          </a:xfrm>
          <a:prstGeom prst="rect">
            <a:avLst/>
          </a:prstGeom>
          <a:noFill/>
          <a:ln w="6350">
            <a:noFill/>
          </a:ln>
        </p:spPr>
        <p:txBody>
          <a:bodyPr wrap="none" anchor="ctr" anchorCtr="0">
            <a:spAutoFit/>
          </a:bodyPr>
          <a:p>
            <a:pPr indent="304800">
              <a:lnSpc>
                <a:spcPct val="150000"/>
              </a:lnSpc>
            </a:pPr>
            <a:r>
              <a:rPr lang="en-US" altLang="zh-CN" sz="2400" dirty="0">
                <a:solidFill>
                  <a:schemeClr val="tx1"/>
                </a:solidFill>
                <a:latin typeface="Times New Roman" panose="02020603050405020304" pitchFamily="18" charset="0"/>
                <a:ea typeface="宋体" panose="02010600030101010101" pitchFamily="2" charset="-122"/>
              </a:rPr>
              <a:t>8</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rPr>
              <a:t>b</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baseline="30000" dirty="0">
                <a:solidFill>
                  <a:schemeClr val="tx1"/>
                </a:solidFill>
                <a:latin typeface="Times New Roman" panose="02020603050405020304" pitchFamily="18" charset="0"/>
                <a:ea typeface="宋体" panose="02010600030101010101" pitchFamily="2" charset="-122"/>
              </a:rPr>
              <a:t>n</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为常数，则</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B</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rPr>
              <a:t>x</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4800" eaLnBrk="0" hangingPunct="0">
              <a:lnSpc>
                <a:spcPct val="150000"/>
              </a:lnSpc>
            </a:pP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9</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b</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a:t>
            </a:r>
            <a:r>
              <a:rPr lang="en-US" altLang="zh-CN" sz="2400"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则</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B</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4800" eaLnBrk="0" hangingPunct="0"/>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7"/>
                                        </p:tgtEl>
                                        <p:attrNameLst>
                                          <p:attrName>style.visibility</p:attrName>
                                        </p:attrNameLst>
                                      </p:cBhvr>
                                      <p:to>
                                        <p:strVal val="visible"/>
                                      </p:to>
                                    </p:set>
                                    <p:animEffect transition="in" filter="blinds(horizontal)">
                                      <p:cBhvr>
                                        <p:cTn id="12" dur="500"/>
                                        <p:tgtEl>
                                          <p:spTgt spid="102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blinds(horizontal)">
                                      <p:cBhvr>
                                        <p:cTn id="17"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P spid="1024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1"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b="0" dirty="0">
                <a:solidFill>
                  <a:schemeClr val="tx1"/>
                </a:solidFill>
                <a:latin typeface="Times New Roman" panose="02020603050405020304" pitchFamily="18" charset="0"/>
                <a:ea typeface="宋体" panose="02010600030101010101" pitchFamily="2" charset="-122"/>
              </a:rPr>
            </a:fld>
            <a:endParaRPr lang="zh-CN" altLang="en-US" sz="1400" b="0" dirty="0">
              <a:solidFill>
                <a:schemeClr val="tx1"/>
              </a:solidFill>
              <a:latin typeface="Times New Roman" panose="02020603050405020304" pitchFamily="18" charset="0"/>
              <a:ea typeface="宋体" panose="02010600030101010101" pitchFamily="2" charset="-122"/>
            </a:endParaRPr>
          </a:p>
        </p:txBody>
      </p:sp>
      <p:sp>
        <p:nvSpPr>
          <p:cNvPr id="11266" name="Rectangle 2"/>
          <p:cNvSpPr>
            <a:spLocks noGrp="1"/>
          </p:cNvSpPr>
          <p:nvPr>
            <p:ph type="title"/>
          </p:nvPr>
        </p:nvSpPr>
        <p:spPr/>
        <p:txBody>
          <a:bodyPr vert="horz" wrap="square" lIns="91440" tIns="45720" rIns="91440" bIns="45720" anchor="ctr" anchorCtr="0"/>
          <a:p>
            <a:pPr algn="l" eaLnBrk="1" hangingPunct="1"/>
            <a:r>
              <a:rPr lang="zh-CN" altLang="en-US" sz="3600" dirty="0">
                <a:solidFill>
                  <a:srgbClr val="A50021"/>
                </a:solidFill>
              </a:rPr>
              <a:t>证明</a:t>
            </a:r>
            <a:r>
              <a:rPr lang="en-US" altLang="zh-CN" sz="3600" dirty="0">
                <a:solidFill>
                  <a:srgbClr val="A50021"/>
                </a:solidFill>
              </a:rPr>
              <a:t>(6)</a:t>
            </a:r>
            <a:endParaRPr lang="en-US" altLang="zh-CN" sz="3600" dirty="0">
              <a:solidFill>
                <a:srgbClr val="A50021"/>
              </a:solidFill>
            </a:endParaRPr>
          </a:p>
        </p:txBody>
      </p:sp>
      <p:sp>
        <p:nvSpPr>
          <p:cNvPr id="11267" name="Rectangle 5"/>
          <p:cNvSpPr/>
          <p:nvPr/>
        </p:nvSpPr>
        <p:spPr>
          <a:xfrm>
            <a:off x="0" y="2690813"/>
            <a:ext cx="9144000" cy="0"/>
          </a:xfrm>
          <a:prstGeom prst="rect">
            <a:avLst/>
          </a:prstGeom>
          <a:noFill/>
          <a:ln w="6350">
            <a:noFill/>
          </a:ln>
        </p:spPr>
        <p:txBody>
          <a:bodyPr wrap="none" anchor="ctr" anchorCtr="0">
            <a:spAutoFit/>
          </a:bodyPr>
          <a:p>
            <a:pPr algn="ctr"/>
            <a:endParaRPr lang="zh-CN" altLang="en-US" dirty="0">
              <a:latin typeface="Arial" panose="020B0604020202020204" pitchFamily="34" charset="0"/>
            </a:endParaRPr>
          </a:p>
        </p:txBody>
      </p:sp>
      <p:graphicFrame>
        <p:nvGraphicFramePr>
          <p:cNvPr id="11268" name="Object 4"/>
          <p:cNvGraphicFramePr/>
          <p:nvPr/>
        </p:nvGraphicFramePr>
        <p:xfrm>
          <a:off x="1337310" y="2508568"/>
          <a:ext cx="7085330" cy="3580765"/>
        </p:xfrm>
        <a:graphic>
          <a:graphicData uri="http://schemas.openxmlformats.org/presentationml/2006/ole">
            <mc:AlternateContent xmlns:mc="http://schemas.openxmlformats.org/markup-compatibility/2006">
              <mc:Choice xmlns:v="urn:schemas-microsoft-com:vml" Requires="v">
                <p:oleObj spid="_x0000_s3097" name="" r:id="rId1" imgW="3251200" imgH="1574800" progId="Equation.3">
                  <p:embed/>
                </p:oleObj>
              </mc:Choice>
              <mc:Fallback>
                <p:oleObj name="" r:id="rId1" imgW="3251200" imgH="1574800" progId="Equation.3">
                  <p:embed/>
                  <p:pic>
                    <p:nvPicPr>
                      <p:cNvPr id="0" name="图片 3096"/>
                      <p:cNvPicPr/>
                      <p:nvPr/>
                    </p:nvPicPr>
                    <p:blipFill>
                      <a:blip r:embed="rId2"/>
                      <a:stretch>
                        <a:fillRect/>
                      </a:stretch>
                    </p:blipFill>
                    <p:spPr>
                      <a:xfrm>
                        <a:off x="1337310" y="2508568"/>
                        <a:ext cx="7085330" cy="3580765"/>
                      </a:xfrm>
                      <a:prstGeom prst="rect">
                        <a:avLst/>
                      </a:prstGeom>
                      <a:noFill/>
                      <a:ln w="38100">
                        <a:noFill/>
                        <a:miter/>
                      </a:ln>
                    </p:spPr>
                  </p:pic>
                </p:oleObj>
              </mc:Fallback>
            </mc:AlternateContent>
          </a:graphicData>
        </a:graphic>
      </p:graphicFrame>
      <p:graphicFrame>
        <p:nvGraphicFramePr>
          <p:cNvPr id="11269" name="Object 6"/>
          <p:cNvGraphicFramePr>
            <a:graphicFrameLocks noGrp="1"/>
          </p:cNvGraphicFramePr>
          <p:nvPr>
            <p:ph idx="1"/>
          </p:nvPr>
        </p:nvGraphicFramePr>
        <p:xfrm>
          <a:off x="2836228" y="702310"/>
          <a:ext cx="4176712" cy="946150"/>
        </p:xfrm>
        <a:graphic>
          <a:graphicData uri="http://schemas.openxmlformats.org/presentationml/2006/ole">
            <mc:AlternateContent xmlns:mc="http://schemas.openxmlformats.org/markup-compatibility/2006">
              <mc:Choice xmlns:v="urn:schemas-microsoft-com:vml" Requires="v">
                <p:oleObj spid="_x0000_s3096" name="" r:id="rId3" imgW="1904365" imgH="431800" progId="Equation.3">
                  <p:embed/>
                </p:oleObj>
              </mc:Choice>
              <mc:Fallback>
                <p:oleObj name="" r:id="rId3" imgW="1904365" imgH="431800" progId="Equation.3">
                  <p:embed/>
                  <p:pic>
                    <p:nvPicPr>
                      <p:cNvPr id="0" name="图片 3095"/>
                      <p:cNvPicPr/>
                      <p:nvPr/>
                    </p:nvPicPr>
                    <p:blipFill>
                      <a:blip r:embed="rId4"/>
                      <a:stretch>
                        <a:fillRect/>
                      </a:stretch>
                    </p:blipFill>
                    <p:spPr>
                      <a:xfrm>
                        <a:off x="2836228" y="702310"/>
                        <a:ext cx="4176712" cy="946150"/>
                      </a:xfrm>
                      <a:prstGeom prst="rect">
                        <a:avLst/>
                      </a:prstGeom>
                      <a:noFill/>
                      <a:ln w="38100">
                        <a:miter/>
                      </a:ln>
                    </p:spPr>
                  </p:pic>
                </p:oleObj>
              </mc:Fallback>
            </mc:AlternateContent>
          </a:graphicData>
        </a:graphic>
      </p:graphicFrame>
      <p:sp>
        <p:nvSpPr>
          <p:cNvPr id="11270" name="Text Box 8"/>
          <p:cNvSpPr txBox="1"/>
          <p:nvPr/>
        </p:nvSpPr>
        <p:spPr>
          <a:xfrm>
            <a:off x="798830" y="1846263"/>
            <a:ext cx="490538" cy="457200"/>
          </a:xfrm>
          <a:prstGeom prst="rect">
            <a:avLst/>
          </a:prstGeom>
          <a:noFill/>
          <a:ln w="6350">
            <a:noFill/>
          </a:ln>
        </p:spPr>
        <p:txBody>
          <a:bodyPr wrap="none" anchor="t" anchorCtr="0">
            <a:spAutoFit/>
          </a:bodyPr>
          <a:p>
            <a:r>
              <a:rPr lang="zh-CN" altLang="en-US" sz="2400" dirty="0">
                <a:solidFill>
                  <a:schemeClr val="tx1"/>
                </a:solidFill>
                <a:latin typeface="Arial" panose="020B0604020202020204" pitchFamily="34" charset="0"/>
                <a:ea typeface="宋体" panose="02010600030101010101" pitchFamily="2" charset="-122"/>
              </a:rPr>
              <a:t>证</a:t>
            </a:r>
            <a:endParaRPr lang="zh-CN" altLang="en-US" sz="24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7c115233-c0f5-4d90-8950-8db4583bdc06}"/>
</p:tagLst>
</file>

<file path=ppt/tags/tag2.xml><?xml version="1.0" encoding="utf-8"?>
<p:tagLst xmlns:p="http://schemas.openxmlformats.org/presentationml/2006/main">
  <p:tag name="KSO_WM_UNIT_TABLE_BEAUTIFY" val="smartTable{1a37a860-fa29-42b9-bd07-ed316059a65d}"/>
</p:tagLst>
</file>

<file path=ppt/tags/tag3.xml><?xml version="1.0" encoding="utf-8"?>
<p:tagLst xmlns:p="http://schemas.openxmlformats.org/presentationml/2006/main">
  <p:tag name="COMMONDATA" val="eyJoZGlkIjoiZDIxY2JkMzdlODQ5OWY1NmYxODMwY2M0YzkyYjhjOWYifQ=="/>
</p:tagLst>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Data\Microsoft\Templates\清华版教材展示.pot</Template>
  <TotalTime>0</TotalTime>
  <Words>3313</Words>
  <Application>WPS 演示</Application>
  <PresentationFormat>全屏显示(4:3)</PresentationFormat>
  <Paragraphs>400</Paragraphs>
  <Slides>31</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62</vt:i4>
      </vt:variant>
      <vt:variant>
        <vt:lpstr>幻灯片标题</vt:lpstr>
      </vt:variant>
      <vt:variant>
        <vt:i4>31</vt:i4>
      </vt:variant>
    </vt:vector>
  </HeadingPairs>
  <TitlesOfParts>
    <vt:vector size="105" baseType="lpstr">
      <vt:lpstr>Arial</vt:lpstr>
      <vt:lpstr>宋体</vt:lpstr>
      <vt:lpstr>Wingdings</vt:lpstr>
      <vt:lpstr>华文行楷</vt:lpstr>
      <vt:lpstr>Times New Roman</vt:lpstr>
      <vt:lpstr>黑体</vt:lpstr>
      <vt:lpstr>Wingdings</vt:lpstr>
      <vt:lpstr>Symbol</vt:lpstr>
      <vt:lpstr>微软雅黑</vt:lpstr>
      <vt:lpstr>Arial Unicode MS</vt:lpstr>
      <vt:lpstr>清华版教材展示</vt:lpstr>
      <vt:lpstr>1_清华版教材展示</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10.2 生成函数及其应用</vt:lpstr>
      <vt:lpstr>牛顿二项式系数与定理</vt:lpstr>
      <vt:lpstr>牛顿二项式定理</vt:lpstr>
      <vt:lpstr>重要展开式</vt:lpstr>
      <vt:lpstr>PowerPoint 演示文稿</vt:lpstr>
      <vt:lpstr>生成函数的定义与性质</vt:lpstr>
      <vt:lpstr>生成函数的性质</vt:lpstr>
      <vt:lpstr>PowerPoint 演示文稿</vt:lpstr>
      <vt:lpstr>证明(6)</vt:lpstr>
      <vt:lpstr>由序列求生成函数</vt:lpstr>
      <vt:lpstr>由生成函数求序列通项</vt:lpstr>
      <vt:lpstr>生成函数的应用</vt:lpstr>
      <vt:lpstr>求解递推方程</vt:lpstr>
      <vt:lpstr>PowerPoint 演示文稿</vt:lpstr>
      <vt:lpstr>多重集的r-组合数</vt:lpstr>
      <vt:lpstr>PowerPoint 演示文稿</vt:lpstr>
      <vt:lpstr>不定方程解的个数</vt:lpstr>
      <vt:lpstr>PowerPoint 演示文稿</vt:lpstr>
      <vt:lpstr>PowerPoint 演示文稿</vt:lpstr>
      <vt:lpstr>正整数拆分</vt:lpstr>
      <vt:lpstr>无序拆分</vt:lpstr>
      <vt:lpstr>PowerPoint 演示文稿</vt:lpstr>
      <vt:lpstr>无序拆分——拆分个数有限制</vt:lpstr>
      <vt:lpstr>有序拆分</vt:lpstr>
      <vt:lpstr>10.3 指数生成函数及其应用</vt:lpstr>
      <vt:lpstr>指数生成函数的定义与实例</vt:lpstr>
      <vt:lpstr>指数生成函数的性质</vt:lpstr>
      <vt:lpstr>指数生成函数的应用     ——多重集排列计数</vt:lpstr>
      <vt:lpstr>证明</vt:lpstr>
      <vt:lpstr>PowerPoint 演示文稿</vt:lpstr>
      <vt:lpstr>PowerPoint 演示文稿</vt:lpstr>
    </vt:vector>
  </TitlesOfParts>
  <Company>tup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jy—书与无书</cp:lastModifiedBy>
  <cp:revision>51</cp:revision>
  <dcterms:created xsi:type="dcterms:W3CDTF">2003-05-27T06:14:00Z</dcterms:created>
  <dcterms:modified xsi:type="dcterms:W3CDTF">2022-06-10T00:04:32Z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F2A0F6C2A17448DDA6B0237E4EBC852B</vt:lpwstr>
  </property>
</Properties>
</file>