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37"/>
  </p:handoutMasterIdLst>
  <p:sldIdLst>
    <p:sldId id="257" r:id="rId4"/>
    <p:sldId id="349" r:id="rId6"/>
    <p:sldId id="348" r:id="rId7"/>
    <p:sldId id="263" r:id="rId8"/>
    <p:sldId id="350" r:id="rId9"/>
    <p:sldId id="352" r:id="rId10"/>
    <p:sldId id="353" r:id="rId11"/>
    <p:sldId id="264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54" r:id="rId24"/>
    <p:sldId id="278" r:id="rId25"/>
    <p:sldId id="279" r:id="rId26"/>
    <p:sldId id="280" r:id="rId27"/>
    <p:sldId id="326" r:id="rId28"/>
    <p:sldId id="281" r:id="rId29"/>
    <p:sldId id="283" r:id="rId30"/>
    <p:sldId id="284" r:id="rId31"/>
    <p:sldId id="285" r:id="rId32"/>
    <p:sldId id="286" r:id="rId33"/>
    <p:sldId id="287" r:id="rId34"/>
    <p:sldId id="327" r:id="rId35"/>
    <p:sldId id="328" r:id="rId3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800000"/>
    <a:srgbClr val="A50021"/>
    <a:srgbClr val="000066"/>
    <a:srgbClr val="C5FFFF"/>
    <a:srgbClr val="CCFFCC"/>
    <a:srgbClr val="CC0000"/>
    <a:srgbClr val="FF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5"/>
    <p:restoredTop sz="94697"/>
  </p:normalViewPr>
  <p:slideViewPr>
    <p:cSldViewPr showGuides="1">
      <p:cViewPr varScale="1">
        <p:scale>
          <a:sx n="63" d="100"/>
          <a:sy n="63" d="100"/>
        </p:scale>
        <p:origin x="1304" y="32"/>
      </p:cViewPr>
      <p:guideLst>
        <p:guide orient="horz" pos="2164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72766C-6B1B-4BF8-B0DE-F7007755AAB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F953D5-AAA9-4697-9C7D-1F42895075E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关系是在集合的基础上定义的一个重要的概念，与集合的概念一样，关系的概念在计算机科学中也是最基本的。它主要反映元素之间的联系和性质，在计算机科学中有重要的意义，如有限自动机和形式语言、编译程序设计、信息检索、数据结构以及算法分析和程序设计的描述中经常出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这反应了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元素之间的多值对应关系。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85800" y="82486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4800" dirty="0">
                <a:solidFill>
                  <a:srgbClr val="800000"/>
                </a:solidFill>
                <a:ea typeface="黑体" panose="02010609060101010101" pitchFamily="2" charset="-122"/>
              </a:rPr>
              <a:t>4</a:t>
            </a:r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 关系</a:t>
            </a:r>
            <a:endParaRPr lang="zh-CN" altLang="en-US" sz="48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>
          <a:xfrm>
            <a:off x="682625" y="2274570"/>
            <a:ext cx="7451090" cy="5512435"/>
          </a:xfrm>
        </p:spPr>
        <p:txBody>
          <a:bodyPr vert="horz" wrap="square" lIns="91440" tIns="45720" rIns="91440" bIns="45720" anchor="t" anchorCtr="0"/>
          <a:lstStyle/>
          <a:p>
            <a:pPr marL="0" indent="0" eaLnBrk="1" latinLnBrk="0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日常生活的各种</a:t>
            </a:r>
            <a:r>
              <a:rPr lang="en-US" altLang="zh-CN" sz="3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关系</a:t>
            </a:r>
            <a:r>
              <a:rPr lang="en-US" altLang="zh-CN" sz="3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3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eaLnBrk="1" latinLnBrk="0" hangingPunct="1">
              <a:lnSpc>
                <a:spcPts val="39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00" b="1" dirty="0">
                <a:latin typeface="+mn-ea"/>
                <a:cs typeface="黑体" panose="02010609060101010101" pitchFamily="2" charset="-122"/>
              </a:rPr>
              <a:t>人与人之间关系：父子，师生，同事</a:t>
            </a:r>
            <a:endParaRPr lang="zh-CN" altLang="en-US" sz="2600" b="1" dirty="0">
              <a:latin typeface="+mn-ea"/>
              <a:cs typeface="黑体" panose="02010609060101010101" pitchFamily="2" charset="-122"/>
            </a:endParaRPr>
          </a:p>
          <a:p>
            <a:pPr indent="0" eaLnBrk="1" latinLnBrk="0" hangingPunct="1">
              <a:lnSpc>
                <a:spcPts val="39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00" b="1" dirty="0">
                <a:latin typeface="+mn-ea"/>
                <a:cs typeface="黑体" panose="02010609060101010101" pitchFamily="2" charset="-122"/>
              </a:rPr>
              <a:t>两数之间关系：大于，小于，等于，整除</a:t>
            </a:r>
            <a:endParaRPr lang="zh-CN" altLang="en-US" sz="2600" b="1" dirty="0">
              <a:latin typeface="+mn-ea"/>
              <a:cs typeface="黑体" panose="02010609060101010101" pitchFamily="2" charset="-122"/>
            </a:endParaRPr>
          </a:p>
          <a:p>
            <a:pPr indent="0" eaLnBrk="1" latinLnBrk="0" hangingPunct="1">
              <a:lnSpc>
                <a:spcPts val="39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00" b="1" dirty="0">
                <a:latin typeface="+mn-ea"/>
                <a:cs typeface="黑体" panose="02010609060101010101" pitchFamily="2" charset="-122"/>
              </a:rPr>
              <a:t>集合之间关系：包含，真包含，相等</a:t>
            </a:r>
            <a:endParaRPr lang="zh-CN" altLang="en-US" sz="2600" b="1" dirty="0">
              <a:latin typeface="+mn-ea"/>
              <a:cs typeface="黑体" panose="02010609060101010101" pitchFamily="2" charset="-122"/>
            </a:endParaRPr>
          </a:p>
          <a:p>
            <a:pPr indent="0" eaLnBrk="1" latinLnBrk="0" hangingPunct="1">
              <a:lnSpc>
                <a:spcPts val="39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00" b="1" dirty="0">
                <a:latin typeface="+mn-ea"/>
                <a:cs typeface="黑体" panose="02010609060101010101" pitchFamily="2" charset="-122"/>
              </a:rPr>
              <a:t>元素与集合之间关系：属于，不属于</a:t>
            </a:r>
            <a:endParaRPr lang="zh-CN" altLang="en-US" sz="2600" b="1" dirty="0">
              <a:latin typeface="+mn-ea"/>
              <a:cs typeface="黑体" panose="02010609060101010101" pitchFamily="2" charset="-122"/>
            </a:endParaRPr>
          </a:p>
          <a:p>
            <a:pPr indent="0" eaLnBrk="1" latinLnBrk="0" hangingPunct="1">
              <a:lnSpc>
                <a:spcPts val="39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00" b="1" dirty="0">
                <a:latin typeface="+mn-ea"/>
                <a:cs typeface="黑体" panose="02010609060101010101" pitchFamily="2" charset="-122"/>
              </a:rPr>
              <a:t>函数之间关系：调用</a:t>
            </a:r>
            <a:endParaRPr lang="zh-CN" altLang="en-US" sz="2600" b="1" dirty="0">
              <a:latin typeface="+mn-ea"/>
              <a:cs typeface="黑体" panose="02010609060101010101" pitchFamily="2" charset="-122"/>
            </a:endParaRPr>
          </a:p>
          <a:p>
            <a:pPr marL="0" indent="0" eaLnBrk="1" latinLnBrk="0" hangingPunct="1">
              <a:lnSpc>
                <a:spcPts val="39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  <a:cs typeface="黑体" panose="02010609060101010101" pitchFamily="2" charset="-122"/>
              </a:rPr>
              <a:t>用集合理论刻画这些关系，是重要数学模型！</a:t>
            </a:r>
            <a:endParaRPr lang="zh-CN" altLang="en-US" sz="2600" b="1" dirty="0">
              <a:solidFill>
                <a:srgbClr val="FF0000"/>
              </a:solidFill>
              <a:latin typeface="+mn-ea"/>
              <a:cs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i="1" dirty="0">
                <a:solidFill>
                  <a:srgbClr val="800000"/>
                </a:solidFill>
              </a:rPr>
              <a:t>n </a:t>
            </a:r>
            <a:r>
              <a:rPr lang="zh-CN" altLang="en-US" sz="3600" dirty="0">
                <a:solidFill>
                  <a:srgbClr val="800000"/>
                </a:solidFill>
              </a:rPr>
              <a:t>阶笛卡尔积</a:t>
            </a:r>
            <a:r>
              <a:rPr lang="zh-CN" altLang="en-US" sz="3600" b="0" dirty="0">
                <a:solidFill>
                  <a:srgbClr val="800000"/>
                </a:solidFill>
              </a:rPr>
              <a:t> </a:t>
            </a:r>
            <a:endParaRPr lang="zh-CN" altLang="en-US" sz="3600" b="0" dirty="0">
              <a:solidFill>
                <a:srgbClr val="800000"/>
              </a:solidFill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735013" y="1700213"/>
            <a:ext cx="7508875" cy="2749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4.5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为集合，称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 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=1, 2, …,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 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阶笛卡儿积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(1, 1, 0)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为空间直角坐标，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(1, 1, 0)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RRR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type="title" sz="quarter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从</a:t>
            </a:r>
            <a:r>
              <a:rPr lang="en-US" altLang="zh-CN" sz="3600" i="1" dirty="0">
                <a:solidFill>
                  <a:srgbClr val="800000"/>
                </a:solidFill>
              </a:rPr>
              <a:t>A</a:t>
            </a:r>
            <a:r>
              <a:rPr lang="zh-CN" altLang="en-US" sz="3600" dirty="0">
                <a:solidFill>
                  <a:srgbClr val="800000"/>
                </a:solidFill>
              </a:rPr>
              <a:t>到</a:t>
            </a:r>
            <a:r>
              <a:rPr lang="en-US" altLang="zh-CN" sz="3600" i="1" dirty="0">
                <a:solidFill>
                  <a:srgbClr val="800000"/>
                </a:solidFill>
              </a:rPr>
              <a:t>B</a:t>
            </a:r>
            <a:r>
              <a:rPr lang="zh-CN" altLang="en-US" sz="3600" dirty="0">
                <a:solidFill>
                  <a:srgbClr val="800000"/>
                </a:solidFill>
              </a:rPr>
              <a:t>的关系与</a:t>
            </a:r>
            <a:r>
              <a:rPr lang="en-US" altLang="zh-CN" sz="3600" i="1" dirty="0">
                <a:solidFill>
                  <a:srgbClr val="800000"/>
                </a:solidFill>
              </a:rPr>
              <a:t>A</a:t>
            </a:r>
            <a:r>
              <a:rPr lang="zh-CN" altLang="en-US" sz="3600" dirty="0">
                <a:solidFill>
                  <a:srgbClr val="800000"/>
                </a:solidFill>
              </a:rPr>
              <a:t>上的关系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graphicFrame>
        <p:nvGraphicFramePr>
          <p:cNvPr id="15363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90688" y="5246688"/>
          <a:ext cx="6492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54000" imgH="190500" progId="Equation.3">
                  <p:embed/>
                </p:oleObj>
              </mc:Choice>
              <mc:Fallback>
                <p:oleObj name="" r:id="rId1" imgW="254000" imgH="190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0688" y="5246688"/>
                        <a:ext cx="649287" cy="4873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2"/>
          <p:cNvSpPr txBox="1"/>
          <p:nvPr/>
        </p:nvSpPr>
        <p:spPr>
          <a:xfrm>
            <a:off x="755650" y="1628775"/>
            <a:ext cx="7632700" cy="2676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4.6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为集合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的任何子集所定义的二元关系叫做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 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的二元关系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时则叫做 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上的二元关系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={0, 1},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={1, 2, 3},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={&lt;0, 2&gt;},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={&lt;0,1&gt;},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的关系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上的关系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6659880" y="5280025"/>
          <a:ext cx="5111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228600" imgH="203200" progId="Equation.3">
                  <p:embed/>
                </p:oleObj>
              </mc:Choice>
              <mc:Fallback>
                <p:oleObj name="" r:id="rId3" imgW="22860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9880" y="5280025"/>
                        <a:ext cx="51117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157913" y="4868863"/>
          <a:ext cx="574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254000" imgH="190500" progId="Equation.3">
                  <p:embed/>
                </p:oleObj>
              </mc:Choice>
              <mc:Fallback>
                <p:oleObj name="" r:id="rId5" imgW="254000" imgH="190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7913" y="4868863"/>
                        <a:ext cx="574675" cy="431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/>
          <p:cNvSpPr txBox="1"/>
          <p:nvPr/>
        </p:nvSpPr>
        <p:spPr>
          <a:xfrm>
            <a:off x="755650" y="4211955"/>
            <a:ext cx="7632700" cy="23069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计数：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|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|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的子集有      个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         个不同的二元关系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|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上有       不同的二元关系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|=3,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上有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512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个不同的二元关系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i="1" dirty="0">
                <a:solidFill>
                  <a:srgbClr val="FF0000"/>
                </a:solidFill>
              </a:rPr>
              <a:t>A</a:t>
            </a:r>
            <a:r>
              <a:rPr lang="zh-CN" altLang="en-US" sz="3600" dirty="0">
                <a:solidFill>
                  <a:srgbClr val="FF0000"/>
                </a:solidFill>
              </a:rPr>
              <a:t>上</a:t>
            </a:r>
            <a:r>
              <a:rPr lang="zh-CN" altLang="en-US" sz="3600" dirty="0">
                <a:solidFill>
                  <a:srgbClr val="800000"/>
                </a:solidFill>
              </a:rPr>
              <a:t>重要关系的实例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755650" y="1772603"/>
            <a:ext cx="7561263" cy="4774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为任意集合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上的关系，称为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空关系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4.7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分别称为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全域关系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恒等关系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00"/>
              </a:spcBef>
            </a:pP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={1, 2},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b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={&lt;1, 1&gt;, &lt;1, 2&gt;, &lt;2, 1&gt;, &lt;2, 2&gt;}</a:t>
            </a:r>
            <a:b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={&lt;1, 1&gt;, &lt;2, 2&gt;}</a:t>
            </a:r>
            <a:b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Text Box 3"/>
          <p:cNvSpPr txBox="1"/>
          <p:nvPr/>
        </p:nvSpPr>
        <p:spPr>
          <a:xfrm>
            <a:off x="295275" y="551815"/>
            <a:ext cx="8692515" cy="58439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小于等于关系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整除关系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包含关系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定义如下：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为实数集合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Z*, Z*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为非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整数集   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是集合族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={1, 2, 3},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b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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={&lt;1, 1&gt;,&lt;1, 2&gt;,&lt;1, 3&gt;,&lt;2, 2&gt;,&lt;2, 3&gt;,&lt;3, 3&gt;}</a:t>
            </a:r>
            <a:b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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={&lt;1, 1&gt;,&lt;1, 2&gt;,&lt;1, 3&gt;,&lt;2, 2&gt;,&lt;3, 3&gt;}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)={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}},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上的包含关系是</a:t>
            </a:r>
            <a:b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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&gt;,&lt;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}&gt;,&lt;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}&gt;,&lt;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}&gt;, 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&lt;{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}&gt;, &lt;{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}&gt;, 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&lt;{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}&gt;,  &lt;{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}&gt;, 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&lt;{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}&gt;}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还可以定义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大于等于关系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小于关系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大于关系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真包含关系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二元关系的表示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603250" y="1654175"/>
            <a:ext cx="7999413" cy="43364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表示方式：关系的集合表达式、关系矩阵、关系图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4.8 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关系矩阵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的关系，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的关系矩阵是布尔矩阵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4.9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关系图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是从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上的关系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的关系图是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为结点集，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为边集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属于关系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，在图中就有一条从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注意：设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有穷集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关系矩阵适合于表示从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的关系或者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上的关系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关系图适合于表示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上的关系。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685800" y="1735138"/>
            <a:ext cx="8278813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&gt;}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的关系矩阵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和关系图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如下：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461" name="Picture 8" descr="4"/>
          <p:cNvPicPr>
            <a:picLocks noChangeAspect="1"/>
          </p:cNvPicPr>
          <p:nvPr/>
        </p:nvPicPr>
        <p:blipFill>
          <a:blip r:embed="rId1"/>
          <a:srcRect l="-5887" t="-3415" r="41394" b="20084"/>
          <a:stretch>
            <a:fillRect/>
          </a:stretch>
        </p:blipFill>
        <p:spPr>
          <a:xfrm>
            <a:off x="4862195" y="3074035"/>
            <a:ext cx="3053080" cy="254889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19885" y="3213100"/>
          <a:ext cx="2521585" cy="252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2" imgW="914400" imgH="914400" progId="Equation.DSMT4">
                  <p:embed/>
                </p:oleObj>
              </mc:Choice>
              <mc:Fallback>
                <p:oleObj name="Equation" r:id="rId2" imgW="914400" imgH="914400" progId="Equation.DSMT4">
                  <p:embed/>
                  <p:pic>
                    <p:nvPicPr>
                      <p:cNvPr id="0" name="图片 61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9885" y="3213100"/>
                        <a:ext cx="2521585" cy="252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idx="1"/>
          </p:nvPr>
        </p:nvSpPr>
        <p:spPr>
          <a:xfrm>
            <a:off x="684213" y="2060575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b="1" dirty="0"/>
              <a:t>4.2.1 </a:t>
            </a:r>
            <a:r>
              <a:rPr lang="zh-CN" altLang="en-US" b="1" dirty="0"/>
              <a:t>关系的基本运算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定义域、值域、域、逆、合成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基本运算的性质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4.2.2 </a:t>
            </a:r>
            <a:r>
              <a:rPr lang="zh-CN" altLang="en-US" b="1" dirty="0"/>
              <a:t>关系的幂运算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幂运算的定义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幂运算的方法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幂运算的性质</a:t>
            </a:r>
            <a:endParaRPr lang="zh-CN" altLang="en-US" b="1" dirty="0"/>
          </a:p>
        </p:txBody>
      </p:sp>
      <p:sp>
        <p:nvSpPr>
          <p:cNvPr id="2048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solidFill>
                  <a:srgbClr val="800000"/>
                </a:solidFill>
              </a:rPr>
              <a:t>4.2  </a:t>
            </a:r>
            <a:r>
              <a:rPr lang="zh-CN" altLang="en-US" dirty="0">
                <a:solidFill>
                  <a:srgbClr val="800000"/>
                </a:solidFill>
                <a:ea typeface="黑体" panose="02010609060101010101" pitchFamily="2" charset="-122"/>
              </a:rPr>
              <a:t>关系运算</a:t>
            </a:r>
            <a:endParaRPr lang="zh-CN" altLang="en-US" dirty="0">
              <a:solidFill>
                <a:srgbClr val="80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关系的基本运算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21507" name="Text Box 3"/>
          <p:cNvSpPr txBox="1"/>
          <p:nvPr/>
        </p:nvSpPr>
        <p:spPr>
          <a:xfrm>
            <a:off x="827088" y="1844675"/>
            <a:ext cx="7272337" cy="18992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4.10:  </a:t>
            </a:r>
            <a:r>
              <a:rPr lang="zh-CN" altLang="en-US" sz="2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定义域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值域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域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ran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fld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dom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ran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3108" name="Text Box 4"/>
          <p:cNvSpPr txBox="1"/>
          <p:nvPr/>
        </p:nvSpPr>
        <p:spPr>
          <a:xfrm>
            <a:off x="828040" y="3933825"/>
            <a:ext cx="8101013" cy="237871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}&gt;,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}&gt;,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}&gt;},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dom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ran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fld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3109" name="Text Box 5"/>
          <p:cNvSpPr txBox="1"/>
          <p:nvPr/>
        </p:nvSpPr>
        <p:spPr>
          <a:xfrm>
            <a:off x="2484438" y="5805488"/>
            <a:ext cx="5256212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}}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3110" name="Text Box 6"/>
          <p:cNvSpPr txBox="1"/>
          <p:nvPr/>
        </p:nvSpPr>
        <p:spPr>
          <a:xfrm>
            <a:off x="2490312" y="4868863"/>
            <a:ext cx="1788795" cy="460375"/>
          </a:xfrm>
          <a:prstGeom prst="rect">
            <a:avLst/>
          </a:prstGeom>
          <a:noFill/>
          <a:ln w="6350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03111" name="Text Box 7"/>
          <p:cNvSpPr txBox="1"/>
          <p:nvPr/>
        </p:nvSpPr>
        <p:spPr>
          <a:xfrm>
            <a:off x="2484438" y="5300663"/>
            <a:ext cx="1670050" cy="457200"/>
          </a:xfrm>
          <a:prstGeom prst="rect">
            <a:avLst/>
          </a:prstGeom>
          <a:noFill/>
          <a:ln w="6350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}}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/>
      <p:bldP spid="303108" grpId="1"/>
      <p:bldP spid="303110" grpId="0"/>
      <p:bldP spid="303110" grpId="1"/>
      <p:bldP spid="303111" grpId="0"/>
      <p:bldP spid="303111" grpId="1"/>
      <p:bldP spid="303109" grpId="0"/>
      <p:bldP spid="30310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Text Box 3"/>
          <p:cNvSpPr txBox="1"/>
          <p:nvPr/>
        </p:nvSpPr>
        <p:spPr>
          <a:xfrm>
            <a:off x="755650" y="480378"/>
            <a:ext cx="7920038" cy="36023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4.11: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逆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{&lt;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|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例如原先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表示大于关系，现在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400" b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表示小于关系。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4.12: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合成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|&lt;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|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)}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表示教师与课程关系，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表示课程与学生关系，则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表示教师与学生关系。如果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都表示父子关系呢？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04132" name="Text Box 4"/>
          <p:cNvSpPr txBox="1"/>
          <p:nvPr/>
        </p:nvSpPr>
        <p:spPr>
          <a:xfrm>
            <a:off x="827088" y="4075430"/>
            <a:ext cx="7705725" cy="2489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={&lt;1, 2&gt;, &lt;2, 3&gt;, &lt;1, 4&gt;, &lt;2, 2&gt;}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={&lt;1, 1&gt;, &lt;1, 3&gt;, &lt;2, 3&gt;, &lt;3, 2&gt;, &lt;3, 3&gt;}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4133" name="Rectangle 5"/>
          <p:cNvSpPr/>
          <p:nvPr/>
        </p:nvSpPr>
        <p:spPr>
          <a:xfrm>
            <a:off x="2339975" y="5562918"/>
            <a:ext cx="5545138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{&lt;1, 3&gt;, &lt;2, 2&gt;, &lt;2, 3&gt;}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4134" name="Rectangle 6"/>
          <p:cNvSpPr/>
          <p:nvPr/>
        </p:nvSpPr>
        <p:spPr>
          <a:xfrm>
            <a:off x="2268220" y="5083493"/>
            <a:ext cx="5976938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{&lt;2, 1&gt;, &lt;3, 2&gt;, &lt;4, 1&gt;,&lt;2, 2&gt;}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4135" name="Rectangle 7"/>
          <p:cNvSpPr/>
          <p:nvPr/>
        </p:nvSpPr>
        <p:spPr>
          <a:xfrm>
            <a:off x="2411730" y="6005513"/>
            <a:ext cx="5616575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{&lt;1,2&gt;, &lt;1, 4&gt;, &lt;3, 2&gt;, &lt;3, 3&gt;}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/>
      <p:bldP spid="304132" grpId="1"/>
      <p:bldP spid="304134" grpId="0"/>
      <p:bldP spid="304134" grpId="1"/>
      <p:bldP spid="304133" grpId="0"/>
      <p:bldP spid="304133" grpId="1"/>
      <p:bldP spid="304135" grpId="0"/>
      <p:bldP spid="30413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11560" y="341784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基于图示</a:t>
            </a:r>
            <a:r>
              <a:rPr lang="zh-CN" altLang="en-US" sz="3600" dirty="0" smtClean="0">
                <a:solidFill>
                  <a:srgbClr val="800000"/>
                </a:solidFill>
              </a:rPr>
              <a:t>方法进行合成运算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3555" name="Text Box 3"/>
          <p:cNvSpPr txBox="1"/>
          <p:nvPr/>
        </p:nvSpPr>
        <p:spPr>
          <a:xfrm>
            <a:off x="539552" y="2152521"/>
            <a:ext cx="7345363" cy="14204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利用图示（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不是关系图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）方法求合成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={&lt;1, 3&gt;, &lt;2, 2&gt;, &lt;2, 3&gt;}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={&lt;1, 2&gt;, &lt;1, 4&gt;, &lt;3, 2&gt;, &lt;3, 3&gt;}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1240428"/>
            <a:ext cx="4104005" cy="7924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56681" y="1250588"/>
            <a:ext cx="4219575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={&lt;1, 2&gt;, &lt;2, 3&gt;, &lt;1, 4&gt;, &lt;2, 2&gt;}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={&lt;1, 1&gt;, &lt;1, 3&gt;, &lt;2, 3&gt;, &lt;3, 2&gt;, &lt;3, 3&gt;}</a:t>
            </a:r>
            <a:endParaRPr lang="zh-CN" altLang="en-US" dirty="0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828040" y="3717290"/>
          <a:ext cx="2872740" cy="276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2870200" imgH="2762250" progId="Paint.Picture">
                  <p:embed/>
                </p:oleObj>
              </mc:Choice>
              <mc:Fallback>
                <p:oleObj name="" r:id="rId2" imgW="2870200" imgH="27622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8040" y="3717290"/>
                        <a:ext cx="2872740" cy="276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148580" y="3742690"/>
          <a:ext cx="2929890" cy="260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2927350" imgH="2603500" progId="Paint.Picture">
                  <p:embed/>
                </p:oleObj>
              </mc:Choice>
              <mc:Fallback>
                <p:oleObj name="" r:id="rId4" imgW="2927350" imgH="26035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8580" y="3742690"/>
                        <a:ext cx="2929890" cy="2605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539552" y="764704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内容</a:t>
            </a:r>
            <a:endParaRPr lang="zh-CN" altLang="en-US" sz="48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685800" y="2483485"/>
            <a:ext cx="7772400" cy="29654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</a:rPr>
              <a:t>4.1 </a:t>
            </a:r>
            <a:r>
              <a:rPr lang="zh-CN" altLang="en-US" sz="3600" b="1" dirty="0">
                <a:solidFill>
                  <a:schemeClr val="accent2"/>
                </a:solidFill>
              </a:rPr>
              <a:t>关系的定义及其表示</a:t>
            </a:r>
            <a:endParaRPr lang="zh-CN" altLang="en-US" sz="36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</a:rPr>
              <a:t>4.2 </a:t>
            </a:r>
            <a:r>
              <a:rPr lang="zh-CN" altLang="en-US" sz="3600" b="1" dirty="0">
                <a:solidFill>
                  <a:schemeClr val="accent2"/>
                </a:solidFill>
              </a:rPr>
              <a:t>关系运算</a:t>
            </a:r>
            <a:endParaRPr lang="zh-CN" altLang="en-US" sz="36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4"/>
                </a:solidFill>
              </a:rPr>
              <a:t>4.3 </a:t>
            </a:r>
            <a:r>
              <a:rPr lang="zh-CN" altLang="en-US" sz="3600" b="1" dirty="0">
                <a:solidFill>
                  <a:schemeClr val="accent4"/>
                </a:solidFill>
              </a:rPr>
              <a:t>关系的性质</a:t>
            </a:r>
            <a:endParaRPr lang="zh-CN" altLang="en-US" sz="3600" b="1" dirty="0">
              <a:solidFill>
                <a:schemeClr val="accent4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4"/>
                </a:solidFill>
              </a:rPr>
              <a:t>4.4 </a:t>
            </a:r>
            <a:r>
              <a:rPr lang="zh-CN" altLang="en-US" sz="3600" b="1" dirty="0">
                <a:solidFill>
                  <a:schemeClr val="accent4"/>
                </a:solidFill>
              </a:rPr>
              <a:t>等价关系与偏序关系</a:t>
            </a:r>
            <a:endParaRPr lang="zh-CN" altLang="en-US" sz="3600" b="1" dirty="0">
              <a:solidFill>
                <a:schemeClr val="accent4"/>
              </a:solidFill>
            </a:endParaRPr>
          </a:p>
          <a:p>
            <a:pPr eaLnBrk="1" hangingPunct="1"/>
            <a:endParaRPr lang="zh-CN" altLang="en-US" sz="36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55776" y="1484392"/>
            <a:ext cx="4104005" cy="7924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85800" y="33341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基于关系矩阵进行合成运算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56681" y="1492885"/>
            <a:ext cx="4219575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={&lt;1, 2&gt;, &lt;2, 3&gt;, &lt;1, 4&gt;, &lt;2, 2&gt;}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={&lt;1, 1&gt;, &lt;1, 3&gt;, &lt;2, 3&gt;, &lt;3, 2&gt;, &lt;3, 3&gt;}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8675" y="2567623"/>
          <a:ext cx="7301865" cy="202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1" imgW="3302000" imgH="914400" progId="Equation.DSMT4">
                  <p:embed/>
                </p:oleObj>
              </mc:Choice>
              <mc:Fallback>
                <p:oleObj name="Equation" r:id="rId1" imgW="3302000" imgH="914400" progId="Equation.DSMT4">
                  <p:embed/>
                  <p:pic>
                    <p:nvPicPr>
                      <p:cNvPr id="0" name="图片 82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8675" y="2567623"/>
                        <a:ext cx="7301865" cy="2021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83568" y="5729689"/>
            <a:ext cx="44342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因此，</a:t>
            </a:r>
            <a:r>
              <a:rPr lang="en-US" altLang="zh-CN" sz="22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2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2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={&lt;1, 3&gt;, &lt;2, 2&gt;, &lt;2, 3&gt;}</a:t>
            </a:r>
            <a:endParaRPr lang="zh-CN" altLang="en-US" sz="2200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2482850" y="4561205"/>
          <a:ext cx="324612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623820" imgH="1004570" progId="Equation.DSMT4">
                  <p:embed/>
                </p:oleObj>
              </mc:Choice>
              <mc:Fallback>
                <p:oleObj name="" r:id="rId3" imgW="2623820" imgH="100457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2850" y="4561205"/>
                        <a:ext cx="3246120" cy="929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832048" y="3556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基本运算的性质</a:t>
            </a:r>
            <a:r>
              <a:rPr lang="zh-CN" altLang="en-US" sz="3600" b="0" dirty="0">
                <a:solidFill>
                  <a:srgbClr val="800000"/>
                </a:solidFill>
              </a:rPr>
              <a:t> </a:t>
            </a:r>
            <a:endParaRPr lang="zh-CN" altLang="en-US" sz="3600" b="0" dirty="0">
              <a:solidFill>
                <a:srgbClr val="800000"/>
              </a:solidFill>
            </a:endParaRPr>
          </a:p>
        </p:txBody>
      </p:sp>
      <p:sp>
        <p:nvSpPr>
          <p:cNvPr id="24579" name="Text Box 3"/>
          <p:cNvSpPr txBox="1"/>
          <p:nvPr/>
        </p:nvSpPr>
        <p:spPr>
          <a:xfrm>
            <a:off x="755650" y="975360"/>
            <a:ext cx="7993063" cy="34150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是任意的关系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=F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(2) dom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=ran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ran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=dom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任取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由逆的定义有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2400" b="1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所以有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ext Box 3"/>
          <p:cNvSpPr txBox="1"/>
          <p:nvPr/>
        </p:nvSpPr>
        <p:spPr>
          <a:xfrm>
            <a:off x="831850" y="4470400"/>
            <a:ext cx="7993063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任取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∈dom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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∈ran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ran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F.  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同理可证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ran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en-US" altLang="zh-CN" sz="24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Text Box 2"/>
          <p:cNvSpPr txBox="1"/>
          <p:nvPr/>
        </p:nvSpPr>
        <p:spPr>
          <a:xfrm>
            <a:off x="827088" y="908720"/>
            <a:ext cx="721995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是任意的关系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  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(2) 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G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2400" b="1" baseline="30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任取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    &lt;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 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y&gt;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 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(&lt;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∧&lt;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827088" y="3866272"/>
            <a:ext cx="7219950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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(&lt;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∧&lt;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∧&lt;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827088" y="4235604"/>
            <a:ext cx="7219950" cy="83099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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(&lt;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(&lt;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∧&lt;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  </a:t>
            </a:r>
            <a:b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827088" y="4604935"/>
            <a:ext cx="7219950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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(&lt;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∧&lt;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∘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2"/>
          <p:cNvSpPr txBox="1"/>
          <p:nvPr/>
        </p:nvSpPr>
        <p:spPr>
          <a:xfrm>
            <a:off x="827584" y="4974267"/>
            <a:ext cx="7219950" cy="83099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 smtClean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b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 smtClean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 smtClean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Text Box 2"/>
          <p:cNvSpPr txBox="1"/>
          <p:nvPr/>
        </p:nvSpPr>
        <p:spPr>
          <a:xfrm>
            <a:off x="950913" y="1854200"/>
            <a:ext cx="7221537" cy="142192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任取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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899592" y="2776860"/>
            <a:ext cx="7221537" cy="940066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899592" y="3208908"/>
            <a:ext cx="7221537" cy="535531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∧&lt;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899592" y="3724114"/>
            <a:ext cx="7221537" cy="535531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∧&lt;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899592" y="4149080"/>
            <a:ext cx="7221537" cy="97872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G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99795" y="908685"/>
            <a:ext cx="3024505" cy="5759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5602" name="Text Box 2"/>
          <p:cNvSpPr txBox="1"/>
          <p:nvPr/>
        </p:nvSpPr>
        <p:spPr>
          <a:xfrm>
            <a:off x="612140" y="980440"/>
            <a:ext cx="4670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(2) 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G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898843" y="1700848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</a:t>
            </a:r>
            <a:r>
              <a:rPr lang="fr-FR" altLang="zh-CN" sz="2400" b="1" dirty="0">
                <a:solidFill>
                  <a:srgbClr val="7030A0"/>
                </a:solidFill>
              </a:rPr>
              <a:t>4.3 </a:t>
            </a:r>
            <a:r>
              <a:rPr lang="fr-FR" altLang="zh-CN" sz="2400" b="1" dirty="0"/>
              <a:t> </a:t>
            </a:r>
            <a:r>
              <a:rPr lang="zh-CN" altLang="fr-FR" sz="2400" b="1" dirty="0">
                <a:solidFill>
                  <a:schemeClr val="accent2"/>
                </a:solidFill>
              </a:rPr>
              <a:t>设 </a:t>
            </a:r>
            <a:r>
              <a:rPr lang="fr-FR" altLang="zh-CN" sz="2400" b="1" i="1" dirty="0">
                <a:solidFill>
                  <a:schemeClr val="accent2"/>
                </a:solidFill>
              </a:rPr>
              <a:t>R </a:t>
            </a:r>
            <a:r>
              <a:rPr lang="zh-CN" altLang="fr-FR" sz="2400" b="1" dirty="0">
                <a:solidFill>
                  <a:schemeClr val="accent2"/>
                </a:solidFill>
              </a:rPr>
              <a:t>为 </a:t>
            </a:r>
            <a:r>
              <a:rPr lang="fr-FR" altLang="zh-CN" sz="2400" b="1" i="1" dirty="0">
                <a:solidFill>
                  <a:schemeClr val="accent2"/>
                </a:solidFill>
              </a:rPr>
              <a:t>A</a:t>
            </a:r>
            <a:r>
              <a:rPr lang="zh-CN" altLang="fr-FR" sz="2400" b="1" dirty="0">
                <a:solidFill>
                  <a:schemeClr val="accent2"/>
                </a:solidFill>
              </a:rPr>
              <a:t>上的关系</a:t>
            </a:r>
            <a:r>
              <a:rPr lang="fr-FR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fr-FR" sz="2400" b="1" dirty="0">
                <a:solidFill>
                  <a:schemeClr val="accent2"/>
                </a:solidFill>
              </a:rPr>
              <a:t>则  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</a:t>
            </a:r>
            <a:r>
              <a:rPr lang="zh-CN" altLang="fr-FR" sz="2400" b="1" dirty="0">
                <a:solidFill>
                  <a:schemeClr val="accent2"/>
                </a:solidFill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</a:rPr>
              <a:t></a:t>
            </a:r>
            <a:r>
              <a:rPr lang="fr-FR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fr-FR" altLang="zh-CN" sz="2400" b="1" i="1" dirty="0">
                <a:solidFill>
                  <a:schemeClr val="accent2"/>
                </a:solidFill>
              </a:rPr>
              <a:t>I</a:t>
            </a:r>
            <a:r>
              <a:rPr lang="fr-FR" altLang="zh-CN" sz="2400" b="1" i="1" baseline="-25000" dirty="0">
                <a:solidFill>
                  <a:schemeClr val="accent2"/>
                </a:solidFill>
              </a:rPr>
              <a:t>A</a:t>
            </a:r>
            <a:r>
              <a:rPr lang="fr-FR" altLang="zh-CN" sz="2400" b="1" dirty="0">
                <a:solidFill>
                  <a:schemeClr val="accent2"/>
                </a:solidFill>
              </a:rPr>
              <a:t>= </a:t>
            </a:r>
            <a:r>
              <a:rPr lang="fr-FR" altLang="zh-CN" sz="2400" b="1" i="1" dirty="0">
                <a:solidFill>
                  <a:schemeClr val="accent2"/>
                </a:solidFill>
              </a:rPr>
              <a:t>I</a:t>
            </a:r>
            <a:r>
              <a:rPr lang="fr-FR" altLang="zh-CN" sz="2400" b="1" i="1" baseline="-25000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fr-FR" altLang="zh-CN" sz="2400" b="1" i="1" dirty="0">
                <a:solidFill>
                  <a:schemeClr val="accent2"/>
                </a:solidFill>
              </a:rPr>
              <a:t>R </a:t>
            </a:r>
            <a:r>
              <a:rPr lang="fr-FR" altLang="zh-CN" sz="2400" b="1" dirty="0">
                <a:solidFill>
                  <a:schemeClr val="accent2"/>
                </a:solidFill>
              </a:rPr>
              <a:t>= </a:t>
            </a:r>
            <a:r>
              <a:rPr lang="fr-FR" altLang="zh-CN" sz="2400" b="1" i="1" dirty="0">
                <a:solidFill>
                  <a:schemeClr val="accent2"/>
                </a:solidFill>
              </a:rPr>
              <a:t>R</a:t>
            </a:r>
            <a:endParaRPr lang="fr-FR" altLang="zh-CN" sz="2400" b="1" i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400" b="1" i="1" dirty="0"/>
              <a:t> </a:t>
            </a:r>
            <a:endParaRPr lang="fr-FR" altLang="zh-CN" sz="2400" b="1" i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fr-FR" sz="2400" b="1" dirty="0"/>
              <a:t>证明</a:t>
            </a:r>
            <a:r>
              <a:rPr lang="zh-CN" altLang="en-US" sz="2400" b="1" dirty="0"/>
              <a:t>任取</a:t>
            </a:r>
            <a:r>
              <a:rPr lang="fr-FR" altLang="zh-CN" sz="2400" b="1" dirty="0"/>
              <a:t>&lt;</a:t>
            </a:r>
            <a:r>
              <a:rPr lang="fr-FR" altLang="zh-CN" sz="2400" b="1" i="1" dirty="0"/>
              <a:t>x</a:t>
            </a:r>
            <a:r>
              <a:rPr lang="fr-FR" altLang="zh-CN" sz="2400" b="1" dirty="0"/>
              <a:t>, </a:t>
            </a:r>
            <a:r>
              <a:rPr lang="fr-FR" altLang="zh-CN" sz="2400" b="1" i="1" dirty="0"/>
              <a:t>y</a:t>
            </a:r>
            <a:r>
              <a:rPr lang="fr-FR" altLang="zh-CN" sz="2400" b="1" dirty="0"/>
              <a:t>&gt;</a:t>
            </a:r>
            <a:br>
              <a:rPr lang="fr-FR" altLang="zh-CN" sz="2400" b="1" dirty="0"/>
            </a:br>
            <a:r>
              <a:rPr lang="en-US" altLang="zh-CN" sz="2400" b="1" dirty="0"/>
              <a:t></a:t>
            </a:r>
            <a:r>
              <a:rPr lang="fr-FR" altLang="zh-CN" sz="2400" b="1" dirty="0"/>
              <a:t> &lt;</a:t>
            </a:r>
            <a:r>
              <a:rPr lang="fr-FR" altLang="zh-CN" sz="2400" b="1" i="1" dirty="0"/>
              <a:t>x</a:t>
            </a:r>
            <a:r>
              <a:rPr lang="fr-FR" altLang="zh-CN" sz="2400" b="1" dirty="0"/>
              <a:t>, </a:t>
            </a:r>
            <a:r>
              <a:rPr lang="fr-FR" altLang="zh-CN" sz="2400" b="1" i="1" dirty="0"/>
              <a:t>y</a:t>
            </a:r>
            <a:r>
              <a:rPr lang="fr-FR" altLang="zh-CN" sz="2400" b="1" dirty="0"/>
              <a:t>&gt;∈</a:t>
            </a:r>
            <a:r>
              <a:rPr lang="fr-FR" altLang="zh-CN" sz="2400" b="1" i="1" dirty="0"/>
              <a:t>R</a:t>
            </a:r>
            <a:r>
              <a:rPr lang="en-US" altLang="zh-CN" sz="2400" b="1" dirty="0"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fr-FR" altLang="zh-CN" sz="2400" b="1" i="1" dirty="0"/>
              <a:t>I</a:t>
            </a:r>
            <a:r>
              <a:rPr lang="fr-FR" altLang="zh-CN" sz="2400" b="1" i="1" baseline="-25000" dirty="0"/>
              <a:t>A</a:t>
            </a:r>
            <a:br>
              <a:rPr lang="fr-FR" altLang="zh-CN" sz="2400" b="1" dirty="0"/>
            </a:br>
            <a:r>
              <a:rPr lang="fr-FR" altLang="zh-CN" sz="2400" b="1" dirty="0"/>
              <a:t>    </a:t>
            </a:r>
            <a:r>
              <a:rPr lang="en-US" altLang="zh-CN" sz="2400" b="1" dirty="0">
                <a:sym typeface="Symbol" panose="05050102010706020507" pitchFamily="18" charset="2"/>
              </a:rPr>
              <a:t> </a:t>
            </a:r>
            <a:r>
              <a:rPr lang="fr-FR" altLang="zh-CN" sz="2400" b="1" i="1" dirty="0"/>
              <a:t>t </a:t>
            </a:r>
            <a:r>
              <a:rPr lang="fr-FR" altLang="zh-CN" sz="2400" b="1" dirty="0"/>
              <a:t>(&lt;</a:t>
            </a:r>
            <a:r>
              <a:rPr lang="fr-FR" altLang="zh-CN" sz="2400" b="1" i="1" dirty="0"/>
              <a:t>x</a:t>
            </a:r>
            <a:r>
              <a:rPr lang="fr-FR" altLang="zh-CN" sz="2400" b="1" dirty="0"/>
              <a:t>, </a:t>
            </a:r>
            <a:r>
              <a:rPr lang="fr-FR" altLang="zh-CN" sz="2400" b="1" i="1" dirty="0"/>
              <a:t>t</a:t>
            </a:r>
            <a:r>
              <a:rPr lang="fr-FR" altLang="zh-CN" sz="2400" b="1" dirty="0"/>
              <a:t>&gt;∈</a:t>
            </a:r>
            <a:r>
              <a:rPr lang="fr-FR" altLang="zh-CN" sz="2400" b="1" i="1" dirty="0"/>
              <a:t>R</a:t>
            </a:r>
            <a:r>
              <a:rPr lang="fr-FR" altLang="zh-CN" sz="2400" b="1" dirty="0"/>
              <a:t>∧&lt;</a:t>
            </a:r>
            <a:r>
              <a:rPr lang="fr-FR" altLang="zh-CN" sz="2400" b="1" i="1" dirty="0"/>
              <a:t>t</a:t>
            </a:r>
            <a:r>
              <a:rPr lang="fr-FR" altLang="zh-CN" sz="2400" b="1" dirty="0"/>
              <a:t>, </a:t>
            </a:r>
            <a:r>
              <a:rPr lang="fr-FR" altLang="zh-CN" sz="2400" b="1" i="1" dirty="0"/>
              <a:t>y</a:t>
            </a:r>
            <a:r>
              <a:rPr lang="fr-FR" altLang="zh-CN" sz="2400" b="1" dirty="0"/>
              <a:t>&gt;∈</a:t>
            </a:r>
            <a:r>
              <a:rPr lang="fr-FR" altLang="zh-CN" sz="2400" b="1" i="1" dirty="0"/>
              <a:t>I</a:t>
            </a:r>
            <a:r>
              <a:rPr lang="fr-FR" altLang="zh-CN" sz="2400" b="1" i="1" baseline="-25000" dirty="0"/>
              <a:t>A</a:t>
            </a:r>
            <a:r>
              <a:rPr lang="fr-FR" altLang="zh-CN" sz="2400" b="1" dirty="0"/>
              <a:t>) 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 </a:t>
            </a:r>
            <a:r>
              <a:rPr lang="en-US" altLang="zh-CN" sz="2400" b="1" i="1" dirty="0"/>
              <a:t>t </a:t>
            </a:r>
            <a:r>
              <a:rPr lang="en-US" altLang="zh-CN" sz="2400" b="1" dirty="0"/>
              <a:t>(&lt;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∧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∧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   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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从而有</a:t>
            </a:r>
            <a:r>
              <a:rPr lang="fr-FR" altLang="zh-CN" sz="2400" b="1" i="1" dirty="0"/>
              <a:t>R</a:t>
            </a:r>
            <a:r>
              <a:rPr lang="en-US" altLang="zh-CN" sz="2400" b="1" dirty="0"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fr-FR" altLang="zh-CN" sz="2400" b="1" i="1" dirty="0"/>
              <a:t>I</a:t>
            </a:r>
            <a:r>
              <a:rPr lang="fr-FR" altLang="zh-CN" sz="2400" b="1" i="1" baseline="-25000" dirty="0"/>
              <a:t>A</a:t>
            </a:r>
            <a:r>
              <a:rPr lang="fr-FR" altLang="zh-CN" sz="2400" b="1" dirty="0"/>
              <a:t>=R. </a:t>
            </a:r>
            <a:endParaRPr lang="fr-FR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fr-FR" sz="2400" b="1" dirty="0">
                <a:solidFill>
                  <a:schemeClr val="accent2"/>
                </a:solidFill>
              </a:rPr>
              <a:t>同理可证 </a:t>
            </a:r>
            <a:r>
              <a:rPr lang="fr-FR" altLang="zh-CN" sz="2400" b="1" i="1" dirty="0">
                <a:solidFill>
                  <a:schemeClr val="accent2"/>
                </a:solidFill>
              </a:rPr>
              <a:t>I</a:t>
            </a:r>
            <a:r>
              <a:rPr lang="fr-FR" altLang="zh-CN" sz="2400" b="1" i="1" baseline="-25000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fr-FR" altLang="zh-CN" sz="2400" b="1" i="1" dirty="0" smtClean="0">
                <a:solidFill>
                  <a:schemeClr val="accent2"/>
                </a:solidFill>
              </a:rPr>
              <a:t>R</a:t>
            </a:r>
            <a:r>
              <a:rPr lang="fr-FR" altLang="zh-CN" sz="2400" b="1" dirty="0" smtClean="0">
                <a:solidFill>
                  <a:schemeClr val="accent2"/>
                </a:solidFill>
              </a:rPr>
              <a:t>=</a:t>
            </a:r>
            <a:r>
              <a:rPr lang="fr-FR" altLang="zh-CN" sz="2400" b="1" i="1" dirty="0" smtClean="0">
                <a:solidFill>
                  <a:schemeClr val="accent2"/>
                </a:solidFill>
              </a:rPr>
              <a:t>R.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en-US" altLang="zh-CN" sz="4000" i="1" dirty="0">
                <a:solidFill>
                  <a:schemeClr val="accent2"/>
                </a:solidFill>
              </a:rPr>
              <a:t>A</a:t>
            </a:r>
            <a:r>
              <a:rPr lang="zh-CN" altLang="en-US" sz="4000" dirty="0">
                <a:solidFill>
                  <a:schemeClr val="accent2"/>
                </a:solidFill>
              </a:rPr>
              <a:t>上关系的幂运算定义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28675" name="Text Box 3"/>
          <p:cNvSpPr txBox="1"/>
          <p:nvPr/>
        </p:nvSpPr>
        <p:spPr>
          <a:xfrm>
            <a:off x="539750" y="1987868"/>
            <a:ext cx="7993063" cy="363791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4.13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上的关系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为自然数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次幂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(2)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对于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上的任何关系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上的任何关系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sz="2400" b="1" i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次幂都是为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上的关系。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Text Box 2"/>
          <p:cNvSpPr txBox="1"/>
          <p:nvPr/>
        </p:nvSpPr>
        <p:spPr>
          <a:xfrm>
            <a:off x="1331640" y="5942814"/>
            <a:ext cx="9011045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可归纳为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…,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/>
          <p:nvPr/>
        </p:nvSpPr>
        <p:spPr>
          <a:xfrm>
            <a:off x="0" y="30670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611560" y="404664"/>
            <a:ext cx="7653338" cy="97872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{&lt;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&gt;},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的各次幂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分别用矩阵和关系图表示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79712" y="1365177"/>
          <a:ext cx="4200393" cy="143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1" imgW="64008000" imgH="21945600" progId="Equation.DSMT4">
                  <p:embed/>
                </p:oleObj>
              </mc:Choice>
              <mc:Fallback>
                <p:oleObj name="Equation" r:id="rId1" imgW="64008000" imgH="21945600" progId="Equation.DSMT4">
                  <p:embed/>
                  <p:pic>
                    <p:nvPicPr>
                      <p:cNvPr id="0" name="图片 61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712" y="1365177"/>
                        <a:ext cx="4200393" cy="1438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97074" y="2976052"/>
          <a:ext cx="4879182" cy="1431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3" imgW="74676000" imgH="21945600" progId="Equation.DSMT4">
                  <p:embed/>
                </p:oleObj>
              </mc:Choice>
              <mc:Fallback>
                <p:oleObj name="Equation" r:id="rId3" imgW="74676000" imgH="21945600" progId="Equation.DSMT4">
                  <p:embed/>
                  <p:pic>
                    <p:nvPicPr>
                      <p:cNvPr id="0" name="图片 6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7074" y="2976052"/>
                        <a:ext cx="4879182" cy="1431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979712" y="4431514"/>
          <a:ext cx="4392488" cy="146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5" imgW="65836800" imgH="21945600" progId="Equation.DSMT4">
                  <p:embed/>
                </p:oleObj>
              </mc:Choice>
              <mc:Fallback>
                <p:oleObj name="Equation" r:id="rId5" imgW="65836800" imgH="21945600" progId="Equation.DSMT4">
                  <p:embed/>
                  <p:pic>
                    <p:nvPicPr>
                      <p:cNvPr id="0" name="图片 61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4431514"/>
                        <a:ext cx="4392488" cy="146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115616" y="629080"/>
            <a:ext cx="6696744" cy="6396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Text Box 2"/>
          <p:cNvSpPr txBox="1"/>
          <p:nvPr/>
        </p:nvSpPr>
        <p:spPr>
          <a:xfrm>
            <a:off x="611188" y="1461770"/>
            <a:ext cx="85328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关系图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的方法得到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的关系图如下图所示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1748" name="Picture 6" descr="7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494280"/>
            <a:ext cx="7056438" cy="3005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3"/>
          <p:cNvSpPr txBox="1"/>
          <p:nvPr/>
        </p:nvSpPr>
        <p:spPr>
          <a:xfrm>
            <a:off x="1187624" y="352320"/>
            <a:ext cx="7653338" cy="1237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{&lt;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&gt;}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幂运算的性质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684213" y="1989138"/>
            <a:ext cx="7848600" cy="3194721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4.4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元集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上的关系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则存在自然数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使得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上的关系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上的不同关系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当列出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的各次幂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, …,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必存在自然数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使得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813675" y="3288665"/>
          <a:ext cx="517525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" r:id="rId1" imgW="228600" imgH="203200" progId="Equation.3">
                  <p:embed/>
                </p:oleObj>
              </mc:Choice>
              <mc:Fallback>
                <p:oleObj name="" r:id="rId1" imgW="2286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13675" y="3288665"/>
                        <a:ext cx="517525" cy="41656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Text Box 2"/>
          <p:cNvSpPr txBox="1"/>
          <p:nvPr/>
        </p:nvSpPr>
        <p:spPr>
          <a:xfrm>
            <a:off x="755333" y="1124268"/>
            <a:ext cx="7869237" cy="54603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4.5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上的关系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b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(2)  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400" b="1" baseline="30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b="1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 用归纳法  </a:t>
            </a:r>
            <a:b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对于任意给定的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∈N,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施归纳于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则有 </a:t>
            </a:r>
            <a:b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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+0 </a:t>
            </a:r>
            <a:endParaRPr lang="en-US" altLang="zh-CN" sz="2400" b="1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假设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则有</a:t>
            </a:r>
            <a:b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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=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所以对一切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∈N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 b="1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85800" y="96837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800000"/>
                </a:solidFill>
                <a:ea typeface="黑体" panose="02010609060101010101" pitchFamily="2" charset="-122"/>
              </a:rPr>
              <a:t>4.1</a:t>
            </a:r>
            <a:r>
              <a:rPr lang="en-US" altLang="zh-CN" sz="40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关系的定义及其表示</a:t>
            </a:r>
            <a:endParaRPr lang="zh-CN" altLang="en-US" sz="40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685800" y="2555875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60000"/>
              </a:spcBef>
            </a:pPr>
            <a:r>
              <a:rPr lang="en-US" altLang="zh-CN" b="1" dirty="0">
                <a:ea typeface="宋体" panose="02010600030101010101" pitchFamily="2" charset="-122"/>
                <a:cs typeface="+mn-lt"/>
              </a:rPr>
              <a:t>4.1.1 </a:t>
            </a:r>
            <a:r>
              <a:rPr lang="zh-CN" altLang="en-US" b="1" dirty="0">
                <a:ea typeface="宋体" panose="02010600030101010101" pitchFamily="2" charset="-122"/>
                <a:cs typeface="+mn-lt"/>
              </a:rPr>
              <a:t>有序对</a:t>
            </a:r>
            <a:endParaRPr lang="zh-CN" altLang="en-US" b="1" dirty="0">
              <a:ea typeface="宋体" panose="02010600030101010101" pitchFamily="2" charset="-122"/>
              <a:cs typeface="+mn-lt"/>
            </a:endParaRPr>
          </a:p>
          <a:p>
            <a:pPr eaLnBrk="1" hangingPunct="1">
              <a:spcBef>
                <a:spcPct val="60000"/>
              </a:spcBef>
            </a:pPr>
            <a:r>
              <a:rPr lang="en-US" altLang="zh-CN" b="1" dirty="0">
                <a:ea typeface="宋体" panose="02010600030101010101" pitchFamily="2" charset="-122"/>
                <a:cs typeface="+mn-lt"/>
              </a:rPr>
              <a:t>4.1.2 </a:t>
            </a:r>
            <a:r>
              <a:rPr lang="zh-CN" altLang="en-US" b="1" dirty="0">
                <a:ea typeface="宋体" panose="02010600030101010101" pitchFamily="2" charset="-122"/>
                <a:cs typeface="+mn-lt"/>
              </a:rPr>
              <a:t>二元关系的定义</a:t>
            </a:r>
            <a:endParaRPr lang="zh-CN" altLang="en-US" b="1" dirty="0">
              <a:ea typeface="宋体" panose="02010600030101010101" pitchFamily="2" charset="-122"/>
              <a:cs typeface="+mn-lt"/>
            </a:endParaRPr>
          </a:p>
          <a:p>
            <a:pPr eaLnBrk="1" hangingPunct="1">
              <a:spcBef>
                <a:spcPct val="60000"/>
              </a:spcBef>
            </a:pPr>
            <a:r>
              <a:rPr lang="en-US" altLang="zh-CN" b="1" dirty="0">
                <a:ea typeface="宋体" panose="02010600030101010101" pitchFamily="2" charset="-122"/>
                <a:cs typeface="+mn-lt"/>
              </a:rPr>
              <a:t>4.1.3 </a:t>
            </a:r>
            <a:r>
              <a:rPr lang="zh-CN" altLang="en-US" b="1" dirty="0">
                <a:ea typeface="宋体" panose="02010600030101010101" pitchFamily="2" charset="-122"/>
                <a:cs typeface="+mn-lt"/>
              </a:rPr>
              <a:t>二元关系的表示</a:t>
            </a:r>
            <a:endParaRPr lang="en-US" altLang="zh-CN" b="1" dirty="0"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71550" y="1196975"/>
            <a:ext cx="2592070" cy="5035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4818" name="Text Box 2"/>
          <p:cNvSpPr txBox="1"/>
          <p:nvPr/>
        </p:nvSpPr>
        <p:spPr>
          <a:xfrm>
            <a:off x="827088" y="2060575"/>
            <a:ext cx="7848600" cy="420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对于任意给定的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∈N,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施归纳于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若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则有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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假设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则有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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endParaRPr lang="en-US" altLang="zh-CN" sz="2400" b="1" i="1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endParaRPr lang="en-US" altLang="zh-CN" sz="2400" b="1" i="1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endParaRPr lang="en-US" altLang="zh-CN" sz="2400" b="1" i="1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所以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对一切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∈N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Text Box 2"/>
          <p:cNvSpPr txBox="1"/>
          <p:nvPr/>
        </p:nvSpPr>
        <p:spPr>
          <a:xfrm>
            <a:off x="899160" y="1196975"/>
            <a:ext cx="35839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(2)  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400" b="1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609600" y="537845"/>
            <a:ext cx="7848600" cy="4876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</a:t>
            </a:r>
            <a:r>
              <a:rPr lang="en-US" altLang="zh-CN" sz="2400" b="1" dirty="0">
                <a:solidFill>
                  <a:srgbClr val="7030A0"/>
                </a:solidFill>
              </a:rPr>
              <a:t>4.6</a:t>
            </a:r>
            <a:r>
              <a:rPr lang="en-US" altLang="zh-CN" sz="2400" b="1" dirty="0"/>
              <a:t>  </a:t>
            </a:r>
            <a:r>
              <a:rPr lang="zh-CN" altLang="en-US" sz="2400" b="1" dirty="0">
                <a:solidFill>
                  <a:schemeClr val="accent2"/>
                </a:solidFill>
              </a:rPr>
              <a:t>设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是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</a:rPr>
              <a:t>上的关系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若存在自然数 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 smtClean="0">
                <a:solidFill>
                  <a:schemeClr val="accent2"/>
                </a:solidFill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 smtClean="0">
                <a:solidFill>
                  <a:schemeClr val="accent2"/>
                </a:solidFill>
              </a:rPr>
              <a:t>s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&lt;</a:t>
            </a:r>
            <a:r>
              <a:rPr lang="en-US" altLang="zh-CN" sz="2400" b="1" i="1" dirty="0" smtClean="0">
                <a:solidFill>
                  <a:schemeClr val="accent2"/>
                </a:solidFill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</a:rPr>
              <a:t>) </a:t>
            </a:r>
            <a:r>
              <a:rPr lang="zh-CN" altLang="en-US" sz="2400" b="1" dirty="0">
                <a:solidFill>
                  <a:schemeClr val="accent2"/>
                </a:solidFill>
              </a:rPr>
              <a:t>使得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chemeClr val="accent2"/>
                </a:solidFill>
              </a:rPr>
              <a:t> </a:t>
            </a:r>
            <a:r>
              <a:rPr lang="en-US" altLang="zh-CN" sz="2400" b="1" i="1" dirty="0" err="1" smtClean="0">
                <a:solidFill>
                  <a:schemeClr val="accent2"/>
                </a:solidFill>
              </a:rPr>
              <a:t>R</a:t>
            </a:r>
            <a:r>
              <a:rPr lang="en-US" altLang="zh-CN" sz="2400" b="1" i="1" baseline="30000" dirty="0" err="1" smtClean="0">
                <a:solidFill>
                  <a:schemeClr val="accent2"/>
                </a:solidFill>
              </a:rPr>
              <a:t>s</a:t>
            </a:r>
            <a:r>
              <a:rPr lang="en-US" altLang="zh-CN" sz="2400" b="1" i="1" baseline="30000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= </a:t>
            </a:r>
            <a:r>
              <a:rPr lang="en-US" altLang="zh-CN" sz="2400" b="1" i="1" dirty="0" err="1" smtClean="0">
                <a:solidFill>
                  <a:schemeClr val="accent2"/>
                </a:solidFill>
              </a:rPr>
              <a:t>R</a:t>
            </a:r>
            <a:r>
              <a:rPr lang="en-US" altLang="zh-CN" sz="2400" b="1" i="1" baseline="30000" dirty="0" err="1" smtClean="0">
                <a:solidFill>
                  <a:schemeClr val="accent2"/>
                </a:solidFill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则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(1) </a:t>
            </a:r>
            <a:r>
              <a:rPr lang="zh-CN" altLang="en-US" sz="2400" b="1" dirty="0">
                <a:solidFill>
                  <a:schemeClr val="accent2"/>
                </a:solidFill>
              </a:rPr>
              <a:t>对任何 </a:t>
            </a:r>
            <a:r>
              <a:rPr lang="en-US" altLang="zh-CN" sz="2400" b="1" i="1" dirty="0">
                <a:solidFill>
                  <a:schemeClr val="accent2"/>
                </a:solidFill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N </a:t>
            </a:r>
            <a:r>
              <a:rPr lang="zh-CN" altLang="en-US" sz="2400" b="1" dirty="0">
                <a:solidFill>
                  <a:schemeClr val="accent2"/>
                </a:solidFill>
              </a:rPr>
              <a:t>有 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s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k </a:t>
            </a:r>
            <a:r>
              <a:rPr lang="en-US" altLang="zh-CN" sz="2400" b="1" dirty="0">
                <a:solidFill>
                  <a:schemeClr val="accent2"/>
                </a:solidFill>
              </a:rPr>
              <a:t>= 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t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(2) </a:t>
            </a:r>
            <a:r>
              <a:rPr lang="zh-CN" altLang="en-US" sz="2400" b="1" dirty="0">
                <a:solidFill>
                  <a:schemeClr val="accent2"/>
                </a:solidFill>
              </a:rPr>
              <a:t>对任何 </a:t>
            </a:r>
            <a:r>
              <a:rPr lang="en-US" altLang="zh-CN" sz="2400" b="1" i="1" dirty="0">
                <a:solidFill>
                  <a:schemeClr val="accent2"/>
                </a:solidFill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N </a:t>
            </a:r>
            <a:r>
              <a:rPr lang="zh-CN" altLang="en-US" sz="2400" b="1" dirty="0">
                <a:solidFill>
                  <a:schemeClr val="accent2"/>
                </a:solidFill>
              </a:rPr>
              <a:t>有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s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kp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i </a:t>
            </a:r>
            <a:r>
              <a:rPr lang="en-US" altLang="zh-CN" sz="2400" b="1" dirty="0">
                <a:solidFill>
                  <a:schemeClr val="accent2"/>
                </a:solidFill>
              </a:rPr>
              <a:t>= 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s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其中</a:t>
            </a:r>
            <a:r>
              <a:rPr lang="en-US" altLang="zh-CN" sz="2400" b="1" i="1" dirty="0">
                <a:solidFill>
                  <a:schemeClr val="accent2"/>
                </a:solidFill>
              </a:rPr>
              <a:t>p </a:t>
            </a:r>
            <a:r>
              <a:rPr lang="en-US" altLang="zh-CN" sz="2400" b="1" dirty="0">
                <a:solidFill>
                  <a:schemeClr val="accent2"/>
                </a:solidFill>
              </a:rPr>
              <a:t>= </a:t>
            </a:r>
            <a:r>
              <a:rPr lang="en-US" altLang="zh-CN" sz="2400" b="1" i="1" dirty="0">
                <a:solidFill>
                  <a:schemeClr val="accent2"/>
                </a:solidFill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endParaRPr lang="en-US" altLang="zh-CN" sz="2400" b="1" i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(3) </a:t>
            </a:r>
            <a:r>
              <a:rPr lang="zh-CN" altLang="en-US" sz="2400" b="1" dirty="0">
                <a:solidFill>
                  <a:schemeClr val="accent2"/>
                </a:solidFill>
              </a:rPr>
              <a:t>令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en-US" altLang="zh-CN" sz="2400" b="1" dirty="0">
                <a:solidFill>
                  <a:schemeClr val="accent2"/>
                </a:solidFill>
              </a:rPr>
              <a:t>={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0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 smtClean="0">
                <a:solidFill>
                  <a:schemeClr val="accent2"/>
                </a:solidFill>
              </a:rPr>
              <a:t>R</a:t>
            </a:r>
            <a:r>
              <a:rPr lang="en-US" altLang="zh-CN" sz="2400" b="1" baseline="30000" dirty="0" smtClean="0">
                <a:solidFill>
                  <a:schemeClr val="accent2"/>
                </a:solidFill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</a:rPr>
              <a:t>, …, 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t</a:t>
            </a:r>
            <a:r>
              <a:rPr lang="en-US" altLang="zh-CN" sz="24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</a:rPr>
              <a:t>}, </a:t>
            </a:r>
            <a:r>
              <a:rPr lang="zh-CN" altLang="en-US" sz="2400" b="1" dirty="0">
                <a:solidFill>
                  <a:schemeClr val="accent2"/>
                </a:solidFill>
              </a:rPr>
              <a:t>则对于任意的 </a:t>
            </a:r>
            <a:r>
              <a:rPr lang="en-US" altLang="zh-CN" sz="2400" b="1" i="1" dirty="0">
                <a:solidFill>
                  <a:schemeClr val="accent2"/>
                </a:solidFill>
              </a:rPr>
              <a:t>q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N</a:t>
            </a:r>
            <a:r>
              <a:rPr lang="zh-CN" altLang="en-US" sz="2400" b="1" dirty="0">
                <a:solidFill>
                  <a:schemeClr val="accent2"/>
                </a:solidFill>
              </a:rPr>
              <a:t>有 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q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endParaRPr lang="en-US" altLang="zh-CN" sz="2400" b="1" i="1" dirty="0">
              <a:solidFill>
                <a:schemeClr val="accent2"/>
              </a:solidFill>
            </a:endParaRPr>
          </a:p>
          <a:p>
            <a:pPr eaLnBrk="1" latinLnBrk="0" hangingPunct="1">
              <a:spcBef>
                <a:spcPts val="1500"/>
              </a:spcBef>
              <a:buNone/>
            </a:pPr>
            <a:r>
              <a:rPr lang="zh-CN" altLang="en-US" sz="2400" b="1" dirty="0"/>
              <a:t>证明 </a:t>
            </a:r>
            <a:endParaRPr lang="zh-CN" altLang="en-US" sz="2400" b="1" dirty="0"/>
          </a:p>
          <a:p>
            <a:pPr eaLnBrk="1" latinLnBrk="0" hangingPunct="1">
              <a:spcBef>
                <a:spcPts val="0"/>
              </a:spcBef>
              <a:buNone/>
            </a:pPr>
            <a:r>
              <a:rPr lang="en-US" altLang="zh-CN" sz="2400" b="1" dirty="0"/>
              <a:t>(1)  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s</a:t>
            </a:r>
            <a:r>
              <a:rPr lang="en-US" altLang="zh-CN" sz="2400" b="1" baseline="30000" dirty="0"/>
              <a:t>+</a:t>
            </a:r>
            <a:r>
              <a:rPr lang="en-US" altLang="zh-CN" sz="2400" b="1" i="1" baseline="30000" dirty="0"/>
              <a:t>k </a:t>
            </a:r>
            <a:r>
              <a:rPr lang="en-US" altLang="zh-CN" sz="2400" b="1" dirty="0"/>
              <a:t>= 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s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k </a:t>
            </a:r>
            <a:r>
              <a:rPr lang="en-US" altLang="zh-CN" sz="2400" b="1" dirty="0"/>
              <a:t>= 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t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k </a:t>
            </a:r>
            <a:r>
              <a:rPr lang="en-US" altLang="zh-CN" sz="2400" b="1" dirty="0"/>
              <a:t>= 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t</a:t>
            </a:r>
            <a:r>
              <a:rPr lang="en-US" altLang="zh-CN" sz="2400" b="1" baseline="30000" dirty="0"/>
              <a:t>+</a:t>
            </a:r>
            <a:r>
              <a:rPr lang="en-US" altLang="zh-CN" sz="2400" b="1" i="1" baseline="30000" dirty="0"/>
              <a:t>k</a:t>
            </a:r>
            <a:r>
              <a:rPr lang="en-US" altLang="zh-CN" sz="2400" b="1" dirty="0"/>
              <a:t>   </a:t>
            </a:r>
            <a:endParaRPr lang="en-US" altLang="zh-CN" sz="2400" b="1" dirty="0"/>
          </a:p>
          <a:p>
            <a:pPr eaLnBrk="1" latinLnBrk="0" hangingPunct="1">
              <a:spcBef>
                <a:spcPts val="1500"/>
              </a:spcBef>
              <a:buNone/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对 </a:t>
            </a:r>
            <a:r>
              <a:rPr lang="en-US" altLang="zh-CN" sz="2400" b="1" i="1" dirty="0"/>
              <a:t>k </a:t>
            </a:r>
            <a:r>
              <a:rPr lang="zh-CN" altLang="en-US" sz="2400" b="1" dirty="0"/>
              <a:t>归纳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/>
              <a:t>若</a:t>
            </a:r>
            <a:r>
              <a:rPr lang="en-US" altLang="zh-CN" sz="2400" b="1" i="1" dirty="0"/>
              <a:t>k</a:t>
            </a:r>
            <a:r>
              <a:rPr lang="en-US" altLang="zh-CN" sz="2400" b="1" dirty="0"/>
              <a:t>=0, </a:t>
            </a:r>
            <a:r>
              <a:rPr lang="zh-CN" altLang="en-US" sz="2400" b="1" dirty="0"/>
              <a:t>则有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s</a:t>
            </a:r>
            <a:r>
              <a:rPr lang="en-US" altLang="zh-CN" sz="2400" b="1" baseline="30000" dirty="0"/>
              <a:t>+0</a:t>
            </a:r>
            <a:r>
              <a:rPr lang="en-US" altLang="zh-CN" sz="2400" b="1" i="1" baseline="30000" dirty="0"/>
              <a:t>p</a:t>
            </a:r>
            <a:r>
              <a:rPr lang="en-US" altLang="zh-CN" sz="2400" b="1" baseline="30000" dirty="0"/>
              <a:t>+</a:t>
            </a:r>
            <a:r>
              <a:rPr lang="en-US" altLang="zh-CN" sz="2400" b="1" i="1" baseline="30000" dirty="0"/>
              <a:t>i </a:t>
            </a:r>
            <a:r>
              <a:rPr lang="en-US" altLang="zh-CN" sz="2400" b="1" dirty="0"/>
              <a:t>= 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s</a:t>
            </a:r>
            <a:r>
              <a:rPr lang="en-US" altLang="zh-CN" sz="2400" b="1" baseline="30000" dirty="0"/>
              <a:t>+</a:t>
            </a:r>
            <a:r>
              <a:rPr lang="en-US" altLang="zh-CN" sz="2400" b="1" i="1" baseline="30000" dirty="0"/>
              <a:t>i</a:t>
            </a:r>
            <a:endParaRPr lang="en-US" altLang="zh-CN" sz="2400" b="1" baseline="30000" dirty="0"/>
          </a:p>
          <a:p>
            <a:pPr eaLnBrk="1" latinLnBrk="0" hangingPunct="1">
              <a:spcBef>
                <a:spcPts val="1500"/>
              </a:spcBef>
              <a:buNone/>
            </a:pPr>
            <a:r>
              <a:rPr lang="zh-CN" altLang="en-US" sz="2400" b="1" dirty="0"/>
              <a:t>假设 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s</a:t>
            </a:r>
            <a:r>
              <a:rPr lang="en-US" altLang="zh-CN" sz="2400" b="1" baseline="30000" dirty="0"/>
              <a:t>+</a:t>
            </a:r>
            <a:r>
              <a:rPr lang="en-US" altLang="zh-CN" sz="2400" b="1" i="1" baseline="30000" dirty="0"/>
              <a:t>kp</a:t>
            </a:r>
            <a:r>
              <a:rPr lang="en-US" altLang="zh-CN" sz="2400" b="1" baseline="30000" dirty="0"/>
              <a:t>+</a:t>
            </a:r>
            <a:r>
              <a:rPr lang="en-US" altLang="zh-CN" sz="2400" b="1" i="1" baseline="30000" dirty="0"/>
              <a:t>i </a:t>
            </a:r>
            <a:r>
              <a:rPr lang="en-US" altLang="zh-CN" sz="2400" b="1" dirty="0"/>
              <a:t>= 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s</a:t>
            </a:r>
            <a:r>
              <a:rPr lang="en-US" altLang="zh-CN" sz="2400" b="1" baseline="30000" dirty="0"/>
              <a:t>+</a:t>
            </a:r>
            <a:r>
              <a:rPr lang="en-US" altLang="zh-CN" sz="2400" b="1" i="1" baseline="30000" dirty="0"/>
              <a:t>i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其中</a:t>
            </a:r>
            <a:r>
              <a:rPr lang="en-US" altLang="zh-CN" sz="2400" b="1" i="1" dirty="0"/>
              <a:t>p </a:t>
            </a:r>
            <a:r>
              <a:rPr lang="en-US" altLang="zh-CN" sz="2400" b="1" dirty="0"/>
              <a:t>= </a:t>
            </a:r>
            <a:r>
              <a:rPr lang="en-US" altLang="zh-CN" sz="2400" b="1" i="1" dirty="0"/>
              <a:t>t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</a:t>
            </a: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dirty="0"/>
              <a:t>                                                            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292725" y="3260090"/>
            <a:ext cx="288988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+(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+1)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kp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kp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endParaRPr lang="en-US" altLang="zh-CN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endParaRPr lang="en-US" altLang="zh-CN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endParaRPr lang="en-US" altLang="zh-CN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 b="1" i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7505" y="6306185"/>
            <a:ext cx="2785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由归纳法命题得证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8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>
          <a:xfrm>
            <a:off x="612140" y="2489835"/>
            <a:ext cx="7772400" cy="319849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400" dirty="0"/>
              <a:t>(3) </a:t>
            </a:r>
            <a:r>
              <a:rPr lang="zh-CN" altLang="en-US" sz="2400" b="1" dirty="0"/>
              <a:t>任取 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若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显然有 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q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 smtClean="0"/>
              <a:t>     若 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≥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则存在自然数 </a:t>
            </a:r>
            <a:r>
              <a:rPr lang="en-US" altLang="zh-CN" sz="2400" b="1" i="1" dirty="0"/>
              <a:t>k </a:t>
            </a:r>
            <a:r>
              <a:rPr lang="zh-CN" altLang="en-US" sz="2400" b="1" dirty="0"/>
              <a:t>和 </a:t>
            </a:r>
            <a:r>
              <a:rPr lang="en-US" altLang="zh-CN" sz="2400" b="1" i="1" dirty="0"/>
              <a:t>i </a:t>
            </a:r>
            <a:r>
              <a:rPr lang="zh-CN" altLang="en-US" sz="2400" b="1" dirty="0"/>
              <a:t>使得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               </a:t>
            </a:r>
            <a:r>
              <a:rPr lang="en-US" altLang="zh-CN" sz="2400" b="1" i="1" dirty="0"/>
              <a:t>q </a:t>
            </a:r>
            <a:r>
              <a:rPr lang="en-US" altLang="zh-CN" sz="2400" b="1" dirty="0"/>
              <a:t>= 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kp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i</a:t>
            </a:r>
            <a:r>
              <a:rPr lang="zh-CN" altLang="en-US" sz="2400" b="1" dirty="0"/>
              <a:t>，其中</a:t>
            </a:r>
            <a:r>
              <a:rPr lang="en-US" altLang="zh-CN" sz="2400" b="1" dirty="0">
                <a:solidFill>
                  <a:srgbClr val="FF0000"/>
                </a:solidFill>
              </a:rPr>
              <a:t>0≤</a:t>
            </a:r>
            <a:r>
              <a:rPr lang="en-US" altLang="zh-CN" sz="2400" b="1" i="1" dirty="0">
                <a:solidFill>
                  <a:srgbClr val="FF0000"/>
                </a:solidFill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≤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 smtClean="0"/>
              <a:t>     于是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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q </a:t>
            </a:r>
            <a:r>
              <a:rPr lang="en-US" altLang="zh-CN" sz="2400" b="1" dirty="0"/>
              <a:t>= 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s</a:t>
            </a:r>
            <a:r>
              <a:rPr lang="en-US" altLang="zh-CN" sz="2400" b="1" baseline="30000" dirty="0"/>
              <a:t>+</a:t>
            </a:r>
            <a:r>
              <a:rPr lang="en-US" altLang="zh-CN" sz="2400" b="1" i="1" baseline="30000" dirty="0"/>
              <a:t>kp</a:t>
            </a:r>
            <a:r>
              <a:rPr lang="en-US" altLang="zh-CN" sz="2400" b="1" baseline="30000" dirty="0"/>
              <a:t>+</a:t>
            </a:r>
            <a:r>
              <a:rPr lang="en-US" altLang="zh-CN" sz="2400" b="1" i="1" baseline="30000" dirty="0"/>
              <a:t>i </a:t>
            </a:r>
            <a:r>
              <a:rPr lang="en-US" altLang="zh-CN" sz="2400" b="1" dirty="0"/>
              <a:t>= 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s</a:t>
            </a:r>
            <a:r>
              <a:rPr lang="en-US" altLang="zh-CN" sz="2400" b="1" baseline="30000" dirty="0"/>
              <a:t>+</a:t>
            </a:r>
            <a:r>
              <a:rPr lang="en-US" altLang="zh-CN" sz="2400" b="1" i="1" baseline="30000" dirty="0"/>
              <a:t>i</a:t>
            </a:r>
            <a:r>
              <a:rPr lang="en-US" altLang="zh-CN" sz="2400" b="1" baseline="30000" dirty="0"/>
              <a:t> </a:t>
            </a:r>
            <a:endParaRPr lang="en-US" altLang="zh-CN" sz="2400" b="1" baseline="30000" dirty="0"/>
          </a:p>
          <a:p>
            <a:pPr eaLnBrk="1" hangingPunct="1">
              <a:buNone/>
            </a:pPr>
            <a:r>
              <a:rPr lang="zh-CN" altLang="en-US" sz="2400" b="1" dirty="0" smtClean="0"/>
              <a:t>      而        </a:t>
            </a:r>
            <a:r>
              <a:rPr lang="zh-CN" altLang="en-US" sz="2400" b="1" dirty="0"/>
              <a:t>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i </a:t>
            </a:r>
            <a:r>
              <a:rPr lang="en-US" altLang="zh-CN" sz="2400" b="1" dirty="0"/>
              <a:t>≤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1 = 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t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1 = </a:t>
            </a:r>
            <a:r>
              <a:rPr lang="en-US" altLang="zh-CN" sz="2400" b="1" i="1" dirty="0"/>
              <a:t>t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1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en-US" sz="2400" b="1" dirty="0" smtClean="0"/>
              <a:t>这</a:t>
            </a:r>
            <a:r>
              <a:rPr lang="zh-CN" altLang="en-US" sz="2400" b="1" dirty="0"/>
              <a:t>就证明了 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q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2" name="圆角矩形 1"/>
          <p:cNvSpPr/>
          <p:nvPr/>
        </p:nvSpPr>
        <p:spPr>
          <a:xfrm>
            <a:off x="683895" y="1553210"/>
            <a:ext cx="7416800" cy="5041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5842" name="Rectangle 3"/>
          <p:cNvSpPr>
            <a:spLocks noGrp="1"/>
          </p:cNvSpPr>
          <p:nvPr/>
        </p:nvSpPr>
        <p:spPr>
          <a:xfrm>
            <a:off x="612140" y="1553210"/>
            <a:ext cx="7848600" cy="4991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(3) </a:t>
            </a:r>
            <a:r>
              <a:rPr lang="zh-CN" altLang="en-US" sz="2400" b="1" dirty="0">
                <a:solidFill>
                  <a:schemeClr val="accent2"/>
                </a:solidFill>
              </a:rPr>
              <a:t>令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en-US" altLang="zh-CN" sz="2400" b="1" dirty="0">
                <a:solidFill>
                  <a:schemeClr val="accent2"/>
                </a:solidFill>
              </a:rPr>
              <a:t>={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0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 smtClean="0">
                <a:solidFill>
                  <a:schemeClr val="accent2"/>
                </a:solidFill>
              </a:rPr>
              <a:t>R</a:t>
            </a:r>
            <a:r>
              <a:rPr lang="en-US" altLang="zh-CN" sz="2400" b="1" baseline="30000" dirty="0" smtClean="0">
                <a:solidFill>
                  <a:schemeClr val="accent2"/>
                </a:solidFill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</a:rPr>
              <a:t>, …, 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t</a:t>
            </a:r>
            <a:r>
              <a:rPr lang="en-US" altLang="zh-CN" sz="24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</a:rPr>
              <a:t>}, </a:t>
            </a:r>
            <a:r>
              <a:rPr lang="zh-CN" altLang="en-US" sz="2400" b="1" dirty="0">
                <a:solidFill>
                  <a:schemeClr val="accent2"/>
                </a:solidFill>
              </a:rPr>
              <a:t>则对于任意的 </a:t>
            </a:r>
            <a:r>
              <a:rPr lang="en-US" altLang="zh-CN" sz="2400" b="1" i="1" dirty="0">
                <a:solidFill>
                  <a:schemeClr val="accent2"/>
                </a:solidFill>
              </a:rPr>
              <a:t>q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N</a:t>
            </a:r>
            <a:r>
              <a:rPr lang="zh-CN" altLang="en-US" sz="2400" b="1" dirty="0">
                <a:solidFill>
                  <a:schemeClr val="accent2"/>
                </a:solidFill>
              </a:rPr>
              <a:t>有 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q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4"/>
          <p:cNvSpPr>
            <a:spLocks noGrp="1"/>
          </p:cNvSpPr>
          <p:nvPr>
            <p:ph idx="1"/>
          </p:nvPr>
        </p:nvSpPr>
        <p:spPr>
          <a:xfrm>
            <a:off x="684213" y="1557338"/>
            <a:ext cx="7847012" cy="4883150"/>
          </a:xfrm>
        </p:spPr>
        <p:txBody>
          <a:bodyPr vert="horz" wrap="square" lIns="91440" tIns="45720" rIns="91440" bIns="45720" anchor="t" anchorCtr="0"/>
          <a:lstStyle/>
          <a:p>
            <a:pPr marL="711200" indent="-711200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4.1</a:t>
            </a:r>
            <a:r>
              <a:rPr lang="en-US" altLang="zh-CN" sz="2400" b="1" dirty="0">
                <a:solidFill>
                  <a:schemeClr val="tx2"/>
                </a:solidFill>
              </a:rPr>
              <a:t>  </a:t>
            </a:r>
            <a:r>
              <a:rPr lang="zh-CN" altLang="en-US" sz="2400" b="1" dirty="0"/>
              <a:t>由两个元素，如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，按照</a:t>
            </a:r>
            <a:r>
              <a:rPr lang="zh-CN" altLang="en-US" sz="2400" b="1" dirty="0">
                <a:solidFill>
                  <a:srgbClr val="FF0000"/>
                </a:solidFill>
              </a:rPr>
              <a:t>一定的顺序</a:t>
            </a:r>
            <a:r>
              <a:rPr lang="zh-CN" altLang="en-US" sz="2400" b="1" dirty="0"/>
              <a:t>组成的二</a:t>
            </a:r>
            <a:endParaRPr lang="zh-CN" altLang="en-US" sz="2400" b="1" dirty="0"/>
          </a:p>
          <a:p>
            <a:pPr marL="711200" indent="-711200" eaLnBrk="1" hangingPunct="1">
              <a:buNone/>
            </a:pPr>
            <a:r>
              <a:rPr lang="zh-CN" altLang="en-US" sz="2400" b="1" dirty="0"/>
              <a:t>元组称为</a:t>
            </a:r>
            <a:r>
              <a:rPr lang="zh-CN" altLang="en-US" sz="2400" b="1" dirty="0">
                <a:solidFill>
                  <a:srgbClr val="7030A0"/>
                </a:solidFill>
              </a:rPr>
              <a:t>有序对</a:t>
            </a:r>
            <a:r>
              <a:rPr lang="zh-CN" altLang="en-US" sz="2400" b="1" dirty="0"/>
              <a:t>，记作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&lt;</a:t>
            </a:r>
            <a:r>
              <a:rPr lang="en-US" altLang="zh-CN" sz="2400" b="1" i="1" dirty="0">
                <a:solidFill>
                  <a:srgbClr val="7030A0"/>
                </a:solidFill>
              </a:rPr>
              <a:t>x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en-US" altLang="zh-CN" sz="2400" b="1" i="1" dirty="0">
                <a:solidFill>
                  <a:srgbClr val="7030A0"/>
                </a:solidFill>
              </a:rPr>
              <a:t>y</a:t>
            </a:r>
            <a:r>
              <a:rPr lang="en-US" altLang="zh-CN" sz="2400" b="1" dirty="0">
                <a:solidFill>
                  <a:srgbClr val="7030A0"/>
                </a:solidFill>
              </a:rPr>
              <a:t>&gt;</a:t>
            </a:r>
            <a:r>
              <a:rPr lang="zh-CN" altLang="en-US" sz="2400" b="1" dirty="0">
                <a:solidFill>
                  <a:srgbClr val="7030A0"/>
                </a:solidFill>
              </a:rPr>
              <a:t>。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marL="711200" indent="-711200"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如点的直角坐标 </a:t>
            </a:r>
            <a:r>
              <a:rPr lang="en-US" altLang="zh-CN" sz="2400" b="1" dirty="0">
                <a:solidFill>
                  <a:srgbClr val="002060"/>
                </a:solidFill>
              </a:rPr>
              <a:t>(3,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002060"/>
                </a:solidFill>
              </a:rPr>
              <a:t>4)</a:t>
            </a:r>
            <a:r>
              <a:rPr lang="zh-CN" altLang="en-US" sz="2400" b="1" dirty="0">
                <a:solidFill>
                  <a:srgbClr val="002060"/>
                </a:solidFill>
              </a:rPr>
              <a:t>。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711200" indent="-711200" eaLnBrk="1" latinLnBrk="0" hangingPunct="1">
              <a:spcBef>
                <a:spcPts val="3500"/>
              </a:spcBef>
              <a:buNone/>
            </a:pPr>
            <a:r>
              <a:rPr lang="zh-CN" altLang="en-US" sz="2400" b="1" dirty="0"/>
              <a:t>有序对的性质：</a:t>
            </a:r>
            <a:endParaRPr lang="zh-CN" altLang="en-US" sz="2400" b="1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有序性</a:t>
            </a:r>
            <a:r>
              <a:rPr lang="zh-CN" altLang="en-US" sz="2400" b="1" dirty="0"/>
              <a:t> 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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y, x</a:t>
            </a:r>
            <a:r>
              <a:rPr lang="en-US" altLang="zh-CN" sz="2400" b="1" dirty="0"/>
              <a:t>&gt; </a:t>
            </a:r>
            <a:r>
              <a:rPr lang="zh-CN" altLang="en-US" sz="2400" b="1" dirty="0"/>
              <a:t>（当</a:t>
            </a:r>
            <a:r>
              <a:rPr lang="en-US" altLang="zh-CN" sz="2400" b="1" i="1" dirty="0"/>
              <a:t>x</a:t>
            </a:r>
            <a:r>
              <a:rPr lang="en-US" altLang="zh-CN" sz="2400" b="1" i="1" dirty="0">
                <a:sym typeface="Symbol" panose="05050102010706020507" pitchFamily="18" charset="2"/>
              </a:rPr>
              <a:t> 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时）  </a:t>
            </a:r>
            <a:endParaRPr lang="zh-CN" altLang="en-US" sz="2400" b="1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x, y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u, v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相等的充分必要条件是</a:t>
            </a:r>
            <a:r>
              <a:rPr lang="en-US" altLang="zh-CN" sz="2400" b="1" i="1" dirty="0"/>
              <a:t>x=u </a:t>
            </a:r>
            <a:r>
              <a:rPr lang="en-US" altLang="zh-CN" sz="2400" b="1" dirty="0">
                <a:sym typeface="Symbol" panose="05050102010706020507" pitchFamily="18" charset="2"/>
              </a:rPr>
              <a:t> </a:t>
            </a:r>
            <a:r>
              <a:rPr lang="en-US" altLang="zh-CN" sz="2400" b="1" i="1" dirty="0"/>
              <a:t>y=v</a:t>
            </a:r>
            <a:endParaRPr lang="en-US" altLang="zh-CN" sz="2400" b="1" i="1" dirty="0"/>
          </a:p>
          <a:p>
            <a:pPr marL="711200" indent="-711200"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7A00"/>
                </a:solidFill>
              </a:rPr>
              <a:t>  </a:t>
            </a:r>
            <a:r>
              <a:rPr lang="en-US" altLang="zh-CN" sz="2400" b="1" dirty="0">
                <a:solidFill>
                  <a:srgbClr val="002060"/>
                </a:solidFill>
              </a:rPr>
              <a:t>&lt;2,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+5&gt;=&lt;3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002060"/>
                </a:solidFill>
              </a:rPr>
              <a:t>4,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&gt;</a:t>
            </a:r>
            <a:r>
              <a:rPr lang="zh-CN" altLang="en-US" sz="2400" b="1" dirty="0">
                <a:solidFill>
                  <a:srgbClr val="002060"/>
                </a:solidFill>
              </a:rPr>
              <a:t>，求 </a:t>
            </a:r>
            <a:r>
              <a:rPr lang="en-US" altLang="zh-CN" sz="2400" b="1" i="1" dirty="0">
                <a:solidFill>
                  <a:srgbClr val="002060"/>
                </a:solidFill>
              </a:rPr>
              <a:t>x, y</a:t>
            </a:r>
            <a:r>
              <a:rPr lang="en-US" altLang="zh-CN" sz="2400" b="1" dirty="0">
                <a:solidFill>
                  <a:srgbClr val="002060"/>
                </a:solidFill>
              </a:rPr>
              <a:t>.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711200" indent="-711200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</a:t>
            </a:r>
            <a:r>
              <a:rPr lang="en-US" altLang="zh-CN" sz="2400" b="1" dirty="0">
                <a:solidFill>
                  <a:srgbClr val="002060"/>
                </a:solidFill>
              </a:rPr>
              <a:t> 3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002060"/>
                </a:solidFill>
              </a:rPr>
              <a:t>4=2,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+5=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solidFill>
                  <a:srgbClr val="00206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=2, </a:t>
            </a:r>
            <a:r>
              <a:rPr lang="en-US" altLang="zh-CN" sz="2400" b="1" i="1" dirty="0">
                <a:solidFill>
                  <a:srgbClr val="00206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= 3</a:t>
            </a:r>
            <a:endParaRPr lang="en-US" altLang="zh-CN" sz="2400" b="1" dirty="0"/>
          </a:p>
        </p:txBody>
      </p:sp>
      <p:sp>
        <p:nvSpPr>
          <p:cNvPr id="2" name="Rectangle 6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有序对</a:t>
            </a:r>
            <a:endParaRPr lang="zh-CN" altLang="en-US" sz="4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467360" y="835660"/>
            <a:ext cx="799147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4.2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按照一定的顺序排列构成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有序 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，记作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en-US" sz="24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338" name="Rectangle 25"/>
          <p:cNvSpPr>
            <a:spLocks noGrp="1"/>
          </p:cNvSpPr>
          <p:nvPr>
            <p:ph type="title"/>
          </p:nvPr>
        </p:nvSpPr>
        <p:spPr>
          <a:xfrm>
            <a:off x="541973" y="161417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2600" dirty="0">
                <a:solidFill>
                  <a:srgbClr val="0000FF"/>
                </a:solidFill>
              </a:rPr>
              <a:t>例</a:t>
            </a:r>
            <a:r>
              <a:rPr lang="en-US" altLang="zh-CN" sz="2600" dirty="0">
                <a:solidFill>
                  <a:srgbClr val="0000FF"/>
                </a:solidFill>
              </a:rPr>
              <a:t>2</a:t>
            </a:r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en-US" altLang="zh-CN" sz="2600" dirty="0">
                <a:solidFill>
                  <a:schemeClr val="accent4"/>
                </a:solidFill>
              </a:rPr>
              <a:t>5</a:t>
            </a:r>
            <a:r>
              <a:rPr lang="zh-CN" altLang="en-US" sz="2600" dirty="0">
                <a:solidFill>
                  <a:schemeClr val="accent4"/>
                </a:solidFill>
              </a:rPr>
              <a:t>元组实例</a:t>
            </a:r>
            <a:r>
              <a:rPr lang="en-US" altLang="zh-CN" sz="2600" dirty="0">
                <a:solidFill>
                  <a:schemeClr val="accent4"/>
                </a:solidFill>
              </a:rPr>
              <a:t>—</a:t>
            </a:r>
            <a:r>
              <a:rPr lang="zh-CN" altLang="en-US" sz="2600" dirty="0">
                <a:solidFill>
                  <a:schemeClr val="accent4"/>
                </a:solidFill>
              </a:rPr>
              <a:t>数据库实体模型</a:t>
            </a:r>
            <a:endParaRPr lang="zh-CN" altLang="en-US" sz="2600" dirty="0">
              <a:solidFill>
                <a:schemeClr val="accent4"/>
              </a:solidFill>
            </a:endParaRPr>
          </a:p>
        </p:txBody>
      </p:sp>
      <p:graphicFrame>
        <p:nvGraphicFramePr>
          <p:cNvPr id="381996" name="Group 44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612775" y="2490153"/>
          <a:ext cx="7199630" cy="2808287"/>
        </p:xfrm>
        <a:graphic>
          <a:graphicData uri="http://schemas.openxmlformats.org/drawingml/2006/table">
            <a:tbl>
              <a:tblPr/>
              <a:tblGrid>
                <a:gridCol w="1440180"/>
                <a:gridCol w="1439862"/>
                <a:gridCol w="1439863"/>
                <a:gridCol w="1439862"/>
                <a:gridCol w="143986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员工号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年龄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性别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工资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24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    林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王晓云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李鹏宇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赵    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1250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1500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59" name="Text Box 41"/>
          <p:cNvSpPr txBox="1"/>
          <p:nvPr/>
        </p:nvSpPr>
        <p:spPr>
          <a:xfrm>
            <a:off x="612775" y="5371783"/>
            <a:ext cx="7345363" cy="830262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元组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&lt;301,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张林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50,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男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1600&gt;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&lt;302,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王晓云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43,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女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1250&gt;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85800" y="25082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二元关系的定义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827088" y="1055688"/>
            <a:ext cx="7993062" cy="5670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4.3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如果一个集合满足以下条件之一：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）集合非空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且它的元素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都是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有序对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）集合是空集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则称该集合为一个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二元关系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简称为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记作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可记作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xRy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有关系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；如果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则记作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称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没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有关系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400" b="1" i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元关系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作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类似定义。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={&lt;1, 2&gt;, &lt;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&gt;},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={&lt;1, 2&gt;,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}. </a:t>
            </a:r>
            <a:endParaRPr lang="en-US" altLang="zh-CN" sz="2400" b="1" i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是二元关系。当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不是有序对时，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不是二元关系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根据上面的记法，可以写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aRb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293" name="Picture 11" descr="图形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663" y="4006215"/>
            <a:ext cx="182562" cy="284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85800" y="557213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755650" y="1773238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(1)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={&lt;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 |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dirty="0"/>
              <a:t>N,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&lt;3}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i="1" dirty="0"/>
              <a:t>             </a:t>
            </a:r>
            <a:r>
              <a:rPr lang="en-US" altLang="zh-CN" sz="2400" b="1" dirty="0"/>
              <a:t>={&lt;0, 0&gt;, &lt;0, 1&gt;, &lt;0, 2&gt;, &lt;1, 0&gt;, &lt;1, 1&gt;, &lt;2, 0&gt;}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(2)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={&lt;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 |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dirty="0"/>
              <a:t>R, </a:t>
            </a:r>
            <a:r>
              <a:rPr lang="en-US" altLang="zh-CN" sz="2400" b="1" i="1" dirty="0"/>
              <a:t>x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y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=1}</a:t>
            </a:r>
            <a:r>
              <a:rPr lang="zh-CN" altLang="en-US" sz="2400" b="1" dirty="0"/>
              <a:t>，其中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代表实数集合，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i="1" dirty="0"/>
              <a:t>           C</a:t>
            </a:r>
            <a:r>
              <a:rPr lang="zh-CN" altLang="en-US" sz="2400" b="1" dirty="0"/>
              <a:t>是直角坐标平面上点的横、纵坐标之间的关系，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     </a:t>
            </a:r>
            <a:r>
              <a:rPr lang="en-US" altLang="zh-CN" sz="2400" b="1" i="1" dirty="0"/>
              <a:t>C</a:t>
            </a:r>
            <a:r>
              <a:rPr lang="zh-CN" altLang="en-US" sz="2400" b="1" dirty="0"/>
              <a:t>中的所有的点恰好构成坐标平面上的单位圆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(3)</a:t>
            </a:r>
            <a:r>
              <a:rPr lang="en-US" altLang="zh-CN" sz="2400" b="1" i="1" dirty="0"/>
              <a:t>  R</a:t>
            </a:r>
            <a:r>
              <a:rPr lang="en-US" altLang="zh-CN" sz="2400" b="1" dirty="0"/>
              <a:t>={&lt;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&gt; |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dirty="0"/>
              <a:t>R,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+2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=3}</a:t>
            </a:r>
            <a:r>
              <a:rPr lang="zh-CN" altLang="en-US" sz="2400" b="1" dirty="0"/>
              <a:t>，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     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代表了空间直角坐标系中的一个平面</a:t>
            </a:r>
            <a:r>
              <a:rPr lang="en-US" altLang="zh-CN" sz="2400" b="1" dirty="0"/>
              <a:t>. 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Text Box 3"/>
          <p:cNvSpPr txBox="1"/>
          <p:nvPr/>
        </p:nvSpPr>
        <p:spPr>
          <a:xfrm>
            <a:off x="755650" y="1414780"/>
            <a:ext cx="8208010" cy="4965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4.4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为集合，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笛卡儿积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记作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 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</a:pPr>
            <a:endParaRPr lang="zh-CN" altLang="en-US" sz="24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rgbClr val="007A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={0, 1},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{&lt;0,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&lt;0,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&lt;0,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&lt;1,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&lt;1,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&lt;1,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&gt;}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0&gt;, &lt;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0&gt;, &lt;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0&gt;, &lt;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1&gt;, &lt;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1&gt;, &lt;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1&gt;}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 {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,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}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{&lt;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&gt;, &lt;{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&gt;}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1845" y="733425"/>
            <a:ext cx="20193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笛卡儿积</a:t>
            </a:r>
            <a:endParaRPr lang="zh-CN" altLang="en-US" sz="36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85800" y="3937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笛卡儿积的性质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92867" name="Text Box 3"/>
          <p:cNvSpPr txBox="1"/>
          <p:nvPr/>
        </p:nvSpPr>
        <p:spPr>
          <a:xfrm>
            <a:off x="684213" y="4221163"/>
            <a:ext cx="7632700" cy="1917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并或交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运算满足分配律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Text Box 4"/>
          <p:cNvSpPr txBox="1"/>
          <p:nvPr/>
        </p:nvSpPr>
        <p:spPr>
          <a:xfrm>
            <a:off x="684213" y="1341438"/>
            <a:ext cx="7559675" cy="82232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中有一个为空集，则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就是空集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2869" name="Rectangle 5"/>
          <p:cNvSpPr/>
          <p:nvPr/>
        </p:nvSpPr>
        <p:spPr>
          <a:xfrm>
            <a:off x="684213" y="2392363"/>
            <a:ext cx="7056437" cy="82232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不适合交换律    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2870" name="Text Box 6"/>
          <p:cNvSpPr txBox="1"/>
          <p:nvPr/>
        </p:nvSpPr>
        <p:spPr>
          <a:xfrm>
            <a:off x="684213" y="3327400"/>
            <a:ext cx="6985000" cy="82232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不适合结合律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,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2871" name="Rectangle 7"/>
          <p:cNvSpPr/>
          <p:nvPr/>
        </p:nvSpPr>
        <p:spPr>
          <a:xfrm>
            <a:off x="684213" y="6078538"/>
            <a:ext cx="659765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|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/>
      <p:bldP spid="292869" grpId="0"/>
      <p:bldP spid="292870" grpId="0"/>
      <p:bldP spid="292871" grpId="0"/>
    </p:bldLst>
  </p:timing>
</p:sld>
</file>

<file path=ppt/tags/tag1.xml><?xml version="1.0" encoding="utf-8"?>
<p:tagLst xmlns:p="http://schemas.openxmlformats.org/presentationml/2006/main">
  <p:tag name="KSO_WM_UNIT_TABLE_BEAUTIFY" val="smartTable{1c7c0975-6c77-4b0f-a256-3b20cd086b9a}"/>
</p:tagLst>
</file>

<file path=ppt/tags/tag2.xml><?xml version="1.0" encoding="utf-8"?>
<p:tagLst xmlns:p="http://schemas.openxmlformats.org/presentationml/2006/main">
  <p:tag name="KSO_WM_UNIT_PLACING_PICTURE_USER_VIEWPORT" val="{&quot;height&quot;:4353,&quot;width&quot;:4524}"/>
</p:tagLst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0</TotalTime>
  <Words>7474</Words>
  <Application>WPS 演示</Application>
  <PresentationFormat>全屏显示(4:3)</PresentationFormat>
  <Paragraphs>468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32</vt:i4>
      </vt:variant>
    </vt:vector>
  </HeadingPairs>
  <TitlesOfParts>
    <vt:vector size="57" baseType="lpstr">
      <vt:lpstr>Arial</vt:lpstr>
      <vt:lpstr>宋体</vt:lpstr>
      <vt:lpstr>Wingdings</vt:lpstr>
      <vt:lpstr>华文行楷</vt:lpstr>
      <vt:lpstr>Times New Roman</vt:lpstr>
      <vt:lpstr>黑体</vt:lpstr>
      <vt:lpstr>Symbol</vt:lpstr>
      <vt:lpstr>Wingdings</vt:lpstr>
      <vt:lpstr>微软雅黑</vt:lpstr>
      <vt:lpstr>Arial Unicode MS</vt:lpstr>
      <vt:lpstr>Lucida Sans Unicode</vt:lpstr>
      <vt:lpstr>清华版教材展示</vt:lpstr>
      <vt:lpstr>1_清华版教材展示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Paint.Picture</vt:lpstr>
      <vt:lpstr>Paint.Picture</vt:lpstr>
      <vt:lpstr>Equation.DSMT4</vt:lpstr>
      <vt:lpstr>Equation.DSMT4</vt:lpstr>
      <vt:lpstr>Equation.DSMT4</vt:lpstr>
      <vt:lpstr>第4章 关系</vt:lpstr>
      <vt:lpstr>内容</vt:lpstr>
      <vt:lpstr>4.1 关系的定义及其表示</vt:lpstr>
      <vt:lpstr>有序对</vt:lpstr>
      <vt:lpstr>例2 5元组实例—数据库实体模型</vt:lpstr>
      <vt:lpstr>二元关系的定义</vt:lpstr>
      <vt:lpstr>实例</vt:lpstr>
      <vt:lpstr>PowerPoint 演示文稿</vt:lpstr>
      <vt:lpstr>笛卡儿积的性质</vt:lpstr>
      <vt:lpstr>n 阶笛卡尔积 </vt:lpstr>
      <vt:lpstr>从A到B的关系与A上的关系</vt:lpstr>
      <vt:lpstr>A上重要关系的实例</vt:lpstr>
      <vt:lpstr>PowerPoint 演示文稿</vt:lpstr>
      <vt:lpstr>二元关系的表示</vt:lpstr>
      <vt:lpstr>实例</vt:lpstr>
      <vt:lpstr>4.2  关系运算</vt:lpstr>
      <vt:lpstr>关系的基本运算</vt:lpstr>
      <vt:lpstr>PowerPoint 演示文稿</vt:lpstr>
      <vt:lpstr>基于图示方法进行合成运算</vt:lpstr>
      <vt:lpstr>基于关系矩阵进行合成运算</vt:lpstr>
      <vt:lpstr>基本运算的性质 </vt:lpstr>
      <vt:lpstr>PowerPoint 演示文稿</vt:lpstr>
      <vt:lpstr>PowerPoint 演示文稿</vt:lpstr>
      <vt:lpstr>PowerPoint 演示文稿</vt:lpstr>
      <vt:lpstr>A上关系的幂运算定义</vt:lpstr>
      <vt:lpstr>PowerPoint 演示文稿</vt:lpstr>
      <vt:lpstr>PowerPoint 演示文稿</vt:lpstr>
      <vt:lpstr>幂运算的性质</vt:lpstr>
      <vt:lpstr>PowerPoint 演示文稿</vt:lpstr>
      <vt:lpstr>PowerPoint 演示文稿</vt:lpstr>
      <vt:lpstr>PowerPoint 演示文稿</vt:lpstr>
      <vt:lpstr>PowerPoint 演示文稿</vt:lpstr>
    </vt:vector>
  </TitlesOfParts>
  <Company>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jinyi</cp:lastModifiedBy>
  <cp:revision>64</cp:revision>
  <dcterms:created xsi:type="dcterms:W3CDTF">2003-05-27T06:14:00Z</dcterms:created>
  <dcterms:modified xsi:type="dcterms:W3CDTF">2022-04-01T00:27:58Z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BC25FF01EFCE43A794D80F207F3A6DCE</vt:lpwstr>
  </property>
  <property fmtid="{D5CDD505-2E9C-101B-9397-08002B2CF9AE}" pid="3" name="KSOProductBuildVer">
    <vt:lpwstr>2052-11.1.0.11365</vt:lpwstr>
  </property>
</Properties>
</file>