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6"/>
  </p:notesMasterIdLst>
  <p:handoutMasterIdLst>
    <p:handoutMasterId r:id="rId30"/>
  </p:handoutMasterIdLst>
  <p:sldIdLst>
    <p:sldId id="288" r:id="rId4"/>
    <p:sldId id="289" r:id="rId5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1" r:id="rId17"/>
    <p:sldId id="302" r:id="rId18"/>
    <p:sldId id="332" r:id="rId19"/>
    <p:sldId id="333" r:id="rId20"/>
    <p:sldId id="347" r:id="rId21"/>
    <p:sldId id="303" r:id="rId22"/>
    <p:sldId id="304" r:id="rId23"/>
    <p:sldId id="305" r:id="rId24"/>
    <p:sldId id="340" r:id="rId25"/>
    <p:sldId id="329" r:id="rId26"/>
    <p:sldId id="330" r:id="rId27"/>
    <p:sldId id="331" r:id="rId28"/>
    <p:sldId id="344" r:id="rId29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accent2"/>
        </a:solidFill>
        <a:latin typeface="Arial" panose="020B0604020202020204" pitchFamily="34" charset="0"/>
        <a:ea typeface="华文行楷" panose="0201080004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FF"/>
    <a:srgbClr val="800000"/>
    <a:srgbClr val="000066"/>
    <a:srgbClr val="C5FFFF"/>
    <a:srgbClr val="CCFFCC"/>
    <a:srgbClr val="CC0000"/>
    <a:srgbClr val="D5FFFE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775"/>
    <p:restoredTop sz="94698"/>
  </p:normalViewPr>
  <p:slideViewPr>
    <p:cSldViewPr showGuides="1">
      <p:cViewPr varScale="1">
        <p:scale>
          <a:sx n="81" d="100"/>
          <a:sy n="81" d="100"/>
        </p:scale>
        <p:origin x="354" y="96"/>
      </p:cViewPr>
      <p:guideLst>
        <p:guide orient="horz" pos="2184"/>
        <p:guide pos="28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3.wmf"/><Relationship Id="rId4" Type="http://schemas.openxmlformats.org/officeDocument/2006/relationships/image" Target="../media/image6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3.wmf"/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B0CFB00-4F12-433C-B6DD-319EEFBEB4D8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6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FEB0B9F-EC0D-4B58-B3A7-CFE86F7F4CA1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三种关系详细举例讲解，要强调三种自反</a:t>
            </a:r>
            <a:r>
              <a:rPr lang="zh-CN" altLang="en-US"/>
              <a:t>相关类型。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如果两点之间的路径的长度超过</a:t>
            </a:r>
            <a:r>
              <a:rPr lang="en-US" altLang="zh-CN"/>
              <a:t>n</a:t>
            </a:r>
            <a:r>
              <a:rPr lang="zh-CN" altLang="en-US"/>
              <a:t>，中间肯定重复经过某个点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(0) 第0步，画出关系R的关系图。</a:t>
            </a:r>
          </a:p>
          <a:p>
            <a:r>
              <a:t>(1) 第1步，检查任意两个结点（i结点和j结点）之间有无只经过第一结点的有向连接路径（从i结点出发）。如果有，我们用箭头线把i和j这两个结点直接连接起来（箭头从i结点指向j结点）。如果原先就存在这样的连接，就不用额外添加连接箭头线</a:t>
            </a:r>
          </a:p>
          <a:p>
            <a:r>
              <a:t>(2) 第2步，检查任意两个结点（i结点和j结点）之间有无经过第2结点的有向连接路径，该路径还可经过第1结点，但不能经过余下其它结点。如果有，我们用箭头线把i和j这两个结点直接连接起来（箭头从i结点指向j结点）。如果原先就存在这样的连接，就不用额外添加连接箭头线。</a:t>
            </a:r>
          </a:p>
          <a:p>
            <a:r>
              <a:t> 。。。。。。</a:t>
            </a:r>
          </a:p>
          <a:p>
            <a:r>
              <a:t>(k) 第k步，检查任意两个结点（i结点和j结点）之间有无经过第k结点的有向连接路径，该路径还可经过从1到k-1结点中的部分结点，但不能经过k以上的其它结点。如果有，我们用箭头线把i和j这两个结点直接连接起来（箭头从i结点指向j结点）。如果原先就存在这样的连接，就不用额外添加连接箭头线。</a:t>
            </a:r>
          </a:p>
          <a:p>
            <a:r>
              <a:t> 。。。。。。。。</a:t>
            </a:r>
          </a:p>
          <a:p>
            <a:r>
              <a:t>(n) 第n步（最后一步），检查任意两个结点（i结点和j结点）之间有无经过第n结点的有向连接路径，该路径还可经过其它结点。如果有，我们用箭头线把i和j这两个结点直接连接起来（箭头从i结点指向j结点）。如果原先就存在这样的连接，就不用额外添加连接箭头线。由此获得所想要的传递关系闭包。</a:t>
            </a:r>
          </a:p>
          <a:p/>
          <a:p>
            <a:r>
              <a:t>上述这种过程有冗余步的地方。如对第k步，不用找这样连接i和j结点的有向连接路径，它经过k结点，也同时经过从1到k-1结点中的部分结点。假如从i出发，该有向连接路径经过1到k-1结点中的部分结点，再到达k结点，再经过1到k-1结点中的部分结点，最后到达j结点。实际上，如有这样路径的存在，在第k步操作之前已用箭头线将i结点与k结点连接起来，且把k结点和j结点连接起来。基于这点考虑，在k步我们可只需检查有无这样的有向连接路径，它从i结点出发，连接到j结点，中间只经过k结点。</a:t>
            </a:r>
          </a:p>
          <a:p/>
          <a:p>
            <a:r>
              <a:t>基于Warshall算法的思想，利用关系图获得传递闭包的简化过程如下：</a:t>
            </a:r>
          </a:p>
          <a:p>
            <a:r>
              <a:t>(0) 第0步，画出关系R的关系图。</a:t>
            </a:r>
          </a:p>
          <a:p>
            <a:r>
              <a:t>(1) 第1步，检查任意两个结点（i结点和j结点）之间有无只经过第一结点的有向连接路径（从i结点出发）。如果有，我们用箭头线把i和j这两个结点直接连接起来（箭头从i结点指向j结点）。如果原先就存在这样的连接，就不用额外添加连接箭头线。</a:t>
            </a:r>
          </a:p>
          <a:p>
            <a:r>
              <a:t> 。。。。。。</a:t>
            </a:r>
          </a:p>
          <a:p>
            <a:r>
              <a:t>(k) 第k步，检查任意两个结点（i结点和j结点）之间有无只经过k结点的有向连接路径。如果有，我们用箭头线把i和j这两个结点直接连接起来（箭头从i结点指向j结点）。如果原先就存在这样的连接，就不用额外添加连接箭头线。</a:t>
            </a:r>
          </a:p>
          <a:p>
            <a:r>
              <a:t> 。。。。。。。。</a:t>
            </a:r>
          </a:p>
          <a:p>
            <a:r>
              <a:t>(n) 第n步（最后一步），检查任意两个结点（i结点和j结点）之间有无只经过n结点的有向连接路径。如果有，我们用箭头线把i和j这两个结点直接连接起来（箭头从i结点指向j结点）。如果原先就存在这样的连接，就不用额外添加连接箭头线。由此获得所想要的关系的传递闭包。</a:t>
            </a:r>
          </a:p>
          <a:p/>
          <a:p>
            <a:r>
              <a:t> </a:t>
            </a:r>
          </a:p>
          <a:p>
            <a:r>
              <a:t>理解了以上这个简化过程，就很容易明白课本上所给出的算法4.1。该算法的核心是</a:t>
            </a:r>
          </a:p>
          <a:p>
            <a:r>
              <a:t>M_t[i,j]=M_t[i,j]+M_t[i,k].M_t[k,j]</a:t>
            </a:r>
          </a:p>
          <a:p>
            <a:r>
              <a:t>等式右边是经第k步操作后最终关系图所对应的关系矩阵元M[i,j]，它是否等于1除了取决于有无中间只经过k结点的有向连接路径把i和j这两个结点连接起来，还需要考虑i结点和j结点在k步操作之前的连接信息。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要强调四种对称</a:t>
            </a:r>
            <a:r>
              <a:rPr lang="zh-CN" altLang="en-US">
                <a:sym typeface="+mn-ea"/>
              </a:rPr>
              <a:t>相关类型。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比较直观，简要讲解，可以</a:t>
            </a:r>
            <a:r>
              <a:rPr lang="zh-CN" altLang="en-US"/>
              <a:t>选详细讲传递关系的</a:t>
            </a:r>
            <a:r>
              <a:rPr lang="zh-CN" altLang="en-US"/>
              <a:t>证明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如任意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之间有传递性关系，那么有</a:t>
            </a:r>
            <a:r>
              <a:rPr lang="en-US" altLang="zh-CN"/>
              <a:t>&lt;x,z&gt;</a:t>
            </a:r>
            <a:r>
              <a:rPr lang="zh-CN" altLang="en-US"/>
              <a:t>和</a:t>
            </a:r>
            <a:r>
              <a:rPr lang="en-US" altLang="zh-CN"/>
              <a:t>&lt;z,y&gt;</a:t>
            </a:r>
            <a:r>
              <a:rPr lang="zh-CN" altLang="en-US"/>
              <a:t>属于</a:t>
            </a:r>
            <a:r>
              <a:rPr lang="en-US" altLang="zh-CN"/>
              <a:t>R</a:t>
            </a:r>
            <a:r>
              <a:rPr lang="zh-CN" altLang="en-US"/>
              <a:t>，那么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之间存在长度为</a:t>
            </a:r>
            <a:r>
              <a:rPr lang="en-US" altLang="zh-CN"/>
              <a:t>2</a:t>
            </a:r>
            <a:r>
              <a:rPr lang="zh-CN" altLang="en-US"/>
              <a:t>的有向路径。</a:t>
            </a:r>
            <a:endParaRPr lang="en-US" altLang="zh-CN"/>
          </a:p>
          <a:p>
            <a:r>
              <a:rPr lang="en-US" altLang="zh-CN"/>
              <a:t>M^2</a:t>
            </a:r>
            <a:r>
              <a:rPr lang="zh-CN" altLang="en-US"/>
              <a:t>代表这两点之间存在长度为</a:t>
            </a:r>
            <a:r>
              <a:rPr lang="en-US" altLang="zh-CN"/>
              <a:t>2</a:t>
            </a:r>
            <a:r>
              <a:rPr lang="zh-CN" altLang="en-US"/>
              <a:t>的有向</a:t>
            </a:r>
            <a:r>
              <a:rPr lang="zh-CN" altLang="en-US"/>
              <a:t>通路。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详细讲关系合成相关的</a:t>
            </a:r>
            <a:r>
              <a:rPr lang="zh-CN" altLang="en-US">
                <a:sym typeface="+mn-ea"/>
              </a:rPr>
              <a:t>反例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eaLnBrk="1" hangingPunct="1">
              <a:lnSpc>
                <a:spcPct val="120000"/>
              </a:lnSpc>
              <a:buNone/>
            </a:pPr>
            <a:r>
              <a:rPr lang="zh-CN" altLang="en-US"/>
              <a:t>所谓闭包，就是添加最少量的有序对，使得关系满足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自反 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(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或对称，或传递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)</a:t>
            </a:r>
            <a:r>
              <a:rPr lang="zh-CN" altLang="en-US" dirty="0">
                <a:solidFill>
                  <a:srgbClr val="7030A0"/>
                </a:solidFill>
                <a:sym typeface="+mn-ea"/>
              </a:rPr>
              <a:t>定义。</a:t>
            </a:r>
            <a:endParaRPr lang="zh-CN" altLang="en-US" dirty="0">
              <a:solidFill>
                <a:srgbClr val="7030A0"/>
              </a:solidFill>
              <a:sym typeface="+mn-ea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dirty="0">
                <a:solidFill>
                  <a:srgbClr val="7030A0"/>
                </a:solidFill>
                <a:sym typeface="+mn-ea"/>
              </a:rPr>
              <a:t>详细举例说明下。</a:t>
            </a:r>
            <a:r>
              <a:rPr lang="en-US" altLang="zh-CN" dirty="0">
                <a:solidFill>
                  <a:srgbClr val="7030A0"/>
                </a:solidFill>
                <a:sym typeface="+mn-ea"/>
              </a:rPr>
              <a:t> 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从集合角度很容易理解</a:t>
            </a:r>
            <a:r>
              <a:rPr lang="en-US" altLang="zh-CN"/>
              <a:t>(1)</a:t>
            </a:r>
            <a:r>
              <a:rPr lang="zh-CN" altLang="en-US"/>
              <a:t>和</a:t>
            </a:r>
            <a:r>
              <a:rPr lang="en-US" altLang="zh-CN"/>
              <a:t>(2).</a:t>
            </a:r>
            <a:endParaRPr lang="en-US" altLang="zh-CN"/>
          </a:p>
          <a:p>
            <a:r>
              <a:rPr lang="zh-CN" altLang="en-US"/>
              <a:t>对（</a:t>
            </a:r>
            <a:r>
              <a:rPr lang="en-US" altLang="zh-CN"/>
              <a:t>3</a:t>
            </a:r>
            <a:r>
              <a:rPr lang="zh-CN" altLang="en-US"/>
              <a:t>），可先理解</a:t>
            </a:r>
            <a:r>
              <a:rPr lang="en-US" altLang="zh-CN"/>
              <a:t>R^n</a:t>
            </a:r>
            <a:r>
              <a:rPr lang="zh-CN" altLang="en-US"/>
              <a:t>的含义。</a:t>
            </a:r>
            <a:r>
              <a:rPr lang="en-US" altLang="zh-CN"/>
              <a:t>R^n</a:t>
            </a:r>
            <a:r>
              <a:rPr lang="zh-CN" altLang="en-US"/>
              <a:t>代表</a:t>
            </a:r>
            <a:r>
              <a:rPr lang="en-US" altLang="zh-CN"/>
              <a:t>x</a:t>
            </a:r>
            <a:r>
              <a:rPr lang="zh-CN" altLang="en-US"/>
              <a:t>和</a:t>
            </a:r>
            <a:r>
              <a:rPr lang="en-US" altLang="zh-CN"/>
              <a:t>y</a:t>
            </a:r>
            <a:r>
              <a:rPr lang="zh-CN" altLang="en-US"/>
              <a:t>之间存在长度为</a:t>
            </a:r>
            <a:r>
              <a:rPr lang="en-US" altLang="zh-CN"/>
              <a:t>n</a:t>
            </a:r>
            <a:r>
              <a:rPr lang="zh-CN" altLang="en-US"/>
              <a:t>的有向路径。如果两点之间有长度超过</a:t>
            </a:r>
            <a:r>
              <a:rPr lang="en-US" altLang="zh-CN"/>
              <a:t>n+1</a:t>
            </a:r>
            <a:r>
              <a:rPr lang="zh-CN" altLang="en-US"/>
              <a:t>的路径，那肯定存在长度最长为</a:t>
            </a:r>
            <a:r>
              <a:rPr lang="en-US" altLang="zh-CN"/>
              <a:t>n</a:t>
            </a:r>
            <a:r>
              <a:rPr lang="zh-CN" altLang="en-US"/>
              <a:t>的路径。因为</a:t>
            </a:r>
            <a:r>
              <a:rPr lang="zh-CN" altLang="en-US" b="1">
                <a:solidFill>
                  <a:srgbClr val="FF0000"/>
                </a:solidFill>
              </a:rPr>
              <a:t>传递闭包只考虑从</a:t>
            </a:r>
            <a:r>
              <a:rPr lang="en-US" altLang="zh-CN" b="1">
                <a:solidFill>
                  <a:srgbClr val="FF0000"/>
                </a:solidFill>
              </a:rPr>
              <a:t>x</a:t>
            </a:r>
            <a:r>
              <a:rPr lang="zh-CN" altLang="en-US" b="1">
                <a:solidFill>
                  <a:srgbClr val="FF0000"/>
                </a:solidFill>
              </a:rPr>
              <a:t>是否可通达</a:t>
            </a:r>
            <a:r>
              <a:rPr lang="en-US" altLang="zh-CN" b="1">
                <a:solidFill>
                  <a:srgbClr val="FF0000"/>
                </a:solidFill>
              </a:rPr>
              <a:t>y</a:t>
            </a:r>
            <a:r>
              <a:rPr lang="zh-CN" altLang="en-US"/>
              <a:t>，不管路径</a:t>
            </a:r>
            <a:r>
              <a:rPr lang="zh-CN" altLang="en-US"/>
              <a:t>长短，因此只需要考虑到</a:t>
            </a:r>
            <a:r>
              <a:rPr lang="en-US" altLang="zh-CN"/>
              <a:t>R^n</a:t>
            </a:r>
            <a:r>
              <a:rPr lang="zh-CN" altLang="en-US"/>
              <a:t>就可以。即使考虑</a:t>
            </a:r>
            <a:r>
              <a:rPr lang="zh-CN" altLang="en-US"/>
              <a:t>也不会引入新的</a:t>
            </a:r>
            <a:r>
              <a:rPr lang="zh-CN" altLang="en-US"/>
              <a:t>结果。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证明直观，根据情况来讲</a:t>
            </a:r>
            <a:r>
              <a:rPr lang="zh-CN" altLang="en-US"/>
              <a:t>证明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7613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 smtClean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7613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D609DEF-7FA6-42E5-8D6B-7D85D939C157}" type="slidenum">
              <a:rPr kumimoji="1" lang="zh-CN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1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rgbClr val="663300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6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.bin"/><Relationship Id="rId8" Type="http://schemas.openxmlformats.org/officeDocument/2006/relationships/image" Target="../media/image6.wmf"/><Relationship Id="rId7" Type="http://schemas.openxmlformats.org/officeDocument/2006/relationships/oleObject" Target="../embeddings/oleObject8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wmf"/><Relationship Id="rId13" Type="http://schemas.openxmlformats.org/officeDocument/2006/relationships/notesSlide" Target="../notesSlides/notesSlide10.xml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14.xml"/><Relationship Id="rId10" Type="http://schemas.openxmlformats.org/officeDocument/2006/relationships/image" Target="../media/image3.wmf"/><Relationship Id="rId1" Type="http://schemas.openxmlformats.org/officeDocument/2006/relationships/oleObject" Target="../embeddings/oleObject5.bin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3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409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>
                <a:solidFill>
                  <a:srgbClr val="800000"/>
                </a:solidFill>
                <a:ea typeface="黑体" panose="02010609060101010101" pitchFamily="2" charset="-122"/>
              </a:rPr>
              <a:t>4.3</a:t>
            </a:r>
            <a:r>
              <a:rPr lang="en-US" altLang="zh-CN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dirty="0">
                <a:solidFill>
                  <a:srgbClr val="80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关系的性质</a:t>
            </a:r>
            <a:endParaRPr lang="zh-CN" altLang="en-US" dirty="0">
              <a:solidFill>
                <a:srgbClr val="80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0" name="Rectangle 3"/>
          <p:cNvSpPr>
            <a:spLocks noGrp="1"/>
          </p:cNvSpPr>
          <p:nvPr>
            <p:ph idx="1"/>
          </p:nvPr>
        </p:nvSpPr>
        <p:spPr>
          <a:xfrm>
            <a:off x="684213" y="1989138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4.3.1</a:t>
            </a:r>
            <a:r>
              <a:rPr lang="zh-CN" altLang="en-US" b="1" dirty="0"/>
              <a:t>关系性质的定义和判别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自反性与反自反性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对称性与反对称性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传递性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en-US" altLang="zh-CN" b="1" dirty="0"/>
              <a:t>4.3.2 </a:t>
            </a:r>
            <a:r>
              <a:rPr lang="zh-CN" altLang="en-US" b="1" dirty="0"/>
              <a:t>关系的闭包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闭包定义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闭包计算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 </a:t>
            </a:r>
            <a:r>
              <a:rPr lang="en-US" altLang="zh-CN" b="1" dirty="0"/>
              <a:t>Warshall</a:t>
            </a:r>
            <a:r>
              <a:rPr lang="zh-CN" altLang="en-US" b="1" dirty="0"/>
              <a:t>算法</a:t>
            </a:r>
            <a:r>
              <a:rPr lang="zh-CN" altLang="en-US" dirty="0"/>
              <a:t> </a:t>
            </a:r>
            <a:endParaRPr lang="zh-CN" altLang="en-US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3315" name="Rectangle 2"/>
          <p:cNvSpPr>
            <a:spLocks noGrp="1"/>
          </p:cNvSpPr>
          <p:nvPr>
            <p:ph type="title"/>
          </p:nvPr>
        </p:nvSpPr>
        <p:spPr>
          <a:xfrm>
            <a:off x="611188" y="190183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关系性质判别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aphicFrame>
        <p:nvGraphicFramePr>
          <p:cNvPr id="325695" name="Group 6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611188" y="1232853"/>
          <a:ext cx="7921625" cy="490728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720725"/>
                <a:gridCol w="1007548"/>
                <a:gridCol w="1152182"/>
                <a:gridCol w="1717508"/>
                <a:gridCol w="1626842"/>
                <a:gridCol w="1696820"/>
              </a:tblGrid>
              <a:tr h="7620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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自反性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反自反性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对称性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反对称性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</a:rPr>
                        <a:t>传递性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</a:tr>
              <a:tr h="7012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表达    式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∩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A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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=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 </a:t>
                      </a:r>
                      <a:endParaRPr kumimoji="1" lang="en-US" altLang="zh-CN" sz="20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∩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3000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000" b="1" u="none" strike="noStrike" cap="none" normalizeH="0" baseline="30000" dirty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 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A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 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lang="en-US" altLang="zh-CN" sz="2000" b="1" dirty="0">
                          <a:latin typeface="Lucida Sans Unicode" panose="020B0602030504020204" pitchFamily="34" charset="0"/>
                          <a:ea typeface="宋体" panose="02010600030101010101" pitchFamily="2" charset="-122"/>
                          <a:sym typeface="+mn-ea"/>
                        </a:rPr>
                        <a:t>∘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kumimoji="1" lang="en-US" altLang="zh-CN" sz="2000" b="1" i="1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marL="91444" marR="91444" marT="45731" marB="45731" horzOverflow="overflow"/>
                </a:tc>
              </a:tr>
              <a:tr h="10060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关</a:t>
                      </a:r>
                      <a:endParaRPr kumimoji="1" lang="zh-CN" altLang="en-US" sz="2200" b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系</a:t>
                      </a:r>
                      <a:endParaRPr kumimoji="1" lang="zh-CN" altLang="en-US" sz="2200" b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矩</a:t>
                      </a:r>
                      <a:endParaRPr kumimoji="1" lang="zh-CN" altLang="en-US" sz="2200" b="1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阵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主对角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线元素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全是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主对角</a:t>
                      </a:r>
                      <a:endParaRPr kumimoji="1" lang="en-US" altLang="zh-CN" sz="2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线元素</a:t>
                      </a:r>
                      <a:endParaRPr kumimoji="1" lang="en-US" altLang="zh-CN" sz="2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全是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矩阵是对称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矩阵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若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ij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1,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且</a:t>
                      </a:r>
                      <a:endParaRPr kumimoji="1" lang="zh-CN" altLang="en-US" sz="2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en-US" altLang="zh-CN" sz="2000" b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≠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j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则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r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ji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＝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0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R="0" lvl="0" indent="0" algn="just" defTabSz="914400" rtl="0" fontAlgn="base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如M2中某矩阵元为1, 则M中相同位置也为1</a:t>
                      </a:r>
                      <a:endParaRPr kumimoji="1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</a:tr>
              <a:tr h="1615822">
                <a:tc>
                  <a:txBody>
                    <a:bodyPr/>
                    <a:lstStyle/>
                    <a:p>
                      <a:pPr marL="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</a:rPr>
                        <a:t>关系图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每个顶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点都有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环</a:t>
                      </a:r>
                      <a:endParaRPr kumimoji="1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每个顶</a:t>
                      </a:r>
                      <a:endParaRPr kumimoji="1" lang="en-US" altLang="zh-CN" sz="2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点都没</a:t>
                      </a:r>
                      <a:endParaRPr kumimoji="1" lang="en-US" altLang="zh-CN" sz="2000" b="1" u="none" strike="noStrike" cap="none" normalizeH="0" baseline="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有环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如果两个顶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点之间有边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endParaRPr kumimoji="1" lang="en-US" altLang="zh-CN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一定是一对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方向相反的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无单边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如果两点之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间有边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一定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是一条有向</a:t>
                      </a:r>
                      <a:endParaRPr kumimoji="1" lang="zh-CN" altLang="en-US" sz="2000" b="1" u="none" strike="noStrike" cap="none" normalizeH="0" baseline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(</a:t>
                      </a:r>
                      <a:r>
                        <a:rPr kumimoji="1" lang="zh-CN" altLang="en-US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无双向边</a:t>
                      </a:r>
                      <a:r>
                        <a:rPr kumimoji="1" lang="en-US" altLang="zh-CN" sz="2000" b="1" u="none" strike="noStrike" cap="none" normalizeH="0" baseline="0" smtClean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1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如果顶点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endParaRPr kumimoji="1" lang="en-US" altLang="zh-CN" sz="2000" b="1" i="1" u="none" strike="noStrike" cap="none" normalizeH="0" baseline="-3000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j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有边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 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j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endParaRPr kumimoji="1" lang="en-US" altLang="zh-CN" sz="2000" b="1" i="1" u="none" strike="noStrike" cap="none" normalizeH="0" baseline="-30000" dirty="0" smtClean="0">
                        <a:ln>
                          <a:noFill/>
                        </a:ln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有边</a:t>
                      </a:r>
                      <a:r>
                        <a:rPr kumimoji="1" lang="en-US" altLang="zh-CN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,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则从</a:t>
                      </a:r>
                      <a:r>
                        <a:rPr kumimoji="1" lang="en-US" altLang="zh-CN" sz="2000" b="1" i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smtClean="0">
                          <a:ln>
                            <a:noFill/>
                          </a:ln>
                          <a:effectLst/>
                        </a:rPr>
                        <a:t>i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到</a:t>
                      </a:r>
                      <a:r>
                        <a:rPr kumimoji="1" lang="en-US" altLang="zh-CN" sz="2000" b="1" i="1" u="none" strike="noStrike" cap="none" normalizeH="0" baseline="0" dirty="0" err="1" smtClean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1" lang="en-US" altLang="zh-CN" sz="2000" b="1" i="1" u="none" strike="noStrike" cap="none" normalizeH="0" baseline="-30000" dirty="0" err="1" smtClean="0">
                          <a:ln>
                            <a:noFill/>
                          </a:ln>
                          <a:effectLst/>
                        </a:rPr>
                        <a:t>k</a:t>
                      </a:r>
                      <a:r>
                        <a:rPr kumimoji="1" lang="zh-CN" altLang="en-US" sz="2000" b="1" u="none" strike="noStrike" cap="none" normalizeH="0" baseline="0" dirty="0" smtClean="0">
                          <a:ln>
                            <a:noFill/>
                          </a:ln>
                          <a:effectLst/>
                        </a:rPr>
                        <a:t>也有边 </a:t>
                      </a:r>
                      <a:endParaRPr kumimoji="1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1444" marR="91444" marT="45731" marB="45731" horzOverflow="overflow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433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4340" name="Text Box 3"/>
          <p:cNvSpPr txBox="1"/>
          <p:nvPr/>
        </p:nvSpPr>
        <p:spPr>
          <a:xfrm>
            <a:off x="827088" y="1676400"/>
            <a:ext cx="5543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8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判断下图中关系的性质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并说明理由</a:t>
            </a:r>
            <a:endParaRPr lang="zh-CN" altLang="en-US" sz="2400" b="1" dirty="0"/>
          </a:p>
        </p:txBody>
      </p:sp>
      <p:sp>
        <p:nvSpPr>
          <p:cNvPr id="326660" name="Text Box 4"/>
          <p:cNvSpPr txBox="1"/>
          <p:nvPr/>
        </p:nvSpPr>
        <p:spPr>
          <a:xfrm>
            <a:off x="5941060" y="4725035"/>
            <a:ext cx="244729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(3) </a:t>
            </a:r>
            <a:r>
              <a:rPr lang="zh-CN" altLang="en-US" sz="2400" b="1" dirty="0"/>
              <a:t>反对称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传递</a:t>
            </a:r>
            <a:r>
              <a:rPr lang="en-US" altLang="zh-CN" sz="2400" b="1" dirty="0"/>
              <a:t>. </a:t>
            </a:r>
            <a:endParaRPr lang="en-US" altLang="zh-CN" sz="2400" b="1" dirty="0"/>
          </a:p>
        </p:txBody>
      </p:sp>
      <p:grpSp>
        <p:nvGrpSpPr>
          <p:cNvPr id="14342" name="Group 9"/>
          <p:cNvGrpSpPr/>
          <p:nvPr/>
        </p:nvGrpSpPr>
        <p:grpSpPr>
          <a:xfrm>
            <a:off x="1908175" y="4148138"/>
            <a:ext cx="4483100" cy="366712"/>
            <a:chOff x="1383" y="2477"/>
            <a:chExt cx="2824" cy="231"/>
          </a:xfrm>
        </p:grpSpPr>
        <p:sp>
          <p:nvSpPr>
            <p:cNvPr id="14346" name="Text Box 6"/>
            <p:cNvSpPr txBox="1"/>
            <p:nvPr/>
          </p:nvSpPr>
          <p:spPr>
            <a:xfrm>
              <a:off x="1383" y="2477"/>
              <a:ext cx="284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华文行楷" panose="02010800040101010101" pitchFamily="2" charset="-122"/>
                </a:rPr>
                <a:t>(1)</a:t>
              </a:r>
              <a:endParaRPr lang="en-US" altLang="zh-CN" sz="1800" b="1" dirty="0">
                <a:ea typeface="华文行楷" panose="02010800040101010101" pitchFamily="2" charset="-122"/>
              </a:endParaRPr>
            </a:p>
          </p:txBody>
        </p:sp>
        <p:sp>
          <p:nvSpPr>
            <p:cNvPr id="14347" name="Text Box 7"/>
            <p:cNvSpPr txBox="1"/>
            <p:nvPr/>
          </p:nvSpPr>
          <p:spPr>
            <a:xfrm>
              <a:off x="2562" y="2477"/>
              <a:ext cx="284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华文行楷" panose="02010800040101010101" pitchFamily="2" charset="-122"/>
                </a:rPr>
                <a:t>(2)</a:t>
              </a:r>
              <a:endParaRPr lang="en-US" altLang="zh-CN" sz="1800" b="1" dirty="0">
                <a:ea typeface="华文行楷" panose="02010800040101010101" pitchFamily="2" charset="-122"/>
              </a:endParaRPr>
            </a:p>
          </p:txBody>
        </p:sp>
        <p:sp>
          <p:nvSpPr>
            <p:cNvPr id="14348" name="Text Box 8"/>
            <p:cNvSpPr txBox="1"/>
            <p:nvPr/>
          </p:nvSpPr>
          <p:spPr>
            <a:xfrm>
              <a:off x="3923" y="2477"/>
              <a:ext cx="284" cy="231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1800" b="1" dirty="0">
                  <a:ea typeface="华文行楷" panose="02010800040101010101" pitchFamily="2" charset="-122"/>
                </a:rPr>
                <a:t>(3)</a:t>
              </a:r>
              <a:endParaRPr lang="en-US" altLang="zh-CN" sz="1800" b="1" dirty="0">
                <a:ea typeface="华文行楷" panose="02010800040101010101" pitchFamily="2" charset="-122"/>
              </a:endParaRPr>
            </a:p>
          </p:txBody>
        </p:sp>
      </p:grpSp>
      <p:sp>
        <p:nvSpPr>
          <p:cNvPr id="326667" name="Rectangle 11"/>
          <p:cNvSpPr/>
          <p:nvPr/>
        </p:nvSpPr>
        <p:spPr>
          <a:xfrm>
            <a:off x="900430" y="4772025"/>
            <a:ext cx="2369820" cy="46037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(1) </a:t>
            </a:r>
            <a:r>
              <a:rPr lang="zh-CN" altLang="en-US" sz="2400" b="1" dirty="0"/>
              <a:t>自反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反对称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326668" name="Rectangle 12"/>
          <p:cNvSpPr/>
          <p:nvPr/>
        </p:nvSpPr>
        <p:spPr>
          <a:xfrm>
            <a:off x="3420110" y="4725035"/>
            <a:ext cx="2370455" cy="46037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(2) </a:t>
            </a:r>
            <a:r>
              <a:rPr lang="zh-CN" altLang="en-US" sz="2400" b="1" dirty="0"/>
              <a:t>反自反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对称</a:t>
            </a:r>
            <a:r>
              <a:rPr lang="en-US" altLang="zh-CN" sz="2400" b="1" dirty="0"/>
              <a:t>.</a:t>
            </a:r>
            <a:endParaRPr lang="zh-CN" altLang="en-US" sz="2400" b="1" dirty="0"/>
          </a:p>
        </p:txBody>
      </p:sp>
      <p:pic>
        <p:nvPicPr>
          <p:cNvPr id="14345" name="Picture 13" descr="4"/>
          <p:cNvPicPr>
            <a:picLocks noChangeAspect="1"/>
          </p:cNvPicPr>
          <p:nvPr/>
        </p:nvPicPr>
        <p:blipFill>
          <a:blip r:embed="rId1"/>
          <a:srcRect t="-4770" r="40465" b="34180"/>
          <a:stretch>
            <a:fillRect/>
          </a:stretch>
        </p:blipFill>
        <p:spPr>
          <a:xfrm>
            <a:off x="1259205" y="2046605"/>
            <a:ext cx="6537325" cy="2223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6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26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660" grpId="0"/>
      <p:bldP spid="326667" grpId="0"/>
      <p:bldP spid="32666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5363" name="Rectangle 2"/>
          <p:cNvSpPr>
            <a:spLocks noGrp="1"/>
          </p:cNvSpPr>
          <p:nvPr>
            <p:ph type="title"/>
          </p:nvPr>
        </p:nvSpPr>
        <p:spPr>
          <a:xfrm>
            <a:off x="684213" y="47308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运算对关系性质的</a:t>
            </a:r>
            <a:r>
              <a:rPr lang="zh-CN" altLang="en-US" sz="3600" dirty="0">
                <a:solidFill>
                  <a:srgbClr val="800000"/>
                </a:solidFill>
              </a:rPr>
              <a:t>继承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aphicFrame>
        <p:nvGraphicFramePr>
          <p:cNvPr id="327739" name="Group 59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27405" y="1469390"/>
          <a:ext cx="7772400" cy="3470910"/>
        </p:xfrm>
        <a:graphic>
          <a:graphicData uri="http://schemas.openxmlformats.org/drawingml/2006/table">
            <a:tbl>
              <a:tblPr/>
              <a:tblGrid>
                <a:gridCol w="1229995"/>
                <a:gridCol w="1206500"/>
                <a:gridCol w="1344930"/>
                <a:gridCol w="1344295"/>
                <a:gridCol w="1344930"/>
                <a:gridCol w="1301750"/>
              </a:tblGrid>
              <a:tr h="762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400" b="1" i="1">
                          <a:solidFill>
                            <a:srgbClr val="7030A0"/>
                          </a:solidFill>
                          <a:cs typeface="+mn-lt"/>
                          <a:sym typeface="+mn-ea"/>
                        </a:rPr>
                        <a:t>R</a:t>
                      </a:r>
                      <a:r>
                        <a:rPr lang="en-US" altLang="zh-CN" sz="2400" b="1" baseline="-25000">
                          <a:solidFill>
                            <a:srgbClr val="7030A0"/>
                          </a:solidFill>
                          <a:cs typeface="+mn-lt"/>
                          <a:sym typeface="+mn-ea"/>
                        </a:rPr>
                        <a:t>1</a:t>
                      </a:r>
                      <a:r>
                        <a:rPr lang="zh-CN" altLang="en-US" sz="2400" b="1">
                          <a:solidFill>
                            <a:srgbClr val="7030A0"/>
                          </a:solidFill>
                          <a:cs typeface="+mn-lt"/>
                          <a:sym typeface="+mn-ea"/>
                        </a:rPr>
                        <a:t>和</a:t>
                      </a:r>
                      <a:r>
                        <a:rPr lang="en-US" altLang="zh-CN" sz="2400" b="1" i="1">
                          <a:solidFill>
                            <a:srgbClr val="7030A0"/>
                          </a:solidFill>
                          <a:cs typeface="+mn-lt"/>
                          <a:sym typeface="+mn-ea"/>
                        </a:rPr>
                        <a:t>R</a:t>
                      </a:r>
                      <a:r>
                        <a:rPr lang="en-US" altLang="zh-CN" sz="2400" b="1" baseline="-25000">
                          <a:solidFill>
                            <a:srgbClr val="7030A0"/>
                          </a:solidFill>
                          <a:cs typeface="+mn-lt"/>
                          <a:sym typeface="+mn-ea"/>
                        </a:rPr>
                        <a:t>2</a:t>
                      </a:r>
                      <a:endParaRPr kumimoji="1" lang="en-US" altLang="zh-CN" sz="2400" b="1" i="0" u="none" strike="noStrike" cap="none" normalizeH="0" baseline="-25000" dirty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lt"/>
                        <a:sym typeface="+mn-ea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自反性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反自反性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对称性</a:t>
                      </a:r>
                      <a:endParaRPr kumimoji="1" lang="zh-CN" altLang="en-US" sz="22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反对称性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传递性</a:t>
                      </a:r>
                      <a:endParaRPr kumimoji="1" lang="zh-CN" altLang="en-US" sz="2200" b="1" i="0" u="none" strike="noStrike" cap="none" normalizeH="0" baseline="0" smtClean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403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∩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∪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302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 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842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sz="2200" b="1" dirty="0">
                          <a:latin typeface="Lucida Sans Unicode" panose="020B0602030504020204" pitchFamily="34" charset="0"/>
                          <a:ea typeface="宋体" panose="02010600030101010101" pitchFamily="2" charset="-122"/>
                          <a:sym typeface="+mn-ea"/>
                        </a:rPr>
                        <a:t>∘</a:t>
                      </a:r>
                      <a:r>
                        <a:rPr kumimoji="1" lang="en-US" altLang="zh-CN" sz="2200" b="1" i="1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1" lang="en-US" altLang="zh-CN" sz="2200" b="1" i="0" u="none" strike="noStrike" cap="none" normalizeH="0" baseline="-3000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1" lang="en-US" altLang="zh-CN" sz="22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7030A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1" lang="en-US" altLang="zh-CN" sz="2200" b="1" i="0" u="none" strike="noStrike" cap="none" normalizeH="0" baseline="0" smtClean="0">
                        <a:ln>
                          <a:noFill/>
                        </a:ln>
                        <a:solidFill>
                          <a:srgbClr val="7030A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√</a:t>
                      </a:r>
                      <a:endParaRPr kumimoji="1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1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×</a:t>
                      </a:r>
                      <a:endParaRPr kumimoji="1" lang="en-US" altLang="zh-CN" sz="2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3095" y="983615"/>
            <a:ext cx="313309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2400" b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设</a:t>
            </a:r>
            <a:r>
              <a:rPr lang="en-US" altLang="zh-CN" sz="2400" b="1" i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R</a:t>
            </a:r>
            <a:r>
              <a:rPr lang="en-US" altLang="zh-CN" sz="2400" b="1" baseline="-25000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1</a:t>
            </a:r>
            <a:r>
              <a:rPr lang="zh-CN" altLang="en-US" sz="2400" b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和</a:t>
            </a:r>
            <a:r>
              <a:rPr lang="en-US" altLang="zh-CN" sz="2400" b="1" i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R</a:t>
            </a:r>
            <a:r>
              <a:rPr lang="en-US" altLang="zh-CN" sz="2400" b="1" baseline="-25000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2</a:t>
            </a:r>
            <a:r>
              <a:rPr lang="zh-CN" altLang="en-US" sz="2400" b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是</a:t>
            </a:r>
            <a:r>
              <a:rPr lang="en-US" altLang="zh-CN" sz="2400" b="1" i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A</a:t>
            </a:r>
            <a:r>
              <a:rPr lang="zh-CN" altLang="en-US" sz="2400" b="1">
                <a:solidFill>
                  <a:schemeClr val="accent4"/>
                </a:solidFill>
                <a:latin typeface="+mn-lt"/>
                <a:ea typeface="+mn-ea"/>
                <a:cs typeface="+mn-lt"/>
              </a:rPr>
              <a:t>上的关系</a:t>
            </a:r>
            <a:endParaRPr lang="zh-CN" altLang="en-US" sz="2400" b="1">
              <a:solidFill>
                <a:schemeClr val="accent4"/>
              </a:solidFill>
              <a:latin typeface="+mn-lt"/>
              <a:ea typeface="+mn-ea"/>
              <a:cs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2140" y="5085080"/>
            <a:ext cx="84753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反自反反例：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dirty="0">
                <a:solidFill>
                  <a:srgbClr val="7030A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</a:t>
            </a:r>
            <a:endParaRPr lang="zh-CN" altLang="en-US" b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对称性反例：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&gt;, &lt;y, x&gt;},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dirty="0">
                <a:solidFill>
                  <a:srgbClr val="7030A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</a:t>
            </a:r>
            <a:endParaRPr lang="en-US" altLang="zh-CN" b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反对称性反例：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&gt;,&lt;y,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&gt;,&lt;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y&gt;},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dirty="0">
                <a:solidFill>
                  <a:srgbClr val="7030A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&gt;, &lt;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, y&gt;,&lt;y,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&gt;}</a:t>
            </a:r>
            <a:endParaRPr lang="en-US" altLang="zh-CN" b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r>
              <a:rPr lang="zh-CN" altLang="en-US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传递性反例：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={&lt;1, 1&gt;,&lt;2, 3&gt;},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={&lt;1, 2&gt;, &lt;3. 3&gt;}, 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en-US" altLang="zh-CN" b="1" dirty="0">
                <a:solidFill>
                  <a:srgbClr val="7030A0"/>
                </a:solidFill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b="1" i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R</a:t>
            </a:r>
            <a:r>
              <a:rPr lang="en-US" altLang="zh-CN" b="1" baseline="-2500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={&lt;1, 2&gt;, &lt;2, 3&gt;}</a:t>
            </a:r>
            <a:endParaRPr lang="en-US" altLang="zh-CN" b="1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6387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关系</a:t>
            </a:r>
            <a:r>
              <a:rPr lang="zh-CN" altLang="en-US" sz="4000" dirty="0">
                <a:solidFill>
                  <a:schemeClr val="accent2"/>
                </a:solidFill>
              </a:rPr>
              <a:t>的闭包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16388" name="Rectangle 3"/>
          <p:cNvSpPr>
            <a:spLocks noGrp="1"/>
          </p:cNvSpPr>
          <p:nvPr>
            <p:ph idx="1"/>
          </p:nvPr>
        </p:nvSpPr>
        <p:spPr>
          <a:xfrm>
            <a:off x="539750" y="1988185"/>
            <a:ext cx="8404225" cy="417639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4.17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是非空集合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</a:t>
            </a:r>
            <a:r>
              <a:rPr lang="zh-CN" altLang="en-US" sz="2400" b="1" dirty="0">
                <a:solidFill>
                  <a:srgbClr val="7030A0"/>
                </a:solidFill>
              </a:rPr>
              <a:t>自反 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zh-CN" altLang="en-US" sz="2400" b="1" dirty="0">
                <a:solidFill>
                  <a:srgbClr val="7030A0"/>
                </a:solidFill>
              </a:rPr>
              <a:t>或对称，或传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递</a:t>
            </a:r>
            <a:r>
              <a:rPr lang="en-US" altLang="zh-CN" sz="2400" b="1" dirty="0">
                <a:solidFill>
                  <a:srgbClr val="7030A0"/>
                </a:solidFill>
              </a:rPr>
              <a:t>) </a:t>
            </a:r>
            <a:r>
              <a:rPr lang="zh-CN" altLang="en-US" sz="2400" b="1" dirty="0">
                <a:solidFill>
                  <a:srgbClr val="7030A0"/>
                </a:solidFill>
              </a:rPr>
              <a:t>闭包</a:t>
            </a:r>
            <a:r>
              <a:rPr lang="zh-CN" altLang="en-US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i="1" dirty="0"/>
              <a:t>R</a:t>
            </a:r>
            <a:r>
              <a:rPr lang="en-US" altLang="zh-CN" sz="2400" b="1" i="1" dirty="0">
                <a:sym typeface="Symbol" panose="05050102010706020507" pitchFamily="18" charset="2"/>
              </a:rPr>
              <a:t>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使得 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满足以下条件：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  </a:t>
            </a:r>
            <a:r>
              <a:rPr lang="en-US" altLang="zh-CN" sz="2400" b="1" dirty="0"/>
              <a:t>(1) 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r>
              <a:rPr lang="zh-CN" altLang="en-US" sz="2400" b="1" dirty="0"/>
              <a:t>是自反的（</a:t>
            </a:r>
            <a:r>
              <a:rPr lang="zh-CN" altLang="en-US" sz="2400" b="1" dirty="0"/>
              <a:t>或对称的，或传递的）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(2) 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  (</a:t>
            </a:r>
            <a:r>
              <a:rPr lang="en-US" altLang="zh-CN" sz="2400" b="1" dirty="0">
                <a:solidFill>
                  <a:srgbClr val="FF0000"/>
                </a:solidFill>
              </a:rPr>
              <a:t>3) </a:t>
            </a:r>
            <a:r>
              <a:rPr lang="zh-CN" altLang="en-US" sz="2400" b="1" dirty="0">
                <a:solidFill>
                  <a:srgbClr val="FF0000"/>
                </a:solidFill>
              </a:rPr>
              <a:t>对</a:t>
            </a:r>
            <a:r>
              <a:rPr lang="en-US" altLang="zh-CN" sz="2400" b="1" i="1" dirty="0">
                <a:solidFill>
                  <a:srgbClr val="FF0000"/>
                </a:solidFill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</a:rPr>
              <a:t>上任何包含</a:t>
            </a:r>
            <a:r>
              <a:rPr lang="en-US" altLang="zh-CN" sz="2400" b="1" i="1" dirty="0">
                <a:solidFill>
                  <a:srgbClr val="FF0000"/>
                </a:solidFill>
              </a:rPr>
              <a:t>R </a:t>
            </a:r>
            <a:r>
              <a:rPr lang="zh-CN" altLang="en-US" sz="2400" b="1" dirty="0">
                <a:solidFill>
                  <a:srgbClr val="FF0000"/>
                </a:solidFill>
              </a:rPr>
              <a:t>的自反（对称或传递）关系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400" b="1" dirty="0">
                <a:solidFill>
                  <a:srgbClr val="FF0000"/>
                </a:solidFill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</a:rPr>
              <a:t>有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120000"/>
              </a:lnSpc>
              <a:buNone/>
            </a:pPr>
            <a:r>
              <a:rPr lang="en-US" altLang="zh-CN" sz="2400" b="1" i="1" dirty="0">
                <a:solidFill>
                  <a:srgbClr val="FF0000"/>
                </a:solidFill>
              </a:rPr>
              <a:t>        R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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</a:t>
            </a:r>
            <a:r>
              <a:rPr lang="en-US" altLang="zh-CN" sz="2400" b="1" dirty="0">
                <a:solidFill>
                  <a:srgbClr val="FF0000"/>
                </a:solidFill>
              </a:rPr>
              <a:t>.</a:t>
            </a:r>
            <a:r>
              <a:rPr lang="en-US" altLang="zh-CN" sz="2400" b="1" dirty="0">
                <a:solidFill>
                  <a:schemeClr val="accent4"/>
                </a:solidFill>
              </a:rPr>
              <a:t> </a:t>
            </a:r>
            <a:endParaRPr lang="en-US" altLang="zh-CN" sz="2400" b="1" dirty="0">
              <a:solidFill>
                <a:schemeClr val="accent4"/>
              </a:solidFill>
            </a:endParaRPr>
          </a:p>
          <a:p>
            <a:pPr eaLnBrk="1" latinLnBrk="0" hangingPunct="1">
              <a:lnSpc>
                <a:spcPct val="120000"/>
              </a:lnSpc>
              <a:spcBef>
                <a:spcPts val="2000"/>
              </a:spcBef>
              <a:buNone/>
            </a:pPr>
            <a:r>
              <a:rPr lang="zh-CN" altLang="en-US" sz="2400" b="1" dirty="0"/>
              <a:t>一般将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的自反闭包记作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对称闭包记作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s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传递</a:t>
            </a:r>
            <a:endParaRPr lang="zh-CN" altLang="en-US" sz="2400" b="1" dirty="0"/>
          </a:p>
          <a:p>
            <a:pPr eaLnBrk="1" hangingPunct="1">
              <a:lnSpc>
                <a:spcPct val="120000"/>
              </a:lnSpc>
              <a:buNone/>
            </a:pPr>
            <a:r>
              <a:rPr lang="zh-CN" altLang="en-US" sz="2400" b="1" dirty="0"/>
              <a:t>闭包记作</a:t>
            </a:r>
            <a:r>
              <a:rPr lang="zh-CN" altLang="en-US" sz="2400" b="1" dirty="0">
                <a:solidFill>
                  <a:srgbClr val="7030A0"/>
                </a:solidFill>
              </a:rPr>
              <a:t> </a:t>
            </a:r>
            <a:r>
              <a:rPr lang="en-US" altLang="zh-CN" sz="2400" b="1" i="1" dirty="0">
                <a:solidFill>
                  <a:srgbClr val="7030A0"/>
                </a:solidFill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</a:rPr>
              <a:t>(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dirty="0">
                <a:solidFill>
                  <a:srgbClr val="7030A0"/>
                </a:solidFill>
              </a:rPr>
              <a:t>)</a:t>
            </a:r>
            <a:r>
              <a:rPr lang="en-US" altLang="zh-CN" sz="2400" b="1" dirty="0"/>
              <a:t>. </a:t>
            </a:r>
            <a:endParaRPr lang="en-US" altLang="zh-CN" sz="2400" b="1" dirty="0"/>
          </a:p>
        </p:txBody>
      </p:sp>
      <p:sp>
        <p:nvSpPr>
          <p:cNvPr id="8195" name="Rectangle 2"/>
          <p:cNvSpPr>
            <a:spLocks noGrp="1"/>
          </p:cNvSpPr>
          <p:nvPr/>
        </p:nvSpPr>
        <p:spPr>
          <a:xfrm>
            <a:off x="685800" y="1111885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 b="1">
                <a:solidFill>
                  <a:srgbClr val="663300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闭包</a:t>
            </a:r>
            <a:r>
              <a:rPr lang="zh-CN" altLang="en-US" sz="3600" dirty="0">
                <a:solidFill>
                  <a:srgbClr val="800000"/>
                </a:solidFill>
              </a:rPr>
              <a:t>定义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7411" name="Rectangle 2"/>
          <p:cNvSpPr>
            <a:spLocks noGrp="1"/>
          </p:cNvSpPr>
          <p:nvPr>
            <p:ph type="title"/>
          </p:nvPr>
        </p:nvSpPr>
        <p:spPr>
          <a:xfrm>
            <a:off x="398780" y="394335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闭包的构造方法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7412" name="Text Box 3"/>
          <p:cNvSpPr txBox="1"/>
          <p:nvPr/>
        </p:nvSpPr>
        <p:spPr>
          <a:xfrm>
            <a:off x="808038" y="1633538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360045" y="1199515"/>
            <a:ext cx="8524875" cy="49650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latin typeface="Arial" panose="020B0604020202020204" pitchFamily="34" charset="0"/>
                <a:ea typeface="黑体" panose="02010609060101010101" pitchFamily="2" charset="-122"/>
              </a:rPr>
              <a:t>集合表示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定理</a:t>
            </a:r>
            <a:r>
              <a:rPr lang="en-US" altLang="zh-CN" sz="2400" b="1" dirty="0">
                <a:solidFill>
                  <a:srgbClr val="7030A0"/>
                </a:solidFill>
              </a:rPr>
              <a:t>4.7</a:t>
            </a:r>
            <a:r>
              <a:rPr lang="en-US" altLang="zh-CN" sz="2400" b="1" dirty="0"/>
              <a:t>  </a:t>
            </a:r>
            <a:r>
              <a:rPr lang="zh-CN" altLang="en-US" sz="2400" b="1" dirty="0">
                <a:solidFill>
                  <a:schemeClr val="accent2"/>
                </a:solidFill>
              </a:rPr>
              <a:t>设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zh-CN" altLang="en-US" sz="2400" b="1" dirty="0">
                <a:solidFill>
                  <a:schemeClr val="accent2"/>
                </a:solidFill>
              </a:rPr>
              <a:t>为</a:t>
            </a:r>
            <a:r>
              <a:rPr lang="en-US" altLang="zh-CN" sz="2400" b="1" i="1" dirty="0">
                <a:solidFill>
                  <a:schemeClr val="accent2"/>
                </a:solidFill>
              </a:rPr>
              <a:t>A</a:t>
            </a:r>
            <a:r>
              <a:rPr lang="zh-CN" altLang="en-US" sz="2400" b="1" dirty="0">
                <a:solidFill>
                  <a:schemeClr val="accent2"/>
                </a:solidFill>
              </a:rPr>
              <a:t>上的关系</a:t>
            </a:r>
            <a:r>
              <a:rPr lang="en-US" altLang="zh-CN" sz="2400" b="1" dirty="0">
                <a:solidFill>
                  <a:schemeClr val="accent2"/>
                </a:solidFill>
              </a:rPr>
              <a:t>, </a:t>
            </a:r>
            <a:r>
              <a:rPr lang="zh-CN" altLang="en-US" sz="2400" b="1" dirty="0">
                <a:solidFill>
                  <a:schemeClr val="accent2"/>
                </a:solidFill>
              </a:rPr>
              <a:t>则有      </a:t>
            </a:r>
            <a:br>
              <a:rPr lang="zh-CN" altLang="en-US" sz="2400" b="1" dirty="0">
                <a:solidFill>
                  <a:schemeClr val="accent2"/>
                </a:solidFill>
              </a:rPr>
            </a:b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0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(3)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</a:rPr>
              <a:t>∪…</a:t>
            </a:r>
            <a:br>
              <a:rPr lang="en-US" altLang="zh-CN" sz="2400" b="1" dirty="0"/>
            </a:b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说明：</a:t>
            </a:r>
            <a:endParaRPr lang="zh-CN" altLang="en-US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400" b="1" dirty="0">
                <a:sym typeface="+mn-ea"/>
              </a:rPr>
              <a:t>a) </a:t>
            </a:r>
            <a:r>
              <a:rPr lang="zh-CN" altLang="en-US" sz="2400" b="1" dirty="0">
                <a:sym typeface="+mn-ea"/>
              </a:rPr>
              <a:t>若</a:t>
            </a:r>
            <a:r>
              <a:rPr lang="en-US" altLang="zh-CN" sz="2400" b="1" i="1" dirty="0">
                <a:sym typeface="+mn-ea"/>
              </a:rPr>
              <a:t>R </a:t>
            </a:r>
            <a:r>
              <a:rPr lang="zh-CN" altLang="en-US" sz="2400" b="1" dirty="0">
                <a:sym typeface="+mn-ea"/>
              </a:rPr>
              <a:t>是自反的，则 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)=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; </a:t>
            </a:r>
            <a:endParaRPr lang="en-US" altLang="zh-CN" sz="2400" b="1" dirty="0">
              <a:sym typeface="+mn-ea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zh-CN" altLang="en-US" sz="2400" b="1" dirty="0">
                <a:sym typeface="+mn-ea"/>
              </a:rPr>
              <a:t>若</a:t>
            </a:r>
            <a:r>
              <a:rPr lang="en-US" altLang="zh-CN" sz="2400" b="1" i="1" dirty="0">
                <a:sym typeface="+mn-ea"/>
              </a:rPr>
              <a:t>R </a:t>
            </a:r>
            <a:r>
              <a:rPr lang="zh-CN" altLang="en-US" sz="2400" b="1" dirty="0">
                <a:sym typeface="+mn-ea"/>
              </a:rPr>
              <a:t>是对称的，则 </a:t>
            </a:r>
            <a:r>
              <a:rPr lang="en-US" altLang="zh-CN" sz="2400" b="1" i="1" dirty="0">
                <a:sym typeface="+mn-ea"/>
              </a:rPr>
              <a:t>s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)=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; </a:t>
            </a:r>
            <a:endParaRPr lang="en-US" altLang="zh-CN" sz="2400" b="1" dirty="0">
              <a:sym typeface="+mn-ea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400" b="1" dirty="0">
                <a:sym typeface="+mn-ea"/>
              </a:rPr>
              <a:t>    </a:t>
            </a:r>
            <a:r>
              <a:rPr lang="zh-CN" altLang="en-US" sz="2400" b="1" dirty="0">
                <a:sym typeface="+mn-ea"/>
              </a:rPr>
              <a:t>若</a:t>
            </a:r>
            <a:r>
              <a:rPr lang="en-US" altLang="zh-CN" sz="2400" b="1" i="1" dirty="0">
                <a:sym typeface="+mn-ea"/>
              </a:rPr>
              <a:t>R </a:t>
            </a:r>
            <a:r>
              <a:rPr lang="zh-CN" altLang="en-US" sz="2400" b="1" dirty="0">
                <a:sym typeface="+mn-ea"/>
              </a:rPr>
              <a:t>是传递的，则 </a:t>
            </a:r>
            <a:r>
              <a:rPr lang="en-US" altLang="zh-CN" sz="2400" b="1" i="1" dirty="0">
                <a:sym typeface="+mn-ea"/>
              </a:rPr>
              <a:t>t</a:t>
            </a:r>
            <a:r>
              <a:rPr lang="en-US" altLang="zh-CN" sz="2400" b="1" dirty="0">
                <a:sym typeface="+mn-ea"/>
              </a:rPr>
              <a:t>(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)=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. 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Font typeface="+mj-lt"/>
              <a:buNone/>
            </a:pPr>
            <a:r>
              <a:rPr lang="en-US" altLang="zh-CN" sz="2400" b="1" dirty="0">
                <a:solidFill>
                  <a:schemeClr val="tx1"/>
                </a:solidFill>
              </a:rPr>
              <a:t>b) </a:t>
            </a:r>
            <a:r>
              <a:rPr lang="zh-CN" altLang="en-US" sz="2400" b="1" dirty="0">
                <a:solidFill>
                  <a:schemeClr val="tx1"/>
                </a:solidFill>
              </a:rPr>
              <a:t>对于有穷集合</a:t>
            </a:r>
            <a:r>
              <a:rPr lang="en-US" altLang="zh-CN" sz="2400" b="1" i="1" dirty="0">
                <a:solidFill>
                  <a:schemeClr val="tx1"/>
                </a:solidFill>
              </a:rPr>
              <a:t>A </a:t>
            </a:r>
            <a:r>
              <a:rPr lang="en-US" altLang="zh-CN" sz="2400" b="1" dirty="0">
                <a:solidFill>
                  <a:schemeClr val="tx1"/>
                </a:solidFill>
              </a:rPr>
              <a:t>(|</a:t>
            </a:r>
            <a:r>
              <a:rPr lang="en-US" altLang="zh-CN" sz="2400" b="1" i="1" dirty="0">
                <a:solidFill>
                  <a:schemeClr val="tx1"/>
                </a:solidFill>
              </a:rPr>
              <a:t>A</a:t>
            </a:r>
            <a:r>
              <a:rPr lang="en-US" altLang="zh-CN" sz="2400" b="1" dirty="0">
                <a:solidFill>
                  <a:schemeClr val="tx1"/>
                </a:solidFill>
              </a:rPr>
              <a:t>|=</a:t>
            </a:r>
            <a:r>
              <a:rPr lang="en-US" altLang="zh-CN" sz="2400" b="1" i="1" dirty="0">
                <a:solidFill>
                  <a:schemeClr val="tx1"/>
                </a:solidFill>
              </a:rPr>
              <a:t>n</a:t>
            </a:r>
            <a:r>
              <a:rPr lang="en-US" altLang="zh-CN" sz="2400" b="1" dirty="0">
                <a:solidFill>
                  <a:schemeClr val="tx1"/>
                </a:solidFill>
              </a:rPr>
              <a:t>) </a:t>
            </a:r>
            <a:r>
              <a:rPr lang="zh-CN" altLang="en-US" sz="2400" b="1" dirty="0">
                <a:solidFill>
                  <a:schemeClr val="tx1"/>
                </a:solidFill>
              </a:rPr>
              <a:t>上的关系</a:t>
            </a:r>
            <a:r>
              <a:rPr lang="en-US" altLang="zh-CN" sz="2400" b="1" dirty="0">
                <a:solidFill>
                  <a:schemeClr val="tx1"/>
                </a:solidFill>
              </a:rPr>
              <a:t>, (3)</a:t>
            </a:r>
            <a:r>
              <a:rPr lang="zh-CN" altLang="en-US" sz="2400" b="1" dirty="0">
                <a:solidFill>
                  <a:schemeClr val="tx1"/>
                </a:solidFill>
              </a:rPr>
              <a:t>中的并最多不</a:t>
            </a:r>
            <a:r>
              <a:rPr lang="zh-CN" altLang="en-US" sz="2400" b="1" dirty="0">
                <a:solidFill>
                  <a:schemeClr val="tx1"/>
                </a:solidFill>
              </a:rPr>
              <a:t>用超过</a:t>
            </a:r>
            <a:r>
              <a:rPr lang="en-US" altLang="zh-CN" sz="2400" b="1" i="1" dirty="0">
                <a:solidFill>
                  <a:srgbClr val="FF0000"/>
                </a:solidFill>
              </a:rPr>
              <a:t>R</a:t>
            </a:r>
            <a:r>
              <a:rPr lang="en-US" altLang="zh-CN" sz="2400" b="1" i="1" baseline="30000" dirty="0">
                <a:solidFill>
                  <a:srgbClr val="FF0000"/>
                </a:solidFill>
              </a:rPr>
              <a:t>n</a:t>
            </a:r>
            <a:r>
              <a:rPr lang="en-US" altLang="zh-CN" sz="2400" b="1" dirty="0"/>
              <a:t>.  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8435" name="Rectangle 2"/>
          <p:cNvSpPr>
            <a:spLocks noGrp="1"/>
          </p:cNvSpPr>
          <p:nvPr>
            <p:ph type="title"/>
          </p:nvPr>
        </p:nvSpPr>
        <p:spPr>
          <a:xfrm>
            <a:off x="685800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定理</a:t>
            </a:r>
            <a:r>
              <a:rPr lang="en-US" altLang="zh-CN" sz="3600" dirty="0">
                <a:solidFill>
                  <a:srgbClr val="800000"/>
                </a:solidFill>
              </a:rPr>
              <a:t>4.7</a:t>
            </a:r>
            <a:r>
              <a:rPr lang="zh-CN" altLang="en-US" sz="3600" dirty="0">
                <a:solidFill>
                  <a:srgbClr val="800000"/>
                </a:solidFill>
              </a:rPr>
              <a:t>的证明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8436" name="Rectangle 3"/>
          <p:cNvSpPr>
            <a:spLocks noGrp="1"/>
          </p:cNvSpPr>
          <p:nvPr>
            <p:ph idx="1"/>
          </p:nvPr>
        </p:nvSpPr>
        <p:spPr>
          <a:xfrm>
            <a:off x="827405" y="3136265"/>
            <a:ext cx="7772400" cy="3019425"/>
          </a:xfrm>
        </p:spPr>
        <p:txBody>
          <a:bodyPr vert="horz" wrap="square" lIns="91440" tIns="45720" rIns="91440" bIns="45720" anchor="t" anchorCtr="0"/>
          <a:p>
            <a:pPr marL="609600" indent="-609600" eaLnBrk="1" latinLnBrk="0" hangingPunct="1">
              <a:lnSpc>
                <a:spcPts val="34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按闭包的定义进行证明。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457200" indent="-457200" eaLnBrk="1" latinLnBrk="0" hangingPunct="1">
              <a:lnSpc>
                <a:spcPts val="3400"/>
              </a:lnSpc>
              <a:spcBef>
                <a:spcPts val="0"/>
              </a:spcBef>
              <a:buFont typeface="+mj-ea"/>
              <a:buAutoNum type="circleNumDbPlain"/>
            </a:pPr>
            <a:r>
              <a:rPr lang="en-US" altLang="zh-CN" sz="2400" b="1" dirty="0"/>
              <a:t>  </a:t>
            </a:r>
            <a:r>
              <a:rPr lang="zh-CN" altLang="en-US" sz="2400" b="1" dirty="0">
                <a:sym typeface="+mn-ea"/>
              </a:rPr>
              <a:t>由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en-US" altLang="zh-CN" sz="2400" b="1" i="1" baseline="-25000" dirty="0">
                <a:sym typeface="+mn-ea"/>
              </a:rPr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∪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baseline="30000" dirty="0">
                <a:sym typeface="+mn-ea"/>
              </a:rPr>
              <a:t>0</a:t>
            </a:r>
            <a:r>
              <a:rPr lang="zh-CN" altLang="en-US" sz="2400" b="1" dirty="0">
                <a:sym typeface="+mn-ea"/>
              </a:rPr>
              <a:t>可知 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∪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baseline="30000" dirty="0">
                <a:sym typeface="+mn-ea"/>
              </a:rPr>
              <a:t>0 </a:t>
            </a:r>
            <a:r>
              <a:rPr lang="zh-CN" altLang="en-US" sz="2400" b="1" dirty="0">
                <a:sym typeface="+mn-ea"/>
              </a:rPr>
              <a:t>在 </a:t>
            </a:r>
            <a:r>
              <a:rPr lang="en-US" altLang="zh-CN" sz="2400" b="1" i="1" dirty="0">
                <a:sym typeface="+mn-ea"/>
              </a:rPr>
              <a:t>A</a:t>
            </a:r>
            <a:r>
              <a:rPr lang="zh-CN" altLang="en-US" sz="2400" b="1" dirty="0">
                <a:sym typeface="+mn-ea"/>
              </a:rPr>
              <a:t>上是自反的</a:t>
            </a:r>
            <a:r>
              <a:rPr lang="en-US" altLang="zh-CN" sz="2400" b="1" dirty="0">
                <a:sym typeface="+mn-ea"/>
              </a:rPr>
              <a:t>. </a:t>
            </a:r>
            <a:endParaRPr lang="en-US" altLang="zh-CN" sz="2400" b="1" dirty="0"/>
          </a:p>
          <a:p>
            <a:pPr marL="457200" indent="-457200" eaLnBrk="1" latinLnBrk="0" hangingPunct="1">
              <a:lnSpc>
                <a:spcPts val="3400"/>
              </a:lnSpc>
              <a:spcBef>
                <a:spcPts val="1500"/>
              </a:spcBef>
              <a:buFont typeface="+mj-ea"/>
              <a:buAutoNum type="circleNumDbPlain"/>
            </a:pPr>
            <a:r>
              <a:rPr lang="en-US" altLang="zh-CN" sz="2400" b="1" dirty="0"/>
              <a:t> 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0</a:t>
            </a:r>
            <a:r>
              <a:rPr lang="zh-CN" altLang="en-US" sz="2400" b="1" dirty="0"/>
              <a:t>包含了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marL="457200" indent="-457200" eaLnBrk="1" latinLnBrk="0" hangingPunct="1">
              <a:lnSpc>
                <a:spcPts val="3400"/>
              </a:lnSpc>
              <a:spcBef>
                <a:spcPts val="1500"/>
              </a:spcBef>
              <a:buFont typeface="+mj-ea"/>
              <a:buAutoNum type="circleNumDbPlain"/>
            </a:pPr>
            <a:r>
              <a:rPr lang="en-US" altLang="zh-CN" sz="2400" b="1" dirty="0"/>
              <a:t> </a:t>
            </a:r>
            <a:r>
              <a:rPr lang="zh-CN" altLang="en-US" sz="2400" b="1" dirty="0"/>
              <a:t>证明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0</a:t>
            </a:r>
            <a:r>
              <a:rPr lang="zh-CN" altLang="en-US" sz="2400" b="1" dirty="0"/>
              <a:t>是包含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的最小的自反关系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0" indent="0" eaLnBrk="1" latinLnBrk="0" hangingPunct="1">
              <a:lnSpc>
                <a:spcPts val="3400"/>
              </a:lnSpc>
              <a:buFont typeface="+mj-ea"/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假设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zh-CN" altLang="en-US" sz="2400" b="1" dirty="0"/>
              <a:t>是包含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的自反关系，那么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</a:t>
            </a:r>
            <a:r>
              <a:rPr lang="zh-CN" altLang="en-US" sz="2400" b="1" dirty="0"/>
              <a:t>，</a:t>
            </a:r>
            <a:endParaRPr lang="zh-CN" altLang="en-US" sz="2400" b="1" dirty="0"/>
          </a:p>
          <a:p>
            <a:pPr marL="0" indent="0" eaLnBrk="1" latinLnBrk="0" hangingPunct="1">
              <a:lnSpc>
                <a:spcPts val="3400"/>
              </a:lnSpc>
              <a:buFont typeface="+mj-ea"/>
              <a:buNone/>
            </a:pPr>
            <a:r>
              <a:rPr lang="en-US" altLang="zh-CN" sz="2400" b="1" dirty="0"/>
              <a:t>        </a:t>
            </a:r>
            <a:r>
              <a:rPr lang="zh-CN" altLang="en-US" sz="2400" b="1" dirty="0"/>
              <a:t>因此有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0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</a:t>
            </a:r>
            <a:r>
              <a:rPr lang="en-US" altLang="zh-CN" sz="2400" b="1" i="1" dirty="0">
                <a:sym typeface="+mn-ea"/>
              </a:rPr>
              <a:t>I</a:t>
            </a:r>
            <a:r>
              <a:rPr lang="en-US" altLang="zh-CN" sz="2400" b="1" i="1" baseline="-25000" dirty="0">
                <a:sym typeface="+mn-ea"/>
              </a:rPr>
              <a:t>A</a:t>
            </a:r>
            <a:r>
              <a:rPr lang="en-US" altLang="zh-CN" sz="2400" b="1" i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.</a:t>
            </a: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828040" y="2421255"/>
            <a:ext cx="2880360" cy="503555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3" name="Rectangle 3"/>
          <p:cNvSpPr>
            <a:spLocks noGrp="1"/>
          </p:cNvSpPr>
          <p:nvPr/>
        </p:nvSpPr>
        <p:spPr>
          <a:xfrm>
            <a:off x="755650" y="1270635"/>
            <a:ext cx="7772400" cy="175450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只证 </a:t>
            </a:r>
            <a:r>
              <a:rPr lang="en-US" altLang="zh-CN" sz="2400" b="1" dirty="0"/>
              <a:t>(1) </a:t>
            </a:r>
            <a:r>
              <a:rPr lang="zh-CN" altLang="en-US" sz="2400" b="1" dirty="0"/>
              <a:t>和 </a:t>
            </a:r>
            <a:r>
              <a:rPr lang="en-US" altLang="zh-CN" sz="2400" b="1" dirty="0"/>
              <a:t>(3) , (2)</a:t>
            </a:r>
            <a:r>
              <a:rPr lang="zh-CN" altLang="en-US" sz="2400" b="1" dirty="0"/>
              <a:t>的证明类似</a:t>
            </a:r>
            <a:r>
              <a:rPr lang="en-US" altLang="zh-CN" sz="2400" b="1" dirty="0"/>
              <a:t>(1)</a:t>
            </a:r>
            <a:endParaRPr lang="en-US" altLang="zh-CN" sz="2400" b="1" dirty="0"/>
          </a:p>
          <a:p>
            <a:pPr marL="609600" indent="-609600" eaLnBrk="1" latinLnBrk="0" hangingPunct="1">
              <a:lnSpc>
                <a:spcPts val="3400"/>
              </a:lnSpc>
              <a:spcBef>
                <a:spcPts val="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</p:txBody>
      </p:sp>
      <p:sp>
        <p:nvSpPr>
          <p:cNvPr id="4" name="Rectangle 3"/>
          <p:cNvSpPr>
            <a:spLocks noGrp="1"/>
          </p:cNvSpPr>
          <p:nvPr/>
        </p:nvSpPr>
        <p:spPr>
          <a:xfrm>
            <a:off x="828040" y="2420620"/>
            <a:ext cx="3408045" cy="6223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609600" indent="-609600" eaLnBrk="1" hangingPunct="1"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zh-CN" altLang="en-US" sz="2400" b="1" dirty="0">
                <a:latin typeface="宋体" panose="02010600030101010101" pitchFamily="2" charset="-122"/>
              </a:rPr>
              <a:t>证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)=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0  </a:t>
            </a:r>
            <a:endParaRPr lang="en-US" altLang="zh-CN" sz="2400" b="1" baseline="30000" dirty="0"/>
          </a:p>
          <a:p>
            <a:pPr marL="609600" indent="-609600" eaLnBrk="1" latinLnBrk="0" hangingPunct="1">
              <a:lnSpc>
                <a:spcPts val="3400"/>
              </a:lnSpc>
              <a:spcBef>
                <a:spcPts val="0"/>
              </a:spcBef>
              <a:buNone/>
            </a:pPr>
            <a:endParaRPr lang="zh-CN" altLang="en-US" sz="2400" b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4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9459" name="Rectangle 3"/>
          <p:cNvSpPr>
            <a:spLocks noGrp="1"/>
          </p:cNvSpPr>
          <p:nvPr>
            <p:ph idx="1"/>
          </p:nvPr>
        </p:nvSpPr>
        <p:spPr>
          <a:xfrm>
            <a:off x="828040" y="1699260"/>
            <a:ext cx="8017510" cy="5132705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按集合相等思想进行证明。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marL="457200" indent="-457200" eaLnBrk="1" latinLnBrk="0" hangingPunct="1">
              <a:spcBef>
                <a:spcPts val="1500"/>
              </a:spcBef>
              <a:buFont typeface="+mj-ea"/>
              <a:buAutoNum type="circleNumDbPlain"/>
            </a:pPr>
            <a:r>
              <a:rPr lang="zh-CN" altLang="en-US" sz="2400" b="1" dirty="0">
                <a:solidFill>
                  <a:schemeClr val="accent2"/>
                </a:solidFill>
              </a:rPr>
              <a:t>证明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∪….</a:t>
            </a:r>
            <a:r>
              <a:rPr lang="zh-CN" altLang="en-US" sz="2400" b="1" dirty="0">
                <a:solidFill>
                  <a:schemeClr val="accent2"/>
                </a:solidFill>
                <a:sym typeface="+mn-ea"/>
              </a:rPr>
              <a:t>具有传递性，从而包含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  <a:sym typeface="+mn-ea"/>
              </a:rPr>
              <a:t>)</a:t>
            </a:r>
            <a:endParaRPr lang="zh-CN" altLang="en-US" sz="2400" b="1" dirty="0">
              <a:solidFill>
                <a:schemeClr val="accent2"/>
              </a:solidFill>
            </a:endParaRPr>
          </a:p>
          <a:p>
            <a:pPr marL="0" indent="0" eaLnBrk="1" hangingPunct="1">
              <a:buFont typeface="+mj-ea"/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      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∪…. </a:t>
            </a:r>
            <a:r>
              <a:rPr lang="en-US" altLang="zh-CN" sz="2400" b="1" dirty="0">
                <a:sym typeface="Symbol" panose="05050102010706020507" pitchFamily="18" charset="2"/>
              </a:rPr>
              <a:t>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∪….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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t</a:t>
            </a:r>
            <a:r>
              <a:rPr lang="en-US" altLang="zh-CN" sz="2400" b="1" dirty="0">
                <a:sym typeface="+mn-ea"/>
              </a:rPr>
              <a:t>&lt;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i="1" baseline="30000" dirty="0">
                <a:sym typeface="+mn-ea"/>
              </a:rPr>
              <a:t>t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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ym typeface="+mn-ea"/>
              </a:rPr>
              <a:t>&lt;</a:t>
            </a:r>
            <a:r>
              <a:rPr lang="en-US" altLang="zh-CN" sz="2400" b="1" i="1" dirty="0">
                <a:sym typeface="+mn-ea"/>
              </a:rPr>
              <a:t>y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i="1" baseline="30000" dirty="0">
                <a:sym typeface="+mn-ea"/>
              </a:rPr>
              <a:t>s</a:t>
            </a:r>
            <a:endParaRPr lang="en-US" altLang="zh-CN" sz="2400" b="1" i="1" baseline="30000" dirty="0">
              <a:sym typeface="+mn-ea"/>
            </a:endParaRPr>
          </a:p>
          <a:p>
            <a:pPr eaLnBrk="1" hangingPunct="1">
              <a:buNone/>
            </a:pPr>
            <a:r>
              <a:rPr lang="en-US" altLang="zh-CN" sz="2400" b="1" i="1" baseline="30000" dirty="0">
                <a:sym typeface="+mn-ea"/>
              </a:rPr>
              <a:t>    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i="1" baseline="30000" dirty="0">
                <a:sym typeface="+mn-ea"/>
              </a:rPr>
              <a:t>t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i="1" baseline="30000" dirty="0">
                <a:sym typeface="+mn-ea"/>
              </a:rPr>
              <a:t>s</a:t>
            </a:r>
            <a:endParaRPr lang="en-US" altLang="zh-CN" sz="2400" b="1" i="1" baseline="30000" dirty="0">
              <a:sym typeface="+mn-ea"/>
            </a:endParaRPr>
          </a:p>
          <a:p>
            <a:pPr eaLnBrk="1" hangingPunct="1">
              <a:buNone/>
            </a:pPr>
            <a:r>
              <a:rPr lang="en-US" altLang="zh-CN" sz="2400" b="1" i="1" baseline="30000" dirty="0">
                <a:sym typeface="+mn-ea"/>
              </a:rPr>
              <a:t>    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ym typeface="+mn-ea"/>
              </a:rPr>
              <a:t>&lt;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olidFill>
                  <a:srgbClr val="FF0000"/>
                </a:solidFill>
                <a:sym typeface="+mn-ea"/>
              </a:rPr>
              <a:t>R</a:t>
            </a:r>
            <a:r>
              <a:rPr lang="en-US" altLang="zh-CN" sz="2400" b="1" i="1" baseline="30000" dirty="0">
                <a:solidFill>
                  <a:srgbClr val="FF0000"/>
                </a:solidFill>
                <a:sym typeface="+mn-ea"/>
              </a:rPr>
              <a:t>t+s</a:t>
            </a:r>
            <a:endParaRPr lang="en-US" altLang="zh-CN" sz="2400" b="1" i="1" baseline="30000" dirty="0">
              <a:solidFill>
                <a:srgbClr val="FF0000"/>
              </a:solidFill>
              <a:sym typeface="+mn-ea"/>
            </a:endParaRPr>
          </a:p>
          <a:p>
            <a:pPr eaLnBrk="1" hangingPunct="1">
              <a:buNone/>
            </a:pPr>
            <a:r>
              <a:rPr lang="en-US" altLang="zh-CN" sz="2400" b="1" i="1" baseline="30000" dirty="0">
                <a:sym typeface="+mn-ea"/>
              </a:rPr>
              <a:t>    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>
                <a:sym typeface="+mn-ea"/>
              </a:rPr>
              <a:t>&lt;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dirty="0">
                <a:sym typeface="+mn-ea"/>
              </a:rPr>
              <a:t>, </a:t>
            </a:r>
            <a:r>
              <a:rPr lang="en-US" altLang="zh-CN" sz="2400" b="1" i="1" dirty="0">
                <a:sym typeface="+mn-ea"/>
              </a:rPr>
              <a:t>z</a:t>
            </a:r>
            <a:r>
              <a:rPr lang="en-US" altLang="zh-CN" sz="2400" b="1" dirty="0">
                <a:sym typeface="+mn-ea"/>
              </a:rPr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dirty="0">
                <a:sym typeface="+mn-ea"/>
              </a:rPr>
              <a:t>∪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baseline="30000" dirty="0">
                <a:sym typeface="+mn-ea"/>
              </a:rPr>
              <a:t>2</a:t>
            </a:r>
            <a:r>
              <a:rPr lang="en-US" altLang="zh-CN" sz="2400" b="1" dirty="0">
                <a:sym typeface="+mn-ea"/>
              </a:rPr>
              <a:t>∪</a:t>
            </a:r>
            <a:r>
              <a:rPr lang="en-US" altLang="zh-CN" sz="2400" b="1" i="1" dirty="0">
                <a:sym typeface="+mn-ea"/>
              </a:rPr>
              <a:t>R</a:t>
            </a:r>
            <a:r>
              <a:rPr lang="en-US" altLang="zh-CN" sz="2400" b="1" baseline="30000" dirty="0">
                <a:sym typeface="+mn-ea"/>
              </a:rPr>
              <a:t>3</a:t>
            </a:r>
            <a:r>
              <a:rPr lang="en-US" altLang="zh-CN" sz="2400" b="1" dirty="0">
                <a:sym typeface="+mn-ea"/>
              </a:rPr>
              <a:t>∪…. </a:t>
            </a:r>
            <a:endParaRPr lang="en-US" altLang="zh-CN" sz="2400" b="1" i="1" baseline="30000" dirty="0">
              <a:sym typeface="+mn-ea"/>
            </a:endParaRPr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en-US" altLang="zh-CN" sz="2400" b="1" dirty="0"/>
              <a:t>      </a:t>
            </a:r>
            <a:r>
              <a:rPr lang="zh-CN" altLang="en-US" sz="2400" b="1" dirty="0"/>
              <a:t>于是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∪…   </a:t>
            </a:r>
            <a:endParaRPr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827405" y="908685"/>
            <a:ext cx="4032250" cy="720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828040" y="1053465"/>
            <a:ext cx="4147185" cy="5486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/>
              <a:t>(3)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证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∪…</a:t>
            </a:r>
            <a:endParaRPr lang="en-US" altLang="zh-CN" sz="2400" b="1" dirty="0">
              <a:solidFill>
                <a:schemeClr val="accent4"/>
              </a:solidFill>
              <a:sym typeface="+mn-ea"/>
            </a:endParaRPr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ectangle 3"/>
          <p:cNvSpPr>
            <a:spLocks noGrp="1"/>
          </p:cNvSpPr>
          <p:nvPr/>
        </p:nvSpPr>
        <p:spPr>
          <a:xfrm>
            <a:off x="1259205" y="1917700"/>
            <a:ext cx="7108190" cy="37909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latinLnBrk="0" hangingPunct="1">
              <a:spcBef>
                <a:spcPts val="2000"/>
              </a:spcBef>
              <a:buFont typeface="+mj-ea"/>
              <a:buAutoNum type="circleNumDbPlain" startAt="2"/>
            </a:pPr>
            <a:r>
              <a:rPr lang="zh-CN" altLang="en-US" sz="2400" b="1" dirty="0">
                <a:solidFill>
                  <a:schemeClr val="accent2"/>
                </a:solidFill>
              </a:rPr>
              <a:t>对</a:t>
            </a:r>
            <a:r>
              <a:rPr lang="en-US" altLang="zh-CN" sz="2400" b="1" i="1" dirty="0">
                <a:solidFill>
                  <a:schemeClr val="accent2"/>
                </a:solidFill>
              </a:rPr>
              <a:t>n </a:t>
            </a:r>
            <a:r>
              <a:rPr lang="zh-CN" altLang="en-US" sz="2400" b="1" dirty="0">
                <a:solidFill>
                  <a:schemeClr val="accent2"/>
                </a:solidFill>
              </a:rPr>
              <a:t>进行归纳证明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i="1" baseline="30000" dirty="0">
                <a:solidFill>
                  <a:schemeClr val="accent2"/>
                </a:solidFill>
              </a:rPr>
              <a:t>n </a:t>
            </a:r>
            <a:r>
              <a:rPr lang="en-US" altLang="zh-CN" sz="2400" b="1" dirty="0">
                <a:solidFill>
                  <a:schemeClr val="accent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</a:t>
            </a:r>
            <a:endParaRPr lang="en-US" altLang="zh-CN" sz="2400" b="1" i="1" dirty="0">
              <a:solidFill>
                <a:schemeClr val="accent2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/>
              <a:t>     n</a:t>
            </a:r>
            <a:r>
              <a:rPr lang="en-US" altLang="zh-CN" sz="2400" b="1" dirty="0"/>
              <a:t>=1</a:t>
            </a:r>
            <a:r>
              <a:rPr lang="zh-CN" altLang="en-US" sz="2400" b="1" dirty="0"/>
              <a:t>时显然为真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假设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k</a:t>
            </a:r>
            <a:r>
              <a:rPr lang="zh-CN" altLang="en-US" sz="2400" b="1" dirty="0"/>
              <a:t>时为真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那么对于任意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    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k</a:t>
            </a:r>
            <a:r>
              <a:rPr lang="en-US" altLang="zh-CN" sz="2400" b="1" baseline="30000" dirty="0"/>
              <a:t>+1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k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/>
              <a:t>R </a:t>
            </a:r>
            <a:endParaRPr lang="en-US" altLang="zh-CN" sz="2400" b="1" i="1" dirty="0"/>
          </a:p>
          <a:p>
            <a:pPr eaLnBrk="1" hangingPunct="1">
              <a:buNone/>
            </a:pPr>
            <a:r>
              <a:rPr lang="en-US" altLang="zh-CN" sz="2400" b="1" i="1" dirty="0"/>
              <a:t>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</a:t>
            </a:r>
            <a:r>
              <a:rPr lang="en-US" altLang="zh-CN" sz="2400" b="1" i="1" dirty="0"/>
              <a:t>t </a:t>
            </a:r>
            <a:r>
              <a:rPr lang="en-US" altLang="zh-CN" sz="2400" b="1" dirty="0"/>
              <a:t>(&lt;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i="1" baseline="30000" dirty="0"/>
              <a:t>k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 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                  </a:t>
            </a:r>
            <a:r>
              <a:rPr lang="en-US" altLang="zh-CN" sz="2400" b="1" i="1" dirty="0"/>
              <a:t>t </a:t>
            </a:r>
            <a:r>
              <a:rPr lang="en-US" altLang="zh-CN" sz="2400" b="1" dirty="0"/>
              <a:t>(&lt;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))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于是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∪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∪… </a:t>
            </a:r>
            <a:r>
              <a:rPr lang="en-US" altLang="zh-CN" sz="2400" b="1" dirty="0">
                <a:sym typeface="Symbol" panose="05050102010706020507" pitchFamily="18" charset="2"/>
              </a:rPr>
              <a:t>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   </a:t>
            </a:r>
            <a:endParaRPr lang="zh-CN" altLang="en-US" sz="2400" b="1" dirty="0"/>
          </a:p>
        </p:txBody>
      </p:sp>
      <p:sp>
        <p:nvSpPr>
          <p:cNvPr id="3" name="圆角矩形 2"/>
          <p:cNvSpPr/>
          <p:nvPr/>
        </p:nvSpPr>
        <p:spPr>
          <a:xfrm>
            <a:off x="1329690" y="908685"/>
            <a:ext cx="4032250" cy="7200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Rectangle 3"/>
          <p:cNvSpPr>
            <a:spLocks noGrp="1"/>
          </p:cNvSpPr>
          <p:nvPr/>
        </p:nvSpPr>
        <p:spPr>
          <a:xfrm>
            <a:off x="1330325" y="1053465"/>
            <a:ext cx="4147185" cy="54864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buNone/>
            </a:pPr>
            <a:r>
              <a:rPr lang="en-US" altLang="zh-CN" sz="2400" b="1" dirty="0"/>
              <a:t>(3) 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  </a:t>
            </a:r>
            <a:r>
              <a:rPr lang="zh-CN" altLang="en-US" sz="2400" b="1" dirty="0">
                <a:solidFill>
                  <a:schemeClr val="accent4"/>
                </a:solidFill>
                <a:sym typeface="+mn-ea"/>
              </a:rPr>
              <a:t>证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t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(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)=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sym typeface="+mn-ea"/>
              </a:rPr>
              <a:t>2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</a:t>
            </a:r>
            <a:r>
              <a:rPr lang="en-US" altLang="zh-CN" sz="2400" b="1" i="1" dirty="0">
                <a:solidFill>
                  <a:schemeClr val="accent4"/>
                </a:solidFill>
                <a:sym typeface="+mn-ea"/>
              </a:rPr>
              <a:t>R</a:t>
            </a:r>
            <a:r>
              <a:rPr lang="en-US" altLang="zh-CN" sz="2400" b="1" baseline="30000" dirty="0">
                <a:solidFill>
                  <a:schemeClr val="accent4"/>
                </a:solidFill>
                <a:sym typeface="+mn-ea"/>
              </a:rPr>
              <a:t>3</a:t>
            </a:r>
            <a:r>
              <a:rPr lang="en-US" altLang="zh-CN" sz="2400" b="1" dirty="0">
                <a:solidFill>
                  <a:schemeClr val="accent4"/>
                </a:solidFill>
                <a:sym typeface="+mn-ea"/>
              </a:rPr>
              <a:t>∪…</a:t>
            </a:r>
            <a:endParaRPr lang="en-US" altLang="zh-CN" sz="2400" b="1" dirty="0">
              <a:solidFill>
                <a:schemeClr val="accent4"/>
              </a:solidFill>
              <a:sym typeface="+mn-ea"/>
            </a:endParaRPr>
          </a:p>
          <a:p>
            <a:pPr eaLnBrk="1" hangingPunct="1">
              <a:buNone/>
            </a:pP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0483" name="Text Box 2"/>
          <p:cNvSpPr txBox="1"/>
          <p:nvPr/>
        </p:nvSpPr>
        <p:spPr>
          <a:xfrm>
            <a:off x="827088" y="1773238"/>
            <a:ext cx="7346950" cy="4364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ea typeface="黑体" panose="02010609060101010101" pitchFamily="2" charset="-122"/>
              </a:rPr>
              <a:t>矩阵表示</a:t>
            </a:r>
            <a:endParaRPr lang="en-US" altLang="zh-CN" sz="2400" b="1" dirty="0">
              <a:solidFill>
                <a:srgbClr val="7030A0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设关系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的关系矩阵分别为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r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s </a:t>
            </a:r>
            <a:endParaRPr lang="en-US" altLang="zh-CN" sz="2400" b="1" i="1" baseline="-25000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和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t 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 </a:t>
            </a:r>
            <a:br>
              <a:rPr lang="zh-CN" altLang="en-US" sz="2400" b="1" dirty="0"/>
            </a:br>
            <a:r>
              <a:rPr lang="zh-CN" altLang="en-US" sz="2400" b="1" dirty="0"/>
              <a:t>       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r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E    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          M</a:t>
            </a:r>
            <a:r>
              <a:rPr lang="en-US" altLang="zh-CN" sz="2400" b="1" i="1" baseline="-25000" dirty="0"/>
              <a:t>s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’ </a:t>
            </a: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       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t 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M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</a:t>
            </a:r>
            <a:r>
              <a:rPr lang="en-US" altLang="zh-CN" sz="2400" b="1" i="1" dirty="0"/>
              <a:t>M</a:t>
            </a:r>
            <a:r>
              <a:rPr lang="en-US" altLang="zh-CN" sz="2400" b="1" baseline="30000" dirty="0"/>
              <a:t>3</a:t>
            </a:r>
            <a:r>
              <a:rPr lang="en-US" altLang="zh-CN" sz="2400" b="1" dirty="0"/>
              <a:t>+…</a:t>
            </a: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其中</a:t>
            </a:r>
            <a:r>
              <a:rPr lang="en-US" altLang="zh-CN" sz="2400" b="1" i="1" dirty="0"/>
              <a:t>E </a:t>
            </a:r>
            <a:r>
              <a:rPr lang="zh-CN" altLang="en-US" sz="2400" b="1" dirty="0"/>
              <a:t>是和 </a:t>
            </a:r>
            <a:r>
              <a:rPr lang="en-US" altLang="zh-CN" sz="2400" b="1" i="1" dirty="0"/>
              <a:t>M </a:t>
            </a:r>
            <a:r>
              <a:rPr lang="zh-CN" altLang="en-US" sz="2400" b="1" dirty="0"/>
              <a:t>同阶的单位矩阵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’</a:t>
            </a:r>
            <a:r>
              <a:rPr lang="zh-CN" altLang="en-US" sz="2400" b="1" dirty="0"/>
              <a:t>是 </a:t>
            </a:r>
            <a:r>
              <a:rPr lang="en-US" altLang="zh-CN" sz="2400" b="1" i="1" dirty="0"/>
              <a:t>M </a:t>
            </a:r>
            <a:r>
              <a:rPr lang="zh-CN" altLang="en-US" sz="2400" b="1" dirty="0"/>
              <a:t>的转置矩阵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tx1"/>
                </a:solidFill>
              </a:rPr>
              <a:t>注意：在上述等式中矩阵的元素相加时</a:t>
            </a:r>
            <a:r>
              <a:rPr lang="zh-CN" altLang="en-US" sz="2400" b="1" dirty="0">
                <a:solidFill>
                  <a:srgbClr val="FF0000"/>
                </a:solidFill>
              </a:rPr>
              <a:t>使用逻辑加</a:t>
            </a:r>
            <a:r>
              <a:rPr lang="en-US" altLang="zh-CN" sz="2400" b="1" dirty="0">
                <a:solidFill>
                  <a:srgbClr val="FF0000"/>
                </a:solidFill>
              </a:rPr>
              <a:t>. </a:t>
            </a:r>
            <a:r>
              <a:rPr lang="en-US" altLang="zh-CN" sz="2400" b="1" dirty="0"/>
              <a:t></a:t>
            </a:r>
            <a:endParaRPr lang="en-US" altLang="zh-CN" sz="2400" b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endParaRPr lang="zh-CN" altLang="en-US" sz="2400" b="1" dirty="0"/>
          </a:p>
        </p:txBody>
      </p:sp>
      <p:sp>
        <p:nvSpPr>
          <p:cNvPr id="20484" name="Rectangle 4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闭包的构造方法（续）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5292090" y="405130"/>
            <a:ext cx="3456305" cy="158369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17413" name="Text Box 4"/>
          <p:cNvSpPr txBox="1"/>
          <p:nvPr/>
        </p:nvSpPr>
        <p:spPr>
          <a:xfrm>
            <a:off x="5147945" y="403225"/>
            <a:ext cx="3672205" cy="14204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</a:rPr>
              <a:t>  </a:t>
            </a:r>
            <a:r>
              <a:rPr lang="en-US" altLang="zh-CN" sz="2400" b="1" dirty="0">
                <a:solidFill>
                  <a:schemeClr val="accent2"/>
                </a:solidFill>
              </a:rPr>
              <a:t>(1) 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0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(2) </a:t>
            </a:r>
            <a:r>
              <a:rPr lang="en-US" altLang="zh-CN" sz="2400" b="1" i="1" dirty="0">
                <a:solidFill>
                  <a:schemeClr val="accent2"/>
                </a:solidFill>
              </a:rPr>
              <a:t>s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1</a:t>
            </a:r>
            <a:br>
              <a:rPr lang="en-US" altLang="zh-CN" sz="2400" b="1" dirty="0">
                <a:solidFill>
                  <a:schemeClr val="accent2"/>
                </a:solidFill>
              </a:rPr>
            </a:br>
            <a:r>
              <a:rPr lang="en-US" altLang="zh-CN" sz="2400" b="1" dirty="0">
                <a:solidFill>
                  <a:schemeClr val="accent2"/>
                </a:solidFill>
              </a:rPr>
              <a:t>  (3) </a:t>
            </a:r>
            <a:r>
              <a:rPr lang="en-US" altLang="zh-CN" sz="2400" b="1" i="1" dirty="0">
                <a:solidFill>
                  <a:schemeClr val="accent2"/>
                </a:solidFill>
              </a:rPr>
              <a:t>t</a:t>
            </a:r>
            <a:r>
              <a:rPr lang="en-US" altLang="zh-CN" sz="2400" b="1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)=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2</a:t>
            </a:r>
            <a:r>
              <a:rPr lang="en-US" altLang="zh-CN" sz="2400" b="1" dirty="0">
                <a:solidFill>
                  <a:schemeClr val="accent2"/>
                </a:solidFill>
              </a:rPr>
              <a:t>∪</a:t>
            </a:r>
            <a:r>
              <a:rPr lang="en-US" altLang="zh-CN" sz="2400" b="1" i="1" dirty="0">
                <a:solidFill>
                  <a:schemeClr val="accent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accent2"/>
                </a:solidFill>
              </a:rPr>
              <a:t>3</a:t>
            </a:r>
            <a:r>
              <a:rPr lang="en-US" altLang="zh-CN" sz="2400" b="1" dirty="0">
                <a:solidFill>
                  <a:schemeClr val="accent2"/>
                </a:solidFill>
              </a:rPr>
              <a:t>∪…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1507" name="Text Box 3"/>
          <p:cNvSpPr txBox="1"/>
          <p:nvPr/>
        </p:nvSpPr>
        <p:spPr>
          <a:xfrm>
            <a:off x="655320" y="1054735"/>
            <a:ext cx="7876540" cy="54521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  <a:ea typeface="黑体" panose="02010609060101010101" pitchFamily="2" charset="-122"/>
              </a:rPr>
              <a:t>图表示</a:t>
            </a:r>
            <a:endParaRPr lang="zh-CN" altLang="en-US" sz="2400" b="1" dirty="0">
              <a:solidFill>
                <a:srgbClr val="7030A0"/>
              </a:solidFill>
              <a:ea typeface="黑体" panose="02010609060101010101" pitchFamily="2" charset="-122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设关系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的关系图分别记为</a:t>
            </a:r>
            <a:r>
              <a:rPr lang="en-US" altLang="zh-CN" sz="2400" b="1" i="1" dirty="0"/>
              <a:t>G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r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s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t 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r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s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t </a:t>
            </a:r>
            <a:r>
              <a:rPr lang="zh-CN" altLang="en-US" sz="2400" b="1" dirty="0"/>
              <a:t>的顶点集与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的顶点集相等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ts val="1800"/>
              </a:spcBef>
              <a:buFont typeface="+mj-lt"/>
              <a:buNone/>
            </a:pPr>
            <a:r>
              <a:rPr lang="zh-CN" altLang="en-US" sz="2400" b="1" dirty="0"/>
              <a:t>除了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的边以外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以下述方法添加新的边：</a:t>
            </a:r>
            <a:endParaRPr lang="zh-CN" altLang="en-US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ts val="0"/>
              </a:spcBef>
              <a:buFont typeface="+mj-lt"/>
              <a:buAutoNum type="alphaLcParenR"/>
            </a:pPr>
            <a:r>
              <a:rPr lang="zh-CN" altLang="en-US" sz="2400" b="1" dirty="0"/>
              <a:t>考察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的每个顶点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如果没有环就加上一个环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最终得到的是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r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zh-CN" altLang="en-US" sz="2400" b="1" dirty="0"/>
              <a:t>考察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的每一条边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如果有一条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i </a:t>
            </a:r>
            <a:r>
              <a:rPr lang="zh-CN" altLang="en-US" sz="2400" b="1" dirty="0"/>
              <a:t>到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j </a:t>
            </a:r>
            <a:r>
              <a:rPr lang="zh-CN" altLang="en-US" sz="2400" b="1" dirty="0"/>
              <a:t>的单向边</a:t>
            </a:r>
            <a:r>
              <a:rPr lang="en-US" altLang="zh-CN" sz="2400" b="1" dirty="0"/>
              <a:t>, </a:t>
            </a:r>
            <a:r>
              <a:rPr lang="en-US" altLang="zh-CN" sz="2400" b="1" i="1" dirty="0">
                <a:solidFill>
                  <a:srgbClr val="FF0000"/>
                </a:solidFill>
              </a:rPr>
              <a:t>i</a:t>
            </a:r>
            <a:r>
              <a:rPr lang="en-US" altLang="zh-CN" sz="2400" b="1" dirty="0">
                <a:solidFill>
                  <a:srgbClr val="FF0000"/>
                </a:solidFill>
              </a:rPr>
              <a:t>≠</a:t>
            </a:r>
            <a:r>
              <a:rPr lang="en-US" altLang="zh-CN" sz="2400" b="1" i="1" dirty="0">
                <a:solidFill>
                  <a:srgbClr val="FF0000"/>
                </a:solidFill>
              </a:rPr>
              <a:t>j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则在</a:t>
            </a:r>
            <a:r>
              <a:rPr lang="en-US" altLang="zh-CN" sz="2400" b="1" i="1" dirty="0"/>
              <a:t>G</a:t>
            </a:r>
            <a:r>
              <a:rPr lang="zh-CN" altLang="en-US" sz="2400" b="1" dirty="0"/>
              <a:t>中加一条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j </a:t>
            </a:r>
            <a:r>
              <a:rPr lang="zh-CN" altLang="en-US" sz="2400" b="1" dirty="0"/>
              <a:t>到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i </a:t>
            </a:r>
            <a:r>
              <a:rPr lang="zh-CN" altLang="en-US" sz="2400" b="1" dirty="0"/>
              <a:t>的反方向边</a:t>
            </a:r>
            <a:r>
              <a:rPr lang="en-US" altLang="zh-CN" sz="2400" b="1" dirty="0"/>
              <a:t>. </a:t>
            </a:r>
            <a:r>
              <a:rPr lang="zh-CN" altLang="en-US" sz="2400" b="1" dirty="0"/>
              <a:t>最终得到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s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457200" lvl="0" indent="-457200" eaLnBrk="1" hangingPunct="1">
              <a:lnSpc>
                <a:spcPct val="120000"/>
              </a:lnSpc>
              <a:spcBef>
                <a:spcPts val="1000"/>
              </a:spcBef>
              <a:buFont typeface="+mj-lt"/>
              <a:buAutoNum type="alphaLcParenR"/>
            </a:pPr>
            <a:r>
              <a:rPr lang="zh-CN" altLang="en-US" sz="2400" b="1" dirty="0"/>
              <a:t>考察</a:t>
            </a:r>
            <a:r>
              <a:rPr lang="en-US" altLang="zh-CN" sz="2400" b="1" i="1" dirty="0"/>
              <a:t>G </a:t>
            </a:r>
            <a:r>
              <a:rPr lang="zh-CN" altLang="en-US" sz="2400" b="1" dirty="0"/>
              <a:t>的任意两个顶点 </a:t>
            </a:r>
            <a:r>
              <a:rPr lang="en-US" altLang="zh-CN" sz="2400" b="1" i="1" dirty="0"/>
              <a:t>x</a:t>
            </a:r>
            <a:r>
              <a:rPr lang="en-US" altLang="zh-CN" sz="2400" b="1" i="1" baseline="-25000" dirty="0"/>
              <a:t>i</a:t>
            </a:r>
            <a:r>
              <a:rPr lang="zh-CN" altLang="en-US" sz="2400" b="1" dirty="0"/>
              <a:t>和</a:t>
            </a:r>
            <a:r>
              <a:rPr lang="en-US" altLang="zh-CN" sz="2400" b="1" i="1" dirty="0">
                <a:sym typeface="+mn-ea"/>
              </a:rPr>
              <a:t>x</a:t>
            </a:r>
            <a:r>
              <a:rPr lang="en-US" altLang="zh-CN" sz="2400" b="1" i="1" baseline="-25000" dirty="0">
                <a:sym typeface="+mn-ea"/>
              </a:rPr>
              <a:t>j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如它们之间存在一条路径，且原先它们之间没有单向边连接，就加上这条</a:t>
            </a:r>
            <a:r>
              <a:rPr lang="zh-CN" altLang="en-US" sz="2400" b="1" dirty="0"/>
              <a:t>单向边</a:t>
            </a:r>
            <a:r>
              <a:rPr lang="en-US" altLang="zh-CN" sz="2400" b="1" dirty="0"/>
              <a:t>.</a:t>
            </a:r>
            <a:r>
              <a:rPr lang="zh-CN" altLang="en-US" sz="2400" b="1" dirty="0"/>
              <a:t>当检查完所有的顶点后就得到图</a:t>
            </a:r>
            <a:r>
              <a:rPr lang="en-US" altLang="zh-CN" sz="2400" b="1" i="1" dirty="0"/>
              <a:t>G</a:t>
            </a:r>
            <a:r>
              <a:rPr lang="en-US" altLang="zh-CN" sz="2400" b="1" i="1" baseline="-25000" dirty="0"/>
              <a:t>t </a:t>
            </a:r>
            <a:r>
              <a:rPr lang="en-US" altLang="zh-CN" sz="2400" b="1" dirty="0"/>
              <a:t>.  </a:t>
            </a:r>
            <a:endParaRPr lang="en-US" altLang="zh-CN" sz="2400" b="1" dirty="0"/>
          </a:p>
        </p:txBody>
      </p:sp>
      <p:sp>
        <p:nvSpPr>
          <p:cNvPr id="21508" name="Rectangle 4"/>
          <p:cNvSpPr>
            <a:spLocks noGrp="1"/>
          </p:cNvSpPr>
          <p:nvPr>
            <p:ph type="title"/>
          </p:nvPr>
        </p:nvSpPr>
        <p:spPr>
          <a:xfrm>
            <a:off x="685800" y="10731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闭包的构造方法（续）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5123" name="Rectangle 2"/>
          <p:cNvSpPr>
            <a:spLocks noGrp="1"/>
          </p:cNvSpPr>
          <p:nvPr>
            <p:ph type="title"/>
          </p:nvPr>
        </p:nvSpPr>
        <p:spPr>
          <a:xfrm>
            <a:off x="467995" y="333058"/>
            <a:ext cx="7772400" cy="947737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Ø"/>
            </a:pPr>
            <a:r>
              <a:rPr lang="zh-CN" altLang="en-US" sz="4000" dirty="0">
                <a:solidFill>
                  <a:schemeClr val="accent2"/>
                </a:solidFill>
              </a:rPr>
              <a:t>关系性质的定义和判别</a:t>
            </a:r>
            <a:endParaRPr lang="zh-CN" altLang="en-US" sz="4000" dirty="0">
              <a:solidFill>
                <a:schemeClr val="accent2"/>
              </a:solidFill>
            </a:endParaRPr>
          </a:p>
        </p:txBody>
      </p:sp>
      <p:sp>
        <p:nvSpPr>
          <p:cNvPr id="5124" name="Text Box 3"/>
          <p:cNvSpPr txBox="1"/>
          <p:nvPr/>
        </p:nvSpPr>
        <p:spPr>
          <a:xfrm>
            <a:off x="346075" y="1844675"/>
            <a:ext cx="8618855" cy="24993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4.14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 </a:t>
            </a:r>
            <a:br>
              <a:rPr lang="en-US" altLang="zh-CN" sz="2400" b="1" dirty="0"/>
            </a:br>
            <a:r>
              <a:rPr lang="en-US" altLang="zh-CN" sz="2400" b="1" dirty="0"/>
              <a:t>  (1) </a:t>
            </a:r>
            <a:r>
              <a:rPr lang="zh-CN" altLang="en-US" sz="2400" b="1" dirty="0"/>
              <a:t> 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在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上是</a:t>
            </a:r>
            <a:r>
              <a:rPr lang="zh-CN" altLang="en-US" sz="2400" b="1" dirty="0">
                <a:solidFill>
                  <a:srgbClr val="7030A0"/>
                </a:solidFill>
              </a:rPr>
              <a:t>自反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en-US" altLang="zh-CN" sz="2400" b="1" dirty="0"/>
              <a:t>  (2) </a:t>
            </a:r>
            <a:r>
              <a:rPr lang="zh-CN" altLang="en-US" sz="2400" b="1" dirty="0"/>
              <a:t> 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→&lt;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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在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上是</a:t>
            </a:r>
            <a:r>
              <a:rPr lang="zh-CN" altLang="en-US" sz="2400" b="1" dirty="0">
                <a:solidFill>
                  <a:srgbClr val="7030A0"/>
                </a:solidFill>
              </a:rPr>
              <a:t>反自反</a:t>
            </a:r>
            <a:r>
              <a:rPr lang="zh-CN" altLang="en-US" sz="2400" b="1" dirty="0"/>
              <a:t>的</a:t>
            </a:r>
            <a:r>
              <a:rPr lang="en-US" altLang="zh-CN" sz="2400" b="1" dirty="0"/>
              <a:t>.</a:t>
            </a:r>
            <a:endParaRPr lang="zh-CN" altLang="en-US" sz="2400" b="1" dirty="0"/>
          </a:p>
          <a:p>
            <a:pPr marL="0" lvl="0" indent="0" eaLnBrk="1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自反：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上的全域关系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、恒等关系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</a:rPr>
              <a:t>、小于等于关系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L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en-US" altLang="zh-CN" sz="2400" b="1" dirty="0">
                <a:solidFill>
                  <a:srgbClr val="000066"/>
                </a:solidFill>
              </a:rPr>
              <a:t>,</a:t>
            </a:r>
            <a:r>
              <a:rPr lang="zh-CN" altLang="en-US" sz="2400" b="1" dirty="0">
                <a:solidFill>
                  <a:srgbClr val="000066"/>
                </a:solidFill>
              </a:rPr>
              <a:t>、整</a:t>
            </a:r>
            <a:r>
              <a:rPr lang="en-US" altLang="zh-CN" sz="2400" b="1" dirty="0">
                <a:solidFill>
                  <a:srgbClr val="000066"/>
                </a:solidFill>
              </a:rPr>
              <a:t>  </a:t>
            </a:r>
            <a:endParaRPr lang="en-US" altLang="zh-CN" sz="2400" b="1" dirty="0">
              <a:solidFill>
                <a:srgbClr val="000066"/>
              </a:solidFill>
            </a:endParaRPr>
          </a:p>
          <a:p>
            <a:pPr marL="0" lvl="0" indent="0" eaLnBrk="1" hangingPunct="1">
              <a:spcBef>
                <a:spcPts val="0"/>
              </a:spcBef>
              <a:buNone/>
            </a:pPr>
            <a:r>
              <a:rPr lang="en-US" altLang="zh-CN" sz="2400" b="1" dirty="0">
                <a:solidFill>
                  <a:srgbClr val="000066"/>
                </a:solidFill>
              </a:rPr>
              <a:t>           </a:t>
            </a:r>
            <a:r>
              <a:rPr lang="zh-CN" altLang="en-US" sz="2400" b="1" dirty="0">
                <a:solidFill>
                  <a:srgbClr val="000066"/>
                </a:solidFill>
              </a:rPr>
              <a:t>除关系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D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endParaRPr lang="en-US" altLang="zh-CN" sz="2400" b="1" baseline="-25000" dirty="0">
              <a:solidFill>
                <a:srgbClr val="000066"/>
              </a:solidFill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反自反：实数集上的小于关系、幂集上的真包含关系、</a:t>
            </a:r>
            <a:r>
              <a:rPr lang="zh-CN" altLang="en-US" sz="2400" b="1" dirty="0">
                <a:solidFill>
                  <a:srgbClr val="FF0000"/>
                </a:solidFill>
              </a:rPr>
              <a:t>空关系</a:t>
            </a:r>
            <a:r>
              <a:rPr lang="en-US" altLang="zh-CN" sz="2400" b="1" dirty="0">
                <a:solidFill>
                  <a:srgbClr val="000066"/>
                </a:solidFill>
              </a:rPr>
              <a:t>.</a:t>
            </a:r>
            <a:endParaRPr lang="en-US" altLang="zh-CN" sz="2400" b="1" dirty="0">
              <a:solidFill>
                <a:srgbClr val="000066"/>
              </a:solidFill>
            </a:endParaRPr>
          </a:p>
        </p:txBody>
      </p:sp>
      <p:sp>
        <p:nvSpPr>
          <p:cNvPr id="317444" name="Text Box 4"/>
          <p:cNvSpPr txBox="1"/>
          <p:nvPr/>
        </p:nvSpPr>
        <p:spPr>
          <a:xfrm>
            <a:off x="827088" y="6068695"/>
            <a:ext cx="7489825" cy="4603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  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2</a:t>
            </a:r>
            <a:r>
              <a:rPr lang="zh-CN" altLang="en-US" sz="2400" b="1" dirty="0">
                <a:solidFill>
                  <a:srgbClr val="7030A0"/>
                </a:solidFill>
              </a:rPr>
              <a:t>自反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反自反</a:t>
            </a:r>
            <a:r>
              <a:rPr lang="en-US" altLang="zh-CN" sz="2400" b="1" dirty="0">
                <a:solidFill>
                  <a:srgbClr val="7030A0"/>
                </a:solidFill>
              </a:rPr>
              <a:t>, 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</a:t>
            </a:r>
            <a:r>
              <a:rPr lang="zh-CN" altLang="en-US" sz="2400" b="1" dirty="0">
                <a:solidFill>
                  <a:srgbClr val="7030A0"/>
                </a:solidFill>
              </a:rPr>
              <a:t>既不自反也不反自反</a:t>
            </a:r>
            <a:r>
              <a:rPr lang="en-US" altLang="zh-CN" sz="2400" b="1" dirty="0">
                <a:solidFill>
                  <a:srgbClr val="7030A0"/>
                </a:solidFill>
              </a:rPr>
              <a:t>.</a:t>
            </a:r>
            <a:endParaRPr lang="en-US" altLang="zh-CN" sz="2400" b="1" dirty="0">
              <a:solidFill>
                <a:srgbClr val="7030A0"/>
              </a:solidFill>
            </a:endParaRPr>
          </a:p>
        </p:txBody>
      </p:sp>
      <p:sp>
        <p:nvSpPr>
          <p:cNvPr id="317445" name="Text Box 5"/>
          <p:cNvSpPr txBox="1"/>
          <p:nvPr/>
        </p:nvSpPr>
        <p:spPr>
          <a:xfrm>
            <a:off x="755650" y="4468813"/>
            <a:ext cx="7488238" cy="156845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 </a:t>
            </a:r>
            <a:r>
              <a:rPr lang="en-US" altLang="zh-CN" sz="2400" b="1" i="1" dirty="0"/>
              <a:t>A </a:t>
            </a:r>
            <a:r>
              <a:rPr lang="en-US" altLang="zh-CN" sz="2400" b="1" dirty="0"/>
              <a:t>= 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是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br>
              <a:rPr lang="zh-CN" altLang="en-US" sz="2400" b="1" dirty="0"/>
            </a:br>
            <a:r>
              <a:rPr lang="zh-CN" altLang="en-US" sz="2400" b="1" dirty="0"/>
              <a:t> 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zh-CN" altLang="en-US" sz="2400" dirty="0"/>
              <a:t> </a:t>
            </a:r>
            <a:r>
              <a:rPr lang="en-US" altLang="zh-CN" sz="2400" dirty="0"/>
              <a:t>= 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&gt;}</a:t>
            </a:r>
            <a:br>
              <a:rPr lang="en-US" altLang="zh-CN" sz="2400" b="1" dirty="0"/>
            </a:br>
            <a:r>
              <a:rPr lang="en-US" altLang="zh-CN" sz="2400" b="1" dirty="0"/>
              <a:t> 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zh-CN" altLang="en-US" sz="2400" b="1" baseline="-25000" dirty="0"/>
              <a:t> </a:t>
            </a:r>
            <a:r>
              <a:rPr lang="en-US" altLang="zh-CN" sz="2400" b="1" dirty="0"/>
              <a:t>= {&lt;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c, c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&gt;}</a:t>
            </a:r>
            <a:br>
              <a:rPr lang="en-US" altLang="zh-CN" sz="2400" b="1" dirty="0"/>
            </a:br>
            <a:r>
              <a:rPr lang="en-US" altLang="zh-CN" sz="2400" b="1" dirty="0"/>
              <a:t> 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zh-CN" altLang="en-US" sz="2400" b="1" baseline="-25000" dirty="0"/>
              <a:t> </a:t>
            </a:r>
            <a:r>
              <a:rPr lang="en-US" altLang="zh-CN" sz="2400" b="1" dirty="0"/>
              <a:t>= {&lt;</a:t>
            </a:r>
            <a:r>
              <a:rPr lang="en-US" altLang="zh-CN" sz="2400" b="1" i="1" dirty="0"/>
              <a:t>a, c</a:t>
            </a:r>
            <a:r>
              <a:rPr lang="en-US" altLang="zh-CN" sz="2400" b="1" dirty="0"/>
              <a:t>&gt;}</a:t>
            </a:r>
            <a:endParaRPr lang="zh-CN" altLang="en-US" sz="2400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48310" y="1163955"/>
            <a:ext cx="44272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自反</a:t>
            </a: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性与反自反</a:t>
            </a: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</a:t>
            </a:r>
            <a:endParaRPr lang="zh-CN" altLang="en-US" sz="36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17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17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4" grpId="0"/>
      <p:bldP spid="317445" grpId="0"/>
      <p:bldP spid="317445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2531" name="Rectangle 2"/>
          <p:cNvSpPr>
            <a:spLocks noGrp="1"/>
          </p:cNvSpPr>
          <p:nvPr>
            <p:ph type="title"/>
          </p:nvPr>
        </p:nvSpPr>
        <p:spPr>
          <a:xfrm>
            <a:off x="685800" y="32258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实例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2532" name="Text Box 3"/>
          <p:cNvSpPr txBox="1"/>
          <p:nvPr/>
        </p:nvSpPr>
        <p:spPr>
          <a:xfrm>
            <a:off x="683578" y="1379855"/>
            <a:ext cx="8179435" cy="105029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1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&gt;},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R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s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的关系图如下图所示</a:t>
            </a:r>
            <a:r>
              <a:rPr lang="en-US" altLang="zh-CN" sz="2400" b="1" dirty="0"/>
              <a:t>. </a:t>
            </a:r>
            <a:endParaRPr lang="en-US" altLang="zh-CN" sz="2400" b="1" dirty="0"/>
          </a:p>
        </p:txBody>
      </p:sp>
      <p:graphicFrame>
        <p:nvGraphicFramePr>
          <p:cNvPr id="2" name="对象 1"/>
          <p:cNvGraphicFramePr/>
          <p:nvPr/>
        </p:nvGraphicFramePr>
        <p:xfrm>
          <a:off x="829310" y="2853055"/>
          <a:ext cx="319659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3194050" imgH="1238250" progId="Paint.Picture">
                  <p:embed/>
                </p:oleObj>
              </mc:Choice>
              <mc:Fallback>
                <p:oleObj name="" r:id="rId1" imgW="3194050" imgH="1238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9310" y="2853055"/>
                        <a:ext cx="319659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860925" y="2861945"/>
          <a:ext cx="3533140" cy="1365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530600" imgH="1365250" progId="Paint.Picture">
                  <p:embed/>
                </p:oleObj>
              </mc:Choice>
              <mc:Fallback>
                <p:oleObj name="" r:id="rId3" imgW="3530600" imgH="13652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60925" y="2861945"/>
                        <a:ext cx="3533140" cy="1365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793115" y="4515485"/>
          <a:ext cx="3304540" cy="1658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302000" imgH="1657350" progId="Paint.Picture">
                  <p:embed/>
                </p:oleObj>
              </mc:Choice>
              <mc:Fallback>
                <p:oleObj name="" r:id="rId5" imgW="3302000" imgH="16573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3115" y="4515485"/>
                        <a:ext cx="3304540" cy="16586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4868545" y="4264660"/>
          <a:ext cx="3425190" cy="177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7" imgW="3422650" imgH="1771650" progId="Paint.Picture">
                  <p:embed/>
                </p:oleObj>
              </mc:Choice>
              <mc:Fallback>
                <p:oleObj name="" r:id="rId7" imgW="3422650" imgH="17716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68545" y="4264660"/>
                        <a:ext cx="3425190" cy="1772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90208" y="1448118"/>
          <a:ext cx="5361305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8" name="Equation" r:id="rId1" imgW="3860800" imgH="914400" progId="Equation.DSMT4">
                  <p:embed/>
                </p:oleObj>
              </mc:Choice>
              <mc:Fallback>
                <p:oleObj name="Equation" r:id="rId1" imgW="3860800" imgH="914400" progId="Equation.DSMT4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0208" y="1448118"/>
                        <a:ext cx="5361305" cy="127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Text Box 4"/>
          <p:cNvSpPr txBox="1"/>
          <p:nvPr/>
        </p:nvSpPr>
        <p:spPr>
          <a:xfrm>
            <a:off x="1547495" y="5950268"/>
            <a:ext cx="6264275" cy="460375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计算</a:t>
            </a:r>
            <a:r>
              <a:rPr lang="en-US" altLang="zh-CN" sz="2400" b="1" i="1" dirty="0">
                <a:solidFill>
                  <a:srgbClr val="FF0000"/>
                </a:solidFill>
                <a:cs typeface="+mn-lt"/>
              </a:rPr>
              <a:t>M</a:t>
            </a:r>
            <a:r>
              <a:rPr lang="en-US" altLang="zh-CN" sz="2400" b="1" i="1" baseline="-25000" dirty="0">
                <a:solidFill>
                  <a:srgbClr val="FF0000"/>
                </a:solidFill>
                <a:cs typeface="+mn-lt"/>
              </a:rPr>
              <a:t>t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时间复杂度为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=O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((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-1)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ea typeface="华文行楷" panose="02010800040101010101" pitchFamily="2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60220" y="478155"/>
            <a:ext cx="7129145" cy="57594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spAutoFit/>
          </a:bodyPr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1713548" y="478155"/>
            <a:ext cx="7186295" cy="57086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A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={&lt;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d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c</a:t>
            </a:r>
            <a:r>
              <a:rPr lang="en-US" altLang="zh-CN" sz="2400" b="1" dirty="0"/>
              <a:t>&gt;}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75565" y="374650"/>
            <a:ext cx="1511300" cy="8915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6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基于关系</a:t>
            </a:r>
            <a:endParaRPr lang="zh-CN" altLang="en-US" sz="26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  <a:p>
            <a:r>
              <a:rPr lang="zh-CN" altLang="en-US" sz="2600" b="1" dirty="0"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矩阵</a:t>
            </a:r>
            <a:endParaRPr lang="zh-CN" altLang="en-US" sz="2600" b="1" dirty="0"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18453" y="2739708"/>
          <a:ext cx="5361305" cy="127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3" imgW="3860800" imgH="914400" progId="Equation.DSMT4">
                  <p:embed/>
                </p:oleObj>
              </mc:Choice>
              <mc:Fallback>
                <p:oleObj name="Equation" r:id="rId3" imgW="3860800" imgH="914400" progId="Equation.DSMT4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8453" y="2739708"/>
                        <a:ext cx="5361305" cy="127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317183" y="4141470"/>
          <a:ext cx="7229475" cy="1629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5" imgW="5206365" imgH="1168400" progId="Equation.DSMT4">
                  <p:embed/>
                </p:oleObj>
              </mc:Choice>
              <mc:Fallback>
                <p:oleObj name="Equation" r:id="rId5" imgW="5206365" imgH="1168400" progId="Equation.DSMT4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183" y="4141470"/>
                        <a:ext cx="7229475" cy="1629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796280" y="2847340"/>
          <a:ext cx="3093720" cy="154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7" imgW="3422650" imgH="1771650" progId="Paint.Picture">
                  <p:embed/>
                </p:oleObj>
              </mc:Choice>
              <mc:Fallback>
                <p:oleObj name="" r:id="rId7" imgW="3422650" imgH="17716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6280" y="2847340"/>
                        <a:ext cx="3093720" cy="154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/>
          <p:nvPr/>
        </p:nvGraphicFramePr>
        <p:xfrm>
          <a:off x="5939790" y="1557020"/>
          <a:ext cx="319659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9" imgW="3194050" imgH="1238250" progId="Paint.Picture">
                  <p:embed/>
                </p:oleObj>
              </mc:Choice>
              <mc:Fallback>
                <p:oleObj name="" r:id="rId9" imgW="3194050" imgH="1238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939790" y="1557020"/>
                        <a:ext cx="319659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3555" name="Rectangle 2"/>
          <p:cNvSpPr>
            <a:spLocks noGrp="1"/>
          </p:cNvSpPr>
          <p:nvPr>
            <p:ph type="title"/>
          </p:nvPr>
        </p:nvSpPr>
        <p:spPr>
          <a:xfrm>
            <a:off x="539750" y="620713"/>
            <a:ext cx="8208963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传递闭包的计算</a:t>
            </a:r>
            <a:r>
              <a:rPr lang="en-US" altLang="zh-CN" sz="3600" dirty="0">
                <a:solidFill>
                  <a:srgbClr val="800000"/>
                </a:solidFill>
              </a:rPr>
              <a:t>——Warshall</a:t>
            </a:r>
            <a:r>
              <a:rPr lang="zh-CN" altLang="en-US" sz="3600" dirty="0">
                <a:solidFill>
                  <a:srgbClr val="800000"/>
                </a:solidFill>
              </a:rPr>
              <a:t>算法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3556" name="Rectangle 3"/>
          <p:cNvSpPr>
            <a:spLocks noGrp="1"/>
          </p:cNvSpPr>
          <p:nvPr>
            <p:ph idx="1"/>
          </p:nvPr>
        </p:nvSpPr>
        <p:spPr>
          <a:xfrm>
            <a:off x="408305" y="1844675"/>
            <a:ext cx="8491220" cy="40259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算法思路：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/>
              <a:t>考虑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+1</a:t>
            </a:r>
            <a:r>
              <a:rPr lang="zh-CN" altLang="en-US" sz="2400" b="1" dirty="0"/>
              <a:t>个矩阵的序列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0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…,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n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将矩阵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 </a:t>
            </a:r>
            <a:r>
              <a:rPr lang="zh-CN" altLang="en-US" sz="2400" b="1" dirty="0"/>
              <a:t>的 </a:t>
            </a:r>
            <a:r>
              <a:rPr lang="en-US" altLang="zh-CN" sz="2400" b="1" i="1" dirty="0"/>
              <a:t>i </a:t>
            </a:r>
            <a:r>
              <a:rPr lang="zh-CN" altLang="en-US" sz="2400" b="1" dirty="0"/>
              <a:t>行 </a:t>
            </a:r>
            <a:r>
              <a:rPr lang="en-US" altLang="zh-CN" sz="2400" b="1" i="1" dirty="0"/>
              <a:t>j </a:t>
            </a:r>
            <a:endParaRPr lang="en-US" altLang="zh-CN" sz="2400" b="1" i="1" dirty="0"/>
          </a:p>
          <a:p>
            <a:pPr eaLnBrk="1" hangingPunct="1">
              <a:buNone/>
            </a:pPr>
            <a:r>
              <a:rPr lang="zh-CN" altLang="en-US" sz="2400" b="1" dirty="0"/>
              <a:t>列的元素记作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j</a:t>
            </a:r>
            <a:r>
              <a:rPr lang="en-US" altLang="zh-CN" sz="2400" b="1" dirty="0"/>
              <a:t>]. </a:t>
            </a:r>
            <a:endParaRPr lang="en-US" altLang="zh-CN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对于</a:t>
            </a:r>
            <a:r>
              <a:rPr lang="en-US" altLang="zh-CN" sz="2400" b="1" i="1" dirty="0">
                <a:solidFill>
                  <a:srgbClr val="7030A0"/>
                </a:solidFill>
              </a:rPr>
              <a:t>k</a:t>
            </a:r>
            <a:r>
              <a:rPr lang="en-US" altLang="zh-CN" sz="2400" b="1" dirty="0">
                <a:solidFill>
                  <a:srgbClr val="7030A0"/>
                </a:solidFill>
              </a:rPr>
              <a:t>=0, 1, …, </a:t>
            </a:r>
            <a:r>
              <a:rPr lang="en-US" altLang="zh-CN" sz="2400" b="1" i="1" dirty="0">
                <a:solidFill>
                  <a:srgbClr val="7030A0"/>
                </a:solidFill>
              </a:rPr>
              <a:t>n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M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k</a:t>
            </a:r>
            <a:r>
              <a:rPr lang="en-US" altLang="zh-CN" sz="2400" b="1" dirty="0">
                <a:solidFill>
                  <a:srgbClr val="7030A0"/>
                </a:solidFill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j</a:t>
            </a:r>
            <a:r>
              <a:rPr lang="en-US" altLang="zh-CN" sz="2400" b="1" dirty="0">
                <a:solidFill>
                  <a:srgbClr val="7030A0"/>
                </a:solidFill>
              </a:rPr>
              <a:t>]=1</a:t>
            </a:r>
            <a:r>
              <a:rPr lang="zh-CN" altLang="en-US" sz="2400" b="1" dirty="0">
                <a:solidFill>
                  <a:srgbClr val="7030A0"/>
                </a:solidFill>
              </a:rPr>
              <a:t>当且仅当在</a:t>
            </a:r>
            <a:r>
              <a:rPr lang="en-US" altLang="zh-CN" sz="2400" b="1" i="1" dirty="0">
                <a:solidFill>
                  <a:srgbClr val="7030A0"/>
                </a:solidFill>
              </a:rPr>
              <a:t>R </a:t>
            </a:r>
            <a:r>
              <a:rPr lang="zh-CN" altLang="en-US" sz="2400" b="1" dirty="0">
                <a:solidFill>
                  <a:srgbClr val="7030A0"/>
                </a:solidFill>
              </a:rPr>
              <a:t>的关系图中存在一条</a:t>
            </a:r>
            <a:endParaRPr lang="zh-CN" altLang="en-US" sz="2400" b="1" dirty="0">
              <a:solidFill>
                <a:srgbClr val="7030A0"/>
              </a:solidFill>
            </a:endParaRPr>
          </a:p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从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i </a:t>
            </a:r>
            <a:r>
              <a:rPr lang="zh-CN" altLang="en-US" sz="2400" b="1" dirty="0">
                <a:solidFill>
                  <a:srgbClr val="7030A0"/>
                </a:solidFill>
              </a:rPr>
              <a:t>到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j </a:t>
            </a:r>
            <a:r>
              <a:rPr lang="zh-CN" altLang="en-US" sz="2400" b="1" dirty="0">
                <a:solidFill>
                  <a:srgbClr val="7030A0"/>
                </a:solidFill>
              </a:rPr>
              <a:t>的路径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zh-CN" altLang="en-US" sz="2400" b="1" dirty="0">
                <a:solidFill>
                  <a:srgbClr val="7030A0"/>
                </a:solidFill>
              </a:rPr>
              <a:t>并且这条路径除端点外</a:t>
            </a:r>
            <a:r>
              <a:rPr lang="zh-CN" altLang="en-US" sz="2400" b="1" dirty="0">
                <a:solidFill>
                  <a:srgbClr val="FF0000"/>
                </a:solidFill>
              </a:rPr>
              <a:t>中间只经过</a:t>
            </a:r>
            <a:r>
              <a:rPr lang="en-US" altLang="zh-CN" sz="2400" b="1" dirty="0">
                <a:solidFill>
                  <a:srgbClr val="7030A0"/>
                </a:solidFill>
              </a:rPr>
              <a:t>{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2</a:t>
            </a:r>
            <a:r>
              <a:rPr lang="en-US" altLang="zh-CN" sz="2400" b="1" dirty="0">
                <a:solidFill>
                  <a:srgbClr val="7030A0"/>
                </a:solidFill>
              </a:rPr>
              <a:t>, …, 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eaLnBrk="1" hangingPunct="1"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x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k</a:t>
            </a:r>
            <a:r>
              <a:rPr lang="en-US" altLang="zh-CN" sz="2400" b="1" dirty="0">
                <a:solidFill>
                  <a:srgbClr val="7030A0"/>
                </a:solidFill>
              </a:rPr>
              <a:t>}</a:t>
            </a:r>
            <a:r>
              <a:rPr lang="zh-CN" altLang="en-US" sz="2400" b="1" dirty="0">
                <a:solidFill>
                  <a:srgbClr val="7030A0"/>
                </a:solidFill>
              </a:rPr>
              <a:t>中的顶点</a:t>
            </a:r>
            <a:r>
              <a:rPr lang="en-US" altLang="zh-CN" sz="2400" b="1" dirty="0">
                <a:solidFill>
                  <a:srgbClr val="7030A0"/>
                </a:solidFill>
              </a:rPr>
              <a:t>. </a:t>
            </a:r>
            <a:endParaRPr lang="en-US" altLang="zh-CN" sz="2400" b="1" dirty="0">
              <a:solidFill>
                <a:srgbClr val="7030A0"/>
              </a:solidFill>
            </a:endParaRPr>
          </a:p>
          <a:p>
            <a:pPr eaLnBrk="1" latinLnBrk="0" hangingPunct="1">
              <a:spcBef>
                <a:spcPts val="1500"/>
              </a:spcBef>
              <a:buNone/>
            </a:pPr>
            <a:endParaRPr lang="zh-CN" altLang="en-US" sz="2400" b="1" dirty="0"/>
          </a:p>
          <a:p>
            <a:pPr eaLnBrk="1" latinLnBrk="0" hangingPunct="1">
              <a:spcBef>
                <a:spcPts val="1500"/>
              </a:spcBef>
              <a:buNone/>
            </a:pPr>
            <a:r>
              <a:rPr lang="zh-CN" altLang="en-US" sz="2400" b="1" dirty="0"/>
              <a:t>不难证明</a:t>
            </a:r>
            <a:r>
              <a:rPr lang="en-US" altLang="zh-CN" sz="2400" b="1" i="1" dirty="0"/>
              <a:t>M</a:t>
            </a:r>
            <a:r>
              <a:rPr lang="en-US" altLang="zh-CN" sz="2400" b="1" baseline="-25000" dirty="0"/>
              <a:t>0</a:t>
            </a:r>
            <a:r>
              <a:rPr lang="zh-CN" altLang="en-US" sz="2400" b="1" dirty="0"/>
              <a:t>就是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的关系矩阵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而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n </a:t>
            </a:r>
            <a:r>
              <a:rPr lang="zh-CN" altLang="en-US" sz="2400" b="1" dirty="0"/>
              <a:t>就对应了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的传递闭包</a:t>
            </a:r>
            <a:r>
              <a:rPr lang="en-US" altLang="zh-CN" sz="2400" b="1" dirty="0"/>
              <a:t>. </a:t>
            </a:r>
            <a:endParaRPr lang="en-US" altLang="zh-CN" sz="2400" b="1" dirty="0">
              <a:sym typeface="Symbol" panose="05050102010706020507" pitchFamily="18" charset="2"/>
            </a:endParaRPr>
          </a:p>
        </p:txBody>
      </p:sp>
      <p:sp>
        <p:nvSpPr>
          <p:cNvPr id="23557" name="Rectangle 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6350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>
              <a:solidFill>
                <a:schemeClr val="accent2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灯片编号占位符 4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4579" name="Rectangle 2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800000"/>
                </a:solidFill>
              </a:rPr>
              <a:t>Warshall</a:t>
            </a:r>
            <a:r>
              <a:rPr lang="zh-CN" altLang="en-US" sz="3600" dirty="0">
                <a:solidFill>
                  <a:srgbClr val="800000"/>
                </a:solidFill>
              </a:rPr>
              <a:t>算法的依据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4580" name="Rectangle 3"/>
          <p:cNvSpPr>
            <a:spLocks noGrp="1"/>
          </p:cNvSpPr>
          <p:nvPr>
            <p:ph type="body"/>
          </p:nvPr>
        </p:nvSpPr>
        <p:spPr>
          <a:xfrm>
            <a:off x="755650" y="1629410"/>
            <a:ext cx="7993063" cy="4897438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/>
              <a:t>从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 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i, j</a:t>
            </a:r>
            <a:r>
              <a:rPr lang="en-US" altLang="zh-CN" sz="2400" b="1" dirty="0"/>
              <a:t>]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计算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</a:t>
            </a:r>
            <a:r>
              <a:rPr lang="en-US" altLang="zh-CN" sz="2400" b="1" baseline="-25000" dirty="0"/>
              <a:t>+1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j</a:t>
            </a:r>
            <a:r>
              <a:rPr lang="en-US" altLang="zh-CN" sz="2400" b="1" dirty="0"/>
              <a:t>]:  </a:t>
            </a:r>
            <a:r>
              <a:rPr lang="en-US" altLang="zh-CN" sz="2400" b="1" i="1" dirty="0">
                <a:sym typeface="Symbol" panose="05050102010706020507" pitchFamily="18" charset="2"/>
              </a:rPr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, </a:t>
            </a:r>
            <a:r>
              <a:rPr lang="en-US" altLang="zh-CN" sz="2400" b="1" i="1" dirty="0"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en-US" altLang="zh-CN" sz="2400" b="1" dirty="0">
                <a:sym typeface="Symbol" panose="05050102010706020507" pitchFamily="18" charset="2"/>
              </a:rPr>
              <a:t>. 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顶点集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={1, 2, …, 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={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+2, …,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V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+1}</a:t>
            </a:r>
            <a:r>
              <a:rPr lang="en-US" altLang="zh-CN" sz="2400" b="1" i="1" dirty="0">
                <a:sym typeface="Symbol" panose="05050102010706020507" pitchFamily="18" charset="2"/>
              </a:rPr>
              <a:t>V</a:t>
            </a:r>
            <a:r>
              <a:rPr lang="en-US" altLang="zh-CN" sz="2400" b="1" baseline="-25000" dirty="0">
                <a:sym typeface="Symbol" panose="05050102010706020507" pitchFamily="18" charset="2"/>
              </a:rPr>
              <a:t>2</a:t>
            </a:r>
            <a:r>
              <a:rPr lang="zh-CN" altLang="en-US" sz="2400" b="1" baseline="-25000" dirty="0">
                <a:sym typeface="Symbol" panose="05050102010706020507" pitchFamily="18" charset="2"/>
              </a:rPr>
              <a:t>，</a:t>
            </a:r>
            <a:endParaRPr lang="zh-CN" altLang="en-US" sz="2400" b="1" baseline="-25000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</a:t>
            </a:r>
            <a:r>
              <a:rPr lang="en-US" altLang="zh-CN" sz="2400" b="1" baseline="-25000" dirty="0"/>
              <a:t>+1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i, j</a:t>
            </a:r>
            <a:r>
              <a:rPr lang="en-US" altLang="zh-CN" sz="2400" b="1" dirty="0"/>
              <a:t>]=1</a:t>
            </a:r>
            <a:r>
              <a:rPr lang="en-US" altLang="zh-CN" sz="2400" b="1" dirty="0">
                <a:sym typeface="Symbol" panose="05050102010706020507" pitchFamily="18" charset="2"/>
              </a:rPr>
              <a:t>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存在从</a:t>
            </a:r>
            <a:r>
              <a:rPr lang="en-US" altLang="zh-CN" sz="2400" b="1" i="1" dirty="0"/>
              <a:t>i </a:t>
            </a:r>
            <a:r>
              <a:rPr lang="zh-CN" altLang="en-US" sz="2400" b="1" dirty="0"/>
              <a:t>到 </a:t>
            </a:r>
            <a:r>
              <a:rPr lang="en-US" altLang="zh-CN" sz="2400" b="1" i="1" dirty="0"/>
              <a:t>j </a:t>
            </a:r>
            <a:r>
              <a:rPr lang="zh-CN" altLang="en-US" sz="2400" b="1" dirty="0"/>
              <a:t>中间只经过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{</a:t>
            </a:r>
            <a:r>
              <a:rPr lang="en-US" altLang="zh-CN" sz="2400" b="1" i="1" dirty="0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+1}</a:t>
            </a:r>
            <a:r>
              <a:rPr lang="zh-CN" altLang="en-US" sz="2400" b="1" dirty="0">
                <a:sym typeface="Symbol" panose="05050102010706020507" pitchFamily="18" charset="2"/>
              </a:rPr>
              <a:t>中点的路径</a:t>
            </a:r>
            <a:endParaRPr lang="zh-CN" altLang="en-US" sz="2400" b="1" dirty="0"/>
          </a:p>
          <a:p>
            <a:pPr eaLnBrk="1" hangingPunct="1">
              <a:buNone/>
            </a:pP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这些路径分为两类：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类：只经过 </a:t>
            </a:r>
            <a:r>
              <a:rPr lang="en-US" altLang="zh-CN" sz="2400" b="1" i="1" dirty="0"/>
              <a:t>V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中点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类：经过 </a:t>
            </a:r>
            <a:r>
              <a:rPr lang="en-US" altLang="zh-CN" sz="2400" b="1" i="1" dirty="0"/>
              <a:t>k</a:t>
            </a:r>
            <a:r>
              <a:rPr lang="en-US" altLang="zh-CN" sz="2400" b="1" dirty="0"/>
              <a:t>+1</a:t>
            </a:r>
            <a:r>
              <a:rPr lang="zh-CN" altLang="en-US" sz="2400" b="1" dirty="0"/>
              <a:t>点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存在第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类路径</a:t>
            </a:r>
            <a:r>
              <a:rPr lang="en-US" altLang="zh-CN" sz="2400" b="1" dirty="0"/>
              <a:t>: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i, j</a:t>
            </a:r>
            <a:r>
              <a:rPr lang="en-US" altLang="zh-CN" sz="2400" b="1" dirty="0"/>
              <a:t>]=1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zh-CN" altLang="en-US" sz="2400" b="1" dirty="0"/>
              <a:t>存在第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类路径： 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k</a:t>
            </a:r>
            <a:r>
              <a:rPr lang="en-US" altLang="zh-CN" sz="2400" b="1" dirty="0"/>
              <a:t>[</a:t>
            </a:r>
            <a:r>
              <a:rPr lang="en-US" altLang="zh-CN" sz="2400" b="1" i="1" dirty="0"/>
              <a:t>i, k</a:t>
            </a:r>
            <a:r>
              <a:rPr lang="en-US" altLang="zh-CN" sz="2400" b="1" dirty="0"/>
              <a:t>+1]=1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i="1" dirty="0">
                <a:sym typeface="Symbol" panose="05050102010706020507" pitchFamily="18" charset="2"/>
              </a:rPr>
              <a:t>M</a:t>
            </a:r>
            <a:r>
              <a:rPr lang="en-US" altLang="zh-CN" sz="2400" b="1" i="1" baseline="-25000" dirty="0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[</a:t>
            </a:r>
            <a:r>
              <a:rPr lang="en-US" altLang="zh-CN" sz="2400" b="1" i="1" dirty="0">
                <a:sym typeface="Symbol" panose="05050102010706020507" pitchFamily="18" charset="2"/>
              </a:rPr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+1, </a:t>
            </a:r>
            <a:r>
              <a:rPr lang="en-US" altLang="zh-CN" sz="2400" b="1" i="1" dirty="0">
                <a:sym typeface="Symbol" panose="05050102010706020507" pitchFamily="18" charset="2"/>
              </a:rPr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]=1</a:t>
            </a:r>
            <a:endParaRPr lang="en-US" altLang="zh-CN" sz="2400" b="1" dirty="0">
              <a:sym typeface="Symbol" panose="05050102010706020507" pitchFamily="18" charset="2"/>
            </a:endParaRPr>
          </a:p>
          <a:p>
            <a:pPr eaLnBrk="1" hangingPunct="1">
              <a:buNone/>
            </a:pPr>
            <a:endParaRPr lang="en-US" altLang="zh-CN" sz="2400" b="1" dirty="0"/>
          </a:p>
        </p:txBody>
      </p:sp>
      <p:pic>
        <p:nvPicPr>
          <p:cNvPr id="24581" name="Picture 4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3500755"/>
            <a:ext cx="3816350" cy="29130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en-US" altLang="zh-CN" sz="3600" dirty="0">
                <a:solidFill>
                  <a:srgbClr val="800000"/>
                </a:solidFill>
              </a:rPr>
              <a:t>Warshall</a:t>
            </a:r>
            <a:r>
              <a:rPr lang="zh-CN" altLang="en-US" sz="3600" dirty="0">
                <a:solidFill>
                  <a:srgbClr val="800000"/>
                </a:solidFill>
              </a:rPr>
              <a:t>算法及其效率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25604" name="Rectangle 3"/>
          <p:cNvSpPr>
            <a:spLocks noGrp="1"/>
          </p:cNvSpPr>
          <p:nvPr>
            <p:ph idx="1"/>
          </p:nvPr>
        </p:nvSpPr>
        <p:spPr>
          <a:xfrm>
            <a:off x="755650" y="1844675"/>
            <a:ext cx="7632700" cy="3744913"/>
          </a:xfrm>
          <a:ln w="22225">
            <a:solidFill>
              <a:srgbClr val="00008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算法</a:t>
            </a:r>
            <a:r>
              <a:rPr lang="en-US" altLang="zh-CN" sz="2400" b="1" dirty="0">
                <a:solidFill>
                  <a:srgbClr val="7030A0"/>
                </a:solidFill>
              </a:rPr>
              <a:t>4.1</a:t>
            </a:r>
            <a:r>
              <a:rPr lang="en-US" altLang="zh-CN" sz="2400" b="1" dirty="0"/>
              <a:t>  Warshall</a:t>
            </a:r>
            <a:r>
              <a:rPr lang="zh-CN" altLang="en-US" sz="2400" b="1" dirty="0"/>
              <a:t>算法 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输入：</a:t>
            </a:r>
            <a:r>
              <a:rPr lang="en-US" altLang="zh-CN" sz="2400" b="1" i="1" dirty="0"/>
              <a:t>M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的关系矩阵）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zh-CN" altLang="en-US" sz="2400" b="1" dirty="0"/>
              <a:t>输出：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t</a:t>
            </a:r>
            <a:r>
              <a:rPr lang="en-US" altLang="zh-CN" sz="2400" b="1" baseline="-25000" dirty="0"/>
              <a:t> </a:t>
            </a:r>
            <a:r>
              <a:rPr lang="zh-CN" altLang="en-US" sz="2400" b="1" dirty="0"/>
              <a:t>（</a:t>
            </a:r>
            <a:r>
              <a:rPr lang="en-US" altLang="zh-CN" sz="2400" b="1" i="1" dirty="0"/>
              <a:t>t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的关系矩阵） </a:t>
            </a:r>
            <a:endParaRPr lang="zh-CN" altLang="en-US" sz="2400" b="1" dirty="0"/>
          </a:p>
          <a:p>
            <a:pPr eaLnBrk="1" hangingPunct="1">
              <a:buNone/>
            </a:pPr>
            <a:r>
              <a:rPr lang="en-US" altLang="zh-CN" sz="2400" b="1" dirty="0"/>
              <a:t>1.  </a:t>
            </a:r>
            <a:r>
              <a:rPr lang="en-US" altLang="zh-CN" sz="2400" b="1" i="1" dirty="0"/>
              <a:t>M</a:t>
            </a:r>
            <a:r>
              <a:rPr lang="en-US" altLang="zh-CN" sz="2400" b="1" i="1" baseline="-25000" dirty="0"/>
              <a:t>t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i="1" dirty="0"/>
              <a:t>M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2.  for </a:t>
            </a:r>
            <a:r>
              <a:rPr lang="en-US" altLang="zh-CN" sz="2400" b="1" i="1" dirty="0"/>
              <a:t>k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dirty="0"/>
              <a:t>1 to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do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3.     for </a:t>
            </a:r>
            <a:r>
              <a:rPr lang="en-US" altLang="zh-CN" sz="2400" b="1" i="1" dirty="0"/>
              <a:t>i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dirty="0"/>
              <a:t>1 to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do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4.</a:t>
            </a:r>
            <a:r>
              <a:rPr lang="zh-CN" altLang="en-US" sz="2400" b="1" dirty="0"/>
              <a:t>         </a:t>
            </a:r>
            <a:r>
              <a:rPr lang="en-US" altLang="zh-CN" sz="2400" b="1" dirty="0"/>
              <a:t>for </a:t>
            </a:r>
            <a:r>
              <a:rPr lang="en-US" altLang="zh-CN" sz="2400" b="1" i="1" dirty="0"/>
              <a:t>j</a:t>
            </a:r>
            <a:r>
              <a:rPr lang="en-US" altLang="zh-CN" sz="2400" b="1" dirty="0">
                <a:sym typeface="Symbol" panose="05050102010706020507" pitchFamily="18" charset="2"/>
              </a:rPr>
              <a:t></a:t>
            </a:r>
            <a:r>
              <a:rPr lang="en-US" altLang="zh-CN" sz="2400" b="1" dirty="0"/>
              <a:t>1 to </a:t>
            </a:r>
            <a:r>
              <a:rPr lang="en-US" altLang="zh-CN" sz="2400" b="1" i="1" dirty="0"/>
              <a:t>n</a:t>
            </a:r>
            <a:r>
              <a:rPr lang="en-US" altLang="zh-CN" sz="2400" b="1" dirty="0"/>
              <a:t> do</a:t>
            </a:r>
            <a:endParaRPr lang="en-US" altLang="zh-CN" sz="2400" b="1" dirty="0"/>
          </a:p>
          <a:p>
            <a:pPr eaLnBrk="1" hangingPunct="1">
              <a:buNone/>
            </a:pPr>
            <a:r>
              <a:rPr lang="en-US" altLang="zh-CN" sz="2400" b="1" dirty="0"/>
              <a:t>5.             </a:t>
            </a:r>
            <a:r>
              <a:rPr lang="en-US" altLang="zh-CN" sz="2400" b="1" i="1" dirty="0">
                <a:solidFill>
                  <a:srgbClr val="7030A0"/>
                </a:solidFill>
              </a:rPr>
              <a:t>M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j</a:t>
            </a:r>
            <a:r>
              <a:rPr lang="en-US" altLang="zh-CN" sz="2400" b="1" dirty="0">
                <a:solidFill>
                  <a:srgbClr val="7030A0"/>
                </a:solidFill>
              </a:rPr>
              <a:t>] 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</a:t>
            </a:r>
            <a:r>
              <a:rPr lang="en-US" altLang="zh-CN" sz="2400" b="1" i="1" dirty="0">
                <a:solidFill>
                  <a:srgbClr val="7030A0"/>
                </a:solidFill>
              </a:rPr>
              <a:t>M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j</a:t>
            </a:r>
            <a:r>
              <a:rPr lang="en-US" altLang="zh-CN" sz="2400" b="1" dirty="0">
                <a:solidFill>
                  <a:srgbClr val="7030A0"/>
                </a:solidFill>
              </a:rPr>
              <a:t>] + </a:t>
            </a:r>
            <a:r>
              <a:rPr lang="en-US" altLang="zh-CN" sz="2400" b="1" i="1" dirty="0">
                <a:solidFill>
                  <a:srgbClr val="7030A0"/>
                </a:solidFill>
              </a:rPr>
              <a:t>M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</a:rPr>
              <a:t>i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k</a:t>
            </a:r>
            <a:r>
              <a:rPr lang="en-US" altLang="zh-CN" sz="2400" b="1" dirty="0">
                <a:solidFill>
                  <a:srgbClr val="7030A0"/>
                </a:solidFill>
              </a:rPr>
              <a:t>]</a:t>
            </a:r>
            <a:r>
              <a:rPr lang="en-US" altLang="zh-CN" sz="2400" b="1" dirty="0">
                <a:solidFill>
                  <a:srgbClr val="7030A0"/>
                </a:solidFill>
                <a:sym typeface="Symbol" panose="05050102010706020507" pitchFamily="18" charset="2"/>
              </a:rPr>
              <a:t></a:t>
            </a:r>
            <a:r>
              <a:rPr lang="en-US" altLang="zh-CN" sz="2400" b="1" i="1" dirty="0">
                <a:solidFill>
                  <a:srgbClr val="7030A0"/>
                </a:solidFill>
              </a:rPr>
              <a:t>M</a:t>
            </a:r>
            <a:r>
              <a:rPr lang="en-US" altLang="zh-CN" sz="2400" b="1" i="1" baseline="-25000" dirty="0">
                <a:solidFill>
                  <a:srgbClr val="7030A0"/>
                </a:solidFill>
              </a:rPr>
              <a:t>t</a:t>
            </a:r>
            <a:r>
              <a:rPr lang="en-US" altLang="zh-CN" sz="2400" b="1" dirty="0">
                <a:solidFill>
                  <a:srgbClr val="7030A0"/>
                </a:solidFill>
              </a:rPr>
              <a:t>[</a:t>
            </a:r>
            <a:r>
              <a:rPr lang="en-US" altLang="zh-CN" sz="2400" b="1" i="1" dirty="0">
                <a:solidFill>
                  <a:srgbClr val="7030A0"/>
                </a:solidFill>
              </a:rPr>
              <a:t>k</a:t>
            </a:r>
            <a:r>
              <a:rPr lang="en-US" altLang="zh-CN" sz="2400" b="1" dirty="0">
                <a:solidFill>
                  <a:srgbClr val="7030A0"/>
                </a:solidFill>
              </a:rPr>
              <a:t>, </a:t>
            </a:r>
            <a:r>
              <a:rPr lang="en-US" altLang="zh-CN" sz="2400" b="1" i="1" dirty="0">
                <a:solidFill>
                  <a:srgbClr val="7030A0"/>
                </a:solidFill>
              </a:rPr>
              <a:t>j</a:t>
            </a:r>
            <a:r>
              <a:rPr lang="en-US" altLang="zh-CN" sz="2400" b="1" dirty="0">
                <a:solidFill>
                  <a:srgbClr val="7030A0"/>
                </a:solidFill>
              </a:rPr>
              <a:t>]</a:t>
            </a:r>
            <a:r>
              <a:rPr lang="en-US" altLang="zh-CN" dirty="0">
                <a:solidFill>
                  <a:srgbClr val="7030A0"/>
                </a:solidFill>
              </a:rPr>
              <a:t> </a:t>
            </a:r>
            <a:endParaRPr lang="en-US" altLang="zh-CN" dirty="0">
              <a:solidFill>
                <a:srgbClr val="7030A0"/>
              </a:solidFill>
            </a:endParaRPr>
          </a:p>
        </p:txBody>
      </p:sp>
      <p:sp>
        <p:nvSpPr>
          <p:cNvPr id="25605" name="Text Box 4"/>
          <p:cNvSpPr txBox="1"/>
          <p:nvPr/>
        </p:nvSpPr>
        <p:spPr>
          <a:xfrm>
            <a:off x="755650" y="5805488"/>
            <a:ext cx="6264275" cy="45720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时间复杂度 </a:t>
            </a:r>
            <a:r>
              <a:rPr lang="zh-CN" altLang="en-US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  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T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)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=O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ea typeface="华文行楷" panose="02010800040101010101" pitchFamily="2" charset="-122"/>
              </a:rPr>
              <a:t>n</a:t>
            </a:r>
            <a:r>
              <a:rPr lang="en-US" altLang="zh-CN" sz="2400" b="1" baseline="30000" dirty="0">
                <a:solidFill>
                  <a:srgbClr val="FF0000"/>
                </a:solidFill>
                <a:ea typeface="华文行楷" panose="02010800040101010101" pitchFamily="2" charset="-122"/>
              </a:rPr>
              <a:t>3</a:t>
            </a:r>
            <a:r>
              <a:rPr lang="en-US" altLang="zh-CN" sz="2400" b="1" dirty="0">
                <a:solidFill>
                  <a:srgbClr val="FF0000"/>
                </a:solidFill>
                <a:ea typeface="华文行楷" panose="02010800040101010101" pitchFamily="2" charset="-122"/>
              </a:rPr>
              <a:t>)</a:t>
            </a:r>
            <a:endParaRPr lang="en-US" altLang="zh-CN" sz="2400" b="1" dirty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/>
      <p:bldP spid="25605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由</a:t>
            </a:r>
            <a:r>
              <a:rPr lang="en-US" altLang="zh-CN" sz="3600" dirty="0">
                <a:solidFill>
                  <a:srgbClr val="800000"/>
                </a:solidFill>
              </a:rPr>
              <a:t>Warshall</a:t>
            </a:r>
            <a:r>
              <a:rPr lang="zh-CN" altLang="en-US" sz="3600" dirty="0">
                <a:solidFill>
                  <a:srgbClr val="800000"/>
                </a:solidFill>
              </a:rPr>
              <a:t>算法所得矩阵</a:t>
            </a:r>
            <a:r>
              <a:rPr lang="zh-CN" altLang="en-US" sz="3600" dirty="0">
                <a:solidFill>
                  <a:srgbClr val="800000"/>
                </a:solidFill>
              </a:rPr>
              <a:t>序列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85165" y="2133600"/>
          <a:ext cx="7805420" cy="3669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" imgW="3962400" imgH="1854200" progId="Equation.DSMT4">
                  <p:embed/>
                </p:oleObj>
              </mc:Choice>
              <mc:Fallback>
                <p:oleObj name="Equation" r:id="rId1" imgW="3962400" imgH="1854200" progId="Equation.DSMT4">
                  <p:embed/>
                  <p:pic>
                    <p:nvPicPr>
                      <p:cNvPr id="0" name="图片 82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5165" y="2133600"/>
                        <a:ext cx="7805420" cy="3669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/>
          <p:nvPr/>
        </p:nvGraphicFramePr>
        <p:xfrm>
          <a:off x="5868670" y="4004945"/>
          <a:ext cx="3196590" cy="1239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3194050" imgH="1238250" progId="Paint.Picture">
                  <p:embed/>
                </p:oleObj>
              </mc:Choice>
              <mc:Fallback>
                <p:oleObj name="" r:id="rId3" imgW="3194050" imgH="12382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8670" y="4004945"/>
                        <a:ext cx="3196590" cy="1239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/>
          <p:nvPr/>
        </p:nvGraphicFramePr>
        <p:xfrm>
          <a:off x="5796280" y="5143500"/>
          <a:ext cx="3093720" cy="1548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3422650" imgH="1771650" progId="Paint.Picture">
                  <p:embed/>
                </p:oleObj>
              </mc:Choice>
              <mc:Fallback>
                <p:oleObj name="" r:id="rId5" imgW="3422650" imgH="17716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6280" y="5143500"/>
                        <a:ext cx="3093720" cy="1548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18467" name="Text Box 3"/>
          <p:cNvSpPr txBox="1"/>
          <p:nvPr/>
        </p:nvSpPr>
        <p:spPr>
          <a:xfrm>
            <a:off x="684213" y="4508818"/>
            <a:ext cx="8013700" cy="13087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2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a, b, c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和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4</a:t>
            </a:r>
            <a:r>
              <a:rPr lang="zh-CN" altLang="en-US" sz="2400" b="1" dirty="0"/>
              <a:t>都是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br>
              <a:rPr lang="zh-CN" altLang="en-US" sz="2400" b="1" dirty="0"/>
            </a:br>
            <a:r>
              <a:rPr lang="zh-CN" altLang="en-US" sz="2400" b="1" dirty="0"/>
              <a:t>   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b</a:t>
            </a:r>
            <a:r>
              <a:rPr lang="en-US" altLang="zh-CN" sz="2400" b="1" dirty="0"/>
              <a:t>&gt;}</a:t>
            </a:r>
            <a:r>
              <a:rPr lang="zh-CN" altLang="en-US" sz="2400" b="1" dirty="0"/>
              <a:t>，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a</a:t>
            </a:r>
            <a:r>
              <a:rPr lang="en-US" altLang="zh-CN" sz="2400" b="1" dirty="0"/>
              <a:t>&gt;}</a:t>
            </a:r>
            <a:br>
              <a:rPr lang="en-US" altLang="zh-CN" sz="2400" b="1" dirty="0"/>
            </a:br>
            <a:r>
              <a:rPr lang="en-US" altLang="zh-CN" sz="2400" b="1" dirty="0"/>
              <a:t> 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a, c</a:t>
            </a:r>
            <a:r>
              <a:rPr lang="en-US" altLang="zh-CN" sz="2400" b="1" dirty="0"/>
              <a:t>&gt;}</a:t>
            </a:r>
            <a:r>
              <a:rPr lang="zh-CN" altLang="en-US" sz="2400" b="1" dirty="0"/>
              <a:t>， 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4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a, c</a:t>
            </a:r>
            <a:r>
              <a:rPr lang="en-US" altLang="zh-CN" sz="2400" b="1" dirty="0"/>
              <a:t>&gt;}</a:t>
            </a:r>
            <a:endParaRPr lang="en-US" altLang="zh-CN" sz="2400" b="1" dirty="0"/>
          </a:p>
        </p:txBody>
      </p:sp>
      <p:sp>
        <p:nvSpPr>
          <p:cNvPr id="6149" name="Rectangle 4"/>
          <p:cNvSpPr/>
          <p:nvPr/>
        </p:nvSpPr>
        <p:spPr>
          <a:xfrm>
            <a:off x="684530" y="1269365"/>
            <a:ext cx="8274050" cy="3124835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4.15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 </a:t>
            </a:r>
            <a:br>
              <a:rPr lang="en-US" altLang="zh-CN" sz="2400" b="1" dirty="0"/>
            </a:br>
            <a:r>
              <a:rPr lang="en-US" altLang="zh-CN" sz="2400" b="1" dirty="0"/>
              <a:t>(1) </a:t>
            </a:r>
            <a:r>
              <a:rPr lang="zh-CN" altLang="en-US" sz="2400" b="1" dirty="0"/>
              <a:t> 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→&lt;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 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</a:t>
            </a:r>
            <a:endParaRPr lang="zh-CN" altLang="en-US" sz="2400" b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       </a:t>
            </a:r>
            <a:r>
              <a:rPr lang="zh-CN" altLang="en-US" sz="2400" b="1" dirty="0">
                <a:solidFill>
                  <a:srgbClr val="7030A0"/>
                </a:solidFill>
              </a:rPr>
              <a:t>对称</a:t>
            </a:r>
            <a:r>
              <a:rPr lang="zh-CN" altLang="en-US" sz="2400" b="1" dirty="0"/>
              <a:t>的关系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r>
              <a:rPr lang="en-US" altLang="zh-CN" sz="2400" b="1" dirty="0"/>
              <a:t>(2) </a:t>
            </a:r>
            <a:r>
              <a:rPr lang="zh-CN" altLang="en-US" sz="2400" b="1" dirty="0"/>
              <a:t> 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→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),  </a:t>
            </a:r>
            <a:r>
              <a:rPr lang="zh-CN" altLang="en-US" sz="2400" b="1" dirty="0"/>
              <a:t>则称</a:t>
            </a:r>
            <a:r>
              <a:rPr lang="en-US" altLang="zh-CN" sz="2400" b="1" i="1" dirty="0"/>
              <a:t>R   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       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7030A0"/>
                </a:solidFill>
              </a:rPr>
              <a:t>反对称</a:t>
            </a:r>
            <a:r>
              <a:rPr lang="zh-CN" altLang="en-US" sz="2400" b="1" dirty="0"/>
              <a:t>关系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marL="0" lvl="0" indent="0" eaLnBrk="1" hangingPunct="1">
              <a:lnSpc>
                <a:spcPct val="110000"/>
              </a:lnSpc>
              <a:spcBef>
                <a:spcPts val="15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对称：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上的全域关系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、恒等关系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chemeClr val="accent4"/>
                </a:solidFill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空关系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反对称：恒等关系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空关系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rgbClr val="000066"/>
                </a:solidFill>
              </a:rPr>
              <a:t>是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上的反对称关系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318469" name="Text Box 5"/>
          <p:cNvSpPr txBox="1"/>
          <p:nvPr/>
        </p:nvSpPr>
        <p:spPr>
          <a:xfrm>
            <a:off x="1332230" y="5732145"/>
            <a:ext cx="7704138" cy="895350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1 </a:t>
            </a:r>
            <a:r>
              <a:rPr lang="zh-CN" altLang="en-US" sz="2400" b="1" dirty="0">
                <a:solidFill>
                  <a:srgbClr val="7030A0"/>
                </a:solidFill>
              </a:rPr>
              <a:t>对称、反对称</a:t>
            </a:r>
            <a:r>
              <a:rPr lang="en-US" altLang="zh-CN" sz="2400" b="1" dirty="0">
                <a:solidFill>
                  <a:srgbClr val="7030A0"/>
                </a:solidFill>
              </a:rPr>
              <a:t>.   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2 </a:t>
            </a:r>
            <a:r>
              <a:rPr lang="zh-CN" altLang="en-US" sz="2400" b="1" dirty="0">
                <a:solidFill>
                  <a:srgbClr val="7030A0"/>
                </a:solidFill>
              </a:rPr>
              <a:t>对称，不反对称</a:t>
            </a:r>
            <a:r>
              <a:rPr lang="en-US" altLang="zh-CN" sz="2400" b="1" dirty="0">
                <a:solidFill>
                  <a:srgbClr val="7030A0"/>
                </a:solidFill>
              </a:rPr>
              <a:t>. </a:t>
            </a:r>
            <a:endParaRPr lang="en-US" altLang="zh-CN" sz="2400" b="1" i="1" dirty="0">
              <a:solidFill>
                <a:srgbClr val="7030A0"/>
              </a:solidFill>
            </a:endParaRPr>
          </a:p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3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反对称，不对称</a:t>
            </a:r>
            <a:r>
              <a:rPr lang="en-US" altLang="zh-CN" sz="2400" b="1" dirty="0">
                <a:solidFill>
                  <a:srgbClr val="7030A0"/>
                </a:solidFill>
              </a:rPr>
              <a:t>.   </a:t>
            </a:r>
            <a:r>
              <a:rPr lang="en-US" altLang="zh-CN" sz="2400" b="1" i="1" dirty="0">
                <a:solidFill>
                  <a:srgbClr val="7030A0"/>
                </a:solidFill>
              </a:rPr>
              <a:t>R</a:t>
            </a:r>
            <a:r>
              <a:rPr lang="en-US" altLang="zh-CN" sz="2400" b="1" baseline="-25000" dirty="0">
                <a:solidFill>
                  <a:srgbClr val="7030A0"/>
                </a:solidFill>
              </a:rPr>
              <a:t>4</a:t>
            </a:r>
            <a:r>
              <a:rPr lang="en-US" altLang="zh-CN" sz="2400" b="1" dirty="0">
                <a:solidFill>
                  <a:srgbClr val="7030A0"/>
                </a:solidFill>
              </a:rPr>
              <a:t> </a:t>
            </a:r>
            <a:r>
              <a:rPr lang="zh-CN" altLang="en-US" sz="2400" b="1" dirty="0">
                <a:solidFill>
                  <a:srgbClr val="7030A0"/>
                </a:solidFill>
              </a:rPr>
              <a:t>不对称、也不反对称</a:t>
            </a:r>
            <a:endParaRPr lang="zh-CN" altLang="en-US" sz="2400" b="1" dirty="0">
              <a:solidFill>
                <a:srgbClr val="7030A0"/>
              </a:solidFill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735330" y="661670"/>
            <a:ext cx="442722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对称性与反对称</a:t>
            </a: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</a:t>
            </a:r>
            <a:endParaRPr lang="zh-CN" altLang="en-US" sz="36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7" grpId="0"/>
      <p:bldP spid="318467" grpId="1"/>
      <p:bldP spid="318469" grpId="0"/>
      <p:bldP spid="31846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319491" name="Text Box 3"/>
          <p:cNvSpPr txBox="1"/>
          <p:nvPr/>
        </p:nvSpPr>
        <p:spPr>
          <a:xfrm>
            <a:off x="539750" y="4147185"/>
            <a:ext cx="7581900" cy="1714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3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</a:t>
            </a:r>
            <a:r>
              <a:rPr lang="en-US" altLang="zh-CN" sz="2400" b="1" i="1" dirty="0"/>
              <a:t>a, b, c</a:t>
            </a:r>
            <a:r>
              <a:rPr lang="en-US" altLang="zh-CN" sz="2400" b="1" dirty="0"/>
              <a:t>},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其中</a:t>
            </a:r>
            <a:br>
              <a:rPr lang="zh-CN" altLang="en-US" sz="2400" b="1" dirty="0"/>
            </a:br>
            <a:r>
              <a:rPr lang="zh-CN" altLang="en-US" sz="2400" b="1" dirty="0"/>
              <a:t>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a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b</a:t>
            </a:r>
            <a:r>
              <a:rPr lang="en-US" altLang="zh-CN" sz="2400" b="1" dirty="0"/>
              <a:t>&gt;}</a:t>
            </a:r>
            <a:br>
              <a:rPr lang="en-US" altLang="zh-CN" sz="2400" b="1" dirty="0"/>
            </a:br>
            <a:r>
              <a:rPr lang="en-US" altLang="zh-CN" sz="2400" b="1" dirty="0"/>
              <a:t>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b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b, c</a:t>
            </a:r>
            <a:r>
              <a:rPr lang="en-US" altLang="zh-CN" sz="2400" b="1" dirty="0"/>
              <a:t>&gt;}</a:t>
            </a:r>
            <a:br>
              <a:rPr lang="en-US" altLang="zh-CN" sz="2400" b="1" dirty="0"/>
            </a:br>
            <a:r>
              <a:rPr lang="en-US" altLang="zh-CN" sz="2400" b="1" dirty="0"/>
              <a:t> 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</a:t>
            </a:r>
            <a:r>
              <a:rPr lang="zh-CN" altLang="en-US" sz="2400" b="1" dirty="0"/>
              <a:t>＝</a:t>
            </a:r>
            <a:r>
              <a:rPr lang="en-US" altLang="zh-CN" sz="2400" b="1" dirty="0"/>
              <a:t>{&lt;</a:t>
            </a:r>
            <a:r>
              <a:rPr lang="en-US" altLang="zh-CN" sz="2400" b="1" i="1" dirty="0"/>
              <a:t>a, c</a:t>
            </a:r>
            <a:r>
              <a:rPr lang="en-US" altLang="zh-CN" sz="2400" b="1" dirty="0"/>
              <a:t>&gt;}</a:t>
            </a:r>
            <a:endParaRPr lang="en-US" altLang="zh-CN" sz="1800" b="1" dirty="0">
              <a:latin typeface="Arial" panose="020B0604020202020204" pitchFamily="34" charset="0"/>
            </a:endParaRPr>
          </a:p>
        </p:txBody>
      </p:sp>
      <p:sp>
        <p:nvSpPr>
          <p:cNvPr id="7173" name="Rectangle 4"/>
          <p:cNvSpPr/>
          <p:nvPr/>
        </p:nvSpPr>
        <p:spPr>
          <a:xfrm>
            <a:off x="405130" y="1363980"/>
            <a:ext cx="8270875" cy="2562860"/>
          </a:xfrm>
          <a:prstGeom prst="rect">
            <a:avLst/>
          </a:prstGeom>
          <a:noFill/>
          <a:ln w="6350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ts val="0"/>
              </a:spcBef>
              <a:buNone/>
            </a:pPr>
            <a:r>
              <a:rPr lang="zh-CN" altLang="en-US" sz="2400" b="1" dirty="0">
                <a:solidFill>
                  <a:srgbClr val="7030A0"/>
                </a:solidFill>
              </a:rPr>
              <a:t>定义</a:t>
            </a:r>
            <a:r>
              <a:rPr lang="en-US" altLang="zh-CN" sz="2400" b="1" dirty="0">
                <a:solidFill>
                  <a:srgbClr val="7030A0"/>
                </a:solidFill>
              </a:rPr>
              <a:t>4.16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为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上的关系</a:t>
            </a:r>
            <a:r>
              <a:rPr lang="en-US" altLang="zh-CN" sz="2400" b="1" dirty="0"/>
              <a:t>, </a:t>
            </a:r>
            <a:r>
              <a:rPr lang="zh-CN" altLang="en-US" sz="2400" b="1" dirty="0"/>
              <a:t>若</a:t>
            </a:r>
            <a:br>
              <a:rPr lang="zh-CN" altLang="en-US" sz="2400" b="1" dirty="0"/>
            </a:br>
            <a:r>
              <a:rPr lang="zh-CN" altLang="en-US" sz="2400" b="1" dirty="0"/>
              <a:t> </a:t>
            </a:r>
            <a:r>
              <a:rPr lang="zh-CN" altLang="en-US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y</a:t>
            </a:r>
            <a:r>
              <a:rPr lang="en-US" altLang="zh-CN" sz="2400" b="1" dirty="0">
                <a:sym typeface="Symbol" panose="05050102010706020507" pitchFamily="18" charset="2"/>
              </a:rPr>
              <a:t>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∈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∧&lt;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→&lt;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&gt;∈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),</a:t>
            </a:r>
            <a:br>
              <a:rPr lang="en-US" altLang="zh-CN" sz="2400" b="1" dirty="0"/>
            </a:br>
            <a:r>
              <a:rPr lang="zh-CN" altLang="en-US" sz="2400" b="1" dirty="0"/>
              <a:t>则称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</a:t>
            </a:r>
            <a:r>
              <a:rPr lang="zh-CN" altLang="en-US" sz="2400" b="1" dirty="0">
                <a:solidFill>
                  <a:srgbClr val="7030A0"/>
                </a:solidFill>
              </a:rPr>
              <a:t>传递</a:t>
            </a:r>
            <a:r>
              <a:rPr lang="zh-CN" altLang="en-US" sz="2400" b="1" dirty="0"/>
              <a:t>关系</a:t>
            </a:r>
            <a:r>
              <a:rPr lang="en-US" altLang="zh-CN" sz="2400" b="1" dirty="0"/>
              <a:t>.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ts val="200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实例：</a:t>
            </a:r>
            <a:r>
              <a:rPr lang="en-US" altLang="zh-CN" sz="2400" b="1" i="1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</a:rPr>
              <a:t>上的全域关系 </a:t>
            </a:r>
            <a:r>
              <a:rPr lang="en-US" altLang="zh-CN" sz="2400" b="1" i="1" dirty="0">
                <a:solidFill>
                  <a:srgbClr val="000066"/>
                </a:solidFill>
              </a:rPr>
              <a:t>E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恒等关系 </a:t>
            </a:r>
            <a:r>
              <a:rPr lang="en-US" altLang="zh-CN" sz="2400" b="1" i="1" dirty="0">
                <a:solidFill>
                  <a:srgbClr val="000066"/>
                </a:solidFill>
              </a:rPr>
              <a:t>I</a:t>
            </a:r>
            <a:r>
              <a:rPr lang="en-US" altLang="zh-CN" sz="2400" b="1" i="1" baseline="-25000" dirty="0">
                <a:solidFill>
                  <a:srgbClr val="000066"/>
                </a:solidFill>
              </a:rPr>
              <a:t>A 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FF0000"/>
                </a:solidFill>
              </a:rPr>
              <a:t>空关系 </a:t>
            </a:r>
            <a:r>
              <a:rPr lang="zh-CN" altLang="en-US" sz="2400" b="1" dirty="0">
                <a:solidFill>
                  <a:srgbClr val="FF0000"/>
                </a:solidFill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小</a:t>
            </a:r>
            <a:endParaRPr lang="zh-CN" altLang="en-US" sz="2400" b="1" dirty="0">
              <a:solidFill>
                <a:srgbClr val="000066"/>
              </a:solidFill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66"/>
                </a:solidFill>
              </a:rPr>
              <a:t>于等于关系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小于关系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整除关系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包含关系</a:t>
            </a:r>
            <a:r>
              <a:rPr lang="zh-CN" altLang="en-US" sz="2400" b="1" dirty="0">
                <a:solidFill>
                  <a:srgbClr val="000066"/>
                </a:solidFill>
                <a:sym typeface="+mn-ea"/>
              </a:rPr>
              <a:t>、</a:t>
            </a:r>
            <a:r>
              <a:rPr lang="zh-CN" altLang="en-US" sz="2400" b="1" dirty="0">
                <a:solidFill>
                  <a:srgbClr val="000066"/>
                </a:solidFill>
              </a:rPr>
              <a:t>真包含关系</a:t>
            </a:r>
            <a:endParaRPr lang="zh-CN" altLang="en-US" sz="2400" b="1" dirty="0">
              <a:solidFill>
                <a:srgbClr val="000066"/>
              </a:solidFill>
            </a:endParaRPr>
          </a:p>
        </p:txBody>
      </p:sp>
      <p:sp>
        <p:nvSpPr>
          <p:cNvPr id="319493" name="Rectangle 5"/>
          <p:cNvSpPr/>
          <p:nvPr/>
        </p:nvSpPr>
        <p:spPr>
          <a:xfrm>
            <a:off x="1257618" y="5806440"/>
            <a:ext cx="8172450" cy="493713"/>
          </a:xfrm>
          <a:prstGeom prst="rect">
            <a:avLst/>
          </a:prstGeom>
          <a:noFill/>
          <a:ln w="635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1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和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3 </a:t>
            </a:r>
            <a:r>
              <a:rPr lang="zh-CN" altLang="en-US" sz="2400" b="1" dirty="0"/>
              <a:t>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上的传递关系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R</a:t>
            </a:r>
            <a:r>
              <a:rPr lang="en-US" altLang="zh-CN" sz="2400" b="1" baseline="-25000" dirty="0"/>
              <a:t>2</a:t>
            </a:r>
            <a:r>
              <a:rPr lang="zh-CN" altLang="en-US" sz="2400" b="1" dirty="0"/>
              <a:t>不是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上的传递关系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448310" y="733425"/>
            <a:ext cx="213169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571500" indent="-571500">
              <a:buFont typeface="Wingdings" panose="05000000000000000000" charset="0"/>
              <a:buChar char="p"/>
            </a:pP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传递</a:t>
            </a:r>
            <a:r>
              <a:rPr lang="zh-CN" altLang="en-US" sz="3600" b="1" dirty="0">
                <a:solidFill>
                  <a:srgbClr val="8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rPr>
              <a:t>性</a:t>
            </a:r>
            <a:endParaRPr lang="zh-CN" altLang="en-US" sz="3600" b="1" dirty="0">
              <a:solidFill>
                <a:srgbClr val="800000"/>
              </a:solidFill>
              <a:latin typeface="宋体" panose="02010600030101010101" pitchFamily="2" charset="-122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/>
      <p:bldP spid="319491" grpId="1"/>
      <p:bldP spid="319493" grpId="0"/>
      <p:bldP spid="319493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8195" name="Rectangle 2"/>
          <p:cNvSpPr>
            <a:spLocks noGrp="1"/>
          </p:cNvSpPr>
          <p:nvPr>
            <p:ph type="title"/>
          </p:nvPr>
        </p:nvSpPr>
        <p:spPr>
          <a:xfrm>
            <a:off x="757555" y="896620"/>
            <a:ext cx="7772400" cy="1143000"/>
          </a:xfrm>
        </p:spPr>
        <p:txBody>
          <a:bodyPr vert="horz" wrap="square" lIns="91440" tIns="45720" rIns="91440" bIns="45720" anchor="ctr" anchorCtr="0"/>
          <a:p>
            <a:pPr marL="571500" indent="-571500" algn="l" eaLnBrk="1" hangingPunct="1">
              <a:buFont typeface="Wingdings" panose="05000000000000000000" charset="0"/>
              <a:buChar char="p"/>
            </a:pPr>
            <a:r>
              <a:rPr lang="zh-CN" altLang="en-US" sz="3600" dirty="0">
                <a:solidFill>
                  <a:srgbClr val="800000"/>
                </a:solidFill>
              </a:rPr>
              <a:t>关系性质的充要条件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8196" name="Text Box 3"/>
          <p:cNvSpPr txBox="1"/>
          <p:nvPr/>
        </p:nvSpPr>
        <p:spPr>
          <a:xfrm>
            <a:off x="827405" y="1844358"/>
            <a:ext cx="7581900" cy="10502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2500"/>
              </a:spcBef>
              <a:buNone/>
            </a:pPr>
            <a:r>
              <a:rPr lang="zh-CN" altLang="en-US" sz="2400" b="1" dirty="0">
                <a:solidFill>
                  <a:schemeClr val="tx2"/>
                </a:solidFill>
              </a:rPr>
              <a:t>设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为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上的关系</a:t>
            </a:r>
            <a:r>
              <a:rPr lang="en-US" altLang="zh-CN" sz="2400" b="1" dirty="0">
                <a:solidFill>
                  <a:schemeClr val="tx2"/>
                </a:solidFill>
              </a:rPr>
              <a:t>, </a:t>
            </a:r>
            <a:r>
              <a:rPr lang="zh-CN" altLang="en-US" sz="2400" b="1" dirty="0">
                <a:solidFill>
                  <a:schemeClr val="tx2"/>
                </a:solidFill>
              </a:rPr>
              <a:t>则</a:t>
            </a:r>
            <a:br>
              <a:rPr lang="zh-CN" altLang="en-US" sz="2400" b="1" dirty="0">
                <a:solidFill>
                  <a:schemeClr val="tx2"/>
                </a:solidFill>
              </a:rPr>
            </a:br>
            <a:r>
              <a:rPr lang="zh-CN" altLang="en-US" sz="2400" b="1" dirty="0">
                <a:solidFill>
                  <a:schemeClr val="tx2"/>
                </a:solidFill>
              </a:rPr>
              <a:t>  </a:t>
            </a:r>
            <a:r>
              <a:rPr lang="en-US" altLang="zh-CN" sz="2400" b="1" dirty="0">
                <a:solidFill>
                  <a:schemeClr val="tx2"/>
                </a:solidFill>
              </a:rPr>
              <a:t>(1)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上自反当且仅当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2" name="Text Box 3"/>
          <p:cNvSpPr txBox="1"/>
          <p:nvPr/>
        </p:nvSpPr>
        <p:spPr>
          <a:xfrm>
            <a:off x="827405" y="2848928"/>
            <a:ext cx="75819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25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(2)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上反自反当且仅当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∩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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3" name="Text Box 3"/>
          <p:cNvSpPr txBox="1"/>
          <p:nvPr/>
        </p:nvSpPr>
        <p:spPr>
          <a:xfrm>
            <a:off x="827405" y="3351213"/>
            <a:ext cx="75819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2500"/>
              </a:spcBef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  (3)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上对称当且仅当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=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27405" y="3853498"/>
            <a:ext cx="75819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2500"/>
              </a:spcBef>
              <a:buNone/>
            </a:pPr>
            <a:r>
              <a:rPr lang="en-US" altLang="zh-CN" sz="2400" b="1" baseline="30000" dirty="0">
                <a:solidFill>
                  <a:schemeClr val="tx2"/>
                </a:solidFill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</a:rPr>
              <a:t>(4)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上反对称当且仅当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∩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baseline="30000" dirty="0">
                <a:solidFill>
                  <a:schemeClr val="tx2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solidFill>
                  <a:schemeClr val="tx2"/>
                </a:solidFill>
              </a:rPr>
              <a:t>1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I</a:t>
            </a:r>
            <a:r>
              <a:rPr lang="en-US" altLang="zh-CN" sz="2400" b="1" i="1" baseline="-25000" dirty="0">
                <a:solidFill>
                  <a:schemeClr val="tx2"/>
                </a:solidFill>
              </a:rPr>
              <a:t>A 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  <p:sp>
        <p:nvSpPr>
          <p:cNvPr id="5" name="Text Box 3"/>
          <p:cNvSpPr txBox="1"/>
          <p:nvPr/>
        </p:nvSpPr>
        <p:spPr>
          <a:xfrm>
            <a:off x="683895" y="4427538"/>
            <a:ext cx="7581900" cy="5708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30000"/>
              </a:lnSpc>
              <a:spcBef>
                <a:spcPts val="2500"/>
              </a:spcBef>
              <a:buNone/>
            </a:pPr>
            <a:r>
              <a:rPr lang="en-US" altLang="zh-CN" sz="2400" b="1" baseline="30000" dirty="0">
                <a:solidFill>
                  <a:schemeClr val="tx2"/>
                </a:solidFill>
              </a:rPr>
              <a:t>   </a:t>
            </a:r>
            <a:r>
              <a:rPr lang="en-US" altLang="zh-CN" sz="2400" b="1" dirty="0">
                <a:solidFill>
                  <a:schemeClr val="tx2"/>
                </a:solidFill>
              </a:rPr>
              <a:t>  (5) </a:t>
            </a:r>
            <a:r>
              <a:rPr lang="zh-CN" altLang="en-US" sz="2400" b="1" dirty="0">
                <a:solidFill>
                  <a:schemeClr val="tx2"/>
                </a:solidFill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</a:rPr>
              <a:t>R </a:t>
            </a:r>
            <a:r>
              <a:rPr lang="zh-CN" altLang="en-US" sz="2400" b="1" dirty="0">
                <a:solidFill>
                  <a:schemeClr val="tx2"/>
                </a:solidFill>
              </a:rPr>
              <a:t>在 </a:t>
            </a:r>
            <a:r>
              <a:rPr lang="en-US" altLang="zh-CN" sz="2400" b="1" i="1" dirty="0">
                <a:solidFill>
                  <a:schemeClr val="tx2"/>
                </a:solidFill>
              </a:rPr>
              <a:t>A </a:t>
            </a:r>
            <a:r>
              <a:rPr lang="zh-CN" altLang="en-US" sz="2400" b="1" dirty="0">
                <a:solidFill>
                  <a:schemeClr val="tx2"/>
                </a:solidFill>
              </a:rPr>
              <a:t>上传递当且仅当 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  <a:sym typeface="Symbol" panose="05050102010706020507" pitchFamily="18" charset="2"/>
              </a:rPr>
              <a:t></a:t>
            </a:r>
            <a:r>
              <a:rPr lang="en-US" altLang="zh-CN" sz="2400" b="1" i="1" dirty="0">
                <a:solidFill>
                  <a:schemeClr val="tx2"/>
                </a:solidFill>
              </a:rPr>
              <a:t>R</a:t>
            </a:r>
            <a:r>
              <a:rPr lang="en-US" altLang="zh-CN" sz="2400" b="1" dirty="0">
                <a:solidFill>
                  <a:schemeClr val="tx2"/>
                </a:solidFill>
              </a:rPr>
              <a:t> </a:t>
            </a:r>
            <a:endParaRPr lang="en-US" altLang="zh-CN" sz="2400" b="1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/>
      <p:bldP spid="3" grpId="1"/>
      <p:bldP spid="4" grpId="0"/>
      <p:bldP spid="4" grpId="1"/>
      <p:bldP spid="5" grpId="0"/>
      <p:bldP spid="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9219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自反性证明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9220" name="Text Box 4"/>
          <p:cNvSpPr txBox="1"/>
          <p:nvPr/>
        </p:nvSpPr>
        <p:spPr>
          <a:xfrm>
            <a:off x="827088" y="1916113"/>
            <a:ext cx="7364412" cy="1562100"/>
          </a:xfrm>
          <a:prstGeom prst="rect">
            <a:avLst/>
          </a:prstGeom>
          <a:noFill/>
          <a:ln w="25400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证明模式  证明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上自反 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任取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x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………   ………..….   …….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</a:t>
            </a:r>
            <a:r>
              <a:rPr lang="zh-CN" altLang="en-US" sz="2400" b="1" dirty="0"/>
              <a:t>前提                      推理过程                         结论</a:t>
            </a:r>
            <a:endParaRPr lang="zh-CN" altLang="en-US" sz="2400" b="1" dirty="0"/>
          </a:p>
        </p:txBody>
      </p:sp>
      <p:sp>
        <p:nvSpPr>
          <p:cNvPr id="9221" name="Text Box 5"/>
          <p:cNvSpPr txBox="1"/>
          <p:nvPr/>
        </p:nvSpPr>
        <p:spPr>
          <a:xfrm>
            <a:off x="971550" y="3933825"/>
            <a:ext cx="7345363" cy="2749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4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证明若 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R</a:t>
            </a:r>
            <a:r>
              <a:rPr lang="zh-CN" sz="2400" b="1" dirty="0"/>
              <a:t>，</a:t>
            </a:r>
            <a:r>
              <a:rPr lang="zh-CN" altLang="en-US" sz="2400" b="1" dirty="0"/>
              <a:t>则</a:t>
            </a:r>
            <a:r>
              <a:rPr lang="zh-CN" altLang="en-US" sz="2400" b="1" i="1" dirty="0"/>
              <a:t>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上自反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证     任取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br>
              <a:rPr lang="en-US" altLang="zh-CN" sz="2400" b="1" dirty="0"/>
            </a:br>
            <a:r>
              <a:rPr lang="en-US" altLang="zh-CN" sz="2400" b="1" dirty="0"/>
              <a:t></a:t>
            </a:r>
            <a:r>
              <a:rPr lang="en-US" altLang="zh-CN" sz="2400" b="1" i="1" dirty="0"/>
              <a:t>x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A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 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 </a:t>
            </a:r>
            <a:endParaRPr lang="en-US" altLang="zh-CN" sz="2400" b="1" i="1" baseline="-25000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i="1" baseline="-25000" dirty="0"/>
              <a:t>       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 </a:t>
            </a:r>
            <a:br>
              <a:rPr lang="en-US" altLang="zh-CN" sz="2400" b="1" dirty="0"/>
            </a:br>
            <a:r>
              <a:rPr lang="zh-CN" altLang="en-US" sz="2400" b="1" dirty="0"/>
              <a:t>因此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上是自反的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0243" name="Rectangle 3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对称性证明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0244" name="Text Box 4"/>
          <p:cNvSpPr txBox="1"/>
          <p:nvPr/>
        </p:nvSpPr>
        <p:spPr>
          <a:xfrm>
            <a:off x="950913" y="170656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0245" name="Text Box 5"/>
          <p:cNvSpPr txBox="1"/>
          <p:nvPr/>
        </p:nvSpPr>
        <p:spPr>
          <a:xfrm>
            <a:off x="827088" y="1916113"/>
            <a:ext cx="7364412" cy="1562100"/>
          </a:xfrm>
          <a:prstGeom prst="rect">
            <a:avLst/>
          </a:prstGeom>
          <a:noFill/>
          <a:ln w="22225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证明模式  证明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上对称 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&lt;x, y&gt;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……   ………..….   …….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 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</a:t>
            </a:r>
            <a:r>
              <a:rPr lang="zh-CN" altLang="en-US" sz="2400" b="1" dirty="0"/>
              <a:t>前提                      推理过程                          结论</a:t>
            </a:r>
            <a:endParaRPr lang="zh-CN" altLang="en-US" sz="2400" b="1" dirty="0"/>
          </a:p>
        </p:txBody>
      </p:sp>
      <p:sp>
        <p:nvSpPr>
          <p:cNvPr id="10246" name="Text Box 6"/>
          <p:cNvSpPr txBox="1"/>
          <p:nvPr/>
        </p:nvSpPr>
        <p:spPr>
          <a:xfrm>
            <a:off x="971550" y="3718560"/>
            <a:ext cx="7488238" cy="2749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5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证明若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=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i="1" dirty="0"/>
              <a:t>, </a:t>
            </a:r>
            <a:r>
              <a:rPr lang="zh-CN" altLang="en-US" sz="2400" b="1" dirty="0"/>
              <a:t>则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上对称</a:t>
            </a:r>
            <a:r>
              <a:rPr lang="en-US" altLang="zh-CN" sz="2400" b="1" dirty="0"/>
              <a:t>.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证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</a:t>
            </a:r>
            <a:br>
              <a:rPr lang="en-US" altLang="zh-CN" sz="2400" b="1" dirty="0"/>
            </a:br>
            <a:r>
              <a:rPr lang="en-US" altLang="zh-CN" sz="2400" b="1" dirty="0"/>
              <a:t>&lt;</a:t>
            </a:r>
            <a:r>
              <a:rPr lang="en-US" altLang="zh-CN" sz="2400" b="1" i="1" dirty="0"/>
              <a:t>x, y&gt;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i="1" baseline="-25000" dirty="0"/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   </a:t>
            </a:r>
            <a:br>
              <a:rPr lang="en-US" altLang="zh-CN" sz="2400" b="1" dirty="0"/>
            </a:br>
            <a:r>
              <a:rPr lang="zh-CN" altLang="en-US" sz="2400" b="1" dirty="0"/>
              <a:t>因此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上是对称的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1267" name="Rectangle 3"/>
          <p:cNvSpPr>
            <a:spLocks noGrp="1"/>
          </p:cNvSpPr>
          <p:nvPr>
            <p:ph type="title"/>
          </p:nvPr>
        </p:nvSpPr>
        <p:spPr>
          <a:xfrm>
            <a:off x="685800" y="179070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反对称性证明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1268" name="Text Box 4"/>
          <p:cNvSpPr txBox="1"/>
          <p:nvPr/>
        </p:nvSpPr>
        <p:spPr>
          <a:xfrm>
            <a:off x="950913" y="170656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1269" name="Text Box 5"/>
          <p:cNvSpPr txBox="1"/>
          <p:nvPr/>
        </p:nvSpPr>
        <p:spPr>
          <a:xfrm>
            <a:off x="755650" y="1198563"/>
            <a:ext cx="7364413" cy="1562100"/>
          </a:xfrm>
          <a:prstGeom prst="rect">
            <a:avLst/>
          </a:prstGeom>
          <a:noFill/>
          <a:ln w="22225" cap="flat" cmpd="sng">
            <a:solidFill>
              <a:srgbClr val="00008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证明模式  证明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上反对称 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&lt;x, y&gt;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&lt;y, x&gt;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………..……….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x=y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</a:t>
            </a:r>
            <a:r>
              <a:rPr lang="zh-CN" altLang="en-US" sz="2400" b="1" dirty="0"/>
              <a:t>前提                      推理过程            结论</a:t>
            </a:r>
            <a:endParaRPr lang="zh-CN" altLang="en-US" sz="2400" b="1" dirty="0"/>
          </a:p>
        </p:txBody>
      </p:sp>
      <p:sp>
        <p:nvSpPr>
          <p:cNvPr id="11270" name="Text Box 6"/>
          <p:cNvSpPr txBox="1"/>
          <p:nvPr/>
        </p:nvSpPr>
        <p:spPr>
          <a:xfrm>
            <a:off x="827088" y="2785745"/>
            <a:ext cx="7488237" cy="40786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6</a:t>
            </a:r>
            <a:r>
              <a:rPr lang="en-US" altLang="zh-CN" sz="2400" b="1" dirty="0"/>
              <a:t>   </a:t>
            </a:r>
            <a:r>
              <a:rPr lang="zh-CN" altLang="en-US" sz="2400" b="1" dirty="0"/>
              <a:t>证明若 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∩</a:t>
            </a:r>
            <a:r>
              <a:rPr lang="en-US" altLang="zh-CN" sz="2400" b="1" i="1" dirty="0"/>
              <a:t>R</a:t>
            </a:r>
            <a:r>
              <a:rPr lang="en-US" altLang="zh-CN" sz="2400" b="1" baseline="30000" dirty="0"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/>
              <a:t>1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 </a:t>
            </a:r>
            <a:r>
              <a:rPr lang="en-US" altLang="zh-CN" sz="2400" b="1" dirty="0">
                <a:latin typeface="Arial" panose="020B0604020202020204" pitchFamily="34" charset="0"/>
              </a:rPr>
              <a:t>, </a:t>
            </a:r>
            <a:r>
              <a:rPr lang="en-US" altLang="zh-CN" sz="2400" b="1" i="1" dirty="0"/>
              <a:t> </a:t>
            </a:r>
            <a:r>
              <a:rPr lang="zh-CN" altLang="en-US" sz="2400" b="1" dirty="0"/>
              <a:t>则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上反对称</a:t>
            </a:r>
            <a:r>
              <a:rPr lang="en-US" altLang="zh-CN" sz="2400" b="1" dirty="0"/>
              <a:t>.  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证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 </a:t>
            </a:r>
            <a:br>
              <a:rPr lang="en-US" altLang="zh-CN" sz="2400" b="1" dirty="0"/>
            </a:br>
            <a:r>
              <a:rPr lang="en-US" altLang="zh-CN" sz="2400" b="1" dirty="0"/>
              <a:t>&lt;</a:t>
            </a:r>
            <a:r>
              <a:rPr lang="en-US" altLang="zh-CN" sz="2400" b="1" i="1" dirty="0"/>
              <a:t>x, y&gt;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y, x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x, y&gt;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x, 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∩</a:t>
            </a:r>
            <a:r>
              <a:rPr lang="en-US" altLang="zh-CN" sz="2400" b="1" i="1" dirty="0"/>
              <a:t>R</a:t>
            </a:r>
            <a:r>
              <a:rPr lang="en-US" altLang="zh-CN" sz="2400" b="1" i="1" baseline="-25000" dirty="0"/>
              <a:t> </a:t>
            </a:r>
            <a:r>
              <a:rPr lang="en-US" altLang="zh-CN" sz="2400" b="1" baseline="30000" dirty="0">
                <a:latin typeface="Arial" panose="020B060402020202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400" b="1" baseline="30000" dirty="0">
                <a:latin typeface="Arial" panose="020B0604020202020204" pitchFamily="34" charset="0"/>
              </a:rPr>
              <a:t>1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I</a:t>
            </a:r>
            <a:r>
              <a:rPr lang="en-US" altLang="zh-CN" sz="2400" b="1" i="1" baseline="-25000" dirty="0"/>
              <a:t>A</a:t>
            </a:r>
            <a:r>
              <a:rPr lang="en-US" altLang="zh-CN" sz="2400" b="1" i="1" dirty="0"/>
              <a:t> 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>
                <a:sym typeface="Symbol" panose="05050102010706020507" pitchFamily="18" charset="2"/>
              </a:rPr>
              <a:t>      </a:t>
            </a:r>
            <a:r>
              <a:rPr lang="en-US" altLang="zh-CN" sz="2400" b="1" dirty="0"/>
              <a:t> </a:t>
            </a:r>
            <a:r>
              <a:rPr lang="en-US" altLang="zh-CN" sz="2400" b="1" i="1" dirty="0"/>
              <a:t>x=y</a:t>
            </a:r>
            <a:r>
              <a:rPr lang="en-US" altLang="zh-CN" sz="2400" b="1" dirty="0"/>
              <a:t> </a:t>
            </a:r>
            <a:br>
              <a:rPr lang="en-US" altLang="zh-CN" sz="2400" b="1" dirty="0"/>
            </a:br>
            <a:r>
              <a:rPr lang="zh-CN" altLang="en-US" sz="2400" b="1" dirty="0"/>
              <a:t>因此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上是反对称的</a:t>
            </a:r>
            <a:r>
              <a:rPr lang="en-US" altLang="zh-CN" sz="2400" b="1" dirty="0"/>
              <a:t>.</a:t>
            </a:r>
            <a:br>
              <a:rPr lang="en-US" altLang="zh-CN" sz="2400" b="1" dirty="0"/>
            </a:br>
            <a:endParaRPr lang="en-US" altLang="zh-CN" sz="24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灯片编号占位符 5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p>
            <a:pPr marL="0" indent="0" algn="r" eaLnBrk="1" hangingPunct="1">
              <a:spcBef>
                <a:spcPct val="0"/>
              </a:spcBef>
              <a:buNone/>
            </a:pPr>
            <a:fld id="{9A0DB2DC-4C9A-4742-B13C-FB6460FD3503}" type="slidenum">
              <a:rPr lang="zh-CN" altLang="en-US" sz="1400" dirty="0"/>
            </a:fld>
            <a:endParaRPr lang="zh-CN" altLang="en-US" sz="1400" dirty="0"/>
          </a:p>
        </p:txBody>
      </p:sp>
      <p:sp>
        <p:nvSpPr>
          <p:cNvPr id="12291" name="Rectangle 3"/>
          <p:cNvSpPr>
            <a:spLocks noGrp="1"/>
          </p:cNvSpPr>
          <p:nvPr>
            <p:ph type="title"/>
          </p:nvPr>
        </p:nvSpPr>
        <p:spPr>
          <a:xfrm>
            <a:off x="685800" y="394335"/>
            <a:ext cx="7772400" cy="1143000"/>
          </a:xfrm>
        </p:spPr>
        <p:txBody>
          <a:bodyPr vert="horz" wrap="square" lIns="91440" tIns="45720" rIns="91440" bIns="45720" anchor="ctr" anchorCtr="0"/>
          <a:p>
            <a:pPr algn="l" eaLnBrk="1" hangingPunct="1"/>
            <a:r>
              <a:rPr lang="zh-CN" altLang="en-US" sz="3600" dirty="0">
                <a:solidFill>
                  <a:srgbClr val="800000"/>
                </a:solidFill>
              </a:rPr>
              <a:t>传递性证明</a:t>
            </a:r>
            <a:endParaRPr lang="zh-CN" altLang="en-US" sz="3600" dirty="0">
              <a:solidFill>
                <a:srgbClr val="800000"/>
              </a:solidFill>
            </a:endParaRPr>
          </a:p>
        </p:txBody>
      </p:sp>
      <p:sp>
        <p:nvSpPr>
          <p:cNvPr id="12292" name="Text Box 4"/>
          <p:cNvSpPr txBox="1"/>
          <p:nvPr/>
        </p:nvSpPr>
        <p:spPr>
          <a:xfrm>
            <a:off x="950913" y="1706563"/>
            <a:ext cx="184150" cy="3667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endParaRPr lang="zh-CN" altLang="en-US" sz="1800" b="1" dirty="0">
              <a:latin typeface="Arial" panose="020B0604020202020204" pitchFamily="34" charset="0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755650" y="1557338"/>
            <a:ext cx="7200900" cy="1562100"/>
          </a:xfrm>
          <a:prstGeom prst="rect">
            <a:avLst/>
          </a:prstGeom>
          <a:noFill/>
          <a:ln w="222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证明模式  证明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</a:t>
            </a:r>
            <a:r>
              <a:rPr lang="zh-CN" altLang="en-US" sz="2400" b="1" dirty="0"/>
              <a:t>上传递 </a:t>
            </a:r>
            <a:endParaRPr lang="zh-CN" altLang="en-US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y, z</a:t>
            </a:r>
            <a:r>
              <a:rPr lang="en-US" altLang="zh-CN" sz="2400" b="1" dirty="0"/>
              <a:t>&gt; </a:t>
            </a:r>
            <a:endParaRPr lang="en-US" altLang="zh-CN" sz="2400" b="1" i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i="1" dirty="0"/>
              <a:t>     &lt;x, y&gt;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y, 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…..……….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 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  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b="1" dirty="0"/>
              <a:t>                   </a:t>
            </a:r>
            <a:r>
              <a:rPr lang="zh-CN" altLang="en-US" sz="2400" b="1" dirty="0"/>
              <a:t>前提                  推理过程             结论</a:t>
            </a:r>
            <a:endParaRPr lang="zh-CN" altLang="en-US" sz="2400" b="1" dirty="0"/>
          </a:p>
        </p:txBody>
      </p:sp>
      <p:sp>
        <p:nvSpPr>
          <p:cNvPr id="12294" name="Text Box 6"/>
          <p:cNvSpPr txBox="1"/>
          <p:nvPr/>
        </p:nvSpPr>
        <p:spPr>
          <a:xfrm>
            <a:off x="900113" y="3309620"/>
            <a:ext cx="7488237" cy="2306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0000FF"/>
                </a:solidFill>
              </a:rPr>
              <a:t>例</a:t>
            </a:r>
            <a:r>
              <a:rPr lang="en-US" altLang="zh-CN" sz="2400" b="1" dirty="0">
                <a:solidFill>
                  <a:srgbClr val="0000FF"/>
                </a:solidFill>
              </a:rPr>
              <a:t>7 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证明若 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sym typeface="Symbol" panose="05050102010706020507" pitchFamily="18" charset="2"/>
              </a:rPr>
              <a:t></a:t>
            </a:r>
            <a:r>
              <a:rPr lang="en-US" altLang="zh-CN" sz="2400" b="1" i="1" dirty="0"/>
              <a:t>R</a:t>
            </a:r>
            <a:r>
              <a:rPr lang="zh-CN" altLang="en-US" sz="2400" b="1" dirty="0"/>
              <a:t>，则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上传递</a:t>
            </a:r>
            <a:r>
              <a:rPr lang="en-US" altLang="zh-CN" sz="2400" b="1" dirty="0"/>
              <a:t>.   </a:t>
            </a:r>
            <a:endParaRPr lang="en-US" altLang="zh-CN" sz="2400" b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zh-CN" altLang="en-US" sz="2400" b="1" dirty="0"/>
              <a:t>证     任取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&gt;, &lt;</a:t>
            </a:r>
            <a:r>
              <a:rPr lang="en-US" altLang="zh-CN" sz="2400" b="1" i="1" dirty="0"/>
              <a:t>y, z</a:t>
            </a:r>
            <a:r>
              <a:rPr lang="en-US" altLang="zh-CN" sz="2400" b="1" dirty="0"/>
              <a:t>&gt; </a:t>
            </a:r>
            <a:endParaRPr lang="en-US" altLang="zh-CN" sz="2400" b="1" i="1" dirty="0"/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400" b="1" dirty="0"/>
              <a:t>     &lt;</a:t>
            </a:r>
            <a:r>
              <a:rPr lang="en-US" altLang="zh-CN" sz="2400" b="1" i="1" dirty="0"/>
              <a:t>x, y&gt;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</a:t>
            </a:r>
            <a:r>
              <a:rPr lang="en-US" altLang="zh-CN" sz="2400" b="1" dirty="0">
                <a:sym typeface="Symbol" panose="05050102010706020507" pitchFamily="18" charset="2"/>
              </a:rPr>
              <a:t>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y, 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r>
              <a:rPr lang="en-US" altLang="zh-CN" sz="2400" b="1" dirty="0">
                <a:sym typeface="Symbol" panose="05050102010706020507" pitchFamily="18" charset="2"/>
              </a:rPr>
              <a:t> 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</a:t>
            </a:r>
            <a:r>
              <a:rPr lang="en-US" altLang="zh-CN" sz="2400" b="1" dirty="0">
                <a:latin typeface="Lucida Sans Unicode" panose="020B0602030504020204" pitchFamily="34" charset="0"/>
                <a:ea typeface="宋体" panose="02010600030101010101" pitchFamily="2" charset="-122"/>
                <a:sym typeface="+mn-ea"/>
              </a:rPr>
              <a:t>∘</a:t>
            </a:r>
            <a:r>
              <a:rPr lang="en-US" altLang="zh-CN" sz="2400" b="1" i="1" dirty="0"/>
              <a:t>R</a:t>
            </a:r>
            <a:r>
              <a:rPr lang="en-US" altLang="zh-CN" sz="1800" b="1" dirty="0">
                <a:latin typeface="Arial" panose="020B0604020202020204" pitchFamily="34" charset="0"/>
              </a:rPr>
              <a:t> </a:t>
            </a:r>
            <a:endParaRPr lang="en-US" altLang="zh-CN" sz="1800" b="1" dirty="0">
              <a:latin typeface="Arial" panose="020B0604020202020204" pitchFamily="34" charset="0"/>
            </a:endParaRPr>
          </a:p>
          <a:p>
            <a:pPr marL="0" lvl="0" indent="0"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1800" b="1" dirty="0">
                <a:latin typeface="Arial" panose="020B0604020202020204" pitchFamily="34" charset="0"/>
              </a:rPr>
              <a:t>                                                    </a:t>
            </a:r>
            <a:r>
              <a:rPr lang="en-US" altLang="zh-CN" sz="2400" b="1" dirty="0">
                <a:sym typeface="Symbol" panose="05050102010706020507" pitchFamily="18" charset="2"/>
              </a:rPr>
              <a:t></a:t>
            </a:r>
            <a:r>
              <a:rPr lang="en-US" altLang="zh-CN" sz="2400" b="1" dirty="0"/>
              <a:t>&lt;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 </a:t>
            </a:r>
            <a:r>
              <a:rPr lang="en-US" altLang="zh-CN" sz="2400" b="1" i="1" dirty="0"/>
              <a:t>z</a:t>
            </a:r>
            <a:r>
              <a:rPr lang="en-US" altLang="zh-CN" sz="2400" b="1" dirty="0"/>
              <a:t>&gt;</a:t>
            </a:r>
            <a:r>
              <a:rPr lang="en-US" altLang="zh-CN" sz="2400" b="1" dirty="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/>
              <a:t>R      </a:t>
            </a:r>
            <a:br>
              <a:rPr lang="en-US" altLang="zh-CN" sz="2400" b="1" dirty="0"/>
            </a:br>
            <a:r>
              <a:rPr lang="en-US" altLang="zh-CN" sz="2400" b="1" dirty="0"/>
              <a:t>      </a:t>
            </a:r>
            <a:r>
              <a:rPr lang="zh-CN" altLang="en-US" sz="2400" b="1" dirty="0"/>
              <a:t>因此 </a:t>
            </a:r>
            <a:r>
              <a:rPr lang="en-US" altLang="zh-CN" sz="2400" b="1" i="1" dirty="0"/>
              <a:t>R </a:t>
            </a:r>
            <a:r>
              <a:rPr lang="zh-CN" altLang="en-US" sz="2400" b="1" dirty="0"/>
              <a:t>在 </a:t>
            </a:r>
            <a:r>
              <a:rPr lang="en-US" altLang="zh-CN" sz="2400" b="1" i="1" dirty="0"/>
              <a:t>A </a:t>
            </a:r>
            <a:r>
              <a:rPr lang="zh-CN" altLang="en-US" sz="2400" b="1" dirty="0"/>
              <a:t>上是传递的</a:t>
            </a:r>
            <a:r>
              <a:rPr lang="en-US" altLang="zh-CN" sz="2400" b="1" dirty="0"/>
              <a:t>.</a:t>
            </a:r>
            <a:endParaRPr lang="en-US" altLang="zh-CN" sz="2400" b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9c913bdf-d5cd-4b87-90d2-4e4ed303f05f}"/>
  <p:tag name="TABLE_ENDDRAG_ORIGIN_RECT" val="623*386"/>
  <p:tag name="TABLE_ENDDRAG_RECT" val="48*130*623*374"/>
</p:tagLst>
</file>

<file path=ppt/tags/tag2.xml><?xml version="1.0" encoding="utf-8"?>
<p:tagLst xmlns:p="http://schemas.openxmlformats.org/presentationml/2006/main">
  <p:tag name="KSO_WM_UNIT_TABLE_BEAUTIFY" val="smartTable{a56b4834-f4cf-4e86-b545-112450a026ac}"/>
  <p:tag name="TABLE_ENDDRAG_ORIGIN_RECT" val="612*278"/>
  <p:tag name="TABLE_ENDDRAG_RECT" val="65*155*612*273"/>
</p:tagLst>
</file>

<file path=ppt/theme/theme1.xml><?xml version="1.0" encoding="utf-8"?>
<a:theme xmlns:a="http://schemas.openxmlformats.org/drawingml/2006/main" name="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清华版教材展示">
  <a:themeElements>
    <a:clrScheme name="清华版教材展示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清华版教材展示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rgbClr val="00FFFF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Arial" panose="020B0604020202020204" pitchFamily="34" charset="0"/>
            <a:ea typeface="华文行楷" panose="02010800040101010101" pitchFamily="2" charset="-122"/>
          </a:defRPr>
        </a:defPPr>
      </a:lstStyle>
    </a:lnDef>
  </a:objectDefaults>
  <a:extraClrSchemeLst>
    <a:extraClrScheme>
      <a:clrScheme name="清华版教材展示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清华版教材展示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清华版教材展示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Data\Microsoft\Templates\清华版教材展示.pot</Template>
  <TotalTime>0</TotalTime>
  <Words>5612</Words>
  <Application>WPS 演示</Application>
  <PresentationFormat>全屏显示(4:3)</PresentationFormat>
  <Paragraphs>460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25</vt:i4>
      </vt:variant>
    </vt:vector>
  </HeadingPairs>
  <TitlesOfParts>
    <vt:vector size="51" baseType="lpstr">
      <vt:lpstr>Arial</vt:lpstr>
      <vt:lpstr>宋体</vt:lpstr>
      <vt:lpstr>Wingdings</vt:lpstr>
      <vt:lpstr>华文行楷</vt:lpstr>
      <vt:lpstr>Times New Roman</vt:lpstr>
      <vt:lpstr>黑体</vt:lpstr>
      <vt:lpstr>Wingdings</vt:lpstr>
      <vt:lpstr>Symbol</vt:lpstr>
      <vt:lpstr>Lucida Sans Unicode</vt:lpstr>
      <vt:lpstr>华文中宋</vt:lpstr>
      <vt:lpstr>微软雅黑</vt:lpstr>
      <vt:lpstr>Arial Unicode MS</vt:lpstr>
      <vt:lpstr>清华版教材展示</vt:lpstr>
      <vt:lpstr>1_清华版教材展示</vt:lpstr>
      <vt:lpstr>Paint.Picture</vt:lpstr>
      <vt:lpstr>Equation.DSMT4</vt:lpstr>
      <vt:lpstr>Paint.Picture</vt:lpstr>
      <vt:lpstr>Paint.Picture</vt:lpstr>
      <vt:lpstr>Paint.Picture</vt:lpstr>
      <vt:lpstr>Paint.Picture</vt:lpstr>
      <vt:lpstr>Paint.Picture</vt:lpstr>
      <vt:lpstr>Equation.DSMT4</vt:lpstr>
      <vt:lpstr>Equation.DSMT4</vt:lpstr>
      <vt:lpstr>Equation.DSMT4</vt:lpstr>
      <vt:lpstr>Paint.Picture</vt:lpstr>
      <vt:lpstr>Paint.Picture</vt:lpstr>
      <vt:lpstr>4.3 关系的性质</vt:lpstr>
      <vt:lpstr>关系性质的定义和判别</vt:lpstr>
      <vt:lpstr>PowerPoint 演示文稿</vt:lpstr>
      <vt:lpstr>PowerPoint 演示文稿</vt:lpstr>
      <vt:lpstr>关系性质的充要条件</vt:lpstr>
      <vt:lpstr>自反性证明</vt:lpstr>
      <vt:lpstr>对称性证明</vt:lpstr>
      <vt:lpstr>反对称性证明</vt:lpstr>
      <vt:lpstr>传递性证明</vt:lpstr>
      <vt:lpstr>关系性质判别</vt:lpstr>
      <vt:lpstr>实例</vt:lpstr>
      <vt:lpstr>运算对关系性质的继承</vt:lpstr>
      <vt:lpstr>关系的闭包</vt:lpstr>
      <vt:lpstr>闭包的构造方法</vt:lpstr>
      <vt:lpstr>定理4.7的证明</vt:lpstr>
      <vt:lpstr>PowerPoint 演示文稿</vt:lpstr>
      <vt:lpstr>PowerPoint 演示文稿</vt:lpstr>
      <vt:lpstr>闭包的构造方法（续）</vt:lpstr>
      <vt:lpstr>闭包的构造方法（续）</vt:lpstr>
      <vt:lpstr>实例</vt:lpstr>
      <vt:lpstr>PowerPoint 演示文稿</vt:lpstr>
      <vt:lpstr>传递闭包的计算——Warshall算法</vt:lpstr>
      <vt:lpstr>Warshall算法的依据</vt:lpstr>
      <vt:lpstr>Warshall算法及其效率</vt:lpstr>
      <vt:lpstr>由Warshall算法所得矩阵序列</vt:lpstr>
    </vt:vector>
  </TitlesOfParts>
  <Company>tup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NEC</dc:creator>
  <cp:lastModifiedBy>jinyi</cp:lastModifiedBy>
  <cp:revision>38</cp:revision>
  <dcterms:created xsi:type="dcterms:W3CDTF">2003-05-27T06:14:00Z</dcterms:created>
  <dcterms:modified xsi:type="dcterms:W3CDTF">2022-04-06T14:08:56Z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91D644CF3BD443C2A1AA610828593D41</vt:lpwstr>
  </property>
  <property fmtid="{D5CDD505-2E9C-101B-9397-08002B2CF9AE}" pid="3" name="KSOProductBuildVer">
    <vt:lpwstr>2052-11.1.0.11365</vt:lpwstr>
  </property>
</Properties>
</file>