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2"/>
  </p:notesMasterIdLst>
  <p:handoutMasterIdLst>
    <p:handoutMasterId r:id="rId33"/>
  </p:handoutMasterIdLst>
  <p:sldIdLst>
    <p:sldId id="306" r:id="rId3"/>
    <p:sldId id="307" r:id="rId4"/>
    <p:sldId id="308" r:id="rId5"/>
    <p:sldId id="309" r:id="rId6"/>
    <p:sldId id="347" r:id="rId7"/>
    <p:sldId id="343" r:id="rId8"/>
    <p:sldId id="345" r:id="rId9"/>
    <p:sldId id="346" r:id="rId10"/>
    <p:sldId id="324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44" r:id="rId19"/>
    <p:sldId id="348" r:id="rId20"/>
    <p:sldId id="318" r:id="rId21"/>
    <p:sldId id="319" r:id="rId22"/>
    <p:sldId id="320" r:id="rId23"/>
    <p:sldId id="321" r:id="rId24"/>
    <p:sldId id="371" r:id="rId25"/>
    <p:sldId id="322" r:id="rId26"/>
    <p:sldId id="323" r:id="rId27"/>
    <p:sldId id="326" r:id="rId28"/>
    <p:sldId id="327" r:id="rId29"/>
    <p:sldId id="328" r:id="rId30"/>
    <p:sldId id="329" r:id="rId31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9">
          <p15:clr>
            <a:srgbClr val="A4A3A4"/>
          </p15:clr>
        </p15:guide>
        <p15:guide id="2" pos="29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A50021"/>
    <a:srgbClr val="000066"/>
    <a:srgbClr val="C5FFFF"/>
    <a:srgbClr val="CCFFCC"/>
    <a:srgbClr val="CC0000"/>
    <a:srgbClr val="DDFFFE"/>
    <a:srgbClr val="FFE8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5"/>
    <p:restoredTop sz="94698"/>
  </p:normalViewPr>
  <p:slideViewPr>
    <p:cSldViewPr showGuides="1">
      <p:cViewPr varScale="1">
        <p:scale>
          <a:sx n="83" d="100"/>
          <a:sy n="83" d="100"/>
        </p:scale>
        <p:origin x="1445" y="67"/>
      </p:cViewPr>
      <p:guideLst>
        <p:guide orient="horz" pos="2229"/>
        <p:guide pos="29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3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kumimoji="1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922B419-88A7-4710-9F9E-92C282C5ACD7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kumimoji="1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F5AB4F-E398-483E-923A-7409EA30C86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1-3</a:t>
            </a:r>
            <a:r>
              <a:rPr lang="zh-CN" altLang="en-US"/>
              <a:t>是相互有关的，划分是构造集合上的所有关系的有效途经</a:t>
            </a:r>
          </a:p>
          <a:p>
            <a:r>
              <a:rPr lang="en-US" altLang="zh-CN"/>
              <a:t>4-5</a:t>
            </a:r>
            <a:r>
              <a:rPr lang="zh-CN" altLang="en-US"/>
              <a:t>是相互有关的</a:t>
            </a:r>
          </a:p>
          <a:p>
            <a:endParaRPr lang="zh-CN" altLang="en-US"/>
          </a:p>
          <a:p>
            <a:r>
              <a:rPr lang="zh-CN" altLang="en-US"/>
              <a:t>等价关系和偏序关系具有多种属性。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同余是典型等价关系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整除关系是典型偏序例子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u="heavy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不能分解为更小的反链条数</a:t>
            </a:r>
          </a:p>
          <a:p>
            <a:r>
              <a:rPr lang="zh-CN" altLang="en-US"/>
              <a:t>说明反链获得的用处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拓扑排序能够次序</a:t>
            </a:r>
          </a:p>
          <a:p>
            <a:r>
              <a:rPr lang="zh-CN" altLang="en-US"/>
              <a:t>偏序与获得的全序是相容的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33A911-E2B3-42E5-9D8D-2B87D836F0E9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33A911-E2B3-42E5-9D8D-2B87D836F0E9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33A911-E2B3-42E5-9D8D-2B87D836F0E9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33A911-E2B3-42E5-9D8D-2B87D836F0E9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33A911-E2B3-42E5-9D8D-2B87D836F0E9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33A911-E2B3-42E5-9D8D-2B87D836F0E9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33A911-E2B3-42E5-9D8D-2B87D836F0E9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33A911-E2B3-42E5-9D8D-2B87D836F0E9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33A911-E2B3-42E5-9D8D-2B87D836F0E9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33A911-E2B3-42E5-9D8D-2B87D836F0E9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33A911-E2B3-42E5-9D8D-2B87D836F0E9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33A911-E2B3-42E5-9D8D-2B87D836F0E9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33A911-E2B3-42E5-9D8D-2B87D836F0E9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33A911-E2B3-42E5-9D8D-2B87D836F0E9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33A911-E2B3-42E5-9D8D-2B87D836F0E9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33A911-E2B3-42E5-9D8D-2B87D836F0E9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33A911-E2B3-42E5-9D8D-2B87D836F0E9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33A911-E2B3-42E5-9D8D-2B87D836F0E9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33A911-E2B3-42E5-9D8D-2B87D836F0E9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33A911-E2B3-42E5-9D8D-2B87D836F0E9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33A911-E2B3-42E5-9D8D-2B87D836F0E9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33A911-E2B3-42E5-9D8D-2B87D836F0E9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4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4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33A911-E2B3-42E5-9D8D-2B87D836F0E9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4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4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33A911-E2B3-42E5-9D8D-2B87D836F0E9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image" Target="../media/image9.wmf"/><Relationship Id="rId10" Type="http://schemas.openxmlformats.org/officeDocument/2006/relationships/image" Target="../media/image7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Relationship Id="rId1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</a:t>
            </a:fld>
            <a:endParaRPr lang="zh-CN" altLang="en-US" sz="1400" dirty="0"/>
          </a:p>
        </p:txBody>
      </p:sp>
      <p:sp>
        <p:nvSpPr>
          <p:cNvPr id="40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>
                <a:solidFill>
                  <a:srgbClr val="A50021"/>
                </a:solidFill>
              </a:rPr>
              <a:t>4.4 </a:t>
            </a:r>
            <a:r>
              <a:rPr lang="zh-CN" altLang="en-US" dirty="0">
                <a:solidFill>
                  <a:srgbClr val="A50021"/>
                </a:solidFill>
                <a:ea typeface="黑体" panose="02010609060101010101" pitchFamily="2" charset="-122"/>
              </a:rPr>
              <a:t>等价关系与偏序关系</a:t>
            </a:r>
          </a:p>
        </p:txBody>
      </p:sp>
      <p:sp>
        <p:nvSpPr>
          <p:cNvPr id="4100" name="Rectangle 3"/>
          <p:cNvSpPr>
            <a:spLocks noGrp="1"/>
          </p:cNvSpPr>
          <p:nvPr>
            <p:ph idx="1"/>
          </p:nvPr>
        </p:nvSpPr>
        <p:spPr>
          <a:xfrm>
            <a:off x="685800" y="2122488"/>
            <a:ext cx="7772400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spcBef>
                <a:spcPct val="40000"/>
              </a:spcBef>
            </a:pPr>
            <a:r>
              <a:rPr lang="en-US" altLang="zh-CN" b="1" dirty="0">
                <a:solidFill>
                  <a:schemeClr val="accent2"/>
                </a:solidFill>
              </a:rPr>
              <a:t>4.4.1 </a:t>
            </a:r>
            <a:r>
              <a:rPr lang="zh-CN" altLang="en-US" b="1" dirty="0">
                <a:solidFill>
                  <a:schemeClr val="accent2"/>
                </a:solidFill>
              </a:rPr>
              <a:t>等价关系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CN" b="1" dirty="0">
                <a:solidFill>
                  <a:schemeClr val="accent2"/>
                </a:solidFill>
              </a:rPr>
              <a:t>4.4.2 </a:t>
            </a:r>
            <a:r>
              <a:rPr lang="zh-CN" altLang="en-US" b="1" dirty="0">
                <a:solidFill>
                  <a:schemeClr val="accent2"/>
                </a:solidFill>
              </a:rPr>
              <a:t>等价类和商集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CN" b="1" dirty="0">
                <a:solidFill>
                  <a:schemeClr val="accent2"/>
                </a:solidFill>
              </a:rPr>
              <a:t>4.4.3 </a:t>
            </a:r>
            <a:r>
              <a:rPr lang="zh-CN" altLang="en-US" b="1" dirty="0">
                <a:solidFill>
                  <a:schemeClr val="accent2"/>
                </a:solidFill>
              </a:rPr>
              <a:t>集合的划分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CN" b="1" dirty="0"/>
              <a:t>4.4.4 </a:t>
            </a:r>
            <a:r>
              <a:rPr lang="zh-CN" altLang="en-US" b="1" dirty="0"/>
              <a:t>偏序关系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CN" b="1" dirty="0"/>
              <a:t>4.4.5 </a:t>
            </a:r>
            <a:r>
              <a:rPr lang="zh-CN" altLang="en-US" b="1" dirty="0"/>
              <a:t>偏序集与哈斯图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10</a:t>
            </a:fld>
            <a:endParaRPr lang="zh-CN" altLang="en-US" sz="1400" dirty="0"/>
          </a:p>
        </p:txBody>
      </p:sp>
      <p:sp>
        <p:nvSpPr>
          <p:cNvPr id="11268" name="Text Box 3"/>
          <p:cNvSpPr txBox="1"/>
          <p:nvPr/>
        </p:nvSpPr>
        <p:spPr>
          <a:xfrm>
            <a:off x="898843" y="1340168"/>
            <a:ext cx="7653337" cy="477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定义</a:t>
            </a:r>
            <a:r>
              <a:rPr lang="en-US" altLang="zh-CN" sz="2400" b="1" dirty="0">
                <a:solidFill>
                  <a:srgbClr val="7030A0"/>
                </a:solidFill>
              </a:rPr>
              <a:t>4.20</a:t>
            </a:r>
            <a:r>
              <a:rPr lang="en-US" altLang="zh-CN" sz="2400" b="1" dirty="0"/>
              <a:t>  </a:t>
            </a:r>
            <a:r>
              <a:rPr lang="zh-CN" altLang="en-US" sz="2400" b="1" dirty="0"/>
              <a:t>设</a:t>
            </a:r>
            <a:r>
              <a:rPr lang="en-US" altLang="zh-CN" sz="2400" b="1" i="1" dirty="0"/>
              <a:t>R</a:t>
            </a:r>
            <a:r>
              <a:rPr lang="zh-CN" altLang="en-US" sz="2400" b="1" dirty="0"/>
              <a:t>为非空集合</a:t>
            </a:r>
            <a:r>
              <a:rPr lang="en-US" altLang="zh-CN" sz="2400" b="1" i="1" dirty="0"/>
              <a:t>A </a:t>
            </a:r>
            <a:r>
              <a:rPr lang="zh-CN" altLang="en-US" sz="2400" b="1" dirty="0"/>
              <a:t>上的等价关系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以</a:t>
            </a:r>
            <a:r>
              <a:rPr lang="en-US" altLang="zh-CN" sz="2400" b="1" i="1" dirty="0"/>
              <a:t>R </a:t>
            </a:r>
            <a:r>
              <a:rPr lang="zh-CN" altLang="en-US" sz="2400" b="1" dirty="0"/>
              <a:t>的所有</a:t>
            </a:r>
          </a:p>
          <a:p>
            <a:pPr marL="342900" lvl="0" indent="-34290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等价类作为元素的集合称为</a:t>
            </a:r>
            <a:r>
              <a:rPr lang="en-US" altLang="zh-CN" sz="2400" b="1" i="1" dirty="0">
                <a:solidFill>
                  <a:srgbClr val="7030A0"/>
                </a:solidFill>
              </a:rPr>
              <a:t>A</a:t>
            </a:r>
            <a:r>
              <a:rPr lang="zh-CN" altLang="en-US" sz="2400" b="1" dirty="0">
                <a:solidFill>
                  <a:srgbClr val="7030A0"/>
                </a:solidFill>
              </a:rPr>
              <a:t>关于</a:t>
            </a:r>
            <a:r>
              <a:rPr lang="en-US" altLang="zh-CN" sz="2400" b="1" i="1" dirty="0">
                <a:solidFill>
                  <a:srgbClr val="7030A0"/>
                </a:solidFill>
              </a:rPr>
              <a:t>R </a:t>
            </a:r>
            <a:r>
              <a:rPr lang="zh-CN" altLang="en-US" sz="2400" b="1" dirty="0">
                <a:solidFill>
                  <a:srgbClr val="7030A0"/>
                </a:solidFill>
              </a:rPr>
              <a:t>的商集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记做 </a:t>
            </a:r>
            <a:r>
              <a:rPr lang="en-US" altLang="zh-CN" sz="2400" b="1" i="1" dirty="0">
                <a:solidFill>
                  <a:srgbClr val="7030A0"/>
                </a:solidFill>
              </a:rPr>
              <a:t>A</a:t>
            </a:r>
            <a:r>
              <a:rPr lang="en-US" altLang="zh-CN" sz="2400" b="1" dirty="0">
                <a:solidFill>
                  <a:srgbClr val="7030A0"/>
                </a:solidFill>
              </a:rPr>
              <a:t>/</a:t>
            </a:r>
            <a:r>
              <a:rPr lang="en-US" altLang="zh-CN" sz="2400" b="1" i="1" dirty="0">
                <a:solidFill>
                  <a:srgbClr val="7030A0"/>
                </a:solidFill>
              </a:rPr>
              <a:t>R</a:t>
            </a:r>
            <a:r>
              <a:rPr lang="en-US" altLang="zh-CN" sz="2400" b="1" dirty="0"/>
              <a:t>, </a:t>
            </a:r>
          </a:p>
          <a:p>
            <a:pPr marL="342900" lvl="0" indent="-34290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i="1" dirty="0"/>
              <a:t>A</a:t>
            </a:r>
            <a:r>
              <a:rPr lang="en-US" altLang="zh-CN" sz="2400" b="1" dirty="0"/>
              <a:t>/</a:t>
            </a:r>
            <a:r>
              <a:rPr lang="en-US" altLang="zh-CN" sz="2400" b="1" i="1" dirty="0"/>
              <a:t>R </a:t>
            </a:r>
            <a:r>
              <a:rPr lang="en-US" altLang="zh-CN" sz="2400" b="1" dirty="0"/>
              <a:t>= { [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]</a:t>
            </a:r>
            <a:r>
              <a:rPr lang="en-US" altLang="zh-CN" sz="2400" b="1" i="1" baseline="-25000" dirty="0"/>
              <a:t>R</a:t>
            </a:r>
            <a:r>
              <a:rPr lang="en-US" altLang="zh-CN" sz="2400" b="1" i="1" dirty="0"/>
              <a:t> </a:t>
            </a:r>
            <a:r>
              <a:rPr lang="en-US" altLang="zh-CN" sz="2400" b="1" dirty="0"/>
              <a:t>| 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∈</a:t>
            </a:r>
            <a:r>
              <a:rPr lang="en-US" altLang="zh-CN" sz="2400" b="1" i="1" dirty="0"/>
              <a:t>A </a:t>
            </a:r>
            <a:r>
              <a:rPr lang="en-US" altLang="zh-CN" sz="2400" b="1" dirty="0"/>
              <a:t>}</a:t>
            </a:r>
          </a:p>
          <a:p>
            <a:pPr marL="342900" lvl="0" indent="-34290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2400" b="1" dirty="0"/>
          </a:p>
          <a:p>
            <a:pPr marL="342900" lvl="0" indent="-34290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</a:rPr>
              <a:t>2</a:t>
            </a:r>
          </a:p>
          <a:p>
            <a:pPr marL="342900" lvl="0" indent="-34290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令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={1, 2, …, 7}, A</a:t>
            </a:r>
            <a:r>
              <a:rPr lang="zh-CN" altLang="en-US" sz="2400" b="1" dirty="0"/>
              <a:t>关于模 </a:t>
            </a:r>
            <a:r>
              <a:rPr lang="en-US" altLang="zh-CN" sz="2400" b="1" dirty="0"/>
              <a:t>3 </a:t>
            </a:r>
            <a:r>
              <a:rPr lang="zh-CN" altLang="en-US" sz="2400" b="1" dirty="0"/>
              <a:t>等价关系</a:t>
            </a:r>
            <a:r>
              <a:rPr lang="en-US" altLang="zh-CN" sz="2400" b="1" i="1" dirty="0"/>
              <a:t>R </a:t>
            </a:r>
            <a:r>
              <a:rPr lang="zh-CN" altLang="en-US" sz="2400" b="1" dirty="0"/>
              <a:t>的商集为</a:t>
            </a:r>
            <a:br>
              <a:rPr lang="zh-CN" altLang="en-US" sz="2400" b="1" dirty="0"/>
            </a:br>
            <a:r>
              <a:rPr lang="zh-CN" altLang="en-US" sz="2400" b="1" dirty="0"/>
              <a:t>   </a:t>
            </a:r>
            <a:r>
              <a:rPr lang="en-US" altLang="zh-CN" sz="2400" b="1" dirty="0"/>
              <a:t>         </a:t>
            </a:r>
            <a:r>
              <a:rPr lang="en-US" altLang="zh-CN" sz="2400" b="1" i="1" dirty="0"/>
              <a:t>A/R </a:t>
            </a:r>
            <a:r>
              <a:rPr lang="en-US" altLang="zh-CN" sz="2400" b="1" dirty="0"/>
              <a:t>= {{1, 4, 7}, {2, 5}, {3, 6}}</a:t>
            </a:r>
          </a:p>
          <a:p>
            <a:pPr marL="342900" lvl="0" indent="-342900" eaLnBrk="1" hangingPunct="1">
              <a:lnSpc>
                <a:spcPct val="120000"/>
              </a:lnSpc>
              <a:spcBef>
                <a:spcPts val="2000"/>
              </a:spcBef>
              <a:buNone/>
            </a:pPr>
            <a:r>
              <a:rPr lang="en-US" altLang="zh-CN" sz="2400" b="1" i="1" dirty="0"/>
              <a:t> A</a:t>
            </a:r>
            <a:r>
              <a:rPr lang="zh-CN" altLang="en-US" sz="2400" b="1" dirty="0"/>
              <a:t>关于恒等关系和全域关系的商集为：</a:t>
            </a:r>
          </a:p>
          <a:p>
            <a:pPr marL="342900" lvl="0" indent="-34290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        </a:t>
            </a:r>
            <a:r>
              <a:rPr lang="en-US" altLang="zh-CN" sz="2400" b="1" i="1" dirty="0"/>
              <a:t>A/I</a:t>
            </a:r>
            <a:r>
              <a:rPr lang="en-US" altLang="zh-CN" sz="2400" b="1" i="1" baseline="-25000" dirty="0"/>
              <a:t>A</a:t>
            </a:r>
            <a:r>
              <a:rPr lang="en-US" altLang="zh-CN" sz="2400" b="1" i="1" dirty="0"/>
              <a:t> </a:t>
            </a:r>
            <a:r>
              <a:rPr lang="en-US" altLang="zh-CN" sz="2400" b="1" dirty="0"/>
              <a:t>= {{1}, {2}, … , {7}}</a:t>
            </a:r>
          </a:p>
          <a:p>
            <a:pPr marL="342900" lvl="0" indent="-34290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        </a:t>
            </a:r>
            <a:r>
              <a:rPr lang="en-US" altLang="zh-CN" sz="2400" b="1" i="1" dirty="0"/>
              <a:t>A/E</a:t>
            </a:r>
            <a:r>
              <a:rPr lang="en-US" altLang="zh-CN" sz="2400" b="1" i="1" baseline="-25000" dirty="0"/>
              <a:t>A</a:t>
            </a:r>
            <a:r>
              <a:rPr lang="en-US" altLang="zh-CN" sz="2400" b="1" i="1" dirty="0"/>
              <a:t> </a:t>
            </a:r>
            <a:r>
              <a:rPr lang="en-US" altLang="zh-CN" sz="2400" b="1" dirty="0"/>
              <a:t>= {{1, 2, … , 7}}</a:t>
            </a: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xfrm>
            <a:off x="899478" y="405448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571500" indent="-571500" algn="l" eaLnBrk="1" hangingPunct="1">
              <a:buFont typeface="Wingdings" panose="05000000000000000000" charset="0"/>
              <a:buChar char="p"/>
            </a:pPr>
            <a:r>
              <a:rPr lang="zh-CN" altLang="en-US" sz="3600" dirty="0">
                <a:solidFill>
                  <a:srgbClr val="A50021"/>
                </a:solidFill>
              </a:rPr>
              <a:t>商集概念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11</a:t>
            </a:fld>
            <a:endParaRPr lang="zh-CN" altLang="en-US" sz="1400" dirty="0"/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xfrm>
            <a:off x="757555" y="3556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集合的划分</a:t>
            </a:r>
          </a:p>
        </p:txBody>
      </p:sp>
      <p:sp>
        <p:nvSpPr>
          <p:cNvPr id="12292" name="Text Box 3"/>
          <p:cNvSpPr txBox="1"/>
          <p:nvPr/>
        </p:nvSpPr>
        <p:spPr>
          <a:xfrm>
            <a:off x="735965" y="1485900"/>
            <a:ext cx="8009255" cy="2749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定义</a:t>
            </a:r>
            <a:r>
              <a:rPr lang="en-US" altLang="zh-CN" sz="2400" b="1" dirty="0">
                <a:solidFill>
                  <a:srgbClr val="7030A0"/>
                </a:solidFill>
              </a:rPr>
              <a:t>4.21 </a:t>
            </a:r>
            <a:r>
              <a:rPr lang="zh-CN" altLang="en-US" sz="2400" b="1" dirty="0">
                <a:solidFill>
                  <a:schemeClr val="tx2"/>
                </a:solidFill>
              </a:rPr>
              <a:t>设</a:t>
            </a:r>
            <a:r>
              <a:rPr lang="en-US" altLang="zh-CN" sz="2400" b="1" i="1" dirty="0">
                <a:solidFill>
                  <a:schemeClr val="tx2"/>
                </a:solidFill>
              </a:rPr>
              <a:t>A</a:t>
            </a:r>
            <a:r>
              <a:rPr lang="zh-CN" altLang="en-US" sz="2400" b="1" dirty="0">
                <a:solidFill>
                  <a:schemeClr val="tx2"/>
                </a:solidFill>
              </a:rPr>
              <a:t>为非空集合</a:t>
            </a:r>
            <a:r>
              <a:rPr lang="en-US" altLang="zh-CN" sz="2400" b="1" dirty="0">
                <a:solidFill>
                  <a:schemeClr val="tx2"/>
                </a:solidFill>
              </a:rPr>
              <a:t>, </a:t>
            </a:r>
            <a:r>
              <a:rPr lang="zh-CN" altLang="en-US" sz="2400" b="1" dirty="0">
                <a:solidFill>
                  <a:schemeClr val="tx2"/>
                </a:solidFill>
              </a:rPr>
              <a:t>若</a:t>
            </a:r>
            <a:r>
              <a:rPr lang="en-US" altLang="zh-CN" sz="2400" b="1" i="1" dirty="0">
                <a:solidFill>
                  <a:schemeClr val="tx2"/>
                </a:solidFill>
              </a:rPr>
              <a:t>A</a:t>
            </a:r>
            <a:r>
              <a:rPr lang="zh-CN" altLang="en-US" sz="2400" b="1" dirty="0">
                <a:solidFill>
                  <a:schemeClr val="tx2"/>
                </a:solidFill>
              </a:rPr>
              <a:t>的子集族</a:t>
            </a:r>
            <a:r>
              <a:rPr lang="zh-CN" altLang="en-US" sz="2400" b="1" i="1" dirty="0">
                <a:solidFill>
                  <a:schemeClr val="tx2"/>
                </a:solidFill>
                <a:sym typeface="Symbol" panose="05050102010706020507" pitchFamily="18" charset="2"/>
              </a:rPr>
              <a:t></a:t>
            </a:r>
            <a:r>
              <a:rPr lang="en-US" altLang="zh-CN" sz="2400" b="1" i="1" dirty="0">
                <a:solidFill>
                  <a:schemeClr val="tx2"/>
                </a:solidFill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</a:rPr>
              <a:t>(</a:t>
            </a:r>
            <a:r>
              <a:rPr lang="zh-CN" altLang="en-US" sz="2400" b="1" i="1" dirty="0">
                <a:solidFill>
                  <a:schemeClr val="tx2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sz="1800" dirty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400" b="1" i="1" dirty="0">
                <a:solidFill>
                  <a:schemeClr val="tx2"/>
                </a:solidFill>
              </a:rPr>
              <a:t>P</a:t>
            </a:r>
            <a:r>
              <a:rPr lang="en-US" altLang="zh-CN" sz="2400" b="1" dirty="0">
                <a:solidFill>
                  <a:schemeClr val="tx2"/>
                </a:solidFill>
              </a:rPr>
              <a:t>(</a:t>
            </a:r>
            <a:r>
              <a:rPr lang="en-US" altLang="zh-CN" sz="2400" b="1" i="1" dirty="0">
                <a:solidFill>
                  <a:schemeClr val="tx2"/>
                </a:solidFill>
              </a:rPr>
              <a:t>A</a:t>
            </a:r>
            <a:r>
              <a:rPr lang="en-US" altLang="zh-CN" sz="2400" b="1" dirty="0">
                <a:solidFill>
                  <a:schemeClr val="tx2"/>
                </a:solidFill>
              </a:rPr>
              <a:t>)) </a:t>
            </a:r>
            <a:r>
              <a:rPr lang="zh-CN" altLang="en-US" sz="2400" b="1" dirty="0">
                <a:solidFill>
                  <a:schemeClr val="tx2"/>
                </a:solidFill>
              </a:rPr>
              <a:t>满足下面条件：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tx2"/>
                </a:solidFill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</a:rPr>
              <a:t>(1) </a:t>
            </a:r>
            <a:r>
              <a:rPr lang="zh-CN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</a:t>
            </a:r>
            <a:r>
              <a:rPr lang="zh-CN" altLang="en-US" sz="2400" b="1" i="1" dirty="0">
                <a:solidFill>
                  <a:srgbClr val="FF000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</a:t>
            </a:r>
            <a:r>
              <a:rPr lang="zh-CN" altLang="en-US" sz="1800" dirty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solidFill>
                  <a:schemeClr val="tx2"/>
                </a:solidFill>
              </a:rPr>
              <a:t> 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i="1" dirty="0">
                <a:solidFill>
                  <a:schemeClr val="tx2"/>
                </a:solidFill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</a:rPr>
              <a:t>(2) </a:t>
            </a:r>
            <a:r>
              <a:rPr lang="zh-CN" altLang="en-US" sz="2400" b="1" dirty="0">
                <a:solidFill>
                  <a:schemeClr val="tx2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chemeClr val="tx2"/>
                </a:solidFill>
              </a:rPr>
              <a:t>x</a:t>
            </a:r>
            <a:r>
              <a:rPr lang="en-US" altLang="zh-CN" sz="2400" b="1" dirty="0">
                <a:solidFill>
                  <a:schemeClr val="tx2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chemeClr val="tx2"/>
                </a:solidFill>
              </a:rPr>
              <a:t>y </a:t>
            </a:r>
            <a:r>
              <a:rPr lang="en-US" altLang="zh-CN" sz="2400" b="1" dirty="0">
                <a:solidFill>
                  <a:schemeClr val="tx2"/>
                </a:solidFill>
              </a:rPr>
              <a:t>(</a:t>
            </a:r>
            <a:r>
              <a:rPr lang="en-US" altLang="zh-CN" sz="2400" b="1" i="1" dirty="0">
                <a:solidFill>
                  <a:schemeClr val="tx2"/>
                </a:solidFill>
              </a:rPr>
              <a:t>x</a:t>
            </a:r>
            <a:r>
              <a:rPr lang="en-US" altLang="zh-CN" sz="2400" b="1" dirty="0">
                <a:solidFill>
                  <a:schemeClr val="tx2"/>
                </a:solidFill>
              </a:rPr>
              <a:t>, </a:t>
            </a:r>
            <a:r>
              <a:rPr lang="en-US" altLang="zh-CN" sz="2400" b="1" i="1" dirty="0">
                <a:solidFill>
                  <a:schemeClr val="tx2"/>
                </a:solidFill>
              </a:rPr>
              <a:t>y</a:t>
            </a:r>
            <a:r>
              <a:rPr lang="en-US" altLang="zh-CN" sz="2400" b="1" dirty="0">
                <a:solidFill>
                  <a:schemeClr val="tx2"/>
                </a:solidFill>
              </a:rPr>
              <a:t>∈</a:t>
            </a:r>
            <a:r>
              <a:rPr lang="zh-CN" altLang="en-US" sz="2400" b="1" i="1" dirty="0">
                <a:solidFill>
                  <a:schemeClr val="tx2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sz="2400" b="1" dirty="0">
                <a:solidFill>
                  <a:schemeClr val="tx2"/>
                </a:solidFill>
              </a:rPr>
              <a:t>∧</a:t>
            </a:r>
            <a:r>
              <a:rPr lang="en-US" altLang="zh-CN" sz="2400" b="1" i="1" dirty="0">
                <a:solidFill>
                  <a:schemeClr val="tx2"/>
                </a:solidFill>
              </a:rPr>
              <a:t>x</a:t>
            </a:r>
            <a:r>
              <a:rPr lang="en-US" altLang="zh-CN" sz="2400" b="1" dirty="0">
                <a:solidFill>
                  <a:schemeClr val="tx2"/>
                </a:solidFill>
              </a:rPr>
              <a:t>≠</a:t>
            </a:r>
            <a:r>
              <a:rPr lang="en-US" altLang="zh-CN" sz="2400" b="1" i="1" dirty="0">
                <a:solidFill>
                  <a:schemeClr val="tx2"/>
                </a:solidFill>
              </a:rPr>
              <a:t>y</a:t>
            </a:r>
            <a:r>
              <a:rPr lang="en-US" altLang="zh-CN" sz="2400" b="1" dirty="0">
                <a:solidFill>
                  <a:schemeClr val="tx2"/>
                </a:solidFill>
              </a:rPr>
              <a:t>→</a:t>
            </a:r>
            <a:r>
              <a:rPr lang="en-US" altLang="zh-CN" sz="2400" b="1" i="1" dirty="0">
                <a:solidFill>
                  <a:schemeClr val="tx2"/>
                </a:solidFill>
              </a:rPr>
              <a:t>x</a:t>
            </a:r>
            <a:r>
              <a:rPr lang="en-US" altLang="zh-CN" sz="2400" b="1" dirty="0">
                <a:solidFill>
                  <a:schemeClr val="tx2"/>
                </a:solidFill>
              </a:rPr>
              <a:t>∩</a:t>
            </a:r>
            <a:r>
              <a:rPr lang="en-US" altLang="zh-CN" sz="2400" b="1" i="1" dirty="0">
                <a:solidFill>
                  <a:schemeClr val="tx2"/>
                </a:solidFill>
              </a:rPr>
              <a:t>y</a:t>
            </a:r>
            <a:r>
              <a:rPr lang="en-US" altLang="zh-CN" sz="2400" b="1" dirty="0">
                <a:solidFill>
                  <a:schemeClr val="tx2"/>
                </a:solidFill>
              </a:rPr>
              <a:t>=</a:t>
            </a:r>
            <a:r>
              <a:rPr lang="en-US" altLang="zh-CN" sz="2400" b="1" dirty="0">
                <a:solidFill>
                  <a:schemeClr val="tx2"/>
                </a:solidFill>
                <a:sym typeface="Symbol" panose="05050102010706020507" pitchFamily="18" charset="2"/>
              </a:rPr>
              <a:t></a:t>
            </a:r>
            <a:r>
              <a:rPr lang="en-US" altLang="zh-CN" sz="2400" b="1" dirty="0">
                <a:solidFill>
                  <a:schemeClr val="tx2"/>
                </a:solidFill>
              </a:rPr>
              <a:t>)</a:t>
            </a:r>
            <a:br>
              <a:rPr lang="en-US" altLang="zh-CN" sz="2400" b="1" dirty="0">
                <a:solidFill>
                  <a:schemeClr val="tx2"/>
                </a:solidFill>
              </a:rPr>
            </a:br>
            <a:r>
              <a:rPr lang="en-US" altLang="zh-CN" sz="2400" b="1" dirty="0">
                <a:solidFill>
                  <a:schemeClr val="tx2"/>
                </a:solidFill>
              </a:rPr>
              <a:t> (3) </a:t>
            </a:r>
            <a:r>
              <a:rPr lang="zh-CN" altLang="en-US" sz="2400" b="1" dirty="0">
                <a:solidFill>
                  <a:schemeClr val="tx2"/>
                </a:solidFill>
              </a:rPr>
              <a:t>∪</a:t>
            </a:r>
            <a:r>
              <a:rPr lang="zh-CN" altLang="en-US" sz="2400" b="1" i="1" dirty="0">
                <a:solidFill>
                  <a:schemeClr val="tx2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</a:t>
            </a:r>
            <a:r>
              <a:rPr lang="zh-CN" altLang="en-US" sz="2400" dirty="0">
                <a:solidFill>
                  <a:schemeClr val="tx2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</a:rPr>
              <a:t>=</a:t>
            </a:r>
            <a:r>
              <a:rPr lang="en-US" altLang="zh-CN" sz="2400" b="1" i="1" dirty="0">
                <a:solidFill>
                  <a:schemeClr val="tx2"/>
                </a:solidFill>
              </a:rPr>
              <a:t>A </a:t>
            </a:r>
            <a:br>
              <a:rPr lang="en-US" altLang="zh-CN" sz="2400" b="1" dirty="0">
                <a:solidFill>
                  <a:schemeClr val="tx2"/>
                </a:solidFill>
              </a:rPr>
            </a:br>
            <a:r>
              <a:rPr lang="zh-CN" altLang="en-US" sz="2400" b="1" dirty="0">
                <a:solidFill>
                  <a:schemeClr val="tx2"/>
                </a:solidFill>
              </a:rPr>
              <a:t>则称</a:t>
            </a:r>
            <a:r>
              <a:rPr lang="zh-CN" altLang="en-US" sz="2400" b="1" i="1" dirty="0">
                <a:solidFill>
                  <a:srgbClr val="7030A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</a:t>
            </a:r>
            <a:r>
              <a:rPr lang="zh-CN" altLang="en-US" sz="2400" b="1" dirty="0">
                <a:solidFill>
                  <a:srgbClr val="7030A0"/>
                </a:solidFill>
              </a:rPr>
              <a:t>是</a:t>
            </a:r>
            <a:r>
              <a:rPr lang="en-US" altLang="zh-CN" sz="2400" b="1" i="1" dirty="0">
                <a:solidFill>
                  <a:srgbClr val="7030A0"/>
                </a:solidFill>
              </a:rPr>
              <a:t>A</a:t>
            </a:r>
            <a:r>
              <a:rPr lang="zh-CN" altLang="en-US" sz="2400" b="1" dirty="0">
                <a:solidFill>
                  <a:srgbClr val="7030A0"/>
                </a:solidFill>
              </a:rPr>
              <a:t>的一个划分</a:t>
            </a:r>
            <a:r>
              <a:rPr lang="en-US" altLang="zh-CN" sz="2400" b="1" dirty="0">
                <a:solidFill>
                  <a:schemeClr val="tx2"/>
                </a:solidFill>
              </a:rPr>
              <a:t>, </a:t>
            </a:r>
            <a:r>
              <a:rPr lang="zh-CN" altLang="en-US" sz="2400" b="1" dirty="0">
                <a:solidFill>
                  <a:schemeClr val="tx2"/>
                </a:solidFill>
              </a:rPr>
              <a:t>称</a:t>
            </a:r>
            <a:r>
              <a:rPr lang="zh-CN" altLang="en-US" sz="2400" b="1" i="1" dirty="0">
                <a:solidFill>
                  <a:schemeClr val="tx2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</a:t>
            </a:r>
            <a:r>
              <a:rPr lang="zh-CN" altLang="en-US" sz="2400" dirty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</a:rPr>
              <a:t>中的元素为</a:t>
            </a:r>
            <a:r>
              <a:rPr lang="en-US" altLang="zh-CN" sz="2400" b="1" i="1" dirty="0">
                <a:solidFill>
                  <a:srgbClr val="7030A0"/>
                </a:solidFill>
              </a:rPr>
              <a:t>A</a:t>
            </a:r>
            <a:r>
              <a:rPr lang="zh-CN" altLang="en-US" sz="2400" b="1" dirty="0">
                <a:solidFill>
                  <a:srgbClr val="7030A0"/>
                </a:solidFill>
              </a:rPr>
              <a:t>的划分块</a:t>
            </a:r>
            <a:r>
              <a:rPr lang="en-US" altLang="zh-CN" sz="2400" b="1" dirty="0">
                <a:solidFill>
                  <a:schemeClr val="tx2"/>
                </a:solidFill>
              </a:rPr>
              <a:t>.</a:t>
            </a:r>
            <a:endParaRPr lang="en-US" altLang="zh-CN" sz="2400" b="1" dirty="0"/>
          </a:p>
        </p:txBody>
      </p:sp>
      <p:sp>
        <p:nvSpPr>
          <p:cNvPr id="4" name="Text Box 3"/>
          <p:cNvSpPr txBox="1"/>
          <p:nvPr/>
        </p:nvSpPr>
        <p:spPr>
          <a:xfrm>
            <a:off x="755650" y="4212590"/>
            <a:ext cx="7917815" cy="18637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</a:rPr>
              <a:t>3</a:t>
            </a:r>
            <a:r>
              <a:rPr lang="en-US" altLang="zh-CN" sz="2400" b="1" dirty="0"/>
              <a:t>  </a:t>
            </a:r>
            <a:r>
              <a:rPr lang="zh-CN" altLang="en-US" sz="2400" b="1" dirty="0"/>
              <a:t>设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＝</a:t>
            </a:r>
            <a:r>
              <a:rPr lang="en-US" altLang="zh-CN" sz="2400" b="1" dirty="0"/>
              <a:t>{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c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d</a:t>
            </a:r>
            <a:r>
              <a:rPr lang="en-US" altLang="zh-CN" sz="2400" b="1" dirty="0"/>
              <a:t>}, </a:t>
            </a:r>
            <a:r>
              <a:rPr lang="zh-CN" altLang="en-US" sz="2400" b="1" dirty="0"/>
              <a:t>给定</a:t>
            </a:r>
            <a:r>
              <a:rPr lang="zh-CN" altLang="en-US" sz="2400" b="1" i="1" dirty="0">
                <a:solidFill>
                  <a:schemeClr val="tx2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, </a:t>
            </a:r>
            <a:r>
              <a:rPr lang="zh-CN" altLang="en-US" sz="2400" b="1" i="1" dirty="0">
                <a:solidFill>
                  <a:schemeClr val="tx2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sz="1800" dirty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, </a:t>
            </a:r>
            <a:r>
              <a:rPr lang="zh-CN" altLang="en-US" sz="2400" b="1" i="1" dirty="0">
                <a:solidFill>
                  <a:schemeClr val="tx2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400" b="1" baseline="-25000" dirty="0"/>
              <a:t>3</a:t>
            </a:r>
            <a:r>
              <a:rPr lang="en-US" altLang="zh-CN" sz="2400" b="1" dirty="0"/>
              <a:t>, </a:t>
            </a:r>
            <a:r>
              <a:rPr lang="zh-CN" altLang="en-US" sz="2400" b="1" i="1" dirty="0">
                <a:solidFill>
                  <a:schemeClr val="tx2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sz="1800" dirty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400" b="1" baseline="-25000" dirty="0"/>
              <a:t>4</a:t>
            </a:r>
            <a:r>
              <a:rPr lang="en-US" altLang="zh-CN" sz="2400" b="1" dirty="0"/>
              <a:t>, </a:t>
            </a:r>
            <a:r>
              <a:rPr lang="zh-CN" altLang="en-US" sz="2400" b="1" i="1" dirty="0">
                <a:solidFill>
                  <a:schemeClr val="tx2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400" b="1" baseline="-25000" dirty="0"/>
              <a:t>5</a:t>
            </a:r>
            <a:r>
              <a:rPr lang="en-US" altLang="zh-CN" sz="2400" b="1" dirty="0"/>
              <a:t>, </a:t>
            </a:r>
            <a:r>
              <a:rPr lang="zh-CN" altLang="en-US" sz="2400" b="1" i="1" dirty="0">
                <a:solidFill>
                  <a:schemeClr val="tx2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sz="1800" dirty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400" b="1" baseline="-25000" dirty="0"/>
              <a:t>6</a:t>
            </a:r>
            <a:r>
              <a:rPr lang="zh-CN" altLang="en-US" sz="2400" b="1" dirty="0"/>
              <a:t>如下： </a:t>
            </a:r>
            <a:r>
              <a:rPr lang="en-US" altLang="zh-CN" sz="2400" b="1" dirty="0"/>
              <a:t>    </a:t>
            </a:r>
            <a:r>
              <a:rPr lang="zh-CN" altLang="en-US" sz="2400" b="1" i="1" dirty="0">
                <a:solidFill>
                  <a:schemeClr val="tx2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={{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c</a:t>
            </a:r>
            <a:r>
              <a:rPr lang="en-US" altLang="zh-CN" sz="2400" b="1" dirty="0"/>
              <a:t>}, {</a:t>
            </a:r>
            <a:r>
              <a:rPr lang="en-US" altLang="zh-CN" sz="2400" b="1" i="1" dirty="0"/>
              <a:t>d</a:t>
            </a:r>
            <a:r>
              <a:rPr lang="en-US" altLang="zh-CN" sz="2400" b="1" dirty="0"/>
              <a:t>}}</a:t>
            </a:r>
            <a:r>
              <a:rPr lang="zh-CN" altLang="en-US" sz="2400" b="1" dirty="0"/>
              <a:t>，     </a:t>
            </a:r>
            <a:r>
              <a:rPr lang="zh-CN" altLang="en-US" sz="2400" b="1" i="1" dirty="0">
                <a:solidFill>
                  <a:schemeClr val="tx2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={{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}, {</a:t>
            </a:r>
            <a:r>
              <a:rPr lang="en-US" altLang="zh-CN" sz="2400" b="1" i="1" dirty="0"/>
              <a:t>c</a:t>
            </a:r>
            <a:r>
              <a:rPr lang="en-US" altLang="zh-CN" sz="2400" b="1" dirty="0"/>
              <a:t>}, {</a:t>
            </a:r>
            <a:r>
              <a:rPr lang="en-US" altLang="zh-CN" sz="2400" b="1" i="1" dirty="0"/>
              <a:t>d</a:t>
            </a:r>
            <a:r>
              <a:rPr lang="en-US" altLang="zh-CN" sz="2400" b="1" dirty="0"/>
              <a:t>}}</a:t>
            </a:r>
            <a:br>
              <a:rPr lang="en-US" altLang="zh-CN" sz="2400" b="1" dirty="0"/>
            </a:br>
            <a:r>
              <a:rPr lang="en-US" altLang="zh-CN" sz="2400" b="1" dirty="0"/>
              <a:t> </a:t>
            </a:r>
            <a:r>
              <a:rPr lang="zh-CN" altLang="en-US" sz="2400" b="1" i="1" dirty="0">
                <a:solidFill>
                  <a:schemeClr val="tx2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400" b="1" baseline="-25000" dirty="0"/>
              <a:t>3</a:t>
            </a:r>
            <a:r>
              <a:rPr lang="en-US" altLang="zh-CN" sz="2400" b="1" dirty="0"/>
              <a:t>={{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}, {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c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d</a:t>
            </a:r>
            <a:r>
              <a:rPr lang="en-US" altLang="zh-CN" sz="2400" b="1" dirty="0"/>
              <a:t>}}</a:t>
            </a:r>
            <a:r>
              <a:rPr lang="zh-CN" altLang="en-US" sz="2400" b="1" dirty="0"/>
              <a:t>， </a:t>
            </a:r>
            <a:r>
              <a:rPr lang="zh-CN" altLang="en-US" sz="2400" b="1" i="1" dirty="0">
                <a:solidFill>
                  <a:schemeClr val="tx2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sz="1800" dirty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400" b="1" baseline="-25000" dirty="0"/>
              <a:t>4</a:t>
            </a:r>
            <a:r>
              <a:rPr lang="en-US" altLang="zh-CN" sz="2400" b="1" dirty="0"/>
              <a:t>={{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}, {</a:t>
            </a:r>
            <a:r>
              <a:rPr lang="en-US" altLang="zh-CN" sz="2400" b="1" i="1" dirty="0"/>
              <a:t>c</a:t>
            </a:r>
            <a:r>
              <a:rPr lang="en-US" altLang="zh-CN" sz="2400" b="1" dirty="0"/>
              <a:t>}}</a:t>
            </a:r>
            <a:br>
              <a:rPr lang="en-US" altLang="zh-CN" sz="2400" b="1" dirty="0"/>
            </a:br>
            <a:r>
              <a:rPr lang="en-US" altLang="zh-CN" sz="2400" b="1" dirty="0"/>
              <a:t> </a:t>
            </a:r>
            <a:r>
              <a:rPr lang="zh-CN" altLang="en-US" sz="2400" b="1" i="1" dirty="0">
                <a:solidFill>
                  <a:schemeClr val="tx2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sz="1800" dirty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400" b="1" baseline="-25000" dirty="0"/>
              <a:t>5</a:t>
            </a:r>
            <a:r>
              <a:rPr lang="en-US" altLang="zh-CN" sz="2400" b="1" dirty="0"/>
              <a:t>={</a:t>
            </a:r>
            <a:r>
              <a:rPr lang="en-US" altLang="zh-CN" sz="2400" b="1" dirty="0">
                <a:sym typeface="Symbol" panose="05050102010706020507" pitchFamily="18" charset="2"/>
              </a:rPr>
              <a:t></a:t>
            </a:r>
            <a:r>
              <a:rPr lang="en-US" altLang="zh-CN" sz="2400" b="1" dirty="0"/>
              <a:t>, {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}, {</a:t>
            </a:r>
            <a:r>
              <a:rPr lang="en-US" altLang="zh-CN" sz="2400" b="1" i="1" dirty="0"/>
              <a:t>c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d</a:t>
            </a:r>
            <a:r>
              <a:rPr lang="en-US" altLang="zh-CN" sz="2400" b="1" dirty="0"/>
              <a:t>}}</a:t>
            </a:r>
            <a:r>
              <a:rPr lang="zh-CN" altLang="en-US" sz="2400" b="1" dirty="0"/>
              <a:t>，</a:t>
            </a:r>
            <a:r>
              <a:rPr lang="zh-CN" altLang="en-US" sz="2400" b="1" i="1" dirty="0">
                <a:solidFill>
                  <a:schemeClr val="tx2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400" b="1" baseline="-25000" dirty="0"/>
              <a:t>6</a:t>
            </a:r>
            <a:r>
              <a:rPr lang="en-US" altLang="zh-CN" sz="2400" b="1" dirty="0"/>
              <a:t>={{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, {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}}, {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c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d</a:t>
            </a:r>
            <a:r>
              <a:rPr lang="en-US" altLang="zh-CN" sz="2400" b="1" dirty="0"/>
              <a:t>}}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35330" y="948690"/>
            <a:ext cx="350901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571500" indent="-571500">
              <a:buFont typeface="Wingdings" panose="05000000000000000000" charset="0"/>
              <a:buChar char="p"/>
            </a:pPr>
            <a:r>
              <a:rPr lang="zh-CN" altLang="en-US" sz="3600" b="1" dirty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集合划分概念</a:t>
            </a:r>
          </a:p>
        </p:txBody>
      </p:sp>
      <p:sp>
        <p:nvSpPr>
          <p:cNvPr id="6" name="Text Box 3"/>
          <p:cNvSpPr txBox="1"/>
          <p:nvPr/>
        </p:nvSpPr>
        <p:spPr>
          <a:xfrm>
            <a:off x="1329690" y="6006465"/>
            <a:ext cx="7917815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 </a:t>
            </a:r>
            <a:r>
              <a:rPr lang="zh-CN" altLang="en-US" sz="2400" b="1" dirty="0"/>
              <a:t>则</a:t>
            </a:r>
            <a:r>
              <a:rPr lang="zh-CN" altLang="en-US" sz="2400" b="1" i="1" dirty="0">
                <a:solidFill>
                  <a:schemeClr val="tx2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sz="1800" dirty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400" b="1" baseline="-25000" dirty="0"/>
              <a:t>1</a:t>
            </a:r>
            <a:r>
              <a:rPr lang="zh-CN" altLang="en-US" sz="2400" b="1" dirty="0"/>
              <a:t>和</a:t>
            </a:r>
            <a:r>
              <a:rPr lang="zh-CN" altLang="en-US" sz="2400" b="1" i="1" dirty="0">
                <a:solidFill>
                  <a:schemeClr val="tx2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400" b="1" baseline="-25000" dirty="0"/>
              <a:t>2</a:t>
            </a:r>
            <a:r>
              <a:rPr lang="zh-CN" altLang="en-US" sz="2400" b="1" dirty="0"/>
              <a:t>是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的划分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其他都不是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的划分</a:t>
            </a:r>
            <a:r>
              <a:rPr lang="en-US" altLang="zh-CN" sz="2400" b="1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12</a:t>
            </a:fld>
            <a:endParaRPr lang="zh-CN" altLang="en-US" sz="1400" dirty="0"/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xfrm>
            <a:off x="757555" y="46609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571500" indent="-571500" algn="l" eaLnBrk="1" hangingPunct="1">
              <a:buFont typeface="Wingdings" panose="05000000000000000000" charset="0"/>
              <a:buChar char="p"/>
            </a:pPr>
            <a:r>
              <a:rPr lang="zh-CN" altLang="en-US" sz="4000" dirty="0">
                <a:solidFill>
                  <a:srgbClr val="A50021"/>
                </a:solidFill>
              </a:rPr>
              <a:t>等价关系与划分的一一对应</a:t>
            </a:r>
          </a:p>
        </p:txBody>
      </p:sp>
      <p:sp>
        <p:nvSpPr>
          <p:cNvPr id="13316" name="Text Box 3"/>
          <p:cNvSpPr txBox="1"/>
          <p:nvPr/>
        </p:nvSpPr>
        <p:spPr>
          <a:xfrm>
            <a:off x="879475" y="1633538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13317" name="Text Box 4"/>
          <p:cNvSpPr txBox="1"/>
          <p:nvPr/>
        </p:nvSpPr>
        <p:spPr>
          <a:xfrm>
            <a:off x="755650" y="1844675"/>
            <a:ext cx="7920038" cy="25628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商集 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/</a:t>
            </a:r>
            <a:r>
              <a:rPr lang="en-US" altLang="zh-CN" sz="2400" b="1" i="1" dirty="0"/>
              <a:t>R </a:t>
            </a:r>
            <a:r>
              <a:rPr lang="zh-CN" altLang="en-US" sz="2400" b="1" dirty="0"/>
              <a:t>就是</a:t>
            </a:r>
            <a:r>
              <a:rPr lang="en-US" altLang="zh-CN" sz="2400" b="1" i="1" dirty="0"/>
              <a:t>A </a:t>
            </a:r>
            <a:r>
              <a:rPr lang="zh-CN" altLang="en-US" sz="2400" b="1" dirty="0"/>
              <a:t>的一个划分 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不同的商集对应于不同的划分 </a:t>
            </a:r>
          </a:p>
          <a:p>
            <a:pPr marL="0" lvl="0" indent="0" eaLnBrk="1" hangingPunct="1">
              <a:lnSpc>
                <a:spcPct val="120000"/>
              </a:lnSpc>
              <a:spcBef>
                <a:spcPts val="2000"/>
              </a:spcBef>
              <a:buNone/>
            </a:pPr>
            <a:r>
              <a:rPr lang="zh-CN" altLang="en-US" sz="2400" b="1" dirty="0"/>
              <a:t>任给</a:t>
            </a:r>
            <a:r>
              <a:rPr lang="en-US" altLang="zh-CN" sz="2400" b="1" i="1" dirty="0"/>
              <a:t>A </a:t>
            </a:r>
            <a:r>
              <a:rPr lang="zh-CN" altLang="en-US" sz="2400" b="1" dirty="0"/>
              <a:t>的一个划分</a:t>
            </a:r>
            <a:r>
              <a:rPr lang="zh-CN" altLang="en-US" sz="2400" b="1" i="1" dirty="0">
                <a:solidFill>
                  <a:schemeClr val="tx2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</a:t>
            </a:r>
            <a:r>
              <a:rPr lang="zh-CN" altLang="en-US" sz="1800" dirty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如下定义</a:t>
            </a:r>
            <a:r>
              <a:rPr lang="en-US" altLang="zh-CN" sz="2400" b="1" i="1" dirty="0"/>
              <a:t>A </a:t>
            </a:r>
            <a:r>
              <a:rPr lang="zh-CN" altLang="en-US" sz="2400" b="1" dirty="0"/>
              <a:t>上的关系 </a:t>
            </a:r>
            <a:r>
              <a:rPr lang="en-US" altLang="zh-CN" sz="2400" b="1" i="1" dirty="0"/>
              <a:t>R</a:t>
            </a:r>
            <a:r>
              <a:rPr lang="zh-CN" altLang="en-US" sz="2400" b="1" dirty="0"/>
              <a:t>：</a:t>
            </a:r>
            <a:br>
              <a:rPr lang="zh-CN" altLang="en-US" sz="2400" b="1" dirty="0"/>
            </a:br>
            <a:r>
              <a:rPr lang="zh-CN" altLang="en-US" sz="2400" b="1" dirty="0"/>
              <a:t></a:t>
            </a:r>
            <a:r>
              <a:rPr lang="en-US" altLang="zh-CN" sz="2400" b="1" i="1" dirty="0">
                <a:solidFill>
                  <a:schemeClr val="accent2"/>
                </a:solidFill>
              </a:rPr>
              <a:t>R </a:t>
            </a:r>
            <a:r>
              <a:rPr lang="en-US" altLang="zh-CN" sz="2400" b="1" dirty="0">
                <a:solidFill>
                  <a:schemeClr val="accent2"/>
                </a:solidFill>
              </a:rPr>
              <a:t>={&lt;</a:t>
            </a:r>
            <a:r>
              <a:rPr lang="en-US" altLang="zh-CN" sz="2400" b="1" i="1" dirty="0">
                <a:solidFill>
                  <a:schemeClr val="accent2"/>
                </a:solidFill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en-US" altLang="zh-CN" sz="2400" b="1" i="1" dirty="0">
                <a:solidFill>
                  <a:schemeClr val="accent2"/>
                </a:solidFill>
              </a:rPr>
              <a:t>y</a:t>
            </a:r>
            <a:r>
              <a:rPr lang="en-US" altLang="zh-CN" sz="2400" b="1" dirty="0">
                <a:solidFill>
                  <a:schemeClr val="accent2"/>
                </a:solidFill>
              </a:rPr>
              <a:t>&gt; | </a:t>
            </a:r>
            <a:r>
              <a:rPr lang="en-US" altLang="zh-CN" sz="2400" b="1" i="1" dirty="0">
                <a:solidFill>
                  <a:schemeClr val="accent2"/>
                </a:solidFill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en-US" altLang="zh-CN" sz="2400" b="1" i="1" dirty="0">
                <a:solidFill>
                  <a:schemeClr val="accent2"/>
                </a:solidFill>
              </a:rPr>
              <a:t>y</a:t>
            </a:r>
            <a:r>
              <a:rPr lang="en-US" altLang="zh-CN" sz="2400" b="1" dirty="0">
                <a:solidFill>
                  <a:schemeClr val="accent2"/>
                </a:solidFill>
              </a:rPr>
              <a:t>∈</a:t>
            </a:r>
            <a:r>
              <a:rPr lang="en-US" altLang="zh-CN" sz="2400" b="1" i="1" dirty="0">
                <a:solidFill>
                  <a:schemeClr val="accent2"/>
                </a:solidFill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</a:rPr>
              <a:t>∧</a:t>
            </a:r>
            <a:r>
              <a:rPr lang="en-US" altLang="zh-CN" sz="2400" b="1" i="1" dirty="0">
                <a:solidFill>
                  <a:schemeClr val="accent2"/>
                </a:solidFill>
              </a:rPr>
              <a:t>x </a:t>
            </a:r>
            <a:r>
              <a:rPr lang="zh-CN" altLang="en-US" sz="2400" b="1" dirty="0">
                <a:solidFill>
                  <a:schemeClr val="accent2"/>
                </a:solidFill>
              </a:rPr>
              <a:t>与 </a:t>
            </a:r>
            <a:r>
              <a:rPr lang="en-US" altLang="zh-CN" sz="2400" b="1" i="1" dirty="0">
                <a:solidFill>
                  <a:schemeClr val="accent2"/>
                </a:solidFill>
              </a:rPr>
              <a:t>y </a:t>
            </a:r>
            <a:r>
              <a:rPr lang="zh-CN" altLang="en-US" sz="2400" b="1" dirty="0">
                <a:solidFill>
                  <a:schemeClr val="accent2"/>
                </a:solidFill>
              </a:rPr>
              <a:t>在</a:t>
            </a:r>
            <a:r>
              <a:rPr lang="zh-CN" altLang="en-US" sz="2400" b="1" i="1" dirty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</a:t>
            </a:r>
            <a:r>
              <a:rPr lang="zh-CN" altLang="en-US" sz="2400" b="1" dirty="0">
                <a:solidFill>
                  <a:schemeClr val="accent2"/>
                </a:solidFill>
              </a:rPr>
              <a:t>的同一划分块中 </a:t>
            </a:r>
            <a:r>
              <a:rPr lang="en-US" altLang="zh-CN" sz="2400" b="1" dirty="0">
                <a:solidFill>
                  <a:schemeClr val="accent2"/>
                </a:solidFill>
              </a:rPr>
              <a:t>}</a:t>
            </a:r>
            <a:br>
              <a:rPr lang="en-US" altLang="zh-CN" sz="2400" b="1" dirty="0">
                <a:solidFill>
                  <a:schemeClr val="accent2"/>
                </a:solidFill>
              </a:rPr>
            </a:br>
            <a:r>
              <a:rPr lang="zh-CN" altLang="en-US" sz="2400" b="1" dirty="0"/>
              <a:t>则</a:t>
            </a:r>
            <a:r>
              <a:rPr lang="en-US" altLang="zh-CN" sz="2400" b="1" i="1" dirty="0"/>
              <a:t>R</a:t>
            </a:r>
            <a:r>
              <a:rPr lang="zh-CN" altLang="en-US" sz="2400" b="1" dirty="0"/>
              <a:t>为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上的等价关系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且该等价关系确定的商集就是</a:t>
            </a:r>
            <a:r>
              <a:rPr lang="zh-CN" altLang="en-US" sz="2400" b="1" i="1" dirty="0">
                <a:solidFill>
                  <a:schemeClr val="tx2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sz="2400" b="1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13</a:t>
            </a:fld>
            <a:endParaRPr lang="zh-CN" altLang="en-US" sz="1400" dirty="0"/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>
          <a:xfrm>
            <a:off x="685800" y="46609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3600" dirty="0">
                <a:solidFill>
                  <a:srgbClr val="A50021"/>
                </a:solidFill>
              </a:rPr>
              <a:t>实例</a:t>
            </a:r>
            <a:r>
              <a:rPr lang="en-US" altLang="zh-CN" sz="3600" dirty="0"/>
              <a:t>   </a:t>
            </a:r>
          </a:p>
        </p:txBody>
      </p:sp>
      <p:sp>
        <p:nvSpPr>
          <p:cNvPr id="14340" name="Text Box 3"/>
          <p:cNvSpPr txBox="1"/>
          <p:nvPr/>
        </p:nvSpPr>
        <p:spPr>
          <a:xfrm>
            <a:off x="827088" y="4724400"/>
            <a:ext cx="7364412" cy="1863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i="1" dirty="0">
                <a:solidFill>
                  <a:schemeClr val="tx2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, </a:t>
            </a:r>
            <a:r>
              <a:rPr lang="zh-CN" altLang="en-US" sz="2400" b="1" i="1" dirty="0">
                <a:solidFill>
                  <a:schemeClr val="tx2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sz="1800" dirty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400" b="1" baseline="-25000" dirty="0"/>
              <a:t>2</a:t>
            </a:r>
            <a:r>
              <a:rPr lang="zh-CN" altLang="en-US" sz="2400" b="1" dirty="0"/>
              <a:t>和</a:t>
            </a:r>
            <a:r>
              <a:rPr lang="zh-CN" altLang="en-US" sz="2400" b="1" i="1" dirty="0">
                <a:solidFill>
                  <a:schemeClr val="tx2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sz="1800" dirty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400" b="1" baseline="-25000" dirty="0"/>
              <a:t>3</a:t>
            </a:r>
            <a:r>
              <a:rPr lang="zh-CN" altLang="en-US" sz="2400" b="1" dirty="0"/>
              <a:t>分别对应于等价关系 </a:t>
            </a:r>
            <a:r>
              <a:rPr lang="en-US" altLang="zh-CN" sz="2400" b="1" i="1" dirty="0"/>
              <a:t>R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R</a:t>
            </a:r>
            <a:r>
              <a:rPr lang="en-US" altLang="zh-CN" sz="2400" b="1" baseline="-25000" dirty="0"/>
              <a:t>2</a:t>
            </a:r>
            <a:r>
              <a:rPr lang="zh-CN" altLang="en-US" sz="2400" b="1" dirty="0"/>
              <a:t>和</a:t>
            </a:r>
            <a:r>
              <a:rPr lang="en-US" altLang="zh-CN" sz="2400" b="1" i="1" dirty="0"/>
              <a:t>R</a:t>
            </a:r>
            <a:r>
              <a:rPr lang="en-US" altLang="zh-CN" sz="2400" b="1" baseline="-25000" dirty="0"/>
              <a:t>3</a:t>
            </a:r>
            <a:r>
              <a:rPr lang="en-US" altLang="zh-CN" sz="2400" b="1" dirty="0"/>
              <a:t>. </a:t>
            </a:r>
            <a:r>
              <a:rPr lang="zh-CN" altLang="en-US" sz="2400" b="1" dirty="0"/>
              <a:t>其中 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         </a:t>
            </a:r>
            <a:r>
              <a:rPr lang="en-US" altLang="zh-CN" sz="2400" b="1" i="1" dirty="0"/>
              <a:t>R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={&lt;2, 3&gt;, &lt;3, 2&gt;}∪</a:t>
            </a:r>
            <a:r>
              <a:rPr lang="en-US" altLang="zh-CN" sz="2400" b="1" i="1" dirty="0"/>
              <a:t>I</a:t>
            </a:r>
            <a:r>
              <a:rPr lang="en-US" altLang="zh-CN" sz="2400" b="1" i="1" baseline="-25000" dirty="0"/>
              <a:t>A</a:t>
            </a:r>
            <a:br>
              <a:rPr lang="en-US" altLang="zh-CN" sz="2400" b="1" dirty="0"/>
            </a:br>
            <a:r>
              <a:rPr lang="en-US" altLang="zh-CN" sz="2400" b="1" dirty="0"/>
              <a:t>     </a:t>
            </a:r>
            <a:r>
              <a:rPr lang="en-US" altLang="zh-CN" sz="2400" b="1" i="1" dirty="0"/>
              <a:t>R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={&lt;1, 3&gt;, &lt;3, 1&gt;}∪</a:t>
            </a:r>
            <a:r>
              <a:rPr lang="en-US" altLang="zh-CN" sz="2400" b="1" i="1" dirty="0"/>
              <a:t>I</a:t>
            </a:r>
            <a:r>
              <a:rPr lang="en-US" altLang="zh-CN" sz="2400" b="1" i="1" baseline="-25000" dirty="0"/>
              <a:t>A</a:t>
            </a:r>
            <a:br>
              <a:rPr lang="en-US" altLang="zh-CN" sz="2400" b="1" dirty="0"/>
            </a:br>
            <a:r>
              <a:rPr lang="en-US" altLang="zh-CN" sz="2400" b="1" dirty="0"/>
              <a:t>         </a:t>
            </a:r>
            <a:r>
              <a:rPr lang="en-US" altLang="zh-CN" sz="2400" b="1" i="1" dirty="0"/>
              <a:t>R</a:t>
            </a:r>
            <a:r>
              <a:rPr lang="en-US" altLang="zh-CN" sz="2400" b="1" baseline="-25000" dirty="0"/>
              <a:t>3</a:t>
            </a:r>
            <a:r>
              <a:rPr lang="en-US" altLang="zh-CN" sz="2400" b="1" dirty="0"/>
              <a:t>={&lt;1, 2&gt;, &lt;2, 1&gt;}∪</a:t>
            </a:r>
            <a:r>
              <a:rPr lang="en-US" altLang="zh-CN" sz="2400" b="1" i="1" dirty="0"/>
              <a:t>I</a:t>
            </a:r>
            <a:r>
              <a:rPr lang="en-US" altLang="zh-CN" sz="2400" b="1" i="1" baseline="-25000" dirty="0"/>
              <a:t>A</a:t>
            </a:r>
          </a:p>
        </p:txBody>
      </p:sp>
      <p:sp>
        <p:nvSpPr>
          <p:cNvPr id="14341" name="Text Box 5"/>
          <p:cNvSpPr txBox="1"/>
          <p:nvPr/>
        </p:nvSpPr>
        <p:spPr>
          <a:xfrm>
            <a:off x="5508625" y="2633980"/>
            <a:ext cx="2990850" cy="9772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i="1" dirty="0">
                <a:solidFill>
                  <a:schemeClr val="tx2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sz="1800" dirty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400" b="1" baseline="-25000" dirty="0"/>
              <a:t>4</a:t>
            </a:r>
            <a:r>
              <a:rPr lang="zh-CN" altLang="en-US" sz="2400" b="1" dirty="0"/>
              <a:t>对应于全域关系</a:t>
            </a:r>
            <a:r>
              <a:rPr lang="en-US" altLang="zh-CN" sz="2400" b="1" i="1" dirty="0"/>
              <a:t>E</a:t>
            </a:r>
            <a:r>
              <a:rPr lang="en-US" altLang="zh-CN" sz="2400" b="1" i="1" baseline="-25000" dirty="0"/>
              <a:t>A</a:t>
            </a:r>
            <a:endParaRPr lang="en-US" altLang="zh-CN" sz="2400" b="1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i="1" dirty="0">
                <a:solidFill>
                  <a:schemeClr val="tx2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400" b="1" baseline="-25000" dirty="0"/>
              <a:t>5</a:t>
            </a:r>
            <a:r>
              <a:rPr lang="zh-CN" altLang="en-US" sz="2400" b="1" dirty="0"/>
              <a:t>对应于恒等关系</a:t>
            </a:r>
            <a:r>
              <a:rPr lang="en-US" altLang="zh-CN" sz="2400" b="1" i="1" dirty="0"/>
              <a:t>I</a:t>
            </a:r>
            <a:r>
              <a:rPr lang="en-US" altLang="zh-CN" sz="2400" b="1" i="1" baseline="-25000" dirty="0"/>
              <a:t>A</a:t>
            </a:r>
          </a:p>
        </p:txBody>
      </p:sp>
      <p:pic>
        <p:nvPicPr>
          <p:cNvPr id="14342" name="Picture 7" descr="4"/>
          <p:cNvPicPr>
            <a:picLocks noChangeAspect="1"/>
          </p:cNvPicPr>
          <p:nvPr/>
        </p:nvPicPr>
        <p:blipFill>
          <a:blip r:embed="rId2"/>
          <a:srcRect l="32645" r="8032" b="15636"/>
          <a:stretch>
            <a:fillRect/>
          </a:stretch>
        </p:blipFill>
        <p:spPr>
          <a:xfrm>
            <a:off x="611188" y="1772603"/>
            <a:ext cx="4897437" cy="2343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3" name="矩形 7"/>
          <p:cNvSpPr/>
          <p:nvPr/>
        </p:nvSpPr>
        <p:spPr>
          <a:xfrm>
            <a:off x="1908175" y="4221163"/>
            <a:ext cx="452438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1800" b="1" i="1" dirty="0">
                <a:solidFill>
                  <a:schemeClr val="tx2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sz="1800" dirty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1800" b="1" baseline="-25000" dirty="0"/>
              <a:t>4</a:t>
            </a:r>
            <a:endParaRPr lang="zh-CN" altLang="en-US" sz="1800" dirty="0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4344" name="矩形 8"/>
          <p:cNvSpPr/>
          <p:nvPr/>
        </p:nvSpPr>
        <p:spPr>
          <a:xfrm>
            <a:off x="1258888" y="2852738"/>
            <a:ext cx="452437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1800" b="1" i="1" dirty="0">
                <a:solidFill>
                  <a:schemeClr val="tx2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sz="1800" dirty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1800" b="1" baseline="-25000" dirty="0"/>
              <a:t>1</a:t>
            </a:r>
            <a:endParaRPr lang="zh-CN" altLang="en-US" sz="1800" dirty="0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4345" name="矩形 9"/>
          <p:cNvSpPr/>
          <p:nvPr/>
        </p:nvSpPr>
        <p:spPr>
          <a:xfrm>
            <a:off x="2843213" y="2843213"/>
            <a:ext cx="452437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1800" b="1" i="1" dirty="0">
                <a:solidFill>
                  <a:schemeClr val="tx2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sz="1800" dirty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1800" b="1" baseline="-25000" dirty="0"/>
              <a:t>2</a:t>
            </a:r>
            <a:endParaRPr lang="zh-CN" altLang="en-US" sz="1800" dirty="0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4346" name="矩形 10"/>
          <p:cNvSpPr/>
          <p:nvPr/>
        </p:nvSpPr>
        <p:spPr>
          <a:xfrm>
            <a:off x="4356100" y="2852738"/>
            <a:ext cx="452438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1800" b="1" i="1" dirty="0">
                <a:solidFill>
                  <a:schemeClr val="tx2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sz="1800" dirty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1800" b="1" baseline="-25000" dirty="0"/>
              <a:t>3</a:t>
            </a:r>
            <a:endParaRPr lang="zh-CN" altLang="en-US" sz="1800" dirty="0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4347" name="矩形 11"/>
          <p:cNvSpPr/>
          <p:nvPr/>
        </p:nvSpPr>
        <p:spPr>
          <a:xfrm>
            <a:off x="3616325" y="4149725"/>
            <a:ext cx="45085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1800" b="1" i="1" dirty="0">
                <a:solidFill>
                  <a:schemeClr val="tx2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sz="1800" dirty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1800" b="1" baseline="-25000" dirty="0"/>
              <a:t>5</a:t>
            </a:r>
            <a:endParaRPr lang="zh-CN" altLang="en-US" sz="1800" dirty="0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" name="Rectangle 5"/>
          <p:cNvSpPr/>
          <p:nvPr/>
        </p:nvSpPr>
        <p:spPr>
          <a:xfrm>
            <a:off x="1256030" y="268605"/>
            <a:ext cx="8713788" cy="142049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66675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  <a:cs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cs typeface="Times New Roman" panose="02020603050405020304" pitchFamily="18" charset="0"/>
              </a:rPr>
              <a:t>4 </a:t>
            </a:r>
            <a:r>
              <a:rPr lang="en-US" altLang="zh-CN" sz="2400" b="1" dirty="0">
                <a:solidFill>
                  <a:srgbClr val="A50021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cs typeface="Times New Roman" panose="02020603050405020304" pitchFamily="18" charset="0"/>
              </a:rPr>
              <a:t>给出</a:t>
            </a:r>
            <a:r>
              <a:rPr lang="en-US" altLang="zh-CN" sz="2400" b="1" i="1" dirty="0"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cs typeface="Times New Roman" panose="02020603050405020304" pitchFamily="18" charset="0"/>
              </a:rPr>
              <a:t>＝</a:t>
            </a:r>
            <a:r>
              <a:rPr lang="en-US" altLang="zh-CN" sz="2400" b="1" dirty="0">
                <a:cs typeface="Times New Roman" panose="02020603050405020304" pitchFamily="18" charset="0"/>
              </a:rPr>
              <a:t>{1, 2, 3}</a:t>
            </a:r>
            <a:r>
              <a:rPr lang="zh-CN" altLang="en-US" sz="2400" b="1" dirty="0">
                <a:cs typeface="Times New Roman" panose="02020603050405020304" pitchFamily="18" charset="0"/>
              </a:rPr>
              <a:t>上所有的等价关系</a:t>
            </a:r>
          </a:p>
          <a:p>
            <a:pPr marL="0" lvl="0" indent="66675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求解思路</a:t>
            </a:r>
            <a:r>
              <a:rPr lang="en-US" altLang="zh-CN" sz="2400" b="1" dirty="0">
                <a:cs typeface="Times New Roman" panose="02020603050405020304" pitchFamily="18" charset="0"/>
              </a:rPr>
              <a:t>: </a:t>
            </a:r>
            <a:r>
              <a:rPr lang="zh-CN" altLang="en-US" sz="2400" b="1" dirty="0">
                <a:cs typeface="Times New Roman" panose="02020603050405020304" pitchFamily="18" charset="0"/>
              </a:rPr>
              <a:t>先做出</a:t>
            </a:r>
            <a:r>
              <a:rPr lang="en-US" altLang="zh-CN" sz="2400" b="1" i="1" dirty="0"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cs typeface="Times New Roman" panose="02020603050405020304" pitchFamily="18" charset="0"/>
              </a:rPr>
              <a:t>的所有划分</a:t>
            </a:r>
            <a:r>
              <a:rPr lang="en-US" altLang="zh-CN" sz="2400" b="1" dirty="0"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cs typeface="Times New Roman" panose="02020603050405020304" pitchFamily="18" charset="0"/>
              </a:rPr>
              <a:t>然后根据划分写出 </a:t>
            </a:r>
          </a:p>
          <a:p>
            <a:pPr marL="0" lvl="0" indent="66675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对应的等价关系</a:t>
            </a:r>
            <a:r>
              <a:rPr lang="en-US" altLang="zh-CN" sz="2400" b="1" dirty="0">
                <a:cs typeface="Times New Roman" panose="02020603050405020304" pitchFamily="18" charset="0"/>
              </a:rPr>
              <a:t>. </a:t>
            </a:r>
            <a:endParaRPr lang="en-US" altLang="zh-CN" sz="2400" b="1" dirty="0"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14</a:t>
            </a:fld>
            <a:endParaRPr lang="zh-CN" altLang="en-US" sz="1400" dirty="0"/>
          </a:p>
        </p:txBody>
      </p:sp>
      <p:sp>
        <p:nvSpPr>
          <p:cNvPr id="344067" name="Text Box 3"/>
          <p:cNvSpPr txBox="1"/>
          <p:nvPr/>
        </p:nvSpPr>
        <p:spPr>
          <a:xfrm>
            <a:off x="684848" y="3001963"/>
            <a:ext cx="7724775" cy="36360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根据有序对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x, y</a:t>
            </a:r>
            <a:r>
              <a:rPr lang="en-US" altLang="zh-CN" sz="2400" b="1" dirty="0"/>
              <a:t>&gt;</a:t>
            </a:r>
            <a:r>
              <a:rPr lang="zh-CN" altLang="en-US" sz="2400" b="1" dirty="0"/>
              <a:t>的 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+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=2, 3, 4, 5, 6, 7, 8 </a:t>
            </a:r>
            <a:r>
              <a:rPr lang="zh-CN" altLang="en-US" sz="2400" b="1" dirty="0"/>
              <a:t>将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ea typeface="华文行楷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i="1" dirty="0">
                <a:ea typeface="华文行楷" panose="02010800040101010101" pitchFamily="2" charset="-122"/>
              </a:rPr>
              <a:t>A</a:t>
            </a:r>
            <a:r>
              <a:rPr lang="zh-CN" altLang="en-US" sz="2400" b="1" dirty="0"/>
              <a:t>划分</a:t>
            </a:r>
            <a:r>
              <a:rPr lang="en-US" altLang="zh-CN" sz="2400" b="1" dirty="0"/>
              <a:t>. 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(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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)/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={{&lt;1, 1&gt;}, 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                  {&lt;1, 2&gt;,&lt;2, 1&gt;}, 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                  {&lt;1, 3&gt;, &lt;2, 2&gt;, &lt;3, 1&gt;}, 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                  {&lt;1, 4&gt;, &lt;2, 3&gt;, &lt;3, 2&gt;, &lt;4, 1&gt;}, 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                  {&lt;2, 4&gt;, &lt;3, 3&gt;, &lt;4, 2&gt;},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                  {&lt;3, 4&gt;, &lt;4, 3&gt;}, 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                  {&lt;4, 4&gt;}} </a:t>
            </a:r>
          </a:p>
        </p:txBody>
      </p:sp>
      <p:sp>
        <p:nvSpPr>
          <p:cNvPr id="344068" name="Text Box 4"/>
          <p:cNvSpPr txBox="1"/>
          <p:nvPr/>
        </p:nvSpPr>
        <p:spPr>
          <a:xfrm>
            <a:off x="755650" y="481330"/>
            <a:ext cx="7632700" cy="1308735"/>
          </a:xfrm>
          <a:prstGeom prst="rect">
            <a:avLst/>
          </a:prstGeom>
          <a:noFill/>
          <a:ln w="63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</a:rPr>
              <a:t>5 </a:t>
            </a:r>
            <a:r>
              <a:rPr lang="en-US" altLang="zh-CN" sz="2400" b="1" dirty="0"/>
              <a:t>  </a:t>
            </a:r>
            <a:r>
              <a:rPr lang="zh-CN" altLang="en-US" sz="2400" b="1" dirty="0"/>
              <a:t>设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={1, 2, 3, 4}, </a:t>
            </a:r>
            <a:r>
              <a:rPr lang="zh-CN" altLang="en-US" sz="2400" b="1" dirty="0"/>
              <a:t>在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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上定义二元关系 </a:t>
            </a:r>
            <a:r>
              <a:rPr lang="en-US" altLang="zh-CN" sz="2400" b="1" i="1" dirty="0"/>
              <a:t>R</a:t>
            </a:r>
            <a:r>
              <a:rPr lang="zh-CN" altLang="en-US" sz="2400" b="1" dirty="0"/>
              <a:t>：  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           </a:t>
            </a:r>
            <a:r>
              <a:rPr lang="en-US" altLang="zh-CN" sz="2400" b="1" dirty="0"/>
              <a:t>&lt;&lt;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&gt;, &lt;</a:t>
            </a:r>
            <a:r>
              <a:rPr lang="en-US" altLang="zh-CN" sz="2400" b="1" i="1" dirty="0"/>
              <a:t>u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v</a:t>
            </a:r>
            <a:r>
              <a:rPr lang="en-US" altLang="zh-CN" sz="2400" b="1" dirty="0"/>
              <a:t>&gt;&gt;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/>
              <a:t>R </a:t>
            </a:r>
            <a:r>
              <a:rPr lang="en-US" altLang="zh-CN" sz="2400" b="1" dirty="0">
                <a:sym typeface="Symbol" panose="05050102010706020507" pitchFamily="18" charset="2"/>
              </a:rPr>
              <a:t> </a:t>
            </a:r>
            <a:r>
              <a:rPr lang="en-US" altLang="zh-CN" sz="2400" b="1" i="1" dirty="0"/>
              <a:t>x+y</a:t>
            </a:r>
            <a:r>
              <a:rPr lang="en-US" altLang="zh-CN" sz="2400" b="1" dirty="0"/>
              <a:t> = </a:t>
            </a:r>
            <a:r>
              <a:rPr lang="en-US" altLang="zh-CN" sz="2400" b="1" i="1" dirty="0"/>
              <a:t>u+v</a:t>
            </a:r>
            <a:r>
              <a:rPr lang="zh-CN" altLang="en-US" sz="2400" b="1" dirty="0"/>
              <a:t>，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求</a:t>
            </a:r>
            <a:r>
              <a:rPr lang="en-US" altLang="zh-CN" sz="2400" b="1" i="1" dirty="0"/>
              <a:t>R </a:t>
            </a:r>
            <a:r>
              <a:rPr lang="zh-CN" altLang="en-US" sz="2400" b="1" dirty="0"/>
              <a:t>导出的划分</a:t>
            </a:r>
            <a:r>
              <a:rPr lang="en-US" altLang="zh-CN" sz="2400" b="1" dirty="0"/>
              <a:t>. 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344069" name="Text Box 5"/>
          <p:cNvSpPr txBox="1"/>
          <p:nvPr/>
        </p:nvSpPr>
        <p:spPr>
          <a:xfrm>
            <a:off x="737870" y="1849755"/>
            <a:ext cx="8252460" cy="1198880"/>
          </a:xfrm>
          <a:prstGeom prst="rect">
            <a:avLst/>
          </a:prstGeom>
          <a:noFill/>
          <a:ln w="635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解  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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={&lt;1, 1&gt;, &lt;1, 2&gt;, &lt;1, 3&gt;, &lt;1, 4&gt;, &lt;2, 1&gt;, &lt;2, 2&gt;, &lt;2, 3&gt;,  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                 &lt;2, 4&gt;, &lt;3, 1&gt;, &lt;3, 2&gt;, &lt;3, 3&gt;, &lt;3, 4&gt;, &lt;4, 1&gt;, &lt;4, 2&gt;,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                 &lt;4, 3&gt;, &lt;4, 4&gt;}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/>
      <p:bldP spid="344067" grpId="1"/>
      <p:bldP spid="344069" grpId="0"/>
      <p:bldP spid="34406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15</a:t>
            </a:fld>
            <a:endParaRPr lang="zh-CN" altLang="en-US" sz="1400" dirty="0"/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>
          <a:xfrm>
            <a:off x="685800" y="394335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偏序关系</a:t>
            </a:r>
          </a:p>
        </p:txBody>
      </p:sp>
      <p:sp>
        <p:nvSpPr>
          <p:cNvPr id="16388" name="Text Box 3"/>
          <p:cNvSpPr txBox="1"/>
          <p:nvPr/>
        </p:nvSpPr>
        <p:spPr>
          <a:xfrm>
            <a:off x="685800" y="1992630"/>
            <a:ext cx="8208645" cy="44634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定义</a:t>
            </a:r>
            <a:r>
              <a:rPr lang="en-US" altLang="zh-CN" sz="2400" b="1" dirty="0">
                <a:solidFill>
                  <a:srgbClr val="7030A0"/>
                </a:solidFill>
              </a:rPr>
              <a:t>4.22</a:t>
            </a:r>
            <a:r>
              <a:rPr lang="en-US" altLang="zh-CN" sz="2400" b="1" dirty="0"/>
              <a:t>  </a:t>
            </a:r>
            <a:r>
              <a:rPr lang="zh-CN" altLang="en-US" sz="2400" b="1" dirty="0"/>
              <a:t>非空集合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上的</a:t>
            </a:r>
            <a:r>
              <a:rPr lang="zh-CN" altLang="en-US" sz="2400" b="1" dirty="0">
                <a:solidFill>
                  <a:srgbClr val="FF0000"/>
                </a:solidFill>
              </a:rPr>
              <a:t>自反、反对称和传递</a:t>
            </a:r>
            <a:r>
              <a:rPr lang="zh-CN" altLang="en-US" sz="2400" b="1" dirty="0"/>
              <a:t>的关系，称为</a:t>
            </a:r>
            <a:r>
              <a:rPr lang="en-US" altLang="zh-CN" sz="2400" b="1" i="1" dirty="0">
                <a:solidFill>
                  <a:srgbClr val="7030A0"/>
                </a:solidFill>
              </a:rPr>
              <a:t>A</a:t>
            </a:r>
            <a:r>
              <a:rPr lang="zh-CN" altLang="en-US" sz="2400" b="1" dirty="0">
                <a:solidFill>
                  <a:srgbClr val="7030A0"/>
                </a:solidFill>
              </a:rPr>
              <a:t>上的偏序关系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记作</a:t>
            </a:r>
            <a:r>
              <a:rPr lang="zh-CN" altLang="en-US" sz="2400" b="1" dirty="0">
                <a:solidFill>
                  <a:srgbClr val="FF0000"/>
                </a:solidFill>
              </a:rPr>
              <a:t>≼</a:t>
            </a:r>
            <a:r>
              <a:rPr lang="en-US" altLang="zh-CN" sz="2400" b="1" dirty="0"/>
              <a:t>.  </a:t>
            </a:r>
            <a:endParaRPr lang="zh-CN" altLang="en-US" sz="2400" b="1" dirty="0"/>
          </a:p>
          <a:p>
            <a:pPr marL="0" lvl="0" indent="0" eaLnBrk="1" hangingPunct="1">
              <a:lnSpc>
                <a:spcPct val="120000"/>
              </a:lnSpc>
              <a:spcBef>
                <a:spcPts val="1500"/>
              </a:spcBef>
              <a:buNone/>
            </a:pPr>
            <a:r>
              <a:rPr lang="zh-CN" altLang="en-US" sz="2400" b="1" dirty="0"/>
              <a:t>如果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&gt;∈≼, </a:t>
            </a:r>
            <a:r>
              <a:rPr lang="zh-CN" altLang="en-US" sz="2400" b="1" dirty="0"/>
              <a:t>则记作 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≼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读作 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“</a:t>
            </a:r>
            <a:r>
              <a:rPr lang="zh-CN" altLang="en-US" sz="2400" b="1" dirty="0">
                <a:solidFill>
                  <a:srgbClr val="7030A0"/>
                </a:solidFill>
              </a:rPr>
              <a:t>小于或等于</a:t>
            </a:r>
            <a:r>
              <a:rPr lang="zh-CN" altLang="en-US" sz="2400" b="1" dirty="0"/>
              <a:t>”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.  </a:t>
            </a:r>
            <a:r>
              <a:rPr lang="zh-CN" altLang="en-US" sz="2400" b="1" dirty="0"/>
              <a:t>如果</a:t>
            </a:r>
            <a:r>
              <a:rPr lang="en-US" altLang="zh-CN" sz="2400" b="1" i="1" dirty="0"/>
              <a:t>x</a:t>
            </a:r>
            <a:r>
              <a:rPr lang="zh-CN" altLang="en-US" sz="2400" b="1" dirty="0"/>
              <a:t>与</a:t>
            </a:r>
            <a:r>
              <a:rPr lang="en-US" altLang="zh-CN" sz="2400" b="1" i="1" dirty="0"/>
              <a:t>y</a:t>
            </a:r>
            <a:r>
              <a:rPr lang="zh-CN" altLang="en-US" sz="2400" b="1" dirty="0"/>
              <a:t>不同，可以记作</a:t>
            </a:r>
            <a:r>
              <a:rPr lang="en-US" altLang="zh-CN" sz="2400" b="1" i="1" dirty="0">
                <a:sym typeface="+mn-ea"/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≺</a:t>
            </a:r>
            <a:r>
              <a:rPr lang="en-US" altLang="zh-CN" sz="2400" b="1" i="1" dirty="0">
                <a:sym typeface="+mn-ea"/>
              </a:rPr>
              <a:t>y</a:t>
            </a:r>
            <a:r>
              <a:rPr lang="en-US" altLang="zh-CN" sz="2400" b="1" dirty="0">
                <a:sym typeface="+mn-ea"/>
              </a:rPr>
              <a:t>, </a:t>
            </a:r>
            <a:r>
              <a:rPr lang="zh-CN" altLang="en-US" sz="2400" b="1" dirty="0">
                <a:sym typeface="+mn-ea"/>
              </a:rPr>
              <a:t>读作</a:t>
            </a:r>
            <a:r>
              <a:rPr lang="en-US" altLang="zh-CN" sz="2400" b="1" i="1" dirty="0">
                <a:sym typeface="+mn-ea"/>
              </a:rPr>
              <a:t>x</a:t>
            </a:r>
            <a:r>
              <a:rPr lang="en-US" altLang="zh-CN" sz="2400" b="1" dirty="0">
                <a:sym typeface="+mn-ea"/>
              </a:rPr>
              <a:t>“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小于</a:t>
            </a:r>
            <a:r>
              <a:rPr lang="zh-CN" altLang="en-US" sz="2400" b="1" dirty="0">
                <a:sym typeface="+mn-ea"/>
              </a:rPr>
              <a:t>”</a:t>
            </a:r>
            <a:r>
              <a:rPr lang="en-US" altLang="zh-CN" sz="2400" b="1" i="1" dirty="0">
                <a:sym typeface="+mn-ea"/>
              </a:rPr>
              <a:t>y.</a:t>
            </a:r>
            <a:endParaRPr lang="en-US" altLang="zh-CN" sz="2400" b="1" dirty="0"/>
          </a:p>
          <a:p>
            <a:pPr marL="0" lvl="0" indent="0" eaLnBrk="1" hangingPunct="1">
              <a:lnSpc>
                <a:spcPct val="120000"/>
              </a:lnSpc>
              <a:spcBef>
                <a:spcPts val="150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实例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    小于或等于关系</a:t>
            </a:r>
            <a:endParaRPr lang="en-US" altLang="zh-CN" sz="2400" b="1" dirty="0">
              <a:solidFill>
                <a:srgbClr val="000066"/>
              </a:solidFill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66"/>
                </a:solidFill>
              </a:rPr>
              <a:t>    </a:t>
            </a:r>
            <a:r>
              <a:rPr lang="zh-CN" altLang="en-US" sz="2400" b="1" dirty="0">
                <a:solidFill>
                  <a:srgbClr val="000066"/>
                </a:solidFill>
              </a:rPr>
              <a:t>大于或等于关系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 </a:t>
            </a:r>
            <a:r>
              <a:rPr lang="en-US" altLang="zh-CN" sz="2400" b="1" dirty="0">
                <a:solidFill>
                  <a:srgbClr val="000066"/>
                </a:solidFill>
              </a:rPr>
              <a:t>   </a:t>
            </a:r>
            <a:r>
              <a:rPr lang="zh-CN" altLang="en-US" sz="2400" b="1" dirty="0">
                <a:solidFill>
                  <a:schemeClr val="accent2"/>
                </a:solidFill>
              </a:rPr>
              <a:t>整除关系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 </a:t>
            </a:r>
            <a:r>
              <a:rPr lang="en-US" altLang="zh-CN" sz="2400" b="1" dirty="0">
                <a:solidFill>
                  <a:srgbClr val="000066"/>
                </a:solidFill>
              </a:rPr>
              <a:t>   </a:t>
            </a:r>
            <a:r>
              <a:rPr lang="zh-CN" altLang="en-US" sz="2400" b="1" dirty="0">
                <a:solidFill>
                  <a:srgbClr val="000066"/>
                </a:solidFill>
              </a:rPr>
              <a:t>集合包含关系</a:t>
            </a:r>
            <a:endParaRPr lang="en-US" altLang="zh-CN" sz="2400" b="1" dirty="0">
              <a:solidFill>
                <a:srgbClr val="000066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6285" y="1340485"/>
            <a:ext cx="167259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571500" indent="-571500">
              <a:buFont typeface="Wingdings" panose="05000000000000000000" charset="0"/>
              <a:buChar char="p"/>
            </a:pPr>
            <a:r>
              <a:rPr lang="zh-CN" altLang="en-US" sz="3600" b="1" dirty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偏序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16</a:t>
            </a:fld>
            <a:endParaRPr lang="zh-CN" altLang="en-US" sz="1400" dirty="0"/>
          </a:p>
        </p:txBody>
      </p:sp>
      <p:sp>
        <p:nvSpPr>
          <p:cNvPr id="17412" name="Text Box 3"/>
          <p:cNvSpPr txBox="1"/>
          <p:nvPr/>
        </p:nvSpPr>
        <p:spPr>
          <a:xfrm>
            <a:off x="641985" y="1485265"/>
            <a:ext cx="8277860" cy="44494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ts val="150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定义</a:t>
            </a:r>
            <a:r>
              <a:rPr lang="en-US" altLang="zh-CN" sz="2400" b="1" dirty="0">
                <a:solidFill>
                  <a:srgbClr val="7030A0"/>
                </a:solidFill>
              </a:rPr>
              <a:t>4.23</a:t>
            </a:r>
            <a:r>
              <a:rPr lang="en-US" altLang="zh-CN" sz="2400" b="1" i="1" dirty="0">
                <a:solidFill>
                  <a:srgbClr val="7030A0"/>
                </a:solidFill>
              </a:rPr>
              <a:t>  x</a:t>
            </a:r>
            <a:r>
              <a:rPr lang="zh-CN" altLang="en-US" sz="2400" b="1" dirty="0">
                <a:solidFill>
                  <a:srgbClr val="7030A0"/>
                </a:solidFill>
              </a:rPr>
              <a:t>与</a:t>
            </a:r>
            <a:r>
              <a:rPr lang="en-US" altLang="zh-CN" sz="2400" b="1" i="1" dirty="0">
                <a:solidFill>
                  <a:srgbClr val="7030A0"/>
                </a:solidFill>
              </a:rPr>
              <a:t>y</a:t>
            </a:r>
            <a:r>
              <a:rPr lang="zh-CN" altLang="en-US" sz="2400" b="1" dirty="0">
                <a:solidFill>
                  <a:srgbClr val="7030A0"/>
                </a:solidFill>
              </a:rPr>
              <a:t>可比</a:t>
            </a:r>
            <a:r>
              <a:rPr lang="zh-CN" altLang="en-US" sz="2400" b="1" dirty="0">
                <a:solidFill>
                  <a:schemeClr val="accent2"/>
                </a:solidFill>
              </a:rPr>
              <a:t>  </a:t>
            </a:r>
            <a:r>
              <a:rPr lang="zh-CN" altLang="en-US" sz="2400" b="1" dirty="0"/>
              <a:t>设</a:t>
            </a:r>
            <a:r>
              <a:rPr lang="en-US" altLang="zh-CN" sz="2400" b="1" i="1" dirty="0"/>
              <a:t>R</a:t>
            </a:r>
            <a:r>
              <a:rPr lang="zh-CN" altLang="en-US" sz="2400" b="1" dirty="0"/>
              <a:t>为非空集合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上的偏序关系</a:t>
            </a:r>
            <a:r>
              <a:rPr lang="en-US" altLang="zh-CN" sz="2400" b="1" dirty="0"/>
              <a:t>, </a:t>
            </a:r>
            <a:br>
              <a:rPr lang="en-US" altLang="zh-CN" sz="2400" b="1" dirty="0"/>
            </a:br>
            <a:r>
              <a:rPr lang="en-US" altLang="zh-CN" sz="2400" b="1" dirty="0"/>
              <a:t>         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y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,  </a:t>
            </a:r>
            <a:r>
              <a:rPr lang="en-US" altLang="zh-CN" sz="2400" b="1" i="1" dirty="0"/>
              <a:t>x</a:t>
            </a:r>
            <a:r>
              <a:rPr lang="zh-CN" altLang="en-US" sz="2400" b="1" dirty="0"/>
              <a:t>与</a:t>
            </a:r>
            <a:r>
              <a:rPr lang="en-US" altLang="zh-CN" sz="2400" b="1" i="1" dirty="0"/>
              <a:t>y </a:t>
            </a:r>
            <a:r>
              <a:rPr lang="zh-CN" altLang="en-US" sz="2400" b="1" dirty="0"/>
              <a:t>可比 </a:t>
            </a:r>
            <a:r>
              <a:rPr lang="zh-CN" altLang="en-US" sz="2400" b="1" dirty="0">
                <a:sym typeface="Symbol" panose="05050102010706020507" pitchFamily="18" charset="2"/>
              </a:rPr>
              <a:t> 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≼</a:t>
            </a:r>
            <a:r>
              <a:rPr lang="en-US" altLang="zh-CN" sz="2400" b="1" i="1" dirty="0"/>
              <a:t>y </a:t>
            </a:r>
            <a:r>
              <a:rPr lang="en-US" altLang="zh-CN" sz="2400" b="1" dirty="0"/>
              <a:t>∨ 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≼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.</a:t>
            </a:r>
          </a:p>
          <a:p>
            <a:pPr marL="0" lvl="0" indent="0" eaLnBrk="1" hangingPunct="1">
              <a:lnSpc>
                <a:spcPct val="110000"/>
              </a:lnSpc>
              <a:spcBef>
                <a:spcPts val="1500"/>
              </a:spcBef>
              <a:buNone/>
            </a:pPr>
            <a:r>
              <a:rPr lang="zh-CN" altLang="en-US" sz="2400" b="1" dirty="0"/>
              <a:t>结论：</a:t>
            </a:r>
            <a:r>
              <a:rPr lang="zh-CN" altLang="en-US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i="1" dirty="0"/>
              <a:t>x, y</a:t>
            </a:r>
            <a:r>
              <a:rPr lang="en-US" altLang="zh-CN" sz="2400" b="1" dirty="0"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ea typeface="华文行楷" panose="02010800040101010101" pitchFamily="2" charset="-122"/>
              </a:rPr>
              <a:t>A, </a:t>
            </a:r>
            <a:r>
              <a:rPr lang="zh-CN" altLang="en-US" sz="2400" b="1" dirty="0"/>
              <a:t>下述几种情况发生其一且仅发生其一</a:t>
            </a:r>
            <a:r>
              <a:rPr lang="en-US" altLang="zh-CN" sz="2400" b="1" dirty="0"/>
              <a:t>:</a:t>
            </a:r>
            <a:br>
              <a:rPr lang="zh-CN" altLang="en-US" sz="2400" b="1" dirty="0"/>
            </a:br>
            <a:r>
              <a:rPr lang="zh-CN" altLang="en-US" sz="2400" b="1" dirty="0"/>
              <a:t> </a:t>
            </a:r>
            <a:r>
              <a:rPr lang="en-US" altLang="zh-CN" sz="2400" b="1" i="1" dirty="0"/>
              <a:t>x</a:t>
            </a:r>
            <a:r>
              <a:rPr lang="en-US" altLang="zh-CN" sz="2400" b="1" dirty="0">
                <a:solidFill>
                  <a:srgbClr val="FF0000"/>
                </a:solidFill>
              </a:rPr>
              <a:t>≺</a:t>
            </a:r>
            <a:r>
              <a:rPr lang="en-US" altLang="zh-CN" sz="2400" b="1" i="1" dirty="0"/>
              <a:t>y</a:t>
            </a:r>
            <a:r>
              <a:rPr lang="zh-CN" altLang="en-US" sz="2400" b="1" dirty="0"/>
              <a:t>或</a:t>
            </a:r>
            <a:r>
              <a:rPr lang="zh-CN" altLang="en-US" sz="2400" b="1" i="1" dirty="0"/>
              <a:t> 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≺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x</a:t>
            </a:r>
            <a:r>
              <a:rPr lang="zh-CN" altLang="en-US" sz="2400" b="1" dirty="0"/>
              <a:t>＝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x</a:t>
            </a:r>
            <a:r>
              <a:rPr lang="zh-CN" altLang="en-US" sz="2400" b="1" dirty="0"/>
              <a:t>与</a:t>
            </a:r>
            <a:r>
              <a:rPr lang="en-US" altLang="zh-CN" sz="2400" b="1" i="1" dirty="0"/>
              <a:t>y</a:t>
            </a:r>
            <a:r>
              <a:rPr lang="zh-CN" altLang="en-US" sz="2400" b="1" dirty="0"/>
              <a:t>不是可比的</a:t>
            </a:r>
          </a:p>
          <a:p>
            <a:pPr marL="0" lvl="0" indent="0" eaLnBrk="1" hangingPunct="1">
              <a:lnSpc>
                <a:spcPct val="110000"/>
              </a:lnSpc>
              <a:spcBef>
                <a:spcPts val="200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定义</a:t>
            </a:r>
            <a:r>
              <a:rPr lang="en-US" altLang="zh-CN" sz="2400" b="1" dirty="0">
                <a:solidFill>
                  <a:srgbClr val="7030A0"/>
                </a:solidFill>
              </a:rPr>
              <a:t>4.25  </a:t>
            </a:r>
            <a:r>
              <a:rPr lang="zh-CN" altLang="en-US" sz="2400" b="1" dirty="0">
                <a:solidFill>
                  <a:srgbClr val="7030A0"/>
                </a:solidFill>
              </a:rPr>
              <a:t>全序</a:t>
            </a:r>
            <a:r>
              <a:rPr lang="en-US" altLang="zh-CN" sz="2400" b="1" i="1" dirty="0"/>
              <a:t>R</a:t>
            </a:r>
            <a:r>
              <a:rPr lang="zh-CN" altLang="en-US" sz="2400" b="1" dirty="0"/>
              <a:t>为非空集合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上的偏序</a:t>
            </a:r>
            <a:r>
              <a:rPr lang="en-US" altLang="zh-CN" sz="2400" b="1" dirty="0"/>
              <a:t>, 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rgbClr val="FF0000"/>
                </a:solidFill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</a:rPr>
              <a:t>, </a:t>
            </a:r>
            <a:r>
              <a:rPr lang="en-US" altLang="zh-CN" sz="2400" b="1" i="1" dirty="0">
                <a:solidFill>
                  <a:srgbClr val="FF0000"/>
                </a:solidFill>
              </a:rPr>
              <a:t>y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FF0000"/>
                </a:solidFill>
              </a:rPr>
              <a:t>A,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x</a:t>
            </a:r>
            <a:r>
              <a:rPr lang="zh-CN" altLang="en-US" sz="2400" b="1" dirty="0"/>
              <a:t>与</a:t>
            </a:r>
            <a:r>
              <a:rPr lang="en-US" altLang="zh-CN" sz="2400" b="1" i="1" dirty="0"/>
              <a:t>y </a:t>
            </a:r>
            <a:r>
              <a:rPr lang="zh-CN" altLang="en-US" sz="2400" b="1" dirty="0"/>
              <a:t>都可比，则称</a:t>
            </a:r>
            <a:r>
              <a:rPr lang="en-US" altLang="zh-CN" sz="2400" b="1" i="1" dirty="0"/>
              <a:t>R</a:t>
            </a:r>
            <a:r>
              <a:rPr lang="zh-CN" altLang="en-US" sz="2400" b="1" dirty="0"/>
              <a:t>为</a:t>
            </a:r>
            <a:r>
              <a:rPr lang="zh-CN" altLang="en-US" sz="2400" b="1" dirty="0">
                <a:solidFill>
                  <a:srgbClr val="7030A0"/>
                </a:solidFill>
              </a:rPr>
              <a:t>全序</a:t>
            </a:r>
            <a:r>
              <a:rPr lang="en-US" altLang="zh-CN" sz="2400" b="1" dirty="0"/>
              <a:t>. </a:t>
            </a:r>
          </a:p>
          <a:p>
            <a:pPr marL="0" lvl="0" indent="0" eaLnBrk="1" hangingPunct="1">
              <a:lnSpc>
                <a:spcPct val="110000"/>
              </a:lnSpc>
              <a:spcBef>
                <a:spcPts val="200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实例：</a:t>
            </a:r>
          </a:p>
          <a:p>
            <a:pPr marL="0" lvl="0" indent="0" eaLnBrk="1" hangingPunct="1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数集上的小于或等于关系</a:t>
            </a:r>
            <a:r>
              <a:rPr lang="zh-CN" altLang="en-US" sz="2400" b="1" dirty="0">
                <a:solidFill>
                  <a:srgbClr val="FF0000"/>
                </a:solidFill>
              </a:rPr>
              <a:t>是</a:t>
            </a:r>
            <a:r>
              <a:rPr lang="zh-CN" altLang="en-US" sz="2400" b="1" dirty="0">
                <a:solidFill>
                  <a:srgbClr val="000066"/>
                </a:solidFill>
              </a:rPr>
              <a:t>全序关系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整除关系</a:t>
            </a:r>
            <a:r>
              <a:rPr lang="zh-CN" altLang="en-US" sz="2400" b="1" dirty="0">
                <a:solidFill>
                  <a:srgbClr val="FF0000"/>
                </a:solidFill>
              </a:rPr>
              <a:t>不是</a:t>
            </a:r>
            <a:r>
              <a:rPr lang="zh-CN" altLang="en-US" sz="2400" b="1" dirty="0">
                <a:solidFill>
                  <a:srgbClr val="000066"/>
                </a:solidFill>
              </a:rPr>
              <a:t>正整数集合上的全序关系</a:t>
            </a:r>
            <a:endParaRPr lang="en-US" altLang="zh-CN" sz="2400" b="1" dirty="0">
              <a:solidFill>
                <a:srgbClr val="000066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4530" y="838200"/>
            <a:ext cx="167259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571500" indent="-571500">
              <a:buFont typeface="Wingdings" panose="05000000000000000000" charset="0"/>
              <a:buChar char="p"/>
            </a:pPr>
            <a:r>
              <a:rPr lang="zh-CN" altLang="en-US" sz="3600" b="1" dirty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全序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3"/>
          <p:cNvSpPr txBox="1"/>
          <p:nvPr/>
        </p:nvSpPr>
        <p:spPr>
          <a:xfrm>
            <a:off x="539750" y="2058670"/>
            <a:ext cx="8277860" cy="1971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ts val="200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定义</a:t>
            </a:r>
            <a:r>
              <a:rPr lang="en-US" altLang="zh-CN" sz="2400" b="1" dirty="0">
                <a:solidFill>
                  <a:srgbClr val="7030A0"/>
                </a:solidFill>
              </a:rPr>
              <a:t>4.26  </a:t>
            </a:r>
            <a:r>
              <a:rPr lang="zh-CN" altLang="en-US" sz="2400" b="1" dirty="0">
                <a:solidFill>
                  <a:srgbClr val="7030A0"/>
                </a:solidFill>
              </a:rPr>
              <a:t>覆盖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zh-CN" altLang="en-US" sz="2400" b="1" dirty="0"/>
              <a:t> 设</a:t>
            </a:r>
            <a:r>
              <a:rPr lang="en-US" altLang="zh-CN" sz="2400" b="1" i="1" dirty="0"/>
              <a:t>R</a:t>
            </a:r>
            <a:r>
              <a:rPr lang="zh-CN" altLang="en-US" sz="2400" b="1" dirty="0"/>
              <a:t>为非空集合上的偏序关系， 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∈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如果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≺</a:t>
            </a:r>
            <a:r>
              <a:rPr lang="en-US" altLang="zh-CN" sz="2400" b="1" i="1" dirty="0"/>
              <a:t>y</a:t>
            </a:r>
            <a:r>
              <a:rPr lang="zh-CN" altLang="en-US" sz="2400" b="1" dirty="0"/>
              <a:t>且不存在 </a:t>
            </a:r>
            <a:r>
              <a:rPr lang="en-US" altLang="zh-CN" sz="2400" b="1" i="1" dirty="0"/>
              <a:t>z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使得 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≺</a:t>
            </a:r>
            <a:r>
              <a:rPr lang="en-US" altLang="zh-CN" sz="2400" b="1" i="1" dirty="0"/>
              <a:t>z</a:t>
            </a:r>
            <a:r>
              <a:rPr lang="en-US" altLang="zh-CN" sz="2400" b="1" dirty="0"/>
              <a:t>≺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则称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i="1" dirty="0">
                <a:solidFill>
                  <a:srgbClr val="7030A0"/>
                </a:solidFill>
              </a:rPr>
              <a:t>y</a:t>
            </a:r>
            <a:r>
              <a:rPr lang="zh-CN" altLang="en-US" sz="2400" b="1" dirty="0">
                <a:solidFill>
                  <a:srgbClr val="7030A0"/>
                </a:solidFill>
              </a:rPr>
              <a:t>覆盖</a:t>
            </a:r>
            <a:r>
              <a:rPr lang="en-US" altLang="zh-CN" sz="2400" b="1" i="1" dirty="0">
                <a:solidFill>
                  <a:srgbClr val="7030A0"/>
                </a:solidFill>
              </a:rPr>
              <a:t>x</a:t>
            </a:r>
            <a:r>
              <a:rPr lang="en-US" altLang="zh-CN" sz="2400" b="1" dirty="0"/>
              <a:t>.</a:t>
            </a:r>
          </a:p>
          <a:p>
            <a:pPr marL="0" lvl="0" indent="0" eaLnBrk="1" hangingPunct="1">
              <a:lnSpc>
                <a:spcPct val="110000"/>
              </a:lnSpc>
              <a:spcBef>
                <a:spcPts val="200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实例：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66"/>
                </a:solidFill>
              </a:rPr>
              <a:t>{1, 2, 4, 6}</a:t>
            </a:r>
            <a:r>
              <a:rPr lang="zh-CN" altLang="en-US" sz="2400" b="1" dirty="0">
                <a:solidFill>
                  <a:srgbClr val="000066"/>
                </a:solidFill>
              </a:rPr>
              <a:t>集合上的整除关系</a:t>
            </a:r>
            <a:r>
              <a:rPr lang="en-US" altLang="zh-CN" sz="2400" b="1" dirty="0">
                <a:solidFill>
                  <a:srgbClr val="000066"/>
                </a:solidFill>
              </a:rPr>
              <a:t>, 2</a:t>
            </a:r>
            <a:r>
              <a:rPr lang="zh-CN" altLang="en-US" sz="2400" b="1" dirty="0">
                <a:solidFill>
                  <a:srgbClr val="000066"/>
                </a:solidFill>
              </a:rPr>
              <a:t>覆盖</a:t>
            </a:r>
            <a:r>
              <a:rPr lang="en-US" altLang="zh-CN" sz="2400" b="1" dirty="0">
                <a:solidFill>
                  <a:srgbClr val="000066"/>
                </a:solidFill>
              </a:rPr>
              <a:t>1, 4 </a:t>
            </a:r>
            <a:r>
              <a:rPr lang="zh-CN" altLang="en-US" sz="2400" b="1" dirty="0">
                <a:solidFill>
                  <a:srgbClr val="000066"/>
                </a:solidFill>
              </a:rPr>
              <a:t>和 </a:t>
            </a:r>
            <a:r>
              <a:rPr lang="en-US" altLang="zh-CN" sz="2400" b="1" dirty="0">
                <a:solidFill>
                  <a:srgbClr val="000066"/>
                </a:solidFill>
              </a:rPr>
              <a:t>6 </a:t>
            </a:r>
            <a:r>
              <a:rPr lang="zh-CN" altLang="en-US" sz="2400" b="1" dirty="0">
                <a:solidFill>
                  <a:srgbClr val="000066"/>
                </a:solidFill>
              </a:rPr>
              <a:t>覆盖</a:t>
            </a:r>
            <a:r>
              <a:rPr lang="en-US" altLang="zh-CN" sz="2400" b="1" dirty="0">
                <a:solidFill>
                  <a:srgbClr val="000066"/>
                </a:solidFill>
              </a:rPr>
              <a:t>2, 4</a:t>
            </a:r>
            <a:r>
              <a:rPr lang="zh-CN" altLang="en-US" sz="2400" b="1" dirty="0">
                <a:solidFill>
                  <a:srgbClr val="000066"/>
                </a:solidFill>
              </a:rPr>
              <a:t>不覆盖</a:t>
            </a:r>
            <a:r>
              <a:rPr lang="en-US" altLang="zh-CN" sz="2400" b="1" dirty="0">
                <a:solidFill>
                  <a:srgbClr val="000066"/>
                </a:solidFill>
              </a:rPr>
              <a:t>1.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12775" y="1196975"/>
            <a:ext cx="167259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571500" indent="-571500">
              <a:buFont typeface="Wingdings" panose="05000000000000000000" charset="0"/>
              <a:buChar char="p"/>
            </a:pPr>
            <a:r>
              <a:rPr lang="zh-CN" altLang="en-US" sz="3600" b="1" dirty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覆盖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3"/>
          <p:cNvSpPr txBox="1"/>
          <p:nvPr/>
        </p:nvSpPr>
        <p:spPr>
          <a:xfrm>
            <a:off x="539750" y="2058670"/>
            <a:ext cx="7935595" cy="29756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ts val="200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定义</a:t>
            </a:r>
            <a:r>
              <a:rPr lang="en-US" altLang="zh-CN" sz="2400" b="1" dirty="0">
                <a:solidFill>
                  <a:srgbClr val="7030A0"/>
                </a:solidFill>
              </a:rPr>
              <a:t>4.24  </a:t>
            </a:r>
            <a:r>
              <a:rPr lang="zh-CN" altLang="en-US" sz="2400" b="1" dirty="0">
                <a:solidFill>
                  <a:schemeClr val="accent4"/>
                </a:solidFill>
              </a:rPr>
              <a:t>设</a:t>
            </a:r>
            <a:r>
              <a:rPr lang="en-US" altLang="zh-CN" sz="2400" b="1" i="1" dirty="0">
                <a:solidFill>
                  <a:schemeClr val="accent4"/>
                </a:solidFill>
              </a:rPr>
              <a:t>R</a:t>
            </a:r>
            <a:r>
              <a:rPr lang="zh-CN" altLang="en-US" sz="2400" b="1" dirty="0">
                <a:solidFill>
                  <a:schemeClr val="accent4"/>
                </a:solidFill>
              </a:rPr>
              <a:t>为</a:t>
            </a:r>
            <a:r>
              <a:rPr lang="zh-CN" altLang="en-US" sz="2400" b="1" dirty="0">
                <a:sym typeface="+mn-ea"/>
              </a:rPr>
              <a:t>非空集合</a:t>
            </a:r>
            <a:r>
              <a:rPr lang="en-US" altLang="zh-CN" sz="2400" b="1" i="1" dirty="0">
                <a:sym typeface="+mn-ea"/>
              </a:rPr>
              <a:t>A</a:t>
            </a:r>
            <a:r>
              <a:rPr lang="zh-CN" altLang="en-US" sz="2400" b="1" dirty="0">
                <a:sym typeface="+mn-ea"/>
              </a:rPr>
              <a:t>上的关系，如果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R</a:t>
            </a:r>
            <a:r>
              <a:rPr lang="zh-CN" altLang="en-US" sz="2400" b="1" dirty="0">
                <a:sym typeface="+mn-ea"/>
              </a:rPr>
              <a:t>是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反自反、反对称和传递</a:t>
            </a:r>
            <a:r>
              <a:rPr lang="zh-CN" altLang="en-US" sz="2400" b="1" dirty="0">
                <a:sym typeface="+mn-ea"/>
              </a:rPr>
              <a:t>的，则称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R</a:t>
            </a:r>
            <a:r>
              <a:rPr lang="zh-CN" altLang="en-US" sz="2400" b="1" dirty="0">
                <a:sym typeface="+mn-ea"/>
              </a:rPr>
              <a:t>为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A</a:t>
            </a: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上的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拟序关系</a:t>
            </a:r>
            <a:r>
              <a:rPr lang="en-US" altLang="zh-CN" sz="2400" b="1" dirty="0">
                <a:sym typeface="+mn-ea"/>
              </a:rPr>
              <a:t>, </a:t>
            </a:r>
            <a:r>
              <a:rPr lang="zh-CN" altLang="en-US" sz="2400" b="1" dirty="0">
                <a:sym typeface="+mn-ea"/>
              </a:rPr>
              <a:t>记作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≺</a:t>
            </a:r>
            <a:r>
              <a:rPr lang="en-US" altLang="zh-CN" sz="2400" b="1" dirty="0">
                <a:sym typeface="+mn-ea"/>
              </a:rPr>
              <a:t>. </a:t>
            </a:r>
          </a:p>
          <a:p>
            <a:pPr marL="0" lvl="0" indent="0" eaLnBrk="1" hangingPunct="1">
              <a:lnSpc>
                <a:spcPct val="110000"/>
              </a:lnSpc>
              <a:spcBef>
                <a:spcPts val="1500"/>
              </a:spcBef>
              <a:buNone/>
            </a:pPr>
            <a:r>
              <a:rPr lang="zh-CN" altLang="en-US" sz="2400" b="1" dirty="0">
                <a:sym typeface="+mn-ea"/>
              </a:rPr>
              <a:t>如果</a:t>
            </a:r>
            <a:r>
              <a:rPr lang="en-US" altLang="zh-CN" sz="2400" b="1" dirty="0">
                <a:sym typeface="+mn-ea"/>
              </a:rPr>
              <a:t>&lt;</a:t>
            </a:r>
            <a:r>
              <a:rPr lang="en-US" altLang="zh-CN" sz="2400" b="1" i="1" dirty="0">
                <a:sym typeface="+mn-ea"/>
              </a:rPr>
              <a:t>x</a:t>
            </a:r>
            <a:r>
              <a:rPr lang="en-US" altLang="zh-CN" sz="2400" b="1" dirty="0">
                <a:sym typeface="+mn-ea"/>
              </a:rPr>
              <a:t>, </a:t>
            </a:r>
            <a:r>
              <a:rPr lang="en-US" altLang="zh-CN" sz="2400" b="1" i="1" dirty="0">
                <a:sym typeface="+mn-ea"/>
              </a:rPr>
              <a:t>y</a:t>
            </a:r>
            <a:r>
              <a:rPr lang="en-US" altLang="zh-CN" sz="2400" b="1" dirty="0">
                <a:sym typeface="+mn-ea"/>
              </a:rPr>
              <a:t>&gt;∈≺, </a:t>
            </a:r>
            <a:r>
              <a:rPr lang="zh-CN" altLang="en-US" sz="2400" b="1" dirty="0">
                <a:sym typeface="+mn-ea"/>
              </a:rPr>
              <a:t>读作 </a:t>
            </a:r>
            <a:r>
              <a:rPr lang="en-US" altLang="zh-CN" sz="2400" b="1" i="1" dirty="0">
                <a:sym typeface="+mn-ea"/>
              </a:rPr>
              <a:t>x</a:t>
            </a:r>
            <a:r>
              <a:rPr lang="en-US" altLang="zh-CN" sz="2400" b="1" dirty="0">
                <a:sym typeface="+mn-ea"/>
              </a:rPr>
              <a:t>“</a:t>
            </a:r>
            <a:r>
              <a:rPr lang="zh-CN" altLang="en-US" sz="2400" b="1" dirty="0">
                <a:sym typeface="+mn-ea"/>
              </a:rPr>
              <a:t>小于</a:t>
            </a:r>
            <a:r>
              <a:rPr lang="en-US" altLang="zh-CN" sz="2400" b="1" dirty="0">
                <a:sym typeface="+mn-ea"/>
              </a:rPr>
              <a:t>”</a:t>
            </a:r>
            <a:r>
              <a:rPr lang="en-US" altLang="zh-CN" sz="2400" b="1" i="1" dirty="0">
                <a:sym typeface="+mn-ea"/>
              </a:rPr>
              <a:t>y</a:t>
            </a:r>
            <a:r>
              <a:rPr lang="en-US" altLang="zh-CN" sz="2400" b="1" dirty="0">
                <a:sym typeface="+mn-ea"/>
              </a:rPr>
              <a:t>.  </a:t>
            </a:r>
            <a:endParaRPr lang="en-US" altLang="zh-CN" sz="2400" b="1" dirty="0"/>
          </a:p>
          <a:p>
            <a:pPr marL="0" lvl="0" indent="0" eaLnBrk="1" hangingPunct="1">
              <a:lnSpc>
                <a:spcPct val="110000"/>
              </a:lnSpc>
              <a:spcBef>
                <a:spcPts val="200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实例：</a:t>
            </a:r>
          </a:p>
          <a:p>
            <a:pPr marL="0" lvl="1" indent="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i="1" dirty="0">
                <a:solidFill>
                  <a:srgbClr val="002060"/>
                </a:solidFill>
              </a:rPr>
              <a:t>R</a:t>
            </a:r>
            <a:r>
              <a:rPr lang="zh-CN" altLang="en-US" sz="2400" b="1" dirty="0">
                <a:solidFill>
                  <a:srgbClr val="002060"/>
                </a:solidFill>
              </a:rPr>
              <a:t>为集合</a:t>
            </a:r>
            <a:r>
              <a:rPr lang="zh-CN" altLang="en-US" sz="2400" b="1" i="1" dirty="0">
                <a:solidFill>
                  <a:srgbClr val="002060"/>
                </a:solidFill>
              </a:rPr>
              <a:t>A</a:t>
            </a:r>
            <a:r>
              <a:rPr lang="zh-CN" altLang="en-US" sz="2400" b="1" dirty="0">
                <a:solidFill>
                  <a:srgbClr val="002060"/>
                </a:solidFill>
              </a:rPr>
              <a:t>上的偏序关系，则</a:t>
            </a:r>
            <a:r>
              <a:rPr lang="zh-CN" altLang="en-US" sz="2400" b="1" i="1" dirty="0">
                <a:solidFill>
                  <a:srgbClr val="002060"/>
                </a:solidFill>
                <a:sym typeface="+mn-ea"/>
              </a:rPr>
              <a:t>R</a:t>
            </a:r>
            <a:r>
              <a:rPr lang="zh-CN" altLang="en-US" sz="2400" b="1" dirty="0">
                <a:solidFill>
                  <a:srgbClr val="002060"/>
                </a:solidFill>
                <a:sym typeface="+mn-ea"/>
              </a:rPr>
              <a:t>-</a:t>
            </a:r>
            <a:r>
              <a:rPr lang="zh-CN" altLang="en-US" sz="2400" b="1" i="1" dirty="0">
                <a:solidFill>
                  <a:srgbClr val="002060"/>
                </a:solidFill>
                <a:sym typeface="+mn-ea"/>
              </a:rPr>
              <a:t>I</a:t>
            </a:r>
            <a:r>
              <a:rPr lang="zh-CN" altLang="en-US" sz="2400" b="1" baseline="-25000" dirty="0">
                <a:solidFill>
                  <a:srgbClr val="002060"/>
                </a:solidFill>
                <a:sym typeface="+mn-ea"/>
              </a:rPr>
              <a:t>A</a:t>
            </a:r>
            <a:r>
              <a:rPr lang="zh-CN" altLang="en-US" sz="2400" b="1" dirty="0">
                <a:solidFill>
                  <a:srgbClr val="002060"/>
                </a:solidFill>
              </a:rPr>
              <a:t>是</a:t>
            </a:r>
            <a:r>
              <a:rPr lang="zh-CN" altLang="en-US" sz="2400" b="1" i="1" dirty="0">
                <a:solidFill>
                  <a:srgbClr val="002060"/>
                </a:solidFill>
              </a:rPr>
              <a:t>A</a:t>
            </a:r>
            <a:r>
              <a:rPr lang="zh-CN" altLang="en-US" sz="2400" b="1" dirty="0">
                <a:solidFill>
                  <a:srgbClr val="002060"/>
                </a:solidFill>
              </a:rPr>
              <a:t>上的拟序关系</a:t>
            </a:r>
          </a:p>
          <a:p>
            <a:pPr marL="0" lvl="1" indent="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数集上的小于关系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12775" y="1196975"/>
            <a:ext cx="167259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571500" indent="-571500">
              <a:buFont typeface="Wingdings" panose="05000000000000000000" charset="0"/>
              <a:buChar char="p"/>
            </a:pPr>
            <a:r>
              <a:rPr lang="zh-CN" altLang="en-US" sz="3600" b="1" dirty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拟序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19</a:t>
            </a:fld>
            <a:endParaRPr lang="zh-CN" altLang="en-US" sz="1400" dirty="0"/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xfrm>
            <a:off x="542290" y="60960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3600" dirty="0">
                <a:solidFill>
                  <a:schemeClr val="accent2"/>
                </a:solidFill>
              </a:rPr>
              <a:t>偏序集与哈斯图</a:t>
            </a:r>
          </a:p>
        </p:txBody>
      </p:sp>
      <p:sp>
        <p:nvSpPr>
          <p:cNvPr id="18436" name="Text Box 3"/>
          <p:cNvSpPr txBox="1"/>
          <p:nvPr/>
        </p:nvSpPr>
        <p:spPr>
          <a:xfrm>
            <a:off x="468630" y="1700530"/>
            <a:ext cx="8233410" cy="42710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定义</a:t>
            </a:r>
            <a:r>
              <a:rPr lang="en-US" altLang="zh-CN" sz="2400" b="1" dirty="0">
                <a:solidFill>
                  <a:srgbClr val="7030A0"/>
                </a:solidFill>
              </a:rPr>
              <a:t>4.27</a:t>
            </a:r>
            <a:r>
              <a:rPr lang="en-US" altLang="zh-CN" sz="2400" b="1" dirty="0">
                <a:solidFill>
                  <a:srgbClr val="FF0000"/>
                </a:solidFill>
              </a:rPr>
              <a:t>   </a:t>
            </a:r>
            <a:r>
              <a:rPr lang="zh-CN" altLang="en-US" sz="2400" b="1" dirty="0"/>
              <a:t>集合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和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上的偏序关系≼一起叫做</a:t>
            </a:r>
            <a:r>
              <a:rPr lang="zh-CN" altLang="en-US" sz="2400" b="1" dirty="0">
                <a:solidFill>
                  <a:srgbClr val="7030A0"/>
                </a:solidFill>
              </a:rPr>
              <a:t>偏序集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记作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, ≼&gt;.</a:t>
            </a:r>
            <a:br>
              <a:rPr lang="en-US" altLang="zh-CN" sz="2400" b="1" dirty="0"/>
            </a:br>
            <a:r>
              <a:rPr lang="zh-CN" altLang="en-US" sz="2400" b="1" dirty="0"/>
              <a:t>实例：整数集和数的小于等于关系构成偏序集</a:t>
            </a:r>
            <a:r>
              <a:rPr lang="en-US" altLang="zh-CN" sz="2400" b="1" dirty="0"/>
              <a:t>&lt;Z, ≤&gt;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i="1" dirty="0"/>
              <a:t>             </a:t>
            </a:r>
            <a:r>
              <a:rPr lang="zh-CN" altLang="en-US" sz="2400" b="1" dirty="0"/>
              <a:t>幂集</a:t>
            </a:r>
            <a:r>
              <a:rPr lang="en-US" altLang="zh-CN" sz="2400" b="1" i="1" dirty="0"/>
              <a:t>P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和包含关系构成偏序集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P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), </a:t>
            </a:r>
            <a:r>
              <a:rPr lang="en-US" altLang="zh-CN" sz="2400" b="1" i="1" dirty="0"/>
              <a:t>R</a:t>
            </a:r>
            <a:r>
              <a:rPr lang="en-US" altLang="zh-CN" sz="2400" b="1" baseline="-25000" dirty="0">
                <a:sym typeface="Symbol" panose="05050102010706020507" pitchFamily="18" charset="2"/>
              </a:rPr>
              <a:t></a:t>
            </a:r>
            <a:r>
              <a:rPr lang="en-US" altLang="zh-CN" sz="2400" b="1" dirty="0"/>
              <a:t>&gt;. </a:t>
            </a:r>
          </a:p>
          <a:p>
            <a:pPr marL="0" lvl="0" indent="0" eaLnBrk="1" hangingPunct="1">
              <a:lnSpc>
                <a:spcPct val="120000"/>
              </a:lnSpc>
              <a:spcBef>
                <a:spcPts val="150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哈斯图</a:t>
            </a:r>
            <a:r>
              <a:rPr lang="zh-CN" altLang="en-US" sz="2400" b="1" dirty="0"/>
              <a:t>：利用偏序自反、反对称、传递性简化的关系图特点：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/>
              <a:t>  .  </a:t>
            </a:r>
            <a:r>
              <a:rPr lang="zh-CN" altLang="en-US" sz="2400" b="1" dirty="0"/>
              <a:t>每个结点没有环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  </a:t>
            </a:r>
            <a:r>
              <a:rPr lang="en-US" altLang="zh-CN" sz="2400" b="1" dirty="0"/>
              <a:t>.  </a:t>
            </a:r>
            <a:r>
              <a:rPr lang="zh-CN" altLang="en-US" sz="2400" b="1" dirty="0">
                <a:sym typeface="+mn-ea"/>
              </a:rPr>
              <a:t>具有覆盖关系的两个结点之间连边</a:t>
            </a:r>
            <a:endParaRPr lang="zh-CN" altLang="en-US" sz="2400" b="1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  </a:t>
            </a:r>
            <a:r>
              <a:rPr lang="en-US" altLang="zh-CN" sz="2400" b="1" dirty="0"/>
              <a:t>.  </a:t>
            </a:r>
            <a:r>
              <a:rPr lang="zh-CN" altLang="en-US" sz="2400" b="1" dirty="0">
                <a:sym typeface="+mn-ea"/>
              </a:rPr>
              <a:t>两个连通的结点之间的序关系通过结点位置的高低</a:t>
            </a:r>
            <a:endParaRPr lang="zh-CN" altLang="en-US" sz="2400" b="1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ym typeface="+mn-ea"/>
              </a:rPr>
              <a:t>    </a:t>
            </a:r>
            <a:r>
              <a:rPr lang="en-US" altLang="zh-CN" sz="2400" b="1" dirty="0">
                <a:sym typeface="+mn-ea"/>
              </a:rPr>
              <a:t> </a:t>
            </a:r>
            <a:r>
              <a:rPr lang="zh-CN" altLang="en-US" sz="2400" b="1" dirty="0">
                <a:sym typeface="+mn-ea"/>
              </a:rPr>
              <a:t>表示，位置低的元素的顺序在前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2</a:t>
            </a:fld>
            <a:endParaRPr lang="zh-CN" altLang="en-US" sz="1400" dirty="0"/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等价关系</a:t>
            </a:r>
          </a:p>
        </p:txBody>
      </p:sp>
      <p:sp>
        <p:nvSpPr>
          <p:cNvPr id="5124" name="Text Box 3"/>
          <p:cNvSpPr txBox="1"/>
          <p:nvPr/>
        </p:nvSpPr>
        <p:spPr>
          <a:xfrm>
            <a:off x="686435" y="2349500"/>
            <a:ext cx="8126730" cy="19837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定义</a:t>
            </a:r>
            <a:r>
              <a:rPr lang="en-US" altLang="zh-CN" sz="2400" b="1" dirty="0">
                <a:solidFill>
                  <a:srgbClr val="7030A0"/>
                </a:solidFill>
              </a:rPr>
              <a:t>4.18</a:t>
            </a:r>
            <a:r>
              <a:rPr lang="en-US" altLang="zh-CN" sz="2400" b="1" dirty="0"/>
              <a:t>  </a:t>
            </a:r>
            <a:r>
              <a:rPr lang="zh-CN" altLang="en-US" sz="2400" b="1" dirty="0"/>
              <a:t>设</a:t>
            </a:r>
            <a:r>
              <a:rPr lang="en-US" altLang="zh-CN" sz="2400" b="1" i="1" dirty="0"/>
              <a:t>R</a:t>
            </a:r>
            <a:r>
              <a:rPr lang="zh-CN" altLang="en-US" sz="2400" b="1" dirty="0"/>
              <a:t>为非空集合</a:t>
            </a:r>
            <a:r>
              <a:rPr lang="en-US" altLang="zh-CN" sz="2400" b="1" i="1" dirty="0">
                <a:sym typeface="+mn-ea"/>
              </a:rPr>
              <a:t>A</a:t>
            </a:r>
            <a:r>
              <a:rPr lang="zh-CN" altLang="en-US" sz="2400" b="1" dirty="0"/>
              <a:t>上的关系</a:t>
            </a:r>
            <a:r>
              <a:rPr lang="en-US" altLang="zh-CN" sz="2400" b="1" dirty="0"/>
              <a:t>. </a:t>
            </a:r>
            <a:r>
              <a:rPr lang="zh-CN" altLang="en-US" sz="2400" b="1" dirty="0"/>
              <a:t>如果</a:t>
            </a:r>
            <a:r>
              <a:rPr lang="en-US" altLang="zh-CN" sz="2400" b="1" i="1" dirty="0"/>
              <a:t>R</a:t>
            </a:r>
            <a:r>
              <a:rPr lang="zh-CN" altLang="en-US" sz="2400" b="1" dirty="0"/>
              <a:t>是</a:t>
            </a:r>
            <a:r>
              <a:rPr lang="zh-CN" altLang="en-US" sz="2400" b="1" dirty="0">
                <a:solidFill>
                  <a:srgbClr val="FF0000"/>
                </a:solidFill>
              </a:rPr>
              <a:t>自反的、对称的和传递</a:t>
            </a:r>
            <a:r>
              <a:rPr lang="zh-CN" altLang="en-US" sz="2400" b="1" dirty="0"/>
              <a:t>的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则称</a:t>
            </a:r>
            <a:r>
              <a:rPr lang="en-US" altLang="zh-CN" sz="2400" b="1" i="1" dirty="0"/>
              <a:t>R</a:t>
            </a:r>
            <a:r>
              <a:rPr lang="zh-CN" altLang="en-US" sz="2400" b="1" dirty="0"/>
              <a:t>为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上的</a:t>
            </a:r>
            <a:r>
              <a:rPr lang="zh-CN" altLang="en-US" sz="2400" b="1" dirty="0">
                <a:solidFill>
                  <a:srgbClr val="7030A0"/>
                </a:solidFill>
              </a:rPr>
              <a:t>等价关系</a:t>
            </a:r>
            <a:r>
              <a:rPr lang="en-US" altLang="zh-CN" sz="2400" b="1" dirty="0"/>
              <a:t>. </a:t>
            </a:r>
          </a:p>
          <a:p>
            <a:pPr marL="0" lvl="0" indent="0" eaLnBrk="1" hangingPunct="1">
              <a:lnSpc>
                <a:spcPct val="150000"/>
              </a:lnSpc>
              <a:spcBef>
                <a:spcPts val="1800"/>
              </a:spcBef>
              <a:buNone/>
            </a:pPr>
            <a:r>
              <a:rPr lang="zh-CN" altLang="en-US" sz="2400" b="1" dirty="0"/>
              <a:t>设 </a:t>
            </a:r>
            <a:r>
              <a:rPr lang="en-US" altLang="zh-CN" sz="2400" b="1" i="1" dirty="0"/>
              <a:t>R </a:t>
            </a:r>
            <a:r>
              <a:rPr lang="zh-CN" altLang="en-US" sz="2400" b="1" dirty="0"/>
              <a:t>是一个等价关系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若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&gt;∈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称 </a:t>
            </a:r>
            <a:r>
              <a:rPr lang="en-US" altLang="zh-CN" sz="2400" b="1" i="1" dirty="0">
                <a:solidFill>
                  <a:srgbClr val="7030A0"/>
                </a:solidFill>
              </a:rPr>
              <a:t>x</a:t>
            </a:r>
            <a:r>
              <a:rPr lang="zh-CN" altLang="en-US" sz="2400" b="1" dirty="0">
                <a:solidFill>
                  <a:srgbClr val="7030A0"/>
                </a:solidFill>
              </a:rPr>
              <a:t>等价于</a:t>
            </a:r>
            <a:r>
              <a:rPr lang="en-US" altLang="zh-CN" sz="2400" b="1" i="1" dirty="0">
                <a:solidFill>
                  <a:srgbClr val="7030A0"/>
                </a:solidFill>
              </a:rPr>
              <a:t>y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记做</a:t>
            </a:r>
            <a:r>
              <a:rPr lang="en-US" altLang="zh-CN" sz="2400" b="1" i="1" dirty="0"/>
              <a:t>x</a:t>
            </a:r>
            <a:r>
              <a:rPr lang="zh-CN" altLang="en-US" sz="2400" b="1" dirty="0">
                <a:solidFill>
                  <a:srgbClr val="FF0000"/>
                </a:solidFill>
              </a:rPr>
              <a:t>～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. </a:t>
            </a:r>
            <a:endParaRPr lang="en-US" altLang="zh-CN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20</a:t>
            </a:fld>
            <a:endParaRPr lang="zh-CN" altLang="en-US" sz="1400" dirty="0"/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3600" dirty="0">
                <a:solidFill>
                  <a:srgbClr val="A50021"/>
                </a:solidFill>
              </a:rPr>
              <a:t>哈斯图实例</a:t>
            </a:r>
          </a:p>
        </p:txBody>
      </p:sp>
      <p:sp>
        <p:nvSpPr>
          <p:cNvPr id="19460" name="Text Box 3"/>
          <p:cNvSpPr txBox="1"/>
          <p:nvPr/>
        </p:nvSpPr>
        <p:spPr>
          <a:xfrm>
            <a:off x="755650" y="1700213"/>
            <a:ext cx="7508875" cy="5340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</a:rPr>
              <a:t>6</a:t>
            </a:r>
            <a:r>
              <a:rPr lang="en-US" altLang="zh-CN" sz="2400" b="1" dirty="0"/>
              <a:t>   &lt;{ </a:t>
            </a:r>
            <a:r>
              <a:rPr lang="en-US" altLang="zh-CN" sz="2400" b="1" dirty="0">
                <a:sym typeface="+mn-ea"/>
              </a:rPr>
              <a:t>1</a:t>
            </a:r>
            <a:r>
              <a:rPr lang="en-US" altLang="zh-CN" sz="2400" b="1" dirty="0"/>
              <a:t>, 2, 3, 4, 5, 6, 7, 8, 9}, </a:t>
            </a:r>
            <a:r>
              <a:rPr lang="en-US" altLang="zh-CN" sz="2400" b="1" i="1" dirty="0"/>
              <a:t>R</a:t>
            </a:r>
            <a:r>
              <a:rPr lang="zh-CN" altLang="en-US" sz="2400" b="1" baseline="-25000" dirty="0"/>
              <a:t>整除</a:t>
            </a:r>
            <a:r>
              <a:rPr lang="en-US" altLang="zh-CN" sz="2400" b="1" dirty="0"/>
              <a:t>&gt;</a:t>
            </a:r>
          </a:p>
        </p:txBody>
      </p:sp>
      <p:grpSp>
        <p:nvGrpSpPr>
          <p:cNvPr id="223" name="组合 222"/>
          <p:cNvGrpSpPr/>
          <p:nvPr/>
        </p:nvGrpSpPr>
        <p:grpSpPr>
          <a:xfrm>
            <a:off x="509270" y="3267075"/>
            <a:ext cx="1903730" cy="3016474"/>
            <a:chOff x="463" y="4432"/>
            <a:chExt cx="3658" cy="5475"/>
          </a:xfrm>
        </p:grpSpPr>
        <p:sp>
          <p:nvSpPr>
            <p:cNvPr id="5" name="椭圆 4"/>
            <p:cNvSpPr/>
            <p:nvPr/>
          </p:nvSpPr>
          <p:spPr>
            <a:xfrm>
              <a:off x="1757" y="8577"/>
              <a:ext cx="340" cy="34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940" y="7308"/>
              <a:ext cx="340" cy="34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539" y="7760"/>
              <a:ext cx="340" cy="34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070" y="4822"/>
              <a:ext cx="340" cy="34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27" y="5839"/>
              <a:ext cx="340" cy="34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313" y="5952"/>
              <a:ext cx="340" cy="34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cxnSp>
          <p:nvCxnSpPr>
            <p:cNvPr id="11" name="直接箭头连接符 10"/>
            <p:cNvCxnSpPr>
              <a:stCxn id="5" idx="6"/>
              <a:endCxn id="7" idx="3"/>
            </p:cNvCxnSpPr>
            <p:nvPr/>
          </p:nvCxnSpPr>
          <p:spPr>
            <a:xfrm flipV="1">
              <a:off x="2097" y="8050"/>
              <a:ext cx="1492" cy="69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5" idx="7"/>
              <a:endCxn id="10" idx="3"/>
            </p:cNvCxnSpPr>
            <p:nvPr/>
          </p:nvCxnSpPr>
          <p:spPr>
            <a:xfrm flipV="1">
              <a:off x="2047" y="6242"/>
              <a:ext cx="1316" cy="2385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" idx="0"/>
            </p:cNvCxnSpPr>
            <p:nvPr/>
          </p:nvCxnSpPr>
          <p:spPr>
            <a:xfrm flipV="1">
              <a:off x="1927" y="5175"/>
              <a:ext cx="284" cy="340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5" idx="1"/>
              <a:endCxn id="6" idx="5"/>
            </p:cNvCxnSpPr>
            <p:nvPr/>
          </p:nvCxnSpPr>
          <p:spPr>
            <a:xfrm flipH="1" flipV="1">
              <a:off x="1230" y="7598"/>
              <a:ext cx="577" cy="102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endCxn id="9" idx="5"/>
            </p:cNvCxnSpPr>
            <p:nvPr/>
          </p:nvCxnSpPr>
          <p:spPr>
            <a:xfrm flipH="1" flipV="1">
              <a:off x="1117" y="6129"/>
              <a:ext cx="754" cy="2448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1871" y="8726"/>
              <a:ext cx="468" cy="6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b="1" dirty="0">
                  <a:solidFill>
                    <a:schemeClr val="accent4"/>
                  </a:solidFill>
                  <a:latin typeface="+mn-lt"/>
                  <a:cs typeface="+mn-lt"/>
                  <a:sym typeface="+mn-ea"/>
                </a:rPr>
                <a:t>1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53" y="8022"/>
              <a:ext cx="468" cy="6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b="1" dirty="0">
                  <a:solidFill>
                    <a:schemeClr val="accent4"/>
                  </a:solidFill>
                  <a:latin typeface="+mn-lt"/>
                  <a:cs typeface="+mn-lt"/>
                  <a:sym typeface="+mn-ea"/>
                </a:rPr>
                <a:t>2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40" y="6101"/>
              <a:ext cx="468" cy="6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b="1" dirty="0">
                  <a:solidFill>
                    <a:schemeClr val="accent4"/>
                  </a:solidFill>
                  <a:latin typeface="+mn-lt"/>
                  <a:cs typeface="+mn-lt"/>
                  <a:sym typeface="+mn-ea"/>
                </a:rPr>
                <a:t>4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28" y="7570"/>
              <a:ext cx="468" cy="6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b="1" dirty="0">
                  <a:solidFill>
                    <a:schemeClr val="accent4"/>
                  </a:solidFill>
                  <a:latin typeface="+mn-lt"/>
                  <a:cs typeface="+mn-lt"/>
                  <a:sym typeface="+mn-ea"/>
                </a:rPr>
                <a:t>3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410" y="4632"/>
              <a:ext cx="468" cy="6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b="1" dirty="0">
                  <a:solidFill>
                    <a:schemeClr val="accent4"/>
                  </a:solidFill>
                  <a:latin typeface="+mn-lt"/>
                  <a:cs typeface="+mn-lt"/>
                  <a:sym typeface="+mn-ea"/>
                </a:rPr>
                <a:t>6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54" y="5536"/>
              <a:ext cx="468" cy="6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b="1" dirty="0">
                  <a:solidFill>
                    <a:schemeClr val="accent4"/>
                  </a:solidFill>
                  <a:latin typeface="+mn-lt"/>
                  <a:cs typeface="+mn-lt"/>
                  <a:sym typeface="+mn-ea"/>
                </a:rPr>
                <a:t>8</a:t>
              </a:r>
            </a:p>
          </p:txBody>
        </p:sp>
        <p:cxnSp>
          <p:nvCxnSpPr>
            <p:cNvPr id="22" name="直接箭头连接符 21"/>
            <p:cNvCxnSpPr>
              <a:stCxn id="6" idx="0"/>
            </p:cNvCxnSpPr>
            <p:nvPr/>
          </p:nvCxnSpPr>
          <p:spPr>
            <a:xfrm flipV="1">
              <a:off x="1110" y="5289"/>
              <a:ext cx="987" cy="201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7" idx="0"/>
            </p:cNvCxnSpPr>
            <p:nvPr/>
          </p:nvCxnSpPr>
          <p:spPr>
            <a:xfrm flipH="1" flipV="1">
              <a:off x="3572" y="6309"/>
              <a:ext cx="137" cy="145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H="1" flipV="1">
              <a:off x="2324" y="5176"/>
              <a:ext cx="1215" cy="264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曲线连接符 26"/>
            <p:cNvCxnSpPr>
              <a:stCxn id="5" idx="2"/>
            </p:cNvCxnSpPr>
            <p:nvPr/>
          </p:nvCxnSpPr>
          <p:spPr>
            <a:xfrm rot="10800000" flipH="1" flipV="1">
              <a:off x="1757" y="8747"/>
              <a:ext cx="114" cy="170"/>
            </a:xfrm>
            <a:prstGeom prst="curvedConnector3">
              <a:avLst>
                <a:gd name="adj1" fmla="val -328947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曲线连接符 27"/>
            <p:cNvCxnSpPr/>
            <p:nvPr/>
          </p:nvCxnSpPr>
          <p:spPr>
            <a:xfrm rot="10800000" flipH="1" flipV="1">
              <a:off x="940" y="7478"/>
              <a:ext cx="114" cy="170"/>
            </a:xfrm>
            <a:prstGeom prst="curvedConnector3">
              <a:avLst>
                <a:gd name="adj1" fmla="val -328947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 flipV="1">
              <a:off x="1190" y="6196"/>
              <a:ext cx="2382" cy="170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0" idx="2"/>
              <a:endCxn id="21" idx="2"/>
            </p:cNvCxnSpPr>
            <p:nvPr/>
          </p:nvCxnSpPr>
          <p:spPr>
            <a:xfrm flipH="1">
              <a:off x="1288" y="6123"/>
              <a:ext cx="2025" cy="8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曲线连接符 31"/>
            <p:cNvCxnSpPr/>
            <p:nvPr/>
          </p:nvCxnSpPr>
          <p:spPr>
            <a:xfrm rot="10800000" flipH="1" flipV="1">
              <a:off x="801" y="5983"/>
              <a:ext cx="114" cy="170"/>
            </a:xfrm>
            <a:prstGeom prst="curvedConnector3">
              <a:avLst>
                <a:gd name="adj1" fmla="val -328947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曲线连接符 32"/>
            <p:cNvCxnSpPr/>
            <p:nvPr/>
          </p:nvCxnSpPr>
          <p:spPr>
            <a:xfrm rot="10800000" flipH="1" flipV="1">
              <a:off x="2070" y="4992"/>
              <a:ext cx="114" cy="170"/>
            </a:xfrm>
            <a:prstGeom prst="curvedConnector3">
              <a:avLst>
                <a:gd name="adj1" fmla="val -328947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曲线连接符 33"/>
            <p:cNvCxnSpPr/>
            <p:nvPr/>
          </p:nvCxnSpPr>
          <p:spPr>
            <a:xfrm rot="10800000" flipH="1" flipV="1">
              <a:off x="3539" y="6009"/>
              <a:ext cx="114" cy="170"/>
            </a:xfrm>
            <a:prstGeom prst="curvedConnector3">
              <a:avLst>
                <a:gd name="adj1" fmla="val 450877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曲线连接符 34"/>
            <p:cNvCxnSpPr/>
            <p:nvPr/>
          </p:nvCxnSpPr>
          <p:spPr>
            <a:xfrm rot="10800000" flipH="1" flipV="1">
              <a:off x="3739" y="7791"/>
              <a:ext cx="114" cy="170"/>
            </a:xfrm>
            <a:prstGeom prst="curvedConnector3">
              <a:avLst>
                <a:gd name="adj1" fmla="val 450877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椭圆 96"/>
            <p:cNvSpPr/>
            <p:nvPr/>
          </p:nvSpPr>
          <p:spPr>
            <a:xfrm>
              <a:off x="3374" y="9064"/>
              <a:ext cx="340" cy="34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cxnSp>
          <p:nvCxnSpPr>
            <p:cNvPr id="98" name="直接箭头连接符 97"/>
            <p:cNvCxnSpPr>
              <a:stCxn id="16" idx="0"/>
              <a:endCxn id="97" idx="2"/>
            </p:cNvCxnSpPr>
            <p:nvPr/>
          </p:nvCxnSpPr>
          <p:spPr>
            <a:xfrm>
              <a:off x="2105" y="8726"/>
              <a:ext cx="1269" cy="508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9" name="椭圆 98"/>
            <p:cNvSpPr/>
            <p:nvPr/>
          </p:nvSpPr>
          <p:spPr>
            <a:xfrm>
              <a:off x="662" y="8273"/>
              <a:ext cx="340" cy="34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cxnSp>
          <p:nvCxnSpPr>
            <p:cNvPr id="100" name="直接箭头连接符 99"/>
            <p:cNvCxnSpPr>
              <a:stCxn id="5" idx="1"/>
            </p:cNvCxnSpPr>
            <p:nvPr/>
          </p:nvCxnSpPr>
          <p:spPr>
            <a:xfrm flipH="1" flipV="1">
              <a:off x="963" y="8464"/>
              <a:ext cx="844" cy="16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曲线连接符 100"/>
            <p:cNvCxnSpPr/>
            <p:nvPr/>
          </p:nvCxnSpPr>
          <p:spPr>
            <a:xfrm rot="10800000" flipH="1" flipV="1">
              <a:off x="3600" y="9121"/>
              <a:ext cx="114" cy="170"/>
            </a:xfrm>
            <a:prstGeom prst="curvedConnector3">
              <a:avLst>
                <a:gd name="adj1" fmla="val 450877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曲线连接符 101"/>
            <p:cNvCxnSpPr/>
            <p:nvPr/>
          </p:nvCxnSpPr>
          <p:spPr>
            <a:xfrm rot="10800000" flipH="1" flipV="1">
              <a:off x="688" y="8356"/>
              <a:ext cx="114" cy="170"/>
            </a:xfrm>
            <a:prstGeom prst="curvedConnector3">
              <a:avLst>
                <a:gd name="adj1" fmla="val -328947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/>
            <p:cNvSpPr txBox="1"/>
            <p:nvPr/>
          </p:nvSpPr>
          <p:spPr>
            <a:xfrm>
              <a:off x="3401" y="9239"/>
              <a:ext cx="468" cy="6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b="1" dirty="0">
                  <a:solidFill>
                    <a:schemeClr val="accent4"/>
                  </a:solidFill>
                  <a:latin typeface="+mn-lt"/>
                  <a:cs typeface="+mn-lt"/>
                  <a:sym typeface="+mn-ea"/>
                </a:rPr>
                <a:t>5</a:t>
              </a: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463" y="8561"/>
              <a:ext cx="468" cy="6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b="1" dirty="0">
                  <a:solidFill>
                    <a:schemeClr val="accent4"/>
                  </a:solidFill>
                  <a:latin typeface="+mn-lt"/>
                  <a:cs typeface="+mn-lt"/>
                  <a:sym typeface="+mn-ea"/>
                </a:rPr>
                <a:t>7</a:t>
              </a:r>
            </a:p>
          </p:txBody>
        </p:sp>
        <p:sp>
          <p:nvSpPr>
            <p:cNvPr id="154" name="椭圆 153"/>
            <p:cNvSpPr/>
            <p:nvPr/>
          </p:nvSpPr>
          <p:spPr>
            <a:xfrm>
              <a:off x="3400" y="4570"/>
              <a:ext cx="340" cy="34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cxnSp>
          <p:nvCxnSpPr>
            <p:cNvPr id="156" name="直接箭头连接符 155"/>
            <p:cNvCxnSpPr/>
            <p:nvPr/>
          </p:nvCxnSpPr>
          <p:spPr>
            <a:xfrm flipV="1">
              <a:off x="2017" y="4946"/>
              <a:ext cx="1441" cy="361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7" name="直接箭头连接符 156"/>
            <p:cNvCxnSpPr>
              <a:stCxn id="6" idx="7"/>
            </p:cNvCxnSpPr>
            <p:nvPr/>
          </p:nvCxnSpPr>
          <p:spPr>
            <a:xfrm flipV="1">
              <a:off x="1230" y="4946"/>
              <a:ext cx="2114" cy="241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0" name="文本框 159"/>
            <p:cNvSpPr txBox="1"/>
            <p:nvPr/>
          </p:nvSpPr>
          <p:spPr>
            <a:xfrm>
              <a:off x="3001" y="4432"/>
              <a:ext cx="468" cy="6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b="1">
                  <a:solidFill>
                    <a:schemeClr val="accent4"/>
                  </a:solidFill>
                  <a:latin typeface="+mn-lt"/>
                  <a:cs typeface="+mn-lt"/>
                </a:rPr>
                <a:t>9</a:t>
              </a:r>
            </a:p>
          </p:txBody>
        </p:sp>
        <p:cxnSp>
          <p:nvCxnSpPr>
            <p:cNvPr id="167" name="曲线连接符 166"/>
            <p:cNvCxnSpPr/>
            <p:nvPr/>
          </p:nvCxnSpPr>
          <p:spPr>
            <a:xfrm rot="10800000" flipH="1" flipV="1">
              <a:off x="3739" y="4627"/>
              <a:ext cx="114" cy="170"/>
            </a:xfrm>
            <a:prstGeom prst="curvedConnector3">
              <a:avLst>
                <a:gd name="adj1" fmla="val 450877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组合 220"/>
          <p:cNvGrpSpPr/>
          <p:nvPr/>
        </p:nvGrpSpPr>
        <p:grpSpPr>
          <a:xfrm>
            <a:off x="5867400" y="3550285"/>
            <a:ext cx="2375535" cy="3054684"/>
            <a:chOff x="9014" y="5171"/>
            <a:chExt cx="4547" cy="5466"/>
          </a:xfrm>
        </p:grpSpPr>
        <p:sp>
          <p:nvSpPr>
            <p:cNvPr id="153" name="右箭头 152"/>
            <p:cNvSpPr/>
            <p:nvPr/>
          </p:nvSpPr>
          <p:spPr>
            <a:xfrm>
              <a:off x="9014" y="7218"/>
              <a:ext cx="1134" cy="34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86" name="椭圆 185"/>
            <p:cNvSpPr/>
            <p:nvPr/>
          </p:nvSpPr>
          <p:spPr>
            <a:xfrm>
              <a:off x="11197" y="9316"/>
              <a:ext cx="340" cy="34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87" name="椭圆 186"/>
            <p:cNvSpPr/>
            <p:nvPr/>
          </p:nvSpPr>
          <p:spPr>
            <a:xfrm>
              <a:off x="10380" y="8047"/>
              <a:ext cx="340" cy="34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88" name="椭圆 187"/>
            <p:cNvSpPr/>
            <p:nvPr/>
          </p:nvSpPr>
          <p:spPr>
            <a:xfrm>
              <a:off x="12979" y="8499"/>
              <a:ext cx="340" cy="34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89" name="椭圆 188"/>
            <p:cNvSpPr/>
            <p:nvPr/>
          </p:nvSpPr>
          <p:spPr>
            <a:xfrm>
              <a:off x="11510" y="5561"/>
              <a:ext cx="340" cy="34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90" name="椭圆 189"/>
            <p:cNvSpPr/>
            <p:nvPr/>
          </p:nvSpPr>
          <p:spPr>
            <a:xfrm>
              <a:off x="10267" y="6578"/>
              <a:ext cx="340" cy="34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91" name="椭圆 190"/>
            <p:cNvSpPr/>
            <p:nvPr/>
          </p:nvSpPr>
          <p:spPr>
            <a:xfrm>
              <a:off x="12753" y="6691"/>
              <a:ext cx="340" cy="34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cxnSp>
          <p:nvCxnSpPr>
            <p:cNvPr id="192" name="直接箭头连接符 191"/>
            <p:cNvCxnSpPr>
              <a:stCxn id="186" idx="6"/>
              <a:endCxn id="188" idx="3"/>
            </p:cNvCxnSpPr>
            <p:nvPr/>
          </p:nvCxnSpPr>
          <p:spPr>
            <a:xfrm flipV="1">
              <a:off x="11537" y="8789"/>
              <a:ext cx="1492" cy="69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5" name="直接箭头连接符 194"/>
            <p:cNvCxnSpPr>
              <a:stCxn id="186" idx="1"/>
              <a:endCxn id="187" idx="5"/>
            </p:cNvCxnSpPr>
            <p:nvPr/>
          </p:nvCxnSpPr>
          <p:spPr>
            <a:xfrm flipH="1" flipV="1">
              <a:off x="10670" y="8337"/>
              <a:ext cx="577" cy="102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7" name="文本框 196"/>
            <p:cNvSpPr txBox="1"/>
            <p:nvPr/>
          </p:nvSpPr>
          <p:spPr>
            <a:xfrm>
              <a:off x="11311" y="9465"/>
              <a:ext cx="468" cy="65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b="1" dirty="0">
                  <a:solidFill>
                    <a:schemeClr val="accent4"/>
                  </a:solidFill>
                  <a:latin typeface="+mn-lt"/>
                  <a:cs typeface="+mn-lt"/>
                  <a:sym typeface="+mn-ea"/>
                </a:rPr>
                <a:t>1</a:t>
              </a:r>
            </a:p>
          </p:txBody>
        </p:sp>
        <p:sp>
          <p:nvSpPr>
            <p:cNvPr id="198" name="文本框 197"/>
            <p:cNvSpPr txBox="1"/>
            <p:nvPr/>
          </p:nvSpPr>
          <p:spPr>
            <a:xfrm>
              <a:off x="13093" y="8761"/>
              <a:ext cx="468" cy="65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b="1" dirty="0">
                  <a:solidFill>
                    <a:schemeClr val="accent4"/>
                  </a:solidFill>
                  <a:latin typeface="+mn-lt"/>
                  <a:cs typeface="+mn-lt"/>
                  <a:sym typeface="+mn-ea"/>
                </a:rPr>
                <a:t>2</a:t>
              </a:r>
            </a:p>
          </p:txBody>
        </p:sp>
        <p:sp>
          <p:nvSpPr>
            <p:cNvPr id="199" name="文本框 198"/>
            <p:cNvSpPr txBox="1"/>
            <p:nvPr/>
          </p:nvSpPr>
          <p:spPr>
            <a:xfrm>
              <a:off x="12980" y="6840"/>
              <a:ext cx="468" cy="65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b="1" dirty="0">
                  <a:solidFill>
                    <a:schemeClr val="accent4"/>
                  </a:solidFill>
                  <a:latin typeface="+mn-lt"/>
                  <a:cs typeface="+mn-lt"/>
                  <a:sym typeface="+mn-ea"/>
                </a:rPr>
                <a:t>4</a:t>
              </a:r>
            </a:p>
          </p:txBody>
        </p:sp>
        <p:sp>
          <p:nvSpPr>
            <p:cNvPr id="200" name="文本框 199"/>
            <p:cNvSpPr txBox="1"/>
            <p:nvPr/>
          </p:nvSpPr>
          <p:spPr>
            <a:xfrm>
              <a:off x="10268" y="8309"/>
              <a:ext cx="468" cy="65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b="1" dirty="0">
                  <a:solidFill>
                    <a:schemeClr val="accent4"/>
                  </a:solidFill>
                  <a:latin typeface="+mn-lt"/>
                  <a:cs typeface="+mn-lt"/>
                  <a:sym typeface="+mn-ea"/>
                </a:rPr>
                <a:t>3</a:t>
              </a:r>
            </a:p>
          </p:txBody>
        </p:sp>
        <p:sp>
          <p:nvSpPr>
            <p:cNvPr id="201" name="文本框 200"/>
            <p:cNvSpPr txBox="1"/>
            <p:nvPr/>
          </p:nvSpPr>
          <p:spPr>
            <a:xfrm>
              <a:off x="11850" y="5371"/>
              <a:ext cx="468" cy="65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b="1" dirty="0">
                  <a:solidFill>
                    <a:schemeClr val="accent4"/>
                  </a:solidFill>
                  <a:latin typeface="+mn-lt"/>
                  <a:cs typeface="+mn-lt"/>
                  <a:sym typeface="+mn-ea"/>
                </a:rPr>
                <a:t>6</a:t>
              </a:r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10494" y="6275"/>
              <a:ext cx="468" cy="65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b="1" dirty="0">
                  <a:solidFill>
                    <a:schemeClr val="accent4"/>
                  </a:solidFill>
                  <a:latin typeface="+mn-lt"/>
                  <a:cs typeface="+mn-lt"/>
                  <a:sym typeface="+mn-ea"/>
                </a:rPr>
                <a:t>8</a:t>
              </a:r>
            </a:p>
          </p:txBody>
        </p:sp>
        <p:cxnSp>
          <p:nvCxnSpPr>
            <p:cNvPr id="203" name="直接箭头连接符 202"/>
            <p:cNvCxnSpPr>
              <a:stCxn id="187" idx="0"/>
            </p:cNvCxnSpPr>
            <p:nvPr/>
          </p:nvCxnSpPr>
          <p:spPr>
            <a:xfrm flipV="1">
              <a:off x="10550" y="6028"/>
              <a:ext cx="987" cy="201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4" name="直接箭头连接符 203"/>
            <p:cNvCxnSpPr>
              <a:stCxn id="188" idx="0"/>
            </p:cNvCxnSpPr>
            <p:nvPr/>
          </p:nvCxnSpPr>
          <p:spPr>
            <a:xfrm flipH="1" flipV="1">
              <a:off x="13012" y="7048"/>
              <a:ext cx="137" cy="145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5" name="直接箭头连接符 204"/>
            <p:cNvCxnSpPr/>
            <p:nvPr/>
          </p:nvCxnSpPr>
          <p:spPr>
            <a:xfrm flipH="1" flipV="1">
              <a:off x="11764" y="5915"/>
              <a:ext cx="1215" cy="264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7" name="直接箭头连接符 206"/>
            <p:cNvCxnSpPr>
              <a:stCxn id="191" idx="2"/>
              <a:endCxn id="202" idx="2"/>
            </p:cNvCxnSpPr>
            <p:nvPr/>
          </p:nvCxnSpPr>
          <p:spPr>
            <a:xfrm flipH="1">
              <a:off x="10729" y="6862"/>
              <a:ext cx="2024" cy="7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8" name="椭圆 207"/>
            <p:cNvSpPr/>
            <p:nvPr/>
          </p:nvSpPr>
          <p:spPr>
            <a:xfrm>
              <a:off x="12814" y="9803"/>
              <a:ext cx="340" cy="34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cxnSp>
          <p:nvCxnSpPr>
            <p:cNvPr id="209" name="直接箭头连接符 208"/>
            <p:cNvCxnSpPr>
              <a:stCxn id="197" idx="0"/>
              <a:endCxn id="208" idx="2"/>
            </p:cNvCxnSpPr>
            <p:nvPr/>
          </p:nvCxnSpPr>
          <p:spPr>
            <a:xfrm>
              <a:off x="11546" y="9465"/>
              <a:ext cx="1268" cy="50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0" name="椭圆 209"/>
            <p:cNvSpPr/>
            <p:nvPr/>
          </p:nvSpPr>
          <p:spPr>
            <a:xfrm>
              <a:off x="10102" y="9012"/>
              <a:ext cx="340" cy="34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cxnSp>
          <p:nvCxnSpPr>
            <p:cNvPr id="211" name="直接箭头连接符 210"/>
            <p:cNvCxnSpPr>
              <a:stCxn id="186" idx="1"/>
            </p:cNvCxnSpPr>
            <p:nvPr/>
          </p:nvCxnSpPr>
          <p:spPr>
            <a:xfrm flipH="1" flipV="1">
              <a:off x="10403" y="9203"/>
              <a:ext cx="844" cy="16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2" name="文本框 211"/>
            <p:cNvSpPr txBox="1"/>
            <p:nvPr/>
          </p:nvSpPr>
          <p:spPr>
            <a:xfrm>
              <a:off x="12841" y="9978"/>
              <a:ext cx="468" cy="65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b="1" dirty="0">
                  <a:solidFill>
                    <a:schemeClr val="accent4"/>
                  </a:solidFill>
                  <a:latin typeface="+mn-lt"/>
                  <a:cs typeface="+mn-lt"/>
                  <a:sym typeface="+mn-ea"/>
                </a:rPr>
                <a:t>5</a:t>
              </a: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9903" y="9300"/>
              <a:ext cx="468" cy="65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b="1" dirty="0">
                  <a:solidFill>
                    <a:schemeClr val="accent4"/>
                  </a:solidFill>
                  <a:latin typeface="+mn-lt"/>
                  <a:cs typeface="+mn-lt"/>
                  <a:sym typeface="+mn-ea"/>
                </a:rPr>
                <a:t>7</a:t>
              </a:r>
            </a:p>
          </p:txBody>
        </p:sp>
        <p:sp>
          <p:nvSpPr>
            <p:cNvPr id="214" name="椭圆 213"/>
            <p:cNvSpPr/>
            <p:nvPr/>
          </p:nvSpPr>
          <p:spPr>
            <a:xfrm>
              <a:off x="12840" y="5309"/>
              <a:ext cx="340" cy="34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cxnSp>
          <p:nvCxnSpPr>
            <p:cNvPr id="216" name="直接箭头连接符 215"/>
            <p:cNvCxnSpPr>
              <a:stCxn id="187" idx="7"/>
            </p:cNvCxnSpPr>
            <p:nvPr/>
          </p:nvCxnSpPr>
          <p:spPr>
            <a:xfrm flipV="1">
              <a:off x="10670" y="5685"/>
              <a:ext cx="2114" cy="241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7" name="文本框 216"/>
            <p:cNvSpPr txBox="1"/>
            <p:nvPr/>
          </p:nvSpPr>
          <p:spPr>
            <a:xfrm>
              <a:off x="12441" y="5171"/>
              <a:ext cx="468" cy="65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b="1">
                  <a:solidFill>
                    <a:schemeClr val="accent4"/>
                  </a:solidFill>
                  <a:latin typeface="+mn-lt"/>
                  <a:cs typeface="+mn-lt"/>
                </a:rPr>
                <a:t>9</a:t>
              </a:r>
            </a:p>
          </p:txBody>
        </p:sp>
      </p:grpSp>
      <p:grpSp>
        <p:nvGrpSpPr>
          <p:cNvPr id="222" name="组合 221"/>
          <p:cNvGrpSpPr/>
          <p:nvPr/>
        </p:nvGrpSpPr>
        <p:grpSpPr>
          <a:xfrm>
            <a:off x="2874010" y="3338195"/>
            <a:ext cx="2386330" cy="3002532"/>
            <a:chOff x="4300" y="4632"/>
            <a:chExt cx="4428" cy="5479"/>
          </a:xfrm>
        </p:grpSpPr>
        <p:sp>
          <p:nvSpPr>
            <p:cNvPr id="26" name="椭圆 25"/>
            <p:cNvSpPr/>
            <p:nvPr/>
          </p:nvSpPr>
          <p:spPr>
            <a:xfrm>
              <a:off x="6364" y="8777"/>
              <a:ext cx="340" cy="34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547" y="7508"/>
              <a:ext cx="340" cy="34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8146" y="7960"/>
              <a:ext cx="340" cy="34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6677" y="5022"/>
              <a:ext cx="340" cy="34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5434" y="6039"/>
              <a:ext cx="340" cy="34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7920" y="6152"/>
              <a:ext cx="340" cy="34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cxnSp>
          <p:nvCxnSpPr>
            <p:cNvPr id="40" name="直接箭头连接符 39"/>
            <p:cNvCxnSpPr>
              <a:stCxn id="26" idx="6"/>
              <a:endCxn id="36" idx="3"/>
            </p:cNvCxnSpPr>
            <p:nvPr/>
          </p:nvCxnSpPr>
          <p:spPr>
            <a:xfrm flipV="1">
              <a:off x="6704" y="8250"/>
              <a:ext cx="1492" cy="69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26" idx="7"/>
              <a:endCxn id="39" idx="3"/>
            </p:cNvCxnSpPr>
            <p:nvPr/>
          </p:nvCxnSpPr>
          <p:spPr>
            <a:xfrm flipV="1">
              <a:off x="6654" y="6442"/>
              <a:ext cx="1316" cy="2385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6" idx="0"/>
            </p:cNvCxnSpPr>
            <p:nvPr/>
          </p:nvCxnSpPr>
          <p:spPr>
            <a:xfrm flipV="1">
              <a:off x="6534" y="5375"/>
              <a:ext cx="284" cy="3402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6" idx="1"/>
              <a:endCxn id="31" idx="5"/>
            </p:cNvCxnSpPr>
            <p:nvPr/>
          </p:nvCxnSpPr>
          <p:spPr>
            <a:xfrm flipH="1" flipV="1">
              <a:off x="5837" y="7798"/>
              <a:ext cx="577" cy="102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endCxn id="38" idx="5"/>
            </p:cNvCxnSpPr>
            <p:nvPr/>
          </p:nvCxnSpPr>
          <p:spPr>
            <a:xfrm flipH="1" flipV="1">
              <a:off x="5724" y="6329"/>
              <a:ext cx="754" cy="2448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6478" y="8926"/>
              <a:ext cx="468" cy="67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b="1" dirty="0">
                  <a:solidFill>
                    <a:schemeClr val="accent4"/>
                  </a:solidFill>
                  <a:latin typeface="+mn-lt"/>
                  <a:cs typeface="+mn-lt"/>
                  <a:sym typeface="+mn-ea"/>
                </a:rPr>
                <a:t>1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8260" y="8222"/>
              <a:ext cx="468" cy="67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b="1" dirty="0">
                  <a:solidFill>
                    <a:schemeClr val="accent4"/>
                  </a:solidFill>
                  <a:latin typeface="+mn-lt"/>
                  <a:cs typeface="+mn-lt"/>
                  <a:sym typeface="+mn-ea"/>
                </a:rPr>
                <a:t>2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8147" y="6301"/>
              <a:ext cx="468" cy="67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b="1" dirty="0">
                  <a:solidFill>
                    <a:schemeClr val="accent4"/>
                  </a:solidFill>
                  <a:latin typeface="+mn-lt"/>
                  <a:cs typeface="+mn-lt"/>
                  <a:sym typeface="+mn-ea"/>
                </a:rPr>
                <a:t>4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5435" y="7770"/>
              <a:ext cx="468" cy="67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b="1" dirty="0">
                  <a:solidFill>
                    <a:schemeClr val="accent4"/>
                  </a:solidFill>
                  <a:latin typeface="+mn-lt"/>
                  <a:cs typeface="+mn-lt"/>
                  <a:sym typeface="+mn-ea"/>
                </a:rPr>
                <a:t>3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7017" y="4832"/>
              <a:ext cx="468" cy="67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b="1" dirty="0">
                  <a:solidFill>
                    <a:schemeClr val="accent4"/>
                  </a:solidFill>
                  <a:latin typeface="+mn-lt"/>
                  <a:cs typeface="+mn-lt"/>
                  <a:sym typeface="+mn-ea"/>
                </a:rPr>
                <a:t>6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5661" y="5736"/>
              <a:ext cx="468" cy="67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b="1" dirty="0">
                  <a:solidFill>
                    <a:schemeClr val="accent4"/>
                  </a:solidFill>
                  <a:latin typeface="+mn-lt"/>
                  <a:cs typeface="+mn-lt"/>
                  <a:sym typeface="+mn-ea"/>
                </a:rPr>
                <a:t>8</a:t>
              </a:r>
            </a:p>
          </p:txBody>
        </p:sp>
        <p:cxnSp>
          <p:nvCxnSpPr>
            <p:cNvPr id="51" name="直接箭头连接符 50"/>
            <p:cNvCxnSpPr>
              <a:stCxn id="31" idx="0"/>
            </p:cNvCxnSpPr>
            <p:nvPr/>
          </p:nvCxnSpPr>
          <p:spPr>
            <a:xfrm flipV="1">
              <a:off x="5717" y="5489"/>
              <a:ext cx="987" cy="201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36" idx="0"/>
            </p:cNvCxnSpPr>
            <p:nvPr/>
          </p:nvCxnSpPr>
          <p:spPr>
            <a:xfrm flipH="1" flipV="1">
              <a:off x="8179" y="6509"/>
              <a:ext cx="137" cy="145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H="1" flipV="1">
              <a:off x="6931" y="5376"/>
              <a:ext cx="1215" cy="264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flipH="1" flipV="1">
              <a:off x="5797" y="6396"/>
              <a:ext cx="2382" cy="1701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39" idx="2"/>
              <a:endCxn id="50" idx="2"/>
            </p:cNvCxnSpPr>
            <p:nvPr/>
          </p:nvCxnSpPr>
          <p:spPr>
            <a:xfrm flipH="1">
              <a:off x="5896" y="6323"/>
              <a:ext cx="2024" cy="86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2" name="椭圆 61"/>
            <p:cNvSpPr/>
            <p:nvPr/>
          </p:nvSpPr>
          <p:spPr>
            <a:xfrm>
              <a:off x="7981" y="9264"/>
              <a:ext cx="340" cy="34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cxnSp>
          <p:nvCxnSpPr>
            <p:cNvPr id="63" name="直接箭头连接符 62"/>
            <p:cNvCxnSpPr>
              <a:stCxn id="45" idx="0"/>
              <a:endCxn id="62" idx="2"/>
            </p:cNvCxnSpPr>
            <p:nvPr/>
          </p:nvCxnSpPr>
          <p:spPr>
            <a:xfrm>
              <a:off x="6712" y="8926"/>
              <a:ext cx="1269" cy="508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椭圆 70"/>
            <p:cNvSpPr/>
            <p:nvPr/>
          </p:nvSpPr>
          <p:spPr>
            <a:xfrm>
              <a:off x="5269" y="8473"/>
              <a:ext cx="340" cy="34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cxnSp>
          <p:nvCxnSpPr>
            <p:cNvPr id="72" name="直接箭头连接符 71"/>
            <p:cNvCxnSpPr>
              <a:stCxn id="26" idx="1"/>
            </p:cNvCxnSpPr>
            <p:nvPr/>
          </p:nvCxnSpPr>
          <p:spPr>
            <a:xfrm flipH="1" flipV="1">
              <a:off x="5570" y="8664"/>
              <a:ext cx="844" cy="16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2" name="文本框 81"/>
            <p:cNvSpPr txBox="1"/>
            <p:nvPr/>
          </p:nvSpPr>
          <p:spPr>
            <a:xfrm>
              <a:off x="8008" y="9439"/>
              <a:ext cx="468" cy="67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b="1" dirty="0">
                  <a:solidFill>
                    <a:schemeClr val="accent4"/>
                  </a:solidFill>
                  <a:latin typeface="+mn-lt"/>
                  <a:cs typeface="+mn-lt"/>
                  <a:sym typeface="+mn-ea"/>
                </a:rPr>
                <a:t>5</a:t>
              </a: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5070" y="8761"/>
              <a:ext cx="468" cy="67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b="1" dirty="0">
                  <a:solidFill>
                    <a:schemeClr val="accent4"/>
                  </a:solidFill>
                  <a:latin typeface="+mn-lt"/>
                  <a:cs typeface="+mn-lt"/>
                  <a:sym typeface="+mn-ea"/>
                </a:rPr>
                <a:t>7</a:t>
              </a:r>
            </a:p>
          </p:txBody>
        </p:sp>
        <p:sp>
          <p:nvSpPr>
            <p:cNvPr id="84" name="椭圆 83"/>
            <p:cNvSpPr/>
            <p:nvPr/>
          </p:nvSpPr>
          <p:spPr>
            <a:xfrm>
              <a:off x="8007" y="4770"/>
              <a:ext cx="340" cy="34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cxnSp>
          <p:nvCxnSpPr>
            <p:cNvPr id="85" name="直接箭头连接符 84"/>
            <p:cNvCxnSpPr/>
            <p:nvPr/>
          </p:nvCxnSpPr>
          <p:spPr>
            <a:xfrm flipV="1">
              <a:off x="6624" y="5146"/>
              <a:ext cx="1441" cy="3614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86" name="直接箭头连接符 85"/>
            <p:cNvCxnSpPr>
              <a:stCxn id="31" idx="7"/>
            </p:cNvCxnSpPr>
            <p:nvPr/>
          </p:nvCxnSpPr>
          <p:spPr>
            <a:xfrm flipV="1">
              <a:off x="5837" y="5146"/>
              <a:ext cx="2114" cy="241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7608" y="4632"/>
              <a:ext cx="468" cy="67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b="1">
                  <a:solidFill>
                    <a:schemeClr val="accent4"/>
                  </a:solidFill>
                  <a:latin typeface="+mn-lt"/>
                  <a:cs typeface="+mn-lt"/>
                </a:rPr>
                <a:t>9</a:t>
              </a:r>
            </a:p>
          </p:txBody>
        </p:sp>
        <p:sp>
          <p:nvSpPr>
            <p:cNvPr id="218" name="右箭头 217"/>
            <p:cNvSpPr/>
            <p:nvPr/>
          </p:nvSpPr>
          <p:spPr>
            <a:xfrm>
              <a:off x="4300" y="6987"/>
              <a:ext cx="1134" cy="34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224" name="组合 223"/>
          <p:cNvGrpSpPr/>
          <p:nvPr/>
        </p:nvGrpSpPr>
        <p:grpSpPr>
          <a:xfrm>
            <a:off x="6536690" y="396875"/>
            <a:ext cx="1598930" cy="3091815"/>
            <a:chOff x="10294" y="625"/>
            <a:chExt cx="2518" cy="4869"/>
          </a:xfrm>
        </p:grpSpPr>
        <p:sp>
          <p:nvSpPr>
            <p:cNvPr id="131" name="文本框 130"/>
            <p:cNvSpPr txBox="1"/>
            <p:nvPr/>
          </p:nvSpPr>
          <p:spPr>
            <a:xfrm>
              <a:off x="10355" y="2633"/>
              <a:ext cx="46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b="1" dirty="0">
                  <a:solidFill>
                    <a:schemeClr val="accent4"/>
                  </a:solidFill>
                  <a:latin typeface="+mn-lt"/>
                  <a:cs typeface="+mn-lt"/>
                  <a:sym typeface="+mn-ea"/>
                </a:rPr>
                <a:t>5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0294" y="1442"/>
              <a:ext cx="46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b="1">
                  <a:solidFill>
                    <a:schemeClr val="accent4"/>
                  </a:solidFill>
                  <a:latin typeface="+mn-lt"/>
                  <a:cs typeface="+mn-lt"/>
                </a:rPr>
                <a:t>9</a:t>
              </a:r>
            </a:p>
          </p:txBody>
        </p:sp>
        <p:cxnSp>
          <p:nvCxnSpPr>
            <p:cNvPr id="165" name="直接连接符 164"/>
            <p:cNvCxnSpPr>
              <a:stCxn id="130" idx="1"/>
            </p:cNvCxnSpPr>
            <p:nvPr/>
          </p:nvCxnSpPr>
          <p:spPr>
            <a:xfrm flipH="1" flipV="1">
              <a:off x="10621" y="2323"/>
              <a:ext cx="420" cy="76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3" name="椭圆 112"/>
            <p:cNvSpPr/>
            <p:nvPr/>
          </p:nvSpPr>
          <p:spPr>
            <a:xfrm>
              <a:off x="11313" y="4261"/>
              <a:ext cx="252" cy="31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10457" y="2987"/>
              <a:ext cx="252" cy="31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12215" y="2987"/>
              <a:ext cx="252" cy="31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10959" y="1842"/>
              <a:ext cx="252" cy="31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11629" y="800"/>
              <a:ext cx="252" cy="31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11629" y="1842"/>
              <a:ext cx="252" cy="31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12466" y="3124"/>
              <a:ext cx="347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b="1" dirty="0">
                  <a:solidFill>
                    <a:schemeClr val="accent4"/>
                  </a:solidFill>
                  <a:latin typeface="+mn-lt"/>
                  <a:cs typeface="+mn-lt"/>
                  <a:sym typeface="+mn-ea"/>
                </a:rPr>
                <a:t>7</a:t>
              </a: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11797" y="1771"/>
              <a:ext cx="347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b="1" dirty="0">
                  <a:solidFill>
                    <a:schemeClr val="accent4"/>
                  </a:solidFill>
                  <a:latin typeface="+mn-lt"/>
                  <a:cs typeface="+mn-lt"/>
                  <a:sym typeface="+mn-ea"/>
                </a:rPr>
                <a:t>4</a:t>
              </a: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10709" y="2812"/>
              <a:ext cx="347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b="1" dirty="0">
                  <a:solidFill>
                    <a:schemeClr val="accent4"/>
                  </a:solidFill>
                  <a:latin typeface="+mn-lt"/>
                  <a:cs typeface="+mn-lt"/>
                  <a:sym typeface="+mn-ea"/>
                </a:rPr>
                <a:t>3</a:t>
              </a:r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10625" y="1666"/>
              <a:ext cx="347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b="1" dirty="0">
                  <a:solidFill>
                    <a:schemeClr val="accent4"/>
                  </a:solidFill>
                  <a:latin typeface="+mn-lt"/>
                  <a:cs typeface="+mn-lt"/>
                  <a:sym typeface="+mn-ea"/>
                </a:rPr>
                <a:t>6</a:t>
              </a:r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11964" y="625"/>
              <a:ext cx="347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b="1" dirty="0">
                  <a:solidFill>
                    <a:schemeClr val="accent4"/>
                  </a:solidFill>
                  <a:latin typeface="+mn-lt"/>
                  <a:cs typeface="+mn-lt"/>
                  <a:sym typeface="+mn-ea"/>
                </a:rPr>
                <a:t>8</a:t>
              </a:r>
            </a:p>
          </p:txBody>
        </p:sp>
        <p:sp>
          <p:nvSpPr>
            <p:cNvPr id="130" name="椭圆 129"/>
            <p:cNvSpPr/>
            <p:nvPr/>
          </p:nvSpPr>
          <p:spPr>
            <a:xfrm>
              <a:off x="11004" y="3043"/>
              <a:ext cx="252" cy="31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11758" y="2660"/>
              <a:ext cx="347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b="1" dirty="0">
                  <a:solidFill>
                    <a:schemeClr val="accent4"/>
                  </a:solidFill>
                  <a:latin typeface="+mn-lt"/>
                  <a:cs typeface="+mn-lt"/>
                  <a:sym typeface="+mn-ea"/>
                </a:rPr>
                <a:t>2</a:t>
              </a:r>
            </a:p>
          </p:txBody>
        </p:sp>
        <p:sp>
          <p:nvSpPr>
            <p:cNvPr id="133" name="椭圆 132"/>
            <p:cNvSpPr/>
            <p:nvPr/>
          </p:nvSpPr>
          <p:spPr>
            <a:xfrm>
              <a:off x="11655" y="3019"/>
              <a:ext cx="252" cy="31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1108" y="4454"/>
              <a:ext cx="347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b="1" dirty="0">
                  <a:solidFill>
                    <a:schemeClr val="accent4"/>
                  </a:solidFill>
                  <a:latin typeface="+mn-lt"/>
                  <a:cs typeface="+mn-lt"/>
                  <a:sym typeface="+mn-ea"/>
                </a:rPr>
                <a:t>1</a:t>
              </a:r>
            </a:p>
          </p:txBody>
        </p:sp>
        <p:cxnSp>
          <p:nvCxnSpPr>
            <p:cNvPr id="137" name="直接连接符 136"/>
            <p:cNvCxnSpPr>
              <a:stCxn id="113" idx="1"/>
            </p:cNvCxnSpPr>
            <p:nvPr/>
          </p:nvCxnSpPr>
          <p:spPr>
            <a:xfrm flipH="1" flipV="1">
              <a:off x="10703" y="3265"/>
              <a:ext cx="647" cy="104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>
              <a:stCxn id="113" idx="0"/>
              <a:endCxn id="130" idx="5"/>
            </p:cNvCxnSpPr>
            <p:nvPr/>
          </p:nvCxnSpPr>
          <p:spPr>
            <a:xfrm flipH="1" flipV="1">
              <a:off x="11219" y="3311"/>
              <a:ext cx="220" cy="95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>
              <a:endCxn id="133" idx="4"/>
            </p:cNvCxnSpPr>
            <p:nvPr/>
          </p:nvCxnSpPr>
          <p:spPr>
            <a:xfrm flipV="1">
              <a:off x="11458" y="3333"/>
              <a:ext cx="322" cy="87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>
              <a:stCxn id="113" idx="7"/>
              <a:endCxn id="115" idx="3"/>
            </p:cNvCxnSpPr>
            <p:nvPr/>
          </p:nvCxnSpPr>
          <p:spPr>
            <a:xfrm flipV="1">
              <a:off x="11528" y="3254"/>
              <a:ext cx="724" cy="105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>
              <a:stCxn id="130" idx="0"/>
              <a:endCxn id="116" idx="4"/>
            </p:cNvCxnSpPr>
            <p:nvPr/>
          </p:nvCxnSpPr>
          <p:spPr>
            <a:xfrm flipH="1" flipV="1">
              <a:off x="11085" y="2155"/>
              <a:ext cx="45" cy="8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>
              <a:stCxn id="133" idx="0"/>
            </p:cNvCxnSpPr>
            <p:nvPr/>
          </p:nvCxnSpPr>
          <p:spPr>
            <a:xfrm flipV="1">
              <a:off x="11781" y="2219"/>
              <a:ext cx="14" cy="8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>
              <a:stCxn id="118" idx="0"/>
              <a:endCxn id="117" idx="4"/>
            </p:cNvCxnSpPr>
            <p:nvPr/>
          </p:nvCxnSpPr>
          <p:spPr>
            <a:xfrm flipV="1">
              <a:off x="11755" y="1113"/>
              <a:ext cx="0" cy="72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>
              <a:endCxn id="116" idx="5"/>
            </p:cNvCxnSpPr>
            <p:nvPr/>
          </p:nvCxnSpPr>
          <p:spPr>
            <a:xfrm flipH="1" flipV="1">
              <a:off x="11174" y="2109"/>
              <a:ext cx="536" cy="84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4" name="椭圆 163"/>
            <p:cNvSpPr/>
            <p:nvPr/>
          </p:nvSpPr>
          <p:spPr>
            <a:xfrm>
              <a:off x="10354" y="1922"/>
              <a:ext cx="252" cy="313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19" name="上箭头 218"/>
            <p:cNvSpPr/>
            <p:nvPr/>
          </p:nvSpPr>
          <p:spPr>
            <a:xfrm>
              <a:off x="11630" y="4832"/>
              <a:ext cx="328" cy="662"/>
            </a:xfrm>
            <a:prstGeom prst="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21</a:t>
            </a:fld>
            <a:endParaRPr lang="zh-CN" altLang="en-US" sz="1400" dirty="0"/>
          </a:p>
        </p:txBody>
      </p:sp>
      <p:sp>
        <p:nvSpPr>
          <p:cNvPr id="20483" name="Text Box 2"/>
          <p:cNvSpPr txBox="1"/>
          <p:nvPr/>
        </p:nvSpPr>
        <p:spPr>
          <a:xfrm>
            <a:off x="755650" y="768350"/>
            <a:ext cx="7164070" cy="16973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</a:rPr>
              <a:t>7</a:t>
            </a:r>
            <a:r>
              <a:rPr lang="en-US" altLang="zh-CN" sz="2400" b="1" dirty="0">
                <a:solidFill>
                  <a:srgbClr val="7030A0"/>
                </a:solidFill>
              </a:rPr>
              <a:t> 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已知偏序集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&gt;</a:t>
            </a:r>
            <a:r>
              <a:rPr lang="zh-CN" altLang="en-US" sz="2400" b="1" dirty="0"/>
              <a:t>的哈斯图如下图所示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试求关系</a:t>
            </a:r>
            <a:r>
              <a:rPr lang="en-US" altLang="zh-CN" sz="2400" b="1" i="1" dirty="0"/>
              <a:t>R</a:t>
            </a:r>
            <a:r>
              <a:rPr lang="zh-CN" altLang="en-US" sz="2400" b="1" dirty="0"/>
              <a:t>的表达式</a:t>
            </a:r>
            <a:r>
              <a:rPr lang="en-US" altLang="zh-CN" sz="2400" b="1" dirty="0"/>
              <a:t>. </a:t>
            </a:r>
            <a:r>
              <a:rPr lang="en-US" altLang="zh-CN" sz="1800" b="1" dirty="0">
                <a:latin typeface="Arial" panose="020B0604020202020204" pitchFamily="34" charset="0"/>
              </a:rPr>
              <a:t>                                       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349189" name="Rectangle 5"/>
          <p:cNvSpPr/>
          <p:nvPr/>
        </p:nvSpPr>
        <p:spPr>
          <a:xfrm>
            <a:off x="2413000" y="4776470"/>
            <a:ext cx="4509135" cy="1938020"/>
          </a:xfrm>
          <a:prstGeom prst="rect">
            <a:avLst/>
          </a:prstGeom>
          <a:noFill/>
          <a:ln w="635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i="1" dirty="0">
                <a:ea typeface="华文行楷" panose="02010800040101010101" pitchFamily="2" charset="-122"/>
              </a:rPr>
              <a:t>A</a:t>
            </a:r>
            <a:r>
              <a:rPr lang="en-US" altLang="zh-CN" sz="2400" b="1" dirty="0">
                <a:ea typeface="华文行楷" panose="02010800040101010101" pitchFamily="2" charset="-122"/>
              </a:rPr>
              <a:t>={</a:t>
            </a:r>
            <a:r>
              <a:rPr lang="en-US" altLang="zh-CN" sz="2400" b="1" i="1" dirty="0">
                <a:ea typeface="华文行楷" panose="02010800040101010101" pitchFamily="2" charset="-122"/>
              </a:rPr>
              <a:t>a</a:t>
            </a:r>
            <a:r>
              <a:rPr lang="en-US" altLang="zh-CN" sz="2400" b="1" dirty="0">
                <a:ea typeface="华文行楷" panose="02010800040101010101" pitchFamily="2" charset="-122"/>
              </a:rPr>
              <a:t>, </a:t>
            </a:r>
            <a:r>
              <a:rPr lang="en-US" altLang="zh-CN" sz="2400" b="1" i="1" dirty="0">
                <a:ea typeface="华文行楷" panose="02010800040101010101" pitchFamily="2" charset="-122"/>
              </a:rPr>
              <a:t>b</a:t>
            </a:r>
            <a:r>
              <a:rPr lang="en-US" altLang="zh-CN" sz="2400" b="1" dirty="0">
                <a:ea typeface="华文行楷" panose="02010800040101010101" pitchFamily="2" charset="-122"/>
              </a:rPr>
              <a:t>, </a:t>
            </a:r>
            <a:r>
              <a:rPr lang="en-US" altLang="zh-CN" sz="2400" b="1" i="1" dirty="0">
                <a:ea typeface="华文行楷" panose="02010800040101010101" pitchFamily="2" charset="-122"/>
              </a:rPr>
              <a:t>c</a:t>
            </a:r>
            <a:r>
              <a:rPr lang="en-US" altLang="zh-CN" sz="2400" b="1" dirty="0">
                <a:ea typeface="华文行楷" panose="02010800040101010101" pitchFamily="2" charset="-122"/>
              </a:rPr>
              <a:t>, </a:t>
            </a:r>
            <a:r>
              <a:rPr lang="en-US" altLang="zh-CN" sz="2400" b="1" i="1" dirty="0">
                <a:ea typeface="华文行楷" panose="02010800040101010101" pitchFamily="2" charset="-122"/>
              </a:rPr>
              <a:t>d</a:t>
            </a:r>
            <a:r>
              <a:rPr lang="en-US" altLang="zh-CN" sz="2400" b="1" dirty="0">
                <a:ea typeface="华文行楷" panose="02010800040101010101" pitchFamily="2" charset="-122"/>
              </a:rPr>
              <a:t>, </a:t>
            </a:r>
            <a:r>
              <a:rPr lang="en-US" altLang="zh-CN" sz="2400" b="1" i="1" dirty="0">
                <a:ea typeface="华文行楷" panose="02010800040101010101" pitchFamily="2" charset="-122"/>
              </a:rPr>
              <a:t>e</a:t>
            </a:r>
            <a:r>
              <a:rPr lang="en-US" altLang="zh-CN" sz="2400" b="1" dirty="0">
                <a:ea typeface="华文行楷" panose="02010800040101010101" pitchFamily="2" charset="-122"/>
              </a:rPr>
              <a:t>, </a:t>
            </a:r>
            <a:r>
              <a:rPr lang="en-US" altLang="zh-CN" sz="2400" b="1" i="1" dirty="0">
                <a:ea typeface="华文行楷" panose="02010800040101010101" pitchFamily="2" charset="-122"/>
              </a:rPr>
              <a:t>f</a:t>
            </a:r>
            <a:r>
              <a:rPr lang="en-US" altLang="zh-CN" sz="2400" b="1" dirty="0">
                <a:ea typeface="华文行楷" panose="02010800040101010101" pitchFamily="2" charset="-122"/>
              </a:rPr>
              <a:t>} </a:t>
            </a:r>
            <a:br>
              <a:rPr lang="en-US" altLang="zh-CN" sz="2400" b="1" dirty="0">
                <a:ea typeface="华文行楷" panose="02010800040101010101" pitchFamily="2" charset="-122"/>
              </a:rPr>
            </a:br>
            <a:r>
              <a:rPr lang="en-US" altLang="zh-CN" sz="2400" b="1" i="1" dirty="0">
                <a:ea typeface="华文行楷" panose="02010800040101010101" pitchFamily="2" charset="-122"/>
              </a:rPr>
              <a:t>R</a:t>
            </a:r>
            <a:r>
              <a:rPr lang="en-US" altLang="zh-CN" sz="2400" b="1" dirty="0">
                <a:ea typeface="华文行楷" panose="02010800040101010101" pitchFamily="2" charset="-122"/>
              </a:rPr>
              <a:t>=</a:t>
            </a:r>
            <a:r>
              <a:rPr lang="en-US" altLang="zh-CN" sz="2400" b="1" i="1" dirty="0">
                <a:ea typeface="华文行楷" panose="02010800040101010101" pitchFamily="2" charset="-122"/>
                <a:sym typeface="+mn-ea"/>
              </a:rPr>
              <a:t>I</a:t>
            </a:r>
            <a:r>
              <a:rPr lang="en-US" altLang="zh-CN" sz="2400" b="1" i="1" baseline="-25000" dirty="0">
                <a:ea typeface="华文行楷" panose="02010800040101010101" pitchFamily="2" charset="-122"/>
                <a:sym typeface="+mn-ea"/>
              </a:rPr>
              <a:t>A</a:t>
            </a:r>
            <a:r>
              <a:rPr lang="en-US" altLang="zh-CN" sz="2400" b="1" dirty="0">
                <a:ea typeface="华文行楷" panose="02010800040101010101" pitchFamily="2" charset="-122"/>
                <a:sym typeface="+mn-ea"/>
              </a:rPr>
              <a:t>∪</a:t>
            </a:r>
            <a:r>
              <a:rPr lang="en-US" altLang="zh-CN" sz="2400" b="1" dirty="0">
                <a:ea typeface="华文行楷" panose="02010800040101010101" pitchFamily="2" charset="-122"/>
              </a:rPr>
              <a:t>{&lt;</a:t>
            </a:r>
            <a:r>
              <a:rPr lang="en-US" altLang="zh-CN" sz="2400" b="1" i="1" dirty="0">
                <a:ea typeface="华文行楷" panose="02010800040101010101" pitchFamily="2" charset="-122"/>
              </a:rPr>
              <a:t>b</a:t>
            </a:r>
            <a:r>
              <a:rPr lang="en-US" altLang="zh-CN" sz="2400" b="1" dirty="0">
                <a:ea typeface="华文行楷" panose="02010800040101010101" pitchFamily="2" charset="-122"/>
              </a:rPr>
              <a:t>, </a:t>
            </a:r>
            <a:r>
              <a:rPr lang="en-US" altLang="zh-CN" sz="2400" b="1" i="1" dirty="0">
                <a:ea typeface="华文行楷" panose="02010800040101010101" pitchFamily="2" charset="-122"/>
              </a:rPr>
              <a:t>d</a:t>
            </a:r>
            <a:r>
              <a:rPr lang="en-US" altLang="zh-CN" sz="2400" b="1" dirty="0">
                <a:ea typeface="华文行楷" panose="02010800040101010101" pitchFamily="2" charset="-122"/>
              </a:rPr>
              <a:t>&gt;, &lt;</a:t>
            </a:r>
            <a:r>
              <a:rPr lang="en-US" altLang="zh-CN" sz="2400" b="1" i="1" dirty="0">
                <a:ea typeface="华文行楷" panose="02010800040101010101" pitchFamily="2" charset="-122"/>
              </a:rPr>
              <a:t>b</a:t>
            </a:r>
            <a:r>
              <a:rPr lang="en-US" altLang="zh-CN" sz="2400" b="1" dirty="0">
                <a:ea typeface="华文行楷" panose="02010800040101010101" pitchFamily="2" charset="-122"/>
              </a:rPr>
              <a:t>, </a:t>
            </a:r>
            <a:r>
              <a:rPr lang="en-US" altLang="zh-CN" sz="2400" b="1" i="1" dirty="0">
                <a:ea typeface="华文行楷" panose="02010800040101010101" pitchFamily="2" charset="-122"/>
              </a:rPr>
              <a:t>e</a:t>
            </a:r>
            <a:r>
              <a:rPr lang="en-US" altLang="zh-CN" sz="2400" b="1" dirty="0">
                <a:ea typeface="华文行楷" panose="02010800040101010101" pitchFamily="2" charset="-122"/>
              </a:rPr>
              <a:t>&gt;, &lt;</a:t>
            </a:r>
            <a:r>
              <a:rPr lang="en-US" altLang="zh-CN" sz="2400" b="1" i="1" dirty="0">
                <a:ea typeface="华文行楷" panose="02010800040101010101" pitchFamily="2" charset="-122"/>
              </a:rPr>
              <a:t>b</a:t>
            </a:r>
            <a:r>
              <a:rPr lang="en-US" altLang="zh-CN" sz="2400" b="1" dirty="0">
                <a:ea typeface="华文行楷" panose="02010800040101010101" pitchFamily="2" charset="-122"/>
              </a:rPr>
              <a:t>, </a:t>
            </a:r>
            <a:r>
              <a:rPr lang="en-US" altLang="zh-CN" sz="2400" b="1" i="1" dirty="0">
                <a:ea typeface="华文行楷" panose="02010800040101010101" pitchFamily="2" charset="-122"/>
              </a:rPr>
              <a:t>f</a:t>
            </a:r>
            <a:r>
              <a:rPr lang="en-US" altLang="zh-CN" sz="2400" b="1" dirty="0">
                <a:ea typeface="华文行楷" panose="02010800040101010101" pitchFamily="2" charset="-122"/>
              </a:rPr>
              <a:t>&gt;,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ea typeface="华文行楷" panose="02010800040101010101" pitchFamily="2" charset="-122"/>
              </a:rPr>
              <a:t>              &lt;</a:t>
            </a:r>
            <a:r>
              <a:rPr lang="en-US" altLang="zh-CN" sz="2400" b="1" i="1" dirty="0">
                <a:ea typeface="华文行楷" panose="02010800040101010101" pitchFamily="2" charset="-122"/>
              </a:rPr>
              <a:t>c</a:t>
            </a:r>
            <a:r>
              <a:rPr lang="en-US" altLang="zh-CN" sz="2400" b="1" dirty="0">
                <a:ea typeface="华文行楷" panose="02010800040101010101" pitchFamily="2" charset="-122"/>
              </a:rPr>
              <a:t>, </a:t>
            </a:r>
            <a:r>
              <a:rPr lang="en-US" altLang="zh-CN" sz="2400" b="1" i="1" dirty="0">
                <a:ea typeface="华文行楷" panose="02010800040101010101" pitchFamily="2" charset="-122"/>
              </a:rPr>
              <a:t>d</a:t>
            </a:r>
            <a:r>
              <a:rPr lang="en-US" altLang="zh-CN" sz="2400" b="1" dirty="0">
                <a:ea typeface="华文行楷" panose="02010800040101010101" pitchFamily="2" charset="-122"/>
              </a:rPr>
              <a:t>&gt;, &lt;</a:t>
            </a:r>
            <a:r>
              <a:rPr lang="en-US" altLang="zh-CN" sz="2400" b="1" i="1" dirty="0">
                <a:ea typeface="华文行楷" panose="02010800040101010101" pitchFamily="2" charset="-122"/>
              </a:rPr>
              <a:t>c</a:t>
            </a:r>
            <a:r>
              <a:rPr lang="en-US" altLang="zh-CN" sz="2400" b="1" dirty="0">
                <a:ea typeface="华文行楷" panose="02010800040101010101" pitchFamily="2" charset="-122"/>
              </a:rPr>
              <a:t>, </a:t>
            </a:r>
            <a:r>
              <a:rPr lang="en-US" altLang="zh-CN" sz="2400" b="1" i="1" dirty="0">
                <a:ea typeface="华文行楷" panose="02010800040101010101" pitchFamily="2" charset="-122"/>
              </a:rPr>
              <a:t>e</a:t>
            </a:r>
            <a:r>
              <a:rPr lang="en-US" altLang="zh-CN" sz="2400" b="1" dirty="0">
                <a:ea typeface="华文行楷" panose="02010800040101010101" pitchFamily="2" charset="-122"/>
              </a:rPr>
              <a:t>&gt;, &lt;</a:t>
            </a:r>
            <a:r>
              <a:rPr lang="en-US" altLang="zh-CN" sz="2400" b="1" i="1" dirty="0">
                <a:ea typeface="华文行楷" panose="02010800040101010101" pitchFamily="2" charset="-122"/>
              </a:rPr>
              <a:t>c</a:t>
            </a:r>
            <a:r>
              <a:rPr lang="en-US" altLang="zh-CN" sz="2400" b="1" dirty="0">
                <a:ea typeface="华文行楷" panose="02010800040101010101" pitchFamily="2" charset="-122"/>
              </a:rPr>
              <a:t>, </a:t>
            </a:r>
            <a:r>
              <a:rPr lang="en-US" altLang="zh-CN" sz="2400" b="1" i="1" dirty="0">
                <a:ea typeface="华文行楷" panose="02010800040101010101" pitchFamily="2" charset="-122"/>
              </a:rPr>
              <a:t>f</a:t>
            </a:r>
            <a:r>
              <a:rPr lang="en-US" altLang="zh-CN" sz="2400" b="1" dirty="0">
                <a:ea typeface="华文行楷" panose="02010800040101010101" pitchFamily="2" charset="-122"/>
              </a:rPr>
              <a:t>&gt;,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ea typeface="华文行楷" panose="02010800040101010101" pitchFamily="2" charset="-122"/>
              </a:rPr>
              <a:t>              &lt;</a:t>
            </a:r>
            <a:r>
              <a:rPr lang="en-US" altLang="zh-CN" sz="2400" b="1" i="1" dirty="0">
                <a:ea typeface="华文行楷" panose="02010800040101010101" pitchFamily="2" charset="-122"/>
              </a:rPr>
              <a:t>d</a:t>
            </a:r>
            <a:r>
              <a:rPr lang="en-US" altLang="zh-CN" sz="2400" b="1" dirty="0">
                <a:ea typeface="华文行楷" panose="02010800040101010101" pitchFamily="2" charset="-122"/>
              </a:rPr>
              <a:t>, </a:t>
            </a:r>
            <a:r>
              <a:rPr lang="en-US" altLang="zh-CN" sz="2400" b="1" i="1" dirty="0">
                <a:ea typeface="华文行楷" panose="02010800040101010101" pitchFamily="2" charset="-122"/>
              </a:rPr>
              <a:t>f</a:t>
            </a:r>
            <a:r>
              <a:rPr lang="en-US" altLang="zh-CN" sz="2400" b="1" dirty="0">
                <a:ea typeface="华文行楷" panose="02010800040101010101" pitchFamily="2" charset="-122"/>
              </a:rPr>
              <a:t>&gt;,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ea typeface="华文行楷" panose="02010800040101010101" pitchFamily="2" charset="-122"/>
              </a:rPr>
              <a:t>              &lt;</a:t>
            </a:r>
            <a:r>
              <a:rPr lang="en-US" altLang="zh-CN" sz="2400" b="1" i="1" dirty="0">
                <a:ea typeface="华文行楷" panose="02010800040101010101" pitchFamily="2" charset="-122"/>
              </a:rPr>
              <a:t>e</a:t>
            </a:r>
            <a:r>
              <a:rPr lang="en-US" altLang="zh-CN" sz="2400" b="1" dirty="0">
                <a:ea typeface="华文行楷" panose="02010800040101010101" pitchFamily="2" charset="-122"/>
              </a:rPr>
              <a:t>, </a:t>
            </a:r>
            <a:r>
              <a:rPr lang="en-US" altLang="zh-CN" sz="2400" b="1" i="1" dirty="0">
                <a:ea typeface="华文行楷" panose="02010800040101010101" pitchFamily="2" charset="-122"/>
              </a:rPr>
              <a:t>f</a:t>
            </a:r>
            <a:r>
              <a:rPr lang="en-US" altLang="zh-CN" sz="2400" b="1" dirty="0">
                <a:ea typeface="华文行楷" panose="02010800040101010101" pitchFamily="2" charset="-122"/>
              </a:rPr>
              <a:t>&gt;}</a:t>
            </a:r>
            <a:r>
              <a:rPr lang="en-US" altLang="zh-CN" sz="2400" dirty="0">
                <a:solidFill>
                  <a:schemeClr val="accent2"/>
                </a:solidFill>
                <a:ea typeface="华文行楷" panose="02010800040101010101" pitchFamily="2" charset="-122"/>
              </a:rPr>
              <a:t> </a:t>
            </a:r>
            <a:r>
              <a:rPr lang="en-US" altLang="zh-CN" sz="2400" b="1" dirty="0">
                <a:ea typeface="华文行楷" panose="02010800040101010101" pitchFamily="2" charset="-122"/>
              </a:rPr>
              <a:t> </a:t>
            </a:r>
            <a:endParaRPr lang="en-US" altLang="zh-CN" sz="2400" dirty="0">
              <a:solidFill>
                <a:schemeClr val="accent2"/>
              </a:solidFill>
              <a:ea typeface="华文行楷" panose="02010800040101010101" pitchFamily="2" charset="-122"/>
            </a:endParaRPr>
          </a:p>
        </p:txBody>
      </p:sp>
      <p:pic>
        <p:nvPicPr>
          <p:cNvPr id="20486" name="Picture 6" descr="7-8"/>
          <p:cNvPicPr>
            <a:picLocks noChangeAspect="1"/>
          </p:cNvPicPr>
          <p:nvPr/>
        </p:nvPicPr>
        <p:blipFill>
          <a:blip r:embed="rId3"/>
          <a:srcRect t="9290" r="46552" b="16397"/>
          <a:stretch>
            <a:fillRect/>
          </a:stretch>
        </p:blipFill>
        <p:spPr>
          <a:xfrm>
            <a:off x="3133725" y="1887220"/>
            <a:ext cx="2486025" cy="32175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9" grpId="0"/>
      <p:bldP spid="349189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22</a:t>
            </a:fld>
            <a:endParaRPr lang="zh-CN" altLang="en-US" sz="1400" dirty="0"/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marL="571500" indent="-571500" algn="l" eaLnBrk="1" hangingPunct="1">
              <a:buFont typeface="Wingdings" panose="05000000000000000000" charset="0"/>
              <a:buChar char="p"/>
            </a:pPr>
            <a:r>
              <a:rPr lang="zh-CN" altLang="en-US" sz="3600" dirty="0">
                <a:solidFill>
                  <a:srgbClr val="A50021"/>
                </a:solidFill>
              </a:rPr>
              <a:t>偏序集的特定元素</a:t>
            </a:r>
          </a:p>
        </p:txBody>
      </p:sp>
      <p:sp>
        <p:nvSpPr>
          <p:cNvPr id="21508" name="Text Box 3"/>
          <p:cNvSpPr txBox="1"/>
          <p:nvPr/>
        </p:nvSpPr>
        <p:spPr>
          <a:xfrm>
            <a:off x="827088" y="1565593"/>
            <a:ext cx="6906895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定义</a:t>
            </a:r>
            <a:r>
              <a:rPr lang="en-US" altLang="zh-CN" sz="2400" b="1" dirty="0">
                <a:solidFill>
                  <a:srgbClr val="7030A0"/>
                </a:solidFill>
              </a:rPr>
              <a:t>4.28</a:t>
            </a:r>
            <a:r>
              <a:rPr lang="en-US" altLang="zh-CN" sz="2400" b="1" dirty="0"/>
              <a:t>   </a:t>
            </a:r>
            <a:r>
              <a:rPr lang="zh-CN" altLang="en-US" sz="2400" b="1" dirty="0"/>
              <a:t>设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,≼&gt;</a:t>
            </a:r>
            <a:r>
              <a:rPr lang="zh-CN" altLang="en-US" sz="2400" b="1" dirty="0"/>
              <a:t>为偏序集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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∈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.</a:t>
            </a:r>
            <a:br>
              <a:rPr lang="en-US" altLang="zh-CN" sz="2400" b="1" dirty="0"/>
            </a:br>
            <a:r>
              <a:rPr lang="en-US" altLang="zh-CN" sz="2400" b="1" dirty="0"/>
              <a:t> (1) </a:t>
            </a:r>
            <a:r>
              <a:rPr lang="zh-CN" altLang="en-US" sz="2400" b="1" dirty="0"/>
              <a:t>若</a:t>
            </a:r>
            <a:r>
              <a:rPr lang="zh-CN" altLang="en-US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∈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→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≼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成立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则称 </a:t>
            </a:r>
            <a:r>
              <a:rPr lang="en-US" altLang="zh-CN" sz="2400" b="1" i="1" dirty="0"/>
              <a:t>y </a:t>
            </a:r>
            <a:r>
              <a:rPr lang="zh-CN" altLang="en-US" sz="2400" b="1" dirty="0"/>
              <a:t>为 </a:t>
            </a:r>
            <a:r>
              <a:rPr lang="en-US" altLang="zh-CN" sz="2400" b="1" i="1" dirty="0"/>
              <a:t>B 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7030A0"/>
                </a:solidFill>
              </a:rPr>
              <a:t>最小元</a:t>
            </a:r>
            <a:r>
              <a:rPr lang="en-US" altLang="zh-CN" sz="2400" b="1" dirty="0"/>
              <a:t>.</a:t>
            </a:r>
            <a:br>
              <a:rPr lang="en-US" altLang="zh-CN" sz="2400" b="1" dirty="0"/>
            </a:br>
            <a:r>
              <a:rPr lang="en-US" altLang="zh-CN" sz="2400" b="1" dirty="0"/>
              <a:t> (2) </a:t>
            </a:r>
            <a:r>
              <a:rPr lang="zh-CN" altLang="en-US" sz="2400" b="1" dirty="0"/>
              <a:t>若</a:t>
            </a:r>
            <a:r>
              <a:rPr lang="zh-CN" altLang="en-US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∈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→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≼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成立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则称 </a:t>
            </a:r>
            <a:r>
              <a:rPr lang="en-US" altLang="zh-CN" sz="2400" b="1" i="1" dirty="0"/>
              <a:t>y </a:t>
            </a:r>
            <a:r>
              <a:rPr lang="zh-CN" altLang="en-US" sz="2400" b="1" dirty="0"/>
              <a:t>为 </a:t>
            </a:r>
            <a:r>
              <a:rPr lang="en-US" altLang="zh-CN" sz="2400" b="1" i="1" dirty="0"/>
              <a:t>B 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7030A0"/>
                </a:solidFill>
              </a:rPr>
              <a:t>最大元</a:t>
            </a:r>
            <a:r>
              <a:rPr lang="en-US" altLang="zh-CN" sz="2400" b="1" dirty="0"/>
              <a:t>.  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2" name="Text Box 3"/>
          <p:cNvSpPr txBox="1"/>
          <p:nvPr/>
        </p:nvSpPr>
        <p:spPr>
          <a:xfrm>
            <a:off x="970598" y="3932238"/>
            <a:ext cx="7410450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性质：</a:t>
            </a:r>
            <a:r>
              <a:rPr lang="zh-CN" altLang="en-US" sz="2400" b="1" dirty="0"/>
              <a:t></a:t>
            </a:r>
          </a:p>
          <a:p>
            <a:pPr lvl="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/>
              <a:t>对于有穷集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极小元和极大元必存在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可能存在多个</a:t>
            </a:r>
            <a:r>
              <a:rPr lang="en-US" altLang="zh-CN" sz="2400" b="1" dirty="0"/>
              <a:t>. 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3" name="Text Box 3"/>
          <p:cNvSpPr txBox="1"/>
          <p:nvPr/>
        </p:nvSpPr>
        <p:spPr>
          <a:xfrm>
            <a:off x="827088" y="2713673"/>
            <a:ext cx="7444740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 (3) </a:t>
            </a:r>
            <a:r>
              <a:rPr lang="zh-CN" altLang="en-US" sz="2400" b="1" dirty="0"/>
              <a:t>若</a:t>
            </a:r>
            <a:r>
              <a:rPr lang="zh-CN" altLang="en-US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∈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∧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≼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→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=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成立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则称 </a:t>
            </a:r>
            <a:r>
              <a:rPr lang="en-US" altLang="zh-CN" sz="2400" b="1" i="1" dirty="0"/>
              <a:t>y </a:t>
            </a:r>
            <a:r>
              <a:rPr lang="zh-CN" altLang="en-US" sz="2400" b="1" dirty="0"/>
              <a:t>为</a:t>
            </a:r>
            <a:r>
              <a:rPr lang="en-US" altLang="zh-CN" sz="2400" b="1" i="1" dirty="0"/>
              <a:t>B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7030A0"/>
                </a:solidFill>
              </a:rPr>
              <a:t>极小元</a:t>
            </a:r>
            <a:r>
              <a:rPr lang="en-US" altLang="zh-CN" sz="2400" b="1" dirty="0"/>
              <a:t>. </a:t>
            </a:r>
            <a:br>
              <a:rPr lang="en-US" altLang="zh-CN" sz="2400" b="1" dirty="0"/>
            </a:br>
            <a:r>
              <a:rPr lang="en-US" altLang="zh-CN" sz="2400" b="1" dirty="0"/>
              <a:t> (4) </a:t>
            </a:r>
            <a:r>
              <a:rPr lang="zh-CN" altLang="en-US" sz="2400" b="1" dirty="0"/>
              <a:t>若</a:t>
            </a:r>
            <a:r>
              <a:rPr lang="zh-CN" altLang="en-US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∈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∧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≼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→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=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成立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则称 </a:t>
            </a:r>
            <a:r>
              <a:rPr lang="en-US" altLang="zh-CN" sz="2400" b="1" i="1" dirty="0"/>
              <a:t>y </a:t>
            </a:r>
            <a:r>
              <a:rPr lang="zh-CN" altLang="en-US" sz="2400" b="1" dirty="0"/>
              <a:t>为</a:t>
            </a:r>
            <a:r>
              <a:rPr lang="en-US" altLang="zh-CN" sz="2400" b="1" i="1" dirty="0"/>
              <a:t>B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7030A0"/>
                </a:solidFill>
              </a:rPr>
              <a:t>极大元</a:t>
            </a:r>
            <a:r>
              <a:rPr lang="en-US" altLang="zh-CN" sz="2400" b="1" dirty="0"/>
              <a:t>. 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71868" y="4690428"/>
            <a:ext cx="68757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/>
              <a:t>最小元和最大元不一定存在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如果存在一定惟一</a:t>
            </a:r>
            <a:r>
              <a:rPr lang="en-US" altLang="zh-CN" sz="2400" b="1" dirty="0"/>
              <a:t>.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6" name="Text Box 3"/>
          <p:cNvSpPr txBox="1"/>
          <p:nvPr/>
        </p:nvSpPr>
        <p:spPr>
          <a:xfrm>
            <a:off x="971868" y="5049203"/>
            <a:ext cx="633984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/>
              <a:t>最小元一定是极小元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最大元一定是极大元</a:t>
            </a:r>
            <a:r>
              <a:rPr lang="en-US" altLang="zh-CN" sz="2400" b="1" dirty="0"/>
              <a:t>. 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7" name="Text Box 3"/>
          <p:cNvSpPr txBox="1"/>
          <p:nvPr/>
        </p:nvSpPr>
        <p:spPr>
          <a:xfrm>
            <a:off x="971868" y="5479733"/>
            <a:ext cx="511556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/>
              <a:t>孤立结点既是极小元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也是极大元</a:t>
            </a:r>
            <a:r>
              <a:rPr lang="en-US" altLang="zh-CN" sz="2400" b="1" dirty="0"/>
              <a:t>. 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  <p:bldP spid="6" grpId="0"/>
      <p:bldP spid="6" grpId="1"/>
      <p:bldP spid="7" grpId="0"/>
      <p:bldP spid="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23</a:t>
            </a:fld>
            <a:endParaRPr lang="zh-CN" altLang="en-US" sz="1400" dirty="0"/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3600" dirty="0">
                <a:solidFill>
                  <a:srgbClr val="A50021"/>
                </a:solidFill>
              </a:rPr>
              <a:t>实例</a:t>
            </a:r>
          </a:p>
        </p:txBody>
      </p:sp>
      <p:sp>
        <p:nvSpPr>
          <p:cNvPr id="23556" name="Text Box 3"/>
          <p:cNvSpPr txBox="1"/>
          <p:nvPr/>
        </p:nvSpPr>
        <p:spPr>
          <a:xfrm>
            <a:off x="808038" y="1662113"/>
            <a:ext cx="5876925" cy="9772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</a:rPr>
              <a:t>8</a:t>
            </a:r>
            <a:r>
              <a:rPr lang="en-US" altLang="zh-CN" sz="2400" b="1" dirty="0"/>
              <a:t>  </a:t>
            </a:r>
            <a:r>
              <a:rPr lang="zh-CN" altLang="en-US" sz="2400" b="1" dirty="0"/>
              <a:t>设偏序集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,≼&gt;</a:t>
            </a:r>
            <a:r>
              <a:rPr lang="zh-CN" altLang="en-US" sz="2400" b="1" dirty="0"/>
              <a:t>，如下图所示。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求</a:t>
            </a:r>
            <a:r>
              <a:rPr lang="en-US" altLang="zh-CN" sz="2400" b="1" i="1" dirty="0"/>
              <a:t>A </a:t>
            </a:r>
            <a:r>
              <a:rPr lang="zh-CN" altLang="en-US" sz="2400" b="1" dirty="0"/>
              <a:t>的极小元、最小元、极大元、最大元</a:t>
            </a:r>
            <a:r>
              <a:rPr lang="en-US" altLang="zh-CN" sz="2400" b="1" dirty="0"/>
              <a:t>.  </a:t>
            </a:r>
          </a:p>
        </p:txBody>
      </p:sp>
      <p:sp>
        <p:nvSpPr>
          <p:cNvPr id="352260" name="Text Box 4"/>
          <p:cNvSpPr txBox="1"/>
          <p:nvPr/>
        </p:nvSpPr>
        <p:spPr>
          <a:xfrm>
            <a:off x="827088" y="3424238"/>
            <a:ext cx="4032250" cy="1863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解：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极小元：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c</a:t>
            </a:r>
            <a:endParaRPr lang="zh-CN" altLang="en-US" sz="2400" b="1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极大元：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,  </a:t>
            </a:r>
            <a:r>
              <a:rPr lang="en-US" altLang="zh-CN" sz="2400" b="1" i="1" dirty="0"/>
              <a:t>f</a:t>
            </a:r>
            <a:endParaRPr lang="zh-CN" altLang="en-US" sz="2400" b="1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没有最小元与最大元</a:t>
            </a:r>
            <a:endParaRPr lang="en-US" altLang="zh-CN" sz="2400" b="1" dirty="0"/>
          </a:p>
        </p:txBody>
      </p:sp>
      <p:pic>
        <p:nvPicPr>
          <p:cNvPr id="23558" name="Picture 6" descr="7-8"/>
          <p:cNvPicPr>
            <a:picLocks noChangeAspect="1"/>
          </p:cNvPicPr>
          <p:nvPr/>
        </p:nvPicPr>
        <p:blipFill>
          <a:blip r:embed="rId2"/>
          <a:srcRect t="9290" r="46552" b="16397"/>
          <a:stretch>
            <a:fillRect/>
          </a:stretch>
        </p:blipFill>
        <p:spPr>
          <a:xfrm>
            <a:off x="5508625" y="2997200"/>
            <a:ext cx="2376488" cy="3076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0" grpId="0"/>
      <p:bldP spid="35226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24</a:t>
            </a:fld>
            <a:endParaRPr lang="zh-CN" altLang="en-US" sz="1400" dirty="0"/>
          </a:p>
        </p:txBody>
      </p:sp>
      <p:sp>
        <p:nvSpPr>
          <p:cNvPr id="22531" name="Text Box 2"/>
          <p:cNvSpPr txBox="1"/>
          <p:nvPr/>
        </p:nvSpPr>
        <p:spPr>
          <a:xfrm>
            <a:off x="467995" y="1125855"/>
            <a:ext cx="834961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定义</a:t>
            </a:r>
            <a:r>
              <a:rPr lang="en-US" altLang="zh-CN" sz="2400" b="1" dirty="0">
                <a:solidFill>
                  <a:srgbClr val="7030A0"/>
                </a:solidFill>
              </a:rPr>
              <a:t>4.29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/>
              <a:t>  </a:t>
            </a:r>
            <a:r>
              <a:rPr lang="zh-CN" altLang="en-US" sz="2400" b="1" dirty="0"/>
              <a:t>设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, ≼&gt;</a:t>
            </a:r>
            <a:r>
              <a:rPr lang="zh-CN" altLang="en-US" sz="2400" b="1" dirty="0"/>
              <a:t>为偏序集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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y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.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(1) </a:t>
            </a:r>
            <a:r>
              <a:rPr lang="zh-CN" altLang="en-US" sz="2400" b="1" dirty="0"/>
              <a:t>若</a:t>
            </a:r>
            <a:r>
              <a:rPr lang="zh-CN" altLang="en-US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i="1" dirty="0"/>
              <a:t>x 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∈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→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≼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) </a:t>
            </a:r>
            <a:r>
              <a:rPr lang="zh-CN" altLang="en-US" sz="2400" b="1" dirty="0"/>
              <a:t>成立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则称 </a:t>
            </a:r>
            <a:r>
              <a:rPr lang="en-US" altLang="zh-CN" sz="2400" b="1" i="1" dirty="0"/>
              <a:t>y </a:t>
            </a:r>
            <a:r>
              <a:rPr lang="zh-CN" altLang="en-US" sz="2400" b="1" dirty="0"/>
              <a:t>为</a:t>
            </a:r>
            <a:r>
              <a:rPr lang="en-US" altLang="zh-CN" sz="2400" b="1" i="1" dirty="0"/>
              <a:t>B 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7030A0"/>
                </a:solidFill>
              </a:rPr>
              <a:t>上界</a:t>
            </a:r>
            <a:r>
              <a:rPr lang="en-US" altLang="zh-CN" sz="2400" b="1" dirty="0"/>
              <a:t>. </a:t>
            </a:r>
            <a:br>
              <a:rPr lang="en-US" altLang="zh-CN" sz="2400" b="1" dirty="0"/>
            </a:br>
            <a:r>
              <a:rPr lang="en-US" altLang="zh-CN" sz="2400" b="1" dirty="0"/>
              <a:t>(2) </a:t>
            </a:r>
            <a:r>
              <a:rPr lang="zh-CN" altLang="en-US" sz="2400" b="1" dirty="0"/>
              <a:t>若</a:t>
            </a:r>
            <a:r>
              <a:rPr lang="zh-CN" altLang="en-US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i="1" dirty="0"/>
              <a:t>x 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∈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→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≼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 </a:t>
            </a:r>
            <a:r>
              <a:rPr lang="zh-CN" altLang="en-US" sz="2400" b="1" dirty="0"/>
              <a:t>成立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则称 </a:t>
            </a:r>
            <a:r>
              <a:rPr lang="en-US" altLang="zh-CN" sz="2400" b="1" i="1" dirty="0"/>
              <a:t>y </a:t>
            </a:r>
            <a:r>
              <a:rPr lang="zh-CN" altLang="en-US" sz="2400" b="1" dirty="0"/>
              <a:t>为</a:t>
            </a:r>
            <a:r>
              <a:rPr lang="en-US" altLang="zh-CN" sz="2400" b="1" i="1" dirty="0"/>
              <a:t>B 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7030A0"/>
                </a:solidFill>
              </a:rPr>
              <a:t>下界</a:t>
            </a:r>
            <a:r>
              <a:rPr lang="en-US" altLang="zh-CN" sz="2400" b="1" dirty="0"/>
              <a:t>. </a:t>
            </a:r>
          </a:p>
        </p:txBody>
      </p:sp>
      <p:sp>
        <p:nvSpPr>
          <p:cNvPr id="2" name="Text Box 2"/>
          <p:cNvSpPr txBox="1"/>
          <p:nvPr/>
        </p:nvSpPr>
        <p:spPr>
          <a:xfrm>
            <a:off x="395605" y="4150360"/>
            <a:ext cx="834961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ts val="200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性质：</a:t>
            </a:r>
          </a:p>
          <a:p>
            <a:pPr lvl="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/>
              <a:t> 下界、上界、下确界、上确界不一定存在</a:t>
            </a:r>
            <a:r>
              <a:rPr lang="en-US" altLang="zh-CN" sz="2400" b="1" dirty="0"/>
              <a:t> 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467995" y="1125855"/>
            <a:ext cx="834961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定义</a:t>
            </a:r>
            <a:r>
              <a:rPr lang="en-US" altLang="zh-CN" sz="2400" b="1" dirty="0">
                <a:solidFill>
                  <a:srgbClr val="7030A0"/>
                </a:solidFill>
              </a:rPr>
              <a:t>4.29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/>
              <a:t>  </a:t>
            </a:r>
            <a:r>
              <a:rPr lang="zh-CN" altLang="en-US" sz="2400" b="1" dirty="0"/>
              <a:t>设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, ≼&gt;</a:t>
            </a:r>
            <a:r>
              <a:rPr lang="zh-CN" altLang="en-US" sz="2400" b="1" dirty="0"/>
              <a:t>为偏序集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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, </a:t>
            </a:r>
            <a:r>
              <a:rPr lang="en-US" altLang="zh-CN" sz="2400" b="1" i="1" dirty="0">
                <a:solidFill>
                  <a:srgbClr val="FF0000"/>
                </a:solidFill>
              </a:rPr>
              <a:t>y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FF0000"/>
                </a:solidFill>
              </a:rPr>
              <a:t>A</a:t>
            </a:r>
            <a:r>
              <a:rPr lang="en-US" altLang="zh-CN" sz="2400" b="1" dirty="0"/>
              <a:t>.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(1) </a:t>
            </a:r>
            <a:r>
              <a:rPr lang="zh-CN" altLang="en-US" sz="2400" b="1" dirty="0"/>
              <a:t>若</a:t>
            </a:r>
            <a:r>
              <a:rPr lang="zh-CN" altLang="en-US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i="1" dirty="0"/>
              <a:t>x 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∈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→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≼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) </a:t>
            </a:r>
            <a:r>
              <a:rPr lang="zh-CN" altLang="en-US" sz="2400" b="1" dirty="0"/>
              <a:t>成立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则称 </a:t>
            </a:r>
            <a:r>
              <a:rPr lang="en-US" altLang="zh-CN" sz="2400" b="1" i="1" dirty="0"/>
              <a:t>y </a:t>
            </a:r>
            <a:r>
              <a:rPr lang="zh-CN" altLang="en-US" sz="2400" b="1" dirty="0"/>
              <a:t>为</a:t>
            </a:r>
            <a:r>
              <a:rPr lang="en-US" altLang="zh-CN" sz="2400" b="1" i="1" dirty="0"/>
              <a:t>B 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7030A0"/>
                </a:solidFill>
              </a:rPr>
              <a:t>上界</a:t>
            </a:r>
            <a:r>
              <a:rPr lang="en-US" altLang="zh-CN" sz="2400" b="1" dirty="0"/>
              <a:t>. </a:t>
            </a:r>
            <a:br>
              <a:rPr lang="en-US" altLang="zh-CN" sz="2400" b="1" dirty="0"/>
            </a:br>
            <a:r>
              <a:rPr lang="en-US" altLang="zh-CN" sz="2400" b="1" dirty="0"/>
              <a:t>(2) </a:t>
            </a:r>
            <a:r>
              <a:rPr lang="zh-CN" altLang="en-US" sz="2400" b="1" dirty="0"/>
              <a:t>若</a:t>
            </a:r>
            <a:r>
              <a:rPr lang="zh-CN" altLang="en-US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i="1" dirty="0"/>
              <a:t>x 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∈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→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≼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 </a:t>
            </a:r>
            <a:r>
              <a:rPr lang="zh-CN" altLang="en-US" sz="2400" b="1" dirty="0"/>
              <a:t>成立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则称 </a:t>
            </a:r>
            <a:r>
              <a:rPr lang="en-US" altLang="zh-CN" sz="2400" b="1" i="1" dirty="0"/>
              <a:t>y </a:t>
            </a:r>
            <a:r>
              <a:rPr lang="zh-CN" altLang="en-US" sz="2400" b="1" dirty="0"/>
              <a:t>为</a:t>
            </a:r>
            <a:r>
              <a:rPr lang="en-US" altLang="zh-CN" sz="2400" b="1" i="1" dirty="0"/>
              <a:t>B 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7030A0"/>
                </a:solidFill>
              </a:rPr>
              <a:t>下界</a:t>
            </a:r>
            <a:r>
              <a:rPr lang="en-US" altLang="zh-CN" sz="2400" b="1" dirty="0"/>
              <a:t>. </a:t>
            </a:r>
          </a:p>
        </p:txBody>
      </p:sp>
      <p:sp>
        <p:nvSpPr>
          <p:cNvPr id="4" name="Text Box 2"/>
          <p:cNvSpPr txBox="1"/>
          <p:nvPr/>
        </p:nvSpPr>
        <p:spPr>
          <a:xfrm>
            <a:off x="467995" y="2273935"/>
            <a:ext cx="834961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(3) </a:t>
            </a:r>
            <a:r>
              <a:rPr lang="zh-CN" altLang="en-US" sz="2400" b="1" dirty="0"/>
              <a:t>令</a:t>
            </a:r>
            <a:r>
              <a:rPr lang="en-US" altLang="zh-CN" sz="2400" b="1" i="1" dirty="0"/>
              <a:t>C</a:t>
            </a:r>
            <a:r>
              <a:rPr lang="zh-CN" altLang="en-US" sz="2400" b="1" dirty="0"/>
              <a:t>＝</a:t>
            </a:r>
            <a:r>
              <a:rPr lang="en-US" altLang="zh-CN" sz="2400" b="1" dirty="0"/>
              <a:t>{</a:t>
            </a:r>
            <a:r>
              <a:rPr lang="en-US" altLang="zh-CN" sz="2400" b="1" i="1" dirty="0"/>
              <a:t>y </a:t>
            </a:r>
            <a:r>
              <a:rPr lang="en-US" altLang="zh-CN" sz="2400" b="1" dirty="0"/>
              <a:t>| </a:t>
            </a:r>
            <a:r>
              <a:rPr lang="en-US" altLang="zh-CN" sz="2400" b="1" i="1" dirty="0"/>
              <a:t>y</a:t>
            </a:r>
            <a:r>
              <a:rPr lang="zh-CN" altLang="en-US" sz="2400" b="1" dirty="0"/>
              <a:t>为</a:t>
            </a:r>
            <a:r>
              <a:rPr lang="en-US" altLang="zh-CN" sz="2400" b="1" i="1" dirty="0"/>
              <a:t>B</a:t>
            </a:r>
            <a:r>
              <a:rPr lang="zh-CN" altLang="en-US" sz="2400" b="1" dirty="0"/>
              <a:t>的上界</a:t>
            </a:r>
            <a:r>
              <a:rPr lang="en-US" altLang="zh-CN" sz="2400" b="1" dirty="0"/>
              <a:t>}, </a:t>
            </a:r>
            <a:r>
              <a:rPr lang="zh-CN" altLang="en-US" sz="2400" b="1" dirty="0"/>
              <a:t>则称</a:t>
            </a:r>
            <a:r>
              <a:rPr lang="en-US" altLang="zh-CN" sz="2400" b="1" i="1" dirty="0"/>
              <a:t>C</a:t>
            </a:r>
            <a:r>
              <a:rPr lang="zh-CN" altLang="en-US" sz="2400" b="1" dirty="0"/>
              <a:t>的最小元为</a:t>
            </a:r>
            <a:r>
              <a:rPr lang="en-US" altLang="zh-CN" sz="2400" b="1" i="1" dirty="0"/>
              <a:t>B 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7030A0"/>
                </a:solidFill>
              </a:rPr>
              <a:t>最小上界</a:t>
            </a:r>
            <a:r>
              <a:rPr lang="zh-CN" altLang="en-US" sz="2400" b="1" dirty="0"/>
              <a:t>或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 </a:t>
            </a:r>
            <a:r>
              <a:rPr lang="en-US" altLang="zh-CN" sz="2400" b="1" dirty="0"/>
              <a:t>   </a:t>
            </a:r>
            <a:r>
              <a:rPr lang="zh-CN" altLang="en-US" sz="2400" b="1" dirty="0">
                <a:solidFill>
                  <a:srgbClr val="7030A0"/>
                </a:solidFill>
              </a:rPr>
              <a:t>上确界</a:t>
            </a:r>
            <a:r>
              <a:rPr lang="en-US" altLang="zh-CN" sz="2400" b="1" dirty="0"/>
              <a:t>. </a:t>
            </a:r>
            <a:br>
              <a:rPr lang="en-US" altLang="zh-CN" sz="2400" b="1" dirty="0"/>
            </a:br>
            <a:r>
              <a:rPr lang="en-US" altLang="zh-CN" sz="2400" b="1" dirty="0"/>
              <a:t>(4) </a:t>
            </a:r>
            <a:r>
              <a:rPr lang="zh-CN" altLang="en-US" sz="2400" b="1" dirty="0"/>
              <a:t>令</a:t>
            </a:r>
            <a:r>
              <a:rPr lang="en-US" altLang="zh-CN" sz="2400" b="1" i="1" dirty="0"/>
              <a:t>D</a:t>
            </a:r>
            <a:r>
              <a:rPr lang="zh-CN" altLang="en-US" sz="2400" b="1" dirty="0"/>
              <a:t>＝</a:t>
            </a:r>
            <a:r>
              <a:rPr lang="en-US" altLang="zh-CN" sz="2400" b="1" dirty="0"/>
              <a:t>{</a:t>
            </a:r>
            <a:r>
              <a:rPr lang="en-US" altLang="zh-CN" sz="2400" b="1" i="1" dirty="0"/>
              <a:t>y </a:t>
            </a:r>
            <a:r>
              <a:rPr lang="en-US" altLang="zh-CN" sz="2400" b="1" dirty="0"/>
              <a:t>| </a:t>
            </a:r>
            <a:r>
              <a:rPr lang="en-US" altLang="zh-CN" sz="2400" b="1" i="1" dirty="0"/>
              <a:t>y</a:t>
            </a:r>
            <a:r>
              <a:rPr lang="zh-CN" altLang="en-US" sz="2400" b="1" dirty="0"/>
              <a:t>为</a:t>
            </a:r>
            <a:r>
              <a:rPr lang="en-US" altLang="zh-CN" sz="2400" b="1" i="1" dirty="0"/>
              <a:t>B</a:t>
            </a:r>
            <a:r>
              <a:rPr lang="zh-CN" altLang="en-US" sz="2400" b="1" dirty="0"/>
              <a:t>的下界</a:t>
            </a:r>
            <a:r>
              <a:rPr lang="en-US" altLang="zh-CN" sz="2400" b="1" dirty="0"/>
              <a:t>}, </a:t>
            </a:r>
            <a:r>
              <a:rPr lang="zh-CN" altLang="en-US" sz="2400" b="1" dirty="0"/>
              <a:t>则称</a:t>
            </a:r>
            <a:r>
              <a:rPr lang="en-US" altLang="zh-CN" sz="2400" b="1" i="1" dirty="0"/>
              <a:t>D</a:t>
            </a:r>
            <a:r>
              <a:rPr lang="zh-CN" altLang="en-US" sz="2400" b="1" dirty="0"/>
              <a:t>的最大元为</a:t>
            </a:r>
            <a:r>
              <a:rPr lang="en-US" altLang="zh-CN" sz="2400" b="1" i="1" dirty="0"/>
              <a:t>B 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7030A0"/>
                </a:solidFill>
              </a:rPr>
              <a:t>最大下界</a:t>
            </a:r>
            <a:r>
              <a:rPr lang="zh-CN" altLang="en-US" sz="2400" b="1" dirty="0"/>
              <a:t>或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 </a:t>
            </a:r>
            <a:r>
              <a:rPr lang="en-US" altLang="zh-CN" sz="2400" b="1" dirty="0"/>
              <a:t>    </a:t>
            </a:r>
            <a:r>
              <a:rPr lang="zh-CN" altLang="en-US" sz="2400" b="1" dirty="0">
                <a:solidFill>
                  <a:srgbClr val="7030A0"/>
                </a:solidFill>
              </a:rPr>
              <a:t>下确界</a:t>
            </a:r>
            <a:r>
              <a:rPr lang="en-US" altLang="zh-CN" sz="2400" b="1" dirty="0"/>
              <a:t>.</a:t>
            </a:r>
          </a:p>
        </p:txBody>
      </p:sp>
      <p:sp>
        <p:nvSpPr>
          <p:cNvPr id="5" name="Text Box 2"/>
          <p:cNvSpPr txBox="1"/>
          <p:nvPr/>
        </p:nvSpPr>
        <p:spPr>
          <a:xfrm>
            <a:off x="395605" y="4939665"/>
            <a:ext cx="83496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/>
              <a:t> 下界、上界存在不一定惟一</a:t>
            </a:r>
            <a:r>
              <a:rPr lang="en-US" altLang="zh-CN" sz="2400" b="1" dirty="0"/>
              <a:t> </a:t>
            </a:r>
          </a:p>
        </p:txBody>
      </p:sp>
      <p:sp>
        <p:nvSpPr>
          <p:cNvPr id="7" name="Text Box 2"/>
          <p:cNvSpPr txBox="1"/>
          <p:nvPr/>
        </p:nvSpPr>
        <p:spPr>
          <a:xfrm>
            <a:off x="398145" y="5374640"/>
            <a:ext cx="83496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/>
              <a:t> 下确界、上确界如果存在，则惟一</a:t>
            </a:r>
            <a:r>
              <a:rPr lang="en-US" altLang="zh-CN" sz="2400" b="1" dirty="0"/>
              <a:t> </a:t>
            </a:r>
          </a:p>
        </p:txBody>
      </p:sp>
      <p:sp>
        <p:nvSpPr>
          <p:cNvPr id="9" name="Text Box 2"/>
          <p:cNvSpPr txBox="1"/>
          <p:nvPr/>
        </p:nvSpPr>
        <p:spPr>
          <a:xfrm>
            <a:off x="398145" y="5805170"/>
            <a:ext cx="83496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/>
              <a:t> 集合的最小元就是它的下确界，最大元就是它的上</a:t>
            </a:r>
            <a:r>
              <a:rPr lang="zh-CN" altLang="en-US" sz="2400" b="1" dirty="0">
                <a:sym typeface="+mn-ea"/>
              </a:rPr>
              <a:t>确界</a:t>
            </a:r>
            <a:r>
              <a:rPr lang="en-US" altLang="zh-CN" sz="2400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  <p:bldP spid="5" grpId="0"/>
      <p:bldP spid="5" grpId="1"/>
      <p:bldP spid="7" grpId="0"/>
      <p:bldP spid="7" grpId="1"/>
      <p:bldP spid="9" grpId="0"/>
      <p:bldP spid="9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25</a:t>
            </a:fld>
            <a:endParaRPr lang="zh-CN" altLang="en-US" sz="1400" dirty="0"/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3600" dirty="0">
                <a:solidFill>
                  <a:srgbClr val="A50021"/>
                </a:solidFill>
              </a:rPr>
              <a:t>实例</a:t>
            </a:r>
          </a:p>
        </p:txBody>
      </p:sp>
      <p:sp>
        <p:nvSpPr>
          <p:cNvPr id="23556" name="Text Box 3"/>
          <p:cNvSpPr txBox="1"/>
          <p:nvPr/>
        </p:nvSpPr>
        <p:spPr>
          <a:xfrm>
            <a:off x="808038" y="1662113"/>
            <a:ext cx="7310755" cy="9772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</a:rPr>
              <a:t>9</a:t>
            </a:r>
            <a:r>
              <a:rPr lang="en-US" altLang="zh-CN" sz="2400" b="1" dirty="0"/>
              <a:t>  </a:t>
            </a:r>
            <a:r>
              <a:rPr lang="zh-CN" altLang="en-US" sz="2400" b="1" dirty="0"/>
              <a:t>设偏序集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,≼&gt;</a:t>
            </a:r>
            <a:r>
              <a:rPr lang="zh-CN" altLang="en-US" sz="2400" b="1" dirty="0"/>
              <a:t>，如下图所示。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设</a:t>
            </a:r>
            <a:r>
              <a:rPr lang="en-US" altLang="zh-CN" sz="2400" b="1" i="1" dirty="0"/>
              <a:t>B</a:t>
            </a:r>
            <a:r>
              <a:rPr lang="zh-CN" altLang="en-US" sz="2400" b="1" dirty="0"/>
              <a:t>＝</a:t>
            </a:r>
            <a:r>
              <a:rPr lang="en-US" altLang="zh-CN" sz="2400" b="1" dirty="0"/>
              <a:t>{ 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c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d </a:t>
            </a:r>
            <a:r>
              <a:rPr lang="en-US" altLang="zh-CN" sz="2400" b="1" dirty="0"/>
              <a:t>}, </a:t>
            </a:r>
            <a:r>
              <a:rPr lang="zh-CN" altLang="en-US" sz="2400" b="1" dirty="0"/>
              <a:t>求</a:t>
            </a:r>
            <a:r>
              <a:rPr lang="en-US" altLang="zh-CN" sz="2400" b="1" i="1" dirty="0"/>
              <a:t>B </a:t>
            </a:r>
            <a:r>
              <a:rPr lang="zh-CN" altLang="en-US" sz="2400" b="1" dirty="0"/>
              <a:t>的下界、上界、下确界、上确界</a:t>
            </a:r>
            <a:r>
              <a:rPr lang="en-US" altLang="zh-CN" sz="2400" b="1" dirty="0"/>
              <a:t>. </a:t>
            </a:r>
          </a:p>
        </p:txBody>
      </p:sp>
      <p:sp>
        <p:nvSpPr>
          <p:cNvPr id="352260" name="Text Box 4"/>
          <p:cNvSpPr txBox="1"/>
          <p:nvPr/>
        </p:nvSpPr>
        <p:spPr>
          <a:xfrm>
            <a:off x="827088" y="3424238"/>
            <a:ext cx="4032250" cy="14204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解：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i="1" dirty="0"/>
              <a:t>B</a:t>
            </a:r>
            <a:r>
              <a:rPr lang="zh-CN" altLang="en-US" sz="2400" b="1" dirty="0"/>
              <a:t>的下界和最大下界不存在</a:t>
            </a:r>
            <a:r>
              <a:rPr lang="en-US" altLang="zh-CN" sz="2400" b="1" dirty="0"/>
              <a:t>,</a:t>
            </a:r>
            <a:endParaRPr lang="zh-CN" altLang="en-US" sz="2400" b="1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上界有</a:t>
            </a:r>
            <a:r>
              <a:rPr lang="en-US" altLang="zh-CN" sz="2400" b="1" i="1" dirty="0"/>
              <a:t>d </a:t>
            </a:r>
            <a:r>
              <a:rPr lang="zh-CN" altLang="en-US" sz="2400" b="1" dirty="0"/>
              <a:t>和 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最小上界为 </a:t>
            </a:r>
            <a:r>
              <a:rPr lang="en-US" altLang="zh-CN" sz="2400" b="1" i="1" dirty="0"/>
              <a:t>d</a:t>
            </a:r>
            <a:r>
              <a:rPr lang="en-US" altLang="zh-CN" sz="2400" b="1" dirty="0"/>
              <a:t>. </a:t>
            </a:r>
          </a:p>
        </p:txBody>
      </p:sp>
      <p:graphicFrame>
        <p:nvGraphicFramePr>
          <p:cNvPr id="2" name="对象 1"/>
          <p:cNvGraphicFramePr/>
          <p:nvPr/>
        </p:nvGraphicFramePr>
        <p:xfrm>
          <a:off x="5434330" y="2924810"/>
          <a:ext cx="2494915" cy="2912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r:id="rId3" imgW="2254250" imgH="2654300" progId="Paint.Picture">
                  <p:embed/>
                </p:oleObj>
              </mc:Choice>
              <mc:Fallback>
                <p:oleObj r:id="rId3" imgW="2254250" imgH="26543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34330" y="2924810"/>
                        <a:ext cx="2494915" cy="2912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0" grpId="0"/>
      <p:bldP spid="352260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26</a:t>
            </a:fld>
            <a:endParaRPr lang="zh-CN" altLang="en-US" sz="1400" dirty="0"/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xfrm>
            <a:off x="542290" y="537845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571500" indent="-571500" algn="l" eaLnBrk="1" hangingPunct="1">
              <a:buFont typeface="Wingdings" panose="05000000000000000000" charset="0"/>
              <a:buChar char="p"/>
            </a:pPr>
            <a:r>
              <a:rPr lang="zh-CN" altLang="en-US" sz="3600" dirty="0">
                <a:solidFill>
                  <a:srgbClr val="A50021"/>
                </a:solidFill>
              </a:rPr>
              <a:t>偏序集的特殊子集</a:t>
            </a:r>
            <a:endParaRPr lang="en-US" altLang="zh-CN" sz="3600" dirty="0">
              <a:solidFill>
                <a:srgbClr val="A50021"/>
              </a:solidFill>
            </a:endParaRPr>
          </a:p>
        </p:txBody>
      </p:sp>
      <p:sp>
        <p:nvSpPr>
          <p:cNvPr id="24580" name="Rectangle 3"/>
          <p:cNvSpPr>
            <a:spLocks noGrp="1"/>
          </p:cNvSpPr>
          <p:nvPr>
            <p:ph idx="1"/>
          </p:nvPr>
        </p:nvSpPr>
        <p:spPr>
          <a:xfrm>
            <a:off x="393065" y="1622425"/>
            <a:ext cx="8566785" cy="48768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定义</a:t>
            </a:r>
            <a:r>
              <a:rPr lang="en-US" altLang="zh-CN" sz="2400" b="1" dirty="0">
                <a:solidFill>
                  <a:srgbClr val="7030A0"/>
                </a:solidFill>
              </a:rPr>
              <a:t>4.30</a:t>
            </a:r>
            <a:r>
              <a:rPr lang="en-US" altLang="zh-CN" sz="2400" b="1" dirty="0"/>
              <a:t>  </a:t>
            </a:r>
            <a:r>
              <a:rPr lang="zh-CN" altLang="en-US" sz="2400" b="1" dirty="0"/>
              <a:t>设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, ≼&gt;</a:t>
            </a:r>
            <a:r>
              <a:rPr lang="zh-CN" altLang="en-US" sz="2400" b="1" dirty="0"/>
              <a:t>为偏序集</a:t>
            </a:r>
            <a:r>
              <a:rPr lang="en-US" altLang="zh-CN" sz="2400" b="1" dirty="0"/>
              <a:t>, </a:t>
            </a:r>
            <a:r>
              <a:rPr lang="en-US" altLang="zh-CN" sz="2400" b="1" i="1" dirty="0">
                <a:solidFill>
                  <a:srgbClr val="FF0000"/>
                </a:solidFill>
              </a:rPr>
              <a:t>B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400" b="1" i="1" dirty="0">
                <a:solidFill>
                  <a:srgbClr val="FF0000"/>
                </a:solidFill>
              </a:rPr>
              <a:t>A</a:t>
            </a:r>
            <a:r>
              <a:rPr lang="en-US" altLang="zh-CN" sz="2400" b="1" dirty="0"/>
              <a:t>.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b="1" dirty="0"/>
              <a:t>(1) </a:t>
            </a:r>
            <a:r>
              <a:rPr lang="zh-CN" altLang="en-US" sz="2400" b="1" dirty="0"/>
              <a:t>如果</a:t>
            </a:r>
            <a:r>
              <a:rPr lang="zh-CN" altLang="en-US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y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/>
              <a:t>B, x</a:t>
            </a:r>
            <a:r>
              <a:rPr lang="zh-CN" altLang="en-US" sz="2400" b="1" dirty="0"/>
              <a:t>与</a:t>
            </a:r>
            <a:r>
              <a:rPr lang="en-US" altLang="zh-CN" sz="2400" b="1" i="1" dirty="0"/>
              <a:t>y</a:t>
            </a:r>
            <a:r>
              <a:rPr lang="zh-CN" altLang="en-US" sz="2400" b="1" dirty="0"/>
              <a:t>都是可比的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则称</a:t>
            </a:r>
            <a:r>
              <a:rPr lang="en-US" altLang="zh-CN" sz="2400" b="1" i="1" dirty="0"/>
              <a:t>B</a:t>
            </a:r>
            <a:r>
              <a:rPr lang="zh-CN" altLang="en-US" sz="2400" b="1" dirty="0"/>
              <a:t>是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中的一条</a:t>
            </a:r>
            <a:r>
              <a:rPr lang="zh-CN" altLang="en-US" sz="2400" b="1" dirty="0">
                <a:solidFill>
                  <a:srgbClr val="7030A0"/>
                </a:solidFill>
              </a:rPr>
              <a:t>链</a:t>
            </a:r>
            <a:r>
              <a:rPr lang="en-US" altLang="zh-CN" sz="2400" b="1" dirty="0">
                <a:solidFill>
                  <a:srgbClr val="7030A0"/>
                </a:solidFill>
              </a:rPr>
              <a:t>, </a:t>
            </a:r>
            <a:r>
              <a:rPr lang="en-US" altLang="zh-CN" sz="2400" b="1" i="1" dirty="0"/>
              <a:t>B  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b="1" dirty="0"/>
              <a:t>      </a:t>
            </a:r>
            <a:r>
              <a:rPr lang="zh-CN" altLang="en-US" sz="2400" b="1" dirty="0"/>
              <a:t>中的元素个数称为</a:t>
            </a:r>
            <a:r>
              <a:rPr lang="zh-CN" altLang="en-US" sz="2400" b="1" dirty="0">
                <a:solidFill>
                  <a:srgbClr val="7030A0"/>
                </a:solidFill>
              </a:rPr>
              <a:t>链的长度</a:t>
            </a:r>
            <a:r>
              <a:rPr lang="en-US" altLang="zh-CN" sz="2400" b="1" dirty="0">
                <a:solidFill>
                  <a:srgbClr val="7030A0"/>
                </a:solidFill>
              </a:rPr>
              <a:t>;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chemeClr val="accent4"/>
                </a:solidFill>
              </a:rPr>
              <a:t>(2) </a:t>
            </a:r>
            <a:r>
              <a:rPr lang="zh-CN" altLang="en-US" sz="2400" b="1" dirty="0"/>
              <a:t>如果</a:t>
            </a:r>
            <a:r>
              <a:rPr lang="zh-CN" altLang="en-US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y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/>
              <a:t>B, x</a:t>
            </a:r>
            <a:r>
              <a:rPr lang="en-US" altLang="zh-CN" sz="2400" b="1" dirty="0">
                <a:sym typeface="Symbol" panose="05050102010706020507" pitchFamily="18" charset="2"/>
              </a:rPr>
              <a:t></a:t>
            </a:r>
            <a:r>
              <a:rPr lang="en-US" altLang="zh-CN" sz="2400" b="1" i="1" dirty="0"/>
              <a:t>y, x</a:t>
            </a:r>
            <a:r>
              <a:rPr lang="zh-CN" altLang="en-US" sz="2400" b="1" dirty="0"/>
              <a:t>与</a:t>
            </a:r>
            <a:r>
              <a:rPr lang="en-US" altLang="zh-CN" sz="2400" b="1" i="1" dirty="0"/>
              <a:t>y</a:t>
            </a:r>
            <a:r>
              <a:rPr lang="zh-CN" altLang="en-US" sz="2400" b="1" dirty="0"/>
              <a:t>都是不可比的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则称</a:t>
            </a:r>
            <a:r>
              <a:rPr lang="en-US" altLang="zh-CN" sz="2400" b="1" i="1" dirty="0"/>
              <a:t>B</a:t>
            </a:r>
            <a:r>
              <a:rPr lang="zh-CN" altLang="en-US" sz="2400" b="1" dirty="0"/>
              <a:t>是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中的一条</a:t>
            </a:r>
            <a:r>
              <a:rPr lang="zh-CN" altLang="en-US" sz="2400" b="1" dirty="0">
                <a:solidFill>
                  <a:srgbClr val="7030A0"/>
                </a:solidFill>
              </a:rPr>
              <a:t>反</a:t>
            </a:r>
            <a:r>
              <a:rPr lang="en-US" altLang="zh-CN" sz="2400" b="1" dirty="0">
                <a:solidFill>
                  <a:srgbClr val="7030A0"/>
                </a:solidFill>
              </a:rPr>
              <a:t> 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7030A0"/>
                </a:solidFill>
              </a:rPr>
              <a:t>      </a:t>
            </a:r>
            <a:r>
              <a:rPr lang="zh-CN" altLang="en-US" sz="2400" b="1" dirty="0">
                <a:solidFill>
                  <a:srgbClr val="7030A0"/>
                </a:solidFill>
              </a:rPr>
              <a:t>链</a:t>
            </a:r>
            <a:r>
              <a:rPr lang="en-US" altLang="zh-CN" sz="2400" b="1" dirty="0">
                <a:solidFill>
                  <a:srgbClr val="7030A0"/>
                </a:solidFill>
              </a:rPr>
              <a:t>, </a:t>
            </a:r>
            <a:r>
              <a:rPr lang="en-US" altLang="zh-CN" sz="2400" b="1" i="1" dirty="0"/>
              <a:t>B</a:t>
            </a:r>
            <a:r>
              <a:rPr lang="zh-CN" altLang="en-US" sz="2400" b="1" dirty="0"/>
              <a:t>中的元素个数称为</a:t>
            </a:r>
            <a:r>
              <a:rPr lang="zh-CN" altLang="en-US" sz="2400" b="1" dirty="0">
                <a:solidFill>
                  <a:srgbClr val="7030A0"/>
                </a:solidFill>
              </a:rPr>
              <a:t>反链的长度</a:t>
            </a:r>
            <a:r>
              <a:rPr lang="en-US" altLang="zh-CN" sz="2400" b="1" dirty="0"/>
              <a:t>.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实例</a:t>
            </a:r>
            <a:r>
              <a:rPr lang="en-US" altLang="zh-CN" sz="2400" b="1" dirty="0">
                <a:solidFill>
                  <a:srgbClr val="0000FF"/>
                </a:solidFill>
              </a:rPr>
              <a:t>: </a:t>
            </a:r>
            <a:r>
              <a:rPr lang="zh-CN" altLang="en-US" sz="2400" b="1" dirty="0">
                <a:solidFill>
                  <a:srgbClr val="000066"/>
                </a:solidFill>
              </a:rPr>
              <a:t>在偏序集</a:t>
            </a:r>
            <a:r>
              <a:rPr lang="en-US" altLang="zh-CN" sz="2400" b="1" dirty="0">
                <a:solidFill>
                  <a:srgbClr val="000066"/>
                </a:solidFill>
              </a:rPr>
              <a:t>&lt;{1, 2, …, 9}, </a:t>
            </a:r>
            <a:r>
              <a:rPr lang="en-US" altLang="zh-CN" sz="2400" b="1" dirty="0">
                <a:solidFill>
                  <a:srgbClr val="000066"/>
                </a:solidFill>
                <a:latin typeface="Arial" panose="020B0604020202020204" pitchFamily="34" charset="0"/>
              </a:rPr>
              <a:t>|</a:t>
            </a:r>
            <a:r>
              <a:rPr lang="en-US" altLang="zh-CN" sz="2400" b="1" dirty="0">
                <a:solidFill>
                  <a:srgbClr val="000066"/>
                </a:solidFill>
              </a:rPr>
              <a:t>&gt;</a:t>
            </a:r>
            <a:r>
              <a:rPr lang="zh-CN" altLang="en-US" sz="2400" b="1" dirty="0">
                <a:solidFill>
                  <a:srgbClr val="000066"/>
                </a:solidFill>
              </a:rPr>
              <a:t>中</a:t>
            </a:r>
            <a:r>
              <a:rPr lang="en-US" altLang="zh-CN" sz="2400" b="1" dirty="0">
                <a:solidFill>
                  <a:srgbClr val="000066"/>
                </a:solidFill>
              </a:rPr>
              <a:t>, </a:t>
            </a: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66"/>
                </a:solidFill>
              </a:rPr>
              <a:t>           {1, 2, 4, 8}</a:t>
            </a:r>
            <a:r>
              <a:rPr lang="zh-CN" altLang="en-US" sz="2400" b="1" dirty="0">
                <a:solidFill>
                  <a:srgbClr val="000066"/>
                </a:solidFill>
              </a:rPr>
              <a:t>是长为</a:t>
            </a:r>
            <a:r>
              <a:rPr lang="en-US" altLang="zh-CN" sz="2400" b="1" dirty="0">
                <a:solidFill>
                  <a:srgbClr val="000066"/>
                </a:solidFill>
              </a:rPr>
              <a:t>4</a:t>
            </a:r>
            <a:r>
              <a:rPr lang="zh-CN" altLang="en-US" sz="2400" b="1" dirty="0">
                <a:solidFill>
                  <a:srgbClr val="000066"/>
                </a:solidFill>
              </a:rPr>
              <a:t>的链</a:t>
            </a:r>
            <a:r>
              <a:rPr lang="en-US" altLang="zh-CN" sz="2400" b="1" dirty="0">
                <a:solidFill>
                  <a:srgbClr val="000066"/>
                </a:solidFill>
              </a:rPr>
              <a:t>, </a:t>
            </a:r>
          </a:p>
          <a:p>
            <a:pPr eaLnBrk="1" latinLnBrk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66"/>
                </a:solidFill>
              </a:rPr>
              <a:t>           {1, 4}</a:t>
            </a:r>
            <a:r>
              <a:rPr lang="zh-CN" altLang="en-US" sz="2400" b="1" dirty="0">
                <a:solidFill>
                  <a:srgbClr val="000066"/>
                </a:solidFill>
              </a:rPr>
              <a:t>是长为</a:t>
            </a:r>
            <a:r>
              <a:rPr lang="en-US" altLang="zh-CN" sz="2400" b="1" dirty="0">
                <a:solidFill>
                  <a:srgbClr val="000066"/>
                </a:solidFill>
              </a:rPr>
              <a:t>2</a:t>
            </a:r>
            <a:r>
              <a:rPr lang="zh-CN" altLang="en-US" sz="2400" b="1" dirty="0">
                <a:solidFill>
                  <a:srgbClr val="000066"/>
                </a:solidFill>
              </a:rPr>
              <a:t>的链</a:t>
            </a:r>
            <a:r>
              <a:rPr lang="en-US" altLang="zh-CN" sz="2400" b="1" dirty="0">
                <a:solidFill>
                  <a:srgbClr val="000066"/>
                </a:solidFill>
              </a:rPr>
              <a:t>, </a:t>
            </a:r>
          </a:p>
          <a:p>
            <a:pPr eaLnBrk="1" latinLnBrk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66"/>
                </a:solidFill>
              </a:rPr>
              <a:t>           {2, 3}</a:t>
            </a:r>
            <a:r>
              <a:rPr lang="zh-CN" altLang="en-US" sz="2400" b="1" dirty="0">
                <a:solidFill>
                  <a:srgbClr val="000066"/>
                </a:solidFill>
              </a:rPr>
              <a:t>是长为</a:t>
            </a:r>
            <a:r>
              <a:rPr lang="en-US" altLang="zh-CN" sz="2400" b="1" dirty="0">
                <a:solidFill>
                  <a:srgbClr val="000066"/>
                </a:solidFill>
              </a:rPr>
              <a:t>2</a:t>
            </a:r>
            <a:r>
              <a:rPr lang="zh-CN" altLang="en-US" sz="2400" b="1" dirty="0">
                <a:solidFill>
                  <a:srgbClr val="000066"/>
                </a:solidFill>
              </a:rPr>
              <a:t>的反链</a:t>
            </a:r>
            <a:r>
              <a:rPr lang="en-US" altLang="zh-CN" sz="2400" b="1" dirty="0">
                <a:solidFill>
                  <a:srgbClr val="000066"/>
                </a:solidFill>
              </a:rPr>
              <a:t>. </a:t>
            </a:r>
          </a:p>
          <a:p>
            <a:pPr eaLnBrk="1" latinLnBrk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66"/>
                </a:solidFill>
              </a:rPr>
              <a:t>           </a:t>
            </a:r>
            <a:r>
              <a:rPr lang="en-US" altLang="zh-CN" sz="2400" b="1" dirty="0">
                <a:solidFill>
                  <a:srgbClr val="FF0000"/>
                </a:solidFill>
              </a:rPr>
              <a:t>{2}, </a:t>
            </a:r>
            <a:r>
              <a:rPr lang="zh-CN" altLang="en-US" sz="2400" b="1" dirty="0">
                <a:solidFill>
                  <a:srgbClr val="FF0000"/>
                </a:solidFill>
              </a:rPr>
              <a:t>它的长度是</a:t>
            </a:r>
            <a:r>
              <a:rPr lang="en-US" altLang="zh-CN" sz="2400" b="1" dirty="0">
                <a:solidFill>
                  <a:srgbClr val="FF0000"/>
                </a:solidFill>
              </a:rPr>
              <a:t>1, </a:t>
            </a:r>
            <a:r>
              <a:rPr lang="zh-CN" altLang="en-US" sz="2400" b="1" dirty="0">
                <a:solidFill>
                  <a:srgbClr val="FF0000"/>
                </a:solidFill>
              </a:rPr>
              <a:t>既是链也是反链</a:t>
            </a:r>
            <a:r>
              <a:rPr lang="en-US" altLang="zh-CN" sz="2400" b="1" dirty="0">
                <a:solidFill>
                  <a:srgbClr val="FF0000"/>
                </a:solidFill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27</a:t>
            </a:fld>
            <a:endParaRPr lang="zh-CN" altLang="en-US" sz="1400" dirty="0"/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>
          <a:xfrm>
            <a:off x="684213" y="404813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3600" dirty="0">
                <a:solidFill>
                  <a:srgbClr val="A50021"/>
                </a:solidFill>
              </a:rPr>
              <a:t>分解为反链</a:t>
            </a:r>
          </a:p>
        </p:txBody>
      </p:sp>
      <p:sp>
        <p:nvSpPr>
          <p:cNvPr id="25604" name="Rectangle 3"/>
          <p:cNvSpPr>
            <a:spLocks noGrp="1"/>
          </p:cNvSpPr>
          <p:nvPr>
            <p:ph idx="1"/>
          </p:nvPr>
        </p:nvSpPr>
        <p:spPr>
          <a:xfrm>
            <a:off x="900113" y="2420938"/>
            <a:ext cx="7416800" cy="3960812"/>
          </a:xfrm>
          <a:ln w="19050">
            <a:solidFill>
              <a:srgbClr val="003300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t" anchorCtr="0"/>
          <a:lstStyle/>
          <a:p>
            <a:pPr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算法</a:t>
            </a:r>
            <a:r>
              <a:rPr lang="en-US" altLang="zh-CN" sz="2400" b="1" dirty="0">
                <a:solidFill>
                  <a:srgbClr val="7030A0"/>
                </a:solidFill>
              </a:rPr>
              <a:t>4.2 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zh-CN" altLang="en-US" sz="2400" b="1" dirty="0"/>
              <a:t>偏序集反链分解算法</a:t>
            </a:r>
          </a:p>
          <a:p>
            <a:pPr eaLnBrk="1" hangingPunct="1">
              <a:buNone/>
            </a:pPr>
            <a:r>
              <a:rPr lang="zh-CN" altLang="en-US" sz="2400" b="1" dirty="0"/>
              <a:t>输入：偏序集</a:t>
            </a:r>
            <a:r>
              <a:rPr lang="en-US" altLang="zh-CN" sz="2400" b="1" i="1" dirty="0"/>
              <a:t>A</a:t>
            </a:r>
            <a:endParaRPr lang="en-US" altLang="zh-CN" sz="2400" b="1" dirty="0"/>
          </a:p>
          <a:p>
            <a:pPr eaLnBrk="1" hangingPunct="1">
              <a:buNone/>
            </a:pPr>
            <a:r>
              <a:rPr lang="zh-CN" altLang="en-US" sz="2400" b="1" dirty="0"/>
              <a:t>输出：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中的反链</a:t>
            </a:r>
            <a:r>
              <a:rPr lang="en-US" altLang="zh-CN" sz="2400" b="1" i="1" dirty="0"/>
              <a:t>B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B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, … </a:t>
            </a:r>
          </a:p>
          <a:p>
            <a:pPr eaLnBrk="1" hangingPunct="1">
              <a:buNone/>
            </a:pPr>
            <a:r>
              <a:rPr lang="en-US" altLang="zh-CN" sz="2400" b="1" dirty="0"/>
              <a:t>1</a:t>
            </a:r>
            <a:r>
              <a:rPr lang="zh-CN" altLang="en-US" sz="2400" b="1" dirty="0"/>
              <a:t>．</a:t>
            </a:r>
            <a:r>
              <a:rPr lang="en-US" altLang="zh-CN" sz="2400" b="1" i="1" dirty="0"/>
              <a:t>i</a:t>
            </a:r>
            <a:r>
              <a:rPr lang="en-US" altLang="zh-CN" sz="2400" b="1" dirty="0">
                <a:sym typeface="Symbol" panose="05050102010706020507" pitchFamily="18" charset="2"/>
              </a:rPr>
              <a:t></a:t>
            </a:r>
            <a:r>
              <a:rPr lang="en-US" altLang="zh-CN" sz="2400" b="1" dirty="0"/>
              <a:t>1</a:t>
            </a:r>
          </a:p>
          <a:p>
            <a:pPr eaLnBrk="1" hangingPunct="1">
              <a:buNone/>
            </a:pPr>
            <a:r>
              <a:rPr lang="en-US" altLang="zh-CN" sz="2400" b="1" dirty="0"/>
              <a:t>2</a:t>
            </a:r>
            <a:r>
              <a:rPr lang="zh-CN" altLang="en-US" sz="2400" b="1" dirty="0"/>
              <a:t>．</a:t>
            </a:r>
            <a:r>
              <a:rPr lang="en-US" altLang="zh-CN" sz="2400" b="1" i="1" dirty="0"/>
              <a:t>B</a:t>
            </a:r>
            <a:r>
              <a:rPr lang="en-US" altLang="zh-CN" sz="2400" b="1" i="1" baseline="-25000" dirty="0"/>
              <a:t>i</a:t>
            </a:r>
            <a:r>
              <a:rPr lang="en-US" altLang="zh-CN" sz="2400" b="1" dirty="0">
                <a:sym typeface="Symbol" panose="05050102010706020507" pitchFamily="18" charset="2"/>
              </a:rPr>
              <a:t></a:t>
            </a:r>
            <a:r>
              <a:rPr lang="en-US" altLang="zh-CN" sz="2400" b="1" i="1" dirty="0"/>
              <a:t>A 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FF0000"/>
                </a:solidFill>
              </a:rPr>
              <a:t>所有极大元</a:t>
            </a:r>
            <a:r>
              <a:rPr lang="zh-CN" altLang="en-US" sz="2400" b="1" dirty="0"/>
              <a:t>的集合（</a:t>
            </a:r>
            <a:r>
              <a:rPr lang="zh-CN" altLang="en-US" sz="2400" b="1" dirty="0">
                <a:solidFill>
                  <a:srgbClr val="FF0000"/>
                </a:solidFill>
              </a:rPr>
              <a:t>显然</a:t>
            </a:r>
            <a:r>
              <a:rPr lang="en-US" altLang="zh-CN" sz="2400" b="1" i="1" dirty="0">
                <a:solidFill>
                  <a:srgbClr val="FF0000"/>
                </a:solidFill>
              </a:rPr>
              <a:t>B</a:t>
            </a:r>
            <a:r>
              <a:rPr lang="en-US" altLang="zh-CN" sz="2400" b="1" i="1" baseline="-25000" dirty="0">
                <a:solidFill>
                  <a:srgbClr val="FF0000"/>
                </a:solidFill>
              </a:rPr>
              <a:t>i</a:t>
            </a:r>
            <a:r>
              <a:rPr lang="zh-CN" altLang="en-US" sz="2400" b="1" dirty="0">
                <a:solidFill>
                  <a:srgbClr val="FF0000"/>
                </a:solidFill>
              </a:rPr>
              <a:t>是一条反链</a:t>
            </a:r>
            <a:r>
              <a:rPr lang="zh-CN" altLang="en-US" sz="2400" b="1" dirty="0"/>
              <a:t>）</a:t>
            </a:r>
          </a:p>
          <a:p>
            <a:pPr eaLnBrk="1" hangingPunct="1">
              <a:buNone/>
            </a:pPr>
            <a:r>
              <a:rPr lang="en-US" altLang="zh-CN" sz="2400" b="1" dirty="0"/>
              <a:t>3</a:t>
            </a:r>
            <a:r>
              <a:rPr lang="zh-CN" altLang="en-US" sz="2400" b="1" dirty="0"/>
              <a:t>．令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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</a:t>
            </a:r>
            <a:r>
              <a:rPr lang="en-US" altLang="zh-CN" sz="2400" b="1" i="1" dirty="0"/>
              <a:t>B</a:t>
            </a:r>
            <a:r>
              <a:rPr lang="en-US" altLang="zh-CN" sz="2400" b="1" i="1" baseline="-25000" dirty="0"/>
              <a:t>i</a:t>
            </a:r>
            <a:endParaRPr lang="en-US" altLang="zh-CN" sz="2400" b="1" baseline="-25000" dirty="0"/>
          </a:p>
          <a:p>
            <a:pPr eaLnBrk="1" hangingPunct="1">
              <a:buNone/>
            </a:pPr>
            <a:r>
              <a:rPr lang="en-US" altLang="zh-CN" sz="2400" b="1" dirty="0"/>
              <a:t>4</a:t>
            </a:r>
            <a:r>
              <a:rPr lang="zh-CN" altLang="en-US" sz="2400" b="1" dirty="0"/>
              <a:t>．</a:t>
            </a:r>
            <a:r>
              <a:rPr lang="en-US" altLang="zh-CN" sz="2400" b="1" dirty="0"/>
              <a:t>if 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</a:t>
            </a:r>
            <a:r>
              <a:rPr lang="en-US" altLang="zh-CN" sz="2400" b="1" i="1" dirty="0"/>
              <a:t> </a:t>
            </a:r>
            <a:endParaRPr lang="en-US" altLang="zh-CN" sz="2400" b="1" dirty="0"/>
          </a:p>
          <a:p>
            <a:pPr eaLnBrk="1" hangingPunct="1">
              <a:buNone/>
            </a:pPr>
            <a:r>
              <a:rPr lang="en-US" altLang="zh-CN" sz="2400" b="1" dirty="0"/>
              <a:t>5</a:t>
            </a:r>
            <a:r>
              <a:rPr lang="zh-CN" altLang="en-US" sz="2400" b="1" dirty="0"/>
              <a:t>．   </a:t>
            </a:r>
            <a:r>
              <a:rPr lang="en-US" altLang="zh-CN" sz="2400" b="1" i="1" dirty="0"/>
              <a:t>i</a:t>
            </a:r>
            <a:r>
              <a:rPr lang="en-US" altLang="zh-CN" sz="2400" b="1" dirty="0">
                <a:sym typeface="Symbol" panose="05050102010706020507" pitchFamily="18" charset="2"/>
              </a:rPr>
              <a:t></a:t>
            </a:r>
            <a:r>
              <a:rPr lang="en-US" altLang="zh-CN" sz="2400" b="1" i="1" dirty="0"/>
              <a:t>i</a:t>
            </a:r>
            <a:r>
              <a:rPr lang="en-US" altLang="zh-CN" sz="2400" b="1" dirty="0"/>
              <a:t>+1</a:t>
            </a:r>
          </a:p>
          <a:p>
            <a:pPr eaLnBrk="1" hangingPunct="1">
              <a:buNone/>
            </a:pPr>
            <a:r>
              <a:rPr lang="en-US" altLang="zh-CN" sz="2400" b="1" dirty="0"/>
              <a:t>6</a:t>
            </a:r>
            <a:r>
              <a:rPr lang="zh-CN" altLang="en-US" sz="2400" b="1" dirty="0"/>
              <a:t>．   转</a:t>
            </a:r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25605" name="Text Box 4"/>
          <p:cNvSpPr txBox="1"/>
          <p:nvPr/>
        </p:nvSpPr>
        <p:spPr>
          <a:xfrm>
            <a:off x="742315" y="1484630"/>
            <a:ext cx="7717790" cy="829945"/>
          </a:xfrm>
          <a:prstGeom prst="rect">
            <a:avLst/>
          </a:prstGeom>
          <a:noFill/>
          <a:ln w="635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定理</a:t>
            </a:r>
            <a:r>
              <a:rPr lang="en-US" altLang="zh-CN" sz="2400" b="1" dirty="0">
                <a:solidFill>
                  <a:srgbClr val="7030A0"/>
                </a:solidFill>
              </a:rPr>
              <a:t>4.9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设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,≼&gt;</a:t>
            </a:r>
            <a:r>
              <a:rPr lang="zh-CN" altLang="en-US" sz="2400" b="1" dirty="0"/>
              <a:t>为偏序集，如果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中</a:t>
            </a:r>
            <a:r>
              <a:rPr lang="zh-CN" altLang="en-US" sz="2400" b="1" dirty="0">
                <a:solidFill>
                  <a:srgbClr val="7030A0"/>
                </a:solidFill>
              </a:rPr>
              <a:t>最长的链长度为</a:t>
            </a:r>
            <a:r>
              <a:rPr lang="en-US" altLang="zh-CN" sz="2400" b="1" i="1" dirty="0">
                <a:solidFill>
                  <a:srgbClr val="7030A0"/>
                </a:solidFill>
              </a:rPr>
              <a:t>n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则该偏序集可以</a:t>
            </a:r>
            <a:r>
              <a:rPr lang="zh-CN" altLang="en-US" sz="2400" b="1" dirty="0">
                <a:solidFill>
                  <a:srgbClr val="7030A0"/>
                </a:solidFill>
              </a:rPr>
              <a:t>分解为 </a:t>
            </a:r>
            <a:r>
              <a:rPr lang="en-US" altLang="zh-CN" sz="2400" b="1" i="1" dirty="0">
                <a:solidFill>
                  <a:srgbClr val="7030A0"/>
                </a:solidFill>
              </a:rPr>
              <a:t>n </a:t>
            </a:r>
            <a:r>
              <a:rPr lang="zh-CN" altLang="en-US" sz="2400" b="1" dirty="0">
                <a:solidFill>
                  <a:srgbClr val="7030A0"/>
                </a:solidFill>
              </a:rPr>
              <a:t>条不相交的反链</a:t>
            </a:r>
            <a:r>
              <a:rPr lang="en-US" altLang="zh-CN" sz="2400" b="1" dirty="0"/>
              <a:t>. 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28</a:t>
            </a:fld>
            <a:endParaRPr lang="zh-CN" altLang="en-US" sz="1400" dirty="0"/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>
          <a:xfrm>
            <a:off x="685800" y="537845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0" indent="0" algn="l" eaLnBrk="1" hangingPunct="1">
              <a:buFont typeface="Wingdings" panose="05000000000000000000" charset="0"/>
              <a:buNone/>
            </a:pPr>
            <a:r>
              <a:rPr lang="zh-CN" altLang="en-US" sz="3600" dirty="0">
                <a:solidFill>
                  <a:srgbClr val="A50021"/>
                </a:solidFill>
              </a:rPr>
              <a:t>拓扑排序</a:t>
            </a:r>
          </a:p>
        </p:txBody>
      </p:sp>
      <p:sp>
        <p:nvSpPr>
          <p:cNvPr id="26628" name="Rectangle 3"/>
          <p:cNvSpPr>
            <a:spLocks noGrp="1"/>
          </p:cNvSpPr>
          <p:nvPr>
            <p:ph idx="1"/>
          </p:nvPr>
        </p:nvSpPr>
        <p:spPr>
          <a:xfrm>
            <a:off x="827088" y="2198053"/>
            <a:ext cx="7632700" cy="4111625"/>
          </a:xfrm>
          <a:solidFill>
            <a:schemeClr val="bg1">
              <a:alpha val="100000"/>
            </a:schemeClr>
          </a:solidFill>
          <a:ln w="19050">
            <a:solidFill>
              <a:srgbClr val="000066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算法</a:t>
            </a:r>
            <a:r>
              <a:rPr lang="en-US" altLang="zh-CN" sz="2400" b="1" dirty="0">
                <a:solidFill>
                  <a:srgbClr val="7030A0"/>
                </a:solidFill>
              </a:rPr>
              <a:t>4.3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拓扑排序</a:t>
            </a:r>
          </a:p>
          <a:p>
            <a:pPr eaLnBrk="1" hangingPunct="1">
              <a:buNone/>
            </a:pPr>
            <a:r>
              <a:rPr lang="zh-CN" altLang="en-US" sz="2400" b="1" dirty="0"/>
              <a:t>输入：偏序集</a:t>
            </a:r>
            <a:r>
              <a:rPr lang="en-US" altLang="zh-CN" sz="2400" b="1" i="1" dirty="0"/>
              <a:t>A</a:t>
            </a:r>
            <a:endParaRPr lang="en-US" altLang="zh-CN" sz="2400" b="1" dirty="0"/>
          </a:p>
          <a:p>
            <a:pPr eaLnBrk="1" hangingPunct="1">
              <a:buNone/>
            </a:pPr>
            <a:r>
              <a:rPr lang="zh-CN" altLang="en-US" sz="2400" b="1" dirty="0"/>
              <a:t>输出：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中元素的排序</a:t>
            </a:r>
            <a:endParaRPr lang="zh-CN" altLang="en-US" sz="2400" b="1" i="1" dirty="0"/>
          </a:p>
          <a:p>
            <a:pPr eaLnBrk="1" hangingPunct="1">
              <a:buNone/>
            </a:pPr>
            <a:r>
              <a:rPr lang="en-US" altLang="zh-CN" sz="2400" b="1" dirty="0"/>
              <a:t>1.</a:t>
            </a:r>
            <a:r>
              <a:rPr lang="en-US" altLang="zh-CN" sz="2400" b="1" i="1" dirty="0"/>
              <a:t>   i</a:t>
            </a:r>
            <a:r>
              <a:rPr lang="en-US" altLang="zh-CN" sz="2400" b="1" dirty="0">
                <a:sym typeface="Symbol" panose="05050102010706020507" pitchFamily="18" charset="2"/>
              </a:rPr>
              <a:t></a:t>
            </a:r>
            <a:r>
              <a:rPr lang="en-US" altLang="zh-CN" sz="2400" b="1" dirty="0"/>
              <a:t>1</a:t>
            </a:r>
          </a:p>
          <a:p>
            <a:pPr eaLnBrk="1" hangingPunct="1">
              <a:buNone/>
            </a:pPr>
            <a:r>
              <a:rPr lang="en-US" altLang="zh-CN" sz="2400" b="1" dirty="0"/>
              <a:t>2.   </a:t>
            </a:r>
            <a:r>
              <a:rPr lang="zh-CN" altLang="en-US" sz="2400" b="1" dirty="0">
                <a:solidFill>
                  <a:srgbClr val="FF0000"/>
                </a:solidFill>
              </a:rPr>
              <a:t>从</a:t>
            </a:r>
            <a:r>
              <a:rPr lang="en-US" altLang="zh-CN" sz="2400" b="1" i="1" dirty="0">
                <a:solidFill>
                  <a:srgbClr val="FF0000"/>
                </a:solidFill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</a:rPr>
              <a:t>中选择一个极小元 </a:t>
            </a:r>
            <a:r>
              <a:rPr lang="en-US" altLang="zh-CN" sz="2400" b="1" i="1" dirty="0">
                <a:solidFill>
                  <a:srgbClr val="FF0000"/>
                </a:solidFill>
              </a:rPr>
              <a:t>a</a:t>
            </a:r>
            <a:r>
              <a:rPr lang="en-US" altLang="zh-CN" sz="2400" b="1" i="1" baseline="-25000" dirty="0">
                <a:solidFill>
                  <a:srgbClr val="FF0000"/>
                </a:solidFill>
              </a:rPr>
              <a:t>i </a:t>
            </a:r>
            <a:r>
              <a:rPr lang="zh-CN" altLang="en-US" sz="2400" b="1" dirty="0">
                <a:solidFill>
                  <a:srgbClr val="FF0000"/>
                </a:solidFill>
              </a:rPr>
              <a:t>作为最小元</a:t>
            </a:r>
            <a:endParaRPr lang="zh-CN" altLang="en-US" sz="2400" b="1" dirty="0"/>
          </a:p>
          <a:p>
            <a:pPr eaLnBrk="1" hangingPunct="1">
              <a:buNone/>
            </a:pPr>
            <a:r>
              <a:rPr lang="en-US" altLang="zh-CN" sz="2400" b="1" dirty="0"/>
              <a:t>3</a:t>
            </a:r>
            <a:r>
              <a:rPr lang="zh-CN" altLang="en-US" sz="2400" b="1" dirty="0"/>
              <a:t>．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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</a:t>
            </a:r>
            <a:r>
              <a:rPr lang="en-US" altLang="zh-CN" sz="2400" b="1" dirty="0"/>
              <a:t>{</a:t>
            </a:r>
            <a:r>
              <a:rPr lang="en-US" altLang="zh-CN" sz="2400" b="1" i="1" dirty="0"/>
              <a:t>a</a:t>
            </a:r>
            <a:r>
              <a:rPr lang="en-US" altLang="zh-CN" sz="2400" b="1" i="1" baseline="-25000" dirty="0"/>
              <a:t>i</a:t>
            </a:r>
            <a:r>
              <a:rPr lang="en-US" altLang="zh-CN" sz="2400" b="1" dirty="0"/>
              <a:t>}</a:t>
            </a:r>
          </a:p>
          <a:p>
            <a:pPr eaLnBrk="1" hangingPunct="1">
              <a:buNone/>
            </a:pPr>
            <a:r>
              <a:rPr lang="en-US" altLang="zh-CN" sz="2400" b="1" dirty="0"/>
              <a:t>4</a:t>
            </a:r>
            <a:r>
              <a:rPr lang="zh-CN" altLang="en-US" sz="2400" b="1" dirty="0"/>
              <a:t>．</a:t>
            </a:r>
            <a:r>
              <a:rPr lang="en-US" altLang="zh-CN" sz="2400" b="1" dirty="0"/>
              <a:t>if 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</a:t>
            </a:r>
            <a:endParaRPr lang="en-US" altLang="zh-CN" sz="2400" b="1" dirty="0"/>
          </a:p>
          <a:p>
            <a:pPr eaLnBrk="1" hangingPunct="1">
              <a:buNone/>
            </a:pPr>
            <a:r>
              <a:rPr lang="en-US" altLang="zh-CN" sz="2400" b="1" dirty="0"/>
              <a:t>5</a:t>
            </a:r>
            <a:r>
              <a:rPr lang="zh-CN" altLang="en-US" sz="2400" b="1" dirty="0"/>
              <a:t>．    </a:t>
            </a:r>
            <a:r>
              <a:rPr lang="en-US" altLang="zh-CN" sz="2400" b="1" i="1" dirty="0"/>
              <a:t>i</a:t>
            </a:r>
            <a:r>
              <a:rPr lang="en-US" altLang="zh-CN" sz="2400" b="1" dirty="0">
                <a:sym typeface="Symbol" panose="05050102010706020507" pitchFamily="18" charset="2"/>
              </a:rPr>
              <a:t></a:t>
            </a:r>
            <a:r>
              <a:rPr lang="en-US" altLang="zh-CN" sz="2400" b="1" i="1" dirty="0"/>
              <a:t>i</a:t>
            </a:r>
            <a:r>
              <a:rPr lang="en-US" altLang="zh-CN" sz="2400" b="1" dirty="0"/>
              <a:t>+1</a:t>
            </a:r>
          </a:p>
          <a:p>
            <a:pPr eaLnBrk="1" hangingPunct="1">
              <a:buNone/>
            </a:pPr>
            <a:r>
              <a:rPr lang="en-US" altLang="zh-CN" sz="2400" b="1" dirty="0"/>
              <a:t>6</a:t>
            </a:r>
            <a:r>
              <a:rPr lang="zh-CN" altLang="en-US" sz="2400" b="1" dirty="0"/>
              <a:t>．    转</a:t>
            </a:r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26629" name="Rectangle 4"/>
          <p:cNvSpPr/>
          <p:nvPr/>
        </p:nvSpPr>
        <p:spPr>
          <a:xfrm>
            <a:off x="755333" y="1557973"/>
            <a:ext cx="6985000" cy="460375"/>
          </a:xfrm>
          <a:prstGeom prst="rect">
            <a:avLst/>
          </a:prstGeom>
          <a:noFill/>
          <a:ln w="63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把偏序集排序成一个全序集，称为</a:t>
            </a:r>
            <a:r>
              <a:rPr lang="zh-CN" altLang="en-US" sz="2400" b="1" dirty="0">
                <a:solidFill>
                  <a:srgbClr val="7030A0"/>
                </a:solidFill>
                <a:latin typeface="宋体" panose="02010600030101010101" pitchFamily="2" charset="-122"/>
              </a:rPr>
              <a:t>拓扑排序</a:t>
            </a:r>
            <a:r>
              <a:rPr lang="en-US" altLang="zh-CN" sz="2400" b="1" dirty="0">
                <a:latin typeface="宋体" panose="02010600030101010101" pitchFamily="2" charset="-122"/>
              </a:rPr>
              <a:t>.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endParaRPr lang="zh-CN" altLang="en-US" sz="24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29</a:t>
            </a:fld>
            <a:endParaRPr lang="zh-CN" altLang="en-US" sz="1400" dirty="0"/>
          </a:p>
        </p:txBody>
      </p:sp>
      <p:sp>
        <p:nvSpPr>
          <p:cNvPr id="27651" name="Rectangle 2"/>
          <p:cNvSpPr>
            <a:spLocks noGrp="1"/>
          </p:cNvSpPr>
          <p:nvPr>
            <p:ph type="title"/>
          </p:nvPr>
        </p:nvSpPr>
        <p:spPr>
          <a:xfrm>
            <a:off x="542290" y="46609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3600" dirty="0">
                <a:solidFill>
                  <a:srgbClr val="A50021"/>
                </a:solidFill>
              </a:rPr>
              <a:t>实例</a:t>
            </a:r>
          </a:p>
        </p:txBody>
      </p:sp>
      <p:pic>
        <p:nvPicPr>
          <p:cNvPr id="27652" name="Picture 4" descr="4"/>
          <p:cNvPicPr>
            <a:picLocks noGrp="1" noChangeAspect="1"/>
          </p:cNvPicPr>
          <p:nvPr>
            <p:ph type="body"/>
          </p:nvPr>
        </p:nvPicPr>
        <p:blipFill>
          <a:blip r:embed="rId2"/>
          <a:srcRect l="35088" r="1755"/>
          <a:stretch>
            <a:fillRect/>
          </a:stretch>
        </p:blipFill>
        <p:spPr>
          <a:xfrm>
            <a:off x="5578793" y="1198245"/>
            <a:ext cx="3040062" cy="4824413"/>
          </a:xfrm>
        </p:spPr>
      </p:pic>
      <p:sp>
        <p:nvSpPr>
          <p:cNvPr id="27653" name="Text Box 5"/>
          <p:cNvSpPr txBox="1"/>
          <p:nvPr/>
        </p:nvSpPr>
        <p:spPr>
          <a:xfrm>
            <a:off x="445770" y="1772285"/>
            <a:ext cx="5132705" cy="3448685"/>
          </a:xfrm>
          <a:prstGeom prst="rect">
            <a:avLst/>
          </a:prstGeom>
          <a:noFill/>
          <a:ln w="635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Arial" panose="020B0604020202020204" pitchFamily="34" charset="0"/>
              </a:rPr>
              <a:t>有偏序约束的任务集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，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Arial" panose="020B0604020202020204" pitchFamily="34" charset="0"/>
              </a:rPr>
              <a:t>偏序集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,</a:t>
            </a:r>
            <a:r>
              <a:rPr lang="en-US" altLang="zh-CN" sz="2400" b="1" dirty="0">
                <a:ea typeface="华文行楷" panose="02010800040101010101" pitchFamily="2" charset="-122"/>
              </a:rPr>
              <a:t>≼&gt;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latin typeface="Arial" panose="020B0604020202020204" pitchFamily="34" charset="0"/>
              </a:rPr>
              <a:t>哈斯图如图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b="1" i="1" dirty="0"/>
              <a:t>A </a:t>
            </a:r>
            <a:r>
              <a:rPr lang="en-US" altLang="zh-CN" sz="2400" b="1" dirty="0"/>
              <a:t>= {</a:t>
            </a:r>
            <a:r>
              <a:rPr lang="en-US" altLang="zh-CN" sz="2400" b="1" i="1" dirty="0"/>
              <a:t>T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T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T</a:t>
            </a:r>
            <a:r>
              <a:rPr lang="en-US" altLang="zh-CN" sz="2400" b="1" baseline="-25000" dirty="0"/>
              <a:t>3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T</a:t>
            </a:r>
            <a:r>
              <a:rPr lang="en-US" altLang="zh-CN" sz="2400" b="1" baseline="-25000" dirty="0"/>
              <a:t>4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T</a:t>
            </a:r>
            <a:r>
              <a:rPr lang="en-US" altLang="zh-CN" sz="2400" b="1" baseline="-25000" dirty="0"/>
              <a:t>5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S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, 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b="1" i="1" dirty="0"/>
              <a:t>        T</a:t>
            </a:r>
            <a:r>
              <a:rPr lang="en-US" altLang="zh-CN" sz="2400" b="1" baseline="-25000" dirty="0"/>
              <a:t>6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S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T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T</a:t>
            </a:r>
            <a:r>
              <a:rPr lang="en-US" altLang="zh-CN" sz="2400" b="1" baseline="-25000" dirty="0"/>
              <a:t>9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T</a:t>
            </a:r>
            <a:r>
              <a:rPr lang="en-US" altLang="zh-CN" sz="2400" b="1" baseline="-25000" dirty="0"/>
              <a:t>10</a:t>
            </a:r>
            <a:r>
              <a:rPr lang="en-US" altLang="zh-CN" sz="2400" b="1" dirty="0"/>
              <a:t>}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可行的拓扑排序有多个，如：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b="1" i="1" dirty="0"/>
              <a:t>  T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T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T</a:t>
            </a:r>
            <a:r>
              <a:rPr lang="en-US" altLang="zh-CN" sz="2400" b="1" baseline="-25000" dirty="0"/>
              <a:t>3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T</a:t>
            </a:r>
            <a:r>
              <a:rPr lang="en-US" altLang="zh-CN" sz="2400" b="1" baseline="-25000" dirty="0"/>
              <a:t>4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S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T</a:t>
            </a:r>
            <a:r>
              <a:rPr lang="en-US" altLang="zh-CN" sz="2400" b="1" baseline="-25000" dirty="0"/>
              <a:t>5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T</a:t>
            </a:r>
            <a:r>
              <a:rPr lang="en-US" altLang="zh-CN" sz="2400" b="1" baseline="-25000" dirty="0"/>
              <a:t>6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S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T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T</a:t>
            </a:r>
            <a:r>
              <a:rPr lang="en-US" altLang="zh-CN" sz="2400" b="1" baseline="-25000" dirty="0"/>
              <a:t>9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T</a:t>
            </a:r>
            <a:r>
              <a:rPr lang="en-US" altLang="zh-CN" sz="2400" b="1" baseline="-25000" dirty="0"/>
              <a:t>10</a:t>
            </a:r>
            <a:r>
              <a:rPr lang="zh-CN" altLang="en-US" sz="2400" b="1" dirty="0"/>
              <a:t>；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b="1" i="1" dirty="0">
                <a:ea typeface="华文行楷" panose="02010800040101010101" pitchFamily="2" charset="-122"/>
              </a:rPr>
              <a:t>  T</a:t>
            </a:r>
            <a:r>
              <a:rPr lang="en-US" altLang="zh-CN" sz="2400" b="1" baseline="-25000" dirty="0">
                <a:ea typeface="华文行楷" panose="02010800040101010101" pitchFamily="2" charset="-122"/>
              </a:rPr>
              <a:t>1</a:t>
            </a:r>
            <a:r>
              <a:rPr lang="en-US" altLang="zh-CN" sz="2400" b="1" dirty="0">
                <a:ea typeface="华文行楷" panose="02010800040101010101" pitchFamily="2" charset="-122"/>
              </a:rPr>
              <a:t>, </a:t>
            </a:r>
            <a:r>
              <a:rPr lang="en-US" altLang="zh-CN" sz="2400" b="1" i="1" dirty="0">
                <a:ea typeface="华文行楷" panose="02010800040101010101" pitchFamily="2" charset="-122"/>
              </a:rPr>
              <a:t>T</a:t>
            </a:r>
            <a:r>
              <a:rPr lang="en-US" altLang="zh-CN" sz="2400" b="1" baseline="-25000" dirty="0">
                <a:ea typeface="华文行楷" panose="02010800040101010101" pitchFamily="2" charset="-122"/>
              </a:rPr>
              <a:t>2</a:t>
            </a:r>
            <a:r>
              <a:rPr lang="en-US" altLang="zh-CN" sz="2400" b="1" dirty="0">
                <a:ea typeface="华文行楷" panose="02010800040101010101" pitchFamily="2" charset="-122"/>
              </a:rPr>
              <a:t>, </a:t>
            </a:r>
            <a:r>
              <a:rPr lang="en-US" altLang="zh-CN" sz="2400" b="1" i="1" dirty="0">
                <a:ea typeface="华文行楷" panose="02010800040101010101" pitchFamily="2" charset="-122"/>
              </a:rPr>
              <a:t>T</a:t>
            </a:r>
            <a:r>
              <a:rPr lang="en-US" altLang="zh-CN" sz="2400" b="1" baseline="-25000" dirty="0">
                <a:ea typeface="华文行楷" panose="02010800040101010101" pitchFamily="2" charset="-122"/>
              </a:rPr>
              <a:t>3</a:t>
            </a:r>
            <a:r>
              <a:rPr lang="en-US" altLang="zh-CN" sz="2400" b="1" dirty="0">
                <a:ea typeface="华文行楷" panose="02010800040101010101" pitchFamily="2" charset="-122"/>
              </a:rPr>
              <a:t>, </a:t>
            </a:r>
            <a:r>
              <a:rPr lang="en-US" altLang="zh-CN" sz="2400" b="1" i="1" dirty="0">
                <a:ea typeface="华文行楷" panose="02010800040101010101" pitchFamily="2" charset="-122"/>
              </a:rPr>
              <a:t>T</a:t>
            </a:r>
            <a:r>
              <a:rPr lang="en-US" altLang="zh-CN" sz="2400" b="1" baseline="-25000" dirty="0">
                <a:ea typeface="华文行楷" panose="02010800040101010101" pitchFamily="2" charset="-122"/>
              </a:rPr>
              <a:t>4</a:t>
            </a:r>
            <a:r>
              <a:rPr lang="en-US" altLang="zh-CN" sz="2400" b="1" dirty="0">
                <a:ea typeface="华文行楷" panose="02010800040101010101" pitchFamily="2" charset="-122"/>
              </a:rPr>
              <a:t>, </a:t>
            </a:r>
            <a:r>
              <a:rPr lang="en-US" altLang="zh-CN" sz="2400" b="1" i="1" dirty="0">
                <a:ea typeface="华文行楷" panose="02010800040101010101" pitchFamily="2" charset="-122"/>
              </a:rPr>
              <a:t>S</a:t>
            </a:r>
            <a:r>
              <a:rPr lang="en-US" altLang="zh-CN" sz="2400" b="1" baseline="-25000" dirty="0">
                <a:ea typeface="华文行楷" panose="02010800040101010101" pitchFamily="2" charset="-122"/>
              </a:rPr>
              <a:t>1</a:t>
            </a:r>
            <a:r>
              <a:rPr lang="en-US" altLang="zh-CN" sz="2400" b="1" dirty="0">
                <a:ea typeface="华文行楷" panose="02010800040101010101" pitchFamily="2" charset="-122"/>
              </a:rPr>
              <a:t>, </a:t>
            </a:r>
            <a:r>
              <a:rPr lang="en-US" altLang="zh-CN" sz="2400" b="1" i="1" dirty="0">
                <a:ea typeface="华文行楷" panose="02010800040101010101" pitchFamily="2" charset="-122"/>
              </a:rPr>
              <a:t>T</a:t>
            </a:r>
            <a:r>
              <a:rPr lang="en-US" altLang="zh-CN" sz="2400" b="1" baseline="-25000" dirty="0">
                <a:ea typeface="华文行楷" panose="02010800040101010101" pitchFamily="2" charset="-122"/>
              </a:rPr>
              <a:t>6</a:t>
            </a:r>
            <a:r>
              <a:rPr lang="en-US" altLang="zh-CN" sz="2400" b="1" dirty="0">
                <a:ea typeface="华文行楷" panose="02010800040101010101" pitchFamily="2" charset="-122"/>
              </a:rPr>
              <a:t>, </a:t>
            </a:r>
            <a:r>
              <a:rPr lang="en-US" altLang="zh-CN" sz="2400" b="1" i="1" dirty="0">
                <a:ea typeface="华文行楷" panose="02010800040101010101" pitchFamily="2" charset="-122"/>
              </a:rPr>
              <a:t>S</a:t>
            </a:r>
            <a:r>
              <a:rPr lang="en-US" altLang="zh-CN" sz="2400" b="1" baseline="-25000" dirty="0">
                <a:ea typeface="华文行楷" panose="02010800040101010101" pitchFamily="2" charset="-122"/>
              </a:rPr>
              <a:t>2</a:t>
            </a:r>
            <a:r>
              <a:rPr lang="en-US" altLang="zh-CN" sz="2400" b="1" dirty="0">
                <a:ea typeface="华文行楷" panose="02010800040101010101" pitchFamily="2" charset="-122"/>
              </a:rPr>
              <a:t>, </a:t>
            </a:r>
            <a:r>
              <a:rPr lang="en-US" altLang="zh-CN" sz="2400" b="1" i="1" dirty="0">
                <a:ea typeface="华文行楷" panose="02010800040101010101" pitchFamily="2" charset="-122"/>
              </a:rPr>
              <a:t>T</a:t>
            </a:r>
            <a:r>
              <a:rPr lang="en-US" altLang="zh-CN" sz="2400" b="1" dirty="0">
                <a:ea typeface="华文行楷" panose="02010800040101010101" pitchFamily="2" charset="-122"/>
              </a:rPr>
              <a:t>, </a:t>
            </a:r>
            <a:r>
              <a:rPr lang="en-US" altLang="zh-CN" sz="2400" b="1" i="1" dirty="0">
                <a:ea typeface="华文行楷" panose="02010800040101010101" pitchFamily="2" charset="-122"/>
              </a:rPr>
              <a:t>T</a:t>
            </a:r>
            <a:r>
              <a:rPr lang="en-US" altLang="zh-CN" sz="2400" b="1" baseline="-25000" dirty="0">
                <a:ea typeface="华文行楷" panose="02010800040101010101" pitchFamily="2" charset="-122"/>
              </a:rPr>
              <a:t>9</a:t>
            </a:r>
            <a:r>
              <a:rPr lang="en-US" altLang="zh-CN" sz="2400" b="1" dirty="0">
                <a:ea typeface="华文行楷" panose="02010800040101010101" pitchFamily="2" charset="-122"/>
              </a:rPr>
              <a:t>, </a:t>
            </a:r>
            <a:r>
              <a:rPr lang="en-US" altLang="zh-CN" sz="2400" b="1" i="1" dirty="0">
                <a:ea typeface="华文行楷" panose="02010800040101010101" pitchFamily="2" charset="-122"/>
              </a:rPr>
              <a:t>T</a:t>
            </a:r>
            <a:r>
              <a:rPr lang="en-US" altLang="zh-CN" sz="2400" b="1" baseline="-25000" dirty="0">
                <a:ea typeface="华文行楷" panose="02010800040101010101" pitchFamily="2" charset="-122"/>
              </a:rPr>
              <a:t>5</a:t>
            </a:r>
            <a:r>
              <a:rPr lang="en-US" altLang="zh-CN" sz="2400" b="1" dirty="0">
                <a:ea typeface="华文行楷" panose="02010800040101010101" pitchFamily="2" charset="-122"/>
              </a:rPr>
              <a:t>, </a:t>
            </a:r>
            <a:r>
              <a:rPr lang="en-US" altLang="zh-CN" sz="2400" b="1" i="1" dirty="0">
                <a:ea typeface="华文行楷" panose="02010800040101010101" pitchFamily="2" charset="-122"/>
              </a:rPr>
              <a:t>T</a:t>
            </a:r>
            <a:r>
              <a:rPr lang="en-US" altLang="zh-CN" sz="2400" b="1" baseline="-25000" dirty="0">
                <a:ea typeface="华文行楷" panose="02010800040101010101" pitchFamily="2" charset="-122"/>
              </a:rPr>
              <a:t>10</a:t>
            </a:r>
            <a:r>
              <a:rPr lang="en-US" altLang="zh-CN" sz="2400" b="1" dirty="0">
                <a:ea typeface="华文行楷" panose="02010800040101010101" pitchFamily="2" charset="-122"/>
              </a:rPr>
              <a:t>;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3</a:t>
            </a:fld>
            <a:endParaRPr lang="zh-CN" altLang="en-US" sz="1400" dirty="0"/>
          </a:p>
        </p:txBody>
      </p:sp>
      <p:sp>
        <p:nvSpPr>
          <p:cNvPr id="6148" name="Text Box 4"/>
          <p:cNvSpPr txBox="1"/>
          <p:nvPr/>
        </p:nvSpPr>
        <p:spPr>
          <a:xfrm>
            <a:off x="1455738" y="1851025"/>
            <a:ext cx="1841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6149" name="Text Box 5"/>
          <p:cNvSpPr txBox="1"/>
          <p:nvPr/>
        </p:nvSpPr>
        <p:spPr>
          <a:xfrm>
            <a:off x="1166813" y="1778000"/>
            <a:ext cx="1841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b="1" dirty="0">
              <a:latin typeface="Arial" panose="020B0604020202020204" pitchFamily="34" charset="0"/>
            </a:endParaRPr>
          </a:p>
        </p:txBody>
      </p:sp>
      <p:pic>
        <p:nvPicPr>
          <p:cNvPr id="6151" name="Picture 7" descr="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735" y="4785360"/>
            <a:ext cx="5749925" cy="17405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Text Box 3"/>
          <p:cNvSpPr txBox="1"/>
          <p:nvPr/>
        </p:nvSpPr>
        <p:spPr>
          <a:xfrm>
            <a:off x="426720" y="1196975"/>
            <a:ext cx="8486775" cy="17145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ts val="200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</a:rPr>
              <a:t>1</a:t>
            </a:r>
            <a:r>
              <a:rPr lang="en-US" altLang="zh-CN" sz="2400" b="1" dirty="0"/>
              <a:t>  </a:t>
            </a:r>
            <a:r>
              <a:rPr lang="zh-CN" altLang="en-US" sz="2400" b="1" dirty="0">
                <a:solidFill>
                  <a:srgbClr val="002060"/>
                </a:solidFill>
              </a:rPr>
              <a:t>设 </a:t>
            </a:r>
            <a:r>
              <a:rPr lang="en-US" altLang="zh-CN" sz="2400" b="1" i="1" dirty="0">
                <a:solidFill>
                  <a:srgbClr val="002060"/>
                </a:solidFill>
              </a:rPr>
              <a:t>A</a:t>
            </a:r>
            <a:r>
              <a:rPr lang="en-US" altLang="zh-CN" sz="2400" b="1" dirty="0">
                <a:solidFill>
                  <a:srgbClr val="002060"/>
                </a:solidFill>
              </a:rPr>
              <a:t>={1, 2, …, 7}, </a:t>
            </a:r>
            <a:r>
              <a:rPr lang="zh-CN" altLang="en-US" sz="2400" b="1" dirty="0">
                <a:solidFill>
                  <a:srgbClr val="002060"/>
                </a:solidFill>
              </a:rPr>
              <a:t>如下定义 </a:t>
            </a:r>
            <a:r>
              <a:rPr lang="en-US" altLang="zh-CN" sz="2400" b="1" i="1" dirty="0">
                <a:solidFill>
                  <a:srgbClr val="002060"/>
                </a:solidFill>
              </a:rPr>
              <a:t>A</a:t>
            </a:r>
            <a:r>
              <a:rPr lang="zh-CN" altLang="en-US" sz="2400" b="1" dirty="0">
                <a:solidFill>
                  <a:srgbClr val="002060"/>
                </a:solidFill>
              </a:rPr>
              <a:t>上的关系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zh-CN" altLang="en-US" sz="2400" b="1" dirty="0">
                <a:solidFill>
                  <a:srgbClr val="002060"/>
                </a:solidFill>
              </a:rPr>
              <a:t>：</a:t>
            </a:r>
            <a:br>
              <a:rPr lang="zh-CN" altLang="en-US" sz="2400" b="1" dirty="0">
                <a:solidFill>
                  <a:srgbClr val="002060"/>
                </a:solidFill>
              </a:rPr>
            </a:br>
            <a:r>
              <a:rPr lang="zh-CN" altLang="en-US" sz="2400" b="1" dirty="0">
                <a:solidFill>
                  <a:srgbClr val="002060"/>
                </a:solidFill>
              </a:rPr>
              <a:t>    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</a:rPr>
              <a:t>={&lt;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, </a:t>
            </a:r>
            <a:r>
              <a:rPr lang="en-US" altLang="zh-CN" sz="2400" b="1" i="1" dirty="0">
                <a:solidFill>
                  <a:srgbClr val="002060"/>
                </a:solidFill>
              </a:rPr>
              <a:t>y</a:t>
            </a:r>
            <a:r>
              <a:rPr lang="en-US" altLang="zh-CN" sz="2400" b="1" dirty="0">
                <a:solidFill>
                  <a:srgbClr val="002060"/>
                </a:solidFill>
              </a:rPr>
              <a:t>&gt;| 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, </a:t>
            </a:r>
            <a:r>
              <a:rPr lang="en-US" altLang="zh-CN" sz="2400" b="1" i="1" dirty="0">
                <a:solidFill>
                  <a:srgbClr val="002060"/>
                </a:solidFill>
              </a:rPr>
              <a:t>y</a:t>
            </a:r>
            <a:r>
              <a:rPr lang="en-US" altLang="zh-CN" sz="2400" b="1" dirty="0">
                <a:solidFill>
                  <a:srgbClr val="002060"/>
                </a:solidFill>
              </a:rPr>
              <a:t>∈</a:t>
            </a:r>
            <a:r>
              <a:rPr lang="en-US" altLang="zh-CN" sz="2400" b="1" i="1" dirty="0">
                <a:solidFill>
                  <a:srgbClr val="002060"/>
                </a:solidFill>
              </a:rPr>
              <a:t>A</a:t>
            </a:r>
            <a:r>
              <a:rPr lang="en-US" altLang="zh-CN" sz="2400" b="1" dirty="0">
                <a:solidFill>
                  <a:srgbClr val="002060"/>
                </a:solidFill>
              </a:rPr>
              <a:t>∧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≡</a:t>
            </a:r>
            <a:r>
              <a:rPr lang="en-US" altLang="zh-CN" sz="2400" b="1" i="1" dirty="0">
                <a:solidFill>
                  <a:srgbClr val="002060"/>
                </a:solidFill>
              </a:rPr>
              <a:t>y </a:t>
            </a:r>
            <a:r>
              <a:rPr lang="en-US" altLang="zh-CN" sz="2400" b="1" dirty="0">
                <a:solidFill>
                  <a:srgbClr val="002060"/>
                </a:solidFill>
              </a:rPr>
              <a:t>(mod 3)}</a:t>
            </a:r>
            <a:br>
              <a:rPr lang="en-US" altLang="zh-CN" sz="2400" b="1" dirty="0">
                <a:solidFill>
                  <a:srgbClr val="002060"/>
                </a:solidFill>
              </a:rPr>
            </a:br>
            <a:r>
              <a:rPr lang="zh-CN" altLang="en-US" sz="2400" b="1" dirty="0">
                <a:solidFill>
                  <a:srgbClr val="002060"/>
                </a:solidFill>
              </a:rPr>
              <a:t>其中 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</a:rPr>
              <a:t>≡</a:t>
            </a:r>
            <a:r>
              <a:rPr lang="en-US" altLang="zh-CN" sz="2400" b="1" i="1" dirty="0">
                <a:solidFill>
                  <a:srgbClr val="002060"/>
                </a:solidFill>
              </a:rPr>
              <a:t>y </a:t>
            </a:r>
            <a:r>
              <a:rPr lang="en-US" altLang="zh-CN" sz="2400" b="1" dirty="0">
                <a:solidFill>
                  <a:srgbClr val="002060"/>
                </a:solidFill>
              </a:rPr>
              <a:t>(mod 3) </a:t>
            </a:r>
            <a:r>
              <a:rPr lang="zh-CN" altLang="en-US" sz="2400" b="1" dirty="0">
                <a:solidFill>
                  <a:srgbClr val="002060"/>
                </a:solidFill>
              </a:rPr>
              <a:t>叫做 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zh-CN" altLang="en-US" sz="2400" b="1" dirty="0">
                <a:solidFill>
                  <a:srgbClr val="002060"/>
                </a:solidFill>
              </a:rPr>
              <a:t>与</a:t>
            </a:r>
            <a:r>
              <a:rPr lang="en-US" altLang="zh-CN" sz="2400" b="1" i="1" dirty="0">
                <a:solidFill>
                  <a:srgbClr val="002060"/>
                </a:solidFill>
              </a:rPr>
              <a:t>y </a:t>
            </a:r>
            <a:r>
              <a:rPr lang="zh-CN" altLang="en-US" sz="2400" b="1" dirty="0">
                <a:solidFill>
                  <a:srgbClr val="7030A0"/>
                </a:solidFill>
              </a:rPr>
              <a:t>模</a:t>
            </a:r>
            <a:r>
              <a:rPr lang="en-US" altLang="zh-CN" sz="2400" b="1" dirty="0">
                <a:solidFill>
                  <a:srgbClr val="7030A0"/>
                </a:solidFill>
              </a:rPr>
              <a:t>3</a:t>
            </a:r>
            <a:r>
              <a:rPr lang="zh-CN" altLang="en-US" sz="2400" b="1" dirty="0">
                <a:solidFill>
                  <a:srgbClr val="7030A0"/>
                </a:solidFill>
              </a:rPr>
              <a:t>相等</a:t>
            </a:r>
            <a:r>
              <a:rPr lang="en-US" altLang="zh-CN" sz="2400" b="1" dirty="0">
                <a:solidFill>
                  <a:srgbClr val="002060"/>
                </a:solidFill>
              </a:rPr>
              <a:t>, </a:t>
            </a:r>
            <a:r>
              <a:rPr lang="zh-CN" altLang="en-US" sz="2400" b="1" dirty="0">
                <a:solidFill>
                  <a:srgbClr val="002060"/>
                </a:solidFill>
              </a:rPr>
              <a:t>即 </a:t>
            </a:r>
            <a:r>
              <a:rPr lang="en-US" altLang="zh-CN" sz="2400" b="1" i="1" dirty="0">
                <a:solidFill>
                  <a:srgbClr val="002060"/>
                </a:solidFill>
              </a:rPr>
              <a:t>x </a:t>
            </a:r>
            <a:r>
              <a:rPr lang="zh-CN" altLang="en-US" sz="2400" b="1" dirty="0">
                <a:solidFill>
                  <a:srgbClr val="002060"/>
                </a:solidFill>
              </a:rPr>
              <a:t>除以</a:t>
            </a:r>
            <a:r>
              <a:rPr lang="en-US" altLang="zh-CN" sz="2400" b="1" dirty="0">
                <a:solidFill>
                  <a:srgbClr val="002060"/>
                </a:solidFill>
              </a:rPr>
              <a:t>3</a:t>
            </a:r>
            <a:r>
              <a:rPr lang="zh-CN" altLang="en-US" sz="2400" b="1" dirty="0">
                <a:solidFill>
                  <a:srgbClr val="002060"/>
                </a:solidFill>
              </a:rPr>
              <a:t>的余数与 </a:t>
            </a:r>
            <a:r>
              <a:rPr lang="en-US" altLang="zh-CN" sz="2400" b="1" i="1" dirty="0">
                <a:solidFill>
                  <a:srgbClr val="002060"/>
                </a:solidFill>
              </a:rPr>
              <a:t>y </a:t>
            </a:r>
            <a:r>
              <a:rPr lang="zh-CN" altLang="en-US" sz="2400" b="1" dirty="0">
                <a:solidFill>
                  <a:srgbClr val="002060"/>
                </a:solidFill>
              </a:rPr>
              <a:t>除以</a:t>
            </a:r>
            <a:r>
              <a:rPr lang="en-US" altLang="zh-CN" sz="2400" b="1" dirty="0">
                <a:solidFill>
                  <a:srgbClr val="002060"/>
                </a:solidFill>
              </a:rPr>
              <a:t>3</a:t>
            </a:r>
            <a:r>
              <a:rPr lang="zh-CN" altLang="en-US" sz="2400" b="1" dirty="0">
                <a:solidFill>
                  <a:srgbClr val="002060"/>
                </a:solidFill>
              </a:rPr>
              <a:t>的余数相等</a:t>
            </a:r>
            <a:r>
              <a:rPr lang="en-US" altLang="zh-CN" sz="2400" b="1" dirty="0">
                <a:solidFill>
                  <a:srgbClr val="002060"/>
                </a:solidFill>
              </a:rPr>
              <a:t>.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34340" y="518160"/>
            <a:ext cx="110109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Font typeface="Wingdings" panose="05000000000000000000" charset="0"/>
            </a:pPr>
            <a:r>
              <a:rPr lang="zh-CN" altLang="en-US" sz="3600" b="1" dirty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实例</a:t>
            </a:r>
          </a:p>
        </p:txBody>
      </p:sp>
      <p:sp>
        <p:nvSpPr>
          <p:cNvPr id="2" name="Text Box 3"/>
          <p:cNvSpPr txBox="1"/>
          <p:nvPr/>
        </p:nvSpPr>
        <p:spPr>
          <a:xfrm>
            <a:off x="426720" y="2990850"/>
            <a:ext cx="8486775" cy="17145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ts val="8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不难验证</a:t>
            </a:r>
            <a:r>
              <a:rPr lang="en-US" altLang="zh-CN" sz="2400" b="1" i="1" dirty="0">
                <a:solidFill>
                  <a:srgbClr val="002060"/>
                </a:solidFill>
              </a:rPr>
              <a:t>R</a:t>
            </a:r>
            <a:r>
              <a:rPr lang="zh-CN" altLang="en-US" sz="2400" b="1" dirty="0">
                <a:solidFill>
                  <a:srgbClr val="002060"/>
                </a:solidFill>
              </a:rPr>
              <a:t>为</a:t>
            </a:r>
            <a:r>
              <a:rPr lang="en-US" altLang="zh-CN" sz="2400" b="1" i="1" dirty="0">
                <a:solidFill>
                  <a:srgbClr val="002060"/>
                </a:solidFill>
              </a:rPr>
              <a:t>A</a:t>
            </a:r>
            <a:r>
              <a:rPr lang="zh-CN" altLang="en-US" sz="2400" b="1" dirty="0">
                <a:solidFill>
                  <a:srgbClr val="002060"/>
                </a:solidFill>
              </a:rPr>
              <a:t>上的等价关系</a:t>
            </a:r>
            <a:r>
              <a:rPr lang="en-US" altLang="zh-CN" sz="2400" b="1" dirty="0">
                <a:solidFill>
                  <a:srgbClr val="002060"/>
                </a:solidFill>
              </a:rPr>
              <a:t>, </a:t>
            </a:r>
            <a:r>
              <a:rPr lang="zh-CN" altLang="en-US" sz="2400" b="1" dirty="0">
                <a:solidFill>
                  <a:srgbClr val="002060"/>
                </a:solidFill>
              </a:rPr>
              <a:t>因为</a:t>
            </a:r>
            <a:br>
              <a:rPr lang="zh-CN" altLang="en-US" sz="2400" b="1" dirty="0">
                <a:solidFill>
                  <a:srgbClr val="002060"/>
                </a:solidFill>
              </a:rPr>
            </a:br>
            <a:r>
              <a:rPr lang="zh-CN" altLang="en-US" sz="2400" b="1" dirty="0">
                <a:solidFill>
                  <a:srgbClr val="002060"/>
                </a:solidFill>
              </a:rPr>
              <a:t>    </a:t>
            </a:r>
            <a:r>
              <a:rPr lang="zh-CN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∈</a:t>
            </a:r>
            <a:r>
              <a:rPr lang="en-US" altLang="zh-CN" sz="2400" b="1" i="1" dirty="0">
                <a:solidFill>
                  <a:srgbClr val="002060"/>
                </a:solidFill>
              </a:rPr>
              <a:t>A</a:t>
            </a:r>
            <a:r>
              <a:rPr lang="en-US" altLang="zh-CN" sz="2400" b="1" dirty="0">
                <a:solidFill>
                  <a:srgbClr val="002060"/>
                </a:solidFill>
              </a:rPr>
              <a:t>, </a:t>
            </a:r>
            <a:r>
              <a:rPr lang="zh-CN" altLang="en-US" sz="2400" b="1" dirty="0">
                <a:solidFill>
                  <a:srgbClr val="002060"/>
                </a:solidFill>
              </a:rPr>
              <a:t>有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≡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(mod 3)</a:t>
            </a:r>
            <a:br>
              <a:rPr lang="en-US" altLang="zh-CN" sz="2400" b="1" dirty="0">
                <a:solidFill>
                  <a:srgbClr val="002060"/>
                </a:solidFill>
              </a:rPr>
            </a:br>
            <a:r>
              <a:rPr lang="en-US" altLang="zh-CN" sz="2400" b="1" dirty="0">
                <a:solidFill>
                  <a:srgbClr val="002060"/>
                </a:solidFill>
              </a:rPr>
              <a:t>    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, </a:t>
            </a:r>
            <a:r>
              <a:rPr lang="en-US" altLang="zh-CN" sz="2400" b="1" i="1" dirty="0">
                <a:solidFill>
                  <a:srgbClr val="002060"/>
                </a:solidFill>
              </a:rPr>
              <a:t>y</a:t>
            </a:r>
            <a:r>
              <a:rPr lang="en-US" altLang="zh-CN" sz="2400" b="1" dirty="0">
                <a:solidFill>
                  <a:srgbClr val="002060"/>
                </a:solidFill>
              </a:rPr>
              <a:t>∈</a:t>
            </a:r>
            <a:r>
              <a:rPr lang="en-US" altLang="zh-CN" sz="2400" b="1" i="1" dirty="0">
                <a:solidFill>
                  <a:srgbClr val="002060"/>
                </a:solidFill>
              </a:rPr>
              <a:t>A</a:t>
            </a:r>
            <a:r>
              <a:rPr lang="en-US" altLang="zh-CN" sz="2400" b="1" dirty="0">
                <a:solidFill>
                  <a:srgbClr val="002060"/>
                </a:solidFill>
              </a:rPr>
              <a:t>, </a:t>
            </a:r>
            <a:r>
              <a:rPr lang="zh-CN" altLang="en-US" sz="2400" b="1" dirty="0">
                <a:solidFill>
                  <a:srgbClr val="002060"/>
                </a:solidFill>
              </a:rPr>
              <a:t>若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≡</a:t>
            </a:r>
            <a:r>
              <a:rPr lang="en-US" altLang="zh-CN" sz="2400" b="1" i="1" dirty="0">
                <a:solidFill>
                  <a:srgbClr val="002060"/>
                </a:solidFill>
              </a:rPr>
              <a:t>y</a:t>
            </a:r>
            <a:r>
              <a:rPr lang="en-US" altLang="zh-CN" sz="2400" b="1" dirty="0">
                <a:solidFill>
                  <a:srgbClr val="002060"/>
                </a:solidFill>
              </a:rPr>
              <a:t>(mod 3), </a:t>
            </a:r>
            <a:r>
              <a:rPr lang="zh-CN" altLang="en-US" sz="2400" b="1" dirty="0">
                <a:solidFill>
                  <a:srgbClr val="002060"/>
                </a:solidFill>
              </a:rPr>
              <a:t>则有</a:t>
            </a:r>
            <a:r>
              <a:rPr lang="en-US" altLang="zh-CN" sz="2400" b="1" i="1" dirty="0">
                <a:solidFill>
                  <a:srgbClr val="002060"/>
                </a:solidFill>
              </a:rPr>
              <a:t>y</a:t>
            </a:r>
            <a:r>
              <a:rPr lang="en-US" altLang="zh-CN" sz="2400" b="1" dirty="0">
                <a:solidFill>
                  <a:srgbClr val="002060"/>
                </a:solidFill>
              </a:rPr>
              <a:t>≡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(mod 3)</a:t>
            </a:r>
            <a:br>
              <a:rPr lang="en-US" altLang="zh-CN" sz="2400" b="1" dirty="0">
                <a:solidFill>
                  <a:srgbClr val="002060"/>
                </a:solidFill>
              </a:rPr>
            </a:br>
            <a:r>
              <a:rPr lang="en-US" altLang="zh-CN" sz="2400" b="1" dirty="0">
                <a:solidFill>
                  <a:srgbClr val="002060"/>
                </a:solidFill>
              </a:rPr>
              <a:t>    </a:t>
            </a:r>
            <a:r>
              <a:rPr lang="en-US" altLang="zh-CN" sz="2400" b="1" dirty="0">
                <a:solidFill>
                  <a:srgbClr val="00206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, </a:t>
            </a:r>
            <a:r>
              <a:rPr lang="en-US" altLang="zh-CN" sz="2400" b="1" i="1" dirty="0">
                <a:solidFill>
                  <a:srgbClr val="002060"/>
                </a:solidFill>
              </a:rPr>
              <a:t>y</a:t>
            </a:r>
            <a:r>
              <a:rPr lang="en-US" altLang="zh-CN" sz="2400" b="1" dirty="0">
                <a:solidFill>
                  <a:srgbClr val="002060"/>
                </a:solidFill>
              </a:rPr>
              <a:t>, </a:t>
            </a:r>
            <a:r>
              <a:rPr lang="en-US" altLang="zh-CN" sz="2400" b="1" i="1" dirty="0">
                <a:solidFill>
                  <a:srgbClr val="002060"/>
                </a:solidFill>
              </a:rPr>
              <a:t>z</a:t>
            </a:r>
            <a:r>
              <a:rPr lang="en-US" altLang="zh-CN" sz="2400" b="1" dirty="0">
                <a:solidFill>
                  <a:srgbClr val="002060"/>
                </a:solidFill>
              </a:rPr>
              <a:t>∈</a:t>
            </a:r>
            <a:r>
              <a:rPr lang="en-US" altLang="zh-CN" sz="2400" b="1" i="1" dirty="0">
                <a:solidFill>
                  <a:srgbClr val="002060"/>
                </a:solidFill>
              </a:rPr>
              <a:t>A</a:t>
            </a:r>
            <a:r>
              <a:rPr lang="en-US" altLang="zh-CN" sz="2400" b="1" dirty="0">
                <a:solidFill>
                  <a:srgbClr val="002060"/>
                </a:solidFill>
              </a:rPr>
              <a:t>, </a:t>
            </a:r>
            <a:r>
              <a:rPr lang="zh-CN" altLang="en-US" sz="2400" b="1" dirty="0">
                <a:solidFill>
                  <a:srgbClr val="002060"/>
                </a:solidFill>
              </a:rPr>
              <a:t>若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≡</a:t>
            </a:r>
            <a:r>
              <a:rPr lang="en-US" altLang="zh-CN" sz="2400" b="1" i="1" dirty="0">
                <a:solidFill>
                  <a:srgbClr val="002060"/>
                </a:solidFill>
              </a:rPr>
              <a:t>y</a:t>
            </a:r>
            <a:r>
              <a:rPr lang="en-US" altLang="zh-CN" sz="2400" b="1" dirty="0">
                <a:solidFill>
                  <a:srgbClr val="002060"/>
                </a:solidFill>
              </a:rPr>
              <a:t>(mod 3), </a:t>
            </a:r>
            <a:r>
              <a:rPr lang="en-US" altLang="zh-CN" sz="2400" b="1" i="1" dirty="0">
                <a:solidFill>
                  <a:srgbClr val="002060"/>
                </a:solidFill>
              </a:rPr>
              <a:t>y</a:t>
            </a:r>
            <a:r>
              <a:rPr lang="en-US" altLang="zh-CN" sz="2400" b="1" dirty="0">
                <a:solidFill>
                  <a:srgbClr val="002060"/>
                </a:solidFill>
              </a:rPr>
              <a:t>≡</a:t>
            </a:r>
            <a:r>
              <a:rPr lang="en-US" altLang="zh-CN" sz="2400" b="1" i="1" dirty="0">
                <a:solidFill>
                  <a:srgbClr val="002060"/>
                </a:solidFill>
              </a:rPr>
              <a:t>z</a:t>
            </a:r>
            <a:r>
              <a:rPr lang="en-US" altLang="zh-CN" sz="2400" b="1" dirty="0">
                <a:solidFill>
                  <a:srgbClr val="002060"/>
                </a:solidFill>
              </a:rPr>
              <a:t>(mod 3), </a:t>
            </a:r>
            <a:r>
              <a:rPr lang="zh-CN" altLang="en-US" sz="2400" b="1" dirty="0">
                <a:solidFill>
                  <a:srgbClr val="002060"/>
                </a:solidFill>
              </a:rPr>
              <a:t>则有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≡</a:t>
            </a:r>
            <a:r>
              <a:rPr lang="en-US" altLang="zh-CN" sz="2400" b="1" i="1" dirty="0">
                <a:solidFill>
                  <a:srgbClr val="002060"/>
                </a:solidFill>
              </a:rPr>
              <a:t>z</a:t>
            </a:r>
            <a:r>
              <a:rPr lang="en-US" altLang="zh-CN" sz="2400" b="1" dirty="0">
                <a:solidFill>
                  <a:srgbClr val="002060"/>
                </a:solidFill>
              </a:rPr>
              <a:t>(mod 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4</a:t>
            </a:fld>
            <a:endParaRPr lang="zh-CN" altLang="en-US" sz="1400" dirty="0"/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>
          <a:xfrm>
            <a:off x="685800" y="394335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等价类与商集</a:t>
            </a:r>
          </a:p>
        </p:txBody>
      </p:sp>
      <p:sp>
        <p:nvSpPr>
          <p:cNvPr id="7172" name="Text Box 3"/>
          <p:cNvSpPr txBox="1"/>
          <p:nvPr/>
        </p:nvSpPr>
        <p:spPr>
          <a:xfrm>
            <a:off x="827088" y="2131695"/>
            <a:ext cx="8007350" cy="152971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定义</a:t>
            </a:r>
            <a:r>
              <a:rPr lang="en-US" altLang="zh-CN" sz="2400" b="1" dirty="0">
                <a:solidFill>
                  <a:srgbClr val="7030A0"/>
                </a:solidFill>
              </a:rPr>
              <a:t>4.19</a:t>
            </a:r>
            <a:r>
              <a:rPr lang="en-US" altLang="zh-CN" sz="2400" b="1" dirty="0"/>
              <a:t>  </a:t>
            </a:r>
            <a:r>
              <a:rPr lang="zh-CN" altLang="en-US" sz="2400" b="1" dirty="0"/>
              <a:t>设</a:t>
            </a:r>
            <a:r>
              <a:rPr lang="en-US" altLang="zh-CN" sz="2400" b="1" i="1" dirty="0"/>
              <a:t>R</a:t>
            </a:r>
            <a:r>
              <a:rPr lang="zh-CN" altLang="en-US" sz="2400" b="1" dirty="0"/>
              <a:t>为非空集合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上的</a:t>
            </a:r>
            <a:r>
              <a:rPr lang="zh-CN" altLang="en-US" sz="2400" b="1" dirty="0">
                <a:solidFill>
                  <a:srgbClr val="FF0000"/>
                </a:solidFill>
              </a:rPr>
              <a:t>等价</a:t>
            </a:r>
            <a:r>
              <a:rPr lang="zh-CN" altLang="en-US" sz="2400" b="1" dirty="0"/>
              <a:t>关系</a:t>
            </a:r>
            <a:r>
              <a:rPr lang="en-US" altLang="zh-CN" sz="2400" b="1" dirty="0"/>
              <a:t>, </a:t>
            </a:r>
            <a:r>
              <a:rPr lang="en-US" altLang="zh-CN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∈</a:t>
            </a:r>
            <a:r>
              <a:rPr lang="en-US" altLang="zh-CN" sz="2400" b="1" i="1" dirty="0"/>
              <a:t>A, </a:t>
            </a:r>
            <a:r>
              <a:rPr lang="zh-CN" altLang="en-US" sz="2400" b="1" dirty="0"/>
              <a:t>令</a:t>
            </a:r>
            <a:br>
              <a:rPr lang="zh-CN" altLang="en-US" sz="2400" b="1" dirty="0"/>
            </a:br>
            <a:r>
              <a:rPr lang="zh-CN" altLang="en-US" sz="2400" b="1" dirty="0"/>
              <a:t>  </a:t>
            </a:r>
            <a:r>
              <a:rPr lang="en-US" altLang="zh-CN" sz="2400" b="1" dirty="0">
                <a:solidFill>
                  <a:srgbClr val="FF0000"/>
                </a:solidFill>
              </a:rPr>
              <a:t>[</a:t>
            </a:r>
            <a:r>
              <a:rPr lang="en-US" altLang="zh-CN" sz="2400" b="1" i="1" dirty="0">
                <a:solidFill>
                  <a:srgbClr val="FF0000"/>
                </a:solidFill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</a:rPr>
              <a:t>]</a:t>
            </a:r>
            <a:r>
              <a:rPr lang="en-US" altLang="zh-CN" sz="2400" b="1" i="1" baseline="-25000" dirty="0">
                <a:solidFill>
                  <a:srgbClr val="FF0000"/>
                </a:solidFill>
              </a:rPr>
              <a:t>R </a:t>
            </a:r>
            <a:r>
              <a:rPr lang="en-US" altLang="zh-CN" sz="2400" b="1" dirty="0"/>
              <a:t>= { </a:t>
            </a:r>
            <a:r>
              <a:rPr lang="en-US" altLang="zh-CN" sz="2400" b="1" i="1" dirty="0"/>
              <a:t>y </a:t>
            </a:r>
            <a:r>
              <a:rPr lang="en-US" altLang="zh-CN" sz="2400" b="1" dirty="0"/>
              <a:t>| 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∈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∧</a:t>
            </a:r>
            <a:r>
              <a:rPr lang="en-US" altLang="zh-CN" sz="2400" b="1" i="1" dirty="0"/>
              <a:t>xRy </a:t>
            </a:r>
            <a:r>
              <a:rPr lang="en-US" altLang="zh-CN" sz="2400" b="1" dirty="0"/>
              <a:t>}</a:t>
            </a:r>
          </a:p>
          <a:p>
            <a:pPr marL="342900" lvl="0" indent="-34290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称 </a:t>
            </a:r>
            <a:r>
              <a:rPr lang="en-US" altLang="zh-CN" sz="2400" b="1" dirty="0"/>
              <a:t>[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]</a:t>
            </a:r>
            <a:r>
              <a:rPr lang="en-US" altLang="zh-CN" sz="2400" b="1" i="1" baseline="-25000" dirty="0"/>
              <a:t>R </a:t>
            </a:r>
            <a:r>
              <a:rPr lang="zh-CN" altLang="en-US" sz="2400" b="1" dirty="0"/>
              <a:t>为</a:t>
            </a:r>
            <a:r>
              <a:rPr lang="en-US" altLang="zh-CN" sz="2400" b="1" i="1" dirty="0">
                <a:solidFill>
                  <a:srgbClr val="7030A0"/>
                </a:solidFill>
              </a:rPr>
              <a:t>x</a:t>
            </a:r>
            <a:r>
              <a:rPr lang="zh-CN" altLang="en-US" sz="2400" b="1" dirty="0">
                <a:solidFill>
                  <a:srgbClr val="7030A0"/>
                </a:solidFill>
              </a:rPr>
              <a:t>关于</a:t>
            </a:r>
            <a:r>
              <a:rPr lang="en-US" altLang="zh-CN" sz="2400" b="1" i="1" dirty="0">
                <a:solidFill>
                  <a:srgbClr val="7030A0"/>
                </a:solidFill>
              </a:rPr>
              <a:t>R </a:t>
            </a:r>
            <a:r>
              <a:rPr lang="zh-CN" altLang="en-US" sz="2400" b="1" dirty="0">
                <a:solidFill>
                  <a:srgbClr val="7030A0"/>
                </a:solidFill>
              </a:rPr>
              <a:t>的等价类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简称为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i="1" dirty="0">
                <a:solidFill>
                  <a:srgbClr val="7030A0"/>
                </a:solidFill>
              </a:rPr>
              <a:t>x </a:t>
            </a:r>
            <a:r>
              <a:rPr lang="zh-CN" altLang="en-US" sz="2400" b="1" dirty="0">
                <a:solidFill>
                  <a:srgbClr val="7030A0"/>
                </a:solidFill>
              </a:rPr>
              <a:t>的等价类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简记为</a:t>
            </a:r>
            <a:r>
              <a:rPr lang="en-US" altLang="zh-CN" sz="2400" b="1" dirty="0">
                <a:solidFill>
                  <a:srgbClr val="FF0000"/>
                </a:solidFill>
              </a:rPr>
              <a:t>[</a:t>
            </a:r>
            <a:r>
              <a:rPr lang="en-US" altLang="zh-CN" sz="2400" b="1" i="1" dirty="0">
                <a:solidFill>
                  <a:srgbClr val="FF0000"/>
                </a:solidFill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</a:rPr>
              <a:t>]</a:t>
            </a:r>
            <a:r>
              <a:rPr lang="en-US" altLang="zh-CN" sz="2400" b="1" dirty="0"/>
              <a:t>.   </a:t>
            </a:r>
            <a:endParaRPr lang="en-US" altLang="zh-CN" sz="2400" b="1" dirty="0">
              <a:solidFill>
                <a:srgbClr val="000066"/>
              </a:solidFill>
            </a:endParaRPr>
          </a:p>
        </p:txBody>
      </p:sp>
      <p:sp>
        <p:nvSpPr>
          <p:cNvPr id="8195" name="Rectangle 2"/>
          <p:cNvSpPr>
            <a:spLocks noGrp="1"/>
          </p:cNvSpPr>
          <p:nvPr/>
        </p:nvSpPr>
        <p:spPr>
          <a:xfrm>
            <a:off x="684213" y="1122998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algn="l" eaLnBrk="1" hangingPunct="1">
              <a:buFont typeface="Wingdings" panose="05000000000000000000" charset="0"/>
              <a:buChar char="p"/>
            </a:pPr>
            <a:r>
              <a:rPr lang="zh-CN" altLang="en-US" sz="3600" dirty="0">
                <a:solidFill>
                  <a:srgbClr val="A50021"/>
                </a:solidFill>
              </a:rPr>
              <a:t>等价类概念</a:t>
            </a:r>
          </a:p>
        </p:txBody>
      </p:sp>
      <p:pic>
        <p:nvPicPr>
          <p:cNvPr id="6151" name="Picture 7" descr="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935" y="4766945"/>
            <a:ext cx="4150995" cy="12566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3"/>
          <p:cNvSpPr txBox="1"/>
          <p:nvPr/>
        </p:nvSpPr>
        <p:spPr>
          <a:xfrm>
            <a:off x="827088" y="4069080"/>
            <a:ext cx="6777355" cy="2009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实例</a:t>
            </a:r>
            <a:r>
              <a:rPr lang="zh-CN" altLang="en-US" sz="2400" b="1" dirty="0">
                <a:solidFill>
                  <a:srgbClr val="000066"/>
                </a:solidFill>
              </a:rPr>
              <a:t>   </a:t>
            </a:r>
            <a:r>
              <a:rPr lang="en-US" altLang="zh-CN" sz="2400" b="1" dirty="0">
                <a:solidFill>
                  <a:srgbClr val="000066"/>
                </a:solidFill>
              </a:rPr>
              <a:t>A={ 1, 2, … , 7 }</a:t>
            </a:r>
            <a:r>
              <a:rPr lang="zh-CN" altLang="en-US" sz="2400" b="1" dirty="0">
                <a:solidFill>
                  <a:srgbClr val="000066"/>
                </a:solidFill>
              </a:rPr>
              <a:t>上</a:t>
            </a:r>
            <a:r>
              <a:rPr lang="zh-CN" altLang="en-US" sz="2400" b="1" dirty="0">
                <a:solidFill>
                  <a:srgbClr val="FF0000"/>
                </a:solidFill>
              </a:rPr>
              <a:t>模 </a:t>
            </a:r>
            <a:r>
              <a:rPr lang="en-US" altLang="zh-CN" sz="2400" b="1" dirty="0">
                <a:solidFill>
                  <a:srgbClr val="FF0000"/>
                </a:solidFill>
              </a:rPr>
              <a:t>3 </a:t>
            </a:r>
            <a:r>
              <a:rPr lang="zh-CN" altLang="en-US" sz="2400" b="1" dirty="0">
                <a:solidFill>
                  <a:srgbClr val="FF0000"/>
                </a:solidFill>
              </a:rPr>
              <a:t>等价关系</a:t>
            </a:r>
            <a:r>
              <a:rPr lang="zh-CN" altLang="en-US" sz="2400" b="1" dirty="0">
                <a:solidFill>
                  <a:srgbClr val="000066"/>
                </a:solidFill>
              </a:rPr>
              <a:t>的等价类：</a:t>
            </a:r>
            <a:br>
              <a:rPr lang="zh-CN" altLang="en-US" sz="2400" b="1" dirty="0">
                <a:solidFill>
                  <a:srgbClr val="000066"/>
                </a:solidFill>
              </a:rPr>
            </a:br>
            <a:r>
              <a:rPr lang="zh-CN" altLang="en-US" sz="2400" b="1" dirty="0">
                <a:solidFill>
                  <a:srgbClr val="000066"/>
                </a:solidFill>
              </a:rPr>
              <a:t>   </a:t>
            </a:r>
            <a:r>
              <a:rPr lang="en-US" altLang="zh-CN" sz="2400" b="1" dirty="0">
                <a:solidFill>
                  <a:srgbClr val="000066"/>
                </a:solidFill>
              </a:rPr>
              <a:t>[1]=[4]=[7]={1, 4, 7}</a:t>
            </a:r>
            <a:br>
              <a:rPr lang="en-US" altLang="zh-CN" sz="2400" b="1" dirty="0">
                <a:solidFill>
                  <a:srgbClr val="000066"/>
                </a:solidFill>
              </a:rPr>
            </a:br>
            <a:r>
              <a:rPr lang="en-US" altLang="zh-CN" sz="2400" b="1" dirty="0">
                <a:solidFill>
                  <a:srgbClr val="000066"/>
                </a:solidFill>
              </a:rPr>
              <a:t>   [2]=[5]={2, 5}</a:t>
            </a:r>
            <a:br>
              <a:rPr lang="en-US" altLang="zh-CN" sz="2400" b="1" dirty="0">
                <a:solidFill>
                  <a:srgbClr val="000066"/>
                </a:solidFill>
              </a:rPr>
            </a:br>
            <a:r>
              <a:rPr lang="en-US" altLang="zh-CN" sz="2400" b="1" dirty="0">
                <a:solidFill>
                  <a:srgbClr val="000066"/>
                </a:solidFill>
              </a:rPr>
              <a:t>   [3]=[6]={3, 6}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Text Box 3"/>
          <p:cNvSpPr txBox="1"/>
          <p:nvPr/>
        </p:nvSpPr>
        <p:spPr>
          <a:xfrm>
            <a:off x="927735" y="2234565"/>
            <a:ext cx="7602220" cy="2009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7030A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7030A0"/>
                </a:solidFill>
              </a:rPr>
              <a:t>定理</a:t>
            </a:r>
            <a:r>
              <a:rPr lang="en-US" altLang="zh-CN" sz="2400" b="1" dirty="0">
                <a:solidFill>
                  <a:srgbClr val="7030A0"/>
                </a:solidFill>
              </a:rPr>
              <a:t>4.8</a:t>
            </a:r>
            <a:r>
              <a:rPr lang="en-US" altLang="zh-CN" sz="2400" b="1" dirty="0"/>
              <a:t>   </a:t>
            </a:r>
            <a:r>
              <a:rPr lang="zh-CN" altLang="en-US" sz="2400" b="1" dirty="0">
                <a:solidFill>
                  <a:schemeClr val="accent2"/>
                </a:solidFill>
              </a:rPr>
              <a:t>设</a:t>
            </a:r>
            <a:r>
              <a:rPr lang="en-US" altLang="zh-CN" sz="2400" b="1" i="1" dirty="0">
                <a:solidFill>
                  <a:schemeClr val="accent2"/>
                </a:solidFill>
              </a:rPr>
              <a:t>R</a:t>
            </a:r>
            <a:r>
              <a:rPr lang="zh-CN" altLang="en-US" sz="2400" b="1" dirty="0">
                <a:solidFill>
                  <a:schemeClr val="accent2"/>
                </a:solidFill>
              </a:rPr>
              <a:t>是非空集合</a:t>
            </a:r>
            <a:r>
              <a:rPr lang="en-US" altLang="zh-CN" sz="2400" b="1" i="1" dirty="0">
                <a:solidFill>
                  <a:schemeClr val="accent2"/>
                </a:solidFill>
              </a:rPr>
              <a:t>A</a:t>
            </a:r>
            <a:r>
              <a:rPr lang="zh-CN" altLang="en-US" sz="2400" b="1" dirty="0">
                <a:solidFill>
                  <a:schemeClr val="accent2"/>
                </a:solidFill>
              </a:rPr>
              <a:t>上的等价关系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zh-CN" altLang="en-US" sz="2400" b="1" dirty="0">
                <a:solidFill>
                  <a:schemeClr val="accent2"/>
                </a:solidFill>
              </a:rPr>
              <a:t>则</a:t>
            </a:r>
            <a:br>
              <a:rPr lang="zh-CN" altLang="en-US" sz="2400" b="1" dirty="0"/>
            </a:b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(1) </a:t>
            </a:r>
            <a:r>
              <a:rPr lang="zh-CN" altLang="en-US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chemeClr val="accent2"/>
                </a:solidFill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</a:rPr>
              <a:t>∈</a:t>
            </a:r>
            <a:r>
              <a:rPr lang="en-US" altLang="zh-CN" sz="2400" b="1" i="1" dirty="0">
                <a:solidFill>
                  <a:schemeClr val="accent2"/>
                </a:solidFill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</a:rPr>
              <a:t>, [</a:t>
            </a:r>
            <a:r>
              <a:rPr lang="en-US" altLang="zh-CN" sz="2400" b="1" i="1" dirty="0">
                <a:solidFill>
                  <a:schemeClr val="accent2"/>
                </a:solidFill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</a:rPr>
              <a:t>]</a:t>
            </a:r>
            <a:r>
              <a:rPr lang="zh-CN" altLang="en-US" sz="2400" b="1" dirty="0">
                <a:solidFill>
                  <a:schemeClr val="accent2"/>
                </a:solidFill>
              </a:rPr>
              <a:t>是</a:t>
            </a:r>
            <a:r>
              <a:rPr lang="en-US" altLang="zh-CN" sz="2400" b="1" i="1" dirty="0">
                <a:solidFill>
                  <a:schemeClr val="accent2"/>
                </a:solidFill>
              </a:rPr>
              <a:t>A</a:t>
            </a:r>
            <a:r>
              <a:rPr lang="zh-CN" altLang="en-US" sz="2400" b="1" dirty="0">
                <a:solidFill>
                  <a:schemeClr val="accent2"/>
                </a:solidFill>
              </a:rPr>
              <a:t>的非空子集</a:t>
            </a:r>
            <a:r>
              <a:rPr lang="en-US" altLang="zh-CN" sz="2400" b="1" dirty="0">
                <a:solidFill>
                  <a:schemeClr val="accent2"/>
                </a:solidFill>
              </a:rPr>
              <a:t>.</a:t>
            </a:r>
            <a:br>
              <a:rPr lang="en-US" altLang="zh-CN" sz="2400" b="1" dirty="0"/>
            </a:br>
            <a:endParaRPr lang="en-US" altLang="zh-CN" sz="2400" b="1" dirty="0"/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b="1" i="1" dirty="0"/>
              <a:t> </a:t>
            </a:r>
            <a:endParaRPr lang="en-US" altLang="zh-CN" sz="2400" b="1" dirty="0"/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xfrm>
            <a:off x="1042988" y="1194753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571500" indent="-571500" algn="l" eaLnBrk="1" hangingPunct="1">
              <a:buFont typeface="Wingdings" panose="05000000000000000000" charset="0"/>
              <a:buChar char="p"/>
            </a:pPr>
            <a:r>
              <a:rPr lang="zh-CN" altLang="en-US" sz="3600" dirty="0">
                <a:solidFill>
                  <a:srgbClr val="A50021"/>
                </a:solidFill>
              </a:rPr>
              <a:t>等价类的性质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855980" y="3239135"/>
            <a:ext cx="7602220" cy="5708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  (2) </a:t>
            </a:r>
            <a:r>
              <a:rPr lang="zh-CN" altLang="en-US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chemeClr val="accent2"/>
                </a:solidFill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en-US" altLang="zh-CN" sz="2400" b="1" i="1" dirty="0">
                <a:solidFill>
                  <a:schemeClr val="accent2"/>
                </a:solidFill>
              </a:rPr>
              <a:t>y</a:t>
            </a:r>
            <a:r>
              <a:rPr lang="en-US" altLang="zh-CN" sz="2400" b="1" dirty="0">
                <a:solidFill>
                  <a:schemeClr val="accent2"/>
                </a:solidFill>
              </a:rPr>
              <a:t>∈</a:t>
            </a:r>
            <a:r>
              <a:rPr lang="en-US" altLang="zh-CN" sz="2400" b="1" i="1" dirty="0">
                <a:solidFill>
                  <a:schemeClr val="accent2"/>
                </a:solidFill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zh-CN" altLang="en-US" sz="2400" b="1" dirty="0">
                <a:solidFill>
                  <a:schemeClr val="accent2"/>
                </a:solidFill>
              </a:rPr>
              <a:t>如果 </a:t>
            </a:r>
            <a:r>
              <a:rPr lang="en-US" altLang="zh-CN" sz="2400" b="1" i="1" dirty="0">
                <a:solidFill>
                  <a:schemeClr val="accent2"/>
                </a:solidFill>
              </a:rPr>
              <a:t>xRy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zh-CN" altLang="en-US" sz="2400" b="1" dirty="0">
                <a:solidFill>
                  <a:schemeClr val="accent2"/>
                </a:solidFill>
              </a:rPr>
              <a:t>则</a:t>
            </a:r>
            <a:r>
              <a:rPr lang="en-US" altLang="zh-CN" sz="2400" b="1" dirty="0">
                <a:solidFill>
                  <a:schemeClr val="accent2"/>
                </a:solidFill>
              </a:rPr>
              <a:t>[</a:t>
            </a:r>
            <a:r>
              <a:rPr lang="en-US" altLang="zh-CN" sz="2400" b="1" i="1" dirty="0">
                <a:solidFill>
                  <a:schemeClr val="accent2"/>
                </a:solidFill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</a:rPr>
              <a:t>]=[</a:t>
            </a:r>
            <a:r>
              <a:rPr lang="en-US" altLang="zh-CN" sz="2400" b="1" i="1" dirty="0">
                <a:solidFill>
                  <a:schemeClr val="accent2"/>
                </a:solidFill>
              </a:rPr>
              <a:t>y</a:t>
            </a:r>
            <a:r>
              <a:rPr lang="en-US" altLang="zh-CN" sz="2400" b="1" dirty="0">
                <a:solidFill>
                  <a:schemeClr val="accent2"/>
                </a:solidFill>
              </a:rPr>
              <a:t>]. </a:t>
            </a:r>
            <a:r>
              <a:rPr lang="en-US" altLang="zh-CN" sz="2400" b="1" i="1" dirty="0">
                <a:solidFill>
                  <a:schemeClr val="accent2"/>
                </a:solidFill>
              </a:rPr>
              <a:t> 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024255" y="3778885"/>
            <a:ext cx="7812405" cy="534035"/>
            <a:chOff x="935" y="3126"/>
            <a:chExt cx="12303" cy="841"/>
          </a:xfrm>
        </p:grpSpPr>
        <p:sp>
          <p:nvSpPr>
            <p:cNvPr id="5" name="Text Box 5"/>
            <p:cNvSpPr txBox="1"/>
            <p:nvPr/>
          </p:nvSpPr>
          <p:spPr>
            <a:xfrm>
              <a:off x="935" y="3126"/>
              <a:ext cx="12303" cy="841"/>
            </a:xfrm>
            <a:prstGeom prst="rect">
              <a:avLst/>
            </a:prstGeom>
            <a:noFill/>
            <a:ln w="63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457200" lvl="0" indent="-457200" eaLnBrk="1" hangingPunct="1">
                <a:lnSpc>
                  <a:spcPct val="120000"/>
                </a:lnSpc>
                <a:spcBef>
                  <a:spcPts val="15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</a:rPr>
                <a:t>(3)</a:t>
              </a:r>
              <a:r>
                <a:rPr lang="en-US" altLang="zh-CN" sz="2400" b="1" dirty="0"/>
                <a:t> </a:t>
              </a:r>
              <a:r>
                <a:rPr lang="zh-CN" altLang="en-US" sz="2400" b="1" dirty="0">
                  <a:solidFill>
                    <a:schemeClr val="accent2"/>
                  </a:solidFill>
                  <a:sym typeface="Symbol" panose="05050102010706020507" pitchFamily="18" charset="2"/>
                </a:rPr>
                <a:t></a:t>
              </a:r>
              <a:r>
                <a:rPr lang="en-US" altLang="zh-CN" sz="2400" b="1" i="1" dirty="0">
                  <a:solidFill>
                    <a:schemeClr val="accent2"/>
                  </a:solidFill>
                  <a:sym typeface="+mn-ea"/>
                </a:rPr>
                <a:t>x</a:t>
              </a:r>
              <a:r>
                <a:rPr lang="en-US" altLang="zh-CN" sz="2400" b="1" dirty="0">
                  <a:solidFill>
                    <a:schemeClr val="accent2"/>
                  </a:solidFill>
                  <a:sym typeface="+mn-ea"/>
                </a:rPr>
                <a:t>, </a:t>
              </a:r>
              <a:r>
                <a:rPr lang="en-US" altLang="zh-CN" sz="2400" b="1" i="1" dirty="0">
                  <a:solidFill>
                    <a:schemeClr val="accent2"/>
                  </a:solidFill>
                  <a:sym typeface="+mn-ea"/>
                </a:rPr>
                <a:t>y</a:t>
              </a:r>
              <a:r>
                <a:rPr lang="en-US" altLang="zh-CN" sz="2400" b="1" dirty="0">
                  <a:solidFill>
                    <a:schemeClr val="accent2"/>
                  </a:solidFill>
                  <a:sym typeface="+mn-ea"/>
                </a:rPr>
                <a:t>∈</a:t>
              </a:r>
              <a:r>
                <a:rPr lang="en-US" altLang="zh-CN" sz="2400" b="1" i="1" dirty="0">
                  <a:solidFill>
                    <a:schemeClr val="accent2"/>
                  </a:solidFill>
                  <a:sym typeface="+mn-ea"/>
                </a:rPr>
                <a:t>A</a:t>
              </a:r>
              <a:r>
                <a:rPr lang="en-US" altLang="zh-CN" sz="2400" b="1" dirty="0">
                  <a:solidFill>
                    <a:schemeClr val="accent2"/>
                  </a:solidFill>
                  <a:sym typeface="+mn-ea"/>
                </a:rPr>
                <a:t>, </a:t>
              </a:r>
              <a:r>
                <a:rPr lang="zh-CN" altLang="en-US" sz="2400" b="1" dirty="0">
                  <a:solidFill>
                    <a:schemeClr val="accent2"/>
                  </a:solidFill>
                  <a:sym typeface="+mn-ea"/>
                </a:rPr>
                <a:t>如果</a:t>
              </a:r>
              <a:r>
                <a:rPr lang="en-US" altLang="zh-CN" sz="2400" b="1" i="1" dirty="0">
                  <a:solidFill>
                    <a:schemeClr val="accent2"/>
                  </a:solidFill>
                  <a:sym typeface="+mn-ea"/>
                </a:rPr>
                <a:t>x    y</a:t>
              </a:r>
              <a:r>
                <a:rPr lang="en-US" altLang="zh-CN" sz="2400" b="1" dirty="0">
                  <a:solidFill>
                    <a:schemeClr val="accent2"/>
                  </a:solidFill>
                  <a:sym typeface="+mn-ea"/>
                </a:rPr>
                <a:t>, </a:t>
              </a:r>
              <a:r>
                <a:rPr lang="zh-CN" altLang="en-US" sz="2400" b="1" dirty="0">
                  <a:solidFill>
                    <a:schemeClr val="accent2"/>
                  </a:solidFill>
                  <a:sym typeface="+mn-ea"/>
                </a:rPr>
                <a:t>则 </a:t>
              </a:r>
              <a:r>
                <a:rPr lang="en-US" altLang="zh-CN" sz="2400" b="1" dirty="0">
                  <a:solidFill>
                    <a:schemeClr val="accent2"/>
                  </a:solidFill>
                  <a:sym typeface="+mn-ea"/>
                </a:rPr>
                <a:t>[</a:t>
              </a:r>
              <a:r>
                <a:rPr lang="en-US" altLang="zh-CN" sz="2400" b="1" i="1" dirty="0">
                  <a:solidFill>
                    <a:schemeClr val="accent2"/>
                  </a:solidFill>
                  <a:sym typeface="+mn-ea"/>
                </a:rPr>
                <a:t>x</a:t>
              </a:r>
              <a:r>
                <a:rPr lang="en-US" altLang="zh-CN" sz="2400" b="1" dirty="0">
                  <a:solidFill>
                    <a:schemeClr val="accent2"/>
                  </a:solidFill>
                  <a:sym typeface="+mn-ea"/>
                </a:rPr>
                <a:t>]</a:t>
              </a:r>
              <a:r>
                <a:rPr lang="zh-CN" altLang="en-US" sz="2400" b="1" dirty="0">
                  <a:solidFill>
                    <a:schemeClr val="accent2"/>
                  </a:solidFill>
                  <a:sym typeface="+mn-ea"/>
                </a:rPr>
                <a:t>与</a:t>
              </a:r>
              <a:r>
                <a:rPr lang="en-US" altLang="zh-CN" sz="2400" b="1" dirty="0">
                  <a:solidFill>
                    <a:schemeClr val="accent2"/>
                  </a:solidFill>
                  <a:sym typeface="+mn-ea"/>
                </a:rPr>
                <a:t>[</a:t>
              </a:r>
              <a:r>
                <a:rPr lang="en-US" altLang="zh-CN" sz="2400" b="1" i="1" dirty="0">
                  <a:solidFill>
                    <a:schemeClr val="accent2"/>
                  </a:solidFill>
                  <a:sym typeface="+mn-ea"/>
                </a:rPr>
                <a:t>y</a:t>
              </a:r>
              <a:r>
                <a:rPr lang="en-US" altLang="zh-CN" sz="2400" b="1" dirty="0">
                  <a:solidFill>
                    <a:schemeClr val="accent2"/>
                  </a:solidFill>
                  <a:sym typeface="+mn-ea"/>
                </a:rPr>
                <a:t>]</a:t>
              </a:r>
              <a:r>
                <a:rPr lang="zh-CN" altLang="en-US" sz="2400" b="1" dirty="0">
                  <a:solidFill>
                    <a:schemeClr val="accent2"/>
                  </a:solidFill>
                  <a:sym typeface="+mn-ea"/>
                </a:rPr>
                <a:t>不交</a:t>
              </a:r>
              <a:r>
                <a:rPr lang="en-US" altLang="zh-CN" sz="2400" b="1" dirty="0">
                  <a:solidFill>
                    <a:schemeClr val="accent2"/>
                  </a:solidFill>
                  <a:sym typeface="+mn-ea"/>
                </a:rPr>
                <a:t>.</a:t>
              </a:r>
              <a:endParaRPr lang="zh-CN" altLang="en-US" sz="2400" dirty="0">
                <a:solidFill>
                  <a:schemeClr val="accent2"/>
                </a:solidFill>
              </a:endParaRPr>
            </a:p>
          </p:txBody>
        </p:sp>
        <p:pic>
          <p:nvPicPr>
            <p:cNvPr id="6" name="Picture 11" descr="图形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1" y="3430"/>
              <a:ext cx="287" cy="448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8" name="组合 17"/>
          <p:cNvGrpSpPr/>
          <p:nvPr/>
        </p:nvGrpSpPr>
        <p:grpSpPr>
          <a:xfrm>
            <a:off x="1042035" y="4250690"/>
            <a:ext cx="7602220" cy="612140"/>
            <a:chOff x="1302" y="1383"/>
            <a:chExt cx="11972" cy="964"/>
          </a:xfrm>
        </p:grpSpPr>
        <p:sp>
          <p:nvSpPr>
            <p:cNvPr id="7" name="Text Box 3"/>
            <p:cNvSpPr txBox="1"/>
            <p:nvPr/>
          </p:nvSpPr>
          <p:spPr>
            <a:xfrm>
              <a:off x="1302" y="1383"/>
              <a:ext cx="11972" cy="89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</a:rPr>
                <a:t>(4)                       , </a:t>
              </a:r>
              <a:r>
                <a:rPr lang="zh-CN" altLang="en-US" sz="2400" b="1" dirty="0">
                  <a:solidFill>
                    <a:schemeClr val="accent2"/>
                  </a:solidFill>
                </a:rPr>
                <a:t>即所有等价类的并集就是</a:t>
              </a:r>
              <a:r>
                <a:rPr lang="en-US" altLang="zh-CN" sz="2400" b="1" i="1" dirty="0">
                  <a:solidFill>
                    <a:schemeClr val="accent2"/>
                  </a:solidFill>
                </a:rPr>
                <a:t>A</a:t>
              </a:r>
              <a:r>
                <a:rPr lang="en-US" altLang="zh-CN" sz="2400" b="1" dirty="0">
                  <a:solidFill>
                    <a:schemeClr val="accent2"/>
                  </a:solidFill>
                </a:rPr>
                <a:t>. </a:t>
              </a:r>
              <a:r>
                <a:rPr lang="en-US" altLang="zh-CN" sz="2400" b="1" i="1" dirty="0">
                  <a:solidFill>
                    <a:schemeClr val="accent2"/>
                  </a:solidFill>
                </a:rPr>
                <a:t> </a:t>
              </a:r>
            </a:p>
          </p:txBody>
        </p:sp>
        <p:graphicFrame>
          <p:nvGraphicFramePr>
            <p:cNvPr id="8" name="Object 5"/>
            <p:cNvGraphicFramePr>
              <a:graphicFrameLocks noChangeAspect="1"/>
            </p:cNvGraphicFramePr>
            <p:nvPr/>
          </p:nvGraphicFramePr>
          <p:xfrm>
            <a:off x="2127" y="1615"/>
            <a:ext cx="2560" cy="7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r:id="rId4" imgW="787400" imgH="228600" progId="Equation.3">
                    <p:embed/>
                  </p:oleObj>
                </mc:Choice>
                <mc:Fallback>
                  <p:oleObj r:id="rId4" imgW="787400" imgH="2286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127" y="1615"/>
                          <a:ext cx="2560" cy="7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Text Box 3"/>
          <p:cNvSpPr txBox="1"/>
          <p:nvPr/>
        </p:nvSpPr>
        <p:spPr>
          <a:xfrm>
            <a:off x="855980" y="1588770"/>
            <a:ext cx="7602220" cy="2009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br>
              <a:rPr lang="zh-CN" altLang="en-US" sz="2400" b="1" dirty="0"/>
            </a:b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(1) </a:t>
            </a:r>
            <a:r>
              <a:rPr lang="zh-CN" altLang="en-US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chemeClr val="accent2"/>
                </a:solidFill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</a:rPr>
              <a:t>∈</a:t>
            </a:r>
            <a:r>
              <a:rPr lang="en-US" altLang="zh-CN" sz="2400" b="1" i="1" dirty="0">
                <a:solidFill>
                  <a:schemeClr val="accent2"/>
                </a:solidFill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</a:rPr>
              <a:t>, [</a:t>
            </a:r>
            <a:r>
              <a:rPr lang="en-US" altLang="zh-CN" sz="2400" b="1" i="1" dirty="0">
                <a:solidFill>
                  <a:schemeClr val="accent2"/>
                </a:solidFill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</a:rPr>
              <a:t>]</a:t>
            </a:r>
            <a:r>
              <a:rPr lang="zh-CN" altLang="en-US" sz="2400" b="1" dirty="0">
                <a:solidFill>
                  <a:schemeClr val="accent2"/>
                </a:solidFill>
              </a:rPr>
              <a:t>是</a:t>
            </a:r>
            <a:r>
              <a:rPr lang="en-US" altLang="zh-CN" sz="2400" b="1" i="1" dirty="0">
                <a:solidFill>
                  <a:schemeClr val="accent2"/>
                </a:solidFill>
              </a:rPr>
              <a:t>A</a:t>
            </a:r>
            <a:r>
              <a:rPr lang="zh-CN" altLang="en-US" sz="2400" b="1" dirty="0">
                <a:solidFill>
                  <a:schemeClr val="accent2"/>
                </a:solidFill>
              </a:rPr>
              <a:t>的非空子集</a:t>
            </a:r>
            <a:r>
              <a:rPr lang="en-US" altLang="zh-CN" sz="2400" b="1" dirty="0">
                <a:solidFill>
                  <a:schemeClr val="accent2"/>
                </a:solidFill>
              </a:rPr>
              <a:t>.</a:t>
            </a:r>
            <a:br>
              <a:rPr lang="en-US" altLang="zh-CN" sz="2400" b="1" dirty="0"/>
            </a:br>
            <a:endParaRPr lang="en-US" altLang="zh-CN" sz="2400" b="1" dirty="0"/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b="1" i="1" dirty="0"/>
              <a:t> </a:t>
            </a:r>
            <a:endParaRPr lang="en-US" altLang="zh-CN" sz="2400" b="1" dirty="0"/>
          </a:p>
        </p:txBody>
      </p:sp>
      <p:sp>
        <p:nvSpPr>
          <p:cNvPr id="9221" name="Text Box 5"/>
          <p:cNvSpPr txBox="1"/>
          <p:nvPr/>
        </p:nvSpPr>
        <p:spPr>
          <a:xfrm>
            <a:off x="899160" y="2705418"/>
            <a:ext cx="7812088" cy="1863725"/>
          </a:xfrm>
          <a:prstGeom prst="rect">
            <a:avLst/>
          </a:prstGeom>
          <a:noFill/>
          <a:ln w="63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证明</a:t>
            </a:r>
            <a:r>
              <a:rPr lang="en-US" altLang="zh-CN" sz="2400" b="1" dirty="0"/>
              <a:t>:</a:t>
            </a:r>
          </a:p>
          <a:p>
            <a:pPr marL="457200" lvl="0" indent="-45720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线索：找到一个存在类型就可证明</a:t>
            </a:r>
            <a:endParaRPr lang="en-US" altLang="zh-CN" sz="2400" b="1" dirty="0"/>
          </a:p>
          <a:p>
            <a:pPr marL="457200" lvl="0" indent="-45720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由等价类定义可知</a:t>
            </a:r>
            <a:r>
              <a:rPr lang="en-US" altLang="zh-CN" sz="2400" b="1" dirty="0"/>
              <a:t>, </a:t>
            </a:r>
            <a:r>
              <a:rPr lang="en-US" altLang="zh-CN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∈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有</a:t>
            </a:r>
            <a:r>
              <a:rPr lang="en-US" altLang="zh-CN" sz="2400" b="1" dirty="0"/>
              <a:t>[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]</a:t>
            </a:r>
            <a:r>
              <a:rPr lang="en-US" altLang="zh-CN" sz="2400" b="1" dirty="0">
                <a:sym typeface="Symbol" panose="05050102010706020507" pitchFamily="18" charset="2"/>
              </a:rPr>
              <a:t>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. </a:t>
            </a:r>
          </a:p>
          <a:p>
            <a:pPr marL="457200" lvl="0" indent="-45720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由自反性有</a:t>
            </a:r>
            <a:r>
              <a:rPr lang="en-US" altLang="zh-CN" sz="2400" b="1" i="1" dirty="0"/>
              <a:t>xRx, </a:t>
            </a:r>
            <a:r>
              <a:rPr lang="zh-CN" altLang="en-US" sz="2400" b="1" dirty="0"/>
              <a:t>因此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∈[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], </a:t>
            </a:r>
            <a:r>
              <a:rPr lang="zh-CN" altLang="en-US" sz="2400" b="1" dirty="0"/>
              <a:t>即</a:t>
            </a:r>
            <a:r>
              <a:rPr lang="en-US" altLang="zh-CN" sz="2400" b="1" dirty="0"/>
              <a:t>[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]</a:t>
            </a:r>
            <a:r>
              <a:rPr lang="zh-CN" altLang="en-US" sz="2400" b="1" dirty="0"/>
              <a:t>非空</a:t>
            </a:r>
            <a:r>
              <a:rPr lang="en-US" altLang="zh-CN" sz="2400" b="1" dirty="0"/>
              <a:t>.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2495" y="1064260"/>
            <a:ext cx="3040380" cy="7556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lvl="0" indent="-457200" eaLnBrk="1" hangingPunct="1">
              <a:lnSpc>
                <a:spcPct val="120000"/>
              </a:lnSpc>
              <a:spcBef>
                <a:spcPts val="1500"/>
              </a:spcBef>
              <a:buNone/>
            </a:pPr>
            <a:r>
              <a:rPr lang="zh-CN" altLang="en-US" sz="3600">
                <a:solidFill>
                  <a:srgbClr val="A50021"/>
                </a:solidFill>
                <a:latin typeface="华文中宋" panose="02010600040101010101" charset="-122"/>
                <a:ea typeface="华文中宋" panose="02010600040101010101" charset="-122"/>
              </a:rPr>
              <a:t>定理</a:t>
            </a:r>
            <a:r>
              <a:rPr lang="en-US" altLang="zh-CN" sz="3600">
                <a:solidFill>
                  <a:srgbClr val="A50021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4.8</a:t>
            </a:r>
            <a:r>
              <a:rPr lang="zh-CN" altLang="en-US" sz="3600">
                <a:solidFill>
                  <a:srgbClr val="A50021"/>
                </a:solidFill>
                <a:latin typeface="华文中宋" panose="02010600040101010101" charset="-122"/>
                <a:ea typeface="华文中宋" panose="02010600040101010101" charset="-122"/>
              </a:rPr>
              <a:t>的证明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784225" y="1588770"/>
            <a:ext cx="7602220" cy="5708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  (2) </a:t>
            </a:r>
            <a:r>
              <a:rPr lang="zh-CN" altLang="en-US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chemeClr val="accent2"/>
                </a:solidFill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en-US" altLang="zh-CN" sz="2400" b="1" i="1" dirty="0">
                <a:solidFill>
                  <a:schemeClr val="accent2"/>
                </a:solidFill>
              </a:rPr>
              <a:t>y</a:t>
            </a:r>
            <a:r>
              <a:rPr lang="en-US" altLang="zh-CN" sz="2400" b="1" dirty="0">
                <a:solidFill>
                  <a:schemeClr val="accent2"/>
                </a:solidFill>
              </a:rPr>
              <a:t>∈</a:t>
            </a:r>
            <a:r>
              <a:rPr lang="en-US" altLang="zh-CN" sz="2400" b="1" i="1" dirty="0">
                <a:solidFill>
                  <a:schemeClr val="accent2"/>
                </a:solidFill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zh-CN" altLang="en-US" sz="2400" b="1" dirty="0">
                <a:solidFill>
                  <a:schemeClr val="accent2"/>
                </a:solidFill>
              </a:rPr>
              <a:t>如果 </a:t>
            </a:r>
            <a:r>
              <a:rPr lang="en-US" altLang="zh-CN" sz="2400" b="1" i="1" dirty="0">
                <a:solidFill>
                  <a:schemeClr val="accent2"/>
                </a:solidFill>
              </a:rPr>
              <a:t>xRy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zh-CN" altLang="en-US" sz="2400" b="1" dirty="0">
                <a:solidFill>
                  <a:schemeClr val="accent2"/>
                </a:solidFill>
              </a:rPr>
              <a:t>则</a:t>
            </a:r>
            <a:r>
              <a:rPr lang="en-US" altLang="zh-CN" sz="2400" b="1" dirty="0">
                <a:solidFill>
                  <a:schemeClr val="accent2"/>
                </a:solidFill>
              </a:rPr>
              <a:t>[</a:t>
            </a:r>
            <a:r>
              <a:rPr lang="en-US" altLang="zh-CN" sz="2400" b="1" i="1" dirty="0">
                <a:solidFill>
                  <a:schemeClr val="accent2"/>
                </a:solidFill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</a:rPr>
              <a:t>]=[</a:t>
            </a:r>
            <a:r>
              <a:rPr lang="en-US" altLang="zh-CN" sz="2400" b="1" i="1" dirty="0">
                <a:solidFill>
                  <a:schemeClr val="accent2"/>
                </a:solidFill>
              </a:rPr>
              <a:t>y</a:t>
            </a:r>
            <a:r>
              <a:rPr lang="en-US" altLang="zh-CN" sz="2400" b="1" dirty="0">
                <a:solidFill>
                  <a:schemeClr val="accent2"/>
                </a:solidFill>
              </a:rPr>
              <a:t>]. </a:t>
            </a:r>
            <a:r>
              <a:rPr lang="en-US" altLang="zh-CN" sz="2400" b="1" i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5" name="Text Box 5"/>
          <p:cNvSpPr txBox="1"/>
          <p:nvPr/>
        </p:nvSpPr>
        <p:spPr>
          <a:xfrm>
            <a:off x="953135" y="2139950"/>
            <a:ext cx="5915660" cy="4078605"/>
          </a:xfrm>
          <a:prstGeom prst="rect">
            <a:avLst/>
          </a:prstGeom>
          <a:noFill/>
          <a:ln w="635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lnSpc>
                <a:spcPct val="120000"/>
              </a:lnSpc>
              <a:spcBef>
                <a:spcPts val="1500"/>
              </a:spcBef>
              <a:buNone/>
            </a:pPr>
            <a:r>
              <a:rPr lang="zh-CN" altLang="en-US" sz="2400" b="1" dirty="0"/>
              <a:t>证明</a:t>
            </a:r>
            <a:r>
              <a:rPr lang="en-US" altLang="zh-CN" sz="2400" b="1" dirty="0"/>
              <a:t>:</a:t>
            </a:r>
          </a:p>
          <a:p>
            <a:pPr marL="457200" lvl="0" indent="-4572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dirty="0"/>
              <a:t>线索：</a:t>
            </a:r>
            <a:r>
              <a:rPr lang="en-US" altLang="zh-CN" sz="2400" b="1" dirty="0">
                <a:sym typeface="+mn-ea"/>
              </a:rPr>
              <a:t>[</a:t>
            </a:r>
            <a:r>
              <a:rPr lang="en-US" altLang="zh-CN" sz="2400" b="1" i="1" dirty="0">
                <a:sym typeface="+mn-ea"/>
              </a:rPr>
              <a:t>x</a:t>
            </a:r>
            <a:r>
              <a:rPr lang="en-US" altLang="zh-CN" sz="2400" b="1" dirty="0">
                <a:sym typeface="+mn-ea"/>
              </a:rPr>
              <a:t>]</a:t>
            </a:r>
            <a:r>
              <a:rPr lang="en-US" altLang="zh-CN" sz="2400" b="1" dirty="0">
                <a:sym typeface="Symbol" panose="05050102010706020507" pitchFamily="18" charset="2"/>
              </a:rPr>
              <a:t></a:t>
            </a:r>
            <a:r>
              <a:rPr lang="en-US" altLang="zh-CN" sz="2400" b="1" dirty="0">
                <a:sym typeface="+mn-ea"/>
              </a:rPr>
              <a:t>[</a:t>
            </a:r>
            <a:r>
              <a:rPr lang="en-US" altLang="zh-CN" sz="2400" b="1" i="1" dirty="0">
                <a:sym typeface="+mn-ea"/>
              </a:rPr>
              <a:t>y</a:t>
            </a:r>
            <a:r>
              <a:rPr lang="en-US" altLang="zh-CN" sz="2400" b="1" dirty="0">
                <a:sym typeface="+mn-ea"/>
              </a:rPr>
              <a:t>]</a:t>
            </a:r>
            <a:r>
              <a:rPr lang="zh-CN" altLang="en-US" sz="2400" b="1" dirty="0">
                <a:sym typeface="+mn-ea"/>
              </a:rPr>
              <a:t>且</a:t>
            </a:r>
            <a:r>
              <a:rPr lang="en-US" altLang="zh-CN" sz="2400" b="1" dirty="0">
                <a:sym typeface="+mn-ea"/>
              </a:rPr>
              <a:t>[</a:t>
            </a:r>
            <a:r>
              <a:rPr lang="en-US" altLang="zh-CN" sz="2400" b="1" i="1" dirty="0">
                <a:sym typeface="+mn-ea"/>
              </a:rPr>
              <a:t>y</a:t>
            </a:r>
            <a:r>
              <a:rPr lang="en-US" altLang="zh-CN" sz="2400" b="1" dirty="0">
                <a:sym typeface="+mn-ea"/>
              </a:rPr>
              <a:t>] </a:t>
            </a:r>
            <a:r>
              <a:rPr lang="en-US" altLang="zh-CN" sz="2400" b="1" dirty="0">
                <a:sym typeface="Symbol" panose="05050102010706020507" pitchFamily="18" charset="2"/>
              </a:rPr>
              <a:t></a:t>
            </a:r>
            <a:r>
              <a:rPr lang="en-US" altLang="zh-CN" sz="2400" b="1" dirty="0">
                <a:sym typeface="+mn-ea"/>
              </a:rPr>
              <a:t> [</a:t>
            </a:r>
            <a:r>
              <a:rPr lang="en-US" altLang="zh-CN" sz="2400" b="1" i="1" dirty="0">
                <a:sym typeface="+mn-ea"/>
              </a:rPr>
              <a:t>x</a:t>
            </a:r>
            <a:r>
              <a:rPr lang="en-US" altLang="zh-CN" sz="2400" b="1" dirty="0">
                <a:sym typeface="+mn-ea"/>
              </a:rPr>
              <a:t>]</a:t>
            </a:r>
            <a:endParaRPr lang="en-US" altLang="zh-CN" sz="2400" b="1" dirty="0"/>
          </a:p>
          <a:p>
            <a:pPr marL="457200" lvl="0" indent="-4572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dirty="0"/>
              <a:t>任取</a:t>
            </a:r>
            <a:r>
              <a:rPr lang="en-US" altLang="zh-CN" sz="2400" b="1" i="1" dirty="0"/>
              <a:t>z</a:t>
            </a:r>
            <a:r>
              <a:rPr lang="en-US" altLang="zh-CN" sz="2400" b="1" dirty="0"/>
              <a:t>∈[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] </a:t>
            </a:r>
            <a:r>
              <a:rPr lang="en-US" altLang="zh-CN" sz="2400" b="1" dirty="0">
                <a:sym typeface="Symbol" panose="05050102010706020507" pitchFamily="18" charset="2"/>
              </a:rPr>
              <a:t> 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z</a:t>
            </a:r>
            <a:r>
              <a:rPr lang="en-US" altLang="zh-CN" sz="2400" b="1" dirty="0"/>
              <a:t>&gt;∈</a:t>
            </a:r>
            <a:r>
              <a:rPr lang="en-US" altLang="zh-CN" sz="2400" b="1" i="1" dirty="0"/>
              <a:t>R </a:t>
            </a:r>
          </a:p>
          <a:p>
            <a:pPr marL="457200" lvl="0" indent="-4572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i="1" dirty="0"/>
              <a:t>                   </a:t>
            </a:r>
            <a:r>
              <a:rPr lang="en-US" altLang="zh-CN" sz="2400" b="1" dirty="0">
                <a:sym typeface="Symbol" panose="05050102010706020507" pitchFamily="18" charset="2"/>
              </a:rPr>
              <a:t> 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z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&gt;∈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</a:t>
            </a:r>
          </a:p>
          <a:p>
            <a:pPr marL="457200" lvl="0" indent="-4572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dirty="0"/>
              <a:t>&lt;</a:t>
            </a:r>
            <a:r>
              <a:rPr lang="en-US" altLang="zh-CN" sz="2400" b="1" i="1" dirty="0"/>
              <a:t>z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&gt;∈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∧&lt;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&gt;∈</a:t>
            </a:r>
            <a:r>
              <a:rPr lang="en-US" altLang="zh-CN" sz="2400" b="1" i="1" dirty="0"/>
              <a:t>R </a:t>
            </a:r>
            <a:r>
              <a:rPr lang="en-US" altLang="zh-CN" sz="2400" b="1" dirty="0">
                <a:sym typeface="Symbol" panose="05050102010706020507" pitchFamily="18" charset="2"/>
              </a:rPr>
              <a:t> 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z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&gt;∈</a:t>
            </a:r>
            <a:r>
              <a:rPr lang="en-US" altLang="zh-CN" sz="2400" b="1" i="1" dirty="0"/>
              <a:t>R </a:t>
            </a:r>
          </a:p>
          <a:p>
            <a:pPr marL="457200" lvl="0" indent="-4572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b="1" i="1" dirty="0"/>
              <a:t>                                      </a:t>
            </a:r>
            <a:r>
              <a:rPr lang="en-US" altLang="zh-CN" sz="2400" b="1" dirty="0">
                <a:sym typeface="Symbol" panose="05050102010706020507" pitchFamily="18" charset="2"/>
              </a:rPr>
              <a:t> 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z</a:t>
            </a:r>
            <a:r>
              <a:rPr lang="en-US" altLang="zh-CN" sz="2400" b="1" dirty="0"/>
              <a:t>&gt;∈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   </a:t>
            </a:r>
          </a:p>
          <a:p>
            <a:pPr marL="457200" lvl="0" indent="-45720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从而证明了</a:t>
            </a:r>
            <a:r>
              <a:rPr lang="en-US" altLang="zh-CN" sz="2400" b="1" i="1" dirty="0"/>
              <a:t>z</a:t>
            </a:r>
            <a:r>
              <a:rPr lang="en-US" altLang="zh-CN" sz="2400" b="1" dirty="0"/>
              <a:t>∈[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]. </a:t>
            </a:r>
            <a:r>
              <a:rPr lang="zh-CN" altLang="en-US" sz="2400" b="1" dirty="0"/>
              <a:t>综上所述必有</a:t>
            </a:r>
            <a:r>
              <a:rPr lang="en-US" altLang="zh-CN" sz="2400" b="1" dirty="0"/>
              <a:t>[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]</a:t>
            </a:r>
            <a:r>
              <a:rPr lang="en-US" altLang="zh-CN" sz="2400" b="1" dirty="0">
                <a:sym typeface="Symbol" panose="05050102010706020507" pitchFamily="18" charset="2"/>
              </a:rPr>
              <a:t></a:t>
            </a:r>
            <a:r>
              <a:rPr lang="en-US" altLang="zh-CN" sz="2400" b="1" dirty="0"/>
              <a:t>[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]. </a:t>
            </a:r>
          </a:p>
          <a:p>
            <a:pPr marL="457200" lvl="0" indent="-45720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同理可证</a:t>
            </a:r>
            <a:r>
              <a:rPr lang="en-US" altLang="zh-CN" sz="2400" b="1" dirty="0"/>
              <a:t>[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] </a:t>
            </a:r>
            <a:r>
              <a:rPr lang="en-US" altLang="zh-CN" sz="2400" b="1" dirty="0">
                <a:sym typeface="Symbol" panose="05050102010706020507" pitchFamily="18" charset="2"/>
              </a:rPr>
              <a:t></a:t>
            </a:r>
            <a:r>
              <a:rPr lang="en-US" altLang="zh-CN" sz="2400" b="1" dirty="0"/>
              <a:t> [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]. </a:t>
            </a:r>
          </a:p>
          <a:p>
            <a:pPr marL="457200" lvl="0" indent="-45720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这就得到了</a:t>
            </a:r>
            <a:r>
              <a:rPr lang="en-US" altLang="zh-CN" sz="2400" b="1" dirty="0"/>
              <a:t>[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]=[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].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696595" y="2775585"/>
            <a:ext cx="7812405" cy="2306320"/>
          </a:xfrm>
          <a:prstGeom prst="rect">
            <a:avLst/>
          </a:prstGeom>
          <a:noFill/>
          <a:ln w="635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dirty="0"/>
              <a:t>证明</a:t>
            </a:r>
            <a:r>
              <a:rPr lang="en-US" altLang="zh-CN" sz="2400" b="1" dirty="0"/>
              <a:t>:</a:t>
            </a:r>
          </a:p>
          <a:p>
            <a:pPr marL="457200" lvl="0" indent="-4572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dirty="0"/>
              <a:t>线索：反证法</a:t>
            </a:r>
            <a:endParaRPr lang="en-US" altLang="zh-CN" sz="2400" b="1" dirty="0"/>
          </a:p>
          <a:p>
            <a:pPr marL="457200" lvl="0" indent="-4572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dirty="0"/>
              <a:t>假设</a:t>
            </a:r>
            <a:r>
              <a:rPr lang="en-US" altLang="zh-CN" sz="2400" b="1" dirty="0"/>
              <a:t>[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]∩[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]≠</a:t>
            </a:r>
            <a:r>
              <a:rPr lang="en-US" altLang="zh-CN" sz="2400" b="1" dirty="0">
                <a:sym typeface="Symbol" panose="05050102010706020507" pitchFamily="18" charset="2"/>
              </a:rPr>
              <a:t></a:t>
            </a:r>
            <a:r>
              <a:rPr lang="en-US" altLang="zh-CN" sz="2400" b="1" dirty="0"/>
              <a:t>, </a:t>
            </a:r>
          </a:p>
          <a:p>
            <a:pPr marL="457200" lvl="0" indent="-4572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dirty="0"/>
              <a:t>则存在</a:t>
            </a:r>
            <a:r>
              <a:rPr lang="en-US" altLang="zh-CN" sz="2400" b="1" i="1" dirty="0"/>
              <a:t>z</a:t>
            </a:r>
            <a:r>
              <a:rPr lang="en-US" altLang="zh-CN" sz="2400" b="1" dirty="0"/>
              <a:t>∈[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]∩[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], </a:t>
            </a:r>
          </a:p>
          <a:p>
            <a:pPr marL="457200" lvl="0" indent="-4572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dirty="0"/>
              <a:t>从而有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z</a:t>
            </a:r>
            <a:r>
              <a:rPr lang="en-US" altLang="zh-CN" sz="2400" b="1" dirty="0"/>
              <a:t>&gt;∈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∧&lt;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z</a:t>
            </a:r>
            <a:r>
              <a:rPr lang="en-US" altLang="zh-CN" sz="2400" b="1" dirty="0"/>
              <a:t>&gt;∈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. 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80085" y="5055235"/>
            <a:ext cx="7811770" cy="533400"/>
            <a:chOff x="1071" y="7170"/>
            <a:chExt cx="12302" cy="840"/>
          </a:xfrm>
        </p:grpSpPr>
        <p:sp>
          <p:nvSpPr>
            <p:cNvPr id="4" name="Text Box 5"/>
            <p:cNvSpPr txBox="1"/>
            <p:nvPr/>
          </p:nvSpPr>
          <p:spPr>
            <a:xfrm>
              <a:off x="1071" y="7170"/>
              <a:ext cx="12303" cy="841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457200" lvl="0" indent="-457200" eaLnBrk="1" hangingPunct="1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zh-CN" altLang="en-US" sz="2400" b="1" dirty="0"/>
                <a:t>根据</a:t>
              </a:r>
              <a:r>
                <a:rPr lang="en-US" altLang="zh-CN" sz="2400" b="1" i="1" dirty="0"/>
                <a:t>R</a:t>
              </a:r>
              <a:r>
                <a:rPr lang="zh-CN" altLang="en-US" sz="2400" b="1" dirty="0"/>
                <a:t>的对称性和传递性必有</a:t>
              </a:r>
              <a:r>
                <a:rPr lang="en-US" altLang="zh-CN" sz="2400" b="1" dirty="0"/>
                <a:t>&lt;</a:t>
              </a:r>
              <a:r>
                <a:rPr lang="en-US" altLang="zh-CN" sz="2400" b="1" i="1" dirty="0"/>
                <a:t>x</a:t>
              </a:r>
              <a:r>
                <a:rPr lang="en-US" altLang="zh-CN" sz="2400" b="1" dirty="0"/>
                <a:t>, </a:t>
              </a:r>
              <a:r>
                <a:rPr lang="en-US" altLang="zh-CN" sz="2400" b="1" i="1" dirty="0"/>
                <a:t>y</a:t>
              </a:r>
              <a:r>
                <a:rPr lang="en-US" altLang="zh-CN" sz="2400" b="1" dirty="0"/>
                <a:t>&gt;∈</a:t>
              </a:r>
              <a:r>
                <a:rPr lang="en-US" altLang="zh-CN" sz="2400" b="1" i="1" dirty="0"/>
                <a:t>R</a:t>
              </a:r>
              <a:r>
                <a:rPr lang="en-US" altLang="zh-CN" sz="2400" b="1" dirty="0"/>
                <a:t>, </a:t>
              </a:r>
              <a:r>
                <a:rPr lang="zh-CN" altLang="en-US" sz="2400" b="1" dirty="0"/>
                <a:t>与</a:t>
              </a:r>
              <a:r>
                <a:rPr lang="en-US" altLang="zh-CN" sz="2400" b="1" i="1" dirty="0"/>
                <a:t>x    y</a:t>
              </a:r>
              <a:r>
                <a:rPr lang="zh-CN" altLang="en-US" sz="2400" b="1" dirty="0"/>
                <a:t>矛盾</a:t>
              </a:r>
              <a:endParaRPr lang="zh-CN" altLang="en-US" sz="2400" dirty="0">
                <a:solidFill>
                  <a:schemeClr val="accent2"/>
                </a:solidFill>
              </a:endParaRPr>
            </a:p>
          </p:txBody>
        </p:sp>
        <p:pic>
          <p:nvPicPr>
            <p:cNvPr id="5" name="Picture 11" descr="图形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65" y="7411"/>
              <a:ext cx="287" cy="448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9" name="组合 8"/>
          <p:cNvGrpSpPr/>
          <p:nvPr/>
        </p:nvGrpSpPr>
        <p:grpSpPr>
          <a:xfrm>
            <a:off x="593725" y="1985010"/>
            <a:ext cx="7811770" cy="533400"/>
            <a:chOff x="935" y="3126"/>
            <a:chExt cx="12302" cy="840"/>
          </a:xfrm>
        </p:grpSpPr>
        <p:sp>
          <p:nvSpPr>
            <p:cNvPr id="3" name="Text Box 5"/>
            <p:cNvSpPr txBox="1"/>
            <p:nvPr/>
          </p:nvSpPr>
          <p:spPr>
            <a:xfrm>
              <a:off x="935" y="3126"/>
              <a:ext cx="12303" cy="841"/>
            </a:xfrm>
            <a:prstGeom prst="rect">
              <a:avLst/>
            </a:prstGeom>
            <a:noFill/>
            <a:ln w="63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457200" lvl="0" indent="-457200" eaLnBrk="1" hangingPunct="1">
                <a:lnSpc>
                  <a:spcPct val="120000"/>
                </a:lnSpc>
                <a:spcBef>
                  <a:spcPts val="15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</a:rPr>
                <a:t>(3)</a:t>
              </a:r>
              <a:r>
                <a:rPr lang="en-US" altLang="zh-CN" sz="2400" b="1" dirty="0"/>
                <a:t> </a:t>
              </a:r>
              <a:r>
                <a:rPr lang="en-US" altLang="zh-CN" sz="2400" b="1" dirty="0">
                  <a:sym typeface="+mn-ea"/>
                </a:rPr>
                <a:t> </a:t>
              </a:r>
              <a:r>
                <a:rPr lang="zh-CN" altLang="en-US" sz="2400" b="1" dirty="0">
                  <a:solidFill>
                    <a:schemeClr val="accent2"/>
                  </a:solidFill>
                  <a:sym typeface="Symbol" panose="05050102010706020507" pitchFamily="18" charset="2"/>
                </a:rPr>
                <a:t></a:t>
              </a:r>
              <a:r>
                <a:rPr lang="en-US" altLang="zh-CN" sz="2400" b="1" i="1" dirty="0">
                  <a:solidFill>
                    <a:schemeClr val="accent2"/>
                  </a:solidFill>
                  <a:sym typeface="+mn-ea"/>
                </a:rPr>
                <a:t>x</a:t>
              </a:r>
              <a:r>
                <a:rPr lang="en-US" altLang="zh-CN" sz="2400" b="1" dirty="0">
                  <a:solidFill>
                    <a:schemeClr val="accent2"/>
                  </a:solidFill>
                  <a:sym typeface="+mn-ea"/>
                </a:rPr>
                <a:t>, </a:t>
              </a:r>
              <a:r>
                <a:rPr lang="en-US" altLang="zh-CN" sz="2400" b="1" i="1" dirty="0">
                  <a:solidFill>
                    <a:schemeClr val="accent2"/>
                  </a:solidFill>
                  <a:sym typeface="+mn-ea"/>
                </a:rPr>
                <a:t>y</a:t>
              </a:r>
              <a:r>
                <a:rPr lang="en-US" altLang="zh-CN" sz="2400" b="1" dirty="0">
                  <a:solidFill>
                    <a:schemeClr val="accent2"/>
                  </a:solidFill>
                  <a:sym typeface="+mn-ea"/>
                </a:rPr>
                <a:t>∈</a:t>
              </a:r>
              <a:r>
                <a:rPr lang="en-US" altLang="zh-CN" sz="2400" b="1" i="1" dirty="0">
                  <a:solidFill>
                    <a:schemeClr val="accent2"/>
                  </a:solidFill>
                  <a:sym typeface="+mn-ea"/>
                </a:rPr>
                <a:t>A</a:t>
              </a:r>
              <a:r>
                <a:rPr lang="en-US" altLang="zh-CN" sz="2400" b="1" dirty="0">
                  <a:solidFill>
                    <a:schemeClr val="accent2"/>
                  </a:solidFill>
                  <a:sym typeface="+mn-ea"/>
                </a:rPr>
                <a:t>, </a:t>
              </a:r>
              <a:r>
                <a:rPr lang="zh-CN" altLang="en-US" sz="2400" b="1" dirty="0">
                  <a:solidFill>
                    <a:schemeClr val="accent2"/>
                  </a:solidFill>
                  <a:sym typeface="+mn-ea"/>
                </a:rPr>
                <a:t>如果</a:t>
              </a:r>
              <a:r>
                <a:rPr lang="en-US" altLang="zh-CN" sz="2400" b="1" i="1" dirty="0">
                  <a:solidFill>
                    <a:schemeClr val="accent2"/>
                  </a:solidFill>
                  <a:sym typeface="+mn-ea"/>
                </a:rPr>
                <a:t>x    y</a:t>
              </a:r>
              <a:r>
                <a:rPr lang="en-US" altLang="zh-CN" sz="2400" b="1" dirty="0">
                  <a:solidFill>
                    <a:schemeClr val="accent2"/>
                  </a:solidFill>
                  <a:sym typeface="+mn-ea"/>
                </a:rPr>
                <a:t>, </a:t>
              </a:r>
              <a:r>
                <a:rPr lang="zh-CN" altLang="en-US" sz="2400" b="1" dirty="0">
                  <a:solidFill>
                    <a:schemeClr val="accent2"/>
                  </a:solidFill>
                  <a:sym typeface="+mn-ea"/>
                </a:rPr>
                <a:t>则 </a:t>
              </a:r>
              <a:r>
                <a:rPr lang="en-US" altLang="zh-CN" sz="2400" b="1" dirty="0">
                  <a:solidFill>
                    <a:schemeClr val="accent2"/>
                  </a:solidFill>
                  <a:sym typeface="+mn-ea"/>
                </a:rPr>
                <a:t>[</a:t>
              </a:r>
              <a:r>
                <a:rPr lang="en-US" altLang="zh-CN" sz="2400" b="1" i="1" dirty="0">
                  <a:solidFill>
                    <a:schemeClr val="accent2"/>
                  </a:solidFill>
                  <a:sym typeface="+mn-ea"/>
                </a:rPr>
                <a:t>x</a:t>
              </a:r>
              <a:r>
                <a:rPr lang="en-US" altLang="zh-CN" sz="2400" b="1" dirty="0">
                  <a:solidFill>
                    <a:schemeClr val="accent2"/>
                  </a:solidFill>
                  <a:sym typeface="+mn-ea"/>
                </a:rPr>
                <a:t>]</a:t>
              </a:r>
              <a:r>
                <a:rPr lang="zh-CN" altLang="en-US" sz="2400" b="1" dirty="0">
                  <a:solidFill>
                    <a:schemeClr val="accent2"/>
                  </a:solidFill>
                  <a:sym typeface="+mn-ea"/>
                </a:rPr>
                <a:t>与</a:t>
              </a:r>
              <a:r>
                <a:rPr lang="en-US" altLang="zh-CN" sz="2400" b="1" dirty="0">
                  <a:solidFill>
                    <a:schemeClr val="accent2"/>
                  </a:solidFill>
                  <a:sym typeface="+mn-ea"/>
                </a:rPr>
                <a:t>[</a:t>
              </a:r>
              <a:r>
                <a:rPr lang="en-US" altLang="zh-CN" sz="2400" b="1" i="1" dirty="0">
                  <a:solidFill>
                    <a:schemeClr val="accent2"/>
                  </a:solidFill>
                  <a:sym typeface="+mn-ea"/>
                </a:rPr>
                <a:t>y</a:t>
              </a:r>
              <a:r>
                <a:rPr lang="en-US" altLang="zh-CN" sz="2400" b="1" dirty="0">
                  <a:solidFill>
                    <a:schemeClr val="accent2"/>
                  </a:solidFill>
                  <a:sym typeface="+mn-ea"/>
                </a:rPr>
                <a:t>]</a:t>
              </a:r>
              <a:r>
                <a:rPr lang="zh-CN" altLang="en-US" sz="2400" b="1" dirty="0">
                  <a:solidFill>
                    <a:schemeClr val="accent2"/>
                  </a:solidFill>
                  <a:sym typeface="+mn-ea"/>
                </a:rPr>
                <a:t>不交</a:t>
              </a:r>
              <a:r>
                <a:rPr lang="en-US" altLang="zh-CN" sz="2400" b="1" dirty="0">
                  <a:solidFill>
                    <a:schemeClr val="accent2"/>
                  </a:solidFill>
                  <a:sym typeface="+mn-ea"/>
                </a:rPr>
                <a:t>.</a:t>
              </a:r>
              <a:endParaRPr lang="zh-CN" altLang="en-US" sz="2400" dirty="0">
                <a:solidFill>
                  <a:schemeClr val="accent2"/>
                </a:solidFill>
              </a:endParaRPr>
            </a:p>
          </p:txBody>
        </p:sp>
        <p:pic>
          <p:nvPicPr>
            <p:cNvPr id="2" name="Picture 11" descr="图形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4" y="3430"/>
              <a:ext cx="287" cy="448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553200" y="7827010"/>
            <a:ext cx="1905000" cy="457200"/>
          </a:xfrm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9</a:t>
            </a:fld>
            <a:endParaRPr lang="zh-CN" altLang="en-US" sz="14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898525" y="1452245"/>
            <a:ext cx="7602220" cy="612140"/>
            <a:chOff x="1302" y="1383"/>
            <a:chExt cx="11972" cy="964"/>
          </a:xfrm>
        </p:grpSpPr>
        <p:sp>
          <p:nvSpPr>
            <p:cNvPr id="4" name="Text Box 3"/>
            <p:cNvSpPr txBox="1"/>
            <p:nvPr/>
          </p:nvSpPr>
          <p:spPr>
            <a:xfrm>
              <a:off x="1302" y="1383"/>
              <a:ext cx="11972" cy="89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</a:rPr>
                <a:t>(4)                       , </a:t>
              </a:r>
              <a:r>
                <a:rPr lang="zh-CN" altLang="en-US" sz="2400" b="1" dirty="0">
                  <a:solidFill>
                    <a:schemeClr val="accent2"/>
                  </a:solidFill>
                </a:rPr>
                <a:t>即所有等价类的并集就是</a:t>
              </a:r>
              <a:r>
                <a:rPr lang="en-US" altLang="zh-CN" sz="2400" b="1" i="1" dirty="0">
                  <a:solidFill>
                    <a:schemeClr val="accent2"/>
                  </a:solidFill>
                </a:rPr>
                <a:t>A</a:t>
              </a:r>
              <a:r>
                <a:rPr lang="en-US" altLang="zh-CN" sz="2400" b="1" dirty="0">
                  <a:solidFill>
                    <a:schemeClr val="accent2"/>
                  </a:solidFill>
                </a:rPr>
                <a:t>. </a:t>
              </a:r>
              <a:r>
                <a:rPr lang="en-US" altLang="zh-CN" sz="2400" b="1" i="1" dirty="0">
                  <a:solidFill>
                    <a:schemeClr val="accent2"/>
                  </a:solidFill>
                </a:rPr>
                <a:t> </a:t>
              </a:r>
            </a:p>
          </p:txBody>
        </p:sp>
        <p:graphicFrame>
          <p:nvGraphicFramePr>
            <p:cNvPr id="9" name="Object 5"/>
            <p:cNvGraphicFramePr>
              <a:graphicFrameLocks noChangeAspect="1"/>
            </p:cNvGraphicFramePr>
            <p:nvPr/>
          </p:nvGraphicFramePr>
          <p:xfrm>
            <a:off x="2127" y="1615"/>
            <a:ext cx="2560" cy="7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r:id="rId3" imgW="787400" imgH="228600" progId="Equation.3">
                    <p:embed/>
                  </p:oleObj>
                </mc:Choice>
                <mc:Fallback>
                  <p:oleObj r:id="rId3" imgW="787400" imgH="2286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127" y="1615"/>
                          <a:ext cx="2560" cy="7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56" name="Object 13"/>
          <p:cNvGraphicFramePr>
            <a:graphicFrameLocks noChangeAspect="1"/>
          </p:cNvGraphicFramePr>
          <p:nvPr/>
        </p:nvGraphicFramePr>
        <p:xfrm>
          <a:off x="5359400" y="2571115"/>
          <a:ext cx="98996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r:id="rId5" imgW="545465" imgH="266700" progId="Equation.3">
                  <p:embed/>
                </p:oleObj>
              </mc:Choice>
              <mc:Fallback>
                <p:oleObj r:id="rId5" imgW="545465" imgH="2667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59400" y="2571115"/>
                        <a:ext cx="989965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4845685" y="3206750"/>
            <a:ext cx="3926205" cy="2357120"/>
            <a:chOff x="7631" y="5050"/>
            <a:chExt cx="6183" cy="3712"/>
          </a:xfrm>
        </p:grpSpPr>
        <p:sp>
          <p:nvSpPr>
            <p:cNvPr id="15" name="Text Box 39"/>
            <p:cNvSpPr txBox="1"/>
            <p:nvPr/>
          </p:nvSpPr>
          <p:spPr>
            <a:xfrm>
              <a:off x="7631" y="5050"/>
              <a:ext cx="6182" cy="3678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ts val="3500"/>
                </a:lnSpc>
                <a:spcBef>
                  <a:spcPct val="0"/>
                </a:spcBef>
                <a:buNone/>
              </a:pPr>
              <a:r>
                <a:rPr lang="en-US" altLang="zh-CN" sz="2400" b="1" dirty="0"/>
                <a:t>              </a:t>
              </a:r>
              <a:r>
                <a:rPr lang="zh-CN" altLang="en-US" sz="2400" b="1" dirty="0"/>
                <a:t>任取</a:t>
              </a:r>
              <a:r>
                <a:rPr lang="en-US" altLang="zh-CN" sz="2400" b="1" i="1" dirty="0"/>
                <a:t>y</a:t>
              </a:r>
              <a:r>
                <a:rPr lang="en-US" altLang="zh-CN" sz="2400" b="1" dirty="0"/>
                <a:t>∈</a:t>
              </a:r>
              <a:r>
                <a:rPr lang="en-US" altLang="zh-CN" sz="2400" b="1" i="1" dirty="0"/>
                <a:t>A </a:t>
              </a:r>
            </a:p>
            <a:p>
              <a:pPr marL="0" lvl="0" indent="0" eaLnBrk="1" hangingPunct="1">
                <a:lnSpc>
                  <a:spcPts val="3500"/>
                </a:lnSpc>
                <a:spcBef>
                  <a:spcPct val="0"/>
                </a:spcBef>
                <a:buNone/>
              </a:pPr>
              <a:r>
                <a:rPr lang="en-US" altLang="zh-CN" sz="2400" b="1" i="1" dirty="0"/>
                <a:t>              </a:t>
              </a:r>
              <a:r>
                <a:rPr lang="en-US" altLang="zh-CN" sz="2400" b="1" dirty="0">
                  <a:sym typeface="Symbol" panose="05050102010706020507" pitchFamily="18" charset="2"/>
                </a:rPr>
                <a:t></a:t>
              </a:r>
              <a:r>
                <a:rPr lang="en-US" altLang="zh-CN" sz="2400" b="1" dirty="0"/>
                <a:t> </a:t>
              </a:r>
              <a:r>
                <a:rPr lang="en-US" altLang="zh-CN" sz="2400" b="1" i="1" dirty="0"/>
                <a:t>y</a:t>
              </a:r>
              <a:r>
                <a:rPr lang="en-US" altLang="zh-CN" sz="2400" b="1" dirty="0"/>
                <a:t>∈[</a:t>
              </a:r>
              <a:r>
                <a:rPr lang="en-US" altLang="zh-CN" sz="2400" b="1" i="1" dirty="0"/>
                <a:t>y</a:t>
              </a:r>
              <a:r>
                <a:rPr lang="en-US" altLang="zh-CN" sz="2400" b="1" dirty="0"/>
                <a:t>]∧</a:t>
              </a:r>
              <a:r>
                <a:rPr lang="en-US" altLang="zh-CN" sz="2400" b="1" i="1" dirty="0"/>
                <a:t>y</a:t>
              </a:r>
              <a:r>
                <a:rPr lang="en-US" altLang="zh-CN" sz="2400" b="1" dirty="0"/>
                <a:t>∈</a:t>
              </a:r>
              <a:r>
                <a:rPr lang="en-US" altLang="zh-CN" sz="2400" b="1" i="1" dirty="0"/>
                <a:t>A </a:t>
              </a:r>
            </a:p>
            <a:p>
              <a:pPr marL="0" lvl="0" indent="0" eaLnBrk="1" hangingPunct="1">
                <a:lnSpc>
                  <a:spcPts val="3500"/>
                </a:lnSpc>
                <a:spcBef>
                  <a:spcPct val="0"/>
                </a:spcBef>
                <a:buNone/>
              </a:pPr>
              <a:r>
                <a:rPr lang="en-US" altLang="zh-CN" sz="2400" b="1" i="1" dirty="0"/>
                <a:t>              </a:t>
              </a:r>
              <a:r>
                <a:rPr lang="en-US" altLang="zh-CN" sz="2400" b="1" dirty="0">
                  <a:sym typeface="Symbol" panose="05050102010706020507" pitchFamily="18" charset="2"/>
                </a:rPr>
                <a:t></a:t>
              </a:r>
              <a:r>
                <a:rPr lang="en-US" altLang="zh-CN" sz="2400" b="1" dirty="0"/>
                <a:t> </a:t>
              </a:r>
              <a:r>
                <a:rPr lang="en-US" altLang="zh-CN" sz="2400" b="1" i="1" dirty="0"/>
                <a:t>y</a:t>
              </a:r>
              <a:r>
                <a:rPr lang="en-US" altLang="zh-CN" sz="2400" b="1" dirty="0"/>
                <a:t>∈</a:t>
              </a:r>
            </a:p>
            <a:p>
              <a:pPr marL="0" lvl="0" indent="0" eaLnBrk="1" hangingPunct="1">
                <a:lnSpc>
                  <a:spcPts val="3500"/>
                </a:lnSpc>
                <a:spcBef>
                  <a:spcPct val="0"/>
                </a:spcBef>
                <a:buNone/>
              </a:pPr>
              <a:r>
                <a:rPr lang="en-US" altLang="zh-CN" sz="2400" b="1" dirty="0"/>
                <a:t>        </a:t>
              </a:r>
              <a:r>
                <a:rPr lang="zh-CN" altLang="en-US" sz="2400" b="1" dirty="0"/>
                <a:t>从而有</a:t>
              </a:r>
              <a:r>
                <a:rPr lang="en-US" altLang="zh-CN" sz="2400" b="1" i="1" dirty="0"/>
                <a:t>A</a:t>
              </a:r>
              <a:r>
                <a:rPr lang="en-US" altLang="zh-CN" sz="2400" b="1" dirty="0">
                  <a:sym typeface="Symbol" panose="05050102010706020507" pitchFamily="18" charset="2"/>
                </a:rPr>
                <a:t>              </a:t>
              </a:r>
              <a:r>
                <a:rPr lang="zh-CN" altLang="en-US" sz="2400" b="1" dirty="0"/>
                <a:t>成立</a:t>
              </a:r>
              <a:r>
                <a:rPr lang="en-US" altLang="zh-CN" sz="2400" b="1" dirty="0"/>
                <a:t>. </a:t>
              </a:r>
            </a:p>
            <a:p>
              <a:pPr marL="0" lvl="0" indent="0" eaLnBrk="1" hangingPunct="1">
                <a:lnSpc>
                  <a:spcPts val="3500"/>
                </a:lnSpc>
                <a:spcBef>
                  <a:spcPct val="0"/>
                </a:spcBef>
                <a:buNone/>
              </a:pPr>
              <a:r>
                <a:rPr lang="en-US" altLang="zh-CN" sz="2400" b="1" dirty="0"/>
                <a:t>        </a:t>
              </a:r>
              <a:r>
                <a:rPr lang="zh-CN" altLang="en-US" sz="2400" b="1" dirty="0"/>
                <a:t>综上所述得</a:t>
              </a:r>
              <a:endParaRPr lang="zh-CN" altLang="en-US" sz="2400" dirty="0">
                <a:solidFill>
                  <a:schemeClr val="accent2"/>
                </a:solidFill>
              </a:endParaRPr>
            </a:p>
          </p:txBody>
        </p:sp>
        <p:graphicFrame>
          <p:nvGraphicFramePr>
            <p:cNvPr id="10257" name="Object 15"/>
            <p:cNvGraphicFramePr>
              <a:graphicFrameLocks noChangeAspect="1"/>
            </p:cNvGraphicFramePr>
            <p:nvPr/>
          </p:nvGraphicFramePr>
          <p:xfrm>
            <a:off x="10938" y="7323"/>
            <a:ext cx="1560" cy="7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r:id="rId7" imgW="545465" imgH="266700" progId="Equation.3">
                    <p:embed/>
                  </p:oleObj>
                </mc:Choice>
                <mc:Fallback>
                  <p:oleObj r:id="rId7" imgW="545465" imgH="2667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938" y="7323"/>
                          <a:ext cx="1560" cy="7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8" name="Object 34"/>
            <p:cNvGraphicFramePr>
              <a:graphicFrameLocks noChangeAspect="1"/>
            </p:cNvGraphicFramePr>
            <p:nvPr/>
          </p:nvGraphicFramePr>
          <p:xfrm>
            <a:off x="10811" y="6649"/>
            <a:ext cx="1483" cy="7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r:id="rId9" imgW="558800" imgH="266700" progId="Equation.3">
                    <p:embed/>
                  </p:oleObj>
                </mc:Choice>
                <mc:Fallback>
                  <p:oleObj r:id="rId9" imgW="558800" imgH="2667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0811" y="6649"/>
                          <a:ext cx="1483" cy="7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5"/>
            <p:cNvGraphicFramePr>
              <a:graphicFrameLocks noChangeAspect="1"/>
            </p:cNvGraphicFramePr>
            <p:nvPr/>
          </p:nvGraphicFramePr>
          <p:xfrm>
            <a:off x="11254" y="8030"/>
            <a:ext cx="2560" cy="7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r:id="rId11" imgW="787400" imgH="228600" progId="Equation.3">
                    <p:embed/>
                  </p:oleObj>
                </mc:Choice>
                <mc:Fallback>
                  <p:oleObj r:id="rId11" imgW="787400" imgH="2286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254" y="8030"/>
                          <a:ext cx="2560" cy="7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45" name="Rectangle 8"/>
          <p:cNvSpPr/>
          <p:nvPr/>
        </p:nvSpPr>
        <p:spPr>
          <a:xfrm>
            <a:off x="-231775" y="2997200"/>
            <a:ext cx="9144000" cy="0"/>
          </a:xfrm>
          <a:prstGeom prst="rect">
            <a:avLst/>
          </a:prstGeom>
          <a:noFill/>
          <a:ln w="635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0248" name="Rectangle 14"/>
          <p:cNvSpPr/>
          <p:nvPr/>
        </p:nvSpPr>
        <p:spPr>
          <a:xfrm>
            <a:off x="-66040" y="3665220"/>
            <a:ext cx="9144000" cy="0"/>
          </a:xfrm>
          <a:prstGeom prst="rect">
            <a:avLst/>
          </a:prstGeom>
          <a:noFill/>
          <a:ln w="635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0249" name="Rectangle 16"/>
          <p:cNvSpPr/>
          <p:nvPr/>
        </p:nvSpPr>
        <p:spPr>
          <a:xfrm>
            <a:off x="60960" y="3792220"/>
            <a:ext cx="9144000" cy="0"/>
          </a:xfrm>
          <a:prstGeom prst="rect">
            <a:avLst/>
          </a:prstGeom>
          <a:noFill/>
          <a:ln w="635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0250" name="Rectangle 18"/>
          <p:cNvSpPr/>
          <p:nvPr/>
        </p:nvSpPr>
        <p:spPr>
          <a:xfrm>
            <a:off x="187960" y="3919220"/>
            <a:ext cx="9144000" cy="0"/>
          </a:xfrm>
          <a:prstGeom prst="rect">
            <a:avLst/>
          </a:prstGeom>
          <a:noFill/>
          <a:ln w="635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graphicFrame>
        <p:nvGraphicFramePr>
          <p:cNvPr id="10252" name="Object 5"/>
          <p:cNvGraphicFramePr>
            <a:graphicFrameLocks noChangeAspect="1"/>
          </p:cNvGraphicFramePr>
          <p:nvPr/>
        </p:nvGraphicFramePr>
        <p:xfrm>
          <a:off x="2620645" y="2562860"/>
          <a:ext cx="1447800" cy="468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r:id="rId12" imgW="812165" imgH="266700" progId="Equation.3">
                  <p:embed/>
                </p:oleObj>
              </mc:Choice>
              <mc:Fallback>
                <p:oleObj r:id="rId12" imgW="812165" imgH="2667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620645" y="2562860"/>
                        <a:ext cx="1447800" cy="4686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39"/>
          <p:cNvSpPr txBox="1"/>
          <p:nvPr/>
        </p:nvSpPr>
        <p:spPr>
          <a:xfrm>
            <a:off x="882650" y="2113915"/>
            <a:ext cx="4672965" cy="988695"/>
          </a:xfrm>
          <a:prstGeom prst="rect">
            <a:avLst/>
          </a:prstGeom>
          <a:noFill/>
          <a:ln w="635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ts val="35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</a:rPr>
              <a:t>证</a:t>
            </a:r>
          </a:p>
          <a:p>
            <a:pPr marL="0" lvl="0" indent="0" eaLnBrk="1" hangingPunct="1">
              <a:lnSpc>
                <a:spcPts val="35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tx2"/>
                </a:solidFill>
              </a:rPr>
              <a:t>线索：先证</a:t>
            </a:r>
            <a:r>
              <a:rPr lang="en-US" altLang="zh-CN" sz="2400" b="1" dirty="0">
                <a:solidFill>
                  <a:schemeClr val="tx2"/>
                </a:solidFill>
              </a:rPr>
              <a:t>               </a:t>
            </a:r>
            <a:r>
              <a:rPr lang="zh-CN" altLang="en-US" sz="2400" b="1" dirty="0">
                <a:solidFill>
                  <a:schemeClr val="tx2"/>
                </a:solidFill>
              </a:rPr>
              <a:t>      </a:t>
            </a:r>
            <a:r>
              <a:rPr lang="en-US" altLang="zh-CN" sz="2400" b="1" dirty="0">
                <a:solidFill>
                  <a:schemeClr val="tx2"/>
                </a:solidFill>
              </a:rPr>
              <a:t>, </a:t>
            </a:r>
            <a:r>
              <a:rPr lang="zh-CN" altLang="en-US" sz="2400" b="1" dirty="0">
                <a:solidFill>
                  <a:schemeClr val="tx2"/>
                </a:solidFill>
              </a:rPr>
              <a:t>再证</a:t>
            </a:r>
            <a:r>
              <a:rPr lang="en-US" altLang="zh-CN" sz="2400" b="1" i="1" dirty="0">
                <a:sym typeface="+mn-ea"/>
              </a:rPr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 </a:t>
            </a:r>
            <a:r>
              <a:rPr lang="en-US" altLang="zh-CN" sz="2400" b="1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900430" y="3350260"/>
            <a:ext cx="3478530" cy="2502535"/>
            <a:chOff x="1418" y="5276"/>
            <a:chExt cx="5478" cy="3941"/>
          </a:xfrm>
        </p:grpSpPr>
        <p:sp>
          <p:nvSpPr>
            <p:cNvPr id="3" name="Text Box 39"/>
            <p:cNvSpPr txBox="1"/>
            <p:nvPr/>
          </p:nvSpPr>
          <p:spPr>
            <a:xfrm>
              <a:off x="1867" y="5276"/>
              <a:ext cx="2067" cy="850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ts val="3500"/>
                </a:lnSpc>
                <a:spcBef>
                  <a:spcPct val="0"/>
                </a:spcBef>
                <a:buNone/>
              </a:pPr>
              <a:r>
                <a:rPr lang="zh-CN" altLang="en-US" sz="2400" b="1" dirty="0"/>
                <a:t>任取</a:t>
              </a:r>
              <a:r>
                <a:rPr lang="en-US" altLang="zh-CN" sz="2400" b="1" i="1" dirty="0"/>
                <a:t>y</a:t>
              </a:r>
              <a:r>
                <a:rPr lang="en-US" altLang="zh-CN" sz="2400" b="1" dirty="0"/>
                <a:t>∈           </a:t>
              </a:r>
              <a:endParaRPr lang="zh-CN" altLang="en-US" sz="2400" dirty="0">
                <a:solidFill>
                  <a:schemeClr val="accent2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1418" y="5459"/>
              <a:ext cx="5478" cy="3759"/>
              <a:chOff x="1418" y="5459"/>
              <a:chExt cx="5478" cy="3759"/>
            </a:xfrm>
          </p:grpSpPr>
          <p:sp>
            <p:nvSpPr>
              <p:cNvPr id="10251" name="Text Box 39"/>
              <p:cNvSpPr txBox="1"/>
              <p:nvPr/>
            </p:nvSpPr>
            <p:spPr>
              <a:xfrm>
                <a:off x="1418" y="6057"/>
                <a:ext cx="5478" cy="226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ts val="3500"/>
                  </a:lnSpc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sym typeface="Symbol" panose="05050102010706020507" pitchFamily="18" charset="2"/>
                  </a:rPr>
                  <a:t></a:t>
                </a:r>
                <a:r>
                  <a:rPr lang="en-US" altLang="zh-CN" sz="2400" b="1" dirty="0"/>
                  <a:t> </a:t>
                </a:r>
                <a:r>
                  <a:rPr lang="en-US" altLang="zh-CN" sz="2400" b="1" dirty="0">
                    <a:sym typeface="Symbol" panose="05050102010706020507" pitchFamily="18" charset="2"/>
                  </a:rPr>
                  <a:t></a:t>
                </a:r>
                <a:r>
                  <a:rPr lang="en-US" altLang="zh-CN" sz="2400" b="1" i="1" dirty="0"/>
                  <a:t>x </a:t>
                </a:r>
                <a:r>
                  <a:rPr lang="en-US" altLang="zh-CN" sz="2400" b="1" dirty="0"/>
                  <a:t>(</a:t>
                </a:r>
                <a:r>
                  <a:rPr lang="en-US" altLang="zh-CN" sz="2400" b="1" i="1" dirty="0"/>
                  <a:t>x</a:t>
                </a:r>
                <a:r>
                  <a:rPr lang="en-US" altLang="zh-CN" sz="2400" b="1" dirty="0"/>
                  <a:t>∈</a:t>
                </a:r>
                <a:r>
                  <a:rPr lang="en-US" altLang="zh-CN" sz="2400" b="1" i="1" dirty="0"/>
                  <a:t>A</a:t>
                </a:r>
                <a:r>
                  <a:rPr lang="en-US" altLang="zh-CN" sz="2400" b="1" dirty="0"/>
                  <a:t>∧</a:t>
                </a:r>
                <a:r>
                  <a:rPr lang="en-US" altLang="zh-CN" sz="2400" b="1" i="1" dirty="0"/>
                  <a:t>y</a:t>
                </a:r>
                <a:r>
                  <a:rPr lang="en-US" altLang="zh-CN" sz="2400" b="1" dirty="0"/>
                  <a:t>∈[</a:t>
                </a:r>
                <a:r>
                  <a:rPr lang="en-US" altLang="zh-CN" sz="2400" b="1" i="1" dirty="0"/>
                  <a:t>x</a:t>
                </a:r>
                <a:r>
                  <a:rPr lang="en-US" altLang="zh-CN" sz="2400" b="1" dirty="0"/>
                  <a:t>]) </a:t>
                </a:r>
              </a:p>
              <a:p>
                <a:pPr marL="0" lvl="0" indent="0" eaLnBrk="1" hangingPunct="1">
                  <a:lnSpc>
                    <a:spcPts val="3500"/>
                  </a:lnSpc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sym typeface="Symbol" panose="05050102010706020507" pitchFamily="18" charset="2"/>
                  </a:rPr>
                  <a:t></a:t>
                </a:r>
                <a:r>
                  <a:rPr lang="en-US" altLang="zh-CN" sz="2400" b="1" dirty="0"/>
                  <a:t> </a:t>
                </a:r>
                <a:r>
                  <a:rPr lang="en-US" altLang="zh-CN" sz="2400" b="1" i="1" dirty="0"/>
                  <a:t>y</a:t>
                </a:r>
                <a:r>
                  <a:rPr lang="en-US" altLang="zh-CN" sz="2400" b="1" dirty="0"/>
                  <a:t>∈[</a:t>
                </a:r>
                <a:r>
                  <a:rPr lang="en-US" altLang="zh-CN" sz="2400" b="1" i="1" dirty="0"/>
                  <a:t>x</a:t>
                </a:r>
                <a:r>
                  <a:rPr lang="en-US" altLang="zh-CN" sz="2400" b="1" dirty="0"/>
                  <a:t>]∧[</a:t>
                </a:r>
                <a:r>
                  <a:rPr lang="en-US" altLang="zh-CN" sz="2400" b="1" i="1" dirty="0"/>
                  <a:t>x</a:t>
                </a:r>
                <a:r>
                  <a:rPr lang="en-US" altLang="zh-CN" sz="2400" b="1" dirty="0"/>
                  <a:t>]</a:t>
                </a:r>
                <a:r>
                  <a:rPr lang="en-US" altLang="zh-CN" sz="2400" b="1" dirty="0">
                    <a:sym typeface="Symbol" panose="05050102010706020507" pitchFamily="18" charset="2"/>
                  </a:rPr>
                  <a:t></a:t>
                </a:r>
                <a:r>
                  <a:rPr lang="en-US" altLang="zh-CN" sz="2400" b="1" i="1" dirty="0"/>
                  <a:t>A </a:t>
                </a:r>
              </a:p>
              <a:p>
                <a:pPr marL="0" lvl="0" indent="0" eaLnBrk="1" hangingPunct="1">
                  <a:lnSpc>
                    <a:spcPts val="3500"/>
                  </a:lnSpc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sym typeface="Symbol" panose="05050102010706020507" pitchFamily="18" charset="2"/>
                  </a:rPr>
                  <a:t></a:t>
                </a:r>
                <a:r>
                  <a:rPr lang="en-US" altLang="zh-CN" sz="2400" b="1" dirty="0"/>
                  <a:t> </a:t>
                </a:r>
                <a:r>
                  <a:rPr lang="en-US" altLang="zh-CN" sz="2400" b="1" i="1" dirty="0"/>
                  <a:t>y</a:t>
                </a:r>
                <a:r>
                  <a:rPr lang="en-US" altLang="zh-CN" sz="2400" b="1" dirty="0"/>
                  <a:t>∈</a:t>
                </a:r>
                <a:r>
                  <a:rPr lang="en-US" altLang="zh-CN" sz="2400" b="1" i="1" dirty="0"/>
                  <a:t>A </a:t>
                </a:r>
                <a:r>
                  <a:rPr lang="zh-CN" altLang="en-US" sz="2400" b="1" dirty="0"/>
                  <a:t>                  </a:t>
                </a:r>
                <a:r>
                  <a:rPr lang="en-US" altLang="zh-CN" sz="2400" b="1" dirty="0"/>
                  <a:t>.</a:t>
                </a:r>
                <a:endParaRPr lang="zh-CN" altLang="en-US" sz="2400" dirty="0">
                  <a:solidFill>
                    <a:schemeClr val="accent2"/>
                  </a:solidFill>
                </a:endParaRPr>
              </a:p>
            </p:txBody>
          </p:sp>
          <p:graphicFrame>
            <p:nvGraphicFramePr>
              <p:cNvPr id="10253" name="Object 7"/>
              <p:cNvGraphicFramePr>
                <a:graphicFrameLocks noChangeAspect="1"/>
              </p:cNvGraphicFramePr>
              <p:nvPr/>
            </p:nvGraphicFramePr>
            <p:xfrm>
              <a:off x="3812" y="5459"/>
              <a:ext cx="1331" cy="6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1" r:id="rId14" imgW="545465" imgH="266700" progId="Equation.3">
                      <p:embed/>
                    </p:oleObj>
                  </mc:Choice>
                  <mc:Fallback>
                    <p:oleObj r:id="rId14" imgW="545465" imgH="266700" progId="Equation.3">
                      <p:embed/>
                      <p:pic>
                        <p:nvPicPr>
                          <p:cNvPr id="0" name="图片 3075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3812" y="5459"/>
                            <a:ext cx="1331" cy="64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5" name="Object 11"/>
              <p:cNvGraphicFramePr>
                <a:graphicFrameLocks noChangeAspect="1"/>
              </p:cNvGraphicFramePr>
              <p:nvPr/>
            </p:nvGraphicFramePr>
            <p:xfrm>
              <a:off x="3207" y="8480"/>
              <a:ext cx="2316" cy="7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2" r:id="rId16" imgW="825500" imgH="266700" progId="Equation.3">
                      <p:embed/>
                    </p:oleObj>
                  </mc:Choice>
                  <mc:Fallback>
                    <p:oleObj r:id="rId16" imgW="825500" imgH="266700" progId="Equation.3">
                      <p:embed/>
                      <p:pic>
                        <p:nvPicPr>
                          <p:cNvPr id="0" name="图片 3078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3207" y="8480"/>
                            <a:ext cx="2316" cy="73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" name="Text Box 39"/>
              <p:cNvSpPr txBox="1"/>
              <p:nvPr/>
            </p:nvSpPr>
            <p:spPr>
              <a:xfrm>
                <a:off x="1502" y="8301"/>
                <a:ext cx="2067" cy="8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ts val="35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/>
                  <a:t>从而有</a:t>
                </a:r>
                <a:r>
                  <a:rPr lang="en-US" altLang="zh-CN" sz="2400" b="1" dirty="0"/>
                  <a:t>           </a:t>
                </a:r>
                <a:endParaRPr lang="zh-CN" altLang="en-US" sz="2400" dirty="0">
                  <a:solidFill>
                    <a:schemeClr val="accent2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清华版教材展示">
  <a:themeElements>
    <a:clrScheme name="清华版教材展示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清华版教材展示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lnDef>
  </a:objectDefaults>
  <a:extraClrSchemeLst>
    <a:extraClrScheme>
      <a:clrScheme name="清华版教材展示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华版教材展示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清华版教材展示">
  <a:themeElements>
    <a:clrScheme name="清华版教材展示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清华版教材展示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lnDef>
  </a:objectDefaults>
  <a:extraClrSchemeLst>
    <a:extraClrScheme>
      <a:clrScheme name="清华版教材展示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华版教材展示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Data\Microsoft\Templates\清华版教材展示.pot</Template>
  <TotalTime>38</TotalTime>
  <Words>2517</Words>
  <Application>Microsoft Office PowerPoint</Application>
  <PresentationFormat>全屏显示(4:3)</PresentationFormat>
  <Paragraphs>293</Paragraphs>
  <Slides>29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黑体</vt:lpstr>
      <vt:lpstr>华文行楷</vt:lpstr>
      <vt:lpstr>华文中宋</vt:lpstr>
      <vt:lpstr>宋体</vt:lpstr>
      <vt:lpstr>Arial</vt:lpstr>
      <vt:lpstr>Symbol</vt:lpstr>
      <vt:lpstr>Times New Roman</vt:lpstr>
      <vt:lpstr>Wingdings</vt:lpstr>
      <vt:lpstr>清华版教材展示</vt:lpstr>
      <vt:lpstr>1_清华版教材展示</vt:lpstr>
      <vt:lpstr>Equation.3</vt:lpstr>
      <vt:lpstr>Bitmap Image</vt:lpstr>
      <vt:lpstr>4.4 等价关系与偏序关系</vt:lpstr>
      <vt:lpstr>等价关系</vt:lpstr>
      <vt:lpstr>PowerPoint 演示文稿</vt:lpstr>
      <vt:lpstr>等价类与商集</vt:lpstr>
      <vt:lpstr>等价类的性质</vt:lpstr>
      <vt:lpstr>PowerPoint 演示文稿</vt:lpstr>
      <vt:lpstr>PowerPoint 演示文稿</vt:lpstr>
      <vt:lpstr>PowerPoint 演示文稿</vt:lpstr>
      <vt:lpstr>PowerPoint 演示文稿</vt:lpstr>
      <vt:lpstr>商集概念</vt:lpstr>
      <vt:lpstr>集合的划分</vt:lpstr>
      <vt:lpstr>等价关系与划分的一一对应</vt:lpstr>
      <vt:lpstr>实例   </vt:lpstr>
      <vt:lpstr>PowerPoint 演示文稿</vt:lpstr>
      <vt:lpstr>偏序关系</vt:lpstr>
      <vt:lpstr>PowerPoint 演示文稿</vt:lpstr>
      <vt:lpstr>PowerPoint 演示文稿</vt:lpstr>
      <vt:lpstr>PowerPoint 演示文稿</vt:lpstr>
      <vt:lpstr>偏序集与哈斯图</vt:lpstr>
      <vt:lpstr>哈斯图实例</vt:lpstr>
      <vt:lpstr>PowerPoint 演示文稿</vt:lpstr>
      <vt:lpstr>偏序集的特定元素</vt:lpstr>
      <vt:lpstr>实例</vt:lpstr>
      <vt:lpstr>PowerPoint 演示文稿</vt:lpstr>
      <vt:lpstr>实例</vt:lpstr>
      <vt:lpstr>偏序集的特殊子集</vt:lpstr>
      <vt:lpstr>分解为反链</vt:lpstr>
      <vt:lpstr>拓扑排序</vt:lpstr>
      <vt:lpstr>实例</vt:lpstr>
    </vt:vector>
  </TitlesOfParts>
  <Company>tup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NEC</dc:creator>
  <cp:lastModifiedBy>成骏焘</cp:lastModifiedBy>
  <cp:revision>48</cp:revision>
  <dcterms:created xsi:type="dcterms:W3CDTF">2003-05-27T06:14:00Z</dcterms:created>
  <dcterms:modified xsi:type="dcterms:W3CDTF">2022-06-08T15:09:16Z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8399759D47F344B7AF99C84769A8C691</vt:lpwstr>
  </property>
  <property fmtid="{D5CDD505-2E9C-101B-9397-08002B2CF9AE}" pid="3" name="KSOProductBuildVer">
    <vt:lpwstr>2052-11.1.0.11365</vt:lpwstr>
  </property>
</Properties>
</file>