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257" r:id="rId3"/>
    <p:sldId id="258" r:id="rId4"/>
    <p:sldId id="262" r:id="rId5"/>
    <p:sldId id="263" r:id="rId7"/>
    <p:sldId id="264" r:id="rId8"/>
    <p:sldId id="265" r:id="rId9"/>
    <p:sldId id="28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FF3300"/>
    <a:srgbClr val="DDDDDD"/>
    <a:srgbClr val="663300"/>
    <a:srgbClr val="000066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/>
    <p:restoredTop sz="93010"/>
  </p:normalViewPr>
  <p:slideViewPr>
    <p:cSldViewPr showGuides="1">
      <p:cViewPr varScale="1">
        <p:scale>
          <a:sx n="65" d="100"/>
          <a:sy n="65" d="100"/>
        </p:scale>
        <p:origin x="-1368" y="-108"/>
      </p:cViewPr>
      <p:guideLst>
        <p:guide orient="horz" pos="217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图和下一章要讲的树，其实跟关系图有相通之处，他们从不同角度描述集合元素之间的相互关联。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我们在上一章中讲了有序对。作为相反，我们还可以定义无序对，用括号加</a:t>
            </a:r>
            <a:r>
              <a:rPr lang="en-US" altLang="zh-CN"/>
              <a:t>xy</a:t>
            </a:r>
            <a:r>
              <a:rPr lang="zh-CN" altLang="en-US"/>
              <a:t>来表示。另外，类似迪卡卡尔乘积，我们也可以对集合定义无序积。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的无序积定义为</a:t>
            </a:r>
            <a:r>
              <a:rPr lang="en-US" altLang="zh-CN"/>
              <a:t>A</a:t>
            </a:r>
            <a:r>
              <a:rPr lang="zh-CN" altLang="en-US"/>
              <a:t>中所有元素和</a:t>
            </a:r>
            <a:r>
              <a:rPr lang="en-US" altLang="zh-CN"/>
              <a:t>B</a:t>
            </a:r>
            <a:r>
              <a:rPr lang="zh-CN" altLang="en-US"/>
              <a:t>中所有元素互相配对构成。根据集合的基本定义，这需要去掉重复的无序对，因为无序。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但是在有些特殊情况下，集合是允许元素重复出现。大家可以这样理解重复出现的元素，它们实际上还因含有不同属性，只不过没有标示出来。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这些对应了所有可能的情况。</a:t>
            </a:r>
            <a:endParaRPr lang="zh-CN" altLang="en-US"/>
          </a:p>
          <a:p>
            <a:r>
              <a:rPr lang="zh-CN" altLang="en-US"/>
              <a:t>直接证明</a:t>
            </a:r>
            <a:r>
              <a:rPr lang="zh-CN" altLang="en-US"/>
              <a:t>法：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6</a:t>
            </a:r>
            <a:r>
              <a:rPr lang="zh-CN" altLang="en-US"/>
              <a:t>度的顶点比较多，那么它至少有</a:t>
            </a:r>
            <a:r>
              <a:rPr lang="en-US" altLang="zh-CN"/>
              <a:t>5</a:t>
            </a:r>
            <a:r>
              <a:rPr lang="zh-CN" altLang="en-US"/>
              <a:t>个，这个结果平。</a:t>
            </a:r>
            <a:r>
              <a:rPr lang="en-US" altLang="zh-CN"/>
              <a:t>5</a:t>
            </a:r>
            <a:r>
              <a:rPr lang="zh-CN" altLang="en-US"/>
              <a:t>度的顶点是</a:t>
            </a:r>
            <a:r>
              <a:rPr lang="en-US" altLang="zh-CN"/>
              <a:t>4</a:t>
            </a:r>
            <a:r>
              <a:rPr lang="zh-CN" altLang="en-US"/>
              <a:t>个，这是合理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5</a:t>
            </a:r>
            <a:r>
              <a:rPr lang="zh-CN" altLang="en-US"/>
              <a:t>度的顶点比较多，那么至少为</a:t>
            </a:r>
            <a:r>
              <a:rPr lang="en-US" altLang="zh-CN"/>
              <a:t>6</a:t>
            </a:r>
            <a:r>
              <a:rPr lang="zh-CN" altLang="en-US"/>
              <a:t>个。其实这个结果也比较平凡，</a:t>
            </a:r>
            <a:r>
              <a:rPr lang="en-US" altLang="zh-CN"/>
              <a:t>5</a:t>
            </a:r>
            <a:r>
              <a:rPr lang="zh-CN" altLang="en-US"/>
              <a:t>度的顶点不能为</a:t>
            </a:r>
            <a:r>
              <a:rPr lang="en-US" altLang="zh-CN"/>
              <a:t>5</a:t>
            </a:r>
            <a:r>
              <a:rPr lang="zh-CN" altLang="en-US"/>
              <a:t>个。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前面的图都没规定为简单图。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都是简单图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2^n</a:t>
            </a:r>
            <a:r>
              <a:rPr lang="zh-CN" altLang="en-US"/>
              <a:t>方个顶点构成的无向简单图。每个顶点由二进制数来表示。如两顶点只有一个数不同，他们之间有边连接。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这里没有规定简单图。</a:t>
            </a:r>
            <a:endParaRPr lang="zh-CN" altLang="en-US"/>
          </a:p>
          <a:p>
            <a:r>
              <a:rPr lang="zh-CN" altLang="en-US"/>
              <a:t>取一部分顶点</a:t>
            </a:r>
            <a:r>
              <a:rPr lang="en-US" altLang="zh-CN"/>
              <a:t>V’</a:t>
            </a:r>
            <a:r>
              <a:rPr lang="zh-CN" altLang="en-US"/>
              <a:t>，取一部分边</a:t>
            </a:r>
            <a:r>
              <a:rPr lang="en-US" altLang="zh-CN"/>
              <a:t>V'</a:t>
            </a:r>
            <a:r>
              <a:rPr lang="zh-CN" altLang="en-US"/>
              <a:t>，当然所取边的顶点要属于</a:t>
            </a:r>
            <a:r>
              <a:rPr lang="en-US" altLang="zh-CN"/>
              <a:t>V’</a:t>
            </a:r>
            <a:r>
              <a:rPr lang="zh-CN" altLang="en-US"/>
              <a:t>，这样的图即为子图。要注意边是依赖结点存在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生成子图需要注意，顶点集要相同。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以顶点集为出发点</a:t>
            </a:r>
            <a:r>
              <a:rPr lang="zh-CN" altLang="en-US"/>
              <a:t>的导出子图：从</a:t>
            </a:r>
            <a:r>
              <a:rPr lang="en-US" altLang="zh-CN"/>
              <a:t>G</a:t>
            </a:r>
            <a:r>
              <a:rPr lang="zh-CN" altLang="en-US"/>
              <a:t>的顶点集选取一部分顶点</a:t>
            </a:r>
            <a:r>
              <a:rPr lang="en-US" altLang="zh-CN"/>
              <a:t>V’</a:t>
            </a:r>
            <a:r>
              <a:rPr lang="zh-CN" altLang="en-US"/>
              <a:t>，且把</a:t>
            </a:r>
            <a:r>
              <a:rPr lang="en-US" altLang="zh-CN"/>
              <a:t>V’</a:t>
            </a:r>
            <a:r>
              <a:rPr lang="zh-CN" altLang="en-US"/>
              <a:t>任意两结点之间的所有连接边都保留下来，称这样的子图为</a:t>
            </a:r>
            <a:r>
              <a:rPr lang="en-US" altLang="zh-CN"/>
              <a:t>V’</a:t>
            </a:r>
            <a:r>
              <a:rPr lang="zh-CN" altLang="en-US"/>
              <a:t>的导出子图，</a:t>
            </a:r>
            <a:r>
              <a:rPr lang="zh-CN" altLang="en-US" b="1" dirty="0">
                <a:sym typeface="+mn-ea"/>
              </a:rPr>
              <a:t>记作</a:t>
            </a:r>
            <a:r>
              <a:rPr lang="en-US" altLang="zh-CN" b="1" i="1" dirty="0">
                <a:solidFill>
                  <a:srgbClr val="FF0000"/>
                </a:solidFill>
                <a:sym typeface="+mn-ea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]</a:t>
            </a:r>
            <a:endParaRPr lang="en-US" altLang="zh-CN" b="1" dirty="0"/>
          </a:p>
          <a:p>
            <a:r>
              <a:rPr lang="zh-CN" altLang="en-US">
                <a:sym typeface="+mn-ea"/>
              </a:rPr>
              <a:t>以边集为出发点的导出子图：从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的边集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选取一部分</a:t>
            </a:r>
            <a:r>
              <a:rPr lang="en-US" altLang="zh-CN">
                <a:sym typeface="+mn-ea"/>
              </a:rPr>
              <a:t>E’</a:t>
            </a:r>
            <a:r>
              <a:rPr lang="zh-CN" altLang="en-US">
                <a:sym typeface="+mn-ea"/>
              </a:rPr>
              <a:t>，且把跟这些边相关的结点保留下来，称这样的子图为</a:t>
            </a:r>
            <a:r>
              <a:rPr lang="en-US" altLang="zh-CN">
                <a:sym typeface="+mn-ea"/>
              </a:rPr>
              <a:t>E’</a:t>
            </a:r>
            <a:r>
              <a:rPr lang="zh-CN" altLang="en-US">
                <a:sym typeface="+mn-ea"/>
              </a:rPr>
              <a:t>的导出子图，基座</a:t>
            </a:r>
            <a:r>
              <a:rPr lang="en-US" altLang="zh-CN">
                <a:sym typeface="+mn-ea"/>
              </a:rPr>
              <a:t>G[E’]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注意是简单图，无环和</a:t>
            </a:r>
            <a:r>
              <a:rPr lang="zh-CN" altLang="en-US"/>
              <a:t>多重边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根据定义，顶点个数相同，边的条数也相同。</a:t>
            </a:r>
            <a:endParaRPr lang="zh-CN" altLang="en-US"/>
          </a:p>
          <a:p>
            <a:r>
              <a:rPr lang="zh-CN" altLang="en-US"/>
              <a:t>到目前，还有判断两个图是否同构的简单方法，一般根据定义出发来判断，如根据顶点度数关系。也可以从顶点的相互关系来判断。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判断两个图是否同构，目前没有比较好的方法，但是也可以从一些方面着手</a:t>
            </a:r>
            <a:endParaRPr lang="zh-CN" altLang="en-US"/>
          </a:p>
          <a:p>
            <a:r>
              <a:rPr lang="zh-CN" altLang="en-US"/>
              <a:t>根据节点的度数做初步判定，一度的节点肯定会对应一度的节点，2度节点也肯定对应2度节点</a:t>
            </a:r>
            <a:endParaRPr lang="zh-CN" altLang="en-US"/>
          </a:p>
          <a:p>
            <a:r>
              <a:rPr lang="zh-CN" altLang="en-US"/>
              <a:t>也可以对节点的邻接节点进行判断，一个节点的邻接点是2度和3度节点，那么在另一个图中也应该是一样的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(a)</a:t>
            </a:r>
            <a:r>
              <a:rPr lang="zh-CN" altLang="en-US"/>
              <a:t>和</a:t>
            </a:r>
            <a:r>
              <a:rPr lang="en-US" altLang="zh-CN"/>
              <a:t>(b),</a:t>
            </a:r>
            <a:r>
              <a:rPr lang="en-US" altLang="zh-CN">
                <a:sym typeface="+mn-ea"/>
              </a:rPr>
              <a:t>(c)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(d),(e)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(f)</a:t>
            </a:r>
            <a:r>
              <a:rPr lang="zh-CN" altLang="en-US"/>
              <a:t>同构，只要调整下图形</a:t>
            </a:r>
            <a:endParaRPr lang="zh-CN" altLang="en-US"/>
          </a:p>
          <a:p>
            <a:r>
              <a:rPr lang="en-US" altLang="zh-CN"/>
              <a:t>(a)</a:t>
            </a:r>
            <a:r>
              <a:rPr lang="zh-CN" altLang="en-US"/>
              <a:t>和</a:t>
            </a:r>
            <a:r>
              <a:rPr lang="en-US" altLang="zh-CN"/>
              <a:t>(c)</a:t>
            </a:r>
            <a:r>
              <a:rPr lang="zh-CN" altLang="en-US"/>
              <a:t>和（</a:t>
            </a:r>
            <a:r>
              <a:rPr lang="en-US" altLang="zh-CN"/>
              <a:t>d</a:t>
            </a:r>
            <a:r>
              <a:rPr lang="zh-CN" altLang="en-US"/>
              <a:t>）不同构，因为有悬挂点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也不同构，因为这三个顶点形成一个环，而</a:t>
            </a:r>
            <a:r>
              <a:rPr lang="en-US" altLang="zh-CN"/>
              <a:t>e</a:t>
            </a:r>
            <a:r>
              <a:rPr lang="zh-CN" altLang="en-US"/>
              <a:t>没有。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我们从每个顶点的度数来考虑同构问题。如果两个图同构，通过调整顶点次序，两个度数列相同。如果不同构，度数列肯定不同。</a:t>
            </a:r>
            <a:endParaRPr lang="zh-CN" altLang="en-US"/>
          </a:p>
          <a:p>
            <a:r>
              <a:rPr lang="zh-CN" altLang="en-US"/>
              <a:t>因此我们先找到可能不同的度数列。然后在给定的图书列下最终确定允许的同构图。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条边意味着图的总度数为</a:t>
            </a:r>
            <a:r>
              <a:rPr lang="en-US" altLang="zh-CN"/>
              <a:t>6</a:t>
            </a:r>
            <a:r>
              <a:rPr lang="zh-CN" altLang="en-US"/>
              <a:t>，要分配个四个顶点，一个顶点的最大度数为</a:t>
            </a:r>
            <a:r>
              <a:rPr lang="en-US" altLang="zh-CN"/>
              <a:t>3</a:t>
            </a:r>
            <a:r>
              <a:rPr lang="zh-CN" altLang="en-US"/>
              <a:t>，且根据握手定理奇度顶点为偶数个。因此，允许的可能度数列有三种（演示）：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，简单图</a:t>
            </a:r>
            <a:r>
              <a:rPr lang="zh-CN" altLang="en-US"/>
              <a:t>不允许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简单图不允许</a:t>
            </a:r>
            <a:endParaRPr lang="zh-CN" altLang="en-US"/>
          </a:p>
          <a:p>
            <a:r>
              <a:rPr lang="en-US" altLang="zh-CN"/>
              <a:t>3,1,1,1</a:t>
            </a:r>
            <a:endParaRPr lang="en-US" altLang="zh-CN"/>
          </a:p>
          <a:p>
            <a:r>
              <a:rPr lang="en-US" altLang="zh-CN"/>
              <a:t>2,2,2,0</a:t>
            </a:r>
            <a:endParaRPr lang="en-US" altLang="zh-CN"/>
          </a:p>
          <a:p>
            <a:r>
              <a:rPr lang="en-US" altLang="zh-CN"/>
              <a:t>2,2,1,1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从集合角度，无向图由两个集合组成，一个是顶点集；另外一个是边集，是定义在</a:t>
            </a:r>
            <a:r>
              <a:rPr lang="en-US" altLang="zh-CN"/>
              <a:t>V</a:t>
            </a:r>
            <a:r>
              <a:rPr lang="zh-CN" altLang="en-US"/>
              <a:t>上的无序积的多重子集，注意这里是多重集合，将无序积进行重复处理。</a:t>
            </a:r>
            <a:endParaRPr lang="zh-CN" altLang="en-US"/>
          </a:p>
          <a:p>
            <a:r>
              <a:rPr lang="zh-CN" altLang="en-US"/>
              <a:t>无向图是从特殊图形抽象而来。这是一个无向图。每个空心圆点代表一个顶点，这些圆点的集合构成了</a:t>
            </a:r>
            <a:r>
              <a:rPr lang="en-US" altLang="zh-CN"/>
              <a:t>G</a:t>
            </a:r>
            <a:r>
              <a:rPr lang="zh-CN" altLang="en-US"/>
              <a:t>中的</a:t>
            </a:r>
            <a:r>
              <a:rPr lang="en-US" altLang="zh-CN"/>
              <a:t>V</a:t>
            </a:r>
            <a:r>
              <a:rPr lang="zh-CN" altLang="en-US"/>
              <a:t>。有些顶点用无向边连接起来，这些边的集合构成了无向图中的</a:t>
            </a:r>
            <a:r>
              <a:rPr lang="en-US" altLang="zh-CN"/>
              <a:t>E</a:t>
            </a:r>
            <a:r>
              <a:rPr lang="zh-CN" altLang="en-US"/>
              <a:t>。注意，因为允许</a:t>
            </a:r>
            <a:r>
              <a:rPr lang="en-US" altLang="zh-CN"/>
              <a:t>E</a:t>
            </a:r>
            <a:r>
              <a:rPr lang="zh-CN" altLang="en-US"/>
              <a:t>是多重集合，有些结点之间可有多条无向边连接，如此图中的</a:t>
            </a:r>
            <a:r>
              <a:rPr lang="en-US" altLang="zh-CN"/>
              <a:t>e5,e6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无向图跟上一章中的关系有两个基本区别，一个是边是无方向的，另外一个是两结点之间允许有多条边的存在。这有物理意义。比如两结点代表城市，这两城市之间有多条并行铁路的存在。他们虽然都用</a:t>
            </a:r>
            <a:r>
              <a:rPr lang="en-US" altLang="zh-CN"/>
              <a:t>(v1,v2)</a:t>
            </a:r>
            <a:r>
              <a:rPr lang="zh-CN" altLang="en-US"/>
              <a:t>符号标号，但对应着不同的物理实体。</a:t>
            </a:r>
            <a:endParaRPr lang="zh-CN" altLang="en-US"/>
          </a:p>
          <a:p>
            <a:r>
              <a:rPr lang="zh-CN" altLang="en-US"/>
              <a:t>无向边意味着如果两顶点有无向边连接，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我们也可以定义有向图，这跟关系图更像。有向图</a:t>
            </a:r>
            <a:r>
              <a:rPr lang="en-US" altLang="zh-CN"/>
              <a:t>D</a:t>
            </a:r>
            <a:r>
              <a:rPr lang="zh-CN" altLang="en-US"/>
              <a:t>也由两个集集合组成，一个是顶点集</a:t>
            </a:r>
            <a:r>
              <a:rPr lang="en-US" altLang="zh-CN"/>
              <a:t>V</a:t>
            </a:r>
            <a:r>
              <a:rPr lang="zh-CN" altLang="en-US"/>
              <a:t>，另一个集合是有向边集</a:t>
            </a:r>
            <a:r>
              <a:rPr lang="en-US" altLang="zh-CN"/>
              <a:t>E</a:t>
            </a:r>
            <a:r>
              <a:rPr lang="zh-CN" altLang="en-US"/>
              <a:t>，他是</a:t>
            </a:r>
            <a:r>
              <a:rPr lang="en-US" altLang="zh-CN"/>
              <a:t>V</a:t>
            </a:r>
            <a:r>
              <a:rPr lang="zh-CN" altLang="en-US"/>
              <a:t>的笛卡尔乘积的多重子集。注意，</a:t>
            </a:r>
            <a:r>
              <a:rPr lang="en-US" altLang="zh-CN"/>
              <a:t>E</a:t>
            </a:r>
            <a:r>
              <a:rPr lang="zh-CN" altLang="en-US"/>
              <a:t>也是多重子集。从符号角度，一般用</a:t>
            </a:r>
            <a:r>
              <a:rPr lang="en-US" altLang="zh-CN"/>
              <a:t>D</a:t>
            </a:r>
            <a:r>
              <a:rPr lang="zh-CN" altLang="en-US"/>
              <a:t>来表示有向图，而无向图用</a:t>
            </a:r>
            <a:r>
              <a:rPr lang="en-US" altLang="zh-CN"/>
              <a:t>G</a:t>
            </a:r>
            <a:r>
              <a:rPr lang="zh-CN" altLang="en-US"/>
              <a:t>来表示，无向图和有向图统称为图。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阶零图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举例说明，特别要说明相邻和不相邻。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顶点度数</a:t>
            </a:r>
            <a:r>
              <a:rPr lang="en-US" altLang="zh-CN"/>
              <a:t>dv</a:t>
            </a:r>
            <a:r>
              <a:rPr lang="zh-CN" altLang="en-US"/>
              <a:t>，要注意环，他等于</a:t>
            </a:r>
            <a:r>
              <a:rPr lang="en-US" altLang="zh-CN"/>
              <a:t>2</a:t>
            </a:r>
            <a:r>
              <a:rPr lang="zh-CN" altLang="en-US"/>
              <a:t>度。</a:t>
            </a:r>
            <a:endParaRPr lang="zh-CN" altLang="en-US"/>
          </a:p>
          <a:p>
            <a:r>
              <a:rPr lang="zh-CN" altLang="en-US"/>
              <a:t>度数等于</a:t>
            </a:r>
            <a:r>
              <a:rPr lang="en-US" altLang="zh-CN"/>
              <a:t>1</a:t>
            </a:r>
            <a:r>
              <a:rPr lang="zh-CN" altLang="en-US"/>
              <a:t>的顶点成为悬挂顶点，前面所说的孤立点度数为零。连接悬挂结点的边成为悬挂边。</a:t>
            </a:r>
            <a:endParaRPr lang="zh-CN" altLang="en-US"/>
          </a:p>
          <a:p>
            <a:r>
              <a:rPr lang="zh-CN" altLang="en-US"/>
              <a:t>所有顶点的度数的最大值成为</a:t>
            </a:r>
            <a:r>
              <a:rPr lang="en-US" altLang="zh-CN"/>
              <a:t>G</a:t>
            </a:r>
            <a:r>
              <a:rPr lang="zh-CN" altLang="en-US"/>
              <a:t>的最大度，所有顶点中的度数的最小值成为</a:t>
            </a:r>
            <a:r>
              <a:rPr lang="en-US" altLang="zh-CN"/>
              <a:t>G</a:t>
            </a:r>
            <a:r>
              <a:rPr lang="zh-CN" altLang="en-US"/>
              <a:t>的最小度数。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跟无向图相比，有向图对度数规定的更细致。这时，环对顶点的度数贡献为</a:t>
            </a:r>
            <a:r>
              <a:rPr lang="en-US" altLang="zh-CN"/>
              <a:t>2</a:t>
            </a:r>
            <a:r>
              <a:rPr lang="zh-CN" altLang="en-US"/>
              <a:t>，出入度分别为</a:t>
            </a:r>
            <a:r>
              <a:rPr lang="en-US" altLang="zh-CN"/>
              <a:t>1.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V</a:t>
            </a:r>
            <a:r>
              <a:rPr lang="zh-CN" altLang="en-US"/>
              <a:t>代表面，</a:t>
            </a:r>
            <a:r>
              <a:rPr lang="en-US" altLang="zh-CN"/>
              <a:t>v</a:t>
            </a:r>
            <a:r>
              <a:rPr lang="zh-CN" altLang="en-US"/>
              <a:t>表示两不同面的公共棱。因为所有顶点的度数等于</a:t>
            </a:r>
            <a:r>
              <a:rPr lang="en-US" altLang="zh-CN"/>
              <a:t>d(v1)+d(v2)+...,</a:t>
            </a:r>
            <a:r>
              <a:rPr lang="zh-CN" altLang="en-US"/>
              <a:t>现在顶点个数为奇数，每个顶点的度数也为奇数，因此总度数为奇数，这违背了握手定理。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115" y="105156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第6章 图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764030" y="2564765"/>
            <a:ext cx="5114925" cy="2960370"/>
          </a:xfrm>
        </p:spPr>
        <p:txBody>
          <a:bodyPr vert="horz" wrap="square" lIns="91440" tIns="45720" rIns="91440" bIns="45720" anchor="t" anchorCtr="0"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6.1 图的基本概念</a:t>
            </a:r>
            <a:endParaRPr lang="zh-CN" altLang="en-US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6.2 图的连通性</a:t>
            </a:r>
            <a:endParaRPr lang="zh-CN" altLang="en-US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6.3 图的矩阵表示</a:t>
            </a:r>
            <a:endParaRPr lang="zh-CN" altLang="en-US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6.4 几种特殊的图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握手定理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29260" y="1701165"/>
            <a:ext cx="8752840" cy="44640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定理6.1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任何图(</a:t>
            </a:r>
            <a:r>
              <a:rPr lang="zh-CN" altLang="en-US" sz="2400" b="1" dirty="0">
                <a:solidFill>
                  <a:srgbClr val="FF0000"/>
                </a:solidFill>
              </a:rPr>
              <a:t>无向图和有向图</a:t>
            </a:r>
            <a:r>
              <a:rPr lang="zh-CN" altLang="en-US" sz="2400" b="1" dirty="0">
                <a:solidFill>
                  <a:schemeClr val="accent2"/>
                </a:solidFill>
              </a:rPr>
              <a:t>)的所有顶点度数之和都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等于边数的2倍.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证  图中每条边(包括环)均有两个端点, 所以在计算各顶点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度数之和时, 每条边均提供2度, 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条边共提供2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度.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推论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任何图(</a:t>
            </a:r>
            <a:r>
              <a:rPr lang="zh-CN" altLang="en-US" sz="2400" b="1" dirty="0">
                <a:solidFill>
                  <a:srgbClr val="FF0000"/>
                </a:solidFill>
              </a:rPr>
              <a:t>无向图和有向图</a:t>
            </a:r>
            <a:r>
              <a:rPr lang="zh-CN" altLang="en-US" sz="2400" b="1" dirty="0">
                <a:solidFill>
                  <a:schemeClr val="accent2"/>
                </a:solidFill>
              </a:rPr>
              <a:t>)都有</a:t>
            </a:r>
            <a:r>
              <a:rPr lang="zh-CN" altLang="en-US" sz="2400" b="1" dirty="0">
                <a:solidFill>
                  <a:srgbClr val="FF0000"/>
                </a:solidFill>
              </a:rPr>
              <a:t>偶数</a:t>
            </a:r>
            <a:r>
              <a:rPr lang="zh-CN" altLang="en-US" sz="2400" b="1" dirty="0">
                <a:solidFill>
                  <a:schemeClr val="accent2"/>
                </a:solidFill>
              </a:rPr>
              <a:t>个奇度顶点</a:t>
            </a:r>
            <a:r>
              <a:rPr lang="en-US" altLang="zh-CN" sz="2400" b="1" dirty="0">
                <a:solidFill>
                  <a:schemeClr val="accent2"/>
                </a:solidFill>
              </a:rPr>
              <a:t> .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定理6.2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有向图</a:t>
            </a:r>
            <a:r>
              <a:rPr lang="zh-CN" altLang="en-US" sz="2400" b="1" dirty="0">
                <a:solidFill>
                  <a:schemeClr val="accent2"/>
                </a:solidFill>
              </a:rPr>
              <a:t>所有顶点的入度之和等于出度之和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也等于边数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证   每条边恰好提供1个入度和1个出度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4000" dirty="0">
                <a:solidFill>
                  <a:srgbClr val="800000"/>
                </a:solidFill>
              </a:rPr>
              <a:t>图的度数列</a:t>
            </a:r>
            <a:endParaRPr lang="zh-CN" altLang="en-US" sz="4000" dirty="0">
              <a:solidFill>
                <a:srgbClr val="800000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/>
              <a:t>设无向图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的顶点集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</a:rPr>
              <a:t>的度数列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), …,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如右图度数列:4,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4,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10000"/>
              </a:spcBef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/>
              <a:t>设有向图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的顶点集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</a:rPr>
              <a:t>的度数列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), …,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</a:rPr>
              <a:t>的出度列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), …,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</a:rPr>
              <a:t>的入度列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), …, </a:t>
            </a:r>
            <a:r>
              <a:rPr lang="en-US" altLang="zh-CN" sz="2400" b="1" i="1" dirty="0"/>
              <a:t>d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如右图度数列:5,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出度列:4,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0,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    入度列:1,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grpSp>
        <p:nvGrpSpPr>
          <p:cNvPr id="16388" name="Group 7"/>
          <p:cNvGrpSpPr/>
          <p:nvPr/>
        </p:nvGrpSpPr>
        <p:grpSpPr>
          <a:xfrm>
            <a:off x="6061710" y="871220"/>
            <a:ext cx="2580005" cy="2486574"/>
            <a:chOff x="3504" y="2112"/>
            <a:chExt cx="1296" cy="1315"/>
          </a:xfrm>
        </p:grpSpPr>
        <p:pic>
          <p:nvPicPr>
            <p:cNvPr id="16389" name="Picture 8" descr="E:\插图\离散\14-1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2208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0" name="Text Box 9"/>
            <p:cNvSpPr txBox="1"/>
            <p:nvPr/>
          </p:nvSpPr>
          <p:spPr>
            <a:xfrm>
              <a:off x="3504" y="2112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1" name="Text Box 10"/>
            <p:cNvSpPr txBox="1"/>
            <p:nvPr/>
          </p:nvSpPr>
          <p:spPr>
            <a:xfrm>
              <a:off x="4116" y="2342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2" name="Text Box 11"/>
            <p:cNvSpPr txBox="1"/>
            <p:nvPr/>
          </p:nvSpPr>
          <p:spPr>
            <a:xfrm>
              <a:off x="3732" y="2582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3" name="Text Box 12"/>
            <p:cNvSpPr txBox="1"/>
            <p:nvPr/>
          </p:nvSpPr>
          <p:spPr>
            <a:xfrm>
              <a:off x="4056" y="2726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4" name="Text Box 13"/>
            <p:cNvSpPr txBox="1"/>
            <p:nvPr/>
          </p:nvSpPr>
          <p:spPr>
            <a:xfrm>
              <a:off x="4272" y="2640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5" name="Text Box 14"/>
            <p:cNvSpPr txBox="1"/>
            <p:nvPr/>
          </p:nvSpPr>
          <p:spPr>
            <a:xfrm>
              <a:off x="4560" y="2592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6" name="Text Box 15"/>
            <p:cNvSpPr txBox="1"/>
            <p:nvPr/>
          </p:nvSpPr>
          <p:spPr>
            <a:xfrm>
              <a:off x="3792" y="2976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7" name="Text Box 16"/>
            <p:cNvSpPr txBox="1"/>
            <p:nvPr/>
          </p:nvSpPr>
          <p:spPr>
            <a:xfrm>
              <a:off x="3648" y="2832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8" name="Text Box 17"/>
            <p:cNvSpPr txBox="1"/>
            <p:nvPr/>
          </p:nvSpPr>
          <p:spPr>
            <a:xfrm>
              <a:off x="3792" y="2304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399" name="Text Box 18"/>
            <p:cNvSpPr txBox="1"/>
            <p:nvPr/>
          </p:nvSpPr>
          <p:spPr>
            <a:xfrm>
              <a:off x="4320" y="2304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0" name="Text Box 19"/>
            <p:cNvSpPr txBox="1"/>
            <p:nvPr/>
          </p:nvSpPr>
          <p:spPr>
            <a:xfrm>
              <a:off x="4416" y="2928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1" name="Text Box 20"/>
            <p:cNvSpPr txBox="1"/>
            <p:nvPr/>
          </p:nvSpPr>
          <p:spPr>
            <a:xfrm>
              <a:off x="4032" y="3216"/>
              <a:ext cx="240" cy="21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6402" name="Group 21"/>
          <p:cNvGrpSpPr/>
          <p:nvPr/>
        </p:nvGrpSpPr>
        <p:grpSpPr>
          <a:xfrm>
            <a:off x="6324600" y="3657600"/>
            <a:ext cx="2448560" cy="2949796"/>
            <a:chOff x="2496" y="1200"/>
            <a:chExt cx="1344" cy="1499"/>
          </a:xfrm>
        </p:grpSpPr>
        <p:pic>
          <p:nvPicPr>
            <p:cNvPr id="16403" name="Picture 22" descr="E:\插图\离散\14-2(1)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4" name="Text Box 23"/>
            <p:cNvSpPr txBox="1"/>
            <p:nvPr/>
          </p:nvSpPr>
          <p:spPr>
            <a:xfrm>
              <a:off x="2880" y="1200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5" name="Text Box 24"/>
            <p:cNvSpPr txBox="1"/>
            <p:nvPr/>
          </p:nvSpPr>
          <p:spPr>
            <a:xfrm>
              <a:off x="3408" y="1622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6" name="Text Box 25"/>
            <p:cNvSpPr txBox="1"/>
            <p:nvPr/>
          </p:nvSpPr>
          <p:spPr>
            <a:xfrm>
              <a:off x="3072" y="1910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7" name="Text Box 26"/>
            <p:cNvSpPr txBox="1"/>
            <p:nvPr/>
          </p:nvSpPr>
          <p:spPr>
            <a:xfrm>
              <a:off x="2736" y="1680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8" name="Text Box 27"/>
            <p:cNvSpPr txBox="1"/>
            <p:nvPr/>
          </p:nvSpPr>
          <p:spPr>
            <a:xfrm>
              <a:off x="3312" y="2256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09" name="Text Box 28"/>
            <p:cNvSpPr txBox="1"/>
            <p:nvPr/>
          </p:nvSpPr>
          <p:spPr>
            <a:xfrm>
              <a:off x="2976" y="2054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10" name="Text Box 29"/>
            <p:cNvSpPr txBox="1"/>
            <p:nvPr/>
          </p:nvSpPr>
          <p:spPr>
            <a:xfrm>
              <a:off x="2640" y="2294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11" name="Text Box 30"/>
            <p:cNvSpPr txBox="1"/>
            <p:nvPr/>
          </p:nvSpPr>
          <p:spPr>
            <a:xfrm>
              <a:off x="2496" y="2016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12" name="Text Box 31"/>
            <p:cNvSpPr txBox="1"/>
            <p:nvPr/>
          </p:nvSpPr>
          <p:spPr>
            <a:xfrm>
              <a:off x="3072" y="1488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13" name="Text Box 32"/>
            <p:cNvSpPr txBox="1"/>
            <p:nvPr/>
          </p:nvSpPr>
          <p:spPr>
            <a:xfrm>
              <a:off x="3600" y="2006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414" name="Text Box 33"/>
            <p:cNvSpPr txBox="1"/>
            <p:nvPr/>
          </p:nvSpPr>
          <p:spPr>
            <a:xfrm>
              <a:off x="3024" y="2496"/>
              <a:ext cx="240" cy="20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rgbClr val="800000"/>
                </a:solidFill>
              </a:rPr>
              <a:t>实例</a:t>
            </a:r>
            <a:endParaRPr lang="zh-CN" altLang="en-US" sz="4000" dirty="0">
              <a:solidFill>
                <a:srgbClr val="800000"/>
              </a:solidFill>
            </a:endParaRPr>
          </a:p>
        </p:txBody>
      </p:sp>
      <p:sp>
        <p:nvSpPr>
          <p:cNvPr id="17412" name="Rectangle 5"/>
          <p:cNvSpPr>
            <a:spLocks noGrp="1"/>
          </p:cNvSpPr>
          <p:nvPr>
            <p:ph idx="1"/>
          </p:nvPr>
        </p:nvSpPr>
        <p:spPr>
          <a:xfrm>
            <a:off x="539750" y="1844675"/>
            <a:ext cx="7993063" cy="8223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例1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下述2组数能成为无向图的度数列吗?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4;  (2) 1,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321542" name="Text Box 6"/>
          <p:cNvSpPr txBox="1"/>
          <p:nvPr/>
        </p:nvSpPr>
        <p:spPr>
          <a:xfrm>
            <a:off x="611188" y="2819400"/>
            <a:ext cx="4875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不可能. 有奇数个度数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3930" y="3352800"/>
            <a:ext cx="5334000" cy="2071370"/>
            <a:chOff x="840" y="5280"/>
            <a:chExt cx="8400" cy="3262"/>
          </a:xfrm>
        </p:grpSpPr>
        <p:sp>
          <p:nvSpPr>
            <p:cNvPr id="321540" name="Text Box 4"/>
            <p:cNvSpPr txBox="1"/>
            <p:nvPr/>
          </p:nvSpPr>
          <p:spPr>
            <a:xfrm>
              <a:off x="840" y="5280"/>
              <a:ext cx="276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(2)  能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321545" name="Picture 9" descr="E:\插图\离散\6.1-3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" y="6360"/>
              <a:ext cx="1910" cy="216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1546" name="Picture 10" descr="E:\插图\离散\6.1-3(2)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0" y="6360"/>
              <a:ext cx="2760" cy="218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  <p:bldP spid="3215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35" name="Text Box 5"/>
          <p:cNvSpPr txBox="1"/>
          <p:nvPr/>
        </p:nvSpPr>
        <p:spPr>
          <a:xfrm>
            <a:off x="539750" y="1048385"/>
            <a:ext cx="8446770" cy="903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例2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已知无向图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有10条边, 4个3度顶点, 其余顶点的度数均小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于等于2, 问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至少有多少个顶点?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2566" name="Text Box 6"/>
          <p:cNvSpPr txBox="1"/>
          <p:nvPr/>
        </p:nvSpPr>
        <p:spPr>
          <a:xfrm>
            <a:off x="539750" y="2110740"/>
            <a:ext cx="8077200" cy="1333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有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个顶点. 由握手定理,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      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3+2(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-4)210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解得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8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2567" name="Text Box 7"/>
          <p:cNvSpPr txBox="1"/>
          <p:nvPr/>
        </p:nvSpPr>
        <p:spPr>
          <a:xfrm>
            <a:off x="533400" y="4495800"/>
            <a:ext cx="7848600" cy="90360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例3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已知5阶有向图的度数列和出度列分别为3,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3和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 求它的入度列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2568" name="Text Box 8"/>
          <p:cNvSpPr txBox="1"/>
          <p:nvPr/>
        </p:nvSpPr>
        <p:spPr>
          <a:xfrm>
            <a:off x="533400" y="5410200"/>
            <a:ext cx="72390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解  2,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2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2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/>
      <p:bldP spid="3225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685800" y="1407160"/>
            <a:ext cx="829818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例4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证明不存在具有奇数个面且每个面都具有奇数条棱的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多面体.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323588" name="Text Box 4"/>
          <p:cNvSpPr txBox="1"/>
          <p:nvPr/>
        </p:nvSpPr>
        <p:spPr>
          <a:xfrm>
            <a:off x="685800" y="2837180"/>
            <a:ext cx="7772400" cy="300863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证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用归谬法（反证法）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假设存在这样的多面体, 作无向图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=&lt;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V, E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来解决问题，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其中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为多面体的面},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={(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u, 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) |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u, 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有公共的棱 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}.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根据假设, |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为奇数且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为奇数. 这与握手定理的推论矛盾.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5800" y="976630"/>
            <a:ext cx="7772400" cy="990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例5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设9阶无向图的每个顶点的度数为5或6, 证明它至少有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5个6度顶点或者至少有6个5度顶点.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324612" name="Text Box 4"/>
          <p:cNvSpPr txBox="1"/>
          <p:nvPr/>
        </p:nvSpPr>
        <p:spPr>
          <a:xfrm>
            <a:off x="685800" y="2034540"/>
            <a:ext cx="8001000" cy="82994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证  分情况证明法。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讨论所有可能的情况. 设有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个5度顶点和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个6度顶点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4613" name="Text Box 5"/>
          <p:cNvSpPr txBox="1"/>
          <p:nvPr/>
        </p:nvSpPr>
        <p:spPr>
          <a:xfrm>
            <a:off x="685800" y="2850515"/>
            <a:ext cx="3733800" cy="311912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(1)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=0,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=9;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(2)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=2,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=7;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(3)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=4,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=5;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(4)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=6,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=3;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(5)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=8,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=1.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(1)~(3)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至少5个6度顶点, 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(4)和(5) 至少6个5度顶点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11955" y="3429000"/>
            <a:ext cx="4752340" cy="2808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24614" name="Text Box 6"/>
          <p:cNvSpPr txBox="1"/>
          <p:nvPr/>
        </p:nvSpPr>
        <p:spPr>
          <a:xfrm>
            <a:off x="4419600" y="3493770"/>
            <a:ext cx="4497070" cy="267652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方法二（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归谬法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）：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结论的否定变为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最多有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度顶点，且最多有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度顶点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根据握手定理，最多有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度定理，那么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度顶点需要为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个（前提要求），这与最多有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</a:rPr>
              <a:t>度顶点相矛盾。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5" grpId="0" animBg="1"/>
      <p:bldP spid="324614" grpId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57555" y="896620"/>
            <a:ext cx="7772400" cy="1524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简单图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85800" y="2146935"/>
            <a:ext cx="7772400" cy="394144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定义6.4</a:t>
            </a:r>
            <a:r>
              <a:rPr lang="zh-CN" altLang="en-US" sz="2400" b="1" dirty="0"/>
              <a:t> 在无向图中, 关联同一对顶点的2条或2条以上的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边, 称为</a:t>
            </a:r>
            <a:r>
              <a:rPr lang="zh-CN" altLang="en-US" sz="2400" b="1" dirty="0">
                <a:solidFill>
                  <a:srgbClr val="7030A0"/>
                </a:solidFill>
              </a:rPr>
              <a:t>平行边</a:t>
            </a:r>
            <a:r>
              <a:rPr lang="zh-CN" altLang="en-US" sz="2400" b="1" dirty="0"/>
              <a:t>, 平行边的条数称为</a:t>
            </a:r>
            <a:r>
              <a:rPr lang="zh-CN" altLang="en-US" sz="2400" b="1" dirty="0">
                <a:solidFill>
                  <a:srgbClr val="7030A0"/>
                </a:solidFill>
              </a:rPr>
              <a:t>重数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zh-CN" altLang="en-US" sz="2400" b="1" dirty="0"/>
          </a:p>
          <a:p>
            <a:pPr algn="just" eaLnBrk="1" latinLnBrk="0" hangingPunct="1">
              <a:spcBef>
                <a:spcPts val="2500"/>
              </a:spcBef>
              <a:buNone/>
            </a:pPr>
            <a:r>
              <a:rPr lang="zh-CN" altLang="en-US" sz="2400" b="1" dirty="0"/>
              <a:t>在有向图中, 具有</a:t>
            </a:r>
            <a:r>
              <a:rPr lang="zh-CN" altLang="en-US" sz="2400" b="1" dirty="0">
                <a:solidFill>
                  <a:srgbClr val="FF0000"/>
                </a:solidFill>
              </a:rPr>
              <a:t>相同始点和终点</a:t>
            </a:r>
            <a:r>
              <a:rPr lang="zh-CN" altLang="en-US" sz="2400" b="1" dirty="0"/>
              <a:t>的2条或2条以上的边称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有向平行边,</a:t>
            </a:r>
            <a:r>
              <a:rPr lang="zh-CN" altLang="en-US" sz="2400" b="1" dirty="0"/>
              <a:t> 简称</a:t>
            </a:r>
            <a:r>
              <a:rPr lang="zh-CN" altLang="en-US" sz="2400" b="1" dirty="0">
                <a:solidFill>
                  <a:srgbClr val="7030A0"/>
                </a:solidFill>
              </a:rPr>
              <a:t>平行边</a:t>
            </a:r>
            <a:r>
              <a:rPr lang="zh-CN" altLang="en-US" sz="2400" b="1" dirty="0"/>
              <a:t>, 平行边的条数称为</a:t>
            </a:r>
            <a:r>
              <a:rPr lang="zh-CN" altLang="en-US" sz="2400" b="1" dirty="0">
                <a:solidFill>
                  <a:srgbClr val="7030A0"/>
                </a:solidFill>
              </a:rPr>
              <a:t>重数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含平行边的图称为</a:t>
            </a:r>
            <a:r>
              <a:rPr lang="zh-CN" altLang="en-US" sz="2400" b="1" dirty="0">
                <a:solidFill>
                  <a:srgbClr val="7030A0"/>
                </a:solidFill>
              </a:rPr>
              <a:t>多重图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zh-CN" altLang="en-US" sz="2400" b="1" dirty="0"/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既</a:t>
            </a:r>
            <a:r>
              <a:rPr lang="zh-CN" altLang="en-US" sz="2400" b="1" dirty="0">
                <a:solidFill>
                  <a:srgbClr val="FF0000"/>
                </a:solidFill>
              </a:rPr>
              <a:t>无平行边也无环</a:t>
            </a:r>
            <a:r>
              <a:rPr lang="zh-CN" altLang="en-US" sz="2400" b="1" dirty="0"/>
              <a:t>的图称为</a:t>
            </a:r>
            <a:r>
              <a:rPr lang="zh-CN" altLang="en-US" sz="2400" b="1" dirty="0">
                <a:solidFill>
                  <a:srgbClr val="7030A0"/>
                </a:solidFill>
              </a:rPr>
              <a:t>简单图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546735"/>
            <a:ext cx="33070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几种基本图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67360" y="40449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2531" name="Text Box 8"/>
          <p:cNvSpPr txBox="1"/>
          <p:nvPr/>
        </p:nvSpPr>
        <p:spPr>
          <a:xfrm>
            <a:off x="685800" y="4998085"/>
            <a:ext cx="3635375" cy="903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6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是平行边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重数为2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不是简单图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2" name="Text Box 11"/>
          <p:cNvSpPr txBox="1"/>
          <p:nvPr/>
        </p:nvSpPr>
        <p:spPr>
          <a:xfrm>
            <a:off x="4724400" y="4648200"/>
            <a:ext cx="3962400" cy="13468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是平行边,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重数为2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7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不是平行边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不是简单图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2533" name="Group 40"/>
          <p:cNvGrpSpPr/>
          <p:nvPr/>
        </p:nvGrpSpPr>
        <p:grpSpPr>
          <a:xfrm>
            <a:off x="850900" y="1745615"/>
            <a:ext cx="2952115" cy="2935800"/>
            <a:chOff x="864" y="1286"/>
            <a:chExt cx="1296" cy="1277"/>
          </a:xfrm>
        </p:grpSpPr>
        <p:pic>
          <p:nvPicPr>
            <p:cNvPr id="22534" name="Picture 14" descr="E:\插图\离散\14-1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6" y="1382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5" name="Text Box 15"/>
            <p:cNvSpPr txBox="1"/>
            <p:nvPr/>
          </p:nvSpPr>
          <p:spPr>
            <a:xfrm>
              <a:off x="864" y="1286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36" name="Text Box 16"/>
            <p:cNvSpPr txBox="1"/>
            <p:nvPr/>
          </p:nvSpPr>
          <p:spPr>
            <a:xfrm>
              <a:off x="1440" y="1478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37" name="Text Box 17"/>
            <p:cNvSpPr txBox="1"/>
            <p:nvPr/>
          </p:nvSpPr>
          <p:spPr>
            <a:xfrm>
              <a:off x="1120" y="1780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38" name="Text Box 18"/>
            <p:cNvSpPr txBox="1"/>
            <p:nvPr/>
          </p:nvSpPr>
          <p:spPr>
            <a:xfrm>
              <a:off x="1376" y="1924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39" name="Text Box 19"/>
            <p:cNvSpPr txBox="1"/>
            <p:nvPr/>
          </p:nvSpPr>
          <p:spPr>
            <a:xfrm>
              <a:off x="1664" y="1845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0" name="Text Box 20"/>
            <p:cNvSpPr txBox="1"/>
            <p:nvPr/>
          </p:nvSpPr>
          <p:spPr>
            <a:xfrm>
              <a:off x="1920" y="1766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1" name="Text Box 21"/>
            <p:cNvSpPr txBox="1"/>
            <p:nvPr/>
          </p:nvSpPr>
          <p:spPr>
            <a:xfrm>
              <a:off x="1152" y="2150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1008" y="2006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3" name="Text Box 23"/>
            <p:cNvSpPr txBox="1"/>
            <p:nvPr/>
          </p:nvSpPr>
          <p:spPr>
            <a:xfrm>
              <a:off x="1152" y="1478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4" name="Text Box 24"/>
            <p:cNvSpPr txBox="1"/>
            <p:nvPr/>
          </p:nvSpPr>
          <p:spPr>
            <a:xfrm>
              <a:off x="1680" y="1540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5" name="Text Box 25"/>
            <p:cNvSpPr txBox="1"/>
            <p:nvPr/>
          </p:nvSpPr>
          <p:spPr>
            <a:xfrm>
              <a:off x="1776" y="2102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392" y="2390"/>
              <a:ext cx="240" cy="17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22547" name="Group 41"/>
          <p:cNvGrpSpPr/>
          <p:nvPr/>
        </p:nvGrpSpPr>
        <p:grpSpPr>
          <a:xfrm>
            <a:off x="5217795" y="1129665"/>
            <a:ext cx="2456180" cy="3078918"/>
            <a:chOff x="2496" y="1200"/>
            <a:chExt cx="1344" cy="1489"/>
          </a:xfrm>
        </p:grpSpPr>
        <p:pic>
          <p:nvPicPr>
            <p:cNvPr id="22548" name="Picture 27" descr="E:\插图\离散\14-2(1)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8"/>
            <p:cNvSpPr txBox="1"/>
            <p:nvPr/>
          </p:nvSpPr>
          <p:spPr>
            <a:xfrm>
              <a:off x="2880" y="1200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0" name="Text Box 30"/>
            <p:cNvSpPr txBox="1"/>
            <p:nvPr/>
          </p:nvSpPr>
          <p:spPr>
            <a:xfrm>
              <a:off x="3408" y="1622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1" name="Text Box 31"/>
            <p:cNvSpPr txBox="1"/>
            <p:nvPr/>
          </p:nvSpPr>
          <p:spPr>
            <a:xfrm>
              <a:off x="3072" y="1910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2" name="Text Box 32"/>
            <p:cNvSpPr txBox="1"/>
            <p:nvPr/>
          </p:nvSpPr>
          <p:spPr>
            <a:xfrm>
              <a:off x="2736" y="1680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3" name="Text Box 33"/>
            <p:cNvSpPr txBox="1"/>
            <p:nvPr/>
          </p:nvSpPr>
          <p:spPr>
            <a:xfrm>
              <a:off x="3312" y="2256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4" name="Text Box 34"/>
            <p:cNvSpPr txBox="1"/>
            <p:nvPr/>
          </p:nvSpPr>
          <p:spPr>
            <a:xfrm>
              <a:off x="2976" y="2054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5" name="Text Box 35"/>
            <p:cNvSpPr txBox="1"/>
            <p:nvPr/>
          </p:nvSpPr>
          <p:spPr>
            <a:xfrm>
              <a:off x="2640" y="2294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6" name="Text Box 36"/>
            <p:cNvSpPr txBox="1"/>
            <p:nvPr/>
          </p:nvSpPr>
          <p:spPr>
            <a:xfrm>
              <a:off x="2496" y="2016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7" name="Text Box 37"/>
            <p:cNvSpPr txBox="1"/>
            <p:nvPr/>
          </p:nvSpPr>
          <p:spPr>
            <a:xfrm>
              <a:off x="3072" y="1488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8" name="Text Box 38"/>
            <p:cNvSpPr txBox="1"/>
            <p:nvPr/>
          </p:nvSpPr>
          <p:spPr>
            <a:xfrm>
              <a:off x="3600" y="2006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559" name="Text Box 39"/>
            <p:cNvSpPr txBox="1"/>
            <p:nvPr/>
          </p:nvSpPr>
          <p:spPr>
            <a:xfrm>
              <a:off x="3024" y="2496"/>
              <a:ext cx="240" cy="19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完全图与正则图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60680" y="1828800"/>
            <a:ext cx="8818245" cy="44196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无向完全图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每对顶点之间都有一条边的</a:t>
            </a:r>
            <a:r>
              <a:rPr lang="zh-CN" altLang="en-US" sz="2400" b="1" dirty="0">
                <a:solidFill>
                  <a:srgbClr val="FF0000"/>
                </a:solidFill>
              </a:rPr>
              <a:t>无向简单图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/>
              <a:t>n</a:t>
            </a:r>
            <a:r>
              <a:rPr lang="zh-CN" altLang="en-US" sz="2400" b="1" dirty="0"/>
              <a:t>阶无向完全图记作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K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/>
              <a:t>,    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顶点数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边数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-1)/2, </a:t>
            </a:r>
            <a:r>
              <a:rPr lang="en-US" altLang="zh-CN" sz="2400" b="1" i="1" dirty="0">
                <a:sym typeface="Symbol" panose="05050102010706020507" pitchFamily="18" charset="2"/>
              </a:rPr>
              <a:t>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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</a:t>
            </a:r>
            <a:endParaRPr lang="en-US" altLang="zh-CN" sz="2400" b="1" dirty="0"/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k-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正则图</a:t>
            </a:r>
            <a:r>
              <a:rPr lang="zh-CN" altLang="en-US" sz="2400" b="1" dirty="0">
                <a:sym typeface="+mn-ea"/>
              </a:rPr>
              <a:t>: 每个顶点的度数均为</a:t>
            </a:r>
            <a:r>
              <a:rPr lang="en-US" altLang="zh-CN" sz="2400" b="1" i="1" dirty="0">
                <a:sym typeface="+mn-ea"/>
              </a:rPr>
              <a:t>k</a:t>
            </a:r>
            <a:r>
              <a:rPr lang="zh-CN" altLang="en-US" sz="2400" b="1" dirty="0"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无向简单图</a:t>
            </a:r>
            <a:r>
              <a:rPr lang="en-US" altLang="zh-CN" sz="2400" b="1" dirty="0">
                <a:sym typeface="+mn-ea"/>
              </a:rPr>
              <a:t>.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ym typeface="+mn-ea"/>
              </a:rPr>
              <a:t>顶点数</a:t>
            </a:r>
            <a:r>
              <a:rPr lang="en-US" altLang="zh-CN" sz="2400" b="1" i="1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边数</a:t>
            </a:r>
            <a:r>
              <a:rPr lang="en-US" altLang="zh-CN" sz="2400" b="1" i="1" dirty="0">
                <a:sym typeface="+mn-ea"/>
              </a:rPr>
              <a:t>m</a:t>
            </a:r>
            <a:r>
              <a:rPr lang="en-US" altLang="zh-CN" sz="2400" b="1" dirty="0">
                <a:sym typeface="+mn-ea"/>
              </a:rPr>
              <a:t>=</a:t>
            </a:r>
            <a:r>
              <a:rPr lang="en-US" altLang="zh-CN" sz="2400" b="1" i="1" dirty="0">
                <a:sym typeface="+mn-ea"/>
              </a:rPr>
              <a:t>kn</a:t>
            </a:r>
            <a:r>
              <a:rPr lang="en-US" altLang="zh-CN" sz="2400" b="1" dirty="0">
                <a:sym typeface="+mn-ea"/>
              </a:rPr>
              <a:t>/2</a:t>
            </a:r>
            <a:endParaRPr lang="en-US" altLang="zh-CN" sz="2400" b="1" dirty="0">
              <a:sym typeface="+mn-ea"/>
            </a:endParaRPr>
          </a:p>
          <a:p>
            <a:pPr algn="just" eaLnBrk="1" hangingPunct="1">
              <a:buNone/>
            </a:pP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有向完全图</a:t>
            </a:r>
            <a:r>
              <a:rPr lang="zh-CN" altLang="en-US" sz="2400" b="1" dirty="0"/>
              <a:t>: 每对顶点之间均有</a:t>
            </a:r>
            <a:r>
              <a:rPr lang="zh-CN" altLang="en-US" sz="2400" b="1" dirty="0">
                <a:solidFill>
                  <a:srgbClr val="FF0000"/>
                </a:solidFill>
              </a:rPr>
              <a:t>两条方向相反的边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有向简单图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顶点数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边数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-1), </a:t>
            </a:r>
            <a:r>
              <a:rPr lang="en-US" altLang="zh-CN" sz="2400" b="1" i="1" dirty="0">
                <a:sym typeface="Symbol" panose="05050102010706020507" pitchFamily="18" charset="2"/>
              </a:rPr>
              <a:t>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+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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+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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-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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-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-1, </a:t>
            </a:r>
            <a:r>
              <a:rPr lang="en-US" altLang="zh-CN" sz="2400" b="1" i="1" dirty="0">
                <a:sym typeface="Symbol" panose="05050102010706020507" pitchFamily="18" charset="2"/>
              </a:rPr>
              <a:t>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</a:t>
            </a:r>
            <a:r>
              <a:rPr lang="en-US" altLang="zh-CN" sz="2400" b="1" dirty="0"/>
              <a:t>=2(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-1)</a:t>
            </a:r>
            <a:endParaRPr lang="en-US" altLang="zh-CN" sz="2400" b="1" dirty="0"/>
          </a:p>
          <a:p>
            <a:pPr algn="just" eaLnBrk="1" hangingPunct="1">
              <a:buNone/>
            </a:pPr>
            <a:endParaRPr lang="en-US" altLang="zh-CN" sz="2400" b="1" i="1" dirty="0">
              <a:solidFill>
                <a:srgbClr val="FF330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24579" name="Group 12"/>
          <p:cNvGrpSpPr/>
          <p:nvPr/>
        </p:nvGrpSpPr>
        <p:grpSpPr>
          <a:xfrm>
            <a:off x="1295400" y="1871663"/>
            <a:ext cx="1295400" cy="1785937"/>
            <a:chOff x="816" y="1467"/>
            <a:chExt cx="816" cy="1125"/>
          </a:xfrm>
        </p:grpSpPr>
        <p:pic>
          <p:nvPicPr>
            <p:cNvPr id="24580" name="Picture 4" descr="K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" y="1467"/>
              <a:ext cx="816" cy="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1" name="Text Box 7"/>
            <p:cNvSpPr txBox="1"/>
            <p:nvPr/>
          </p:nvSpPr>
          <p:spPr>
            <a:xfrm>
              <a:off x="1008" y="2304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K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24582" name="Group 11"/>
          <p:cNvGrpSpPr/>
          <p:nvPr/>
        </p:nvGrpSpPr>
        <p:grpSpPr>
          <a:xfrm>
            <a:off x="3429000" y="1752600"/>
            <a:ext cx="1493838" cy="1905000"/>
            <a:chOff x="2160" y="1392"/>
            <a:chExt cx="941" cy="1200"/>
          </a:xfrm>
        </p:grpSpPr>
        <p:pic>
          <p:nvPicPr>
            <p:cNvPr id="24583" name="Picture 5" descr="K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" y="1392"/>
              <a:ext cx="941" cy="8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4" name="Text Box 8"/>
            <p:cNvSpPr txBox="1"/>
            <p:nvPr/>
          </p:nvSpPr>
          <p:spPr>
            <a:xfrm>
              <a:off x="2496" y="2304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K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24585" name="Group 10"/>
          <p:cNvGrpSpPr/>
          <p:nvPr/>
        </p:nvGrpSpPr>
        <p:grpSpPr>
          <a:xfrm>
            <a:off x="5791200" y="1752600"/>
            <a:ext cx="2209800" cy="1981200"/>
            <a:chOff x="3648" y="1392"/>
            <a:chExt cx="1392" cy="1248"/>
          </a:xfrm>
        </p:grpSpPr>
        <p:pic>
          <p:nvPicPr>
            <p:cNvPr id="24586" name="Picture 6" descr="有向K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" y="1392"/>
              <a:ext cx="960" cy="8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7" name="Text Box 9"/>
            <p:cNvSpPr txBox="1"/>
            <p:nvPr/>
          </p:nvSpPr>
          <p:spPr>
            <a:xfrm>
              <a:off x="3648" y="2352"/>
              <a:ext cx="139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charset="0"/>
                </a:rPr>
                <a:t>3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阶有向完全图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88" name="Group 21"/>
          <p:cNvGrpSpPr/>
          <p:nvPr/>
        </p:nvGrpSpPr>
        <p:grpSpPr>
          <a:xfrm>
            <a:off x="1219200" y="4267200"/>
            <a:ext cx="1371600" cy="1905000"/>
            <a:chOff x="768" y="2688"/>
            <a:chExt cx="864" cy="1200"/>
          </a:xfrm>
        </p:grpSpPr>
        <p:pic>
          <p:nvPicPr>
            <p:cNvPr id="24589" name="Picture 13" descr="2正则图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" y="2688"/>
              <a:ext cx="816" cy="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0" name="Text Box 16"/>
            <p:cNvSpPr txBox="1"/>
            <p:nvPr/>
          </p:nvSpPr>
          <p:spPr>
            <a:xfrm>
              <a:off x="768" y="3600"/>
              <a:ext cx="86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正则图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1" name="Group 19"/>
          <p:cNvGrpSpPr/>
          <p:nvPr/>
        </p:nvGrpSpPr>
        <p:grpSpPr>
          <a:xfrm>
            <a:off x="6172200" y="3962400"/>
            <a:ext cx="1600200" cy="2286000"/>
            <a:chOff x="3888" y="2496"/>
            <a:chExt cx="1008" cy="1440"/>
          </a:xfrm>
        </p:grpSpPr>
        <p:pic>
          <p:nvPicPr>
            <p:cNvPr id="24592" name="Picture 15" descr="4正则图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8" y="2496"/>
              <a:ext cx="929" cy="11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3" name="Text Box 18"/>
            <p:cNvSpPr txBox="1"/>
            <p:nvPr/>
          </p:nvSpPr>
          <p:spPr>
            <a:xfrm>
              <a:off x="4032" y="3648"/>
              <a:ext cx="86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正则图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4" name="Group 28"/>
          <p:cNvGrpSpPr/>
          <p:nvPr/>
        </p:nvGrpSpPr>
        <p:grpSpPr>
          <a:xfrm>
            <a:off x="3270250" y="4038600"/>
            <a:ext cx="1806575" cy="2498725"/>
            <a:chOff x="2060" y="2544"/>
            <a:chExt cx="1138" cy="1574"/>
          </a:xfrm>
        </p:grpSpPr>
        <p:sp>
          <p:nvSpPr>
            <p:cNvPr id="24595" name="Text Box 17"/>
            <p:cNvSpPr txBox="1"/>
            <p:nvPr/>
          </p:nvSpPr>
          <p:spPr>
            <a:xfrm>
              <a:off x="2208" y="3600"/>
              <a:ext cx="990" cy="51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3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正则图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彼得松图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4596" name="Picture 26" descr="彼德森图"/>
            <p:cNvPicPr>
              <a:picLocks noChangeAspect="1"/>
            </p:cNvPicPr>
            <p:nvPr/>
          </p:nvPicPr>
          <p:blipFill>
            <a:blip r:embed="rId6"/>
            <a:srcRect l="34821"/>
            <a:stretch>
              <a:fillRect/>
            </a:stretch>
          </p:blipFill>
          <p:spPr>
            <a:xfrm>
              <a:off x="2060" y="2544"/>
              <a:ext cx="1060" cy="95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6.1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图的基本概念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505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6.1.1 无向图与有向图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6.1.2 顶点的度数与握手定理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6.1.3 简单图、完全图、正则图、圈图、  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         轮图、方体图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6.1.4 子图、补图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6.1.5 图的同构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圈图与轮图（</a:t>
            </a:r>
            <a:r>
              <a:rPr lang="zh-CN" altLang="en-US" sz="3600" dirty="0">
                <a:solidFill>
                  <a:srgbClr val="800000"/>
                </a:solidFill>
              </a:rPr>
              <a:t>简单图）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574675" y="1541780"/>
            <a:ext cx="8271510" cy="28194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</a:rPr>
              <a:t>无向圈图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V, E</a:t>
            </a:r>
            <a:r>
              <a:rPr lang="en-US" altLang="zh-CN" sz="2400" b="1" dirty="0"/>
              <a:t>&gt;,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={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),(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</a:rPr>
              <a:t>), …, 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), 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3.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pic>
        <p:nvPicPr>
          <p:cNvPr id="25604" name="Picture 5" descr="E:\插图\离散\圈图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4572000"/>
            <a:ext cx="1558925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6" descr="E:\插图\离散\有向圈图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70" y="4576445"/>
            <a:ext cx="1560513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Picture 7" descr="E:\插图\离散\轮图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576445"/>
            <a:ext cx="1560513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"/>
          <p:cNvSpPr>
            <a:spLocks noGrp="1"/>
          </p:cNvSpPr>
          <p:nvPr/>
        </p:nvSpPr>
        <p:spPr>
          <a:xfrm>
            <a:off x="558165" y="2529840"/>
            <a:ext cx="8271510" cy="7835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轮图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:</a:t>
            </a:r>
            <a:r>
              <a:rPr lang="zh-CN" altLang="en-US" sz="2400" b="1" dirty="0">
                <a:sym typeface="Symbol" panose="05050102010706020507" pitchFamily="18" charset="2"/>
              </a:rPr>
              <a:t>无向圈图</a:t>
            </a:r>
            <a:r>
              <a:rPr lang="en-US" altLang="zh-CN" sz="2400" b="1" i="1" dirty="0">
                <a:sym typeface="+mn-ea"/>
              </a:rPr>
              <a:t>C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baseline="-25000" dirty="0">
                <a:sym typeface="+mn-ea"/>
              </a:rPr>
              <a:t>-1</a:t>
            </a:r>
            <a:r>
              <a:rPr lang="zh-CN" altLang="en-US" sz="2400" b="1" dirty="0">
                <a:sym typeface="Symbol" panose="05050102010706020507" pitchFamily="18" charset="2"/>
              </a:rPr>
              <a:t>内放一个顶点, 且与圈图的每个顶点之间恰有一条边, </a:t>
            </a:r>
            <a:r>
              <a:rPr lang="en-US" altLang="zh-CN" sz="2400" b="1" i="1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4.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69900" y="3446145"/>
            <a:ext cx="8271510" cy="9150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</a:rPr>
              <a:t>有向圈图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V,E</a:t>
            </a:r>
            <a:r>
              <a:rPr lang="en-US" altLang="zh-CN" sz="2400" b="1" dirty="0"/>
              <a:t>&gt;,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}, 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&gt;, …, &lt;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baseline="-25000" dirty="0"/>
              <a:t>-1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&gt;},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3.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3" grpId="1" build="p"/>
      <p:bldP spid="2" grpId="0"/>
      <p:bldP spid="2" grpId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方体图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1447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方体图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V, 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是2</a:t>
            </a:r>
            <a:r>
              <a:rPr lang="en-US" altLang="zh-CN" sz="2400" b="1" i="1" baseline="30000" dirty="0"/>
              <a:t>n</a:t>
            </a:r>
            <a:r>
              <a:rPr lang="zh-CN" altLang="en-US" sz="2400" b="1" dirty="0"/>
              <a:t>阶</a:t>
            </a:r>
            <a:r>
              <a:rPr lang="zh-CN" altLang="en-US" sz="2400" b="1" dirty="0">
                <a:solidFill>
                  <a:srgbClr val="FF0000"/>
                </a:solidFill>
              </a:rPr>
              <a:t>无向简单图</a:t>
            </a:r>
            <a:r>
              <a:rPr lang="zh-CN" altLang="en-US" sz="2400" b="1" dirty="0"/>
              <a:t>, 其中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v=a</a:t>
            </a:r>
            <a:r>
              <a:rPr lang="en-US" altLang="zh-CN" sz="2400" b="1" baseline="-25000" dirty="0"/>
              <a:t>1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=0,1, 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=1,2,…,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i="1" dirty="0"/>
              <a:t>           E</a:t>
            </a:r>
            <a:r>
              <a:rPr lang="en-US" altLang="zh-CN" sz="2400" b="1" dirty="0"/>
              <a:t>={(</a:t>
            </a:r>
            <a:r>
              <a:rPr lang="en-US" altLang="zh-CN" sz="2400" b="1" i="1" dirty="0"/>
              <a:t>u,v</a:t>
            </a:r>
            <a:r>
              <a:rPr lang="en-US" altLang="zh-CN" sz="2400" b="1" dirty="0"/>
              <a:t>)| </a:t>
            </a:r>
            <a:r>
              <a:rPr lang="en-US" altLang="zh-CN" sz="2400" b="1" i="1" dirty="0"/>
              <a:t>u,v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u</a:t>
            </a:r>
            <a:r>
              <a:rPr lang="zh-CN" altLang="en-US" sz="2400" b="1" dirty="0">
                <a:sym typeface="Symbol" panose="05050102010706020507" pitchFamily="18" charset="2"/>
              </a:rPr>
              <a:t>与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zh-CN" altLang="en-US" sz="2400" b="1" dirty="0">
                <a:sym typeface="Symbol" panose="05050102010706020507" pitchFamily="18" charset="2"/>
              </a:rPr>
              <a:t>恰好有一位数字不同}. 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grpSp>
        <p:nvGrpSpPr>
          <p:cNvPr id="26628" name="Group 23"/>
          <p:cNvGrpSpPr/>
          <p:nvPr/>
        </p:nvGrpSpPr>
        <p:grpSpPr>
          <a:xfrm>
            <a:off x="762000" y="4505325"/>
            <a:ext cx="1752600" cy="523875"/>
            <a:chOff x="624" y="2640"/>
            <a:chExt cx="1104" cy="330"/>
          </a:xfrm>
        </p:grpSpPr>
        <p:sp>
          <p:nvSpPr>
            <p:cNvPr id="26629" name="Text Box 4"/>
            <p:cNvSpPr txBox="1"/>
            <p:nvPr/>
          </p:nvSpPr>
          <p:spPr>
            <a:xfrm>
              <a:off x="624" y="2640"/>
              <a:ext cx="24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26630" name="Picture 7" descr="E:\插图\离散\1正则图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2880"/>
              <a:ext cx="960" cy="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31" name="Text Box 8"/>
            <p:cNvSpPr txBox="1"/>
            <p:nvPr/>
          </p:nvSpPr>
          <p:spPr>
            <a:xfrm>
              <a:off x="1488" y="2640"/>
              <a:ext cx="24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2" name="Group 22"/>
          <p:cNvGrpSpPr/>
          <p:nvPr/>
        </p:nvGrpSpPr>
        <p:grpSpPr>
          <a:xfrm>
            <a:off x="3124200" y="3810000"/>
            <a:ext cx="1905000" cy="2133600"/>
            <a:chOff x="2112" y="2304"/>
            <a:chExt cx="1200" cy="1344"/>
          </a:xfrm>
        </p:grpSpPr>
        <p:pic>
          <p:nvPicPr>
            <p:cNvPr id="26633" name="Picture 5" descr="E:\插图\离散\2正则图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" y="2544"/>
              <a:ext cx="960" cy="8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34" name="Text Box 9"/>
            <p:cNvSpPr txBox="1"/>
            <p:nvPr/>
          </p:nvSpPr>
          <p:spPr>
            <a:xfrm>
              <a:off x="2112" y="2304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Text Box 10"/>
            <p:cNvSpPr txBox="1"/>
            <p:nvPr/>
          </p:nvSpPr>
          <p:spPr>
            <a:xfrm>
              <a:off x="2928" y="2304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Text Box 11"/>
            <p:cNvSpPr txBox="1"/>
            <p:nvPr/>
          </p:nvSpPr>
          <p:spPr>
            <a:xfrm>
              <a:off x="2112" y="3360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Text Box 12"/>
            <p:cNvSpPr txBox="1"/>
            <p:nvPr/>
          </p:nvSpPr>
          <p:spPr>
            <a:xfrm>
              <a:off x="2976" y="3360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8" name="Group 21"/>
          <p:cNvGrpSpPr/>
          <p:nvPr/>
        </p:nvGrpSpPr>
        <p:grpSpPr>
          <a:xfrm>
            <a:off x="5791200" y="3581400"/>
            <a:ext cx="2286000" cy="2438400"/>
            <a:chOff x="3648" y="2256"/>
            <a:chExt cx="1440" cy="1536"/>
          </a:xfrm>
        </p:grpSpPr>
        <p:pic>
          <p:nvPicPr>
            <p:cNvPr id="26639" name="Picture 6" descr="E:\插图\离散\3正则图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" y="2544"/>
              <a:ext cx="1104" cy="10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40" name="Text Box 13"/>
            <p:cNvSpPr txBox="1"/>
            <p:nvPr/>
          </p:nvSpPr>
          <p:spPr>
            <a:xfrm>
              <a:off x="3936" y="254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000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Text Box 14"/>
            <p:cNvSpPr txBox="1"/>
            <p:nvPr/>
          </p:nvSpPr>
          <p:spPr>
            <a:xfrm>
              <a:off x="4320" y="254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001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Text Box 15"/>
            <p:cNvSpPr txBox="1"/>
            <p:nvPr/>
          </p:nvSpPr>
          <p:spPr>
            <a:xfrm>
              <a:off x="3936" y="326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010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Text Box 16"/>
            <p:cNvSpPr txBox="1"/>
            <p:nvPr/>
          </p:nvSpPr>
          <p:spPr>
            <a:xfrm>
              <a:off x="4368" y="326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011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Text Box 17"/>
            <p:cNvSpPr txBox="1"/>
            <p:nvPr/>
          </p:nvSpPr>
          <p:spPr>
            <a:xfrm>
              <a:off x="3648" y="350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Text Box 18"/>
            <p:cNvSpPr txBox="1"/>
            <p:nvPr/>
          </p:nvSpPr>
          <p:spPr>
            <a:xfrm>
              <a:off x="3648" y="2256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Text Box 19"/>
            <p:cNvSpPr txBox="1"/>
            <p:nvPr/>
          </p:nvSpPr>
          <p:spPr>
            <a:xfrm>
              <a:off x="4656" y="350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Text Box 20"/>
            <p:cNvSpPr txBox="1"/>
            <p:nvPr/>
          </p:nvSpPr>
          <p:spPr>
            <a:xfrm>
              <a:off x="4656" y="2256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子图与</a:t>
            </a:r>
            <a:r>
              <a:rPr lang="zh-CN" altLang="en-US" sz="4000" dirty="0">
                <a:solidFill>
                  <a:schemeClr val="accent2"/>
                </a:solidFill>
              </a:rPr>
              <a:t>补图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47345" y="1757045"/>
            <a:ext cx="8535035" cy="44958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定义6.10</a:t>
            </a:r>
            <a:r>
              <a:rPr lang="zh-CN" altLang="en-US" sz="2400" b="1" dirty="0"/>
              <a:t> 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是2个图(</a:t>
            </a:r>
            <a:r>
              <a:rPr lang="zh-CN" altLang="en-US" sz="2400" b="1" dirty="0">
                <a:solidFill>
                  <a:srgbClr val="FF0000"/>
                </a:solidFill>
              </a:rPr>
              <a:t>同为无向图或同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为有向图，可有多重边</a:t>
            </a:r>
            <a:r>
              <a:rPr lang="zh-CN" altLang="en-US" sz="2400" b="1" dirty="0"/>
              <a:t>)</a:t>
            </a:r>
            <a:endParaRPr lang="zh-CN" altLang="en-US" sz="2400" b="1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且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i="1" dirty="0">
                <a:sym typeface="Symbol" panose="05050102010706020507" pitchFamily="18" charset="2"/>
              </a:rPr>
              <a:t>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子图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母图</a:t>
            </a:r>
            <a:r>
              <a:rPr lang="zh-CN" altLang="en-US" sz="2400" b="1" dirty="0"/>
              <a:t>, 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endParaRPr lang="en-US" altLang="zh-CN" sz="2400" b="1" dirty="0"/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且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</a:rPr>
              <a:t>G 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生成子图</a:t>
            </a:r>
            <a:r>
              <a:rPr lang="zh-CN" altLang="en-US" sz="2400" b="1" dirty="0">
                <a:solidFill>
                  <a:schemeClr val="tx1"/>
                </a:solidFill>
              </a:rPr>
              <a:t>（特殊子图）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</a:t>
            </a:r>
            <a:r>
              <a:rPr lang="en-US" altLang="zh-CN" sz="2400" b="1" i="1" dirty="0"/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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称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真子图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设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且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</a:t>
            </a:r>
            <a:r>
              <a:rPr lang="en-US" altLang="zh-CN" sz="2400" b="1" dirty="0">
                <a:sym typeface="Symbol" panose="05050102010706020507" pitchFamily="18" charset="2"/>
              </a:rPr>
              <a:t>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以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为顶点集, 以两端点都在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中的所有</a:t>
            </a:r>
            <a:endParaRPr lang="zh-CN" altLang="en-US" sz="2400" b="1" dirty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边为边集的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的子图称作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rgbClr val="7030A0"/>
                </a:solidFill>
              </a:rPr>
              <a:t>的导出子图</a:t>
            </a:r>
            <a:r>
              <a:rPr lang="zh-CN" altLang="en-US" sz="2400" b="1" dirty="0"/>
              <a:t>, 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en-US" altLang="zh-CN" sz="2400" b="1" dirty="0"/>
          </a:p>
          <a:p>
            <a:pPr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设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</a:rPr>
              <a:t>且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</a:t>
            </a:r>
            <a:r>
              <a:rPr lang="en-US" altLang="zh-CN" sz="2400" b="1" dirty="0">
                <a:sym typeface="Symbol" panose="05050102010706020507" pitchFamily="18" charset="2"/>
              </a:rPr>
              <a:t>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以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为边集, 以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中边关联的所有顶点为</a:t>
            </a:r>
            <a:endParaRPr lang="zh-CN" altLang="en-US" sz="24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顶点集的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的子图称作</a:t>
            </a:r>
            <a:r>
              <a:rPr lang="en-US" altLang="zh-CN" sz="2400" b="1" i="1" dirty="0">
                <a:solidFill>
                  <a:srgbClr val="7030A0"/>
                </a:solidFill>
              </a:rPr>
              <a:t>E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rgbClr val="7030A0"/>
                </a:solidFill>
              </a:rPr>
              <a:t>的导出子图</a:t>
            </a:r>
            <a:r>
              <a:rPr lang="zh-CN" altLang="en-US" sz="2400" b="1" dirty="0"/>
              <a:t>, 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698" name="Rectangle 2"/>
          <p:cNvSpPr>
            <a:spLocks noGrp="1"/>
          </p:cNvSpPr>
          <p:nvPr/>
        </p:nvSpPr>
        <p:spPr>
          <a:xfrm>
            <a:off x="685800" y="82486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子图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85800" y="4580890"/>
            <a:ext cx="7772400" cy="1828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(1)、(2)和(3)是(1)的子图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 (2)和(3)是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 (1)的</a:t>
            </a:r>
            <a:r>
              <a:rPr lang="zh-CN" altLang="en-US" sz="2400" b="1" dirty="0">
                <a:solidFill>
                  <a:srgbClr val="002060"/>
                </a:solidFill>
              </a:rPr>
              <a:t>真子图</a:t>
            </a:r>
            <a:r>
              <a:rPr lang="en-US" altLang="zh-CN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(1)和(3)是(1)的生成子图，而</a:t>
            </a:r>
            <a:r>
              <a:rPr lang="en-US" altLang="zh-CN" sz="2400" b="1" dirty="0">
                <a:solidFill>
                  <a:srgbClr val="002060"/>
                </a:solidFill>
              </a:rPr>
              <a:t>(2)</a:t>
            </a:r>
            <a:r>
              <a:rPr lang="zh-CN" altLang="en-US" sz="2400" b="1" dirty="0">
                <a:solidFill>
                  <a:srgbClr val="002060"/>
                </a:solidFill>
              </a:rPr>
              <a:t>不是.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(2)是{</a:t>
            </a:r>
            <a:r>
              <a:rPr lang="en-US" altLang="zh-CN" sz="2400" b="1" i="1" dirty="0">
                <a:solidFill>
                  <a:srgbClr val="002060"/>
                </a:solidFill>
              </a:rPr>
              <a:t>d, e, f </a:t>
            </a:r>
            <a:r>
              <a:rPr lang="en-US" altLang="zh-CN" sz="2400" b="1" dirty="0">
                <a:solidFill>
                  <a:srgbClr val="002060"/>
                </a:solidFill>
              </a:rPr>
              <a:t>}</a:t>
            </a:r>
            <a:r>
              <a:rPr lang="zh-CN" altLang="en-US" sz="2400" b="1" dirty="0">
                <a:solidFill>
                  <a:srgbClr val="002060"/>
                </a:solidFill>
              </a:rPr>
              <a:t>的导出子图, 也是{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6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r>
              <a:rPr lang="en-US" altLang="zh-CN" sz="2400" b="1" dirty="0">
                <a:solidFill>
                  <a:srgbClr val="002060"/>
                </a:solidFill>
              </a:rPr>
              <a:t>}</a:t>
            </a:r>
            <a:r>
              <a:rPr lang="zh-CN" altLang="en-US" sz="2400" b="1" dirty="0">
                <a:solidFill>
                  <a:srgbClr val="002060"/>
                </a:solidFill>
              </a:rPr>
              <a:t>导出子图.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(3)是{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,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</a:rPr>
              <a:t>,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5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7</a:t>
            </a:r>
            <a:r>
              <a:rPr lang="en-US" altLang="zh-CN" sz="2400" b="1" dirty="0">
                <a:solidFill>
                  <a:srgbClr val="002060"/>
                </a:solidFill>
              </a:rPr>
              <a:t>}</a:t>
            </a:r>
            <a:r>
              <a:rPr lang="zh-CN" altLang="en-US" sz="2400" b="1" dirty="0">
                <a:solidFill>
                  <a:srgbClr val="002060"/>
                </a:solidFill>
              </a:rPr>
              <a:t>的导出子图</a:t>
            </a:r>
            <a:r>
              <a:rPr lang="en-US" altLang="zh-CN" sz="2400" b="1" dirty="0">
                <a:solidFill>
                  <a:srgbClr val="002060"/>
                </a:solidFill>
              </a:rPr>
              <a:t>.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  <p:grpSp>
        <p:nvGrpSpPr>
          <p:cNvPr id="28676" name="Group 40"/>
          <p:cNvGrpSpPr/>
          <p:nvPr/>
        </p:nvGrpSpPr>
        <p:grpSpPr>
          <a:xfrm>
            <a:off x="1219200" y="1524000"/>
            <a:ext cx="6934200" cy="2971800"/>
            <a:chOff x="768" y="1056"/>
            <a:chExt cx="4368" cy="1872"/>
          </a:xfrm>
        </p:grpSpPr>
        <p:grpSp>
          <p:nvGrpSpPr>
            <p:cNvPr id="28677" name="Group 36"/>
            <p:cNvGrpSpPr/>
            <p:nvPr/>
          </p:nvGrpSpPr>
          <p:grpSpPr>
            <a:xfrm>
              <a:off x="768" y="1056"/>
              <a:ext cx="4368" cy="1584"/>
              <a:chOff x="768" y="1056"/>
              <a:chExt cx="4368" cy="1584"/>
            </a:xfrm>
          </p:grpSpPr>
          <p:sp>
            <p:nvSpPr>
              <p:cNvPr id="28678" name="Text Box 4"/>
              <p:cNvSpPr txBox="1"/>
              <p:nvPr/>
            </p:nvSpPr>
            <p:spPr>
              <a:xfrm>
                <a:off x="1248" y="1056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79" name="Text Box 7"/>
              <p:cNvSpPr txBox="1"/>
              <p:nvPr/>
            </p:nvSpPr>
            <p:spPr>
              <a:xfrm>
                <a:off x="4080" y="1056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0" name="Text Box 8"/>
              <p:cNvSpPr txBox="1"/>
              <p:nvPr/>
            </p:nvSpPr>
            <p:spPr>
              <a:xfrm>
                <a:off x="768" y="1536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1" name="Text Box 9"/>
              <p:cNvSpPr txBox="1"/>
              <p:nvPr/>
            </p:nvSpPr>
            <p:spPr>
              <a:xfrm>
                <a:off x="3600" y="1536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28682" name="Picture 10" descr="E:\插图\离散\子图.tif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43" y="1296"/>
                <a:ext cx="4001" cy="115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683" name="Text Box 11"/>
              <p:cNvSpPr txBox="1"/>
              <p:nvPr/>
            </p:nvSpPr>
            <p:spPr>
              <a:xfrm>
                <a:off x="3936" y="2352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4" name="Text Box 12"/>
              <p:cNvSpPr txBox="1"/>
              <p:nvPr/>
            </p:nvSpPr>
            <p:spPr>
              <a:xfrm>
                <a:off x="1104" y="2352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5" name="Text Box 13"/>
              <p:cNvSpPr txBox="1"/>
              <p:nvPr/>
            </p:nvSpPr>
            <p:spPr>
              <a:xfrm>
                <a:off x="4512" y="2352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6" name="Text Box 14"/>
              <p:cNvSpPr txBox="1"/>
              <p:nvPr/>
            </p:nvSpPr>
            <p:spPr>
              <a:xfrm>
                <a:off x="2736" y="2352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7" name="Text Box 15"/>
              <p:cNvSpPr txBox="1"/>
              <p:nvPr/>
            </p:nvSpPr>
            <p:spPr>
              <a:xfrm>
                <a:off x="1680" y="2352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8" name="Text Box 16"/>
              <p:cNvSpPr txBox="1"/>
              <p:nvPr/>
            </p:nvSpPr>
            <p:spPr>
              <a:xfrm>
                <a:off x="4896" y="182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e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9" name="Text Box 17"/>
              <p:cNvSpPr txBox="1"/>
              <p:nvPr/>
            </p:nvSpPr>
            <p:spPr>
              <a:xfrm>
                <a:off x="3168" y="182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e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0" name="Text Box 18"/>
              <p:cNvSpPr txBox="1"/>
              <p:nvPr/>
            </p:nvSpPr>
            <p:spPr>
              <a:xfrm>
                <a:off x="2112" y="182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e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1" name="Text Box 19"/>
              <p:cNvSpPr txBox="1"/>
              <p:nvPr/>
            </p:nvSpPr>
            <p:spPr>
              <a:xfrm>
                <a:off x="4416" y="134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f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Text Box 20"/>
              <p:cNvSpPr txBox="1"/>
              <p:nvPr/>
            </p:nvSpPr>
            <p:spPr>
              <a:xfrm>
                <a:off x="2688" y="134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f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Text Box 21"/>
              <p:cNvSpPr txBox="1"/>
              <p:nvPr/>
            </p:nvSpPr>
            <p:spPr>
              <a:xfrm>
                <a:off x="1632" y="134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f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Text Box 22"/>
              <p:cNvSpPr txBox="1"/>
              <p:nvPr/>
            </p:nvSpPr>
            <p:spPr>
              <a:xfrm>
                <a:off x="3696" y="1248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Text Box 23"/>
              <p:cNvSpPr txBox="1"/>
              <p:nvPr/>
            </p:nvSpPr>
            <p:spPr>
              <a:xfrm>
                <a:off x="864" y="1248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Text Box 24"/>
              <p:cNvSpPr txBox="1"/>
              <p:nvPr/>
            </p:nvSpPr>
            <p:spPr>
              <a:xfrm>
                <a:off x="1344" y="1440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7" name="Text Box 25"/>
              <p:cNvSpPr txBox="1"/>
              <p:nvPr/>
            </p:nvSpPr>
            <p:spPr>
              <a:xfrm>
                <a:off x="816" y="1872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8" name="Text Box 26"/>
              <p:cNvSpPr txBox="1"/>
              <p:nvPr/>
            </p:nvSpPr>
            <p:spPr>
              <a:xfrm>
                <a:off x="3648" y="1872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Text Box 27"/>
              <p:cNvSpPr txBox="1"/>
              <p:nvPr/>
            </p:nvSpPr>
            <p:spPr>
              <a:xfrm>
                <a:off x="1296" y="2352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4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0" name="Text Box 28"/>
              <p:cNvSpPr txBox="1"/>
              <p:nvPr/>
            </p:nvSpPr>
            <p:spPr>
              <a:xfrm>
                <a:off x="1680" y="182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5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1" name="Text Box 29"/>
              <p:cNvSpPr txBox="1"/>
              <p:nvPr/>
            </p:nvSpPr>
            <p:spPr>
              <a:xfrm>
                <a:off x="2544" y="182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5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2" name="Text Box 30"/>
              <p:cNvSpPr txBox="1"/>
              <p:nvPr/>
            </p:nvSpPr>
            <p:spPr>
              <a:xfrm>
                <a:off x="4272" y="182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5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3" name="Text Box 31"/>
              <p:cNvSpPr txBox="1"/>
              <p:nvPr/>
            </p:nvSpPr>
            <p:spPr>
              <a:xfrm>
                <a:off x="1776" y="158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6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4" name="Text Box 32"/>
              <p:cNvSpPr txBox="1"/>
              <p:nvPr/>
            </p:nvSpPr>
            <p:spPr>
              <a:xfrm>
                <a:off x="2880" y="158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6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5" name="Text Box 33"/>
              <p:cNvSpPr txBox="1"/>
              <p:nvPr/>
            </p:nvSpPr>
            <p:spPr>
              <a:xfrm>
                <a:off x="1824" y="206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7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6" name="Text Box 34"/>
              <p:cNvSpPr txBox="1"/>
              <p:nvPr/>
            </p:nvSpPr>
            <p:spPr>
              <a:xfrm>
                <a:off x="2928" y="206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7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Text Box 35"/>
              <p:cNvSpPr txBox="1"/>
              <p:nvPr/>
            </p:nvSpPr>
            <p:spPr>
              <a:xfrm>
                <a:off x="4656" y="2064"/>
                <a:ext cx="384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7</a:t>
                </a:r>
                <a:endParaRPr lang="en-US" altLang="zh-CN" sz="2400" b="1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08" name="Text Box 37"/>
            <p:cNvSpPr txBox="1"/>
            <p:nvPr/>
          </p:nvSpPr>
          <p:spPr>
            <a:xfrm>
              <a:off x="1296" y="2640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(1)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Text Box 38"/>
            <p:cNvSpPr txBox="1"/>
            <p:nvPr/>
          </p:nvSpPr>
          <p:spPr>
            <a:xfrm>
              <a:off x="2736" y="2640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(2)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8710" name="Text Box 39"/>
            <p:cNvSpPr txBox="1"/>
            <p:nvPr/>
          </p:nvSpPr>
          <p:spPr>
            <a:xfrm>
              <a:off x="4176" y="2640"/>
              <a:ext cx="3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(3)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5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补图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609600" y="1828800"/>
            <a:ext cx="7848600" cy="101473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定义6.11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=&lt;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无向简单图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, 记     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的边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-E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称                       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</a:rPr>
              <a:t>补图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29700" name="Object 5"/>
          <p:cNvGraphicFramePr/>
          <p:nvPr/>
        </p:nvGraphicFramePr>
        <p:xfrm>
          <a:off x="6248400" y="1828800"/>
          <a:ext cx="373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7800" imgH="189865" progId="Equation.3">
                  <p:embed/>
                </p:oleObj>
              </mc:Choice>
              <mc:Fallback>
                <p:oleObj name="" r:id="rId1" imgW="177800" imgH="1898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828800"/>
                        <a:ext cx="37306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/>
          <p:nvPr/>
        </p:nvGraphicFramePr>
        <p:xfrm>
          <a:off x="1060450" y="2366963"/>
          <a:ext cx="1758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36930" imgH="215900" progId="Equation.3">
                  <p:embed/>
                </p:oleObj>
              </mc:Choice>
              <mc:Fallback>
                <p:oleObj name="" r:id="rId3" imgW="83693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2366963"/>
                        <a:ext cx="17589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7" descr="E:\插图\离散\补图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278505"/>
            <a:ext cx="2564130" cy="2450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图的同构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07340" y="1905000"/>
            <a:ext cx="8674100" cy="35052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定义6.12</a:t>
            </a:r>
            <a:r>
              <a:rPr lang="zh-CN" altLang="en-US" sz="2400" b="1" dirty="0"/>
              <a:t> 设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为两</a:t>
            </a:r>
            <a:r>
              <a:rPr lang="zh-CN" altLang="en-US" sz="2400" b="1" dirty="0">
                <a:solidFill>
                  <a:schemeClr val="accent4"/>
                </a:solidFill>
              </a:rPr>
              <a:t>个无向图(有向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图)</a:t>
            </a:r>
            <a:r>
              <a:rPr lang="zh-CN" altLang="en-US" sz="2400" b="1" dirty="0"/>
              <a:t>, 若存在</a:t>
            </a:r>
            <a:r>
              <a:rPr lang="zh-CN" altLang="en-US" sz="2400" b="1" dirty="0">
                <a:solidFill>
                  <a:srgbClr val="FF0000"/>
                </a:solidFill>
              </a:rPr>
              <a:t>双射函数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使得对于任意的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endParaRPr lang="en-US" altLang="zh-CN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</a:rPr>
              <a:t>E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1 </a:t>
            </a:r>
            <a:r>
              <a:rPr lang="en-US" altLang="zh-CN" sz="2400" b="1" dirty="0">
                <a:solidFill>
                  <a:schemeClr val="accent2"/>
                </a:solidFill>
              </a:rPr>
              <a:t>(&lt;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&gt;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</a:rPr>
              <a:t>E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</a:rPr>
              <a:t>当且仅当(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),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))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</a:rPr>
              <a:t>E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2 </a:t>
            </a:r>
            <a:r>
              <a:rPr lang="en-US" altLang="zh-CN" sz="2400" b="1" dirty="0">
                <a:solidFill>
                  <a:schemeClr val="accent2"/>
                </a:solidFill>
              </a:rPr>
              <a:t>(&lt;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),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)&gt;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</a:rPr>
              <a:t>E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并且</a:t>
            </a: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 (&lt;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&gt;) </a:t>
            </a:r>
            <a:r>
              <a:rPr lang="zh-CN" altLang="en-US" sz="2400" b="1" dirty="0">
                <a:solidFill>
                  <a:schemeClr val="accent2"/>
                </a:solidFill>
              </a:rPr>
              <a:t>与 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),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)) (&lt;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),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i="1" baseline="-30000" dirty="0">
                <a:solidFill>
                  <a:schemeClr val="accent2"/>
                </a:solidFill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</a:rPr>
              <a:t>)&gt;)</a:t>
            </a:r>
            <a:r>
              <a:rPr lang="zh-CN" altLang="en-US" sz="2400" b="1" dirty="0">
                <a:solidFill>
                  <a:schemeClr val="accent2"/>
                </a:solidFill>
              </a:rPr>
              <a:t>的重数相同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则称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同构</a:t>
            </a:r>
            <a:r>
              <a:rPr lang="zh-CN" altLang="en-US" sz="2400" b="1" dirty="0"/>
              <a:t>的，记作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</a:t>
            </a:r>
            <a:r>
              <a:rPr lang="en-US" altLang="zh-CN" sz="2400" b="1" i="1" dirty="0"/>
              <a:t>G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pic>
        <p:nvPicPr>
          <p:cNvPr id="31747" name="Picture 8" descr="E:\插图\离散\同构1(1)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133600"/>
            <a:ext cx="1203325" cy="1404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Picture 9" descr="E:\插图\离散\同构1(2)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62400"/>
            <a:ext cx="1123950" cy="1255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Picture 10" descr="E:\插图\离散\同构2(1)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09800"/>
            <a:ext cx="1524000" cy="1222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Picture 12" descr="E:\插图\离散\同构2(2)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038600"/>
            <a:ext cx="1524000" cy="1217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1" name="Picture 13" descr="E:\插图\离散\K33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286000"/>
            <a:ext cx="1125538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2" name="Picture 14" descr="E:\插图\离散\K33(2).tif"/>
          <p:cNvPicPr>
            <a:picLocks noChangeAspect="1"/>
          </p:cNvPicPr>
          <p:nvPr/>
        </p:nvPicPr>
        <p:blipFill>
          <a:blip r:embed="rId6"/>
          <a:srcRect r="57227"/>
          <a:stretch>
            <a:fillRect/>
          </a:stretch>
        </p:blipFill>
        <p:spPr>
          <a:xfrm>
            <a:off x="6096000" y="3886200"/>
            <a:ext cx="1600200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18055" y="3244850"/>
            <a:ext cx="293497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500" b="1" dirty="0">
                <a:latin typeface="+mn-lt"/>
                <a:cs typeface="+mn-lt"/>
                <a:sym typeface="+mn-ea"/>
              </a:rPr>
              <a:t>(a)                              </a:t>
            </a:r>
            <a:endParaRPr lang="zh-CN" altLang="en-US" sz="2500" b="1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8055" y="3244850"/>
            <a:ext cx="664781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500" b="1" dirty="0">
                <a:latin typeface="+mn-lt"/>
                <a:cs typeface="+mn-lt"/>
                <a:sym typeface="+mn-ea"/>
              </a:rPr>
              <a:t>(a)                             </a:t>
            </a:r>
            <a:r>
              <a:rPr lang="en-US" altLang="zh-CN" sz="2500" b="1" dirty="0">
                <a:latin typeface="+mn-lt"/>
                <a:cs typeface="+mn-lt"/>
                <a:sym typeface="+mn-ea"/>
              </a:rPr>
              <a:t>(c)                            (</a:t>
            </a:r>
            <a:r>
              <a:rPr lang="en-US" altLang="zh-CN" sz="2500" b="1" dirty="0">
                <a:latin typeface="+mn-lt"/>
                <a:cs typeface="+mn-lt"/>
                <a:sym typeface="+mn-ea"/>
              </a:rPr>
              <a:t>e)</a:t>
            </a:r>
            <a:endParaRPr lang="en-US" altLang="zh-CN" sz="2500" b="1" dirty="0">
              <a:latin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6315" y="5158740"/>
            <a:ext cx="664781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500" b="1" dirty="0">
                <a:latin typeface="+mn-lt"/>
                <a:cs typeface="+mn-lt"/>
                <a:sym typeface="+mn-ea"/>
              </a:rPr>
              <a:t>(b)                             </a:t>
            </a:r>
            <a:r>
              <a:rPr lang="en-US" altLang="zh-CN" sz="2500" b="1" dirty="0">
                <a:latin typeface="+mn-lt"/>
                <a:cs typeface="+mn-lt"/>
                <a:sym typeface="+mn-ea"/>
              </a:rPr>
              <a:t>(d)                            (f</a:t>
            </a:r>
            <a:r>
              <a:rPr lang="en-US" altLang="zh-CN" sz="2500" b="1" dirty="0">
                <a:latin typeface="+mn-lt"/>
                <a:cs typeface="+mn-lt"/>
                <a:sym typeface="+mn-ea"/>
              </a:rPr>
              <a:t>)</a:t>
            </a:r>
            <a:endParaRPr lang="en-US" altLang="zh-CN" sz="2500" b="1" dirty="0">
              <a:latin typeface="+mn-lt"/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5530" y="202501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1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5510" y="330009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2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9020" y="387413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1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42000" y="451993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2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31305" y="186499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3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0775" y="523748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3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33590" y="387413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4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59550" y="337185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4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8855" y="208026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5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8855" y="344360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6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1835" y="5309235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6</a:t>
            </a:r>
            <a:endParaRPr lang="en-US" altLang="zh-CN" sz="2000">
              <a:latin typeface="+mn-lt"/>
              <a:cs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35875" y="451993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lt"/>
                <a:cs typeface="+mn-lt"/>
              </a:rPr>
              <a:t>5</a:t>
            </a:r>
            <a:endParaRPr lang="en-US" altLang="zh-CN" sz="2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85800" y="1550670"/>
            <a:ext cx="7772400" cy="3505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例6</a:t>
            </a:r>
            <a:r>
              <a:rPr lang="zh-CN" altLang="en-US" sz="2400" b="1" dirty="0"/>
              <a:t> 画出4阶3条边的所有非同构的</a:t>
            </a:r>
            <a:r>
              <a:rPr lang="zh-CN" altLang="en-US" sz="2400" b="1" dirty="0">
                <a:solidFill>
                  <a:srgbClr val="FF0000"/>
                </a:solidFill>
              </a:rPr>
              <a:t>无向简单图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解 总度数为6, 分配给4个顶点, 最大度为3, 且奇度顶点数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为偶数, 有下述3个度数列: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(1) 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3;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(2)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2;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(3)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0,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2.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grpSp>
        <p:nvGrpSpPr>
          <p:cNvPr id="32772" name="Group 13"/>
          <p:cNvGrpSpPr/>
          <p:nvPr/>
        </p:nvGrpSpPr>
        <p:grpSpPr>
          <a:xfrm>
            <a:off x="1138555" y="3608070"/>
            <a:ext cx="1752600" cy="1450975"/>
            <a:chOff x="672" y="2544"/>
            <a:chExt cx="1104" cy="914"/>
          </a:xfrm>
        </p:grpSpPr>
        <p:sp>
          <p:nvSpPr>
            <p:cNvPr id="32773" name="Text Box 4"/>
            <p:cNvSpPr txBox="1"/>
            <p:nvPr/>
          </p:nvSpPr>
          <p:spPr>
            <a:xfrm>
              <a:off x="864" y="3168"/>
              <a:ext cx="867" cy="29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32774" name="Picture 5" descr="E:\插图\离散\例6.1.6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2" y="2544"/>
              <a:ext cx="1104" cy="57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2775" name="Group 14"/>
          <p:cNvGrpSpPr/>
          <p:nvPr/>
        </p:nvGrpSpPr>
        <p:grpSpPr>
          <a:xfrm>
            <a:off x="3653155" y="3608070"/>
            <a:ext cx="2209800" cy="1450975"/>
            <a:chOff x="2256" y="2544"/>
            <a:chExt cx="1392" cy="914"/>
          </a:xfrm>
        </p:grpSpPr>
        <p:pic>
          <p:nvPicPr>
            <p:cNvPr id="32776" name="Picture 6" descr="E:\插图\离散\例6.1.6(2)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" y="2544"/>
              <a:ext cx="1152" cy="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7" name="Text Box 8"/>
            <p:cNvSpPr txBox="1"/>
            <p:nvPr/>
          </p:nvSpPr>
          <p:spPr>
            <a:xfrm>
              <a:off x="2448" y="3168"/>
              <a:ext cx="1200" cy="29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8" name="Group 15"/>
          <p:cNvGrpSpPr/>
          <p:nvPr/>
        </p:nvGrpSpPr>
        <p:grpSpPr>
          <a:xfrm>
            <a:off x="6172200" y="3574733"/>
            <a:ext cx="2649538" cy="1484312"/>
            <a:chOff x="3888" y="2523"/>
            <a:chExt cx="1669" cy="935"/>
          </a:xfrm>
        </p:grpSpPr>
        <p:pic>
          <p:nvPicPr>
            <p:cNvPr id="32779" name="Picture 7" descr="E:\插图\离散\例6.1.6(3)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" y="2523"/>
              <a:ext cx="1183" cy="6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80" name="Text Box 9"/>
            <p:cNvSpPr txBox="1"/>
            <p:nvPr/>
          </p:nvSpPr>
          <p:spPr>
            <a:xfrm>
              <a:off x="4128" y="3168"/>
              <a:ext cx="1429" cy="29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505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例7</a:t>
            </a:r>
            <a:r>
              <a:rPr lang="zh-CN" altLang="en-US" sz="2400" b="1" dirty="0"/>
              <a:t> 画出以1,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1,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2,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3为度数列的非同构的无向简单图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715" y="3214370"/>
            <a:ext cx="2172970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3213735"/>
            <a:ext cx="2127250" cy="1909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5" y="2927350"/>
            <a:ext cx="1896110" cy="2251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57555" y="104013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无序对与多重集合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2052955"/>
            <a:ext cx="8445500" cy="4495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无序对</a:t>
            </a:r>
            <a:r>
              <a:rPr lang="zh-CN" altLang="en-US" sz="2400" b="1" dirty="0"/>
              <a:t>: 2个元素构成的集合,  记作(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无序积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={(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 |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</a:rPr>
              <a:t>a, b, c</a:t>
            </a:r>
            <a:r>
              <a:rPr lang="en-US" altLang="zh-CN" sz="2400" b="1" dirty="0">
                <a:solidFill>
                  <a:srgbClr val="000066"/>
                </a:solidFill>
              </a:rPr>
              <a:t>},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={1, 2}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 1), 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, 1), (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, 1), 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 2), 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, 2), (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, 2)}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={(</a:t>
            </a:r>
            <a:r>
              <a:rPr lang="en-US" altLang="zh-CN" sz="2400" b="1" i="1" dirty="0">
                <a:solidFill>
                  <a:srgbClr val="000066"/>
                </a:solidFill>
              </a:rPr>
              <a:t>a, a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a, b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a, c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b, b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b, c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c, c</a:t>
            </a:r>
            <a:r>
              <a:rPr lang="en-US" altLang="zh-CN" sz="2400" b="1" dirty="0">
                <a:solidFill>
                  <a:srgbClr val="000066"/>
                </a:solidFill>
              </a:rPr>
              <a:t>)}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[(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)......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多余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={(1, 1), (1, 2), (2, 2)} </a:t>
            </a:r>
            <a:r>
              <a:rPr lang="en-US" altLang="zh-CN" sz="2400" b="1" dirty="0">
                <a:solidFill>
                  <a:srgbClr val="FF0000"/>
                </a:solidFill>
              </a:rPr>
              <a:t>[(2, 1)</a:t>
            </a:r>
            <a:r>
              <a:rPr lang="zh-CN" altLang="en-US" sz="2400" b="1" dirty="0">
                <a:solidFill>
                  <a:srgbClr val="FF0000"/>
                </a:solidFill>
              </a:rPr>
              <a:t>多余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多重集合</a:t>
            </a:r>
            <a:r>
              <a:rPr lang="zh-CN" altLang="en-US" sz="2400" b="1" dirty="0"/>
              <a:t>: 元素可以重复出现的集合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重复度</a:t>
            </a:r>
            <a:r>
              <a:rPr lang="zh-CN" altLang="en-US" sz="2400" b="1" dirty="0"/>
              <a:t>: 元素在多重集合中出现的次数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 </a:t>
            </a:r>
            <a:r>
              <a:rPr lang="en-US" altLang="zh-CN" sz="2400" b="1" i="1" dirty="0">
                <a:solidFill>
                  <a:srgbClr val="000066"/>
                </a:solidFill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</a:rPr>
              <a:t>a, b, b, c, c, c</a:t>
            </a:r>
            <a:r>
              <a:rPr lang="en-US" altLang="zh-CN" sz="2400" b="1" dirty="0">
                <a:solidFill>
                  <a:srgbClr val="000066"/>
                </a:solidFill>
              </a:rPr>
              <a:t>}, 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i="1" dirty="0">
                <a:solidFill>
                  <a:srgbClr val="000066"/>
                </a:solidFill>
              </a:rPr>
              <a:t>、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zh-CN" altLang="en-US" sz="2400" b="1" i="1" dirty="0">
                <a:solidFill>
                  <a:srgbClr val="000066"/>
                </a:solidFill>
              </a:rPr>
              <a:t>、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的重复度依次为1、2、3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546735"/>
            <a:ext cx="43281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 eaLnBrk="1" hangingPunct="1">
              <a:buFont typeface="Wingdings" panose="05000000000000000000" charset="0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无向图与有向图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14045" y="46609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无向图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9219" name="Rectangle 5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37449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定义6.1 无向图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=&lt;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7030A0"/>
                </a:solidFill>
              </a:rPr>
              <a:t>顶点集</a:t>
            </a:r>
            <a:r>
              <a:rPr lang="zh-CN" altLang="en-US" sz="2400" b="1" dirty="0"/>
              <a:t>, 其元素称为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顶点或结点</a:t>
            </a:r>
            <a:r>
              <a:rPr lang="zh-CN" altLang="en-US" sz="2400" b="1" dirty="0"/>
              <a:t>; 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多重</a:t>
            </a:r>
            <a:r>
              <a:rPr lang="zh-CN" altLang="en-US" sz="2400" b="1" dirty="0"/>
              <a:t>子集, 称为</a:t>
            </a:r>
            <a:r>
              <a:rPr lang="zh-CN" altLang="en-US" sz="2400" b="1" dirty="0">
                <a:solidFill>
                  <a:srgbClr val="7030A0"/>
                </a:solidFill>
              </a:rPr>
              <a:t>边集</a:t>
            </a:r>
            <a:r>
              <a:rPr lang="zh-CN" altLang="en-US" sz="2400" b="1" dirty="0"/>
              <a:t>, 其元素称为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无向边</a:t>
            </a:r>
            <a:r>
              <a:rPr lang="zh-CN" altLang="en-US" sz="2400" b="1" dirty="0"/>
              <a:t>，简称</a:t>
            </a:r>
            <a:r>
              <a:rPr lang="zh-CN" altLang="en-US" sz="2400" b="1" dirty="0">
                <a:solidFill>
                  <a:srgbClr val="7030A0"/>
                </a:solidFill>
              </a:rPr>
              <a:t>边</a:t>
            </a:r>
            <a:r>
              <a:rPr lang="zh-CN" altLang="en-US" sz="2400" b="1" dirty="0"/>
              <a:t>. 有时用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分别表示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E.</a:t>
            </a: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>
              <a:solidFill>
                <a:schemeClr val="bg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=&lt;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</a:rPr>
              <a:t>&gt;</a:t>
            </a:r>
            <a:r>
              <a:rPr lang="zh-CN" altLang="en-US" sz="2400" b="1" dirty="0">
                <a:solidFill>
                  <a:srgbClr val="000066"/>
                </a:solidFill>
              </a:rPr>
              <a:t>如图所示,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dirty="0">
                <a:solidFill>
                  <a:srgbClr val="000066"/>
                </a:solidFill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, …,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</a:rPr>
              <a:t>}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</a:rPr>
              <a:t>={(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</a:rPr>
              <a:t>),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4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0066"/>
                </a:solidFill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</a:rPr>
              <a:t>)} 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grpSp>
        <p:nvGrpSpPr>
          <p:cNvPr id="9220" name="Group 7"/>
          <p:cNvGrpSpPr/>
          <p:nvPr/>
        </p:nvGrpSpPr>
        <p:grpSpPr>
          <a:xfrm>
            <a:off x="5638800" y="3278505"/>
            <a:ext cx="2747645" cy="2689511"/>
            <a:chOff x="3504" y="2112"/>
            <a:chExt cx="1296" cy="1296"/>
          </a:xfrm>
        </p:grpSpPr>
        <p:pic>
          <p:nvPicPr>
            <p:cNvPr id="9221" name="Picture 8" descr="14-1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2208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9"/>
            <p:cNvSpPr txBox="1"/>
            <p:nvPr/>
          </p:nvSpPr>
          <p:spPr>
            <a:xfrm>
              <a:off x="3504" y="2112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3" name="Text Box 10"/>
            <p:cNvSpPr txBox="1"/>
            <p:nvPr/>
          </p:nvSpPr>
          <p:spPr>
            <a:xfrm>
              <a:off x="4080" y="2304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4" name="Text Box 11"/>
            <p:cNvSpPr txBox="1"/>
            <p:nvPr/>
          </p:nvSpPr>
          <p:spPr>
            <a:xfrm>
              <a:off x="3696" y="2544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5" name="Text Box 12"/>
            <p:cNvSpPr txBox="1"/>
            <p:nvPr/>
          </p:nvSpPr>
          <p:spPr>
            <a:xfrm>
              <a:off x="3984" y="2688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6" name="Text Box 13"/>
            <p:cNvSpPr txBox="1"/>
            <p:nvPr/>
          </p:nvSpPr>
          <p:spPr>
            <a:xfrm>
              <a:off x="4272" y="2640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7" name="Text Box 14"/>
            <p:cNvSpPr txBox="1"/>
            <p:nvPr/>
          </p:nvSpPr>
          <p:spPr>
            <a:xfrm>
              <a:off x="4560" y="2592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8" name="Text Box 15"/>
            <p:cNvSpPr txBox="1"/>
            <p:nvPr/>
          </p:nvSpPr>
          <p:spPr>
            <a:xfrm>
              <a:off x="3792" y="2976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9" name="Text Box 16"/>
            <p:cNvSpPr txBox="1"/>
            <p:nvPr/>
          </p:nvSpPr>
          <p:spPr>
            <a:xfrm>
              <a:off x="3648" y="2832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0" name="Text Box 17"/>
            <p:cNvSpPr txBox="1"/>
            <p:nvPr/>
          </p:nvSpPr>
          <p:spPr>
            <a:xfrm>
              <a:off x="3792" y="2304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1" name="Text Box 18"/>
            <p:cNvSpPr txBox="1"/>
            <p:nvPr/>
          </p:nvSpPr>
          <p:spPr>
            <a:xfrm>
              <a:off x="4320" y="2304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2" name="Text Box 19"/>
            <p:cNvSpPr txBox="1"/>
            <p:nvPr/>
          </p:nvSpPr>
          <p:spPr>
            <a:xfrm>
              <a:off x="4416" y="2928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3" name="Text Box 20"/>
            <p:cNvSpPr txBox="1"/>
            <p:nvPr/>
          </p:nvSpPr>
          <p:spPr>
            <a:xfrm>
              <a:off x="4032" y="3216"/>
              <a:ext cx="240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有向图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0243" name="Rectangle 5"/>
          <p:cNvSpPr>
            <a:spLocks noGrp="1"/>
          </p:cNvSpPr>
          <p:nvPr>
            <p:ph idx="1"/>
          </p:nvPr>
        </p:nvSpPr>
        <p:spPr>
          <a:xfrm>
            <a:off x="457200" y="1752600"/>
            <a:ext cx="8472170" cy="45339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定义6.2 有向图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=&lt;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E&gt;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7030A0"/>
                </a:solidFill>
              </a:rPr>
              <a:t>顶点集</a:t>
            </a:r>
            <a:r>
              <a:rPr lang="zh-CN" altLang="en-US" sz="2400" b="1" dirty="0"/>
              <a:t>, 其元素称为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顶点或结点</a:t>
            </a:r>
            <a:r>
              <a:rPr lang="zh-CN" altLang="en-US" sz="2400" b="1" dirty="0">
                <a:solidFill>
                  <a:schemeClr val="accent4"/>
                </a:solidFill>
              </a:rPr>
              <a:t>; 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zh-CN" altLang="en-US" sz="2400" b="1" dirty="0">
                <a:solidFill>
                  <a:schemeClr val="accent4"/>
                </a:solidFill>
              </a:rPr>
              <a:t>是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多重子集</a:t>
            </a:r>
            <a:r>
              <a:rPr lang="zh-CN" altLang="en-US" sz="2400" b="1" dirty="0">
                <a:solidFill>
                  <a:schemeClr val="accent4"/>
                </a:solidFill>
              </a:rPr>
              <a:t>, 称为</a:t>
            </a:r>
            <a:r>
              <a:rPr lang="zh-CN" altLang="en-US" sz="2400" b="1" dirty="0">
                <a:solidFill>
                  <a:srgbClr val="7030A0"/>
                </a:solidFill>
              </a:rPr>
              <a:t>边集</a:t>
            </a:r>
            <a:r>
              <a:rPr lang="zh-CN" altLang="en-US" sz="2400" b="1" dirty="0">
                <a:solidFill>
                  <a:schemeClr val="accent4"/>
                </a:solidFill>
              </a:rPr>
              <a:t>, 其元素称为</a:t>
            </a:r>
            <a:r>
              <a:rPr lang="zh-CN" altLang="en-US" sz="2400" b="1" dirty="0">
                <a:solidFill>
                  <a:srgbClr val="7030A0"/>
                </a:solidFill>
              </a:rPr>
              <a:t>有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向边</a:t>
            </a:r>
            <a:r>
              <a:rPr lang="zh-CN" altLang="en-US" sz="2400" b="1" dirty="0">
                <a:solidFill>
                  <a:schemeClr val="accent4"/>
                </a:solidFill>
              </a:rPr>
              <a:t>，简称边. 有时用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zh-CN" altLang="en-US" sz="2400" b="1" dirty="0">
                <a:solidFill>
                  <a:schemeClr val="accent4"/>
                </a:solidFill>
              </a:rPr>
              <a:t>和</a:t>
            </a:r>
            <a:r>
              <a:rPr lang="en-US" altLang="zh-CN" sz="2400" b="1" i="1" dirty="0">
                <a:solidFill>
                  <a:schemeClr val="accent4"/>
                </a:solidFill>
              </a:rPr>
              <a:t>E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D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zh-CN" altLang="en-US" sz="2400" b="1" dirty="0">
                <a:solidFill>
                  <a:schemeClr val="accent4"/>
                </a:solidFill>
              </a:rPr>
              <a:t>分别表示</a:t>
            </a:r>
            <a:r>
              <a:rPr lang="en-US" altLang="zh-CN" sz="2400" b="1" i="1" dirty="0">
                <a:solidFill>
                  <a:schemeClr val="accent4"/>
                </a:solidFill>
              </a:rPr>
              <a:t>V</a:t>
            </a:r>
            <a:r>
              <a:rPr lang="zh-CN" altLang="en-US" sz="2400" b="1" dirty="0">
                <a:solidFill>
                  <a:schemeClr val="accent4"/>
                </a:solidFill>
              </a:rPr>
              <a:t>和</a:t>
            </a:r>
            <a:r>
              <a:rPr lang="en-US" altLang="zh-CN" sz="2400" b="1" i="1" dirty="0">
                <a:solidFill>
                  <a:schemeClr val="accent4"/>
                </a:solidFill>
              </a:rPr>
              <a:t>E.</a:t>
            </a:r>
            <a:r>
              <a:rPr lang="zh-CN" altLang="en-US" sz="2400" b="1" dirty="0">
                <a:solidFill>
                  <a:schemeClr val="accent4"/>
                </a:solidFill>
              </a:rPr>
              <a:t> 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endParaRPr lang="en-US" altLang="zh-CN" sz="2400" b="1" i="1" dirty="0">
              <a:solidFill>
                <a:srgbClr val="FF33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特殊无向图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有向图</a:t>
            </a:r>
            <a:r>
              <a:rPr lang="zh-CN" altLang="en-US" sz="2400" b="1" dirty="0">
                <a:solidFill>
                  <a:schemeClr val="accent2"/>
                </a:solidFill>
              </a:rPr>
              <a:t>：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n 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阶图</a:t>
            </a:r>
            <a:r>
              <a:rPr lang="zh-CN" altLang="en-US" sz="2400" b="1" dirty="0">
                <a:sym typeface="+mn-ea"/>
              </a:rPr>
              <a:t>: </a:t>
            </a:r>
            <a:r>
              <a:rPr lang="en-US" altLang="zh-CN" sz="2400" b="1" i="1" dirty="0">
                <a:sym typeface="+mn-ea"/>
              </a:rPr>
              <a:t>n</a:t>
            </a:r>
            <a:r>
              <a:rPr lang="zh-CN" altLang="en-US" sz="2400" b="1" dirty="0">
                <a:sym typeface="+mn-ea"/>
              </a:rPr>
              <a:t>个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顶点</a:t>
            </a:r>
            <a:r>
              <a:rPr lang="zh-CN" altLang="en-US" sz="2400" b="1" dirty="0">
                <a:sym typeface="+mn-ea"/>
              </a:rPr>
              <a:t>的图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有限图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都是有穷集合的图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空图</a:t>
            </a:r>
            <a:r>
              <a:rPr lang="en-US" altLang="zh-CN" sz="2400" b="1" dirty="0">
                <a:sym typeface="+mn-ea"/>
              </a:rPr>
              <a:t>: </a:t>
            </a:r>
            <a:r>
              <a:rPr lang="en-US" altLang="zh-CN" sz="2400" b="1" i="1" dirty="0">
                <a:sym typeface="+mn-ea"/>
              </a:rPr>
              <a:t>V</a:t>
            </a:r>
            <a:r>
              <a:rPr lang="en-US" altLang="zh-CN" sz="2400" b="1" dirty="0">
                <a:sym typeface="+mn-ea"/>
              </a:rPr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ym typeface="Symbol" panose="05050102010706020507" pitchFamily="18" charset="2"/>
              </a:rPr>
              <a:t>的图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零图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ym typeface="Symbol" panose="05050102010706020507" pitchFamily="18" charset="2"/>
              </a:rPr>
              <a:t>的图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平凡图</a:t>
            </a:r>
            <a:r>
              <a:rPr lang="zh-CN" altLang="en-US" sz="2400" b="1" dirty="0"/>
              <a:t>: 1 阶零图（特殊零图）</a:t>
            </a:r>
            <a:endParaRPr lang="zh-CN" altLang="en-US" sz="2400" b="1" dirty="0"/>
          </a:p>
          <a:p>
            <a:pPr algn="just" eaLnBrk="1" hangingPunct="1">
              <a:buNone/>
            </a:pPr>
            <a:endParaRPr lang="en-US" altLang="zh-CN" sz="2400" b="1" dirty="0"/>
          </a:p>
          <a:p>
            <a:pPr algn="just" eaLnBrk="1" hangingPunct="1">
              <a:buNone/>
            </a:pPr>
            <a:endParaRPr lang="zh-CN" altLang="en-US" sz="2400" b="1" dirty="0"/>
          </a:p>
        </p:txBody>
      </p:sp>
      <p:grpSp>
        <p:nvGrpSpPr>
          <p:cNvPr id="10244" name="Group 7"/>
          <p:cNvGrpSpPr/>
          <p:nvPr/>
        </p:nvGrpSpPr>
        <p:grpSpPr>
          <a:xfrm>
            <a:off x="5632450" y="3247390"/>
            <a:ext cx="2962910" cy="2887950"/>
            <a:chOff x="2496" y="1200"/>
            <a:chExt cx="1344" cy="1504"/>
          </a:xfrm>
        </p:grpSpPr>
        <p:pic>
          <p:nvPicPr>
            <p:cNvPr id="10245" name="Picture 8" descr="14-2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Text Box 9"/>
            <p:cNvSpPr txBox="1"/>
            <p:nvPr/>
          </p:nvSpPr>
          <p:spPr>
            <a:xfrm>
              <a:off x="2880" y="120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7" name="Text Box 10"/>
            <p:cNvSpPr txBox="1"/>
            <p:nvPr/>
          </p:nvSpPr>
          <p:spPr>
            <a:xfrm>
              <a:off x="3408" y="1622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8" name="Text Box 11"/>
            <p:cNvSpPr txBox="1"/>
            <p:nvPr/>
          </p:nvSpPr>
          <p:spPr>
            <a:xfrm>
              <a:off x="3072" y="191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9" name="Text Box 12"/>
            <p:cNvSpPr txBox="1"/>
            <p:nvPr/>
          </p:nvSpPr>
          <p:spPr>
            <a:xfrm>
              <a:off x="2736" y="1680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0" name="Text Box 13"/>
            <p:cNvSpPr txBox="1"/>
            <p:nvPr/>
          </p:nvSpPr>
          <p:spPr>
            <a:xfrm>
              <a:off x="3312" y="225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1" name="Text Box 14"/>
            <p:cNvSpPr txBox="1"/>
            <p:nvPr/>
          </p:nvSpPr>
          <p:spPr>
            <a:xfrm>
              <a:off x="2976" y="2054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2" name="Text Box 15"/>
            <p:cNvSpPr txBox="1"/>
            <p:nvPr/>
          </p:nvSpPr>
          <p:spPr>
            <a:xfrm>
              <a:off x="2640" y="2294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3" name="Text Box 16"/>
            <p:cNvSpPr txBox="1"/>
            <p:nvPr/>
          </p:nvSpPr>
          <p:spPr>
            <a:xfrm>
              <a:off x="2496" y="201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4" name="Text Box 17"/>
            <p:cNvSpPr txBox="1"/>
            <p:nvPr/>
          </p:nvSpPr>
          <p:spPr>
            <a:xfrm>
              <a:off x="3072" y="1488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5" name="Text Box 18"/>
            <p:cNvSpPr txBox="1"/>
            <p:nvPr/>
          </p:nvSpPr>
          <p:spPr>
            <a:xfrm>
              <a:off x="3600" y="200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6" name="Text Box 19"/>
            <p:cNvSpPr txBox="1"/>
            <p:nvPr/>
          </p:nvSpPr>
          <p:spPr>
            <a:xfrm>
              <a:off x="3024" y="2496"/>
              <a:ext cx="240" cy="20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  <a:latin typeface="宋体" panose="02010600030101010101" pitchFamily="2" charset="-122"/>
              </a:rPr>
              <a:t>顶点和边的关联与相邻</a:t>
            </a:r>
            <a:endParaRPr lang="zh-CN" altLang="en-US" sz="3600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037195" cy="439356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设无向图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V, E&gt;,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=(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i="1" dirty="0"/>
              <a:t>, 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r>
              <a:rPr lang="zh-CN" altLang="en-US" sz="2400" b="1" dirty="0"/>
              <a:t>, 称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端点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与</a:t>
            </a:r>
            <a:endParaRPr lang="en-US" altLang="zh-CN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)</a:t>
            </a:r>
            <a:r>
              <a:rPr lang="zh-CN" altLang="en-US" sz="2400" b="1" dirty="0">
                <a:solidFill>
                  <a:srgbClr val="7030A0"/>
                </a:solidFill>
              </a:rPr>
              <a:t>关联</a:t>
            </a:r>
            <a:r>
              <a:rPr lang="zh-CN" altLang="en-US" sz="2400" b="1" dirty="0"/>
              <a:t>.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en-US" altLang="zh-CN" sz="2400" b="1" dirty="0">
                <a:sym typeface="Symbol" panose="05050102010706020507" pitchFamily="18" charset="2"/>
              </a:rPr>
              <a:t></a:t>
            </a:r>
            <a:r>
              <a:rPr lang="en-US" altLang="zh-CN" sz="2400" b="1" i="1" baseline="-25000" dirty="0"/>
              <a:t>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en-US" altLang="zh-CN" sz="2400" b="1" dirty="0"/>
              <a:t>(</a:t>
            </a:r>
            <a:r>
              <a:rPr lang="en-US" altLang="zh-CN" sz="2400" b="1" i="1" baseline="-25000" dirty="0"/>
              <a:t>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关联次数为1</a:t>
            </a:r>
            <a:r>
              <a:rPr lang="zh-CN" altLang="en-US" sz="2400" b="1" dirty="0"/>
              <a:t>;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en-US" altLang="zh-CN" sz="2400" b="1" i="1" dirty="0"/>
              <a:t>= 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关联次数为2</a:t>
            </a:r>
            <a:r>
              <a:rPr lang="zh-CN" altLang="en-US" sz="2400" b="1" dirty="0"/>
              <a:t>;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不是边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的端点, 则称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关联次数为0</a:t>
            </a:r>
            <a:r>
              <a:rPr lang="zh-CN" altLang="en-US" sz="2400" b="1" dirty="0"/>
              <a:t>.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,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>
                <a:sym typeface="+mn-ea"/>
              </a:rPr>
              <a:t>和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l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,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若(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i="1" dirty="0"/>
              <a:t>, 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则称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>
                <a:sym typeface="+mn-ea"/>
              </a:rPr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>
                <a:solidFill>
                  <a:srgbClr val="7030A0"/>
                </a:solidFill>
              </a:rPr>
              <a:t>相邻</a:t>
            </a:r>
            <a:r>
              <a:rPr lang="zh-CN" altLang="en-US" sz="2400" b="1" dirty="0"/>
              <a:t>;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>
                <a:sym typeface="+mn-ea"/>
              </a:rPr>
              <a:t>与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l</a:t>
            </a:r>
            <a:r>
              <a:rPr lang="zh-CN" altLang="en-US" sz="2400" b="1" dirty="0"/>
              <a:t>有一个公共端点, 则称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>
                <a:sym typeface="+mn-ea"/>
              </a:rPr>
              <a:t>与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相邻</a:t>
            </a:r>
            <a:r>
              <a:rPr lang="zh-CN" altLang="en-US" sz="2400" b="1" dirty="0"/>
              <a:t>.</a:t>
            </a:r>
            <a:endParaRPr lang="zh-CN" altLang="en-US" sz="2400" b="1" dirty="0"/>
          </a:p>
        </p:txBody>
      </p:sp>
      <p:grpSp>
        <p:nvGrpSpPr>
          <p:cNvPr id="9220" name="Group 7"/>
          <p:cNvGrpSpPr/>
          <p:nvPr/>
        </p:nvGrpSpPr>
        <p:grpSpPr>
          <a:xfrm>
            <a:off x="6879590" y="2477135"/>
            <a:ext cx="2264410" cy="2536254"/>
            <a:chOff x="3504" y="2112"/>
            <a:chExt cx="1296" cy="1310"/>
          </a:xfrm>
        </p:grpSpPr>
        <p:pic>
          <p:nvPicPr>
            <p:cNvPr id="9221" name="Picture 8" descr="14-1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2208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9"/>
            <p:cNvSpPr txBox="1"/>
            <p:nvPr/>
          </p:nvSpPr>
          <p:spPr>
            <a:xfrm>
              <a:off x="3504" y="211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3" name="Text Box 10"/>
            <p:cNvSpPr txBox="1"/>
            <p:nvPr/>
          </p:nvSpPr>
          <p:spPr>
            <a:xfrm>
              <a:off x="4080" y="230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4" name="Text Box 11"/>
            <p:cNvSpPr txBox="1"/>
            <p:nvPr/>
          </p:nvSpPr>
          <p:spPr>
            <a:xfrm>
              <a:off x="3696" y="2618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5" name="Text Box 12"/>
            <p:cNvSpPr txBox="1"/>
            <p:nvPr/>
          </p:nvSpPr>
          <p:spPr>
            <a:xfrm>
              <a:off x="4025" y="2725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6" name="Text Box 13"/>
            <p:cNvSpPr txBox="1"/>
            <p:nvPr/>
          </p:nvSpPr>
          <p:spPr>
            <a:xfrm>
              <a:off x="4272" y="2640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7" name="Text Box 14"/>
            <p:cNvSpPr txBox="1"/>
            <p:nvPr/>
          </p:nvSpPr>
          <p:spPr>
            <a:xfrm>
              <a:off x="4560" y="259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8" name="Text Box 15"/>
            <p:cNvSpPr txBox="1"/>
            <p:nvPr/>
          </p:nvSpPr>
          <p:spPr>
            <a:xfrm>
              <a:off x="3792" y="2976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29" name="Text Box 16"/>
            <p:cNvSpPr txBox="1"/>
            <p:nvPr/>
          </p:nvSpPr>
          <p:spPr>
            <a:xfrm>
              <a:off x="3648" y="2832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0" name="Text Box 17"/>
            <p:cNvSpPr txBox="1"/>
            <p:nvPr/>
          </p:nvSpPr>
          <p:spPr>
            <a:xfrm>
              <a:off x="3792" y="2304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1" name="Text Box 18"/>
            <p:cNvSpPr txBox="1"/>
            <p:nvPr/>
          </p:nvSpPr>
          <p:spPr>
            <a:xfrm>
              <a:off x="4361" y="2378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2" name="Text Box 19"/>
            <p:cNvSpPr txBox="1"/>
            <p:nvPr/>
          </p:nvSpPr>
          <p:spPr>
            <a:xfrm>
              <a:off x="4416" y="2928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233" name="Text Box 20"/>
            <p:cNvSpPr txBox="1"/>
            <p:nvPr/>
          </p:nvSpPr>
          <p:spPr>
            <a:xfrm>
              <a:off x="4032" y="3216"/>
              <a:ext cx="240" cy="20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85800" y="819150"/>
            <a:ext cx="8134350" cy="403733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设有向图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V, E&gt;,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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i="1" dirty="0"/>
              <a:t>, 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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r>
              <a:rPr lang="zh-CN" altLang="en-US" sz="2400" b="1" dirty="0"/>
              <a:t>, 称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端点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是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始点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终点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)</a:t>
            </a:r>
            <a:r>
              <a:rPr lang="zh-CN" altLang="en-US" sz="2400" b="1" dirty="0">
                <a:solidFill>
                  <a:srgbClr val="7030A0"/>
                </a:solidFill>
              </a:rPr>
              <a:t>关联</a:t>
            </a:r>
            <a:r>
              <a:rPr lang="zh-CN" altLang="en-US" sz="2400" b="1" dirty="0"/>
              <a:t>. </a:t>
            </a: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称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>
                <a:solidFill>
                  <a:srgbClr val="7030A0"/>
                </a:solidFill>
              </a:rPr>
              <a:t>相邻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邻接到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j</a:t>
            </a:r>
            <a:r>
              <a:rPr lang="zh-CN" altLang="en-US" sz="2400" b="1" dirty="0">
                <a:solidFill>
                  <a:srgbClr val="FF0000"/>
                </a:solidFill>
              </a:rPr>
              <a:t>邻接于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b="1" dirty="0"/>
              <a:t>若边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终点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l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始点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相邻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在无向图和有向图中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</a:rPr>
              <a:t>若两个端点重合的边称为</a:t>
            </a:r>
            <a:r>
              <a:rPr lang="zh-CN" altLang="en-US" sz="2400" b="1" dirty="0">
                <a:solidFill>
                  <a:srgbClr val="7030A0"/>
                </a:solidFill>
              </a:rPr>
              <a:t>环</a:t>
            </a:r>
            <a:r>
              <a:rPr lang="zh-CN" altLang="en-US" sz="2400" b="1" dirty="0">
                <a:solidFill>
                  <a:schemeClr val="tx1"/>
                </a:solidFill>
              </a:rPr>
              <a:t>. 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无边关联的顶点称作</a:t>
            </a:r>
            <a:r>
              <a:rPr lang="zh-CN" altLang="en-US" sz="2400" b="1" dirty="0">
                <a:solidFill>
                  <a:srgbClr val="7030A0"/>
                </a:solidFill>
              </a:rPr>
              <a:t>孤立点</a:t>
            </a:r>
            <a:r>
              <a:rPr lang="zh-CN" altLang="en-US" sz="2400" b="1" dirty="0">
                <a:solidFill>
                  <a:schemeClr val="tx1"/>
                </a:solidFill>
              </a:rPr>
              <a:t>.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0244" name="Group 7"/>
          <p:cNvGrpSpPr/>
          <p:nvPr/>
        </p:nvGrpSpPr>
        <p:grpSpPr>
          <a:xfrm>
            <a:off x="3618230" y="2914650"/>
            <a:ext cx="2559685" cy="2654661"/>
            <a:chOff x="2496" y="1200"/>
            <a:chExt cx="1344" cy="1525"/>
          </a:xfrm>
        </p:grpSpPr>
        <p:pic>
          <p:nvPicPr>
            <p:cNvPr id="10245" name="Picture 8" descr="14-2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Text Box 9"/>
            <p:cNvSpPr txBox="1"/>
            <p:nvPr/>
          </p:nvSpPr>
          <p:spPr>
            <a:xfrm>
              <a:off x="2880" y="1200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7" name="Text Box 10"/>
            <p:cNvSpPr txBox="1"/>
            <p:nvPr/>
          </p:nvSpPr>
          <p:spPr>
            <a:xfrm>
              <a:off x="3408" y="1622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8" name="Text Box 11"/>
            <p:cNvSpPr txBox="1"/>
            <p:nvPr/>
          </p:nvSpPr>
          <p:spPr>
            <a:xfrm>
              <a:off x="3072" y="1910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49" name="Text Box 12"/>
            <p:cNvSpPr txBox="1"/>
            <p:nvPr/>
          </p:nvSpPr>
          <p:spPr>
            <a:xfrm>
              <a:off x="2736" y="1680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0" name="Text Box 13"/>
            <p:cNvSpPr txBox="1"/>
            <p:nvPr/>
          </p:nvSpPr>
          <p:spPr>
            <a:xfrm>
              <a:off x="3312" y="2256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1" name="Text Box 14"/>
            <p:cNvSpPr txBox="1"/>
            <p:nvPr/>
          </p:nvSpPr>
          <p:spPr>
            <a:xfrm>
              <a:off x="2976" y="2054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2" name="Text Box 15"/>
            <p:cNvSpPr txBox="1"/>
            <p:nvPr/>
          </p:nvSpPr>
          <p:spPr>
            <a:xfrm>
              <a:off x="2640" y="2294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3" name="Text Box 16"/>
            <p:cNvSpPr txBox="1"/>
            <p:nvPr/>
          </p:nvSpPr>
          <p:spPr>
            <a:xfrm>
              <a:off x="2496" y="2016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4" name="Text Box 17"/>
            <p:cNvSpPr txBox="1"/>
            <p:nvPr/>
          </p:nvSpPr>
          <p:spPr>
            <a:xfrm>
              <a:off x="3072" y="1488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5" name="Text Box 18"/>
            <p:cNvSpPr txBox="1"/>
            <p:nvPr/>
          </p:nvSpPr>
          <p:spPr>
            <a:xfrm>
              <a:off x="3600" y="2006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6" name="Text Box 19"/>
            <p:cNvSpPr txBox="1"/>
            <p:nvPr/>
          </p:nvSpPr>
          <p:spPr>
            <a:xfrm>
              <a:off x="3024" y="2496"/>
              <a:ext cx="240" cy="22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顶点的度数与握手</a:t>
            </a:r>
            <a:r>
              <a:rPr lang="zh-CN" altLang="en-US" sz="4000" dirty="0">
                <a:solidFill>
                  <a:schemeClr val="accent2"/>
                </a:solidFill>
              </a:rPr>
              <a:t>定理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无向图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的度数(度) 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作为边的端点次数之和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悬挂顶点</a:t>
            </a:r>
            <a:r>
              <a:rPr lang="zh-CN" altLang="en-US" sz="2400" b="1" dirty="0"/>
              <a:t>: 度数为1的顶点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悬挂边</a:t>
            </a:r>
            <a:r>
              <a:rPr lang="zh-CN" altLang="en-US" sz="2400" b="1" dirty="0"/>
              <a:t>: 与悬挂顶点关联的边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的最大度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=max{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)| 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的最小度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=min{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)| 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}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spcBef>
                <a:spcPts val="2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 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)=4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)=4,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)=3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  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)=4,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)=1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</a:rPr>
              <a:t>是悬挂顶点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   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</a:rPr>
              <a:t>是环，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e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7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是悬挂边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grpSp>
        <p:nvGrpSpPr>
          <p:cNvPr id="13316" name="Group 6"/>
          <p:cNvGrpSpPr/>
          <p:nvPr/>
        </p:nvGrpSpPr>
        <p:grpSpPr>
          <a:xfrm>
            <a:off x="5455946" y="2830593"/>
            <a:ext cx="3345154" cy="3194861"/>
            <a:chOff x="3558" y="2140"/>
            <a:chExt cx="1242" cy="1229"/>
          </a:xfrm>
        </p:grpSpPr>
        <p:pic>
          <p:nvPicPr>
            <p:cNvPr id="13317" name="Picture 7" descr="E:\插图\离散\14-1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2208"/>
              <a:ext cx="881" cy="10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18" name="Text Box 8"/>
            <p:cNvSpPr txBox="1"/>
            <p:nvPr/>
          </p:nvSpPr>
          <p:spPr>
            <a:xfrm>
              <a:off x="3558" y="2140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19" name="Text Box 9"/>
            <p:cNvSpPr txBox="1"/>
            <p:nvPr/>
          </p:nvSpPr>
          <p:spPr>
            <a:xfrm>
              <a:off x="4188" y="2416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0" name="Text Box 10"/>
            <p:cNvSpPr txBox="1"/>
            <p:nvPr/>
          </p:nvSpPr>
          <p:spPr>
            <a:xfrm>
              <a:off x="3750" y="2656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1" name="Text Box 11"/>
            <p:cNvSpPr txBox="1"/>
            <p:nvPr/>
          </p:nvSpPr>
          <p:spPr>
            <a:xfrm>
              <a:off x="4092" y="2716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2" name="Text Box 12"/>
            <p:cNvSpPr txBox="1"/>
            <p:nvPr/>
          </p:nvSpPr>
          <p:spPr>
            <a:xfrm>
              <a:off x="4326" y="2668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3" name="Text Box 13"/>
            <p:cNvSpPr txBox="1"/>
            <p:nvPr/>
          </p:nvSpPr>
          <p:spPr>
            <a:xfrm>
              <a:off x="4560" y="2592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4" name="Text Box 14"/>
            <p:cNvSpPr txBox="1"/>
            <p:nvPr/>
          </p:nvSpPr>
          <p:spPr>
            <a:xfrm>
              <a:off x="3792" y="2976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5" name="Text Box 15"/>
            <p:cNvSpPr txBox="1"/>
            <p:nvPr/>
          </p:nvSpPr>
          <p:spPr>
            <a:xfrm>
              <a:off x="3648" y="2832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6" name="Text Box 16"/>
            <p:cNvSpPr txBox="1"/>
            <p:nvPr/>
          </p:nvSpPr>
          <p:spPr>
            <a:xfrm>
              <a:off x="3846" y="2388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7" name="Text Box 17"/>
            <p:cNvSpPr txBox="1"/>
            <p:nvPr/>
          </p:nvSpPr>
          <p:spPr>
            <a:xfrm>
              <a:off x="4347" y="2388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8" name="Text Box 18"/>
            <p:cNvSpPr txBox="1"/>
            <p:nvPr/>
          </p:nvSpPr>
          <p:spPr>
            <a:xfrm>
              <a:off x="4416" y="2928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329" name="Text Box 19"/>
            <p:cNvSpPr txBox="1"/>
            <p:nvPr/>
          </p:nvSpPr>
          <p:spPr>
            <a:xfrm>
              <a:off x="4032" y="3216"/>
              <a:ext cx="240" cy="15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5362" name="Rectangle 2"/>
          <p:cNvSpPr>
            <a:spLocks noGrp="1"/>
          </p:cNvSpPr>
          <p:nvPr/>
        </p:nvSpPr>
        <p:spPr>
          <a:xfrm>
            <a:off x="685800" y="82486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定点的</a:t>
            </a:r>
            <a:r>
              <a:rPr lang="zh-CN" altLang="en-US" sz="3600" dirty="0">
                <a:solidFill>
                  <a:srgbClr val="800000"/>
                </a:solidFill>
              </a:rPr>
              <a:t>度数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35915" y="313055"/>
            <a:ext cx="8414385" cy="607314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有向图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v</a:t>
            </a:r>
            <a:r>
              <a:rPr lang="zh-CN" altLang="en-US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的出度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作为边的</a:t>
            </a:r>
            <a:r>
              <a:rPr lang="zh-CN" altLang="en-US" sz="2400" b="1" dirty="0">
                <a:solidFill>
                  <a:srgbClr val="FF0000"/>
                </a:solidFill>
              </a:rPr>
              <a:t>始点</a:t>
            </a:r>
            <a:r>
              <a:rPr lang="zh-CN" altLang="en-US" sz="2400" b="1" dirty="0"/>
              <a:t>次数之和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的入度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作为边的</a:t>
            </a:r>
            <a:r>
              <a:rPr lang="zh-CN" altLang="en-US" sz="2400" b="1" dirty="0">
                <a:solidFill>
                  <a:srgbClr val="FF0000"/>
                </a:solidFill>
              </a:rPr>
              <a:t>终点</a:t>
            </a:r>
            <a:r>
              <a:rPr lang="zh-CN" altLang="en-US" sz="2400" b="1" dirty="0"/>
              <a:t>次数之和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的度数(度) 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作为边的</a:t>
            </a:r>
            <a:r>
              <a:rPr lang="zh-CN" altLang="en-US" sz="2400" b="1" dirty="0">
                <a:solidFill>
                  <a:srgbClr val="FF0000"/>
                </a:solidFill>
              </a:rPr>
              <a:t>端点</a:t>
            </a:r>
            <a:r>
              <a:rPr lang="zh-CN" altLang="en-US" sz="2400" b="1" dirty="0"/>
              <a:t>次数之和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)= 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)+ 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/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最大出度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400" b="1" baseline="30000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zh-CN" altLang="en-US" sz="2400" b="1" dirty="0">
                <a:solidFill>
                  <a:srgbClr val="7030A0"/>
                </a:solidFill>
              </a:rPr>
              <a:t>，最小出度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zh-CN" altLang="en-US" sz="2400" b="1" baseline="30000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最大入度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7030A0"/>
                </a:solidFill>
              </a:rPr>
              <a:t>，最小入度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zh-CN" altLang="en-US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最大度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</a:rPr>
              <a:t>最小度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度数</a:t>
            </a:r>
            <a:r>
              <a:rPr lang="zh-CN" altLang="en-US" sz="2400" b="1" dirty="0">
                <a:solidFill>
                  <a:schemeClr val="accent4"/>
                </a:solidFill>
              </a:rPr>
              <a:t>为</a:t>
            </a:r>
            <a:r>
              <a:rPr lang="en-US" altLang="zh-CN" sz="2400" b="1" dirty="0">
                <a:solidFill>
                  <a:schemeClr val="accent4"/>
                </a:solidFill>
              </a:rPr>
              <a:t>1的</a:t>
            </a:r>
            <a:r>
              <a:rPr lang="zh-CN" altLang="en-US" sz="2400" b="1" dirty="0">
                <a:solidFill>
                  <a:schemeClr val="accent4"/>
                </a:solidFill>
              </a:rPr>
              <a:t>顶</a:t>
            </a:r>
            <a:r>
              <a:rPr lang="en-US" altLang="zh-CN" sz="2400" b="1" dirty="0">
                <a:solidFill>
                  <a:schemeClr val="accent4"/>
                </a:solidFill>
              </a:rPr>
              <a:t>点称为</a:t>
            </a:r>
            <a:r>
              <a:rPr lang="zh-CN" altLang="en-US" sz="2400" b="1" dirty="0">
                <a:solidFill>
                  <a:srgbClr val="7030A0"/>
                </a:solidFill>
              </a:rPr>
              <a:t>悬挂顶点</a:t>
            </a:r>
            <a:r>
              <a:rPr lang="zh-CN" altLang="en-US" sz="2400" b="1" dirty="0">
                <a:solidFill>
                  <a:schemeClr val="accent4"/>
                </a:solidFill>
              </a:rPr>
              <a:t>, 与其关联的边</a:t>
            </a:r>
            <a:endParaRPr lang="zh-CN" altLang="en-US" sz="2400" b="1" dirty="0">
              <a:solidFill>
                <a:schemeClr val="accent4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称为</a:t>
            </a:r>
            <a:r>
              <a:rPr lang="zh-CN" altLang="en-US" sz="2400" b="1" dirty="0">
                <a:solidFill>
                  <a:srgbClr val="7030A0"/>
                </a:solidFill>
              </a:rPr>
              <a:t>悬挂边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just" eaLnBrk="1" hangingPunct="1">
              <a:spcBef>
                <a:spcPct val="80000"/>
              </a:spcBef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)=4,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)=1,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)=5;  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)=0,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)=3,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)=3,             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baseline="30000" dirty="0">
                <a:solidFill>
                  <a:srgbClr val="000066"/>
                </a:solidFill>
                <a:sym typeface="+mn-ea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)=2,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i="1" baseline="30000" dirty="0">
                <a:solidFill>
                  <a:srgbClr val="000066"/>
                </a:solidFill>
                <a:sym typeface="+mn-ea"/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)=1,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)=3;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    d</a:t>
            </a:r>
            <a:r>
              <a:rPr lang="en-US" altLang="zh-CN" sz="2400" b="1" baseline="30000" dirty="0">
                <a:solidFill>
                  <a:srgbClr val="000066"/>
                </a:solidFill>
                <a:sym typeface="+mn-ea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)=1,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i="1" baseline="30000" dirty="0">
                <a:solidFill>
                  <a:srgbClr val="000066"/>
                </a:solidFill>
                <a:sym typeface="+mn-ea"/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(2)=2,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)=3,</a:t>
            </a:r>
            <a:endParaRPr lang="en-US" altLang="zh-CN" sz="2400" b="1" dirty="0">
              <a:solidFill>
                <a:srgbClr val="000066"/>
              </a:solidFill>
              <a:sym typeface="+mn-ea"/>
            </a:endParaRP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=4,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=0,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0066"/>
                </a:solidFill>
              </a:rPr>
              <a:t>=3,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0066"/>
                </a:solidFill>
              </a:rPr>
              <a:t>=1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solidFill>
                  <a:srgbClr val="000066"/>
                </a:solidFill>
              </a:rPr>
              <a:t>=5,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0066"/>
                </a:solidFill>
              </a:rPr>
              <a:t>=3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grpSp>
        <p:nvGrpSpPr>
          <p:cNvPr id="14340" name="Group 6"/>
          <p:cNvGrpSpPr/>
          <p:nvPr/>
        </p:nvGrpSpPr>
        <p:grpSpPr>
          <a:xfrm>
            <a:off x="6315075" y="2021840"/>
            <a:ext cx="3079115" cy="3166066"/>
            <a:chOff x="2496" y="1200"/>
            <a:chExt cx="1344" cy="1483"/>
          </a:xfrm>
        </p:grpSpPr>
        <p:pic>
          <p:nvPicPr>
            <p:cNvPr id="14341" name="Picture 7" descr="E:\插图\离散\14-2(1)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66" y="1392"/>
              <a:ext cx="975" cy="11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2" name="Text Box 8"/>
            <p:cNvSpPr txBox="1"/>
            <p:nvPr/>
          </p:nvSpPr>
          <p:spPr>
            <a:xfrm>
              <a:off x="2880" y="1200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3" name="Text Box 9"/>
            <p:cNvSpPr txBox="1"/>
            <p:nvPr/>
          </p:nvSpPr>
          <p:spPr>
            <a:xfrm>
              <a:off x="3408" y="1622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2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4" name="Text Box 10"/>
            <p:cNvSpPr txBox="1"/>
            <p:nvPr/>
          </p:nvSpPr>
          <p:spPr>
            <a:xfrm>
              <a:off x="3072" y="1910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3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5" name="Text Box 11"/>
            <p:cNvSpPr txBox="1"/>
            <p:nvPr/>
          </p:nvSpPr>
          <p:spPr>
            <a:xfrm>
              <a:off x="2736" y="1680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4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6" name="Text Box 12"/>
            <p:cNvSpPr txBox="1"/>
            <p:nvPr/>
          </p:nvSpPr>
          <p:spPr>
            <a:xfrm>
              <a:off x="3312" y="2256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5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7" name="Text Box 13"/>
            <p:cNvSpPr txBox="1"/>
            <p:nvPr/>
          </p:nvSpPr>
          <p:spPr>
            <a:xfrm>
              <a:off x="2976" y="2054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6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8" name="Text Box 14"/>
            <p:cNvSpPr txBox="1"/>
            <p:nvPr/>
          </p:nvSpPr>
          <p:spPr>
            <a:xfrm>
              <a:off x="2640" y="2294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charset="0"/>
                </a:rPr>
                <a:t>7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49" name="Text Box 15"/>
            <p:cNvSpPr txBox="1"/>
            <p:nvPr/>
          </p:nvSpPr>
          <p:spPr>
            <a:xfrm>
              <a:off x="2496" y="2016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d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50" name="Text Box 16"/>
            <p:cNvSpPr txBox="1"/>
            <p:nvPr/>
          </p:nvSpPr>
          <p:spPr>
            <a:xfrm>
              <a:off x="3072" y="1488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a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51" name="Text Box 17"/>
            <p:cNvSpPr txBox="1"/>
            <p:nvPr/>
          </p:nvSpPr>
          <p:spPr>
            <a:xfrm>
              <a:off x="3600" y="2006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b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352" name="Text Box 18"/>
            <p:cNvSpPr txBox="1"/>
            <p:nvPr/>
          </p:nvSpPr>
          <p:spPr>
            <a:xfrm>
              <a:off x="3024" y="2496"/>
              <a:ext cx="240" cy="187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5157</Words>
  <Application>WPS 演示</Application>
  <PresentationFormat>全屏显示(4:3)</PresentationFormat>
  <Paragraphs>706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微软雅黑</vt:lpstr>
      <vt:lpstr>Arial Unicode MS</vt:lpstr>
      <vt:lpstr>清华版教材展示</vt:lpstr>
      <vt:lpstr>Equation.3</vt:lpstr>
      <vt:lpstr>Equation.3</vt:lpstr>
      <vt:lpstr>第6章 图</vt:lpstr>
      <vt:lpstr>6.1 图的基本概念</vt:lpstr>
      <vt:lpstr>无序对与多重集合</vt:lpstr>
      <vt:lpstr>无向图</vt:lpstr>
      <vt:lpstr>有向图</vt:lpstr>
      <vt:lpstr>顶点和边的关联与相邻</vt:lpstr>
      <vt:lpstr>PowerPoint 演示文稿</vt:lpstr>
      <vt:lpstr>顶点的度数与握手定理</vt:lpstr>
      <vt:lpstr>PowerPoint 演示文稿</vt:lpstr>
      <vt:lpstr>握手定理</vt:lpstr>
      <vt:lpstr>图的度数列</vt:lpstr>
      <vt:lpstr>实例</vt:lpstr>
      <vt:lpstr>PowerPoint 演示文稿</vt:lpstr>
      <vt:lpstr>PowerPoint 演示文稿</vt:lpstr>
      <vt:lpstr>PowerPoint 演示文稿</vt:lpstr>
      <vt:lpstr>简单图</vt:lpstr>
      <vt:lpstr>实例</vt:lpstr>
      <vt:lpstr>完全图与正则图</vt:lpstr>
      <vt:lpstr>实例</vt:lpstr>
      <vt:lpstr>圈图与轮图（简单图）</vt:lpstr>
      <vt:lpstr>方体图</vt:lpstr>
      <vt:lpstr>子图与补图</vt:lpstr>
      <vt:lpstr>实例</vt:lpstr>
      <vt:lpstr>补图</vt:lpstr>
      <vt:lpstr>图的同构</vt:lpstr>
      <vt:lpstr>实例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62</cp:revision>
  <dcterms:created xsi:type="dcterms:W3CDTF">2003-05-27T06:14:00Z</dcterms:created>
  <dcterms:modified xsi:type="dcterms:W3CDTF">2022-04-21T15:42:40Z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A19FB14D566D474EB018DB26333F3277</vt:lpwstr>
  </property>
</Properties>
</file>