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12" r:id="rId24"/>
    <p:sldId id="277" r:id="rId25"/>
    <p:sldId id="278" r:id="rId26"/>
    <p:sldId id="279" r:id="rId27"/>
    <p:sldId id="285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3300"/>
    <a:srgbClr val="9900FF"/>
    <a:srgbClr val="DDDDDD"/>
    <a:srgbClr val="000066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/>
    <p:restoredTop sz="91390" autoAdjust="0"/>
  </p:normalViewPr>
  <p:slideViewPr>
    <p:cSldViewPr showGuides="1">
      <p:cViewPr varScale="1">
        <p:scale>
          <a:sx n="80" d="100"/>
          <a:sy n="80" d="100"/>
        </p:scale>
        <p:origin x="1339" y="58"/>
      </p:cViewPr>
      <p:guideLst>
        <p:guide orient="horz" pos="21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4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这一章都没限制边的重数。</a:t>
            </a:r>
          </a:p>
          <a:p>
            <a:r>
              <a:rPr lang="zh-CN" altLang="en-US"/>
              <a:t>关系这一章中的关系图跟有向图是几乎雷同的，但关系这一章中强调的是整体的特性，如对称性，而图这一章中核心关注的是各顶点的连通性。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也没有限制边的重数。</a:t>
            </a:r>
          </a:p>
          <a:p>
            <a:endParaRPr lang="zh-CN" altLang="en-US"/>
          </a:p>
          <a:p>
            <a:r>
              <a:rPr lang="zh-CN" altLang="en-US"/>
              <a:t>关系与关系矩阵</a:t>
            </a:r>
          </a:p>
          <a:p>
            <a:r>
              <a:rPr lang="zh-CN" altLang="en-US"/>
              <a:t>依据不同的标准，对图可建立三种类型的矩阵。</a:t>
            </a:r>
          </a:p>
          <a:p>
            <a:r>
              <a:rPr lang="zh-CN" altLang="en-US"/>
              <a:t>目的是为了便于数字化处理。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便于自动化处理。</a:t>
            </a:r>
          </a:p>
          <a:p>
            <a:endParaRPr lang="zh-CN" altLang="en-US"/>
          </a:p>
          <a:p>
            <a:r>
              <a:rPr lang="zh-CN" altLang="en-US"/>
              <a:t>即对所有顶点和边给定一个数字指标。</a:t>
            </a:r>
          </a:p>
          <a:p>
            <a:endParaRPr lang="zh-CN" altLang="en-US"/>
          </a:p>
          <a:p>
            <a:r>
              <a:rPr lang="zh-CN" altLang="en-US"/>
              <a:t>定义一个行数为</a:t>
            </a:r>
            <a:r>
              <a:rPr lang="en-US" altLang="zh-CN"/>
              <a:t>n</a:t>
            </a:r>
            <a:r>
              <a:rPr lang="zh-CN" altLang="en-US"/>
              <a:t>列数为</a:t>
            </a:r>
            <a:r>
              <a:rPr lang="en-US" altLang="zh-CN"/>
              <a:t>m</a:t>
            </a:r>
            <a:r>
              <a:rPr lang="zh-CN" altLang="en-US"/>
              <a:t>的关联矩阵。行</a:t>
            </a:r>
            <a:r>
              <a:rPr lang="en-US" altLang="zh-CN"/>
              <a:t>n</a:t>
            </a:r>
            <a:r>
              <a:rPr lang="zh-CN" altLang="en-US"/>
              <a:t>表示某个顶点，列表示某条边。</a:t>
            </a:r>
          </a:p>
          <a:p>
            <a:r>
              <a:rPr lang="zh-CN" altLang="en-US"/>
              <a:t>每个矩阵元定义为：顶点</a:t>
            </a:r>
            <a:r>
              <a:rPr lang="en-US" altLang="zh-CN"/>
              <a:t>n</a:t>
            </a:r>
            <a:r>
              <a:rPr lang="zh-CN" altLang="en-US"/>
              <a:t>与边</a:t>
            </a:r>
            <a:r>
              <a:rPr lang="en-US" altLang="zh-CN"/>
              <a:t>m</a:t>
            </a:r>
            <a:r>
              <a:rPr lang="zh-CN" altLang="en-US"/>
              <a:t>的关联次数。只能取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因为一边只能两个顶点或者为同一个顶点</a:t>
            </a:r>
          </a:p>
          <a:p>
            <a:r>
              <a:rPr lang="zh-CN" altLang="en-US"/>
              <a:t>将某行</a:t>
            </a:r>
            <a:r>
              <a:rPr lang="en-US" altLang="zh-CN"/>
              <a:t>i</a:t>
            </a:r>
            <a:r>
              <a:rPr lang="zh-CN" altLang="en-US"/>
              <a:t>的矩阵元相加等于</a:t>
            </a:r>
            <a:r>
              <a:rPr lang="en-US" altLang="zh-CN"/>
              <a:t>i</a:t>
            </a:r>
            <a:r>
              <a:rPr lang="zh-CN" altLang="en-US"/>
              <a:t>结点的度数。因此把所有矩阵元相加等于该图的总度数，也就是边数的</a:t>
            </a:r>
            <a:r>
              <a:rPr lang="en-US" altLang="zh-CN"/>
              <a:t>2</a:t>
            </a:r>
            <a:r>
              <a:rPr lang="zh-CN" altLang="en-US"/>
              <a:t>倍。</a:t>
            </a:r>
          </a:p>
          <a:p>
            <a:r>
              <a:rPr lang="zh-CN" altLang="en-US"/>
              <a:t>如两边是平行的，这两者与顶点的关联情况是相同的，因此他们对应的列是相同的。</a:t>
            </a:r>
          </a:p>
          <a:p>
            <a:r>
              <a:rPr lang="zh-CN" altLang="en-US"/>
              <a:t>如顶点是孤立点，他与任何边没有关联，因此相应行的矩阵元都为零。</a:t>
            </a:r>
          </a:p>
          <a:p>
            <a:r>
              <a:rPr lang="zh-CN" altLang="en-US"/>
              <a:t>如</a:t>
            </a:r>
            <a:r>
              <a:rPr lang="en-US" altLang="zh-CN"/>
              <a:t>ej</a:t>
            </a:r>
            <a:r>
              <a:rPr lang="zh-CN" altLang="en-US"/>
              <a:t>是环，他只于某个顶点关联，因此在相应列中，只有一个矩阵元为</a:t>
            </a:r>
            <a:r>
              <a:rPr lang="en-US" altLang="zh-CN"/>
              <a:t>2</a:t>
            </a:r>
            <a:r>
              <a:rPr lang="zh-CN" altLang="en-US"/>
              <a:t>，其它为</a:t>
            </a:r>
            <a:r>
              <a:rPr lang="en-US" altLang="zh-CN"/>
              <a:t>0.</a:t>
            </a:r>
          </a:p>
          <a:p>
            <a:r>
              <a:rPr lang="zh-CN" altLang="en-US"/>
              <a:t>反过来，我们也可以根据矩阵元的特点来判断点或点的特性。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关联矩阵不好表示有环有向图。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每条有向边肯定从某个顶点出发，指向另外顶点。因此，没列恰好有一个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-1.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允许有环。</a:t>
            </a:r>
          </a:p>
          <a:p>
            <a:r>
              <a:rPr lang="zh-CN" altLang="en-US"/>
              <a:t>注意邻接到这个词眼。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某行矩阵元的加等于相应顶点的出度。</a:t>
            </a:r>
          </a:p>
          <a:p>
            <a:r>
              <a:rPr lang="zh-CN" altLang="en-US"/>
              <a:t>某列矩阵元的和等于相应结点的进度。</a:t>
            </a:r>
          </a:p>
          <a:p>
            <a:r>
              <a:rPr lang="zh-CN" altLang="en-US"/>
              <a:t>兑现元</a:t>
            </a:r>
            <a:r>
              <a:rPr lang="en-US" altLang="zh-CN"/>
              <a:t>I</a:t>
            </a:r>
            <a:r>
              <a:rPr lang="zh-CN" altLang="en-US"/>
              <a:t>表示某个顶点与自己邻接的次数，也就是环的个数。把所有对角元相加，也就是有向图中环的总个数。</a:t>
            </a:r>
          </a:p>
          <a:p>
            <a:endParaRPr lang="zh-CN" altLang="en-US"/>
          </a:p>
          <a:p>
            <a:r>
              <a:rPr lang="zh-CN" altLang="en-US"/>
              <a:t>这里的</a:t>
            </a:r>
            <a:r>
              <a:rPr lang="en-US" altLang="zh-CN"/>
              <a:t>(1)</a:t>
            </a:r>
            <a:r>
              <a:rPr lang="zh-CN" altLang="en-US"/>
              <a:t>有特殊含义。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讲课难点在于怎么引出通路序列！</a:t>
            </a:r>
          </a:p>
          <a:p>
            <a:endParaRPr lang="zh-CN" altLang="en-US"/>
          </a:p>
          <a:p>
            <a:r>
              <a:rPr lang="zh-CN" altLang="en-US"/>
              <a:t>如果从一顶点沿着某个通路能够到达另外一顶点，应该怎么表述？</a:t>
            </a:r>
          </a:p>
          <a:p>
            <a:endParaRPr lang="zh-CN" altLang="en-US"/>
          </a:p>
          <a:p>
            <a:r>
              <a:rPr lang="zh-CN" altLang="en-US"/>
              <a:t>从符号的角度，给定一个交替序列，从某个结点开始，依次为点和边，结束于某点，如果每条边为《》，则这个序列定义了一条通路。。。。</a:t>
            </a:r>
          </a:p>
          <a:p>
            <a:r>
              <a:rPr lang="zh-CN" altLang="en-US">
                <a:sym typeface="+mn-ea"/>
              </a:rPr>
              <a:t>用边的条数定义通路、回路的长度。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初级通路、回路肯定不含相同边，肯定是简单通路（回路）。</a:t>
            </a:r>
          </a:p>
          <a:p>
            <a:r>
              <a:rPr lang="zh-CN" altLang="en-US"/>
              <a:t>要讲有向图的通路特征！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首先要明白通路和初级通路差别在哪里？通路有可能有重复的边，也有可能有重复的点。</a:t>
            </a:r>
          </a:p>
          <a:p>
            <a:r>
              <a:rPr lang="zh-CN" altLang="en-US"/>
              <a:t>用通路序列的方式容易讲清楚！</a:t>
            </a:r>
          </a:p>
          <a:p>
            <a:endParaRPr lang="zh-CN" altLang="en-US"/>
          </a:p>
          <a:p>
            <a:r>
              <a:rPr lang="zh-CN" altLang="en-US"/>
              <a:t>不管是重复的边，还是有重复的点，</a:t>
            </a:r>
            <a:r>
              <a:rPr lang="zh-CN" altLang="en-US">
                <a:sym typeface="+mn-ea"/>
              </a:rPr>
              <a:t>从序列角度看，都意味有相同顶点。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6.4</a:t>
            </a:r>
            <a:r>
              <a:rPr lang="zh-CN" altLang="en-US"/>
              <a:t>的证明思想跟</a:t>
            </a:r>
            <a:r>
              <a:rPr lang="en-US" altLang="zh-CN"/>
              <a:t>6.3</a:t>
            </a:r>
            <a:r>
              <a:rPr lang="zh-CN" altLang="en-US"/>
              <a:t>类似。要注意定理</a:t>
            </a:r>
            <a:r>
              <a:rPr lang="en-US" altLang="zh-CN"/>
              <a:t>6.4</a:t>
            </a:r>
            <a:r>
              <a:rPr lang="zh-CN" altLang="en-US"/>
              <a:t>中前提一定要是简单回路，不能是普通回路。。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如果无向图中所有顶点都是相互连通的，称之为连通图。如果</a:t>
            </a: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是连通的，</a:t>
            </a:r>
            <a:r>
              <a:rPr lang="en-US" altLang="zh-CN"/>
              <a:t> v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是连通的，那么</a:t>
            </a: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肯定是连通的。</a:t>
            </a:r>
          </a:p>
          <a:p>
            <a:r>
              <a:rPr lang="zh-CN" altLang="en-US"/>
              <a:t>还有些图一部分顶点和另外一部分顶点是彼此连通的。这连通的子图称为连通分支。它实际上为彼此连通的子集所构造的导出子图。</a:t>
            </a:r>
          </a:p>
          <a:p>
            <a:r>
              <a:rPr lang="zh-CN" altLang="en-US"/>
              <a:t>我们也可以从等价类的角度来看待连通分支的构造。</a:t>
            </a:r>
          </a:p>
          <a:p>
            <a:r>
              <a:rPr lang="zh-CN" altLang="en-US"/>
              <a:t>。。。</a:t>
            </a:r>
          </a:p>
          <a:p>
            <a:endParaRPr lang="zh-CN" altLang="en-US"/>
          </a:p>
          <a:p>
            <a:r>
              <a:rPr lang="zh-CN" altLang="en-US"/>
              <a:t>把相互可连通的顶点对构成一个有序对，所有这样的有序对的集合形成了连通关系，这是一个等价关系。</a:t>
            </a:r>
          </a:p>
          <a:p>
            <a:r>
              <a:rPr lang="zh-CN" altLang="en-US"/>
              <a:t>所有相互连通的顶点子集，构成了无向图的连通分支。从数学角度，先根据顶点集</a:t>
            </a:r>
            <a:r>
              <a:rPr lang="en-US" altLang="zh-CN"/>
              <a:t>V</a:t>
            </a:r>
            <a:r>
              <a:rPr lang="zh-CN" altLang="en-US"/>
              <a:t>关于关系</a:t>
            </a:r>
            <a:r>
              <a:rPr lang="en-US" altLang="zh-CN"/>
              <a:t>R</a:t>
            </a:r>
            <a:r>
              <a:rPr lang="zh-CN" altLang="en-US"/>
              <a:t>的商集，商集中每个集合元素</a:t>
            </a:r>
            <a:r>
              <a:rPr lang="en-US" altLang="zh-CN"/>
              <a:t>V</a:t>
            </a:r>
            <a:r>
              <a:rPr lang="zh-CN" altLang="en-US"/>
              <a:t>所包含的顶点是相互连通的，再根据图</a:t>
            </a:r>
            <a:r>
              <a:rPr lang="en-US" altLang="zh-CN"/>
              <a:t>G</a:t>
            </a:r>
            <a:r>
              <a:rPr lang="zh-CN" altLang="en-US"/>
              <a:t>获得每个顶点等价类获得导出子图。这样我们就获得了所有的连通分支。等价类的个数决定了连通分枝数。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除了用连通分支的个数来描述无向图整体的连通特性，还可以用连通度来评价无响度的各定点之间的连通程度。</a:t>
            </a:r>
          </a:p>
          <a:p>
            <a:r>
              <a:rPr lang="zh-CN" altLang="en-US"/>
              <a:t>为引出连通度概念，我们需要定义怎么从图中消除某定点和某边。</a:t>
            </a:r>
          </a:p>
          <a:p>
            <a:endParaRPr lang="zh-CN" altLang="en-US"/>
          </a:p>
          <a:p>
            <a:r>
              <a:rPr lang="zh-CN" altLang="en-US"/>
              <a:t>举例子引出点割集和边格局集概念。</a:t>
            </a:r>
          </a:p>
          <a:p>
            <a:endParaRPr lang="zh-CN" altLang="en-US"/>
          </a:p>
          <a:p>
            <a:r>
              <a:rPr lang="zh-CN" altLang="en-US"/>
              <a:t>1、点割集：V是一些顶点的集合，如果删除V中的所有顶点之后，G不在连通，但是对于V的任何真子集V1,删除V1后G仍然连通。</a:t>
            </a:r>
          </a:p>
          <a:p>
            <a:r>
              <a:rPr lang="zh-CN" altLang="en-US"/>
              <a:t>2、边割集：E是一些边的集合，如果删除E里的所有边之后G不在连通，但是对于E的任何真子集E1,删除E1之后G仍然连通，则称E是边割集。</a:t>
            </a:r>
          </a:p>
          <a:p>
            <a:endParaRPr lang="zh-CN" altLang="en-US"/>
          </a:p>
          <a:p>
            <a:r>
              <a:rPr lang="zh-CN" altLang="en-US"/>
              <a:t>书本上</a:t>
            </a:r>
            <a:r>
              <a:rPr lang="zh-CN" altLang="en-US" b="1" dirty="0">
                <a:solidFill>
                  <a:srgbClr val="7030A0"/>
                </a:solidFill>
                <a:sym typeface="+mn-ea"/>
              </a:rPr>
              <a:t>边割集定义时有错，应该</a:t>
            </a:r>
            <a:r>
              <a:rPr lang="en-US" altLang="zh-CN" b="1" i="1" dirty="0">
                <a:sym typeface="+mn-ea"/>
              </a:rPr>
              <a:t>E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ym typeface="+mn-ea"/>
              </a:rPr>
              <a:t>E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移除掉一个割点集，有可能使得连通分支数增加</a:t>
            </a:r>
            <a:r>
              <a:rPr lang="en-US" altLang="zh-CN"/>
              <a:t>2</a:t>
            </a:r>
            <a:r>
              <a:rPr lang="zh-CN" altLang="en-US"/>
              <a:t>支以上。</a:t>
            </a:r>
          </a:p>
          <a:p>
            <a:r>
              <a:rPr lang="zh-CN" altLang="en-US"/>
              <a:t>而移除掉一个边割集，只能使得连通分支数增加一个。加入边割集包含</a:t>
            </a:r>
            <a:r>
              <a:rPr lang="en-US" altLang="zh-CN"/>
              <a:t>n</a:t>
            </a:r>
            <a:r>
              <a:rPr lang="zh-CN" altLang="en-US"/>
              <a:t>条边，当我们一条条移除边割集中前</a:t>
            </a:r>
            <a:r>
              <a:rPr lang="en-US" altLang="zh-CN"/>
              <a:t>n-1</a:t>
            </a:r>
            <a:r>
              <a:rPr lang="zh-CN" altLang="en-US"/>
              <a:t>条边时，连通分支数保持为</a:t>
            </a:r>
            <a:r>
              <a:rPr lang="en-US" altLang="zh-CN"/>
              <a:t>1.</a:t>
            </a:r>
            <a:r>
              <a:rPr lang="zh-CN" altLang="en-US"/>
              <a:t>当移除掉最后一条边时，使得连通分支数增加。移除掉一条边，最多能产生两个分支。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有时候不存在点割集。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强连通必单向连通，单向连通必连通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800" y="53784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6.2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图的连通性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972820" y="1765935"/>
            <a:ext cx="6497320" cy="499364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6.2.1 通路与回路</a:t>
            </a:r>
          </a:p>
          <a:p>
            <a:pPr lvl="1" eaLnBrk="1" hangingPunct="1"/>
            <a:r>
              <a:rPr lang="zh-CN" altLang="en-US" sz="2400" b="1" dirty="0"/>
              <a:t>初级通路(回路)与简单通路(回路)</a:t>
            </a:r>
          </a:p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6.2.2 无向图的连通性与连通度</a:t>
            </a:r>
          </a:p>
          <a:p>
            <a:pPr lvl="1" eaLnBrk="1" hangingPunct="1"/>
            <a:r>
              <a:rPr lang="zh-CN" altLang="en-US" sz="2400" b="1" dirty="0"/>
              <a:t>连通图、连通分支</a:t>
            </a:r>
          </a:p>
          <a:p>
            <a:pPr lvl="1" eaLnBrk="1" hangingPunct="1"/>
            <a:r>
              <a:rPr lang="zh-CN" altLang="en-US" sz="2400" b="1" dirty="0"/>
              <a:t>短程线与距离</a:t>
            </a:r>
          </a:p>
          <a:p>
            <a:pPr lvl="1" eaLnBrk="1" hangingPunct="1"/>
            <a:r>
              <a:rPr lang="zh-CN" altLang="en-US" sz="2400" b="1" dirty="0"/>
              <a:t>点割集、割点、边割集、割边(桥)</a:t>
            </a:r>
          </a:p>
          <a:p>
            <a:pPr lvl="1" eaLnBrk="1" hangingPunct="1"/>
            <a:r>
              <a:rPr lang="zh-CN" altLang="en-US" sz="2400" b="1" dirty="0"/>
              <a:t>点连通度与边连通度</a:t>
            </a:r>
          </a:p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6.2.3 有向图的连通性及其分类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00" b="1" dirty="0">
                <a:sym typeface="+mn-ea"/>
              </a:rPr>
              <a:t>可达性、弱连通、单向连通、强连通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>
                <a:sym typeface="+mn-ea"/>
              </a:rPr>
              <a:t>短程线与距离</a:t>
            </a:r>
            <a:endParaRPr lang="zh-CN" altLang="en-US" sz="2400" b="1" dirty="0"/>
          </a:p>
          <a:p>
            <a:pPr marL="457200" lvl="1" indent="0"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点连通度与边连通度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539750" y="1981200"/>
            <a:ext cx="8353425" cy="2438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solidFill>
                  <a:srgbClr val="7030A0"/>
                </a:solidFill>
              </a:rPr>
              <a:t>定义6.16</a:t>
            </a:r>
            <a:r>
              <a:rPr lang="zh-CN" altLang="en-US" sz="2600" b="1" dirty="0"/>
              <a:t> 设</a:t>
            </a:r>
            <a:r>
              <a:rPr lang="zh-CN" altLang="en-US" sz="2600" b="1" dirty="0">
                <a:solidFill>
                  <a:srgbClr val="FF0000"/>
                </a:solidFill>
              </a:rPr>
              <a:t>无向连通图</a:t>
            </a:r>
            <a:r>
              <a:rPr lang="en-US" altLang="zh-CN" sz="2600" b="1" i="1" dirty="0"/>
              <a:t>G</a:t>
            </a:r>
            <a:r>
              <a:rPr lang="en-US" altLang="zh-CN" sz="2600" b="1" dirty="0"/>
              <a:t>=&lt;</a:t>
            </a:r>
            <a:r>
              <a:rPr lang="en-US" altLang="zh-CN" sz="2600" b="1" i="1" dirty="0"/>
              <a:t>V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E</a:t>
            </a:r>
            <a:r>
              <a:rPr lang="en-US" altLang="zh-CN" sz="2600" b="1" dirty="0"/>
              <a:t>&gt;,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i="1" dirty="0">
                <a:sym typeface="Symbol" panose="05050102010706020507" pitchFamily="18" charset="2"/>
              </a:rPr>
              <a:t>  </a:t>
            </a:r>
            <a:r>
              <a:rPr lang="en-US" altLang="zh-CN" sz="2600" b="1" i="1" dirty="0">
                <a:solidFill>
                  <a:srgbClr val="FF0000"/>
                </a:solidFill>
                <a:sym typeface="Symbol" panose="05050102010706020507" pitchFamily="18" charset="2"/>
              </a:rPr>
              <a:t> </a:t>
            </a:r>
            <a:r>
              <a:rPr lang="zh-CN" altLang="en-US" sz="2600" b="1" dirty="0">
                <a:solidFill>
                  <a:srgbClr val="FF0000"/>
                </a:solidFill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</a:rPr>
              <a:t>G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  <a:r>
              <a:rPr lang="en-US" altLang="zh-CN" sz="2600" b="1" dirty="0"/>
              <a:t>=min{|</a:t>
            </a:r>
            <a:r>
              <a:rPr lang="en-US" altLang="zh-CN" sz="2600" b="1" i="1" dirty="0"/>
              <a:t>V</a:t>
            </a:r>
            <a:r>
              <a:rPr lang="en-US" altLang="zh-CN" sz="2600" b="1" dirty="0">
                <a:sym typeface="Symbol" panose="05050102010706020507" pitchFamily="18" charset="2"/>
              </a:rPr>
              <a:t></a:t>
            </a:r>
            <a:r>
              <a:rPr lang="en-US" altLang="zh-CN" sz="2600" b="1" dirty="0"/>
              <a:t>| |</a:t>
            </a:r>
            <a:r>
              <a:rPr lang="en-US" altLang="zh-CN" sz="2600" b="1" i="1" dirty="0"/>
              <a:t>V</a:t>
            </a:r>
            <a:r>
              <a:rPr lang="en-US" altLang="zh-CN" sz="2600" b="1" dirty="0">
                <a:sym typeface="Symbol" panose="05050102010706020507" pitchFamily="18" charset="2"/>
              </a:rPr>
              <a:t></a:t>
            </a:r>
            <a:r>
              <a:rPr lang="zh-CN" altLang="he-IL" sz="2600" b="1" dirty="0"/>
              <a:t>是</a:t>
            </a:r>
            <a:r>
              <a:rPr lang="en-US" altLang="zh-CN" sz="2600" b="1" i="1" dirty="0"/>
              <a:t>G</a:t>
            </a:r>
            <a:r>
              <a:rPr lang="zh-CN" altLang="en-US" sz="2600" b="1" dirty="0"/>
              <a:t>的点割集或</a:t>
            </a:r>
            <a:r>
              <a:rPr lang="zh-CN" altLang="en-US" sz="2600" b="1" dirty="0">
                <a:solidFill>
                  <a:srgbClr val="FF0000"/>
                </a:solidFill>
              </a:rPr>
              <a:t>使</a:t>
            </a:r>
            <a:r>
              <a:rPr lang="en-US" altLang="zh-CN" sz="2600" b="1" i="1" dirty="0">
                <a:solidFill>
                  <a:srgbClr val="FF0000"/>
                </a:solidFill>
              </a:rPr>
              <a:t>G</a:t>
            </a:r>
            <a:r>
              <a:rPr lang="en-US" altLang="zh-CN" sz="2600" b="1" dirty="0">
                <a:solidFill>
                  <a:srgbClr val="FF0000"/>
                </a:solidFill>
              </a:rPr>
              <a:t>-</a:t>
            </a:r>
            <a:r>
              <a:rPr lang="en-US" altLang="zh-CN" sz="2600" b="1" i="1" dirty="0">
                <a:solidFill>
                  <a:srgbClr val="FF0000"/>
                </a:solidFill>
              </a:rPr>
              <a:t>V</a:t>
            </a:r>
            <a:r>
              <a:rPr lang="en-US" altLang="zh-CN" sz="2600" b="1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zh-CN" altLang="he-IL" sz="2600" b="1" dirty="0">
                <a:solidFill>
                  <a:srgbClr val="FF0000"/>
                </a:solidFill>
              </a:rPr>
              <a:t>成为平凡图</a:t>
            </a:r>
            <a:r>
              <a:rPr lang="zh-CN" altLang="en-US" sz="2600" b="1" dirty="0"/>
              <a:t>}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/>
              <a:t>称为</a:t>
            </a:r>
            <a:r>
              <a:rPr lang="en-US" altLang="zh-CN" sz="2600" b="1" i="1" dirty="0"/>
              <a:t>G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7030A0"/>
                </a:solidFill>
              </a:rPr>
              <a:t>点连通度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i="1" dirty="0"/>
              <a:t>   </a:t>
            </a:r>
            <a:r>
              <a:rPr lang="en-US" altLang="zh-CN" sz="2600" b="1" i="1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600" b="1" dirty="0">
                <a:solidFill>
                  <a:srgbClr val="FF0000"/>
                </a:solidFill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</a:rPr>
              <a:t>G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  <a:r>
              <a:rPr lang="en-US" altLang="zh-CN" sz="2600" b="1" dirty="0"/>
              <a:t>=min{|</a:t>
            </a:r>
            <a:r>
              <a:rPr lang="en-US" altLang="zh-CN" sz="2600" b="1" i="1" dirty="0"/>
              <a:t>E</a:t>
            </a:r>
            <a:r>
              <a:rPr lang="en-US" altLang="zh-CN" sz="2600" b="1" dirty="0">
                <a:sym typeface="Symbol" panose="05050102010706020507" pitchFamily="18" charset="2"/>
              </a:rPr>
              <a:t></a:t>
            </a:r>
            <a:r>
              <a:rPr lang="en-US" altLang="zh-CN" sz="2600" b="1" dirty="0"/>
              <a:t>| |</a:t>
            </a:r>
            <a:r>
              <a:rPr lang="en-US" altLang="zh-CN" sz="2600" b="1" i="1" dirty="0"/>
              <a:t>E</a:t>
            </a:r>
            <a:r>
              <a:rPr lang="en-US" altLang="zh-CN" sz="2600" b="1" dirty="0">
                <a:sym typeface="Symbol" panose="05050102010706020507" pitchFamily="18" charset="2"/>
              </a:rPr>
              <a:t></a:t>
            </a:r>
            <a:r>
              <a:rPr lang="zh-CN" altLang="he-IL" sz="2600" b="1" dirty="0"/>
              <a:t>是</a:t>
            </a:r>
            <a:r>
              <a:rPr lang="en-US" altLang="zh-CN" sz="2600" b="1" i="1" dirty="0"/>
              <a:t>G</a:t>
            </a:r>
            <a:r>
              <a:rPr lang="zh-CN" altLang="en-US" sz="2600" b="1" dirty="0"/>
              <a:t>的边割集}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/>
              <a:t>称为</a:t>
            </a:r>
            <a:r>
              <a:rPr lang="en-US" altLang="zh-CN" sz="2600" b="1" i="1" dirty="0"/>
              <a:t>G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7030A0"/>
                </a:solidFill>
              </a:rPr>
              <a:t>边连通度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614363" y="4572000"/>
            <a:ext cx="7924800" cy="1990725"/>
            <a:chOff x="387" y="2880"/>
            <a:chExt cx="4992" cy="1254"/>
          </a:xfrm>
        </p:grpSpPr>
        <p:sp>
          <p:nvSpPr>
            <p:cNvPr id="14341" name="Text Box 7"/>
            <p:cNvSpPr txBox="1"/>
            <p:nvPr/>
          </p:nvSpPr>
          <p:spPr>
            <a:xfrm>
              <a:off x="387" y="2880"/>
              <a:ext cx="4992" cy="125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zh-CN" altLang="en-US" sz="26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例如</a:t>
              </a:r>
            </a:p>
            <a:p>
              <a:pPr>
                <a:spcBef>
                  <a:spcPct val="25000"/>
                </a:spcBef>
              </a:pPr>
              <a:endPara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4342" name="Picture 12" descr="连通度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4" y="2890"/>
              <a:ext cx="1392" cy="114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6431" name="Text Box 15"/>
          <p:cNvSpPr txBox="1"/>
          <p:nvPr/>
        </p:nvSpPr>
        <p:spPr>
          <a:xfrm>
            <a:off x="5734050" y="4876800"/>
            <a:ext cx="3707765" cy="49149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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3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33" name="Text Box 17"/>
          <p:cNvSpPr txBox="1"/>
          <p:nvPr/>
        </p:nvSpPr>
        <p:spPr>
          <a:xfrm>
            <a:off x="5734050" y="5410200"/>
            <a:ext cx="4549140" cy="49149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zh-CN" altLang="en-US" sz="26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1" grpId="0"/>
      <p:bldP spid="316431" grpId="1"/>
      <p:bldP spid="316433" grpId="0"/>
      <p:bldP spid="3164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85800" y="104013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说明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62913" cy="3176588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(1) 若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是平凡图, 则</a:t>
            </a:r>
            <a:r>
              <a:rPr lang="zh-CN" altLang="en-US" sz="2400" b="1" i="1" dirty="0">
                <a:sym typeface="Symbol" panose="05050102010706020507" pitchFamily="18" charset="2"/>
              </a:rPr>
              <a:t>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)=0, </a:t>
            </a:r>
            <a:r>
              <a:rPr lang="en-US" altLang="zh-CN" sz="2400" b="1" i="1" dirty="0">
                <a:sym typeface="Symbol" panose="05050102010706020507" pitchFamily="18" charset="2"/>
              </a:rPr>
              <a:t>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)=0. </a:t>
            </a:r>
            <a:r>
              <a:rPr lang="zh-CN" altLang="en-US" sz="2400" b="1" dirty="0"/>
              <a:t>（约定空集大小为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(2) 若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是完全图</a:t>
            </a:r>
            <a:r>
              <a:rPr lang="en-US" altLang="zh-CN" sz="2400" b="1" i="1" dirty="0"/>
              <a:t>K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zh-CN" altLang="en-US" sz="2400" b="1" i="1" dirty="0">
                <a:sym typeface="Symbol" panose="05050102010706020507" pitchFamily="18" charset="2"/>
              </a:rPr>
              <a:t>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=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-1, </a:t>
            </a:r>
            <a:r>
              <a:rPr lang="en-US" altLang="zh-CN" sz="2400" b="1" i="1" dirty="0">
                <a:sym typeface="Symbol" panose="05050102010706020507" pitchFamily="18" charset="2"/>
              </a:rPr>
              <a:t>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)=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-1.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(3) 若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中存在割点, 则</a:t>
            </a:r>
            <a:r>
              <a:rPr lang="zh-CN" altLang="en-US" sz="2400" b="1" i="1" dirty="0">
                <a:sym typeface="Symbol" panose="05050102010706020507" pitchFamily="18" charset="2"/>
              </a:rPr>
              <a:t>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=1;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中存在割边, 则</a:t>
            </a:r>
            <a:r>
              <a:rPr lang="en-US" altLang="zh-CN" sz="2400" b="1" i="1" dirty="0">
                <a:sym typeface="Symbol" panose="05050102010706020507" pitchFamily="18" charset="2"/>
              </a:rPr>
              <a:t></a:t>
            </a:r>
            <a:r>
              <a:rPr lang="zh-CN" altLang="en-US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)= 1.</a:t>
            </a: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(4) </a:t>
            </a:r>
            <a:r>
              <a:rPr lang="zh-CN" altLang="en-US" sz="2400" b="1" dirty="0">
                <a:solidFill>
                  <a:srgbClr val="FF0000"/>
                </a:solidFill>
              </a:rPr>
              <a:t>规定非连通图的点连通度和边连通度均为0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定理6.5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对任何无向图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有</a:t>
            </a:r>
            <a:r>
              <a:rPr lang="zh-CN" altLang="en-US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</a:t>
            </a:r>
            <a:r>
              <a:rPr lang="zh-CN" altLang="en-US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  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 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).</a:t>
            </a:r>
            <a:endParaRPr lang="zh-CN" altLang="en-US" sz="2400" b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有向图的连通性及其分类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1972310"/>
            <a:ext cx="8385810" cy="402653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6.17</a:t>
            </a:r>
            <a:r>
              <a:rPr lang="en-US" altLang="zh-CN" sz="2400" b="1" dirty="0"/>
              <a:t> </a:t>
            </a:r>
          </a:p>
          <a:p>
            <a:pPr algn="just" eaLnBrk="1" hangingPunct="1">
              <a:buNone/>
            </a:pPr>
            <a:r>
              <a:rPr lang="zh-CN" altLang="en-US" sz="2400" b="1" dirty="0"/>
              <a:t>设有向图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u</a:t>
            </a:r>
            <a:r>
              <a:rPr lang="zh-CN" altLang="en-US" sz="2400" b="1" i="1" dirty="0"/>
              <a:t>、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u</a:t>
            </a:r>
            <a:r>
              <a:rPr lang="zh-CN" altLang="en-US" sz="2400" b="1" dirty="0">
                <a:solidFill>
                  <a:srgbClr val="7030A0"/>
                </a:solidFill>
              </a:rPr>
              <a:t>可达</a:t>
            </a: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有通路. </a:t>
            </a:r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u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相互可达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可达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且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可达</a:t>
            </a:r>
            <a:r>
              <a:rPr lang="en-US" altLang="zh-CN" sz="2400" b="1" i="1" dirty="0"/>
              <a:t>u. </a:t>
            </a:r>
            <a:r>
              <a:rPr lang="zh-CN" altLang="en-US" sz="2400" b="1" dirty="0">
                <a:solidFill>
                  <a:srgbClr val="FF0000"/>
                </a:solidFill>
              </a:rPr>
              <a:t>规定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到自身是相互可达的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latinLnBrk="0" hangingPunct="1"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6.18 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弱连通图(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连通图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)</a:t>
            </a:r>
            <a:r>
              <a:rPr lang="zh-CN" altLang="en-US" sz="2400" b="1" dirty="0"/>
              <a:t>: 略去各边的方向所得无向图为连通图</a:t>
            </a:r>
            <a:r>
              <a:rPr lang="en-US" altLang="zh-CN" sz="2400" b="1" dirty="0"/>
              <a:t>.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单向连通图</a:t>
            </a:r>
            <a:r>
              <a:rPr lang="zh-CN" altLang="en-US" sz="2400" b="1" dirty="0"/>
              <a:t>: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u</a:t>
            </a:r>
            <a:r>
              <a:rPr lang="zh-CN" altLang="en-US" sz="2400" b="1" i="1" dirty="0"/>
              <a:t>、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V, u</a:t>
            </a:r>
            <a:r>
              <a:rPr lang="zh-CN" altLang="en-US" sz="2400" b="1" dirty="0"/>
              <a:t>可达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zh-CN" sz="2400" b="1" i="1" dirty="0"/>
              <a:t>v</a:t>
            </a:r>
            <a:r>
              <a:rPr lang="zh-CN" altLang="en-US" sz="2400" b="1" dirty="0">
                <a:sym typeface="Symbol" panose="05050102010706020507" pitchFamily="18" charset="2"/>
              </a:rPr>
              <a:t>可达</a:t>
            </a:r>
            <a:r>
              <a:rPr lang="en-US" altLang="zh-CN" sz="2400" b="1" i="1" dirty="0"/>
              <a:t>u.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强连通图: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u</a:t>
            </a:r>
            <a:r>
              <a:rPr lang="zh-CN" altLang="en-US" sz="2400" b="1" i="1" dirty="0"/>
              <a:t>、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V, u</a:t>
            </a:r>
            <a:r>
              <a:rPr lang="zh-CN" altLang="en-US" sz="2400" b="1" dirty="0">
                <a:sym typeface="Symbol" panose="05050102010706020507" pitchFamily="18" charset="2"/>
              </a:rPr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>
                <a:solidFill>
                  <a:srgbClr val="FF0000"/>
                </a:solidFill>
              </a:rPr>
              <a:t>相互</a:t>
            </a:r>
            <a:r>
              <a:rPr lang="zh-CN" altLang="en-US" sz="2400" b="1" dirty="0"/>
              <a:t>可达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82486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</a:p>
        </p:txBody>
      </p:sp>
      <p:grpSp>
        <p:nvGrpSpPr>
          <p:cNvPr id="17411" name="Group 16"/>
          <p:cNvGrpSpPr/>
          <p:nvPr/>
        </p:nvGrpSpPr>
        <p:grpSpPr>
          <a:xfrm>
            <a:off x="467995" y="1641475"/>
            <a:ext cx="8216900" cy="2675990"/>
            <a:chOff x="385" y="1260"/>
            <a:chExt cx="4789" cy="1405"/>
          </a:xfrm>
        </p:grpSpPr>
        <p:sp>
          <p:nvSpPr>
            <p:cNvPr id="17412" name="Text Box 10"/>
            <p:cNvSpPr txBox="1"/>
            <p:nvPr/>
          </p:nvSpPr>
          <p:spPr>
            <a:xfrm>
              <a:off x="385" y="1260"/>
              <a:ext cx="4789" cy="14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b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b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endParaRPr lang="zh-CN" altLang="en-US" sz="2400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413" name="Picture 11" descr="14-12"/>
            <p:cNvPicPr>
              <a:picLocks noChangeAspect="1"/>
            </p:cNvPicPr>
            <p:nvPr/>
          </p:nvPicPr>
          <p:blipFill>
            <a:blip r:embed="rId2"/>
            <a:srcRect t="26393"/>
            <a:stretch>
              <a:fillRect/>
            </a:stretch>
          </p:blipFill>
          <p:spPr>
            <a:xfrm>
              <a:off x="768" y="1536"/>
              <a:ext cx="4150" cy="7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4" name="Text Box 12"/>
            <p:cNvSpPr txBox="1"/>
            <p:nvPr/>
          </p:nvSpPr>
          <p:spPr>
            <a:xfrm>
              <a:off x="864" y="2304"/>
              <a:ext cx="835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强连通</a:t>
              </a:r>
            </a:p>
          </p:txBody>
        </p:sp>
        <p:sp>
          <p:nvSpPr>
            <p:cNvPr id="17415" name="Text Box 13"/>
            <p:cNvSpPr txBox="1"/>
            <p:nvPr/>
          </p:nvSpPr>
          <p:spPr>
            <a:xfrm>
              <a:off x="2509" y="2304"/>
              <a:ext cx="851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单连通</a:t>
              </a:r>
            </a:p>
          </p:txBody>
        </p:sp>
        <p:sp>
          <p:nvSpPr>
            <p:cNvPr id="17416" name="Text Box 14"/>
            <p:cNvSpPr txBox="1"/>
            <p:nvPr/>
          </p:nvSpPr>
          <p:spPr>
            <a:xfrm>
              <a:off x="4145" y="2304"/>
              <a:ext cx="799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弱连通</a:t>
              </a:r>
            </a:p>
          </p:txBody>
        </p:sp>
      </p:grp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97255" y="4581525"/>
            <a:ext cx="8385810" cy="1666875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连通性判断方法：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ym typeface="+mn-ea"/>
              </a:rPr>
              <a:t>D</a:t>
            </a:r>
            <a:r>
              <a:rPr lang="zh-CN" altLang="en-US" sz="2400" b="1" dirty="0">
                <a:sym typeface="+mn-ea"/>
              </a:rPr>
              <a:t>是强连通的当且仅当</a:t>
            </a:r>
            <a:r>
              <a:rPr lang="en-US" altLang="zh-CN" sz="2400" b="1" i="1" dirty="0">
                <a:sym typeface="+mn-ea"/>
              </a:rPr>
              <a:t>D</a:t>
            </a:r>
            <a:r>
              <a:rPr lang="zh-CN" altLang="en-US" sz="2400" b="1" dirty="0">
                <a:sym typeface="+mn-ea"/>
              </a:rPr>
              <a:t>中存在经过所有顶点的回路</a:t>
            </a:r>
            <a:r>
              <a:rPr lang="en-US" altLang="zh-CN" sz="2400" b="1" dirty="0">
                <a:sym typeface="+mn-ea"/>
              </a:rPr>
              <a:t>.</a:t>
            </a:r>
          </a:p>
          <a:p>
            <a:pPr eaLnBrk="1" hangingPunct="1">
              <a:buNone/>
            </a:pPr>
            <a:r>
              <a:rPr lang="en-US" altLang="zh-CN" sz="2400" b="1" i="1" dirty="0">
                <a:sym typeface="+mn-ea"/>
              </a:rPr>
              <a:t>D</a:t>
            </a:r>
            <a:r>
              <a:rPr lang="zh-CN" altLang="en-US" sz="2400" b="1" dirty="0">
                <a:sym typeface="+mn-ea"/>
              </a:rPr>
              <a:t>是单向连通的当且仅当</a:t>
            </a:r>
            <a:r>
              <a:rPr lang="en-US" altLang="zh-CN" sz="2400" b="1" i="1" dirty="0">
                <a:sym typeface="+mn-ea"/>
              </a:rPr>
              <a:t>D</a:t>
            </a:r>
            <a:r>
              <a:rPr lang="zh-CN" altLang="en-US" sz="2400" b="1" dirty="0">
                <a:sym typeface="+mn-ea"/>
              </a:rPr>
              <a:t>中存在经过所有顶点的通路</a:t>
            </a:r>
            <a:r>
              <a:rPr lang="en-US" altLang="zh-CN" sz="2400" b="1" dirty="0">
                <a:sym typeface="+mn-ea"/>
              </a:rPr>
              <a:t>.</a:t>
            </a: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有向图中的短程线与距离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29310" y="1981200"/>
            <a:ext cx="7772400" cy="35052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600" b="1" i="1" dirty="0">
                <a:solidFill>
                  <a:srgbClr val="7030A0"/>
                </a:solidFill>
              </a:rPr>
              <a:t>u</a:t>
            </a:r>
            <a:r>
              <a:rPr lang="zh-CN" altLang="en-US" sz="2600" b="1" dirty="0">
                <a:solidFill>
                  <a:srgbClr val="7030A0"/>
                </a:solidFill>
              </a:rPr>
              <a:t>到</a:t>
            </a:r>
            <a:r>
              <a:rPr lang="en-US" altLang="zh-CN" sz="2600" b="1" i="1" dirty="0">
                <a:solidFill>
                  <a:srgbClr val="7030A0"/>
                </a:solidFill>
              </a:rPr>
              <a:t>v</a:t>
            </a:r>
            <a:r>
              <a:rPr lang="zh-CN" altLang="en-US" sz="2600" b="1" dirty="0">
                <a:solidFill>
                  <a:srgbClr val="7030A0"/>
                </a:solidFill>
              </a:rPr>
              <a:t>的短程线</a:t>
            </a:r>
            <a:r>
              <a:rPr lang="zh-CN" altLang="en-US" sz="2600" b="1" dirty="0"/>
              <a:t>: </a:t>
            </a:r>
            <a:r>
              <a:rPr lang="en-US" altLang="zh-CN" sz="2600" b="1" i="1" dirty="0"/>
              <a:t>u</a:t>
            </a:r>
            <a:r>
              <a:rPr lang="zh-CN" altLang="en-US" sz="2600" b="1" dirty="0"/>
              <a:t>到</a:t>
            </a:r>
            <a:r>
              <a:rPr lang="en-US" altLang="zh-CN" sz="2600" b="1" i="1" dirty="0"/>
              <a:t>v</a:t>
            </a:r>
            <a:r>
              <a:rPr lang="zh-CN" altLang="en-US" sz="2600" b="1" dirty="0"/>
              <a:t>长度最短的通路 (设</a:t>
            </a:r>
            <a:r>
              <a:rPr lang="en-US" altLang="zh-CN" sz="2600" b="1" i="1" dirty="0"/>
              <a:t>u</a:t>
            </a:r>
            <a:r>
              <a:rPr lang="zh-CN" altLang="en-US" sz="2600" b="1" dirty="0"/>
              <a:t>可达</a:t>
            </a:r>
            <a:r>
              <a:rPr lang="en-US" altLang="zh-CN" sz="2600" b="1" i="1" dirty="0"/>
              <a:t>v</a:t>
            </a:r>
            <a:r>
              <a:rPr lang="en-US" altLang="zh-CN" sz="2600" b="1" dirty="0"/>
              <a:t>).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solidFill>
                  <a:srgbClr val="7030A0"/>
                </a:solidFill>
              </a:rPr>
              <a:t>距离</a:t>
            </a:r>
            <a:r>
              <a:rPr lang="en-US" altLang="zh-CN" sz="2600" b="1" i="1" dirty="0">
                <a:solidFill>
                  <a:srgbClr val="FF0000"/>
                </a:solidFill>
              </a:rPr>
              <a:t>d&lt;u</a:t>
            </a:r>
            <a:r>
              <a:rPr lang="en-US" altLang="zh-CN" sz="2600" b="1" dirty="0">
                <a:solidFill>
                  <a:srgbClr val="FF0000"/>
                </a:solidFill>
              </a:rPr>
              <a:t>, </a:t>
            </a:r>
            <a:r>
              <a:rPr lang="en-US" altLang="zh-CN" sz="2600" b="1" i="1" dirty="0">
                <a:solidFill>
                  <a:srgbClr val="FF0000"/>
                </a:solidFill>
              </a:rPr>
              <a:t>v&gt;</a:t>
            </a:r>
            <a:r>
              <a:rPr lang="en-US" altLang="zh-CN" sz="2600" b="1" dirty="0"/>
              <a:t>: </a:t>
            </a:r>
            <a:r>
              <a:rPr lang="en-US" altLang="zh-CN" sz="2600" b="1" i="1" dirty="0"/>
              <a:t>u</a:t>
            </a:r>
            <a:r>
              <a:rPr lang="zh-CN" altLang="en-US" sz="2600" b="1" dirty="0"/>
              <a:t>到</a:t>
            </a:r>
            <a:r>
              <a:rPr lang="en-US" altLang="zh-CN" sz="2600" b="1" i="1" dirty="0"/>
              <a:t>v</a:t>
            </a:r>
            <a:r>
              <a:rPr lang="zh-CN" altLang="en-US" sz="2600" b="1" dirty="0"/>
              <a:t>的短程线的长度</a:t>
            </a:r>
            <a:r>
              <a:rPr lang="en-US" altLang="zh-CN" sz="2600" b="1" dirty="0"/>
              <a:t>.</a:t>
            </a:r>
            <a:endParaRPr lang="zh-CN" altLang="en-US" sz="26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600" b="1" dirty="0"/>
              <a:t>若</a:t>
            </a:r>
            <a:r>
              <a:rPr lang="en-US" altLang="zh-CN" sz="2600" b="1" i="1" dirty="0"/>
              <a:t>u</a:t>
            </a:r>
            <a:r>
              <a:rPr lang="zh-CN" altLang="en-US" sz="2600" b="1" dirty="0"/>
              <a:t>不可达</a:t>
            </a:r>
            <a:r>
              <a:rPr lang="en-US" altLang="zh-CN" sz="2600" b="1" i="1" dirty="0"/>
              <a:t>v</a:t>
            </a:r>
            <a:r>
              <a:rPr lang="en-US" altLang="zh-CN" sz="2600" b="1" dirty="0"/>
              <a:t>, </a:t>
            </a:r>
            <a:r>
              <a:rPr lang="zh-CN" altLang="en-US" sz="2600" b="1" dirty="0"/>
              <a:t>规定</a:t>
            </a:r>
            <a:r>
              <a:rPr lang="en-US" altLang="zh-CN" sz="2600" b="1" i="1" dirty="0"/>
              <a:t>d&lt;u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v&gt;</a:t>
            </a:r>
            <a:r>
              <a:rPr lang="en-US" altLang="zh-CN" sz="2600" b="1" dirty="0">
                <a:sym typeface="Symbol" panose="05050102010706020507" pitchFamily="18" charset="2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</a:rPr>
              <a:t>∞</a:t>
            </a:r>
            <a:r>
              <a:rPr lang="en-US" altLang="zh-CN" sz="2600" b="1" dirty="0"/>
              <a:t>.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6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solidFill>
                  <a:srgbClr val="0000FF"/>
                </a:solidFill>
              </a:rPr>
              <a:t>性质：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600" b="1" i="1" dirty="0"/>
              <a:t>    </a:t>
            </a:r>
            <a:r>
              <a:rPr lang="en-US" altLang="zh-CN" sz="2600" b="1" i="1" dirty="0"/>
              <a:t>d&lt;u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v&gt; </a:t>
            </a:r>
            <a:r>
              <a:rPr lang="en-US" altLang="zh-CN" sz="2600" b="1" dirty="0">
                <a:sym typeface="Symbol" panose="05050102010706020507" pitchFamily="18" charset="2"/>
              </a:rPr>
              <a:t> </a:t>
            </a:r>
            <a:r>
              <a:rPr lang="en-US" altLang="zh-CN" sz="2600" b="1" dirty="0"/>
              <a:t>0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    </a:t>
            </a:r>
            <a:r>
              <a:rPr lang="en-US" altLang="zh-CN" sz="2600" b="1" i="1" dirty="0"/>
              <a:t>d&lt;u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v&gt; </a:t>
            </a:r>
            <a:r>
              <a:rPr lang="en-US" altLang="zh-CN" sz="2600" b="1" dirty="0">
                <a:sym typeface="Symbol" panose="05050102010706020507" pitchFamily="18" charset="2"/>
              </a:rPr>
              <a:t>=</a:t>
            </a:r>
            <a:r>
              <a:rPr lang="en-US" altLang="zh-CN" sz="2600" b="1" dirty="0"/>
              <a:t>0 </a:t>
            </a:r>
            <a:r>
              <a:rPr lang="en-US" altLang="zh-CN" sz="26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600" b="1" dirty="0"/>
              <a:t> </a:t>
            </a:r>
            <a:r>
              <a:rPr lang="en-US" altLang="zh-CN" sz="2600" b="1" i="1" dirty="0"/>
              <a:t>u=v</a:t>
            </a:r>
            <a:endParaRPr lang="en-US" altLang="zh-CN" sz="26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600" b="1" i="1" dirty="0"/>
              <a:t>    d&lt;u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v&gt;</a:t>
            </a:r>
            <a:r>
              <a:rPr lang="en-US" altLang="zh-CN" sz="2600" b="1" dirty="0"/>
              <a:t>+</a:t>
            </a:r>
            <a:r>
              <a:rPr lang="en-US" altLang="zh-CN" sz="2600" b="1" i="1" dirty="0"/>
              <a:t>d&lt;v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w&gt; </a:t>
            </a:r>
            <a:r>
              <a:rPr lang="en-US" altLang="zh-CN" sz="2600" b="1" dirty="0">
                <a:sym typeface="Symbol" panose="05050102010706020507" pitchFamily="18" charset="2"/>
              </a:rPr>
              <a:t> </a:t>
            </a:r>
            <a:r>
              <a:rPr lang="en-US" altLang="zh-CN" sz="2600" b="1" i="1" dirty="0"/>
              <a:t>d&lt;u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w&gt;</a:t>
            </a:r>
            <a:r>
              <a:rPr lang="en-US" altLang="zh-CN" sz="2600" b="1" dirty="0"/>
              <a:t> </a:t>
            </a:r>
            <a:endParaRPr lang="zh-CN" alt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6.3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图的矩阵表示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6575" y="1981200"/>
            <a:ext cx="8639810" cy="4091305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6.3.1 无向图的关联矩阵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6.3.2 有向无环图的关联矩阵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6.3.3 有向图的</a:t>
            </a:r>
            <a:r>
              <a:rPr lang="zh-CN" altLang="en-US" b="1" dirty="0">
                <a:solidFill>
                  <a:srgbClr val="FF0000"/>
                </a:solidFill>
              </a:rPr>
              <a:t>邻接矩阵</a:t>
            </a:r>
            <a:r>
              <a:rPr lang="en-US" altLang="zh-CN" b="1" dirty="0"/>
              <a:t>, </a:t>
            </a:r>
            <a:r>
              <a:rPr lang="zh-CN" altLang="en-US" b="1" dirty="0"/>
              <a:t>无向图的</a:t>
            </a:r>
            <a:r>
              <a:rPr lang="zh-CN" altLang="en-US" b="1" dirty="0">
                <a:solidFill>
                  <a:srgbClr val="FF0000"/>
                </a:solidFill>
              </a:rPr>
              <a:t>相邻矩阵</a:t>
            </a:r>
            <a:endParaRPr lang="zh-CN" altLang="en-US" b="1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6.3.4 图的可达矩阵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无向图的关联矩阵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764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设无向图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n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m</a:t>
            </a:r>
            <a:r>
              <a:rPr lang="en-US" altLang="zh-CN" sz="2400" b="1" dirty="0"/>
              <a:t>}.</a:t>
            </a:r>
            <a:r>
              <a:rPr lang="en-US" altLang="zh-CN" sz="2400" b="1" i="1" dirty="0"/>
              <a:t>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令</a:t>
            </a:r>
            <a:r>
              <a:rPr lang="en-US" altLang="zh-CN" sz="2400" b="1" i="1" dirty="0"/>
              <a:t>m</a:t>
            </a:r>
            <a:r>
              <a:rPr lang="en-US" altLang="zh-CN" sz="2400" b="1" i="1" baseline="-30000" dirty="0"/>
              <a:t>ij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j</a:t>
            </a:r>
            <a:r>
              <a:rPr lang="zh-CN" altLang="en-US" sz="2400" b="1" dirty="0"/>
              <a:t>的关联次数, 称(</a:t>
            </a:r>
            <a:r>
              <a:rPr lang="en-US" altLang="zh-CN" sz="2400" b="1" i="1" dirty="0"/>
              <a:t>m</a:t>
            </a:r>
            <a:r>
              <a:rPr lang="en-US" altLang="zh-CN" sz="2400" b="1" i="1" baseline="-30000" dirty="0"/>
              <a:t>ij</a:t>
            </a:r>
            <a:r>
              <a:rPr lang="en-US" altLang="zh-CN" sz="2400" b="1" dirty="0"/>
              <a:t>)</a:t>
            </a:r>
            <a:r>
              <a:rPr lang="en-US" altLang="zh-CN" sz="2400" b="1" i="1" baseline="-30000" dirty="0"/>
              <a:t>n</a:t>
            </a:r>
            <a:r>
              <a:rPr lang="en-US" altLang="zh-CN" sz="2400" b="1" baseline="-30000" dirty="0">
                <a:sym typeface="Symbol" panose="05050102010706020507" pitchFamily="18" charset="2"/>
              </a:rPr>
              <a:t></a:t>
            </a:r>
            <a:r>
              <a:rPr lang="en-US" altLang="zh-CN" sz="2400" b="1" i="1" baseline="-30000" dirty="0"/>
              <a:t>m</a:t>
            </a:r>
            <a:r>
              <a:rPr lang="zh-CN" altLang="en-US" sz="2400" b="1" dirty="0"/>
              <a:t>为</a:t>
            </a:r>
            <a:r>
              <a:rPr lang="en-US" altLang="zh-CN" sz="2400" b="1" i="1" dirty="0">
                <a:solidFill>
                  <a:srgbClr val="7030A0"/>
                </a:solidFill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</a:rPr>
              <a:t>的关联矩阵</a:t>
            </a:r>
            <a:r>
              <a:rPr lang="zh-CN" altLang="en-US" sz="2400" b="1" dirty="0"/>
              <a:t>, 记为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. </a:t>
            </a:r>
            <a:r>
              <a:rPr lang="en-US" altLang="zh-CN" sz="2400" b="1" i="1" dirty="0"/>
              <a:t>m</a:t>
            </a:r>
            <a:r>
              <a:rPr lang="en-US" altLang="zh-CN" sz="2400" b="1" i="1" baseline="-30000" dirty="0"/>
              <a:t>ij</a:t>
            </a:r>
            <a:r>
              <a:rPr lang="zh-CN" altLang="en-US" sz="2400" b="1" dirty="0"/>
              <a:t>的可能取值为: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0,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1,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/>
              <a:t>.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20484" name="Text Box 46"/>
          <p:cNvSpPr txBox="1"/>
          <p:nvPr/>
        </p:nvSpPr>
        <p:spPr>
          <a:xfrm>
            <a:off x="609600" y="3810000"/>
            <a:ext cx="7772400" cy="2286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5" name="Group 47"/>
          <p:cNvGrpSpPr/>
          <p:nvPr/>
        </p:nvGrpSpPr>
        <p:grpSpPr>
          <a:xfrm>
            <a:off x="5423535" y="3962400"/>
            <a:ext cx="2743200" cy="2565692"/>
            <a:chOff x="3648" y="2640"/>
            <a:chExt cx="1344" cy="1352"/>
          </a:xfrm>
        </p:grpSpPr>
        <p:pic>
          <p:nvPicPr>
            <p:cNvPr id="20486" name="Picture 48" descr="E:\插图\离散\6.1-4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0" y="2640"/>
              <a:ext cx="1002" cy="12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87" name="Text Box 49"/>
            <p:cNvSpPr txBox="1"/>
            <p:nvPr/>
          </p:nvSpPr>
          <p:spPr>
            <a:xfrm>
              <a:off x="3648" y="2640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488" name="Text Box 50"/>
            <p:cNvSpPr txBox="1"/>
            <p:nvPr/>
          </p:nvSpPr>
          <p:spPr>
            <a:xfrm>
              <a:off x="4272" y="2832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489" name="Text Box 51"/>
            <p:cNvSpPr txBox="1"/>
            <p:nvPr/>
          </p:nvSpPr>
          <p:spPr>
            <a:xfrm>
              <a:off x="3888" y="3072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490" name="Text Box 52"/>
            <p:cNvSpPr txBox="1"/>
            <p:nvPr/>
          </p:nvSpPr>
          <p:spPr>
            <a:xfrm>
              <a:off x="4224" y="3216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491" name="Text Box 53"/>
            <p:cNvSpPr txBox="1"/>
            <p:nvPr/>
          </p:nvSpPr>
          <p:spPr>
            <a:xfrm>
              <a:off x="4512" y="3168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492" name="Text Box 54"/>
            <p:cNvSpPr txBox="1"/>
            <p:nvPr/>
          </p:nvSpPr>
          <p:spPr>
            <a:xfrm>
              <a:off x="4752" y="3072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493" name="Text Box 55"/>
            <p:cNvSpPr txBox="1"/>
            <p:nvPr/>
          </p:nvSpPr>
          <p:spPr>
            <a:xfrm>
              <a:off x="3888" y="3446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494" name="Text Box 56"/>
            <p:cNvSpPr txBox="1"/>
            <p:nvPr/>
          </p:nvSpPr>
          <p:spPr>
            <a:xfrm>
              <a:off x="4032" y="2784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495" name="Text Box 57"/>
            <p:cNvSpPr txBox="1"/>
            <p:nvPr/>
          </p:nvSpPr>
          <p:spPr>
            <a:xfrm>
              <a:off x="4560" y="2832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496" name="Text Box 58"/>
            <p:cNvSpPr txBox="1"/>
            <p:nvPr/>
          </p:nvSpPr>
          <p:spPr>
            <a:xfrm>
              <a:off x="4656" y="3494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497" name="Text Box 59"/>
            <p:cNvSpPr txBox="1"/>
            <p:nvPr/>
          </p:nvSpPr>
          <p:spPr>
            <a:xfrm>
              <a:off x="4320" y="3782"/>
              <a:ext cx="240" cy="21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0498" name="Group 60"/>
          <p:cNvGrpSpPr/>
          <p:nvPr/>
        </p:nvGrpSpPr>
        <p:grpSpPr>
          <a:xfrm>
            <a:off x="1371600" y="4038600"/>
            <a:ext cx="3048000" cy="1993900"/>
            <a:chOff x="768" y="2544"/>
            <a:chExt cx="1920" cy="1256"/>
          </a:xfrm>
        </p:grpSpPr>
        <p:sp>
          <p:nvSpPr>
            <p:cNvPr id="20499" name="Text Box 61"/>
            <p:cNvSpPr txBox="1"/>
            <p:nvPr/>
          </p:nvSpPr>
          <p:spPr>
            <a:xfrm>
              <a:off x="768" y="3024"/>
              <a:ext cx="67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</a:t>
              </a:r>
            </a:p>
          </p:txBody>
        </p:sp>
        <p:sp>
          <p:nvSpPr>
            <p:cNvPr id="20500" name="Text Box 62"/>
            <p:cNvSpPr txBox="1"/>
            <p:nvPr/>
          </p:nvSpPr>
          <p:spPr>
            <a:xfrm>
              <a:off x="1536" y="2544"/>
              <a:ext cx="1152" cy="125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2 1 1 0 0 0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0 1 0 1 1 1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0 0 0 0 1 1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0 0 0 0 0 0</a:t>
              </a:r>
            </a:p>
            <a:p>
              <a:pPr>
                <a:spcBef>
                  <a:spcPct val="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0 0 1 1 0 0 </a:t>
              </a:r>
            </a:p>
          </p:txBody>
        </p:sp>
        <p:sp>
          <p:nvSpPr>
            <p:cNvPr id="20501" name="Line 63"/>
            <p:cNvSpPr/>
            <p:nvPr/>
          </p:nvSpPr>
          <p:spPr>
            <a:xfrm>
              <a:off x="1440" y="2688"/>
              <a:ext cx="1" cy="1008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Line 64"/>
            <p:cNvSpPr/>
            <p:nvPr/>
          </p:nvSpPr>
          <p:spPr>
            <a:xfrm>
              <a:off x="2592" y="2688"/>
              <a:ext cx="1" cy="1008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3" name="Line 65"/>
            <p:cNvSpPr/>
            <p:nvPr/>
          </p:nvSpPr>
          <p:spPr>
            <a:xfrm>
              <a:off x="1440" y="2688"/>
              <a:ext cx="96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4" name="Line 66"/>
            <p:cNvSpPr/>
            <p:nvPr/>
          </p:nvSpPr>
          <p:spPr>
            <a:xfrm>
              <a:off x="1440" y="3696"/>
              <a:ext cx="96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5" name="Line 67"/>
            <p:cNvSpPr/>
            <p:nvPr/>
          </p:nvSpPr>
          <p:spPr>
            <a:xfrm>
              <a:off x="2496" y="2688"/>
              <a:ext cx="96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6" name="Line 68"/>
            <p:cNvSpPr/>
            <p:nvPr/>
          </p:nvSpPr>
          <p:spPr>
            <a:xfrm>
              <a:off x="2496" y="3696"/>
              <a:ext cx="96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829310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dirty="0">
                <a:solidFill>
                  <a:srgbClr val="800000"/>
                </a:solidFill>
              </a:rPr>
              <a:t>性质</a:t>
            </a:r>
          </a:p>
        </p:txBody>
      </p:sp>
      <p:graphicFrame>
        <p:nvGraphicFramePr>
          <p:cNvPr id="21507" name="Object 0"/>
          <p:cNvGraphicFramePr>
            <a:graphicFrameLocks noGrp="1"/>
          </p:cNvGraphicFramePr>
          <p:nvPr>
            <p:ph idx="1"/>
          </p:nvPr>
        </p:nvGraphicFramePr>
        <p:xfrm>
          <a:off x="877570" y="1816100"/>
          <a:ext cx="5676265" cy="273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2691765" imgH="1257300" progId="Equation.3">
                  <p:embed/>
                </p:oleObj>
              </mc:Choice>
              <mc:Fallback>
                <p:oleObj r:id="rId4" imgW="2691765" imgH="1257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7570" y="1816100"/>
                        <a:ext cx="5676265" cy="2732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6"/>
          <p:cNvSpPr txBox="1"/>
          <p:nvPr/>
        </p:nvSpPr>
        <p:spPr>
          <a:xfrm>
            <a:off x="833755" y="5105400"/>
            <a:ext cx="6248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是环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第</a:t>
            </a:r>
            <a:r>
              <a:rPr lang="en-US" altLang="zh-CN" sz="2400" b="1" i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列的一个元素为2, 其余为0</a:t>
            </a:r>
            <a:endParaRPr lang="en-US" altLang="zh-CN" sz="2400" b="1" dirty="0">
              <a:solidFill>
                <a:srgbClr val="33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509" name="Text Box 7"/>
          <p:cNvSpPr txBox="1"/>
          <p:nvPr/>
        </p:nvSpPr>
        <p:spPr>
          <a:xfrm>
            <a:off x="833755" y="4567555"/>
            <a:ext cx="48006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是孤立点 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行全为0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rgbClr val="FF0000"/>
                </a:solidFill>
              </a:rPr>
              <a:t>无环</a:t>
            </a:r>
            <a:r>
              <a:rPr lang="zh-CN" altLang="en-US" sz="4000" dirty="0">
                <a:solidFill>
                  <a:schemeClr val="accent2"/>
                </a:solidFill>
              </a:rPr>
              <a:t>有向图的关联矩阵</a:t>
            </a:r>
          </a:p>
        </p:txBody>
      </p:sp>
      <p:grpSp>
        <p:nvGrpSpPr>
          <p:cNvPr id="22531" name="Group 11"/>
          <p:cNvGrpSpPr/>
          <p:nvPr/>
        </p:nvGrpSpPr>
        <p:grpSpPr>
          <a:xfrm>
            <a:off x="533400" y="1594803"/>
            <a:ext cx="8229600" cy="2528887"/>
            <a:chOff x="336" y="1095"/>
            <a:chExt cx="5184" cy="1593"/>
          </a:xfrm>
        </p:grpSpPr>
        <p:sp>
          <p:nvSpPr>
            <p:cNvPr id="22532" name="Text Box 4"/>
            <p:cNvSpPr txBox="1"/>
            <p:nvPr/>
          </p:nvSpPr>
          <p:spPr>
            <a:xfrm>
              <a:off x="336" y="2400"/>
              <a:ext cx="393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则称(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的关联矩阵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记为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3" name="Object 1024"/>
            <p:cNvGraphicFramePr/>
            <p:nvPr/>
          </p:nvGraphicFramePr>
          <p:xfrm>
            <a:off x="1104" y="1476"/>
            <a:ext cx="2208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r:id="rId4" imgW="1765300" imgH="736600" progId="Equation.3">
                    <p:embed/>
                  </p:oleObj>
                </mc:Choice>
                <mc:Fallback>
                  <p:oleObj r:id="rId4" imgW="1765300" imgH="736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04" y="1476"/>
                          <a:ext cx="2208" cy="9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4" name="Text Box 7"/>
            <p:cNvSpPr txBox="1"/>
            <p:nvPr/>
          </p:nvSpPr>
          <p:spPr>
            <a:xfrm>
              <a:off x="336" y="1095"/>
              <a:ext cx="5184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设无环有向图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=&lt;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}.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</p:txBody>
        </p:sp>
      </p:grpSp>
      <p:grpSp>
        <p:nvGrpSpPr>
          <p:cNvPr id="23556" name="Group 31"/>
          <p:cNvGrpSpPr/>
          <p:nvPr/>
        </p:nvGrpSpPr>
        <p:grpSpPr>
          <a:xfrm>
            <a:off x="838200" y="4232275"/>
            <a:ext cx="3048000" cy="2133600"/>
            <a:chOff x="3168" y="1536"/>
            <a:chExt cx="1920" cy="1344"/>
          </a:xfrm>
        </p:grpSpPr>
        <p:pic>
          <p:nvPicPr>
            <p:cNvPr id="23557" name="Picture 32" descr="E:\插图\离散\6.3-2.t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60" y="1824"/>
              <a:ext cx="1404" cy="8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8" name="Text Box 33"/>
            <p:cNvSpPr txBox="1"/>
            <p:nvPr/>
          </p:nvSpPr>
          <p:spPr>
            <a:xfrm>
              <a:off x="3168" y="163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59" name="Text Box 34"/>
            <p:cNvSpPr txBox="1"/>
            <p:nvPr/>
          </p:nvSpPr>
          <p:spPr>
            <a:xfrm>
              <a:off x="3168" y="2544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560" name="Text Box 35"/>
            <p:cNvSpPr txBox="1"/>
            <p:nvPr/>
          </p:nvSpPr>
          <p:spPr>
            <a:xfrm>
              <a:off x="4656" y="249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561" name="Text Box 36"/>
            <p:cNvSpPr txBox="1"/>
            <p:nvPr/>
          </p:nvSpPr>
          <p:spPr>
            <a:xfrm>
              <a:off x="4608" y="163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562" name="Text Box 37"/>
            <p:cNvSpPr txBox="1"/>
            <p:nvPr/>
          </p:nvSpPr>
          <p:spPr>
            <a:xfrm>
              <a:off x="3168" y="211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563" name="Text Box 38"/>
            <p:cNvSpPr txBox="1"/>
            <p:nvPr/>
          </p:nvSpPr>
          <p:spPr>
            <a:xfrm>
              <a:off x="3984" y="153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64" name="Text Box 39"/>
            <p:cNvSpPr txBox="1"/>
            <p:nvPr/>
          </p:nvSpPr>
          <p:spPr>
            <a:xfrm>
              <a:off x="3888" y="259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565" name="Text Box 40"/>
            <p:cNvSpPr txBox="1"/>
            <p:nvPr/>
          </p:nvSpPr>
          <p:spPr>
            <a:xfrm>
              <a:off x="4704" y="211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566" name="Text Box 41"/>
            <p:cNvSpPr txBox="1"/>
            <p:nvPr/>
          </p:nvSpPr>
          <p:spPr>
            <a:xfrm>
              <a:off x="4320" y="211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567" name="Text Box 42"/>
            <p:cNvSpPr txBox="1"/>
            <p:nvPr/>
          </p:nvSpPr>
          <p:spPr>
            <a:xfrm>
              <a:off x="3936" y="187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3568" name="Text Box 43"/>
            <p:cNvSpPr txBox="1"/>
            <p:nvPr/>
          </p:nvSpPr>
          <p:spPr>
            <a:xfrm>
              <a:off x="3696" y="2208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23569" name="Group 44"/>
          <p:cNvGrpSpPr/>
          <p:nvPr/>
        </p:nvGrpSpPr>
        <p:grpSpPr>
          <a:xfrm>
            <a:off x="4114800" y="4270058"/>
            <a:ext cx="4191000" cy="2100262"/>
            <a:chOff x="384" y="1392"/>
            <a:chExt cx="2640" cy="1323"/>
          </a:xfrm>
        </p:grpSpPr>
        <p:sp>
          <p:nvSpPr>
            <p:cNvPr id="23570" name="Text Box 45"/>
            <p:cNvSpPr txBox="1"/>
            <p:nvPr/>
          </p:nvSpPr>
          <p:spPr>
            <a:xfrm>
              <a:off x="384" y="1920"/>
              <a:ext cx="81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</a:t>
              </a:r>
            </a:p>
          </p:txBody>
        </p:sp>
        <p:sp>
          <p:nvSpPr>
            <p:cNvPr id="23571" name="Text Box 46"/>
            <p:cNvSpPr txBox="1"/>
            <p:nvPr/>
          </p:nvSpPr>
          <p:spPr>
            <a:xfrm>
              <a:off x="1104" y="1392"/>
              <a:ext cx="1920" cy="1323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1   0   0   0  –1   1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-1   1   0   0    0   0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0  -1  -1  -1   1  -1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1   0   0    1   1   0   0</a:t>
              </a:r>
            </a:p>
          </p:txBody>
        </p:sp>
        <p:sp>
          <p:nvSpPr>
            <p:cNvPr id="23572" name="Line 47"/>
            <p:cNvSpPr/>
            <p:nvPr/>
          </p:nvSpPr>
          <p:spPr>
            <a:xfrm>
              <a:off x="1056" y="1536"/>
              <a:ext cx="0" cy="1056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3" name="Line 48"/>
            <p:cNvSpPr/>
            <p:nvPr/>
          </p:nvSpPr>
          <p:spPr>
            <a:xfrm>
              <a:off x="2928" y="1536"/>
              <a:ext cx="0" cy="1056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4" name="Line 49"/>
            <p:cNvSpPr/>
            <p:nvPr/>
          </p:nvSpPr>
          <p:spPr>
            <a:xfrm>
              <a:off x="1056" y="1536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5" name="Line 50"/>
            <p:cNvSpPr/>
            <p:nvPr/>
          </p:nvSpPr>
          <p:spPr>
            <a:xfrm>
              <a:off x="1056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6" name="Line 51"/>
            <p:cNvSpPr/>
            <p:nvPr/>
          </p:nvSpPr>
          <p:spPr>
            <a:xfrm>
              <a:off x="2880" y="1536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7" name="Line 52"/>
            <p:cNvSpPr/>
            <p:nvPr/>
          </p:nvSpPr>
          <p:spPr>
            <a:xfrm>
              <a:off x="2880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781050" y="112522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性质</a:t>
            </a:r>
          </a:p>
        </p:txBody>
      </p:sp>
      <p:sp>
        <p:nvSpPr>
          <p:cNvPr id="23555" name="Rectangle 30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28194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23596" name="Text Box 12"/>
          <p:cNvSpPr txBox="1">
            <a:spLocks noChangeArrowheads="1"/>
          </p:cNvSpPr>
          <p:nvPr/>
        </p:nvSpPr>
        <p:spPr bwMode="auto">
          <a:xfrm>
            <a:off x="781050" y="2360930"/>
            <a:ext cx="7677150" cy="272288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(1) 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每列恰好有一个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和一个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-1</a:t>
            </a:r>
          </a:p>
          <a:p>
            <a:pPr marR="0" defTabSz="9144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(2) 1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总个数等于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-1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的总个数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等于边数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R="0" defTabSz="9144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第</a:t>
            </a:r>
            <a:r>
              <a:rPr kumimoji="0" lang="en-US" altLang="zh-CN" sz="2600" b="1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行1的个数等于</a:t>
            </a:r>
            <a:r>
              <a:rPr kumimoji="1" lang="en-US" altLang="zh-CN" sz="2600" b="1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kern="1200" cap="none" spc="0" normalizeH="0" baseline="300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600" b="1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kern="1200" cap="none" spc="0" normalizeH="0" baseline="-250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第</a:t>
            </a:r>
            <a:r>
              <a:rPr kumimoji="0" lang="en-US" altLang="zh-CN" sz="2600" b="1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行-1的个数等于</a:t>
            </a:r>
            <a:r>
              <a:rPr kumimoji="1" lang="en-US" altLang="zh-CN" sz="2600" b="1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600" b="1" i="1" kern="1200" cap="none" spc="0" normalizeH="0" baseline="300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600" b="1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600" b="1" i="1" kern="1200" cap="none" spc="0" normalizeH="0" baseline="-2500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).</a:t>
            </a:r>
          </a:p>
          <a:p>
            <a:pPr marR="0" defTabSz="9144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(4)</a:t>
            </a:r>
            <a:r>
              <a:rPr kumimoji="0" lang="en-US" altLang="zh-CN" sz="2600" b="1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600" b="1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600" b="1" i="1" kern="1200" cap="none" spc="0" normalizeH="0" baseline="-3000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2600" b="1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600" b="1" i="1" kern="1200" cap="none" spc="0" normalizeH="0" baseline="-30000" noProof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是平行边</a:t>
            </a:r>
            <a:r>
              <a:rPr kumimoji="0" lang="en-US" altLang="zh-CN" sz="26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第</a:t>
            </a:r>
            <a:r>
              <a:rPr kumimoji="1" lang="en-US" altLang="zh-CN" sz="2600" b="1" i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j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列与第</a:t>
            </a:r>
            <a:r>
              <a:rPr kumimoji="1" lang="en-US" altLang="zh-CN" sz="2600" b="1" i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1" lang="zh-CN" altLang="en-US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列相同</a:t>
            </a:r>
            <a:r>
              <a:rPr kumimoji="1" lang="en-US" altLang="zh-CN" sz="2600" b="1" kern="1200" cap="none" spc="0" normalizeH="0" baseline="0" noProof="0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通路与回路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685800" y="1613535"/>
            <a:ext cx="8062913" cy="45720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定义6.13</a:t>
            </a:r>
            <a:r>
              <a:rPr lang="zh-CN" altLang="en-US" sz="2400" b="1" dirty="0"/>
              <a:t> 给定图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&gt;(</a:t>
            </a:r>
            <a:r>
              <a:rPr lang="zh-CN" altLang="en-US" sz="2400" b="1" dirty="0">
                <a:solidFill>
                  <a:srgbClr val="FF0000"/>
                </a:solidFill>
              </a:rPr>
              <a:t>无向或有向的</a:t>
            </a:r>
            <a:r>
              <a:rPr lang="zh-CN" altLang="en-US" sz="2400" b="1" dirty="0"/>
              <a:t>), 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中顶点与边</a:t>
            </a:r>
          </a:p>
          <a:p>
            <a:pPr algn="just" eaLnBrk="1" hangingPunct="1">
              <a:buNone/>
            </a:pPr>
            <a:r>
              <a:rPr lang="zh-CN" altLang="en-US" sz="2400" b="1" dirty="0"/>
              <a:t>的交替序列</a:t>
            </a:r>
            <a:r>
              <a:rPr lang="zh-CN" altLang="en-US" sz="2400" b="1" i="1" dirty="0">
                <a:sym typeface="Symbol" panose="05050102010706020507" pitchFamily="18" charset="2"/>
              </a:rPr>
              <a:t></a:t>
            </a:r>
            <a:r>
              <a:rPr lang="zh-CN" altLang="en-US" sz="2400" b="1" dirty="0"/>
              <a:t>=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0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l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l</a:t>
            </a:r>
            <a:r>
              <a:rPr lang="en-US" altLang="zh-CN" sz="2400" b="1" dirty="0"/>
              <a:t>.</a:t>
            </a: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(1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ym typeface="Symbol" panose="05050102010706020507" pitchFamily="18" charset="2"/>
              </a:rPr>
              <a:t>), 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=(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baseline="-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zh-CN" altLang="en-US" sz="2400" b="1" dirty="0"/>
              <a:t>)(对于有向图, 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en-US" altLang="zh-CN" sz="2400" b="1" baseline="-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-30000" dirty="0"/>
              <a:t>1</a:t>
            </a:r>
            <a:r>
              <a:rPr lang="zh-CN" altLang="en-US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i</a:t>
            </a:r>
            <a:r>
              <a:rPr lang="zh-CN" altLang="en-US" sz="2400" b="1" dirty="0"/>
              <a:t>&gt;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则称</a:t>
            </a:r>
            <a:r>
              <a:rPr lang="zh-CN" altLang="en-US" sz="2400" b="1" i="1" dirty="0">
                <a:sym typeface="Symbol" panose="05050102010706020507" pitchFamily="18" charset="2"/>
              </a:rPr>
              <a:t>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l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通路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0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l</a:t>
            </a:r>
            <a:r>
              <a:rPr lang="zh-CN" altLang="en-US" sz="2400" b="1" dirty="0"/>
              <a:t>分别为通路的</a:t>
            </a:r>
            <a:r>
              <a:rPr lang="zh-CN" altLang="en-US" sz="2400" b="1" dirty="0">
                <a:solidFill>
                  <a:srgbClr val="7030A0"/>
                </a:solidFill>
              </a:rPr>
              <a:t>起点和终点</a:t>
            </a:r>
            <a:r>
              <a:rPr lang="zh-CN" altLang="en-US" sz="2400" b="1" dirty="0"/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l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通路的长度</a:t>
            </a:r>
            <a:r>
              <a:rPr lang="zh-CN" altLang="en-US" sz="2400" b="1" dirty="0"/>
              <a:t>. 又若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0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l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zh-CN" altLang="en-US" sz="2400" b="1" i="1" dirty="0">
                <a:sym typeface="Symbol" panose="05050102010706020507" pitchFamily="18" charset="2"/>
              </a:rPr>
              <a:t>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回路</a:t>
            </a:r>
            <a:r>
              <a:rPr lang="zh-CN" altLang="en-US" sz="2400" b="1" dirty="0"/>
              <a:t>.</a:t>
            </a: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ym typeface="+mn-ea"/>
              </a:rPr>
              <a:t>若通路(回路)中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所有边</a:t>
            </a:r>
            <a:r>
              <a:rPr lang="zh-CN" altLang="en-US" sz="2400" b="1" dirty="0">
                <a:sym typeface="+mn-ea"/>
              </a:rPr>
              <a:t>各异, 则称为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简单通路(简单回路)</a:t>
            </a:r>
            <a:r>
              <a:rPr lang="zh-CN" altLang="en-US" sz="2400" b="1" dirty="0">
                <a:sym typeface="+mn-ea"/>
              </a:rPr>
              <a:t>, 否则称为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复杂通路(复杂回路)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若通路(回路)中</a:t>
            </a:r>
            <a:r>
              <a:rPr lang="zh-CN" altLang="en-US" sz="2400" b="1" dirty="0">
                <a:solidFill>
                  <a:srgbClr val="FF0000"/>
                </a:solidFill>
              </a:rPr>
              <a:t>所有顶点</a:t>
            </a:r>
            <a:r>
              <a:rPr lang="zh-CN" altLang="en-US" sz="2400" b="1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对于回路, 除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FF0000"/>
                </a:solidFill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l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各异, 边也各异，则称为</a:t>
            </a:r>
            <a:r>
              <a:rPr lang="zh-CN" altLang="en-US" sz="2400" b="1" dirty="0">
                <a:solidFill>
                  <a:srgbClr val="7030A0"/>
                </a:solidFill>
              </a:rPr>
              <a:t>初级通路或</a:t>
            </a:r>
            <a:r>
              <a:rPr lang="zh-CN" altLang="en-US" sz="2400" b="1" dirty="0">
                <a:solidFill>
                  <a:srgbClr val="FF0000"/>
                </a:solidFill>
              </a:rPr>
              <a:t>路径</a:t>
            </a:r>
            <a:r>
              <a:rPr lang="zh-CN" altLang="en-US" sz="2400" b="1" dirty="0">
                <a:solidFill>
                  <a:schemeClr val="accent4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初级回路或</a:t>
            </a:r>
            <a:r>
              <a:rPr lang="zh-CN" altLang="en-US" sz="2400" b="1" dirty="0">
                <a:solidFill>
                  <a:srgbClr val="FF0000"/>
                </a:solidFill>
              </a:rPr>
              <a:t>圈</a:t>
            </a:r>
            <a:r>
              <a:rPr lang="zh-CN" altLang="en-US" sz="2400" b="1" dirty="0">
                <a:solidFill>
                  <a:schemeClr val="accent4"/>
                </a:solidFill>
              </a:rPr>
              <a:t>)</a:t>
            </a:r>
            <a:r>
              <a:rPr lang="zh-CN" altLang="en-US" sz="2400" b="1" dirty="0"/>
              <a:t>. 长度为奇数的圈称作</a:t>
            </a:r>
            <a:r>
              <a:rPr lang="zh-CN" altLang="en-US" sz="2400" b="1" dirty="0">
                <a:solidFill>
                  <a:srgbClr val="7030A0"/>
                </a:solidFill>
              </a:rPr>
              <a:t>奇圈</a:t>
            </a:r>
            <a:r>
              <a:rPr lang="zh-CN" altLang="en-US" sz="2400" b="1" dirty="0"/>
              <a:t>,长度为偶数的圈称作</a:t>
            </a:r>
            <a:r>
              <a:rPr lang="zh-CN" altLang="en-US" sz="2400" b="1" dirty="0">
                <a:solidFill>
                  <a:srgbClr val="7030A0"/>
                </a:solidFill>
              </a:rPr>
              <a:t>偶圈</a:t>
            </a:r>
            <a:r>
              <a:rPr lang="en-US" altLang="zh-CN" sz="2400" b="1" dirty="0">
                <a:solidFill>
                  <a:srgbClr val="7030A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latinLnBrk="0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有向图的邻接矩阵</a:t>
            </a:r>
            <a:r>
              <a:rPr lang="zh-CN" altLang="en-US" sz="4000" dirty="0">
                <a:solidFill>
                  <a:srgbClr val="FF0000"/>
                </a:solidFill>
              </a:rPr>
              <a:t>（可有环）</a:t>
            </a:r>
          </a:p>
        </p:txBody>
      </p:sp>
      <p:grpSp>
        <p:nvGrpSpPr>
          <p:cNvPr id="24580" name="Group 12"/>
          <p:cNvGrpSpPr/>
          <p:nvPr/>
        </p:nvGrpSpPr>
        <p:grpSpPr>
          <a:xfrm>
            <a:off x="522288" y="1724025"/>
            <a:ext cx="8153400" cy="1568450"/>
            <a:chOff x="329" y="890"/>
            <a:chExt cx="5136" cy="988"/>
          </a:xfrm>
        </p:grpSpPr>
        <p:sp>
          <p:nvSpPr>
            <p:cNvPr id="24581" name="Text Box 7"/>
            <p:cNvSpPr txBox="1"/>
            <p:nvPr/>
          </p:nvSpPr>
          <p:spPr>
            <a:xfrm>
              <a:off x="329" y="890"/>
              <a:ext cx="5136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设有向图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=&lt;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      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顶点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邻接到顶点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的条数，称(       )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的邻接矩阵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记作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简记作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582" name="Object 1"/>
            <p:cNvGraphicFramePr/>
            <p:nvPr/>
          </p:nvGraphicFramePr>
          <p:xfrm>
            <a:off x="5056" y="912"/>
            <a:ext cx="3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r:id="rId4" imgW="241300" imgH="254000" progId="Equation.3">
                    <p:embed/>
                  </p:oleObj>
                </mc:Choice>
                <mc:Fallback>
                  <p:oleObj r:id="rId4" imgW="241300" imgH="2540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56" y="912"/>
                          <a:ext cx="32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2"/>
            <p:cNvGraphicFramePr/>
            <p:nvPr/>
          </p:nvGraphicFramePr>
          <p:xfrm>
            <a:off x="3394" y="1216"/>
            <a:ext cx="35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r:id="rId6" imgW="241300" imgH="254000" progId="Equation.3">
                    <p:embed/>
                  </p:oleObj>
                </mc:Choice>
                <mc:Fallback>
                  <p:oleObj r:id="rId6" imgW="241300" imgH="2540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94" y="1216"/>
                          <a:ext cx="350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4" name="Group 27"/>
          <p:cNvGrpSpPr/>
          <p:nvPr/>
        </p:nvGrpSpPr>
        <p:grpSpPr>
          <a:xfrm>
            <a:off x="5513705" y="4021455"/>
            <a:ext cx="2057400" cy="1771650"/>
            <a:chOff x="2976" y="1584"/>
            <a:chExt cx="1296" cy="1116"/>
          </a:xfrm>
        </p:grpSpPr>
        <p:sp>
          <p:nvSpPr>
            <p:cNvPr id="25605" name="Text Box 4"/>
            <p:cNvSpPr txBox="1"/>
            <p:nvPr/>
          </p:nvSpPr>
          <p:spPr>
            <a:xfrm>
              <a:off x="2976" y="201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 Box 20"/>
            <p:cNvSpPr txBox="1"/>
            <p:nvPr/>
          </p:nvSpPr>
          <p:spPr>
            <a:xfrm>
              <a:off x="3408" y="1584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1  0  2  0</a:t>
              </a:r>
            </a:p>
          </p:txBody>
        </p:sp>
        <p:sp>
          <p:nvSpPr>
            <p:cNvPr id="25607" name="Line 21"/>
            <p:cNvSpPr/>
            <p:nvPr/>
          </p:nvSpPr>
          <p:spPr>
            <a:xfrm>
              <a:off x="3360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Line 22"/>
            <p:cNvSpPr/>
            <p:nvPr/>
          </p:nvSpPr>
          <p:spPr>
            <a:xfrm>
              <a:off x="4272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9" name="Line 23"/>
            <p:cNvSpPr/>
            <p:nvPr/>
          </p:nvSpPr>
          <p:spPr>
            <a:xfrm>
              <a:off x="3360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Line 24"/>
            <p:cNvSpPr/>
            <p:nvPr/>
          </p:nvSpPr>
          <p:spPr>
            <a:xfrm>
              <a:off x="4224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1" name="Line 25"/>
            <p:cNvSpPr/>
            <p:nvPr/>
          </p:nvSpPr>
          <p:spPr>
            <a:xfrm>
              <a:off x="3360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2" name="Line 26"/>
            <p:cNvSpPr/>
            <p:nvPr/>
          </p:nvSpPr>
          <p:spPr>
            <a:xfrm>
              <a:off x="4224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13" name="Group 29"/>
          <p:cNvGrpSpPr/>
          <p:nvPr/>
        </p:nvGrpSpPr>
        <p:grpSpPr>
          <a:xfrm>
            <a:off x="1129665" y="3869055"/>
            <a:ext cx="3035300" cy="2133600"/>
            <a:chOff x="584" y="1488"/>
            <a:chExt cx="1912" cy="1344"/>
          </a:xfrm>
        </p:grpSpPr>
        <p:sp>
          <p:nvSpPr>
            <p:cNvPr id="25614" name="Text Box 8"/>
            <p:cNvSpPr txBox="1"/>
            <p:nvPr/>
          </p:nvSpPr>
          <p:spPr>
            <a:xfrm>
              <a:off x="672" y="153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15" name="Text Box 9"/>
            <p:cNvSpPr txBox="1"/>
            <p:nvPr/>
          </p:nvSpPr>
          <p:spPr>
            <a:xfrm>
              <a:off x="672" y="2544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16" name="Text Box 10"/>
            <p:cNvSpPr txBox="1"/>
            <p:nvPr/>
          </p:nvSpPr>
          <p:spPr>
            <a:xfrm>
              <a:off x="2112" y="249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617" name="Text Box 11"/>
            <p:cNvSpPr txBox="1"/>
            <p:nvPr/>
          </p:nvSpPr>
          <p:spPr>
            <a:xfrm>
              <a:off x="2112" y="163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pic>
          <p:nvPicPr>
            <p:cNvPr id="25618" name="Picture 28" descr="E:\插图\离散\6.3-3.ti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" y="1488"/>
              <a:ext cx="1672" cy="119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85800" y="75311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dirty="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28194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  <p:graphicFrame>
        <p:nvGraphicFramePr>
          <p:cNvPr id="24579" name="Object 0"/>
          <p:cNvGraphicFramePr/>
          <p:nvPr/>
        </p:nvGraphicFramePr>
        <p:xfrm>
          <a:off x="1332230" y="2061845"/>
          <a:ext cx="6141720" cy="288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2679700" imgH="1308100" progId="Equation.3">
                  <p:embed/>
                </p:oleObj>
              </mc:Choice>
              <mc:Fallback>
                <p:oleObj r:id="rId4" imgW="2679700" imgH="1308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230" y="2061845"/>
                        <a:ext cx="6141720" cy="2887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42290" y="104013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有向图中的通路数与回路数</a:t>
            </a:r>
          </a:p>
        </p:txBody>
      </p:sp>
      <p:grpSp>
        <p:nvGrpSpPr>
          <p:cNvPr id="26627" name="Group 15"/>
          <p:cNvGrpSpPr/>
          <p:nvPr/>
        </p:nvGrpSpPr>
        <p:grpSpPr>
          <a:xfrm>
            <a:off x="533400" y="2729865"/>
            <a:ext cx="8153400" cy="2568575"/>
            <a:chOff x="336" y="1200"/>
            <a:chExt cx="5136" cy="1618"/>
          </a:xfrm>
        </p:grpSpPr>
        <p:sp>
          <p:nvSpPr>
            <p:cNvPr id="26628" name="Text Box 10"/>
            <p:cNvSpPr txBox="1"/>
            <p:nvPr/>
          </p:nvSpPr>
          <p:spPr>
            <a:xfrm>
              <a:off x="336" y="1206"/>
              <a:ext cx="5136" cy="14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定理6.6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阶有向图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的邻接矩阵, 则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中元素         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到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长度为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的通路数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回路数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     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到自身长</a:t>
              </a:r>
            </a:p>
            <a:p>
              <a:pPr algn="just">
                <a:spcBef>
                  <a:spcPct val="8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度为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的回路数,                 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中长度为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的通路(含回路)</a:t>
              </a:r>
            </a:p>
            <a:p>
              <a:pPr algn="just">
                <a:spcBef>
                  <a:spcPct val="8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总数,             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中长度为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的回路总数.  </a:t>
              </a:r>
            </a:p>
          </p:txBody>
        </p:sp>
        <p:graphicFrame>
          <p:nvGraphicFramePr>
            <p:cNvPr id="26629" name="Object 11"/>
            <p:cNvGraphicFramePr/>
            <p:nvPr/>
          </p:nvGraphicFramePr>
          <p:xfrm>
            <a:off x="3769" y="1536"/>
            <a:ext cx="33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r:id="rId3" imgW="241300" imgH="241300" progId="Equation.3">
                    <p:embed/>
                  </p:oleObj>
                </mc:Choice>
                <mc:Fallback>
                  <p:oleObj r:id="rId3" imgW="2413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69" y="1536"/>
                          <a:ext cx="336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12"/>
            <p:cNvGraphicFramePr/>
            <p:nvPr/>
          </p:nvGraphicFramePr>
          <p:xfrm>
            <a:off x="4956" y="1200"/>
            <a:ext cx="3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r:id="rId5" imgW="241300" imgH="254000" progId="Equation.3">
                    <p:embed/>
                  </p:oleObj>
                </mc:Choice>
                <mc:Fallback>
                  <p:oleObj r:id="rId5" imgW="241300" imgH="2540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56" y="1200"/>
                          <a:ext cx="3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13"/>
            <p:cNvGraphicFramePr/>
            <p:nvPr/>
          </p:nvGraphicFramePr>
          <p:xfrm>
            <a:off x="1728" y="1824"/>
            <a:ext cx="810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r:id="rId7" imgW="609600" imgH="457200" progId="Equation.3">
                    <p:embed/>
                  </p:oleObj>
                </mc:Choice>
                <mc:Fallback>
                  <p:oleObj r:id="rId7" imgW="609600" imgH="457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28" y="1824"/>
                          <a:ext cx="810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14"/>
            <p:cNvGraphicFramePr/>
            <p:nvPr/>
          </p:nvGraphicFramePr>
          <p:xfrm>
            <a:off x="888" y="2256"/>
            <a:ext cx="55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" r:id="rId9" imgW="431800" imgH="431800" progId="Equation.3">
                    <p:embed/>
                  </p:oleObj>
                </mc:Choice>
                <mc:Fallback>
                  <p:oleObj r:id="rId9" imgW="431800" imgH="431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8" y="2256"/>
                          <a:ext cx="552" cy="5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85800" y="10731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证明</a:t>
            </a:r>
          </a:p>
        </p:txBody>
      </p:sp>
      <p:sp>
        <p:nvSpPr>
          <p:cNvPr id="4" name="Text Box 10"/>
          <p:cNvSpPr txBox="1"/>
          <p:nvPr/>
        </p:nvSpPr>
        <p:spPr>
          <a:xfrm>
            <a:off x="660400" y="1072515"/>
            <a:ext cx="815340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基于数学归纳法进行证明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归纳基础：当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由邻接矩阵定义可知定理成立。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归纳基础：设定理对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成立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现考虑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长度为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的通路，它由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长度为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的通路和边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组成。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为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长度为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的通路个数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      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25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的边数，那么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代表着从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再加从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ik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加的一条边的通路数。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因此，从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i="1" baseline="-300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长度为 </a:t>
            </a:r>
            <a:r>
              <a:rPr lang="en-US" altLang="zh-CN" sz="2400" b="1" i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l+</a:t>
            </a:r>
            <a:r>
              <a:rPr lang="en-US" altLang="zh-CN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的通路数等于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400" b="1" dirty="0">
              <a:solidFill>
                <a:schemeClr val="accent4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因此定理成立。回路数的证明类似。</a:t>
            </a:r>
          </a:p>
        </p:txBody>
      </p:sp>
      <p:graphicFrame>
        <p:nvGraphicFramePr>
          <p:cNvPr id="5" name="Object 12"/>
          <p:cNvGraphicFramePr/>
          <p:nvPr/>
        </p:nvGraphicFramePr>
        <p:xfrm>
          <a:off x="755650" y="3861435"/>
          <a:ext cx="51435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3" imgW="241300" imgH="241300" progId="Equation.3">
                  <p:embed/>
                </p:oleObj>
              </mc:Choice>
              <mc:Fallback>
                <p:oleObj r:id="rId3" imgW="241300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861435"/>
                        <a:ext cx="514350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/>
          <p:nvPr/>
        </p:nvGraphicFramePr>
        <p:xfrm>
          <a:off x="4964430" y="3916680"/>
          <a:ext cx="514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5" imgW="241300" imgH="254000" progId="Equation.3">
                  <p:embed/>
                </p:oleObj>
              </mc:Choice>
              <mc:Fallback>
                <p:oleObj r:id="rId5" imgW="241300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4430" y="3916680"/>
                        <a:ext cx="514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/>
          <p:nvPr/>
        </p:nvGraphicFramePr>
        <p:xfrm>
          <a:off x="685800" y="4509135"/>
          <a:ext cx="920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7" imgW="431800" imgH="254000" progId="Equation.3">
                  <p:embed/>
                </p:oleObj>
              </mc:Choice>
              <mc:Fallback>
                <p:oleObj r:id="rId7" imgW="431800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4509135"/>
                        <a:ext cx="9207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/>
          <p:nvPr/>
        </p:nvGraphicFramePr>
        <p:xfrm>
          <a:off x="3408363" y="5528945"/>
          <a:ext cx="230187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9" imgW="1079500" imgH="342900" progId="Equation.3">
                  <p:embed/>
                </p:oleObj>
              </mc:Choice>
              <mc:Fallback>
                <p:oleObj r:id="rId9" imgW="1079500" imgH="342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8363" y="5528945"/>
                        <a:ext cx="2301875" cy="720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1" name="Group 13"/>
          <p:cNvGrpSpPr/>
          <p:nvPr/>
        </p:nvGrpSpPr>
        <p:grpSpPr>
          <a:xfrm>
            <a:off x="685800" y="2209800"/>
            <a:ext cx="7772400" cy="2895600"/>
            <a:chOff x="432" y="1296"/>
            <a:chExt cx="4896" cy="1824"/>
          </a:xfrm>
        </p:grpSpPr>
        <p:sp>
          <p:nvSpPr>
            <p:cNvPr id="27652" name="Text Box 5"/>
            <p:cNvSpPr txBox="1"/>
            <p:nvPr/>
          </p:nvSpPr>
          <p:spPr>
            <a:xfrm>
              <a:off x="432" y="1296"/>
              <a:ext cx="4896" cy="18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marL="342900" indent="-342900"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推论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i="1" baseline="-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1),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中元素       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到</a:t>
              </a:r>
            </a:p>
            <a:p>
              <a:pPr marL="342900" indent="-342900"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长度小于等于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的通路数,     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到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长度</a:t>
              </a:r>
            </a:p>
            <a:p>
              <a:pPr marL="342900" indent="-342900"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小于等于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的回路数,                 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中长度小于等于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</a:p>
            <a:p>
              <a:pPr marL="342900" indent="-342900" algn="just">
                <a:spcBef>
                  <a:spcPct val="8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通路(含回路)数,          为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中长度小于等于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的回路数.</a:t>
              </a:r>
            </a:p>
          </p:txBody>
        </p:sp>
        <p:graphicFrame>
          <p:nvGraphicFramePr>
            <p:cNvPr id="27653" name="Object 6"/>
            <p:cNvGraphicFramePr/>
            <p:nvPr/>
          </p:nvGraphicFramePr>
          <p:xfrm>
            <a:off x="2304" y="1920"/>
            <a:ext cx="720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r:id="rId3" imgW="609600" imgH="457200" progId="Equation.3">
                    <p:embed/>
                  </p:oleObj>
                </mc:Choice>
                <mc:Fallback>
                  <p:oleObj r:id="rId3" imgW="609600" imgH="457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04" y="1920"/>
                          <a:ext cx="720" cy="5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7"/>
            <p:cNvGraphicFramePr/>
            <p:nvPr/>
          </p:nvGraphicFramePr>
          <p:xfrm>
            <a:off x="1824" y="2307"/>
            <a:ext cx="51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r:id="rId5" imgW="431800" imgH="431800" progId="Equation.3">
                    <p:embed/>
                  </p:oleObj>
                </mc:Choice>
                <mc:Fallback>
                  <p:oleObj r:id="rId5" imgW="431800" imgH="431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2307"/>
                          <a:ext cx="518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10"/>
            <p:cNvGraphicFramePr/>
            <p:nvPr/>
          </p:nvGraphicFramePr>
          <p:xfrm>
            <a:off x="3891" y="1296"/>
            <a:ext cx="27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r:id="rId7" imgW="241300" imgH="254000" progId="Equation.3">
                    <p:embed/>
                  </p:oleObj>
                </mc:Choice>
                <mc:Fallback>
                  <p:oleObj r:id="rId7" imgW="241300" imgH="254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91" y="1296"/>
                          <a:ext cx="279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2"/>
            <p:cNvGraphicFramePr/>
            <p:nvPr/>
          </p:nvGraphicFramePr>
          <p:xfrm>
            <a:off x="2781" y="1633"/>
            <a:ext cx="2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r:id="rId9" imgW="241300" imgH="241300" progId="Equation.3">
                    <p:embed/>
                  </p:oleObj>
                </mc:Choice>
                <mc:Fallback>
                  <p:oleObj r:id="rId9" imgW="2413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1" y="1633"/>
                          <a:ext cx="279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/>
              <a:t>  </a:t>
            </a:r>
          </a:p>
        </p:txBody>
      </p:sp>
      <p:sp>
        <p:nvSpPr>
          <p:cNvPr id="28676" name="Text Box 4"/>
          <p:cNvSpPr txBox="1"/>
          <p:nvPr/>
        </p:nvSpPr>
        <p:spPr>
          <a:xfrm>
            <a:off x="533400" y="5943600"/>
            <a:ext cx="77724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说明: 在这里, 通路和回路数是定义意义下的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8677" name="Group 5"/>
          <p:cNvGrpSpPr/>
          <p:nvPr/>
        </p:nvGrpSpPr>
        <p:grpSpPr>
          <a:xfrm>
            <a:off x="762000" y="1828800"/>
            <a:ext cx="2057400" cy="1771650"/>
            <a:chOff x="2976" y="1584"/>
            <a:chExt cx="1296" cy="1116"/>
          </a:xfrm>
        </p:grpSpPr>
        <p:sp>
          <p:nvSpPr>
            <p:cNvPr id="28678" name="Text Box 6"/>
            <p:cNvSpPr txBox="1"/>
            <p:nvPr/>
          </p:nvSpPr>
          <p:spPr>
            <a:xfrm>
              <a:off x="2976" y="201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Text Box 7"/>
            <p:cNvSpPr txBox="1"/>
            <p:nvPr/>
          </p:nvSpPr>
          <p:spPr>
            <a:xfrm>
              <a:off x="3408" y="1584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1  0  2  0</a:t>
              </a:r>
            </a:p>
          </p:txBody>
        </p:sp>
        <p:sp>
          <p:nvSpPr>
            <p:cNvPr id="28680" name="Line 8"/>
            <p:cNvSpPr/>
            <p:nvPr/>
          </p:nvSpPr>
          <p:spPr>
            <a:xfrm>
              <a:off x="3360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1" name="Line 9"/>
            <p:cNvSpPr/>
            <p:nvPr/>
          </p:nvSpPr>
          <p:spPr>
            <a:xfrm>
              <a:off x="4272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2" name="Line 10"/>
            <p:cNvSpPr/>
            <p:nvPr/>
          </p:nvSpPr>
          <p:spPr>
            <a:xfrm>
              <a:off x="3360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3" name="Line 11"/>
            <p:cNvSpPr/>
            <p:nvPr/>
          </p:nvSpPr>
          <p:spPr>
            <a:xfrm>
              <a:off x="4224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4" name="Line 12"/>
            <p:cNvSpPr/>
            <p:nvPr/>
          </p:nvSpPr>
          <p:spPr>
            <a:xfrm>
              <a:off x="3360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5" name="Line 13"/>
            <p:cNvSpPr/>
            <p:nvPr/>
          </p:nvSpPr>
          <p:spPr>
            <a:xfrm>
              <a:off x="4224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686" name="Group 41"/>
          <p:cNvGrpSpPr/>
          <p:nvPr/>
        </p:nvGrpSpPr>
        <p:grpSpPr>
          <a:xfrm>
            <a:off x="3429000" y="1828800"/>
            <a:ext cx="2135188" cy="1771650"/>
            <a:chOff x="2160" y="1152"/>
            <a:chExt cx="1345" cy="1116"/>
          </a:xfrm>
        </p:grpSpPr>
        <p:sp>
          <p:nvSpPr>
            <p:cNvPr id="28687" name="Text Box 15"/>
            <p:cNvSpPr txBox="1"/>
            <p:nvPr/>
          </p:nvSpPr>
          <p:spPr>
            <a:xfrm>
              <a:off x="2160" y="1584"/>
              <a:ext cx="48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Text Box 16"/>
            <p:cNvSpPr txBox="1"/>
            <p:nvPr/>
          </p:nvSpPr>
          <p:spPr>
            <a:xfrm>
              <a:off x="2640" y="1152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1  0  0  0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3  1  0  0</a:t>
              </a:r>
            </a:p>
          </p:txBody>
        </p:sp>
        <p:sp>
          <p:nvSpPr>
            <p:cNvPr id="28689" name="Line 17"/>
            <p:cNvSpPr/>
            <p:nvPr/>
          </p:nvSpPr>
          <p:spPr>
            <a:xfrm>
              <a:off x="2592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0" name="Line 18"/>
            <p:cNvSpPr/>
            <p:nvPr/>
          </p:nvSpPr>
          <p:spPr>
            <a:xfrm>
              <a:off x="3504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1" name="Line 19"/>
            <p:cNvSpPr/>
            <p:nvPr/>
          </p:nvSpPr>
          <p:spPr>
            <a:xfrm>
              <a:off x="2592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2" name="Line 20"/>
            <p:cNvSpPr/>
            <p:nvPr/>
          </p:nvSpPr>
          <p:spPr>
            <a:xfrm>
              <a:off x="3456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3" name="Line 21"/>
            <p:cNvSpPr/>
            <p:nvPr/>
          </p:nvSpPr>
          <p:spPr>
            <a:xfrm>
              <a:off x="2592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4" name="Line 22"/>
            <p:cNvSpPr/>
            <p:nvPr/>
          </p:nvSpPr>
          <p:spPr>
            <a:xfrm>
              <a:off x="3456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695" name="Group 42"/>
          <p:cNvGrpSpPr/>
          <p:nvPr/>
        </p:nvGrpSpPr>
        <p:grpSpPr>
          <a:xfrm>
            <a:off x="6096000" y="1828800"/>
            <a:ext cx="2133600" cy="1771650"/>
            <a:chOff x="3648" y="1152"/>
            <a:chExt cx="1344" cy="1116"/>
          </a:xfrm>
        </p:grpSpPr>
        <p:sp>
          <p:nvSpPr>
            <p:cNvPr id="28696" name="Text Box 24"/>
            <p:cNvSpPr txBox="1"/>
            <p:nvPr/>
          </p:nvSpPr>
          <p:spPr>
            <a:xfrm>
              <a:off x="3648" y="1584"/>
              <a:ext cx="432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Text Box 25"/>
            <p:cNvSpPr txBox="1"/>
            <p:nvPr/>
          </p:nvSpPr>
          <p:spPr>
            <a:xfrm>
              <a:off x="4128" y="1152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2  1  1  0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1  1  0  0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3  3  1  0</a:t>
              </a:r>
            </a:p>
          </p:txBody>
        </p:sp>
        <p:sp>
          <p:nvSpPr>
            <p:cNvPr id="28698" name="Line 26"/>
            <p:cNvSpPr/>
            <p:nvPr/>
          </p:nvSpPr>
          <p:spPr>
            <a:xfrm>
              <a:off x="4080" y="1296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99" name="Line 27"/>
            <p:cNvSpPr/>
            <p:nvPr/>
          </p:nvSpPr>
          <p:spPr>
            <a:xfrm>
              <a:off x="4992" y="1296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0" name="Line 28"/>
            <p:cNvSpPr/>
            <p:nvPr/>
          </p:nvSpPr>
          <p:spPr>
            <a:xfrm>
              <a:off x="4080" y="1296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1" name="Line 29"/>
            <p:cNvSpPr/>
            <p:nvPr/>
          </p:nvSpPr>
          <p:spPr>
            <a:xfrm>
              <a:off x="4944" y="1296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2" name="Line 30"/>
            <p:cNvSpPr/>
            <p:nvPr/>
          </p:nvSpPr>
          <p:spPr>
            <a:xfrm>
              <a:off x="4080" y="2160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3" name="Line 31"/>
            <p:cNvSpPr/>
            <p:nvPr/>
          </p:nvSpPr>
          <p:spPr>
            <a:xfrm>
              <a:off x="4944" y="2160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713" name="Text Box 44"/>
          <p:cNvSpPr txBox="1"/>
          <p:nvPr/>
        </p:nvSpPr>
        <p:spPr>
          <a:xfrm>
            <a:off x="2550160" y="3867150"/>
            <a:ext cx="5410200" cy="177165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长为3的通路有1条</a:t>
            </a: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长为3的通路有1条</a:t>
            </a: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到自身长为3的回路有2条</a:t>
            </a: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中长为3的通路共有15条,其中回路3条</a:t>
            </a:r>
          </a:p>
        </p:txBody>
      </p:sp>
      <p:grpSp>
        <p:nvGrpSpPr>
          <p:cNvPr id="28714" name="Group 53"/>
          <p:cNvGrpSpPr/>
          <p:nvPr/>
        </p:nvGrpSpPr>
        <p:grpSpPr>
          <a:xfrm>
            <a:off x="3707765" y="140335"/>
            <a:ext cx="2826385" cy="1549367"/>
            <a:chOff x="3168" y="2832"/>
            <a:chExt cx="1392" cy="873"/>
          </a:xfrm>
        </p:grpSpPr>
        <p:sp>
          <p:nvSpPr>
            <p:cNvPr id="28715" name="Text Box 54"/>
            <p:cNvSpPr txBox="1"/>
            <p:nvPr/>
          </p:nvSpPr>
          <p:spPr>
            <a:xfrm>
              <a:off x="3314" y="2832"/>
              <a:ext cx="334" cy="25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16" name="Text Box 55"/>
            <p:cNvSpPr txBox="1"/>
            <p:nvPr/>
          </p:nvSpPr>
          <p:spPr>
            <a:xfrm>
              <a:off x="3168" y="3446"/>
              <a:ext cx="430" cy="25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17" name="Text Box 56"/>
            <p:cNvSpPr txBox="1"/>
            <p:nvPr/>
          </p:nvSpPr>
          <p:spPr>
            <a:xfrm>
              <a:off x="4044" y="3417"/>
              <a:ext cx="516" cy="25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18" name="Text Box 57"/>
            <p:cNvSpPr txBox="1"/>
            <p:nvPr/>
          </p:nvSpPr>
          <p:spPr>
            <a:xfrm>
              <a:off x="4044" y="2892"/>
              <a:ext cx="372" cy="25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pic>
          <p:nvPicPr>
            <p:cNvPr id="28719" name="Picture 58" descr="E:\插图\离散\6.3-3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" y="2878"/>
              <a:ext cx="958" cy="72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81763" y="6329363"/>
            <a:ext cx="1905000" cy="457200"/>
          </a:xfrm>
        </p:spPr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无向图的相邻矩阵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500063" y="3000375"/>
            <a:ext cx="8001000" cy="34290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写出无向图的相邻矩阵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并求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</a:rPr>
              <a:t>长度为</a:t>
            </a:r>
            <a:r>
              <a:rPr lang="en-US" altLang="zh-CN" sz="2400" b="1" dirty="0">
                <a:solidFill>
                  <a:srgbClr val="002060"/>
                </a:solidFill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</a:rPr>
              <a:t>的通路数和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长度为</a:t>
            </a:r>
            <a:r>
              <a:rPr lang="en-US" altLang="zh-CN" sz="2400" b="1" dirty="0">
                <a:solidFill>
                  <a:srgbClr val="002060"/>
                </a:solidFill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</a:rPr>
              <a:t>的回路数</a:t>
            </a:r>
            <a:r>
              <a:rPr lang="en-US" altLang="zh-CN" sz="24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9700" name="Text Box 7"/>
          <p:cNvSpPr txBox="1"/>
          <p:nvPr/>
        </p:nvSpPr>
        <p:spPr>
          <a:xfrm>
            <a:off x="539750" y="1714500"/>
            <a:ext cx="80772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设无向简单图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=&lt;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      为顶点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之间边的条数，称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    )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/>
              </a:rPr>
              <a:t>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相邻矩阵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29701" name="Object 10"/>
          <p:cNvGraphicFramePr/>
          <p:nvPr/>
        </p:nvGraphicFramePr>
        <p:xfrm>
          <a:off x="6572885" y="1714500"/>
          <a:ext cx="50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3" imgW="241300" imgH="254000" progId="Equation.3">
                  <p:embed/>
                </p:oleObj>
              </mc:Choice>
              <mc:Fallback>
                <p:oleObj r:id="rId3" imgW="241300" imgH="254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2885" y="1714500"/>
                        <a:ext cx="508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/>
          <p:nvPr/>
        </p:nvGraphicFramePr>
        <p:xfrm>
          <a:off x="3422015" y="2143125"/>
          <a:ext cx="50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5" imgW="241300" imgH="254000" progId="Equation.3">
                  <p:embed/>
                </p:oleObj>
              </mc:Choice>
              <mc:Fallback>
                <p:oleObj r:id="rId5" imgW="241300" imgH="254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015" y="2143125"/>
                        <a:ext cx="508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组合 26"/>
          <p:cNvGrpSpPr/>
          <p:nvPr/>
        </p:nvGrpSpPr>
        <p:grpSpPr>
          <a:xfrm>
            <a:off x="6859905" y="3474720"/>
            <a:ext cx="1785620" cy="2035175"/>
            <a:chOff x="6558183" y="3991875"/>
            <a:chExt cx="1242608" cy="1508827"/>
          </a:xfrm>
        </p:grpSpPr>
        <p:grpSp>
          <p:nvGrpSpPr>
            <p:cNvPr id="29704" name="组合 22"/>
            <p:cNvGrpSpPr/>
            <p:nvPr/>
          </p:nvGrpSpPr>
          <p:grpSpPr>
            <a:xfrm>
              <a:off x="6715140" y="4357694"/>
              <a:ext cx="857256" cy="785817"/>
              <a:chOff x="6357950" y="4000505"/>
              <a:chExt cx="857256" cy="785817"/>
            </a:xfrm>
          </p:grpSpPr>
          <p:sp>
            <p:nvSpPr>
              <p:cNvPr id="29705" name="Oval 9"/>
              <p:cNvSpPr/>
              <p:nvPr/>
            </p:nvSpPr>
            <p:spPr>
              <a:xfrm>
                <a:off x="6357950" y="4000505"/>
                <a:ext cx="83053" cy="7681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706" name="Oval 10"/>
              <p:cNvSpPr/>
              <p:nvPr/>
            </p:nvSpPr>
            <p:spPr>
              <a:xfrm>
                <a:off x="7132153" y="4000505"/>
                <a:ext cx="83053" cy="7681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707" name="Oval 11"/>
              <p:cNvSpPr/>
              <p:nvPr/>
            </p:nvSpPr>
            <p:spPr>
              <a:xfrm>
                <a:off x="6357950" y="4709506"/>
                <a:ext cx="83053" cy="7681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708" name="Oval 12"/>
              <p:cNvSpPr/>
              <p:nvPr/>
            </p:nvSpPr>
            <p:spPr>
              <a:xfrm>
                <a:off x="7132153" y="4709506"/>
                <a:ext cx="83053" cy="7681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algn="ctr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cxnSp>
            <p:nvCxnSpPr>
              <p:cNvPr id="29709" name="AutoShape 13"/>
              <p:cNvCxnSpPr/>
              <p:nvPr/>
            </p:nvCxnSpPr>
            <p:spPr>
              <a:xfrm>
                <a:off x="6441003" y="4045535"/>
                <a:ext cx="691150" cy="0"/>
              </a:xfrm>
              <a:prstGeom prst="straightConnector1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10" name="AutoShape 14"/>
              <p:cNvCxnSpPr/>
              <p:nvPr/>
            </p:nvCxnSpPr>
            <p:spPr>
              <a:xfrm>
                <a:off x="6429547" y="4758069"/>
                <a:ext cx="691150" cy="0"/>
              </a:xfrm>
              <a:prstGeom prst="straightConnector1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11" name="AutoShape 15"/>
              <p:cNvCxnSpPr/>
              <p:nvPr/>
            </p:nvCxnSpPr>
            <p:spPr>
              <a:xfrm>
                <a:off x="6403771" y="4077321"/>
                <a:ext cx="0" cy="632186"/>
              </a:xfrm>
              <a:prstGeom prst="straightConnector1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12" name="AutoShape 16"/>
              <p:cNvCxnSpPr/>
              <p:nvPr/>
            </p:nvCxnSpPr>
            <p:spPr>
              <a:xfrm flipH="1">
                <a:off x="6441003" y="4077321"/>
                <a:ext cx="679696" cy="632186"/>
              </a:xfrm>
              <a:prstGeom prst="straightConnector1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713" name="Text Box 17"/>
            <p:cNvSpPr txBox="1"/>
            <p:nvPr/>
          </p:nvSpPr>
          <p:spPr>
            <a:xfrm>
              <a:off x="6558183" y="3991875"/>
              <a:ext cx="442709" cy="4372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4" name="Text Box 17"/>
            <p:cNvSpPr txBox="1"/>
            <p:nvPr/>
          </p:nvSpPr>
          <p:spPr>
            <a:xfrm>
              <a:off x="7358082" y="3991875"/>
              <a:ext cx="442709" cy="4372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5" name="Text Box 17"/>
            <p:cNvSpPr txBox="1"/>
            <p:nvPr/>
          </p:nvSpPr>
          <p:spPr>
            <a:xfrm>
              <a:off x="6572264" y="5063445"/>
              <a:ext cx="442709" cy="4372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6" name="Text Box 17"/>
            <p:cNvSpPr txBox="1"/>
            <p:nvPr/>
          </p:nvSpPr>
          <p:spPr>
            <a:xfrm>
              <a:off x="7358082" y="5063445"/>
              <a:ext cx="442709" cy="4372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717" name="Rectangle 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Object 22"/>
          <p:cNvGraphicFramePr/>
          <p:nvPr/>
        </p:nvGraphicFramePr>
        <p:xfrm>
          <a:off x="642938" y="3929063"/>
          <a:ext cx="1763712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6" imgW="1180465" imgH="926465" progId="Equation.3">
                  <p:embed/>
                </p:oleObj>
              </mc:Choice>
              <mc:Fallback>
                <p:oleObj r:id="rId6" imgW="1180465" imgH="9264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938" y="3929063"/>
                        <a:ext cx="1763712" cy="1376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Rectangle 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24"/>
          <p:cNvGraphicFramePr/>
          <p:nvPr/>
        </p:nvGraphicFramePr>
        <p:xfrm>
          <a:off x="2643188" y="3929063"/>
          <a:ext cx="1785937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8" imgW="1244600" imgH="927100" progId="Equation.3">
                  <p:embed/>
                </p:oleObj>
              </mc:Choice>
              <mc:Fallback>
                <p:oleObj r:id="rId8" imgW="1244600" imgH="927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3188" y="3929063"/>
                        <a:ext cx="1785937" cy="1331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Rectangle 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Object 26"/>
          <p:cNvGraphicFramePr/>
          <p:nvPr/>
        </p:nvGraphicFramePr>
        <p:xfrm>
          <a:off x="4643755" y="3929063"/>
          <a:ext cx="1749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10" imgW="1257300" imgH="927100" progId="Equation.3">
                  <p:embed/>
                </p:oleObj>
              </mc:Choice>
              <mc:Fallback>
                <p:oleObj r:id="rId10" imgW="1257300" imgH="927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3755" y="3929063"/>
                        <a:ext cx="174942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"/>
          <p:cNvSpPr txBox="1"/>
          <p:nvPr/>
        </p:nvSpPr>
        <p:spPr>
          <a:xfrm>
            <a:off x="652780" y="5429250"/>
            <a:ext cx="8491220" cy="857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SzTx/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的通路有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SzTx/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的回路有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图的可达矩阵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533400" y="3140968"/>
            <a:ext cx="8017510" cy="28575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性质: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/>
              <a:t>(1)</a:t>
            </a:r>
            <a:r>
              <a:rPr lang="en-US" altLang="zh-CN" sz="2400" b="1" i="1" dirty="0"/>
              <a:t> 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主对角线上的元素全为1. 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无向图的可达矩阵是对称的</a:t>
            </a:r>
            <a:r>
              <a:rPr lang="en-US" altLang="zh-CN" sz="2400" b="1" dirty="0"/>
              <a:t>.</a:t>
            </a:r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无向图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连通当且仅当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的元素全为1.</a:t>
            </a:r>
            <a:endParaRPr lang="en-US" altLang="zh-CN" sz="2400" b="1" dirty="0"/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/>
              <a:t>      有向图</a:t>
            </a:r>
            <a:r>
              <a:rPr lang="en-US" altLang="zh-CN" sz="2400" b="1" i="1" dirty="0"/>
              <a:t>D</a:t>
            </a:r>
            <a:r>
              <a:rPr lang="zh-CN" altLang="en-US" sz="2400" b="1" dirty="0">
                <a:solidFill>
                  <a:srgbClr val="FF0000"/>
                </a:solidFill>
              </a:rPr>
              <a:t>强连通</a:t>
            </a:r>
            <a:r>
              <a:rPr lang="zh-CN" altLang="en-US" sz="2400" b="1" dirty="0"/>
              <a:t>当且仅当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的元素全为1.</a:t>
            </a:r>
            <a:endParaRPr lang="en-US" altLang="zh-CN" sz="2400" b="1" dirty="0"/>
          </a:p>
          <a:p>
            <a:pPr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(4)</a:t>
            </a:r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阶图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p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sz="2400" b="1" dirty="0">
                <a:solidFill>
                  <a:srgbClr val="FF0000"/>
                </a:solidFill>
              </a:rPr>
              <a:t>=1 </a:t>
            </a:r>
            <a:r>
              <a:rPr lang="zh-CN" altLang="en-US" sz="2400" b="1" dirty="0">
                <a:solidFill>
                  <a:srgbClr val="FF0000"/>
                </a:solidFill>
              </a:rPr>
              <a:t>当且仅当</a:t>
            </a:r>
            <a:r>
              <a:rPr lang="en-US" altLang="zh-CN" sz="2400" i="1" dirty="0">
                <a:solidFill>
                  <a:srgbClr val="FF0000"/>
                </a:solidFill>
              </a:rPr>
              <a:t>b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-1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,ij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&gt;≠0,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(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根据定理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6.3)</a:t>
            </a:r>
          </a:p>
        </p:txBody>
      </p:sp>
      <p:grpSp>
        <p:nvGrpSpPr>
          <p:cNvPr id="30724" name="Group 9"/>
          <p:cNvGrpSpPr/>
          <p:nvPr/>
        </p:nvGrpSpPr>
        <p:grpSpPr>
          <a:xfrm>
            <a:off x="539750" y="1196752"/>
            <a:ext cx="8077200" cy="1789113"/>
            <a:chOff x="340" y="942"/>
            <a:chExt cx="5088" cy="1127"/>
          </a:xfrm>
        </p:grpSpPr>
        <p:sp>
          <p:nvSpPr>
            <p:cNvPr id="30725" name="Text Box 7"/>
            <p:cNvSpPr txBox="1"/>
            <p:nvPr/>
          </p:nvSpPr>
          <p:spPr>
            <a:xfrm>
              <a:off x="340" y="942"/>
              <a:ext cx="5088" cy="11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设图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无向图和有向图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=&lt;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…,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400" b="1" i="1" baseline="-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的可达矩阵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记作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),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简记为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26" name="Object 8"/>
            <p:cNvGraphicFramePr/>
            <p:nvPr/>
          </p:nvGraphicFramePr>
          <p:xfrm>
            <a:off x="1495" y="1266"/>
            <a:ext cx="1662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r:id="rId3" imgW="1333500" imgH="482600" progId="Equation.3">
                    <p:embed/>
                  </p:oleObj>
                </mc:Choice>
                <mc:Fallback>
                  <p:oleObj r:id="rId3" imgW="1333500" imgH="482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95" y="1266"/>
                          <a:ext cx="1662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圆角矩形 2"/>
          <p:cNvSpPr/>
          <p:nvPr/>
        </p:nvSpPr>
        <p:spPr bwMode="auto">
          <a:xfrm>
            <a:off x="1763688" y="5906616"/>
            <a:ext cx="6408712" cy="7989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" name="Rectangle 3"/>
          <p:cNvSpPr txBox="1"/>
          <p:nvPr/>
        </p:nvSpPr>
        <p:spPr>
          <a:xfrm>
            <a:off x="1763688" y="5906616"/>
            <a:ext cx="7772400" cy="45631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000" b="1" kern="0" dirty="0">
                <a:solidFill>
                  <a:srgbClr val="7030A0"/>
                </a:solidFill>
              </a:rPr>
              <a:t>定理6.3</a:t>
            </a:r>
            <a:r>
              <a:rPr lang="zh-CN" altLang="en-US" sz="2000" b="1" kern="0" dirty="0"/>
              <a:t>  </a:t>
            </a:r>
            <a:r>
              <a:rPr lang="zh-CN" altLang="en-US" sz="2000" b="1" kern="0" dirty="0">
                <a:solidFill>
                  <a:schemeClr val="accent2"/>
                </a:solidFill>
              </a:rPr>
              <a:t>在</a:t>
            </a:r>
            <a:r>
              <a:rPr lang="en-US" altLang="zh-CN" sz="2000" b="1" i="1" kern="0" dirty="0">
                <a:solidFill>
                  <a:schemeClr val="accent2"/>
                </a:solidFill>
              </a:rPr>
              <a:t>n</a:t>
            </a:r>
            <a:r>
              <a:rPr lang="zh-CN" altLang="en-US" sz="2000" b="1" kern="0" dirty="0">
                <a:solidFill>
                  <a:schemeClr val="accent2"/>
                </a:solidFill>
              </a:rPr>
              <a:t>阶图中, 若从顶点</a:t>
            </a:r>
            <a:r>
              <a:rPr lang="en-US" altLang="zh-CN" sz="2000" b="1" i="1" kern="0" dirty="0">
                <a:solidFill>
                  <a:schemeClr val="accent2"/>
                </a:solidFill>
              </a:rPr>
              <a:t>u</a:t>
            </a:r>
            <a:r>
              <a:rPr lang="zh-CN" altLang="en-US" sz="2000" b="1" kern="0" dirty="0">
                <a:solidFill>
                  <a:schemeClr val="accent2"/>
                </a:solidFill>
              </a:rPr>
              <a:t>到</a:t>
            </a:r>
            <a:r>
              <a:rPr lang="en-US" altLang="zh-CN" sz="2000" b="1" i="1" kern="0" dirty="0">
                <a:solidFill>
                  <a:schemeClr val="accent2"/>
                </a:solidFill>
              </a:rPr>
              <a:t>v</a:t>
            </a:r>
            <a:r>
              <a:rPr lang="en-US" altLang="zh-CN" sz="2000" b="1" kern="0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kern="0" dirty="0" err="1">
                <a:solidFill>
                  <a:srgbClr val="FF0000"/>
                </a:solidFill>
              </a:rPr>
              <a:t>u</a:t>
            </a:r>
            <a:r>
              <a:rPr lang="en-US" altLang="zh-CN" sz="2000" b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000" b="1" i="1" kern="0" dirty="0" err="1">
                <a:solidFill>
                  <a:srgbClr val="FF0000"/>
                </a:solidFill>
              </a:rPr>
              <a:t>v</a:t>
            </a:r>
            <a:r>
              <a:rPr lang="en-US" altLang="zh-CN" sz="2000" b="1" kern="0" dirty="0">
                <a:solidFill>
                  <a:schemeClr val="accent2"/>
                </a:solidFill>
              </a:rPr>
              <a:t>)</a:t>
            </a:r>
            <a:r>
              <a:rPr lang="zh-CN" altLang="en-US" sz="2000" b="1" kern="0" dirty="0">
                <a:solidFill>
                  <a:schemeClr val="accent2"/>
                </a:solidFill>
              </a:rPr>
              <a:t>存在通路, 则从</a:t>
            </a:r>
            <a:r>
              <a:rPr lang="en-US" altLang="zh-CN" sz="2000" b="1" i="1" kern="0" dirty="0">
                <a:solidFill>
                  <a:schemeClr val="accent2"/>
                </a:solidFill>
              </a:rPr>
              <a:t>u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000" b="1" kern="0" dirty="0">
                <a:solidFill>
                  <a:schemeClr val="accent2"/>
                </a:solidFill>
              </a:rPr>
              <a:t>到</a:t>
            </a:r>
            <a:r>
              <a:rPr lang="en-US" altLang="zh-CN" sz="2000" b="1" i="1" kern="0" dirty="0">
                <a:solidFill>
                  <a:schemeClr val="accent2"/>
                </a:solidFill>
              </a:rPr>
              <a:t>v</a:t>
            </a:r>
            <a:r>
              <a:rPr lang="zh-CN" altLang="en-US" sz="2000" b="1" kern="0" dirty="0">
                <a:solidFill>
                  <a:schemeClr val="accent2"/>
                </a:solidFill>
              </a:rPr>
              <a:t>存在</a:t>
            </a:r>
            <a:r>
              <a:rPr lang="zh-CN" altLang="en-US" sz="2000" b="1" kern="0" dirty="0">
                <a:solidFill>
                  <a:srgbClr val="FF0000"/>
                </a:solidFill>
              </a:rPr>
              <a:t>长度小于等于</a:t>
            </a:r>
            <a:r>
              <a:rPr lang="en-US" altLang="zh-CN" sz="2000" b="1" i="1" kern="0" dirty="0">
                <a:solidFill>
                  <a:srgbClr val="FF0000"/>
                </a:solidFill>
              </a:rPr>
              <a:t>n</a:t>
            </a:r>
            <a:r>
              <a:rPr lang="en-US" altLang="zh-CN" sz="2000" b="1" kern="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="1" kern="0" dirty="0">
                <a:solidFill>
                  <a:srgbClr val="FF0000"/>
                </a:solidFill>
              </a:rPr>
              <a:t>1</a:t>
            </a:r>
            <a:r>
              <a:rPr lang="zh-CN" altLang="en-US" sz="2000" b="1" kern="0" dirty="0">
                <a:solidFill>
                  <a:schemeClr val="accent2"/>
                </a:solidFill>
              </a:rPr>
              <a:t>的初级通路.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553200" y="6300028"/>
            <a:ext cx="240285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0232" y="6300028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+…+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dirty="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667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例1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(1) 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</a:rPr>
              <a:t>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长为3的通路各有多少条?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</a:t>
            </a:r>
            <a:r>
              <a:rPr lang="en-US" altLang="zh-CN" sz="2400" b="1" i="1" dirty="0">
                <a:solidFill>
                  <a:srgbClr val="002060"/>
                </a:solidFill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到自身长为1,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4的回路各有多少条?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长为4的通路共有多少条?其中有多少条回路?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(4) 长度小于等于4的回路共有多少条?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(5) 写出</a:t>
            </a:r>
            <a:r>
              <a:rPr lang="en-US" altLang="zh-CN" sz="2400" b="1" i="1" dirty="0">
                <a:solidFill>
                  <a:srgbClr val="002060"/>
                </a:solidFill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</a:rPr>
              <a:t>的可达矩阵, 并问</a:t>
            </a:r>
            <a:r>
              <a:rPr lang="en-US" altLang="zh-CN" sz="2400" b="1" i="1" dirty="0">
                <a:solidFill>
                  <a:srgbClr val="002060"/>
                </a:solidFill>
              </a:rPr>
              <a:t>D</a:t>
            </a:r>
            <a:r>
              <a:rPr lang="zh-CN" altLang="en-US" sz="2400" b="1" dirty="0">
                <a:solidFill>
                  <a:srgbClr val="002060"/>
                </a:solidFill>
              </a:rPr>
              <a:t>是强连通的吗?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解</a:t>
            </a:r>
          </a:p>
        </p:txBody>
      </p:sp>
      <p:grpSp>
        <p:nvGrpSpPr>
          <p:cNvPr id="31748" name="Group 12"/>
          <p:cNvGrpSpPr/>
          <p:nvPr/>
        </p:nvGrpSpPr>
        <p:grpSpPr>
          <a:xfrm>
            <a:off x="5562600" y="4191000"/>
            <a:ext cx="3048000" cy="2117725"/>
            <a:chOff x="1200" y="2746"/>
            <a:chExt cx="1920" cy="1334"/>
          </a:xfrm>
        </p:grpSpPr>
        <p:pic>
          <p:nvPicPr>
            <p:cNvPr id="31749" name="Picture 5" descr="E:\插图\离散\6.3-4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" y="2746"/>
              <a:ext cx="1672" cy="11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0" name="Text Box 7"/>
            <p:cNvSpPr txBox="1"/>
            <p:nvPr/>
          </p:nvSpPr>
          <p:spPr>
            <a:xfrm>
              <a:off x="1296" y="2784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51" name="Text Box 8"/>
            <p:cNvSpPr txBox="1"/>
            <p:nvPr/>
          </p:nvSpPr>
          <p:spPr>
            <a:xfrm>
              <a:off x="1296" y="3792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752" name="Text Box 9"/>
            <p:cNvSpPr txBox="1"/>
            <p:nvPr/>
          </p:nvSpPr>
          <p:spPr>
            <a:xfrm>
              <a:off x="2736" y="3744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753" name="Text Box 10"/>
            <p:cNvSpPr txBox="1"/>
            <p:nvPr/>
          </p:nvSpPr>
          <p:spPr>
            <a:xfrm>
              <a:off x="2736" y="2880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676400" y="4400550"/>
            <a:ext cx="2057400" cy="1771650"/>
            <a:chOff x="2976" y="1584"/>
            <a:chExt cx="1296" cy="1116"/>
          </a:xfrm>
        </p:grpSpPr>
        <p:sp>
          <p:nvSpPr>
            <p:cNvPr id="31755" name="Text Box 14"/>
            <p:cNvSpPr txBox="1"/>
            <p:nvPr/>
          </p:nvSpPr>
          <p:spPr>
            <a:xfrm>
              <a:off x="2976" y="201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Text Box 15"/>
            <p:cNvSpPr txBox="1"/>
            <p:nvPr/>
          </p:nvSpPr>
          <p:spPr>
            <a:xfrm>
              <a:off x="3408" y="1584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1  2  1  0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</p:txBody>
        </p:sp>
        <p:sp>
          <p:nvSpPr>
            <p:cNvPr id="31757" name="Line 16"/>
            <p:cNvSpPr/>
            <p:nvPr/>
          </p:nvSpPr>
          <p:spPr>
            <a:xfrm>
              <a:off x="3360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8" name="Line 17"/>
            <p:cNvSpPr/>
            <p:nvPr/>
          </p:nvSpPr>
          <p:spPr>
            <a:xfrm>
              <a:off x="4272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Line 18"/>
            <p:cNvSpPr/>
            <p:nvPr/>
          </p:nvSpPr>
          <p:spPr>
            <a:xfrm>
              <a:off x="3360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Line 19"/>
            <p:cNvSpPr/>
            <p:nvPr/>
          </p:nvSpPr>
          <p:spPr>
            <a:xfrm>
              <a:off x="4224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1" name="Line 20"/>
            <p:cNvSpPr/>
            <p:nvPr/>
          </p:nvSpPr>
          <p:spPr>
            <a:xfrm>
              <a:off x="3360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Line 21"/>
            <p:cNvSpPr/>
            <p:nvPr/>
          </p:nvSpPr>
          <p:spPr>
            <a:xfrm>
              <a:off x="4224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2804" name="Text Box 4"/>
          <p:cNvSpPr txBox="1"/>
          <p:nvPr/>
        </p:nvSpPr>
        <p:spPr>
          <a:xfrm>
            <a:off x="605155" y="3451225"/>
            <a:ext cx="3810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长为3的通路有     条,</a:t>
            </a:r>
          </a:p>
        </p:txBody>
      </p:sp>
      <p:grpSp>
        <p:nvGrpSpPr>
          <p:cNvPr id="32772" name="Group 5"/>
          <p:cNvGrpSpPr/>
          <p:nvPr/>
        </p:nvGrpSpPr>
        <p:grpSpPr>
          <a:xfrm>
            <a:off x="2195513" y="1317625"/>
            <a:ext cx="2205037" cy="1771650"/>
            <a:chOff x="2160" y="1152"/>
            <a:chExt cx="1389" cy="1116"/>
          </a:xfrm>
        </p:grpSpPr>
        <p:sp>
          <p:nvSpPr>
            <p:cNvPr id="32773" name="Text Box 6"/>
            <p:cNvSpPr txBox="1"/>
            <p:nvPr/>
          </p:nvSpPr>
          <p:spPr>
            <a:xfrm>
              <a:off x="2160" y="1584"/>
              <a:ext cx="48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Text Box 7"/>
            <p:cNvSpPr txBox="1"/>
            <p:nvPr/>
          </p:nvSpPr>
          <p:spPr>
            <a:xfrm>
              <a:off x="2685" y="1152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1  2  3  1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</p:txBody>
        </p:sp>
        <p:sp>
          <p:nvSpPr>
            <p:cNvPr id="32775" name="Line 8"/>
            <p:cNvSpPr/>
            <p:nvPr/>
          </p:nvSpPr>
          <p:spPr>
            <a:xfrm>
              <a:off x="2592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6" name="Line 9"/>
            <p:cNvSpPr/>
            <p:nvPr/>
          </p:nvSpPr>
          <p:spPr>
            <a:xfrm>
              <a:off x="3504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7" name="Line 10"/>
            <p:cNvSpPr/>
            <p:nvPr/>
          </p:nvSpPr>
          <p:spPr>
            <a:xfrm>
              <a:off x="2592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8" name="Line 11"/>
            <p:cNvSpPr/>
            <p:nvPr/>
          </p:nvSpPr>
          <p:spPr>
            <a:xfrm>
              <a:off x="3456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9" name="Line 12"/>
            <p:cNvSpPr/>
            <p:nvPr/>
          </p:nvSpPr>
          <p:spPr>
            <a:xfrm>
              <a:off x="2592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0" name="Line 13"/>
            <p:cNvSpPr/>
            <p:nvPr/>
          </p:nvSpPr>
          <p:spPr>
            <a:xfrm>
              <a:off x="3456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781" name="Group 14"/>
          <p:cNvGrpSpPr/>
          <p:nvPr/>
        </p:nvGrpSpPr>
        <p:grpSpPr>
          <a:xfrm>
            <a:off x="4423093" y="1317625"/>
            <a:ext cx="2205037" cy="1771650"/>
            <a:chOff x="2160" y="1152"/>
            <a:chExt cx="1389" cy="1116"/>
          </a:xfrm>
        </p:grpSpPr>
        <p:sp>
          <p:nvSpPr>
            <p:cNvPr id="32782" name="Text Box 15"/>
            <p:cNvSpPr txBox="1"/>
            <p:nvPr/>
          </p:nvSpPr>
          <p:spPr>
            <a:xfrm>
              <a:off x="2160" y="1584"/>
              <a:ext cx="48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Text Box 16"/>
            <p:cNvSpPr txBox="1"/>
            <p:nvPr/>
          </p:nvSpPr>
          <p:spPr>
            <a:xfrm>
              <a:off x="2685" y="1152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1  2  4  3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</p:txBody>
        </p:sp>
        <p:sp>
          <p:nvSpPr>
            <p:cNvPr id="32784" name="Line 17"/>
            <p:cNvSpPr/>
            <p:nvPr/>
          </p:nvSpPr>
          <p:spPr>
            <a:xfrm>
              <a:off x="2592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Line 18"/>
            <p:cNvSpPr/>
            <p:nvPr/>
          </p:nvSpPr>
          <p:spPr>
            <a:xfrm>
              <a:off x="3504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6" name="Line 19"/>
            <p:cNvSpPr/>
            <p:nvPr/>
          </p:nvSpPr>
          <p:spPr>
            <a:xfrm>
              <a:off x="2592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7" name="Line 20"/>
            <p:cNvSpPr/>
            <p:nvPr/>
          </p:nvSpPr>
          <p:spPr>
            <a:xfrm>
              <a:off x="3456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8" name="Line 21"/>
            <p:cNvSpPr/>
            <p:nvPr/>
          </p:nvSpPr>
          <p:spPr>
            <a:xfrm>
              <a:off x="2592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9" name="Line 22"/>
            <p:cNvSpPr/>
            <p:nvPr/>
          </p:nvSpPr>
          <p:spPr>
            <a:xfrm>
              <a:off x="3456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790" name="Group 23"/>
          <p:cNvGrpSpPr/>
          <p:nvPr/>
        </p:nvGrpSpPr>
        <p:grpSpPr>
          <a:xfrm>
            <a:off x="6726873" y="1317625"/>
            <a:ext cx="2205037" cy="1771650"/>
            <a:chOff x="2160" y="1152"/>
            <a:chExt cx="1389" cy="1116"/>
          </a:xfrm>
        </p:grpSpPr>
        <p:sp>
          <p:nvSpPr>
            <p:cNvPr id="32791" name="Text Box 24"/>
            <p:cNvSpPr txBox="1"/>
            <p:nvPr/>
          </p:nvSpPr>
          <p:spPr>
            <a:xfrm>
              <a:off x="2160" y="1584"/>
              <a:ext cx="48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Text Box 25"/>
            <p:cNvSpPr txBox="1"/>
            <p:nvPr/>
          </p:nvSpPr>
          <p:spPr>
            <a:xfrm>
              <a:off x="2685" y="1152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1  2  6  4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</p:txBody>
        </p:sp>
        <p:sp>
          <p:nvSpPr>
            <p:cNvPr id="32793" name="Line 26"/>
            <p:cNvSpPr/>
            <p:nvPr/>
          </p:nvSpPr>
          <p:spPr>
            <a:xfrm>
              <a:off x="2592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4" name="Line 27"/>
            <p:cNvSpPr/>
            <p:nvPr/>
          </p:nvSpPr>
          <p:spPr>
            <a:xfrm>
              <a:off x="3504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5" name="Line 28"/>
            <p:cNvSpPr/>
            <p:nvPr/>
          </p:nvSpPr>
          <p:spPr>
            <a:xfrm>
              <a:off x="2592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6" name="Line 29"/>
            <p:cNvSpPr/>
            <p:nvPr/>
          </p:nvSpPr>
          <p:spPr>
            <a:xfrm>
              <a:off x="3456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7" name="Line 30"/>
            <p:cNvSpPr/>
            <p:nvPr/>
          </p:nvSpPr>
          <p:spPr>
            <a:xfrm>
              <a:off x="2592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8" name="Line 31"/>
            <p:cNvSpPr/>
            <p:nvPr/>
          </p:nvSpPr>
          <p:spPr>
            <a:xfrm>
              <a:off x="3456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2832" name="Text Box 32"/>
          <p:cNvSpPr txBox="1"/>
          <p:nvPr/>
        </p:nvSpPr>
        <p:spPr>
          <a:xfrm>
            <a:off x="3500755" y="3451225"/>
            <a:ext cx="381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32833" name="Text Box 33"/>
          <p:cNvSpPr txBox="1"/>
          <p:nvPr/>
        </p:nvSpPr>
        <p:spPr>
          <a:xfrm>
            <a:off x="605155" y="3908425"/>
            <a:ext cx="3733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长为3的通路有     条</a:t>
            </a:r>
          </a:p>
        </p:txBody>
      </p:sp>
      <p:sp>
        <p:nvSpPr>
          <p:cNvPr id="332834" name="Text Box 34"/>
          <p:cNvSpPr txBox="1"/>
          <p:nvPr/>
        </p:nvSpPr>
        <p:spPr>
          <a:xfrm>
            <a:off x="3505200" y="3908425"/>
            <a:ext cx="381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2835" name="Text Box 35"/>
          <p:cNvSpPr txBox="1"/>
          <p:nvPr/>
        </p:nvSpPr>
        <p:spPr>
          <a:xfrm>
            <a:off x="605155" y="4441825"/>
            <a:ext cx="5568950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到自身长为1,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4的回路各有   条</a:t>
            </a:r>
          </a:p>
        </p:txBody>
      </p:sp>
      <p:sp>
        <p:nvSpPr>
          <p:cNvPr id="332836" name="Text Box 36"/>
          <p:cNvSpPr txBox="1"/>
          <p:nvPr/>
        </p:nvSpPr>
        <p:spPr>
          <a:xfrm>
            <a:off x="5011420" y="4441825"/>
            <a:ext cx="381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2837" name="Text Box 37"/>
          <p:cNvSpPr txBox="1"/>
          <p:nvPr/>
        </p:nvSpPr>
        <p:spPr>
          <a:xfrm>
            <a:off x="528955" y="5051425"/>
            <a:ext cx="57912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长为4的通路共有     条, 其中有    条回路</a:t>
            </a:r>
          </a:p>
        </p:txBody>
      </p:sp>
      <p:sp>
        <p:nvSpPr>
          <p:cNvPr id="332838" name="Text Box 38"/>
          <p:cNvSpPr txBox="1"/>
          <p:nvPr/>
        </p:nvSpPr>
        <p:spPr>
          <a:xfrm>
            <a:off x="2814955" y="5051425"/>
            <a:ext cx="533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32839" name="Text Box 39"/>
          <p:cNvSpPr txBox="1"/>
          <p:nvPr/>
        </p:nvSpPr>
        <p:spPr>
          <a:xfrm>
            <a:off x="4643755" y="5051425"/>
            <a:ext cx="381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32840" name="Text Box 40"/>
          <p:cNvSpPr txBox="1"/>
          <p:nvPr/>
        </p:nvSpPr>
        <p:spPr>
          <a:xfrm>
            <a:off x="528955" y="5584825"/>
            <a:ext cx="4495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长度小于等于4的回路共有     条</a:t>
            </a:r>
          </a:p>
        </p:txBody>
      </p:sp>
      <p:sp>
        <p:nvSpPr>
          <p:cNvPr id="332841" name="Text Box 41"/>
          <p:cNvSpPr txBox="1"/>
          <p:nvPr/>
        </p:nvSpPr>
        <p:spPr>
          <a:xfrm>
            <a:off x="4186555" y="5584825"/>
            <a:ext cx="381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32842" name="Text Box 42"/>
          <p:cNvSpPr txBox="1"/>
          <p:nvPr/>
        </p:nvSpPr>
        <p:spPr>
          <a:xfrm>
            <a:off x="6624955" y="3298825"/>
            <a:ext cx="1447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可达矩阵</a:t>
            </a:r>
          </a:p>
        </p:txBody>
      </p:sp>
      <p:sp>
        <p:nvSpPr>
          <p:cNvPr id="332843" name="Text Box 43"/>
          <p:cNvSpPr txBox="1"/>
          <p:nvPr/>
        </p:nvSpPr>
        <p:spPr>
          <a:xfrm>
            <a:off x="6396355" y="5584825"/>
            <a:ext cx="25146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非强连通,单连通</a:t>
            </a:r>
          </a:p>
        </p:txBody>
      </p:sp>
      <p:grpSp>
        <p:nvGrpSpPr>
          <p:cNvPr id="5" name="Group 44"/>
          <p:cNvGrpSpPr/>
          <p:nvPr/>
        </p:nvGrpSpPr>
        <p:grpSpPr>
          <a:xfrm>
            <a:off x="6242368" y="3736975"/>
            <a:ext cx="2135187" cy="1771650"/>
            <a:chOff x="2160" y="1152"/>
            <a:chExt cx="1345" cy="1116"/>
          </a:xfrm>
        </p:grpSpPr>
        <p:sp>
          <p:nvSpPr>
            <p:cNvPr id="32812" name="Text Box 45"/>
            <p:cNvSpPr txBox="1"/>
            <p:nvPr/>
          </p:nvSpPr>
          <p:spPr>
            <a:xfrm>
              <a:off x="2160" y="1584"/>
              <a:ext cx="48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Text Box 46"/>
            <p:cNvSpPr txBox="1"/>
            <p:nvPr/>
          </p:nvSpPr>
          <p:spPr>
            <a:xfrm>
              <a:off x="2640" y="1152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1  1  1  1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0  1  1  1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0  0  1  1</a:t>
              </a:r>
            </a:p>
          </p:txBody>
        </p:sp>
        <p:sp>
          <p:nvSpPr>
            <p:cNvPr id="32814" name="Line 47"/>
            <p:cNvSpPr/>
            <p:nvPr/>
          </p:nvSpPr>
          <p:spPr>
            <a:xfrm>
              <a:off x="2592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5" name="Line 48"/>
            <p:cNvSpPr/>
            <p:nvPr/>
          </p:nvSpPr>
          <p:spPr>
            <a:xfrm>
              <a:off x="3504" y="1296"/>
              <a:ext cx="1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6" name="Line 49"/>
            <p:cNvSpPr/>
            <p:nvPr/>
          </p:nvSpPr>
          <p:spPr>
            <a:xfrm>
              <a:off x="2592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7" name="Line 50"/>
            <p:cNvSpPr/>
            <p:nvPr/>
          </p:nvSpPr>
          <p:spPr>
            <a:xfrm>
              <a:off x="3456" y="1296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8" name="Line 51"/>
            <p:cNvSpPr/>
            <p:nvPr/>
          </p:nvSpPr>
          <p:spPr>
            <a:xfrm>
              <a:off x="2592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9" name="Line 52"/>
            <p:cNvSpPr/>
            <p:nvPr/>
          </p:nvSpPr>
          <p:spPr>
            <a:xfrm>
              <a:off x="3456" y="2160"/>
              <a:ext cx="48" cy="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3"/>
          <p:cNvGrpSpPr/>
          <p:nvPr/>
        </p:nvGrpSpPr>
        <p:grpSpPr>
          <a:xfrm>
            <a:off x="26035" y="1315085"/>
            <a:ext cx="2128838" cy="1771650"/>
            <a:chOff x="2976" y="1584"/>
            <a:chExt cx="1341" cy="1116"/>
          </a:xfrm>
        </p:grpSpPr>
        <p:sp>
          <p:nvSpPr>
            <p:cNvPr id="31755" name="Text Box 14"/>
            <p:cNvSpPr txBox="1"/>
            <p:nvPr/>
          </p:nvSpPr>
          <p:spPr>
            <a:xfrm>
              <a:off x="2976" y="2016"/>
              <a:ext cx="38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Text Box 15"/>
            <p:cNvSpPr txBox="1"/>
            <p:nvPr/>
          </p:nvSpPr>
          <p:spPr>
            <a:xfrm>
              <a:off x="3453" y="1584"/>
              <a:ext cx="864" cy="1116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1  2  1  0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0  0  0  1</a:t>
              </a:r>
            </a:p>
            <a:p>
              <a:pPr marL="457200" indent="-4572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0  0  1  0</a:t>
              </a:r>
            </a:p>
          </p:txBody>
        </p:sp>
        <p:sp>
          <p:nvSpPr>
            <p:cNvPr id="31757" name="Line 16"/>
            <p:cNvSpPr/>
            <p:nvPr/>
          </p:nvSpPr>
          <p:spPr>
            <a:xfrm>
              <a:off x="3360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8" name="Line 17"/>
            <p:cNvSpPr/>
            <p:nvPr/>
          </p:nvSpPr>
          <p:spPr>
            <a:xfrm>
              <a:off x="4272" y="1728"/>
              <a:ext cx="0" cy="864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59" name="Line 18"/>
            <p:cNvSpPr/>
            <p:nvPr/>
          </p:nvSpPr>
          <p:spPr>
            <a:xfrm>
              <a:off x="3360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0" name="Line 19"/>
            <p:cNvSpPr/>
            <p:nvPr/>
          </p:nvSpPr>
          <p:spPr>
            <a:xfrm>
              <a:off x="4224" y="1728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1" name="Line 20"/>
            <p:cNvSpPr/>
            <p:nvPr/>
          </p:nvSpPr>
          <p:spPr>
            <a:xfrm>
              <a:off x="3360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62" name="Line 21"/>
            <p:cNvSpPr/>
            <p:nvPr/>
          </p:nvSpPr>
          <p:spPr>
            <a:xfrm>
              <a:off x="4224" y="2592"/>
              <a:ext cx="48" cy="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3" grpId="0"/>
      <p:bldP spid="3328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说明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85800" y="1478915"/>
            <a:ext cx="7772400" cy="4806315"/>
          </a:xfrm>
        </p:spPr>
        <p:txBody>
          <a:bodyPr vert="horz" wrap="square" lIns="91440" tIns="45720" rIns="91440" bIns="45720" anchor="t" anchorCtr="0"/>
          <a:lstStyle/>
          <a:p>
            <a:pPr marL="533400" indent="-533400"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(1) </a:t>
            </a:r>
            <a:r>
              <a:rPr lang="zh-CN" altLang="en-US" sz="2400" b="1" dirty="0">
                <a:solidFill>
                  <a:schemeClr val="accent2"/>
                </a:solidFill>
              </a:rPr>
              <a:t>表示方法</a:t>
            </a:r>
            <a:endParaRPr lang="zh-CN" altLang="en-US" sz="2400" b="1" dirty="0"/>
          </a:p>
          <a:p>
            <a:pPr marL="533400" indent="-533400" algn="just"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    ① 按定义用顶点和边的交替序列, </a:t>
            </a:r>
            <a:r>
              <a:rPr lang="zh-CN" altLang="en-US" sz="2400" b="1" i="1" dirty="0">
                <a:sym typeface="Symbol" panose="05050102010706020507" pitchFamily="18" charset="2"/>
              </a:rPr>
              <a:t></a:t>
            </a:r>
            <a:r>
              <a:rPr lang="zh-CN" altLang="en-US" sz="2400" b="1" dirty="0"/>
              <a:t>=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0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l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l</a:t>
            </a:r>
            <a:endParaRPr lang="en-US" altLang="zh-CN" sz="2400" b="1" dirty="0"/>
          </a:p>
          <a:p>
            <a:pPr marL="533400" indent="-533400" algn="just" eaLnBrk="1" hangingPunct="1">
              <a:spcBef>
                <a:spcPct val="40000"/>
              </a:spcBef>
              <a:buNone/>
            </a:pPr>
            <a:r>
              <a:rPr lang="en-US" altLang="zh-CN" sz="2400" b="1" dirty="0"/>
              <a:t>    ② </a:t>
            </a:r>
            <a:r>
              <a:rPr lang="zh-CN" altLang="en-US" sz="2400" b="1" dirty="0"/>
              <a:t>用边序列, </a:t>
            </a:r>
            <a:r>
              <a:rPr lang="zh-CN" altLang="en-US" sz="2400" b="1" i="1" dirty="0">
                <a:sym typeface="Symbol" panose="05050102010706020507" pitchFamily="18" charset="2"/>
              </a:rPr>
              <a:t></a:t>
            </a:r>
            <a:r>
              <a:rPr lang="zh-CN" altLang="en-US" sz="2400" b="1" dirty="0"/>
              <a:t>=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/>
              <a:t>e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…</a:t>
            </a:r>
            <a:r>
              <a:rPr lang="en-US" altLang="zh-CN" sz="2400" b="1" i="1" dirty="0"/>
              <a:t>e</a:t>
            </a:r>
            <a:r>
              <a:rPr lang="en-US" altLang="zh-CN" sz="2400" b="1" i="1" baseline="-30000" dirty="0"/>
              <a:t>l</a:t>
            </a:r>
            <a:endParaRPr lang="en-US" altLang="zh-CN" sz="2400" b="1" dirty="0"/>
          </a:p>
          <a:p>
            <a:pPr marL="533400" indent="-533400" algn="just" eaLnBrk="1" hangingPunct="1">
              <a:spcBef>
                <a:spcPct val="40000"/>
              </a:spcBef>
              <a:buNone/>
            </a:pPr>
            <a:r>
              <a:rPr lang="en-US" altLang="zh-CN" sz="2400" b="1" dirty="0"/>
              <a:t>    ③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简单图</a:t>
            </a:r>
            <a:r>
              <a:rPr lang="zh-CN" altLang="en-US" sz="2400" b="1" dirty="0"/>
              <a:t>中, 用顶点序列, </a:t>
            </a:r>
            <a:r>
              <a:rPr lang="zh-CN" altLang="en-US" sz="2400" b="1" i="1" dirty="0">
                <a:sym typeface="Symbol" panose="05050102010706020507" pitchFamily="18" charset="2"/>
              </a:rPr>
              <a:t></a:t>
            </a:r>
            <a:r>
              <a:rPr lang="zh-CN" altLang="en-US" sz="2400" b="1" dirty="0"/>
              <a:t>=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0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…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l</a:t>
            </a:r>
          </a:p>
          <a:p>
            <a:pPr marL="533400" indent="-533400" eaLnBrk="1" latinLnBrk="0" hangingPunct="1">
              <a:spcBef>
                <a:spcPts val="2000"/>
              </a:spcBef>
              <a:buNone/>
            </a:pPr>
            <a:r>
              <a:rPr lang="zh-CN" altLang="en-US" sz="2400" b="1" dirty="0"/>
              <a:t>(2) </a:t>
            </a:r>
            <a:r>
              <a:rPr lang="zh-CN" altLang="en-US" sz="2400" b="1" dirty="0">
                <a:solidFill>
                  <a:schemeClr val="accent2"/>
                </a:solidFill>
              </a:rPr>
              <a:t>圈的最小长度</a:t>
            </a:r>
            <a:endParaRPr lang="zh-CN" altLang="en-US" sz="2400" b="1" dirty="0"/>
          </a:p>
          <a:p>
            <a:pPr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在无向图中, 长度为1的圈由环构成</a:t>
            </a:r>
            <a:r>
              <a:rPr lang="en-US" altLang="zh-CN" sz="2400" b="1" dirty="0"/>
              <a:t>.</a:t>
            </a:r>
          </a:p>
          <a:p>
            <a:pPr marL="0" indent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/>
              <a:t>                           </a:t>
            </a:r>
            <a:r>
              <a:rPr lang="zh-CN" altLang="en-US" sz="2400" b="1" dirty="0"/>
              <a:t>长度为2的圈由两条平行边构成. </a:t>
            </a:r>
          </a:p>
          <a:p>
            <a:pPr marL="0" indent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</a:t>
            </a:r>
            <a:r>
              <a:rPr lang="zh-CN" altLang="en-US" sz="2400" b="1" dirty="0"/>
              <a:t>在无向简单图中, 所有圈的长度</a:t>
            </a:r>
            <a:r>
              <a:rPr lang="zh-CN" altLang="en-US" sz="2400" b="1" dirty="0">
                <a:sym typeface="Symbol" panose="05050102010706020507" pitchFamily="18" charset="2"/>
              </a:rPr>
              <a:t></a:t>
            </a:r>
            <a:r>
              <a:rPr lang="zh-CN" altLang="en-US" sz="2400" b="1" dirty="0"/>
              <a:t>3. </a:t>
            </a:r>
          </a:p>
          <a:p>
            <a:pPr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在有向图中, 长度为1的圈由环构成. </a:t>
            </a:r>
          </a:p>
          <a:p>
            <a:pPr marL="0" indent="0" eaLnBrk="1" hangingPunct="1"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在有向简单图中, 所有圈的长度</a:t>
            </a:r>
            <a:r>
              <a:rPr lang="zh-CN" altLang="en-US" sz="2400" b="1" dirty="0">
                <a:sym typeface="Symbol" panose="05050102010706020507" pitchFamily="18" charset="2"/>
              </a:rPr>
              <a:t></a:t>
            </a:r>
            <a:r>
              <a:rPr lang="zh-CN" altLang="en-US" sz="2400" b="1" dirty="0"/>
              <a:t>2.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407160"/>
            <a:ext cx="7772400" cy="533400"/>
          </a:xfrm>
        </p:spPr>
        <p:txBody>
          <a:bodyPr vert="horz" wrap="square" lIns="91440" tIns="45720" rIns="91440" bIns="45720" anchor="t" anchorCtr="0"/>
          <a:lstStyle/>
          <a:p>
            <a:pPr marL="533400" indent="-533400" eaLnBrk="1" hangingPunct="1">
              <a:buNone/>
            </a:pPr>
            <a:r>
              <a:rPr lang="zh-CN" altLang="en-US" sz="2400" b="1" dirty="0"/>
              <a:t>(3) 初级通路(回路)是简单通路(回路), 但反之不真</a:t>
            </a:r>
          </a:p>
        </p:txBody>
      </p:sp>
      <p:sp>
        <p:nvSpPr>
          <p:cNvPr id="8196" name="Text Box 16"/>
          <p:cNvSpPr txBox="1"/>
          <p:nvPr/>
        </p:nvSpPr>
        <p:spPr>
          <a:xfrm>
            <a:off x="539750" y="2566670"/>
            <a:ext cx="7848600" cy="27432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05" y="2422525"/>
            <a:ext cx="3312160" cy="30245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8197" name="Group 17"/>
          <p:cNvGrpSpPr/>
          <p:nvPr/>
        </p:nvGrpSpPr>
        <p:grpSpPr>
          <a:xfrm>
            <a:off x="1143000" y="2846070"/>
            <a:ext cx="2401888" cy="685800"/>
            <a:chOff x="1008" y="2688"/>
            <a:chExt cx="1513" cy="432"/>
          </a:xfrm>
        </p:grpSpPr>
        <p:pic>
          <p:nvPicPr>
            <p:cNvPr id="8198" name="Picture 18" descr="E:\插图\离散\初级通路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" y="2688"/>
              <a:ext cx="1513" cy="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9" name="Text Box 19"/>
            <p:cNvSpPr txBox="1"/>
            <p:nvPr/>
          </p:nvSpPr>
          <p:spPr>
            <a:xfrm>
              <a:off x="1296" y="2832"/>
              <a:ext cx="1104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初级通路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283710" y="2422525"/>
            <a:ext cx="3816350" cy="30962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8200" name="Group 20"/>
          <p:cNvGrpSpPr/>
          <p:nvPr/>
        </p:nvGrpSpPr>
        <p:grpSpPr>
          <a:xfrm>
            <a:off x="990600" y="4065270"/>
            <a:ext cx="2819400" cy="1143000"/>
            <a:chOff x="912" y="3264"/>
            <a:chExt cx="1776" cy="720"/>
          </a:xfrm>
        </p:grpSpPr>
        <p:pic>
          <p:nvPicPr>
            <p:cNvPr id="8201" name="Picture 21" descr="E:\插图\离散\简单通路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" y="3264"/>
              <a:ext cx="1513" cy="4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2" name="Text Box 22"/>
            <p:cNvSpPr txBox="1"/>
            <p:nvPr/>
          </p:nvSpPr>
          <p:spPr>
            <a:xfrm>
              <a:off x="912" y="3696"/>
              <a:ext cx="1776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非初级的简单通路</a:t>
              </a:r>
            </a:p>
          </p:txBody>
        </p:sp>
      </p:grpSp>
      <p:grpSp>
        <p:nvGrpSpPr>
          <p:cNvPr id="8203" name="Group 23"/>
          <p:cNvGrpSpPr/>
          <p:nvPr/>
        </p:nvGrpSpPr>
        <p:grpSpPr>
          <a:xfrm>
            <a:off x="4343400" y="3227070"/>
            <a:ext cx="1524000" cy="1709738"/>
            <a:chOff x="2928" y="2715"/>
            <a:chExt cx="960" cy="1077"/>
          </a:xfrm>
        </p:grpSpPr>
        <p:pic>
          <p:nvPicPr>
            <p:cNvPr id="8204" name="Picture 24" descr="E:\插图\离散\初级回路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" y="2715"/>
              <a:ext cx="720" cy="6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5" name="Text Box 25"/>
            <p:cNvSpPr txBox="1"/>
            <p:nvPr/>
          </p:nvSpPr>
          <p:spPr>
            <a:xfrm>
              <a:off x="2928" y="3504"/>
              <a:ext cx="96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初级回路</a:t>
              </a:r>
            </a:p>
          </p:txBody>
        </p:sp>
      </p:grpSp>
      <p:grpSp>
        <p:nvGrpSpPr>
          <p:cNvPr id="8206" name="Group 26"/>
          <p:cNvGrpSpPr/>
          <p:nvPr/>
        </p:nvGrpSpPr>
        <p:grpSpPr>
          <a:xfrm>
            <a:off x="6553200" y="3227070"/>
            <a:ext cx="1524000" cy="1965325"/>
            <a:chOff x="4080" y="2688"/>
            <a:chExt cx="960" cy="1238"/>
          </a:xfrm>
        </p:grpSpPr>
        <p:pic>
          <p:nvPicPr>
            <p:cNvPr id="8207" name="Picture 27" descr="E:\插图\离散\简单回路.t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8" y="2688"/>
              <a:ext cx="720" cy="6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8" name="Text Box 28"/>
            <p:cNvSpPr txBox="1"/>
            <p:nvPr/>
          </p:nvSpPr>
          <p:spPr>
            <a:xfrm>
              <a:off x="4080" y="3408"/>
              <a:ext cx="960" cy="51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非初级的</a:t>
              </a:r>
            </a:p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简单回路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定理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685800" y="1622425"/>
            <a:ext cx="7772400" cy="456311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定理6.3</a:t>
            </a: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在</a:t>
            </a:r>
            <a:r>
              <a:rPr lang="en-US" altLang="zh-CN" sz="2400" b="1" i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阶图中, 若从顶点</a:t>
            </a:r>
            <a:r>
              <a:rPr lang="en-US" altLang="zh-CN" sz="2400" b="1" i="1" dirty="0">
                <a:solidFill>
                  <a:schemeClr val="accent2"/>
                </a:solidFill>
              </a:rPr>
              <a:t>u</a:t>
            </a:r>
            <a:r>
              <a:rPr lang="zh-CN" altLang="en-US" sz="2400" b="1" dirty="0">
                <a:solidFill>
                  <a:schemeClr val="accent2"/>
                </a:solidFill>
              </a:rPr>
              <a:t>到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</a:rPr>
              <a:t>存在通路, 则从</a:t>
            </a:r>
            <a:r>
              <a:rPr lang="en-US" altLang="zh-CN" sz="2400" b="1" i="1" dirty="0">
                <a:solidFill>
                  <a:schemeClr val="accent2"/>
                </a:solidFill>
              </a:rPr>
              <a:t>u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到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zh-CN" altLang="en-US" sz="2400" b="1" dirty="0">
                <a:solidFill>
                  <a:schemeClr val="accent2"/>
                </a:solidFill>
              </a:rPr>
              <a:t>存在</a:t>
            </a:r>
            <a:r>
              <a:rPr lang="zh-CN" altLang="en-US" sz="2400" b="1" dirty="0">
                <a:solidFill>
                  <a:srgbClr val="FF0000"/>
                </a:solidFill>
              </a:rPr>
              <a:t>长度小于等于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的初级通路.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证  分两种情况：</a:t>
            </a:r>
          </a:p>
          <a:p>
            <a:pPr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若通路中没有相同的顶点(即初级通路), 长度必</a:t>
            </a:r>
            <a:r>
              <a:rPr lang="en-US" altLang="zh-CN" sz="2400" b="1" dirty="0">
                <a:sym typeface="Symbol" panose="05050102010706020507" pitchFamily="18" charset="2"/>
              </a:rPr>
              <a:t> </a:t>
            </a:r>
            <a:r>
              <a:rPr lang="en-US" altLang="zh-CN" sz="2400" b="1" i="1" dirty="0"/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1.</a:t>
            </a:r>
          </a:p>
          <a:p>
            <a:pPr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若有相同的顶点, 删去这两个顶点之间的这一段, 仍是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的通路. 重复进行, 直到没有相同的顶点为止.</a:t>
            </a:r>
          </a:p>
          <a:p>
            <a:pPr eaLnBrk="1" hangingPunct="1">
              <a:spcBef>
                <a:spcPct val="40000"/>
              </a:spcBef>
              <a:buNone/>
            </a:pPr>
            <a:endParaRPr lang="zh-CN" altLang="en-US" sz="2400" b="1" dirty="0"/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定理6.4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在</a:t>
            </a:r>
            <a:r>
              <a:rPr lang="en-US" altLang="zh-CN" sz="2400" b="1" i="1" dirty="0">
                <a:solidFill>
                  <a:schemeClr val="accent2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阶图中, 若存在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zh-CN" altLang="en-US" sz="2400" b="1" dirty="0">
                <a:solidFill>
                  <a:schemeClr val="accent2"/>
                </a:solidFill>
              </a:rPr>
              <a:t>到自身的</a:t>
            </a:r>
            <a:r>
              <a:rPr lang="zh-CN" altLang="en-US" sz="2400" b="1" dirty="0">
                <a:solidFill>
                  <a:srgbClr val="0000FF"/>
                </a:solidFill>
              </a:rPr>
              <a:t>简单回路, </a:t>
            </a:r>
            <a:r>
              <a:rPr lang="zh-CN" altLang="en-US" sz="2400" b="1" dirty="0">
                <a:solidFill>
                  <a:schemeClr val="accent2"/>
                </a:solidFill>
              </a:rPr>
              <a:t>则一定存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在</a:t>
            </a:r>
            <a:r>
              <a:rPr lang="en-US" altLang="zh-CN" sz="2400" b="1" i="1" dirty="0">
                <a:solidFill>
                  <a:schemeClr val="accent2"/>
                </a:solidFill>
              </a:rPr>
              <a:t>v</a:t>
            </a:r>
            <a:r>
              <a:rPr lang="zh-CN" altLang="en-US" sz="2400" b="1" dirty="0">
                <a:solidFill>
                  <a:schemeClr val="accent2"/>
                </a:solidFill>
              </a:rPr>
              <a:t>到自身长度</a:t>
            </a:r>
            <a:r>
              <a:rPr lang="zh-CN" altLang="en-US" sz="2400" b="1" dirty="0">
                <a:solidFill>
                  <a:srgbClr val="FF0000"/>
                </a:solidFill>
              </a:rPr>
              <a:t>小于等于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</a:rPr>
              <a:t>的初级回路.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无向图的连通性与连通度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1837690"/>
            <a:ext cx="8001000" cy="481901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设</a:t>
            </a:r>
            <a:r>
              <a:rPr lang="zh-CN" altLang="en-US" sz="2400" b="1" dirty="0">
                <a:solidFill>
                  <a:srgbClr val="FF0000"/>
                </a:solidFill>
              </a:rPr>
              <a:t>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u, 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endParaRPr lang="en-US" altLang="zh-CN" sz="2400" b="1" i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b="1" i="1" dirty="0">
                <a:solidFill>
                  <a:srgbClr val="7030A0"/>
                </a:solidFill>
                <a:sym typeface="Symbol" panose="05050102010706020507" pitchFamily="18" charset="2"/>
              </a:rPr>
              <a:t>u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连通</a:t>
            </a:r>
            <a:r>
              <a:rPr lang="zh-CN" altLang="en-US" sz="2400" b="1" dirty="0"/>
              <a:t>: 若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之间有通路. </a:t>
            </a:r>
            <a:r>
              <a:rPr lang="zh-CN" altLang="en-US" sz="2400" b="1" dirty="0">
                <a:solidFill>
                  <a:srgbClr val="FF0000"/>
                </a:solidFill>
              </a:rPr>
              <a:t>规定</a:t>
            </a:r>
            <a:r>
              <a:rPr lang="en-US" altLang="zh-CN" sz="2400" b="1" i="1" dirty="0">
                <a:solidFill>
                  <a:srgbClr val="FF0000"/>
                </a:solidFill>
              </a:rPr>
              <a:t>u</a:t>
            </a:r>
            <a:r>
              <a:rPr lang="zh-CN" altLang="en-US" sz="2400" b="1" dirty="0">
                <a:solidFill>
                  <a:srgbClr val="FF0000"/>
                </a:solidFill>
              </a:rPr>
              <a:t>与自身总是连通的</a:t>
            </a:r>
            <a:r>
              <a:rPr lang="zh-CN" altLang="en-US" sz="2400" b="1" dirty="0"/>
              <a:t>.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连通图</a:t>
            </a:r>
            <a:r>
              <a:rPr lang="zh-CN" altLang="en-US" sz="2400" b="1" dirty="0"/>
              <a:t>: 任意两点都连通的图. </a:t>
            </a:r>
            <a:r>
              <a:rPr lang="zh-CN" altLang="en-US" sz="2400" b="1" dirty="0">
                <a:solidFill>
                  <a:srgbClr val="FF0000"/>
                </a:solidFill>
              </a:rPr>
              <a:t>平凡图是连通图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连通关系</a:t>
            </a:r>
            <a:r>
              <a:rPr lang="en-US" altLang="zh-CN" sz="2400" b="1" dirty="0">
                <a:solidFill>
                  <a:srgbClr val="7030A0"/>
                </a:solidFill>
              </a:rPr>
              <a:t>:</a:t>
            </a: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&gt;| 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且</a:t>
            </a:r>
            <a:r>
              <a:rPr lang="en-US" altLang="zh-CN" sz="2400" b="1" i="1" dirty="0"/>
              <a:t>u</a:t>
            </a:r>
            <a:r>
              <a:rPr lang="zh-CN" altLang="en-US" sz="2400" b="1" dirty="0">
                <a:sym typeface="Symbol" panose="05050102010706020507" pitchFamily="18" charset="2"/>
              </a:rPr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连通}. 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是等价关系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endParaRPr lang="zh-CN" altLang="en-US" sz="2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连通分支</a:t>
            </a:r>
            <a:r>
              <a:rPr lang="zh-CN" altLang="en-US" sz="2400" b="1" dirty="0"/>
              <a:t>: 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关于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的等价类的导出子图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…,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k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的连通分支为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],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V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], …,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V</a:t>
            </a:r>
            <a:r>
              <a:rPr lang="en-US" altLang="zh-CN" sz="2400" b="1" i="1" baseline="-30000" dirty="0"/>
              <a:t>k</a:t>
            </a:r>
            <a:r>
              <a:rPr lang="en-US" altLang="zh-CN" sz="2400" b="1" dirty="0"/>
              <a:t>]</a:t>
            </a:r>
            <a:endParaRPr lang="zh-CN" altLang="en-US" sz="2400" b="1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连通分支数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k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i="1" dirty="0"/>
              <a:t>    G</a:t>
            </a:r>
            <a:r>
              <a:rPr lang="zh-CN" altLang="en-US" sz="2400" b="1" dirty="0"/>
              <a:t>是连通图</a:t>
            </a:r>
            <a:r>
              <a:rPr lang="zh-CN" altLang="en-US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)=1</a:t>
            </a:r>
            <a:endParaRPr lang="zh-CN" altLang="en-US" sz="2400" b="1" dirty="0"/>
          </a:p>
        </p:txBody>
      </p:sp>
      <p:sp>
        <p:nvSpPr>
          <p:cNvPr id="11266" name="Rectangle 2"/>
          <p:cNvSpPr>
            <a:spLocks noGrp="1"/>
          </p:cNvSpPr>
          <p:nvPr/>
        </p:nvSpPr>
        <p:spPr>
          <a:xfrm>
            <a:off x="685800" y="96837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连通性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短程线与距离</a:t>
            </a:r>
            <a:endParaRPr lang="en-US" altLang="zh-CN" sz="3600" dirty="0">
              <a:solidFill>
                <a:srgbClr val="800000"/>
              </a:solidFill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909445"/>
            <a:ext cx="8001000" cy="36576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u</a:t>
            </a:r>
            <a:r>
              <a:rPr lang="zh-CN" altLang="en-US" sz="2400" b="1" dirty="0">
                <a:solidFill>
                  <a:srgbClr val="7030A0"/>
                </a:solidFill>
              </a:rPr>
              <a:t>与</a:t>
            </a: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之间的短程线</a:t>
            </a:r>
            <a:r>
              <a:rPr lang="zh-CN" altLang="en-US" sz="2400" b="1" dirty="0"/>
              <a:t>: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之间长度最短的通路(设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连通)</a:t>
            </a:r>
            <a:r>
              <a:rPr lang="en-US" altLang="zh-CN" sz="2400" b="1" dirty="0"/>
              <a:t>.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u</a:t>
            </a:r>
            <a:r>
              <a:rPr lang="zh-CN" altLang="en-US" sz="2400" b="1" dirty="0">
                <a:solidFill>
                  <a:srgbClr val="7030A0"/>
                </a:solidFill>
              </a:rPr>
              <a:t>与</a:t>
            </a:r>
            <a:r>
              <a:rPr lang="en-US" altLang="zh-CN" sz="2400" b="1" i="1" dirty="0">
                <a:solidFill>
                  <a:srgbClr val="7030A0"/>
                </a:solidFill>
              </a:rPr>
              <a:t>v</a:t>
            </a:r>
            <a:r>
              <a:rPr lang="zh-CN" altLang="en-US" sz="2400" b="1" dirty="0">
                <a:solidFill>
                  <a:srgbClr val="7030A0"/>
                </a:solidFill>
              </a:rPr>
              <a:t>之间的距离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之间短程线的长度</a:t>
            </a:r>
            <a:r>
              <a:rPr lang="en-US" altLang="zh-CN" sz="2400" b="1" dirty="0"/>
              <a:t>.</a:t>
            </a:r>
          </a:p>
          <a:p>
            <a:pPr algn="just" eaLnBrk="1" hangingPunct="1">
              <a:buNone/>
            </a:pPr>
            <a:r>
              <a:rPr lang="zh-CN" altLang="en-US" sz="2400" b="1" dirty="0"/>
              <a:t>若</a:t>
            </a:r>
            <a:r>
              <a:rPr lang="en-US" altLang="zh-CN" sz="2400" b="1" i="1" dirty="0"/>
              <a:t>u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不连通, 规定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</a:rPr>
              <a:t>∞</a:t>
            </a:r>
            <a:r>
              <a:rPr lang="en-US" altLang="zh-CN" sz="2400" b="1" dirty="0"/>
              <a:t>.</a:t>
            </a:r>
          </a:p>
          <a:p>
            <a:pPr algn="just" eaLnBrk="1" hangingPunct="1">
              <a:buNone/>
            </a:pPr>
            <a:endParaRPr lang="en-US" altLang="zh-CN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性质：</a:t>
            </a:r>
          </a:p>
          <a:p>
            <a:pPr algn="just" eaLnBrk="1" hangingPunct="1">
              <a:buNone/>
            </a:pPr>
            <a:r>
              <a:rPr lang="zh-CN" altLang="en-US" sz="2400" b="1" dirty="0"/>
              <a:t>(1)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dirty="0"/>
              <a:t>0, </a:t>
            </a:r>
            <a:r>
              <a:rPr lang="zh-CN" altLang="en-US" sz="2400" b="1" dirty="0"/>
              <a:t>且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dirty="0"/>
              <a:t>0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u=v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dirty="0"/>
              <a:t>(2)</a:t>
            </a:r>
            <a:r>
              <a:rPr lang="en-US" altLang="zh-CN" sz="2400" b="1" i="1" dirty="0"/>
              <a:t> 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)</a:t>
            </a:r>
          </a:p>
          <a:p>
            <a:pPr eaLnBrk="1" hangingPunct="1">
              <a:buNone/>
            </a:pPr>
            <a:r>
              <a:rPr lang="en-US" altLang="zh-CN" sz="2400" b="1" dirty="0"/>
              <a:t>(3)</a:t>
            </a:r>
            <a:r>
              <a:rPr lang="en-US" altLang="zh-CN" sz="2400" b="1" i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三角不等式：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)+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u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w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 </a:t>
            </a:r>
            <a:endParaRPr lang="en-US" altLang="zh-CN" sz="2400" b="1" dirty="0"/>
          </a:p>
        </p:txBody>
      </p:sp>
      <p:sp>
        <p:nvSpPr>
          <p:cNvPr id="11268" name="Text Box 16"/>
          <p:cNvSpPr txBox="1"/>
          <p:nvPr/>
        </p:nvSpPr>
        <p:spPr>
          <a:xfrm>
            <a:off x="685800" y="5871845"/>
            <a:ext cx="7772400" cy="4603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 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之间的短程线: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ace, afe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h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70" name="Group 20"/>
          <p:cNvGrpSpPr/>
          <p:nvPr/>
        </p:nvGrpSpPr>
        <p:grpSpPr>
          <a:xfrm>
            <a:off x="5652135" y="2854325"/>
            <a:ext cx="3300095" cy="2466533"/>
            <a:chOff x="3456" y="2112"/>
            <a:chExt cx="1728" cy="1239"/>
          </a:xfrm>
        </p:grpSpPr>
        <p:pic>
          <p:nvPicPr>
            <p:cNvPr id="11271" name="Picture 21" descr="短程线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0" y="2339"/>
              <a:ext cx="1440" cy="8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2" name="Text Box 22"/>
            <p:cNvSpPr txBox="1"/>
            <p:nvPr/>
          </p:nvSpPr>
          <p:spPr>
            <a:xfrm>
              <a:off x="3936" y="2160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 Box 23"/>
            <p:cNvSpPr txBox="1"/>
            <p:nvPr/>
          </p:nvSpPr>
          <p:spPr>
            <a:xfrm>
              <a:off x="3456" y="2592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 Box 24"/>
            <p:cNvSpPr txBox="1"/>
            <p:nvPr/>
          </p:nvSpPr>
          <p:spPr>
            <a:xfrm>
              <a:off x="3936" y="3072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Text Box 25"/>
            <p:cNvSpPr txBox="1"/>
            <p:nvPr/>
          </p:nvSpPr>
          <p:spPr>
            <a:xfrm>
              <a:off x="4272" y="2736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Text Box 26"/>
            <p:cNvSpPr txBox="1"/>
            <p:nvPr/>
          </p:nvSpPr>
          <p:spPr>
            <a:xfrm>
              <a:off x="4368" y="3120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Text Box 27"/>
            <p:cNvSpPr txBox="1"/>
            <p:nvPr/>
          </p:nvSpPr>
          <p:spPr>
            <a:xfrm>
              <a:off x="4464" y="2304"/>
              <a:ext cx="336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f 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Text Box 28"/>
            <p:cNvSpPr txBox="1"/>
            <p:nvPr/>
          </p:nvSpPr>
          <p:spPr>
            <a:xfrm>
              <a:off x="4800" y="2112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Text Box 29"/>
            <p:cNvSpPr txBox="1"/>
            <p:nvPr/>
          </p:nvSpPr>
          <p:spPr>
            <a:xfrm>
              <a:off x="4560" y="3120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Text Box 30"/>
            <p:cNvSpPr txBox="1"/>
            <p:nvPr/>
          </p:nvSpPr>
          <p:spPr>
            <a:xfrm>
              <a:off x="4944" y="2976"/>
              <a:ext cx="240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点割集与边割集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09600" y="1680845"/>
            <a:ext cx="8283575" cy="47244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b="1" dirty="0"/>
              <a:t>设无向图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V, e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E, V</a:t>
            </a:r>
            <a:r>
              <a:rPr lang="en-US" altLang="zh-CN" sz="2400" b="1" dirty="0"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ym typeface="Symbol" panose="05050102010706020507" pitchFamily="18" charset="2"/>
              </a:rPr>
              <a:t>V, E</a:t>
            </a:r>
            <a:r>
              <a:rPr lang="en-US" altLang="zh-CN" sz="2400" b="1" dirty="0"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ym typeface="Symbol" panose="05050102010706020507" pitchFamily="18" charset="2"/>
              </a:rPr>
              <a:t>E. </a:t>
            </a:r>
            <a:r>
              <a:rPr lang="zh-CN" altLang="en-US" sz="2400" b="1" dirty="0"/>
              <a:t>记</a:t>
            </a:r>
          </a:p>
          <a:p>
            <a:pPr algn="just" eaLnBrk="1" hangingPunct="1">
              <a:buNone/>
            </a:pP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从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中删除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及</a:t>
            </a:r>
            <a:r>
              <a:rPr lang="zh-CN" altLang="en-US" sz="2400" b="1" dirty="0">
                <a:solidFill>
                  <a:srgbClr val="FF0000"/>
                </a:solidFill>
              </a:rPr>
              <a:t>关联的边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从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中删除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中所有的顶点及</a:t>
            </a:r>
            <a:r>
              <a:rPr lang="zh-CN" altLang="en-US" sz="2400" b="1" dirty="0">
                <a:solidFill>
                  <a:srgbClr val="FF0000"/>
                </a:solidFill>
              </a:rPr>
              <a:t>关联的边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 : </a:t>
            </a:r>
            <a:r>
              <a:rPr lang="zh-CN" altLang="en-US" sz="2400" b="1" dirty="0"/>
              <a:t>从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中删除</a:t>
            </a:r>
            <a:r>
              <a:rPr lang="en-US" altLang="zh-CN" sz="2400" b="1" i="1" dirty="0"/>
              <a:t>e</a:t>
            </a:r>
            <a:endParaRPr lang="en-US" altLang="zh-CN" sz="2400" b="1" dirty="0"/>
          </a:p>
          <a:p>
            <a:pPr algn="just" eaLnBrk="1" hangingPunct="1">
              <a:buNone/>
            </a:pP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从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中删除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中所有边</a:t>
            </a:r>
          </a:p>
          <a:p>
            <a:pPr algn="just" eaLnBrk="1" hangingPunct="1">
              <a:spcBef>
                <a:spcPct val="85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定义6.15</a:t>
            </a:r>
            <a:r>
              <a:rPr lang="zh-CN" altLang="en-US" sz="2400" b="1" dirty="0"/>
              <a:t> 对无向图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=&lt;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&gt;, </a:t>
            </a:r>
          </a:p>
          <a:p>
            <a:pPr algn="just" eaLnBrk="1" latinLnBrk="0" hangingPunct="1">
              <a:spcBef>
                <a:spcPts val="0"/>
              </a:spcBef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V,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)&gt;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且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, 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点割集</a:t>
            </a:r>
            <a:r>
              <a:rPr lang="zh-CN" altLang="en-US" sz="2400" b="1" dirty="0"/>
              <a:t>. 若</a:t>
            </a:r>
            <a:r>
              <a:rPr lang="zh-CN" altLang="en-US" sz="2400" b="1" dirty="0">
                <a:solidFill>
                  <a:srgbClr val="FF0000"/>
                </a:solidFill>
              </a:rPr>
              <a:t>{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r>
              <a:rPr lang="zh-CN" altLang="en-US" sz="2400" b="1" dirty="0"/>
              <a:t>为点割集, 则称</a:t>
            </a:r>
            <a:r>
              <a:rPr lang="en-US" altLang="zh-CN" sz="2400" b="1" i="1" dirty="0"/>
              <a:t>v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割点</a:t>
            </a:r>
            <a:r>
              <a:rPr lang="zh-CN" altLang="en-US" sz="2400" b="1" dirty="0"/>
              <a:t>.</a:t>
            </a:r>
          </a:p>
          <a:p>
            <a:pPr algn="just" eaLnBrk="1" latinLnBrk="0" hangingPunct="1">
              <a:lnSpc>
                <a:spcPct val="115000"/>
              </a:lnSpc>
              <a:spcBef>
                <a:spcPts val="1000"/>
              </a:spcBef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E, 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)&gt;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且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, 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边割集</a:t>
            </a:r>
            <a:r>
              <a:rPr lang="zh-CN" altLang="en-US" sz="2400" b="1" dirty="0"/>
              <a:t>. 若</a:t>
            </a:r>
            <a:r>
              <a:rPr lang="zh-CN" altLang="en-US" sz="2400" b="1" dirty="0">
                <a:solidFill>
                  <a:srgbClr val="FF0000"/>
                </a:solidFill>
              </a:rPr>
              <a:t>{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r>
              <a:rPr lang="zh-CN" altLang="en-US" sz="2400" b="1" dirty="0"/>
              <a:t>为边割集, 则称</a:t>
            </a:r>
            <a:r>
              <a:rPr lang="en-US" altLang="zh-CN" sz="2400" b="1" i="1" dirty="0"/>
              <a:t>e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割边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7030A0"/>
                </a:solidFill>
              </a:rPr>
              <a:t>桥</a:t>
            </a:r>
            <a:r>
              <a:rPr lang="zh-CN" altLang="en-US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315430" name="Text Box 38"/>
          <p:cNvSpPr txBox="1"/>
          <p:nvPr/>
        </p:nvSpPr>
        <p:spPr>
          <a:xfrm>
            <a:off x="609600" y="4344670"/>
            <a:ext cx="6248400" cy="201041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90000"/>
              </a:lnSpc>
              <a:spcBef>
                <a:spcPct val="6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说明：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i="1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无点割集，但有边割集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阶零图既无点割集，也无边割集.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连通，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为点割集，则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为边割集，则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)=2.</a:t>
            </a:r>
          </a:p>
        </p:txBody>
      </p:sp>
      <p:grpSp>
        <p:nvGrpSpPr>
          <p:cNvPr id="13316" name="Group 71"/>
          <p:cNvGrpSpPr/>
          <p:nvPr/>
        </p:nvGrpSpPr>
        <p:grpSpPr>
          <a:xfrm>
            <a:off x="533400" y="1752600"/>
            <a:ext cx="8077200" cy="2743200"/>
            <a:chOff x="336" y="1104"/>
            <a:chExt cx="5088" cy="1728"/>
          </a:xfrm>
        </p:grpSpPr>
        <p:sp>
          <p:nvSpPr>
            <p:cNvPr id="13317" name="Text Box 39"/>
            <p:cNvSpPr txBox="1"/>
            <p:nvPr/>
          </p:nvSpPr>
          <p:spPr>
            <a:xfrm>
              <a:off x="384" y="1104"/>
              <a:ext cx="5040" cy="1728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25000"/>
                </a:spcBef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5000"/>
                </a:spcBef>
              </a:pPr>
              <a:endPara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318" name="Group 40"/>
            <p:cNvGrpSpPr/>
            <p:nvPr/>
          </p:nvGrpSpPr>
          <p:grpSpPr>
            <a:xfrm>
              <a:off x="336" y="1200"/>
              <a:ext cx="2784" cy="1440"/>
              <a:chOff x="1872" y="2304"/>
              <a:chExt cx="2784" cy="1440"/>
            </a:xfrm>
          </p:grpSpPr>
          <p:sp>
            <p:nvSpPr>
              <p:cNvPr id="13319" name="Text Box 41"/>
              <p:cNvSpPr txBox="1"/>
              <p:nvPr/>
            </p:nvSpPr>
            <p:spPr>
              <a:xfrm>
                <a:off x="1872" y="2928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pic>
            <p:nvPicPr>
              <p:cNvPr id="13320" name="Picture 42" descr="E:\插图\离散\割集.ti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" y="2448"/>
                <a:ext cx="2360" cy="114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3321" name="Text Box 43"/>
              <p:cNvSpPr txBox="1"/>
              <p:nvPr/>
            </p:nvSpPr>
            <p:spPr>
              <a:xfrm>
                <a:off x="2352" y="2880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3322" name="Text Box 44"/>
              <p:cNvSpPr txBox="1"/>
              <p:nvPr/>
            </p:nvSpPr>
            <p:spPr>
              <a:xfrm>
                <a:off x="2832" y="3456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3323" name="Text Box 45"/>
              <p:cNvSpPr txBox="1"/>
              <p:nvPr/>
            </p:nvSpPr>
            <p:spPr>
              <a:xfrm>
                <a:off x="2736" y="230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3324" name="Text Box 46"/>
              <p:cNvSpPr txBox="1"/>
              <p:nvPr/>
            </p:nvSpPr>
            <p:spPr>
              <a:xfrm>
                <a:off x="3360" y="3024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3325" name="Text Box 47"/>
              <p:cNvSpPr txBox="1"/>
              <p:nvPr/>
            </p:nvSpPr>
            <p:spPr>
              <a:xfrm>
                <a:off x="3648" y="2304"/>
                <a:ext cx="288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f</a:t>
                </a:r>
              </a:p>
            </p:txBody>
          </p:sp>
          <p:sp>
            <p:nvSpPr>
              <p:cNvPr id="13326" name="Text Box 48"/>
              <p:cNvSpPr txBox="1"/>
              <p:nvPr/>
            </p:nvSpPr>
            <p:spPr>
              <a:xfrm>
                <a:off x="4416" y="2928"/>
                <a:ext cx="240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13327" name="Text Box 49"/>
              <p:cNvSpPr txBox="1"/>
              <p:nvPr/>
            </p:nvSpPr>
            <p:spPr>
              <a:xfrm>
                <a:off x="2352" y="2496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328" name="Text Box 50"/>
              <p:cNvSpPr txBox="1"/>
              <p:nvPr/>
            </p:nvSpPr>
            <p:spPr>
              <a:xfrm>
                <a:off x="2304" y="3168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329" name="Text Box 51"/>
              <p:cNvSpPr txBox="1"/>
              <p:nvPr/>
            </p:nvSpPr>
            <p:spPr>
              <a:xfrm>
                <a:off x="2688" y="2688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3330" name="Text Box 52"/>
              <p:cNvSpPr txBox="1"/>
              <p:nvPr/>
            </p:nvSpPr>
            <p:spPr>
              <a:xfrm>
                <a:off x="2928" y="2784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3331" name="Text Box 53"/>
              <p:cNvSpPr txBox="1"/>
              <p:nvPr/>
            </p:nvSpPr>
            <p:spPr>
              <a:xfrm>
                <a:off x="2784" y="3024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3332" name="Text Box 54"/>
              <p:cNvSpPr txBox="1"/>
              <p:nvPr/>
            </p:nvSpPr>
            <p:spPr>
              <a:xfrm>
                <a:off x="3168" y="2592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3333" name="Text Box 55"/>
              <p:cNvSpPr txBox="1"/>
              <p:nvPr/>
            </p:nvSpPr>
            <p:spPr>
              <a:xfrm>
                <a:off x="3168" y="3216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3334" name="Text Box 56"/>
              <p:cNvSpPr txBox="1"/>
              <p:nvPr/>
            </p:nvSpPr>
            <p:spPr>
              <a:xfrm>
                <a:off x="3552" y="2736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3335" name="Text Box 57"/>
              <p:cNvSpPr txBox="1"/>
              <p:nvPr/>
            </p:nvSpPr>
            <p:spPr>
              <a:xfrm>
                <a:off x="4080" y="2592"/>
                <a:ext cx="336" cy="28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24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5452" name="Text Box 60"/>
          <p:cNvSpPr txBox="1"/>
          <p:nvPr/>
        </p:nvSpPr>
        <p:spPr>
          <a:xfrm>
            <a:off x="5105400" y="1412875"/>
            <a:ext cx="4332605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点割集:{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05400" y="1828800"/>
            <a:ext cx="1600200" cy="457200"/>
            <a:chOff x="8040" y="2880"/>
            <a:chExt cx="2520" cy="720"/>
          </a:xfrm>
        </p:grpSpPr>
        <p:sp>
          <p:nvSpPr>
            <p:cNvPr id="315450" name="Text Box 58"/>
            <p:cNvSpPr txBox="1"/>
            <p:nvPr/>
          </p:nvSpPr>
          <p:spPr>
            <a:xfrm>
              <a:off x="9360" y="2880"/>
              <a:ext cx="72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e,</a:t>
              </a:r>
            </a:p>
          </p:txBody>
        </p:sp>
        <p:sp>
          <p:nvSpPr>
            <p:cNvPr id="315451" name="Text Box 59"/>
            <p:cNvSpPr txBox="1"/>
            <p:nvPr/>
          </p:nvSpPr>
          <p:spPr>
            <a:xfrm>
              <a:off x="9840" y="2880"/>
              <a:ext cx="72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f</a:t>
              </a:r>
            </a:p>
          </p:txBody>
        </p:sp>
        <p:sp>
          <p:nvSpPr>
            <p:cNvPr id="315453" name="Text Box 61"/>
            <p:cNvSpPr txBox="1"/>
            <p:nvPr/>
          </p:nvSpPr>
          <p:spPr>
            <a:xfrm>
              <a:off x="8040" y="2880"/>
              <a:ext cx="144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割点: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77155" y="3676015"/>
            <a:ext cx="1371600" cy="457200"/>
            <a:chOff x="8153" y="5789"/>
            <a:chExt cx="2160" cy="720"/>
          </a:xfrm>
        </p:grpSpPr>
        <p:sp>
          <p:nvSpPr>
            <p:cNvPr id="315455" name="Text Box 63"/>
            <p:cNvSpPr txBox="1"/>
            <p:nvPr/>
          </p:nvSpPr>
          <p:spPr>
            <a:xfrm>
              <a:off x="8153" y="5789"/>
              <a:ext cx="108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桥:</a:t>
              </a:r>
            </a:p>
          </p:txBody>
        </p:sp>
        <p:sp>
          <p:nvSpPr>
            <p:cNvPr id="315456" name="Text Box 64"/>
            <p:cNvSpPr txBox="1"/>
            <p:nvPr/>
          </p:nvSpPr>
          <p:spPr>
            <a:xfrm>
              <a:off x="8993" y="5789"/>
              <a:ext cx="72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315457" name="Text Box 65"/>
            <p:cNvSpPr txBox="1"/>
            <p:nvPr/>
          </p:nvSpPr>
          <p:spPr>
            <a:xfrm>
              <a:off x="9593" y="5789"/>
              <a:ext cx="72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05400" y="2630805"/>
            <a:ext cx="3657600" cy="990600"/>
            <a:chOff x="8040" y="4143"/>
            <a:chExt cx="5760" cy="1560"/>
          </a:xfrm>
        </p:grpSpPr>
        <p:sp>
          <p:nvSpPr>
            <p:cNvPr id="315458" name="Text Box 66"/>
            <p:cNvSpPr txBox="1"/>
            <p:nvPr/>
          </p:nvSpPr>
          <p:spPr>
            <a:xfrm>
              <a:off x="8040" y="4143"/>
              <a:ext cx="3840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边割集:{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</a:t>
              </a:r>
              <a:endPara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5459" name="Text Box 67"/>
            <p:cNvSpPr txBox="1"/>
            <p:nvPr/>
          </p:nvSpPr>
          <p:spPr>
            <a:xfrm>
              <a:off x="11640" y="4143"/>
              <a:ext cx="1800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</a:t>
              </a:r>
            </a:p>
          </p:txBody>
        </p:sp>
        <p:sp>
          <p:nvSpPr>
            <p:cNvPr id="315460" name="Text Box 68"/>
            <p:cNvSpPr txBox="1"/>
            <p:nvPr/>
          </p:nvSpPr>
          <p:spPr>
            <a:xfrm>
              <a:off x="8280" y="4983"/>
              <a:ext cx="264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},</a:t>
              </a:r>
            </a:p>
          </p:txBody>
        </p:sp>
        <p:sp>
          <p:nvSpPr>
            <p:cNvPr id="315461" name="Text Box 69"/>
            <p:cNvSpPr txBox="1"/>
            <p:nvPr/>
          </p:nvSpPr>
          <p:spPr>
            <a:xfrm>
              <a:off x="10560" y="4983"/>
              <a:ext cx="3240" cy="720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baseline="-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0" grpId="0"/>
      <p:bldP spid="315430" grpId="1"/>
      <p:bldP spid="315452" grpId="0"/>
      <p:bldP spid="315452" grpId="1"/>
    </p:bld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56</TotalTime>
  <Words>4211</Words>
  <Application>Microsoft Office PowerPoint</Application>
  <PresentationFormat>全屏显示(4:3)</PresentationFormat>
  <Paragraphs>460</Paragraphs>
  <Slides>29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华文行楷</vt:lpstr>
      <vt:lpstr>宋体</vt:lpstr>
      <vt:lpstr>Arial</vt:lpstr>
      <vt:lpstr>Symbol</vt:lpstr>
      <vt:lpstr>Times New Roman</vt:lpstr>
      <vt:lpstr>Wingdings</vt:lpstr>
      <vt:lpstr>清华版教材展示</vt:lpstr>
      <vt:lpstr>Equation.3</vt:lpstr>
      <vt:lpstr>6.2 图的连通性</vt:lpstr>
      <vt:lpstr>通路与回路</vt:lpstr>
      <vt:lpstr>说明</vt:lpstr>
      <vt:lpstr>PowerPoint 演示文稿</vt:lpstr>
      <vt:lpstr>定理</vt:lpstr>
      <vt:lpstr>无向图的连通性与连通度</vt:lpstr>
      <vt:lpstr>短程线与距离</vt:lpstr>
      <vt:lpstr>点割集与边割集</vt:lpstr>
      <vt:lpstr>实例</vt:lpstr>
      <vt:lpstr>点连通度与边连通度</vt:lpstr>
      <vt:lpstr>说明</vt:lpstr>
      <vt:lpstr>有向图的连通性及其分类</vt:lpstr>
      <vt:lpstr>实例</vt:lpstr>
      <vt:lpstr>有向图中的短程线与距离</vt:lpstr>
      <vt:lpstr>6.3 图的矩阵表示</vt:lpstr>
      <vt:lpstr>无向图的关联矩阵</vt:lpstr>
      <vt:lpstr>性质</vt:lpstr>
      <vt:lpstr>无环有向图的关联矩阵</vt:lpstr>
      <vt:lpstr>性质</vt:lpstr>
      <vt:lpstr>有向图的邻接矩阵（可有环）</vt:lpstr>
      <vt:lpstr>实例</vt:lpstr>
      <vt:lpstr>有向图中的通路数与回路数</vt:lpstr>
      <vt:lpstr>证明</vt:lpstr>
      <vt:lpstr>PowerPoint 演示文稿</vt:lpstr>
      <vt:lpstr>实例</vt:lpstr>
      <vt:lpstr>无向图的相邻矩阵</vt:lpstr>
      <vt:lpstr>图的可达矩阵</vt:lpstr>
      <vt:lpstr>实例</vt:lpstr>
      <vt:lpstr>PowerPoint 演示文稿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成骏焘</cp:lastModifiedBy>
  <cp:revision>66</cp:revision>
  <dcterms:created xsi:type="dcterms:W3CDTF">2003-05-27T06:14:00Z</dcterms:created>
  <dcterms:modified xsi:type="dcterms:W3CDTF">2022-06-10T07:20:56Z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A203388DED644676AB8320183A336116</vt:lpwstr>
  </property>
</Properties>
</file>