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82" r:id="rId2"/>
    <p:sldId id="258" r:id="rId3"/>
    <p:sldId id="259" r:id="rId4"/>
    <p:sldId id="260" r:id="rId5"/>
    <p:sldId id="261" r:id="rId6"/>
    <p:sldId id="285" r:id="rId7"/>
    <p:sldId id="284" r:id="rId8"/>
    <p:sldId id="263" r:id="rId9"/>
    <p:sldId id="264" r:id="rId10"/>
    <p:sldId id="265" r:id="rId11"/>
    <p:sldId id="267" r:id="rId12"/>
    <p:sldId id="269" r:id="rId13"/>
    <p:sldId id="270" r:id="rId14"/>
    <p:sldId id="271" r:id="rId15"/>
    <p:sldId id="272" r:id="rId16"/>
    <p:sldId id="283" r:id="rId17"/>
    <p:sldId id="273" r:id="rId18"/>
    <p:sldId id="275" r:id="rId19"/>
    <p:sldId id="304" r:id="rId20"/>
    <p:sldId id="305" r:id="rId21"/>
    <p:sldId id="306" r:id="rId22"/>
    <p:sldId id="307" r:id="rId23"/>
    <p:sldId id="308" r:id="rId24"/>
    <p:sldId id="309" r:id="rId25"/>
    <p:sldId id="310" r:id="rId26"/>
    <p:sldId id="311" r:id="rId27"/>
    <p:sldId id="336" r:id="rId28"/>
    <p:sldId id="312" r:id="rId29"/>
    <p:sldId id="313" r:id="rId30"/>
    <p:sldId id="314" r:id="rId31"/>
    <p:sldId id="315" r:id="rId32"/>
    <p:sldId id="316" r:id="rId33"/>
    <p:sldId id="317" r:id="rId34"/>
    <p:sldId id="328" r:id="rId35"/>
    <p:sldId id="318" r:id="rId36"/>
    <p:sldId id="319" r:id="rId37"/>
    <p:sldId id="320" r:id="rId38"/>
    <p:sldId id="322" r:id="rId39"/>
    <p:sldId id="323" r:id="rId40"/>
    <p:sldId id="324" r:id="rId41"/>
    <p:sldId id="325" r:id="rId42"/>
  </p:sldIdLst>
  <p:sldSz cx="9144000" cy="6858000" type="screen4x3"/>
  <p:notesSz cx="6858000" cy="9144000"/>
  <p:custDataLst>
    <p:tags r:id="rId45"/>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9pPr>
  </p:defaultTextStyle>
  <p:extLst>
    <p:ext uri="{EFAFB233-063F-42B5-8137-9DF3F51BA10A}">
      <p15:sldGuideLst xmlns:p15="http://schemas.microsoft.com/office/powerpoint/2012/main">
        <p15:guide id="1" orient="horz" pos="216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0066"/>
    <a:srgbClr val="9900FF"/>
    <a:srgbClr val="DDDDDD"/>
    <a:srgbClr val="663300"/>
    <a:srgbClr val="CC0000"/>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46"/>
    <p:restoredTop sz="90160" autoAdjust="0"/>
  </p:normalViewPr>
  <p:slideViewPr>
    <p:cSldViewPr showGuides="1">
      <p:cViewPr varScale="1">
        <p:scale>
          <a:sx n="79" d="100"/>
          <a:sy n="79" d="100"/>
        </p:scale>
        <p:origin x="1387" y="67"/>
      </p:cViewPr>
      <p:guideLst>
        <p:guide orient="horz" pos="2163"/>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2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kumimoji="1" sz="12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solidFill>
                  <a:schemeClr val="tx1"/>
                </a:solidFill>
                <a:latin typeface="Times New Roman" panose="02020603050405020304" pitchFamily="18" charset="0"/>
                <a:ea typeface="宋体" panose="02010600030101010101" pitchFamily="2" charset="-122"/>
                <a:cs typeface="+mn-cs"/>
              </a:rPr>
              <a:t>‹#›</a:t>
            </a:fld>
            <a:endParaRPr lang="zh-CN" altLang="en-US" sz="1200" strike="noStrike" noProof="1">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2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kumimoji="1" sz="120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solidFill>
                  <a:schemeClr val="tx1"/>
                </a:solidFill>
                <a:latin typeface="Times New Roman" panose="02020603050405020304" pitchFamily="18" charset="0"/>
                <a:ea typeface="宋体" panose="02010600030101010101" pitchFamily="2" charset="-122"/>
                <a:cs typeface="+mn-cs"/>
              </a:rPr>
              <a:t>‹#›</a:t>
            </a:fld>
            <a:endParaRPr lang="zh-CN" altLang="en-US" sz="1200" strike="noStrike" noProof="1">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在这一节里，我们讲由实际应用所产生的四类特殊的图，包括二部图，欧拉图，哈密顿图，和平面图。</a:t>
            </a:r>
          </a:p>
          <a:p>
            <a:r>
              <a:rPr lang="zh-CN" altLang="en-US"/>
              <a:t>这一节的内容很多，我们主要讲这几种图的属定义，属性和应用，一些定理的证明就不细讲。</a:t>
            </a:r>
          </a:p>
          <a:p>
            <a:r>
              <a:rPr lang="en-US" altLang="zh-CN"/>
              <a:t>25“</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有欧拉回路肯定有欧拉通路，没有欧拉通路肯定没有欧拉回路。</a:t>
            </a:r>
          </a:p>
          <a:p>
            <a:endParaRPr lang="zh-CN" altLang="en-US"/>
          </a:p>
          <a:p>
            <a:r>
              <a:rPr lang="zh-CN" altLang="en-US"/>
              <a:t>一个无向图是否含有欧拉通路或者欧拉回路，有快捷的判断方法。这就是定理</a:t>
            </a:r>
            <a:r>
              <a:rPr lang="en-US" altLang="zh-CN"/>
              <a:t>6.10.</a:t>
            </a:r>
          </a:p>
          <a:p>
            <a:r>
              <a:rPr lang="zh-CN" altLang="en-US"/>
              <a:t>无向图</a:t>
            </a:r>
            <a:r>
              <a:rPr lang="en-US" altLang="zh-CN"/>
              <a:t>G</a:t>
            </a:r>
            <a:r>
              <a:rPr lang="zh-CN" altLang="en-US"/>
              <a:t>含有欧拉回路的充分必要条件是</a:t>
            </a:r>
            <a:r>
              <a:rPr lang="en-US" altLang="zh-CN"/>
              <a:t>G</a:t>
            </a:r>
            <a:r>
              <a:rPr lang="zh-CN" altLang="en-US"/>
              <a:t>是连通的，且所有顶点的度数是奇数。</a:t>
            </a:r>
          </a:p>
          <a:p>
            <a:endParaRPr lang="zh-CN" altLang="en-US"/>
          </a:p>
          <a:p>
            <a:r>
              <a:rPr lang="zh-CN" altLang="en-US"/>
              <a:t>约</a:t>
            </a:r>
            <a:r>
              <a:rPr lang="en-US" altLang="zh-CN"/>
              <a:t>2”</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2“</a:t>
            </a:r>
          </a:p>
          <a:p>
            <a:endParaRPr lang="en-US" altLang="zh-CN"/>
          </a:p>
          <a:p>
            <a:endParaRPr lang="en-US" altLang="zh-CN"/>
          </a:p>
          <a:p>
            <a:r>
              <a:rPr lang="zh-CN" altLang="en-US"/>
              <a:t>欧拉图总共需耗时约</a:t>
            </a:r>
            <a:r>
              <a:rPr lang="en-US" altLang="zh-CN"/>
              <a:t>7</a:t>
            </a:r>
            <a:r>
              <a:rPr lang="zh-CN" altLang="en-US"/>
              <a:t>分钟</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哈密顿图可为无向图，也可为有向图。</a:t>
            </a:r>
          </a:p>
          <a:p>
            <a:endParaRPr lang="zh-CN" altLang="en-US"/>
          </a:p>
          <a:p>
            <a:r>
              <a:rPr lang="zh-CN" altLang="en-US"/>
              <a:t>哈密顿提出了这样一个周游世界的问题。</a:t>
            </a:r>
            <a:r>
              <a:rPr lang="en-US" altLang="zh-CN"/>
              <a:t>20</a:t>
            </a:r>
            <a:r>
              <a:rPr lang="zh-CN" altLang="en-US"/>
              <a:t>座城市分布于这个多面体的</a:t>
            </a:r>
            <a:r>
              <a:rPr lang="en-US" altLang="zh-CN"/>
              <a:t>12</a:t>
            </a:r>
            <a:r>
              <a:rPr lang="zh-CN" altLang="en-US"/>
              <a:t>个顶点上，多面体的棱是连接城市的道路。一个人能否从一座城市出发，经过其它城市一次且仅一次，而能回到原始的出发点。如果把多面体投影到平面上，这个周游世界问题就演变成了一个图论问题，是否这个图中存在一个回路，经过所有城市一次且仅一次。</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没有限定为有向、无向图，这类似于欧拉图。</a:t>
            </a:r>
          </a:p>
          <a:p>
            <a:r>
              <a:rPr lang="zh-CN" altLang="en-US"/>
              <a:t>有哈密顿回路肯定有哈密顿通路。</a:t>
            </a:r>
          </a:p>
          <a:p>
            <a:r>
              <a:rPr lang="zh-CN" altLang="en-US"/>
              <a:t>含有哈密顿通路或者回路的图肯定是连通的。</a:t>
            </a:r>
          </a:p>
          <a:p>
            <a:endParaRPr lang="zh-CN" altLang="en-US"/>
          </a:p>
          <a:p>
            <a:r>
              <a:rPr lang="en-US" altLang="zh-CN"/>
              <a:t>1’20“</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对一个图含有哈密顿通路或者哈密顿回路，现在还没找到充分必要条件。现在还只找到一些必要条件或者充分条件。</a:t>
            </a:r>
          </a:p>
          <a:p>
            <a:r>
              <a:rPr lang="zh-CN" altLang="en-US"/>
              <a:t>对无向哈密顿图存在这样一个必要条件，</a:t>
            </a:r>
          </a:p>
          <a:p>
            <a:r>
              <a:rPr lang="zh-CN" altLang="en-US"/>
              <a:t>无向图</a:t>
            </a:r>
            <a:r>
              <a:rPr lang="en-US" altLang="zh-CN"/>
              <a:t>G</a:t>
            </a:r>
            <a:r>
              <a:rPr lang="zh-CN" altLang="en-US"/>
              <a:t>删除掉顶点集</a:t>
            </a:r>
            <a:r>
              <a:rPr lang="en-US" altLang="zh-CN"/>
              <a:t>V</a:t>
            </a:r>
            <a:r>
              <a:rPr lang="zh-CN" altLang="en-US"/>
              <a:t>的非真空子集</a:t>
            </a:r>
            <a:r>
              <a:rPr lang="en-US" altLang="zh-CN"/>
              <a:t>V1</a:t>
            </a:r>
            <a:r>
              <a:rPr lang="zh-CN" altLang="en-US"/>
              <a:t>可能变成含有多个连通分支的图，但这个连通分支数肯定要小于等于</a:t>
            </a:r>
            <a:r>
              <a:rPr lang="en-US" altLang="zh-CN"/>
              <a:t>V1</a:t>
            </a:r>
            <a:r>
              <a:rPr lang="zh-CN" altLang="en-US"/>
              <a:t>所含有的顶点个数。</a:t>
            </a:r>
          </a:p>
          <a:p>
            <a:r>
              <a:rPr lang="zh-CN" altLang="en-US"/>
              <a:t>这个定理证明比较简单，假定</a:t>
            </a:r>
            <a:r>
              <a:rPr lang="en-US" altLang="zh-CN"/>
              <a:t>C</a:t>
            </a:r>
            <a:r>
              <a:rPr lang="zh-CN" altLang="en-US"/>
              <a:t>为</a:t>
            </a:r>
            <a:r>
              <a:rPr lang="en-US" altLang="zh-CN"/>
              <a:t>G</a:t>
            </a:r>
            <a:r>
              <a:rPr lang="zh-CN" altLang="en-US"/>
              <a:t>的一条哈密顿回路，他经过所有的顶点。哈密顿回路删除掉子顶点集</a:t>
            </a:r>
            <a:r>
              <a:rPr lang="en-US" altLang="zh-CN"/>
              <a:t>V1</a:t>
            </a:r>
            <a:r>
              <a:rPr lang="zh-CN" altLang="en-US"/>
              <a:t>后，离散成的分支数肯定小于</a:t>
            </a:r>
            <a:r>
              <a:rPr lang="en-US" altLang="zh-CN"/>
              <a:t>V1</a:t>
            </a:r>
            <a:r>
              <a:rPr lang="zh-CN" altLang="en-US"/>
              <a:t>所含有顶点数（画图说明）。</a:t>
            </a:r>
          </a:p>
          <a:p>
            <a:r>
              <a:rPr lang="zh-CN" altLang="en-US"/>
              <a:t>去掉子顶点集</a:t>
            </a:r>
            <a:r>
              <a:rPr lang="en-US" altLang="zh-CN"/>
              <a:t>V1</a:t>
            </a:r>
            <a:r>
              <a:rPr lang="zh-CN" altLang="en-US"/>
              <a:t>后，</a:t>
            </a:r>
            <a:r>
              <a:rPr lang="en-US" altLang="zh-CN"/>
              <a:t>C</a:t>
            </a:r>
            <a:r>
              <a:rPr lang="zh-CN" altLang="en-US"/>
              <a:t>分裂成几个连通分支数只会大于</a:t>
            </a:r>
            <a:r>
              <a:rPr lang="en-US" altLang="zh-CN"/>
              <a:t>G</a:t>
            </a:r>
            <a:r>
              <a:rPr lang="zh-CN" altLang="en-US"/>
              <a:t>所分裂成的连通分支数（举例说明）。由此证明了。。。</a:t>
            </a:r>
          </a:p>
          <a:p>
            <a:endParaRPr lang="zh-CN" altLang="en-US"/>
          </a:p>
          <a:p>
            <a:r>
              <a:rPr lang="zh-CN" altLang="en-US"/>
              <a:t>要</a:t>
            </a:r>
            <a:r>
              <a:rPr lang="en-US" altLang="zh-CN"/>
              <a:t>4‘</a:t>
            </a:r>
            <a:r>
              <a:rPr lang="zh-CN" altLang="en-US"/>
              <a:t>：</a:t>
            </a:r>
            <a:r>
              <a:rPr lang="en-US" altLang="zh-CN"/>
              <a:t>30”</a:t>
            </a:r>
            <a:endParaRPr lang="zh-CN" altLang="en-US"/>
          </a:p>
          <a:p>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如果该存在哈密顿回路，这个回路肯定要经过</a:t>
            </a:r>
            <a:r>
              <a:rPr lang="en-US" altLang="zh-CN"/>
              <a:t>afg</a:t>
            </a:r>
            <a:r>
              <a:rPr lang="zh-CN" altLang="en-US"/>
              <a:t>这三个顶点且只经过一次，而这三点是二度顶点，因此这个哈密顿回路肯定包含</a:t>
            </a:r>
            <a:r>
              <a:rPr lang="en-US" altLang="zh-CN"/>
              <a:t>(a</a:t>
            </a:r>
            <a:r>
              <a:rPr lang="zh-CN" altLang="en-US"/>
              <a:t>，</a:t>
            </a:r>
            <a:r>
              <a:rPr lang="en-US" altLang="zh-CN"/>
              <a:t>c)</a:t>
            </a:r>
            <a:r>
              <a:rPr lang="zh-CN" altLang="en-US"/>
              <a:t>，（</a:t>
            </a:r>
            <a:r>
              <a:rPr lang="en-US" altLang="zh-CN"/>
              <a:t>f,c</a:t>
            </a:r>
            <a:r>
              <a:rPr lang="zh-CN" altLang="en-US"/>
              <a:t>）</a:t>
            </a:r>
            <a:r>
              <a:rPr lang="en-US" altLang="zh-CN"/>
              <a:t>(g,c)</a:t>
            </a:r>
            <a:r>
              <a:rPr lang="zh-CN" altLang="en-US"/>
              <a:t>这三条边。</a:t>
            </a:r>
          </a:p>
          <a:p>
            <a:r>
              <a:rPr lang="zh-CN" altLang="en-US"/>
              <a:t>这样就导致这条回路要经过</a:t>
            </a:r>
            <a:r>
              <a:rPr lang="en-US" altLang="zh-CN"/>
              <a:t>c</a:t>
            </a:r>
            <a:r>
              <a:rPr lang="zh-CN" altLang="en-US"/>
              <a:t>这个顶点三次。这不符合哈密顿回路要求。</a:t>
            </a:r>
          </a:p>
          <a:p>
            <a:endParaRPr lang="zh-CN" altLang="en-US"/>
          </a:p>
          <a:p>
            <a:r>
              <a:rPr lang="en-US" altLang="zh-CN"/>
              <a:t>2’</a:t>
            </a:r>
          </a:p>
          <a:p>
            <a:endParaRPr lang="zh-CN" altLang="en-US"/>
          </a:p>
          <a:p>
            <a:r>
              <a:rPr lang="zh-CN" altLang="en-US" b="1" dirty="0">
                <a:solidFill>
                  <a:srgbClr val="002060"/>
                </a:solidFill>
                <a:sym typeface="+mn-ea"/>
              </a:rPr>
              <a:t>该图有哈密顿通路.</a:t>
            </a:r>
            <a:endParaRPr lang="zh-CN" altLang="en-US" b="1" dirty="0">
              <a:solidFill>
                <a:srgbClr val="002060"/>
              </a:solidFill>
              <a:latin typeface="Times New Roman" panose="02020603050405020304" pitchFamily="18" charset="0"/>
              <a:ea typeface="宋体" panose="02010600030101010101" pitchFamily="2" charset="-122"/>
            </a:endParaRP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2‘</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sym typeface="+mn-ea"/>
              </a:rPr>
              <a:t>把能通过同构变形，使得无边相交叉的无向图称为平面图。这个称呼是很直观的。无向图的这种平面化表示称为平面图的平面嵌入。</a:t>
            </a:r>
          </a:p>
          <a:p>
            <a:r>
              <a:rPr lang="zh-CN" altLang="en-US">
                <a:sym typeface="+mn-ea"/>
              </a:rPr>
              <a:t>当然，如果一平面图本身就是无边相交的，他也称为平面嵌入。</a:t>
            </a:r>
            <a:endParaRPr lang="zh-CN" altLang="en-US"/>
          </a:p>
          <a:p>
            <a:endParaRPr lang="zh-CN" altLang="en-US"/>
          </a:p>
          <a:p>
            <a:r>
              <a:rPr lang="zh-CN" altLang="en-US"/>
              <a:t>先关注图</a:t>
            </a:r>
            <a:r>
              <a:rPr lang="en-US" altLang="zh-CN"/>
              <a:t>1.</a:t>
            </a:r>
            <a:r>
              <a:rPr lang="zh-CN" altLang="en-US"/>
              <a:t>该图看起来有些边相互交叉，但如果把外部点移动到内部去，那么没边交叉，且这两图是同构的。</a:t>
            </a:r>
          </a:p>
          <a:p>
            <a:r>
              <a:rPr lang="zh-CN" altLang="en-US"/>
              <a:t>类似的，图</a:t>
            </a:r>
            <a:r>
              <a:rPr lang="en-US" altLang="zh-CN"/>
              <a:t>3</a:t>
            </a:r>
            <a:r>
              <a:rPr lang="zh-CN" altLang="en-US"/>
              <a:t>看起来也有边交叉，但如果把这边拉到外部去，得到通构图，那也没有变交叉。但图</a:t>
            </a:r>
            <a:r>
              <a:rPr lang="en-US" altLang="zh-CN"/>
              <a:t>5</a:t>
            </a:r>
            <a:r>
              <a:rPr lang="zh-CN" altLang="en-US"/>
              <a:t>不论怎么变形，都不能得到无边相交的同构图。</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二部图是针对无向图定义的。</a:t>
            </a:r>
          </a:p>
          <a:p>
            <a:endParaRPr lang="zh-CN" altLang="en-US"/>
          </a:p>
          <a:p>
            <a:r>
              <a:rPr lang="zh-CN" altLang="en-US"/>
              <a:t>无向图没有限定为简单图，但肯定不含环。</a:t>
            </a:r>
            <a:endParaRPr lang="en-US" altLang="zh-CN"/>
          </a:p>
          <a:p>
            <a:r>
              <a:rPr lang="en-US" altLang="zh-CN"/>
              <a:t>V1</a:t>
            </a:r>
            <a:r>
              <a:rPr lang="zh-CN" altLang="en-US"/>
              <a:t>或者</a:t>
            </a:r>
            <a:r>
              <a:rPr lang="en-US" altLang="zh-CN"/>
              <a:t>V2</a:t>
            </a:r>
            <a:r>
              <a:rPr lang="zh-CN" altLang="en-US"/>
              <a:t>中的各顶点是彼此不相邻的。</a:t>
            </a:r>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a:p>
            <a:r>
              <a:rPr lang="zh-CN" altLang="en-US"/>
              <a:t>平面图能将无限平面分割成由边隔离成的几个独立区域，每个区域被称为面。</a:t>
            </a:r>
          </a:p>
          <a:p>
            <a:r>
              <a:rPr lang="zh-CN" altLang="en-US"/>
              <a:t>被分割而成的面有两种类型，面积无穷大的那个面称为外部面，用</a:t>
            </a:r>
            <a:r>
              <a:rPr lang="en-US" altLang="zh-CN"/>
              <a:t>R0</a:t>
            </a:r>
            <a:r>
              <a:rPr lang="zh-CN" altLang="en-US"/>
              <a:t>表示，面积有限的其它面称为内部面，用</a:t>
            </a:r>
            <a:r>
              <a:rPr lang="en-US" altLang="zh-CN"/>
              <a:t>R1</a:t>
            </a:r>
            <a:r>
              <a:rPr lang="zh-CN" altLang="en-US"/>
              <a:t>等表示。</a:t>
            </a:r>
          </a:p>
          <a:p>
            <a:r>
              <a:rPr lang="zh-CN" altLang="en-US"/>
              <a:t>限定某个面的的回路组称为边界，某个面的边界所含有的边的条数称为边界长度，用</a:t>
            </a:r>
            <a:r>
              <a:rPr lang="en-US" altLang="zh-CN"/>
              <a:t>deg</a:t>
            </a:r>
            <a:r>
              <a:rPr lang="zh-CN" altLang="en-US"/>
              <a:t>（</a:t>
            </a:r>
            <a:r>
              <a:rPr lang="en-US" altLang="zh-CN"/>
              <a:t>Ri</a:t>
            </a:r>
            <a:r>
              <a:rPr lang="zh-CN" altLang="en-US"/>
              <a:t>）表示。</a:t>
            </a:r>
          </a:p>
          <a:p>
            <a:endParaRPr lang="en-US" altLang="zh-CN"/>
          </a:p>
          <a:p>
            <a:r>
              <a:rPr lang="zh-CN" altLang="en-US"/>
              <a:t>讲一个平面图的面与次数，是针对他的平面嵌入而讲的。</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割线要特殊处理。我们可以把他想像成含有两条边，两边之间的面积为零。因为面积为零，这个假设区域不算一个面，而边要作为</a:t>
            </a:r>
            <a:r>
              <a:rPr lang="en-US" altLang="zh-CN"/>
              <a:t>R0</a:t>
            </a:r>
            <a:r>
              <a:rPr lang="zh-CN" altLang="en-US"/>
              <a:t>的边界两次</a:t>
            </a:r>
            <a:r>
              <a:rPr lang="zh-CN"/>
              <a:t>。</a:t>
            </a:r>
          </a:p>
          <a:p>
            <a:endParaRPr lang="zh-CN"/>
          </a:p>
          <a:p>
            <a:r>
              <a:rPr lang="en-US" altLang="zh-CN"/>
              <a:t>1’40”</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具体说明边界决定了面</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45”</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sym typeface="+mn-ea"/>
              </a:rPr>
              <a:t>为什么要限定为简单图？</a:t>
            </a:r>
          </a:p>
          <a:p>
            <a:endParaRPr lang="zh-CN" altLang="en-US">
              <a:sym typeface="+mn-ea"/>
            </a:endParaRPr>
          </a:p>
          <a:p>
            <a:r>
              <a:rPr lang="zh-CN" altLang="en-US">
                <a:sym typeface="+mn-ea"/>
              </a:rPr>
              <a:t>为什么要假定简单图？</a:t>
            </a:r>
          </a:p>
          <a:p>
            <a:endParaRPr lang="zh-CN" altLang="en-US">
              <a:sym typeface="+mn-ea"/>
            </a:endParaRPr>
          </a:p>
          <a:p>
            <a:r>
              <a:rPr lang="zh-CN" altLang="en-US">
                <a:sym typeface="+mn-ea"/>
              </a:rPr>
              <a:t>许多著名的猜想和问题都可以归结为对极大平面图 的研究</a:t>
            </a:r>
          </a:p>
          <a:p>
            <a:endParaRPr lang="zh-CN" altLang="en-US">
              <a:sym typeface="+mn-ea"/>
            </a:endParaRPr>
          </a:p>
          <a:p>
            <a:r>
              <a:rPr lang="zh-CN" altLang="en-US">
                <a:sym typeface="+mn-ea"/>
              </a:rPr>
              <a:t>具体实例</a:t>
            </a:r>
          </a:p>
          <a:p>
            <a:endParaRPr lang="zh-CN" altLang="en-US">
              <a:sym typeface="+mn-ea"/>
            </a:endParaRPr>
          </a:p>
          <a:p>
            <a:r>
              <a:rPr lang="en-US" altLang="zh-CN">
                <a:sym typeface="+mn-ea"/>
              </a:rPr>
              <a:t>2’20”</a:t>
            </a:r>
            <a:endParaRPr lang="zh-CN" altLang="en-US"/>
          </a:p>
          <a:p>
            <a:endParaRPr lang="zh-CN" altLang="en-US"/>
          </a:p>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极大平面图有几个性质。</a:t>
            </a:r>
          </a:p>
          <a:p>
            <a:r>
              <a:rPr lang="zh-CN" altLang="en-US"/>
              <a:t>极大平面图肯定是连通的。</a:t>
            </a:r>
          </a:p>
          <a:p>
            <a:r>
              <a:rPr lang="zh-CN" altLang="en-US"/>
              <a:t>假如</a:t>
            </a:r>
            <a:r>
              <a:rPr lang="en-US" altLang="zh-CN"/>
              <a:t>G</a:t>
            </a:r>
            <a:r>
              <a:rPr lang="zh-CN" altLang="en-US"/>
              <a:t>的阶数大于等于</a:t>
            </a:r>
            <a:r>
              <a:rPr lang="en-US" altLang="zh-CN"/>
              <a:t>3</a:t>
            </a:r>
            <a:r>
              <a:rPr lang="zh-CN" altLang="en-US"/>
              <a:t>，他是极大平面图的充分必要条件是每个面的次数为</a:t>
            </a:r>
            <a:r>
              <a:rPr lang="en-US" altLang="zh-CN"/>
              <a:t>3.</a:t>
            </a:r>
          </a:p>
          <a:p>
            <a:endParaRPr lang="en-US" altLang="zh-CN"/>
          </a:p>
          <a:p>
            <a:r>
              <a:rPr lang="zh-CN" altLang="en-US"/>
              <a:t>怎么证明</a:t>
            </a:r>
          </a:p>
          <a:p>
            <a:endParaRPr lang="en-US" altLang="zh-CN"/>
          </a:p>
          <a:p>
            <a:r>
              <a:rPr lang="en-US" altLang="zh-CN"/>
              <a:t>2‘30”</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没有限定是嵌入表示。只要是简单平面图，因为同构，肯定具有相同的条件。</a:t>
            </a:r>
          </a:p>
          <a:p>
            <a:r>
              <a:rPr lang="zh-CN" altLang="en-US"/>
              <a:t>当</a:t>
            </a:r>
            <a:r>
              <a:rPr lang="en-US" altLang="zh-CN"/>
              <a:t>m=0</a:t>
            </a:r>
            <a:r>
              <a:rPr lang="zh-CN" altLang="en-US"/>
              <a:t>，图无边，前提要求图为连通图，因此该图只有一个顶点，即</a:t>
            </a:r>
            <a:r>
              <a:rPr lang="en-US" altLang="zh-CN"/>
              <a:t>n=1.</a:t>
            </a:r>
            <a:r>
              <a:rPr lang="zh-CN" altLang="en-US"/>
              <a:t>这时图只有一个外部面，即</a:t>
            </a:r>
            <a:r>
              <a:rPr lang="en-US" altLang="zh-CN"/>
              <a:t>r=1</a:t>
            </a:r>
            <a:r>
              <a:rPr lang="zh-CN" altLang="en-US"/>
              <a:t>。因此结论成立。</a:t>
            </a:r>
          </a:p>
          <a:p>
            <a:endParaRPr lang="zh-CN" altLang="en-US"/>
          </a:p>
          <a:p>
            <a:r>
              <a:rPr lang="zh-CN" altLang="en-US"/>
              <a:t>采用数学归纳发，使得证明方法非常简单！</a:t>
            </a:r>
          </a:p>
          <a:p>
            <a:r>
              <a:rPr lang="zh-CN" altLang="en-US"/>
              <a:t>平面图体现在哪里呢？如过非平面图，有圈时删除掉一边不会这么简单。</a:t>
            </a:r>
          </a:p>
          <a:p>
            <a:endParaRPr lang="zh-CN" altLang="en-US"/>
          </a:p>
          <a:p>
            <a:r>
              <a:rPr lang="zh-CN" altLang="en-US" b="1" dirty="0">
                <a:sym typeface="Symbol" panose="05050102010706020507" pitchFamily="18" charset="2"/>
              </a:rPr>
              <a:t>（</a:t>
            </a:r>
            <a:r>
              <a:rPr lang="zh-CN" altLang="en-US" b="1" dirty="0">
                <a:solidFill>
                  <a:srgbClr val="FF0000"/>
                </a:solidFill>
                <a:sym typeface="Symbol" panose="05050102010706020507" pitchFamily="18" charset="2"/>
              </a:rPr>
              <a:t>如果图为非平面图，不成立</a:t>
            </a:r>
            <a:r>
              <a:rPr lang="zh-CN" altLang="en-US" b="1" dirty="0">
                <a:sym typeface="+mn-ea"/>
              </a:rPr>
              <a:t>）</a:t>
            </a:r>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dirty="0"/>
              <a:t>没有限定是嵌入表示。只要是简单平面图，因为同构，肯定具有相同的条件。</a:t>
            </a:r>
          </a:p>
          <a:p>
            <a:r>
              <a:rPr lang="zh-CN" altLang="en-US" dirty="0"/>
              <a:t>当</a:t>
            </a:r>
            <a:r>
              <a:rPr lang="en-US" altLang="zh-CN" dirty="0"/>
              <a:t>m=0</a:t>
            </a:r>
            <a:r>
              <a:rPr lang="zh-CN" altLang="en-US" dirty="0"/>
              <a:t>，图无边，前提要求图为连通图，因此该图只有一个顶点，即</a:t>
            </a:r>
            <a:r>
              <a:rPr lang="en-US" altLang="zh-CN" dirty="0"/>
              <a:t>n=1.</a:t>
            </a:r>
            <a:r>
              <a:rPr lang="zh-CN" altLang="en-US" dirty="0"/>
              <a:t>这时图只有一个外部面，即</a:t>
            </a:r>
            <a:r>
              <a:rPr lang="en-US" altLang="zh-CN" dirty="0"/>
              <a:t>r=1</a:t>
            </a:r>
            <a:r>
              <a:rPr lang="zh-CN" altLang="en-US" dirty="0"/>
              <a:t>。因此结论成立。</a:t>
            </a:r>
          </a:p>
          <a:p>
            <a:endParaRPr lang="zh-CN" altLang="en-US" dirty="0"/>
          </a:p>
          <a:p>
            <a:r>
              <a:rPr lang="zh-CN" altLang="en-US" dirty="0"/>
              <a:t>采用数学归纳发，使得证明方法非常简单！</a:t>
            </a:r>
          </a:p>
          <a:p>
            <a:r>
              <a:rPr lang="zh-CN" altLang="en-US" dirty="0"/>
              <a:t>平面图体现在哪里呢？如过非平面图，有圈时删除掉一边不会这么简单。</a:t>
            </a:r>
          </a:p>
          <a:p>
            <a:endParaRPr lang="zh-CN" altLang="en-US" dirty="0"/>
          </a:p>
          <a:p>
            <a:r>
              <a:rPr lang="zh-CN" altLang="en-US" b="1" dirty="0">
                <a:sym typeface="Symbol" panose="05050102010706020507" pitchFamily="18" charset="2"/>
              </a:rPr>
              <a:t>（</a:t>
            </a:r>
            <a:r>
              <a:rPr lang="zh-CN" altLang="en-US" b="1" dirty="0">
                <a:solidFill>
                  <a:srgbClr val="FF0000"/>
                </a:solidFill>
                <a:sym typeface="Symbol" panose="05050102010706020507" pitchFamily="18" charset="2"/>
              </a:rPr>
              <a:t>如果图为非平面图，不成立</a:t>
            </a:r>
            <a:r>
              <a:rPr lang="zh-CN" altLang="en-US" b="1" dirty="0">
                <a:sym typeface="+mn-ea"/>
              </a:rPr>
              <a:t>）</a:t>
            </a:r>
          </a:p>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不需细讲！</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该结果去掉了面的个数，方便区别连通、非连通。</a:t>
            </a:r>
          </a:p>
          <a:p>
            <a:r>
              <a:rPr lang="zh-CN" altLang="en-US"/>
              <a:t>在欧拉公式的基础上，我们进而有定理</a:t>
            </a:r>
            <a:r>
              <a:rPr lang="en-US" altLang="zh-CN"/>
              <a:t>6.17.</a:t>
            </a:r>
            <a:r>
              <a:rPr lang="zh-CN" altLang="en-US"/>
              <a:t>假设</a:t>
            </a:r>
            <a:r>
              <a:rPr lang="en-US" altLang="zh-CN"/>
              <a:t>G</a:t>
            </a:r>
            <a:r>
              <a:rPr lang="zh-CN" altLang="en-US"/>
              <a:t>为</a:t>
            </a:r>
            <a:r>
              <a:rPr lang="en-US" altLang="zh-CN"/>
              <a:t>n</a:t>
            </a:r>
            <a:r>
              <a:rPr lang="zh-CN" altLang="en-US"/>
              <a:t>阶连通平面图，他有面条边，且每个面的次数至少为</a:t>
            </a:r>
            <a:r>
              <a:rPr lang="en-US" altLang="zh-CN"/>
              <a:t>l( l</a:t>
            </a:r>
            <a:r>
              <a:rPr lang="zh-CN" altLang="en-US"/>
              <a:t>需要</a:t>
            </a:r>
            <a:r>
              <a:rPr lang="en-US" altLang="zh-CN"/>
              <a:t>&gt;=3)</a:t>
            </a:r>
            <a:r>
              <a:rPr lang="zh-CN" altLang="en-US"/>
              <a:t>，那么这个图需要这个关系，</a:t>
            </a:r>
            <a:r>
              <a:rPr lang="en-US" altLang="zh-CN"/>
              <a:t>...</a:t>
            </a:r>
          </a:p>
          <a:p>
            <a:r>
              <a:rPr lang="zh-CN" altLang="en-US"/>
              <a:t>这个关系是是</a:t>
            </a:r>
            <a:r>
              <a:rPr lang="en-US" altLang="zh-CN"/>
              <a:t>G</a:t>
            </a:r>
            <a:r>
              <a:rPr lang="zh-CN" altLang="en-US"/>
              <a:t>是平面图的必要条件，跟欧拉公式相比，只含有顶点数和边数，更加方便用于证明某个图不是平面图，即说明他不满足这个关系。</a:t>
            </a:r>
          </a:p>
          <a:p>
            <a:endParaRPr lang="zh-CN" altLang="en-US"/>
          </a:p>
          <a:p>
            <a:r>
              <a:rPr lang="en-US" altLang="zh-CN"/>
              <a:t>2’30“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对一个无向图是否是二部图存在一个简单的定理，即如果无向图不含奇数长度的回路，那么他肯定是一个二部图。</a:t>
            </a:r>
          </a:p>
          <a:p>
            <a:r>
              <a:rPr lang="zh-CN" altLang="en-US"/>
              <a:t>如果一个无向图是二部图，那么肯定不含奇数长度的回路。</a:t>
            </a:r>
          </a:p>
          <a:p>
            <a:endParaRPr lang="zh-CN" altLang="en-US"/>
          </a:p>
          <a:p>
            <a:r>
              <a:rPr lang="zh-CN" altLang="en-US"/>
              <a:t>必要性很简单。</a:t>
            </a:r>
          </a:p>
          <a:p>
            <a:r>
              <a:rPr lang="zh-CN" altLang="en-US"/>
              <a:t>充分性证明思路：构造出一个二部图来。</a:t>
            </a:r>
          </a:p>
          <a:p>
            <a:r>
              <a:rPr lang="zh-CN" altLang="en-US"/>
              <a:t>任意选择一个顶点</a:t>
            </a:r>
            <a:r>
              <a:rPr lang="en-US" altLang="zh-CN"/>
              <a:t>u</a:t>
            </a:r>
            <a:r>
              <a:rPr lang="zh-CN" altLang="en-US"/>
              <a:t>作为参考点，把所有顶点分成</a:t>
            </a:r>
            <a:r>
              <a:rPr lang="en-US" altLang="zh-CN"/>
              <a:t>v1,v2</a:t>
            </a:r>
            <a:r>
              <a:rPr lang="zh-CN" altLang="en-US"/>
              <a:t>而部分。跟顶点</a:t>
            </a:r>
            <a:r>
              <a:rPr lang="en-US" altLang="zh-CN"/>
              <a:t>u</a:t>
            </a:r>
            <a:r>
              <a:rPr lang="zh-CN" altLang="en-US"/>
              <a:t>之间的距离为偶数的顶点属于</a:t>
            </a:r>
            <a:r>
              <a:rPr lang="en-US" altLang="zh-CN"/>
              <a:t>V1</a:t>
            </a:r>
            <a:r>
              <a:rPr lang="zh-CN" altLang="en-US"/>
              <a:t>，跟顶点</a:t>
            </a:r>
            <a:r>
              <a:rPr lang="en-US" altLang="zh-CN"/>
              <a:t>u</a:t>
            </a:r>
            <a:r>
              <a:rPr lang="zh-CN" altLang="en-US"/>
              <a:t>之间的距离为奇数的顶点属于</a:t>
            </a:r>
            <a:r>
              <a:rPr lang="en-US" altLang="zh-CN"/>
              <a:t>V2</a:t>
            </a:r>
            <a:r>
              <a:rPr lang="zh-CN" altLang="en-US"/>
              <a:t>。</a:t>
            </a:r>
          </a:p>
          <a:p>
            <a:r>
              <a:rPr lang="zh-CN" altLang="en-US"/>
              <a:t>我们可以利用归谬法先证明</a:t>
            </a:r>
            <a:r>
              <a:rPr lang="en-US" altLang="zh-CN"/>
              <a:t>V1</a:t>
            </a:r>
            <a:r>
              <a:rPr lang="zh-CN" altLang="en-US"/>
              <a:t>的各顶点彼此不相邻。如果存在相邻两点</a:t>
            </a:r>
            <a:r>
              <a:rPr lang="en-US" altLang="zh-CN"/>
              <a:t>s</a:t>
            </a:r>
            <a:r>
              <a:rPr lang="zh-CN" altLang="en-US"/>
              <a:t>和</a:t>
            </a:r>
            <a:r>
              <a:rPr lang="en-US" altLang="zh-CN"/>
              <a:t>t</a:t>
            </a:r>
            <a:r>
              <a:rPr lang="zh-CN" altLang="en-US"/>
              <a:t>，</a:t>
            </a:r>
            <a:r>
              <a:rPr lang="en-US" altLang="zh-CN"/>
              <a:t> </a:t>
            </a:r>
            <a:r>
              <a:rPr lang="zh-CN" altLang="en-US"/>
              <a:t>那可以构造以回路，</a:t>
            </a:r>
            <a:r>
              <a:rPr lang="en-US" altLang="zh-CN"/>
              <a:t>gama1-e-gam2,</a:t>
            </a:r>
            <a:r>
              <a:rPr lang="zh-CN" altLang="en-US"/>
              <a:t>长度为奇数，跟前提矛盾。</a:t>
            </a:r>
          </a:p>
          <a:p>
            <a:endParaRPr lang="zh-CN" altLang="en-US"/>
          </a:p>
          <a:p>
            <a:r>
              <a:rPr lang="zh-CN" altLang="en-US"/>
              <a:t>关键要说明充分性的证明思路。</a:t>
            </a:r>
          </a:p>
          <a:p>
            <a:endParaRPr lang="zh-CN" altLang="en-US"/>
          </a:p>
          <a:p>
            <a:r>
              <a:rPr lang="en-US" altLang="zh-CN"/>
              <a:t>3‘30”</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例</a:t>
            </a:r>
            <a:r>
              <a:rPr lang="en-US" altLang="zh-CN"/>
              <a:t>4</a:t>
            </a:r>
            <a:r>
              <a:rPr lang="zh-CN" altLang="en-US"/>
              <a:t>可不用讲。</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我们再来</a:t>
            </a:r>
            <a:r>
              <a:rPr lang="zh-CN"/>
              <a:t>讲一下库拉图斯基定理，这个定理给出了一个图是平面图的充分必要条件。</a:t>
            </a:r>
          </a:p>
          <a:p>
            <a:r>
              <a:rPr lang="zh-CN"/>
              <a:t>在讲</a:t>
            </a:r>
            <a:r>
              <a:rPr lang="zh-CN" altLang="en-US" dirty="0">
                <a:solidFill>
                  <a:srgbClr val="800000"/>
                </a:solidFill>
                <a:sym typeface="+mn-ea"/>
              </a:rPr>
              <a:t>库拉图斯基定理之前，我们先定义几个基本操作。消去</a:t>
            </a:r>
            <a:r>
              <a:rPr lang="en-US" altLang="zh-CN" dirty="0">
                <a:solidFill>
                  <a:srgbClr val="800000"/>
                </a:solidFill>
                <a:sym typeface="+mn-ea"/>
              </a:rPr>
              <a:t>2</a:t>
            </a:r>
            <a:r>
              <a:rPr lang="zh-CN" altLang="en-US" dirty="0">
                <a:solidFill>
                  <a:srgbClr val="800000"/>
                </a:solidFill>
                <a:sym typeface="+mn-ea"/>
              </a:rPr>
              <a:t>度顶点，只是把某个</a:t>
            </a:r>
            <a:r>
              <a:rPr lang="en-US" altLang="zh-CN" dirty="0">
                <a:solidFill>
                  <a:srgbClr val="800000"/>
                </a:solidFill>
                <a:sym typeface="+mn-ea"/>
              </a:rPr>
              <a:t>2</a:t>
            </a:r>
            <a:r>
              <a:rPr lang="zh-CN" altLang="en-US" dirty="0">
                <a:solidFill>
                  <a:srgbClr val="800000"/>
                </a:solidFill>
                <a:sym typeface="+mn-ea"/>
              </a:rPr>
              <a:t>度顶点消除，而把与之相关联的两条边融合成一条边。这跟删除某顶点的定义不同。</a:t>
            </a:r>
          </a:p>
          <a:p>
            <a:r>
              <a:rPr lang="zh-CN" altLang="en-US" dirty="0">
                <a:solidFill>
                  <a:srgbClr val="800000"/>
                </a:solidFill>
                <a:sym typeface="+mn-ea"/>
              </a:rPr>
              <a:t>插入</a:t>
            </a:r>
            <a:r>
              <a:rPr lang="en-US" altLang="zh-CN" dirty="0">
                <a:solidFill>
                  <a:srgbClr val="800000"/>
                </a:solidFill>
                <a:sym typeface="+mn-ea"/>
              </a:rPr>
              <a:t>2</a:t>
            </a:r>
            <a:r>
              <a:rPr lang="zh-CN" altLang="en-US" dirty="0">
                <a:solidFill>
                  <a:srgbClr val="800000"/>
                </a:solidFill>
                <a:sym typeface="+mn-ea"/>
              </a:rPr>
              <a:t>度顶点，是在某条上插入一个顶点。如。。</a:t>
            </a:r>
          </a:p>
          <a:p>
            <a:r>
              <a:rPr lang="zh-CN" altLang="en-US" dirty="0">
                <a:solidFill>
                  <a:srgbClr val="800000"/>
                </a:solidFill>
                <a:sym typeface="+mn-ea"/>
              </a:rPr>
              <a:t>在定义好消去</a:t>
            </a:r>
            <a:r>
              <a:rPr lang="en-US" altLang="zh-CN" dirty="0">
                <a:solidFill>
                  <a:srgbClr val="800000"/>
                </a:solidFill>
                <a:sym typeface="+mn-ea"/>
              </a:rPr>
              <a:t>2</a:t>
            </a:r>
            <a:r>
              <a:rPr lang="zh-CN" altLang="en-US" dirty="0">
                <a:solidFill>
                  <a:srgbClr val="800000"/>
                </a:solidFill>
                <a:sym typeface="+mn-ea"/>
              </a:rPr>
              <a:t>度顶点，插入</a:t>
            </a:r>
            <a:r>
              <a:rPr lang="en-US" altLang="zh-CN" dirty="0">
                <a:solidFill>
                  <a:srgbClr val="800000"/>
                </a:solidFill>
                <a:sym typeface="+mn-ea"/>
              </a:rPr>
              <a:t>2</a:t>
            </a:r>
            <a:r>
              <a:rPr lang="zh-CN" altLang="en-US" dirty="0">
                <a:solidFill>
                  <a:srgbClr val="800000"/>
                </a:solidFill>
                <a:sym typeface="+mn-ea"/>
              </a:rPr>
              <a:t>度顶点后，我们可以同胚概念。如果两图</a:t>
            </a:r>
            <a:r>
              <a:rPr lang="en-US" altLang="zh-CN" dirty="0">
                <a:solidFill>
                  <a:srgbClr val="800000"/>
                </a:solidFill>
                <a:sym typeface="+mn-ea"/>
              </a:rPr>
              <a:t>G1</a:t>
            </a:r>
            <a:r>
              <a:rPr lang="zh-CN" altLang="en-US" dirty="0">
                <a:solidFill>
                  <a:srgbClr val="800000"/>
                </a:solidFill>
                <a:sym typeface="+mn-ea"/>
              </a:rPr>
              <a:t>和</a:t>
            </a:r>
            <a:r>
              <a:rPr lang="en-US" altLang="zh-CN" dirty="0">
                <a:solidFill>
                  <a:srgbClr val="800000"/>
                </a:solidFill>
                <a:sym typeface="+mn-ea"/>
              </a:rPr>
              <a:t>G2</a:t>
            </a:r>
            <a:r>
              <a:rPr lang="zh-CN" altLang="en-US" dirty="0">
                <a:solidFill>
                  <a:srgbClr val="800000"/>
                </a:solidFill>
                <a:sym typeface="+mn-ea"/>
              </a:rPr>
              <a:t>是同构的，或者对这两图经反复进行消去或者插入</a:t>
            </a:r>
            <a:r>
              <a:rPr lang="en-US" altLang="zh-CN" dirty="0">
                <a:solidFill>
                  <a:srgbClr val="800000"/>
                </a:solidFill>
                <a:sym typeface="+mn-ea"/>
              </a:rPr>
              <a:t>2</a:t>
            </a:r>
            <a:r>
              <a:rPr lang="zh-CN" altLang="en-US" dirty="0">
                <a:solidFill>
                  <a:srgbClr val="800000"/>
                </a:solidFill>
                <a:sym typeface="+mn-ea"/>
              </a:rPr>
              <a:t>度顶点操作后变得相互同构，我们称这两图为胚。</a:t>
            </a:r>
          </a:p>
          <a:p>
            <a:endParaRPr lang="zh-CN" altLang="en-US" dirty="0">
              <a:solidFill>
                <a:srgbClr val="800000"/>
              </a:solidFill>
              <a:sym typeface="+mn-ea"/>
            </a:endParaRPr>
          </a:p>
          <a:p>
            <a:r>
              <a:rPr lang="zh-CN" altLang="en-US" dirty="0">
                <a:solidFill>
                  <a:srgbClr val="800000"/>
                </a:solidFill>
                <a:sym typeface="+mn-ea"/>
              </a:rPr>
              <a:t>我们再定义收缩边操作。比如要收缩这个图中的</a:t>
            </a:r>
            <a:r>
              <a:rPr lang="en-US" altLang="zh-CN" dirty="0">
                <a:solidFill>
                  <a:srgbClr val="800000"/>
                </a:solidFill>
                <a:sym typeface="+mn-ea"/>
              </a:rPr>
              <a:t>e</a:t>
            </a:r>
            <a:r>
              <a:rPr lang="zh-CN" altLang="en-US" dirty="0">
                <a:solidFill>
                  <a:srgbClr val="800000"/>
                </a:solidFill>
                <a:sym typeface="+mn-ea"/>
              </a:rPr>
              <a:t>边，那删除掉</a:t>
            </a:r>
            <a:r>
              <a:rPr lang="en-US" altLang="zh-CN" dirty="0">
                <a:solidFill>
                  <a:srgbClr val="800000"/>
                </a:solidFill>
                <a:sym typeface="+mn-ea"/>
              </a:rPr>
              <a:t>e</a:t>
            </a:r>
            <a:r>
              <a:rPr lang="zh-CN" altLang="en-US" dirty="0">
                <a:solidFill>
                  <a:srgbClr val="800000"/>
                </a:solidFill>
                <a:sym typeface="+mn-ea"/>
              </a:rPr>
              <a:t>边，然后把两端点</a:t>
            </a:r>
            <a:r>
              <a:rPr lang="en-US" altLang="zh-CN" dirty="0">
                <a:solidFill>
                  <a:srgbClr val="800000"/>
                </a:solidFill>
                <a:sym typeface="+mn-ea"/>
              </a:rPr>
              <a:t>u</a:t>
            </a:r>
            <a:r>
              <a:rPr lang="zh-CN" altLang="en-US" dirty="0">
                <a:solidFill>
                  <a:srgbClr val="800000"/>
                </a:solidFill>
                <a:sym typeface="+mn-ea"/>
              </a:rPr>
              <a:t>和</a:t>
            </a:r>
            <a:r>
              <a:rPr lang="en-US" altLang="zh-CN" dirty="0">
                <a:solidFill>
                  <a:srgbClr val="800000"/>
                </a:solidFill>
                <a:sym typeface="+mn-ea"/>
              </a:rPr>
              <a:t>v</a:t>
            </a:r>
            <a:r>
              <a:rPr lang="zh-CN" altLang="en-US" dirty="0">
                <a:solidFill>
                  <a:srgbClr val="800000"/>
                </a:solidFill>
                <a:sym typeface="+mn-ea"/>
              </a:rPr>
              <a:t>融合成一顶点</a:t>
            </a:r>
            <a:r>
              <a:rPr lang="en-US" altLang="zh-CN" dirty="0">
                <a:solidFill>
                  <a:srgbClr val="800000"/>
                </a:solidFill>
                <a:sym typeface="+mn-ea"/>
              </a:rPr>
              <a:t>w,</a:t>
            </a:r>
            <a:r>
              <a:rPr lang="zh-CN" altLang="en-US" dirty="0">
                <a:solidFill>
                  <a:srgbClr val="800000"/>
                </a:solidFill>
                <a:sym typeface="+mn-ea"/>
              </a:rPr>
              <a:t>然后吧原先分别与</a:t>
            </a:r>
            <a:r>
              <a:rPr lang="en-US" altLang="zh-CN" dirty="0">
                <a:solidFill>
                  <a:srgbClr val="800000"/>
                </a:solidFill>
                <a:sym typeface="+mn-ea"/>
              </a:rPr>
              <a:t>u</a:t>
            </a:r>
            <a:r>
              <a:rPr lang="zh-CN" altLang="en-US" dirty="0">
                <a:solidFill>
                  <a:srgbClr val="800000"/>
                </a:solidFill>
                <a:sym typeface="+mn-ea"/>
              </a:rPr>
              <a:t>和</a:t>
            </a:r>
            <a:r>
              <a:rPr lang="en-US" altLang="zh-CN" dirty="0">
                <a:solidFill>
                  <a:srgbClr val="800000"/>
                </a:solidFill>
                <a:sym typeface="+mn-ea"/>
              </a:rPr>
              <a:t>v</a:t>
            </a:r>
            <a:r>
              <a:rPr lang="zh-CN" altLang="en-US" dirty="0">
                <a:solidFill>
                  <a:srgbClr val="800000"/>
                </a:solidFill>
                <a:sym typeface="+mn-ea"/>
              </a:rPr>
              <a:t>关联的边都关联到</a:t>
            </a:r>
            <a:r>
              <a:rPr lang="en-US" altLang="zh-CN" dirty="0">
                <a:solidFill>
                  <a:srgbClr val="800000"/>
                </a:solidFill>
                <a:sym typeface="+mn-ea"/>
              </a:rPr>
              <a:t>w</a:t>
            </a:r>
            <a:r>
              <a:rPr lang="zh-CN" altLang="en-US" dirty="0">
                <a:solidFill>
                  <a:srgbClr val="800000"/>
                </a:solidFill>
                <a:sym typeface="+mn-ea"/>
              </a:rPr>
              <a:t>上。原先</a:t>
            </a:r>
            <a:r>
              <a:rPr lang="en-US" altLang="zh-CN" dirty="0">
                <a:solidFill>
                  <a:srgbClr val="800000"/>
                </a:solidFill>
                <a:sym typeface="+mn-ea"/>
              </a:rPr>
              <a:t>e1</a:t>
            </a:r>
            <a:r>
              <a:rPr lang="zh-CN" altLang="en-US" dirty="0">
                <a:solidFill>
                  <a:srgbClr val="800000"/>
                </a:solidFill>
                <a:sym typeface="+mn-ea"/>
              </a:rPr>
              <a:t>和</a:t>
            </a:r>
            <a:r>
              <a:rPr lang="en-US" altLang="zh-CN" dirty="0">
                <a:solidFill>
                  <a:srgbClr val="800000"/>
                </a:solidFill>
                <a:sym typeface="+mn-ea"/>
              </a:rPr>
              <a:t>e4</a:t>
            </a:r>
            <a:r>
              <a:rPr lang="zh-CN" altLang="en-US" dirty="0">
                <a:solidFill>
                  <a:srgbClr val="800000"/>
                </a:solidFill>
                <a:sym typeface="+mn-ea"/>
              </a:rPr>
              <a:t>关联，</a:t>
            </a:r>
            <a:r>
              <a:rPr lang="en-US" altLang="zh-CN" dirty="0">
                <a:solidFill>
                  <a:srgbClr val="800000"/>
                </a:solidFill>
                <a:sym typeface="+mn-ea"/>
              </a:rPr>
              <a:t>e2</a:t>
            </a:r>
            <a:r>
              <a:rPr lang="zh-CN" altLang="en-US" dirty="0">
                <a:solidFill>
                  <a:srgbClr val="800000"/>
                </a:solidFill>
                <a:sym typeface="+mn-ea"/>
              </a:rPr>
              <a:t>和</a:t>
            </a:r>
            <a:r>
              <a:rPr lang="en-US" altLang="zh-CN" dirty="0">
                <a:solidFill>
                  <a:srgbClr val="800000"/>
                </a:solidFill>
                <a:sym typeface="+mn-ea"/>
              </a:rPr>
              <a:t>e3</a:t>
            </a:r>
            <a:r>
              <a:rPr lang="zh-CN" altLang="en-US" dirty="0">
                <a:solidFill>
                  <a:srgbClr val="800000"/>
                </a:solidFill>
                <a:sym typeface="+mn-ea"/>
              </a:rPr>
              <a:t>与</a:t>
            </a:r>
            <a:r>
              <a:rPr lang="en-US" altLang="zh-CN" dirty="0">
                <a:solidFill>
                  <a:srgbClr val="800000"/>
                </a:solidFill>
                <a:sym typeface="+mn-ea"/>
              </a:rPr>
              <a:t>u</a:t>
            </a:r>
            <a:r>
              <a:rPr lang="zh-CN" altLang="en-US" dirty="0">
                <a:solidFill>
                  <a:srgbClr val="800000"/>
                </a:solidFill>
                <a:sym typeface="+mn-ea"/>
              </a:rPr>
              <a:t>关联，现在把他们都连到</a:t>
            </a:r>
            <a:r>
              <a:rPr lang="en-US" altLang="zh-CN" dirty="0">
                <a:solidFill>
                  <a:srgbClr val="800000"/>
                </a:solidFill>
                <a:sym typeface="+mn-ea"/>
              </a:rPr>
              <a:t>w</a:t>
            </a:r>
            <a:r>
              <a:rPr lang="zh-CN" altLang="en-US" dirty="0">
                <a:solidFill>
                  <a:srgbClr val="800000"/>
                </a:solidFill>
                <a:sym typeface="+mn-ea"/>
              </a:rPr>
              <a:t>上去。</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可只讲一个图。</a:t>
            </a:r>
          </a:p>
          <a:p>
            <a:r>
              <a:rPr lang="zh-CN" altLang="en-US"/>
              <a:t>先取子图。</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没有要求</a:t>
            </a:r>
            <a:r>
              <a:rPr lang="en-US" altLang="zh-CN"/>
              <a:t>G</a:t>
            </a:r>
            <a:r>
              <a:rPr lang="zh-CN" altLang="en-US"/>
              <a:t>连通</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举一个例子就好！</a:t>
            </a:r>
          </a:p>
          <a:p>
            <a:r>
              <a:rPr lang="zh-CN" altLang="en-US"/>
              <a:t>如</a:t>
            </a:r>
            <a:r>
              <a:rPr lang="en-US" altLang="zh-CN"/>
              <a:t>(1)</a:t>
            </a:r>
            <a:r>
              <a:rPr lang="zh-CN" altLang="en-US"/>
              <a:t>含有</a:t>
            </a:r>
            <a:r>
              <a:rPr lang="en-US" altLang="zh-CN"/>
              <a:t>6</a:t>
            </a:r>
            <a:r>
              <a:rPr lang="zh-CN" altLang="en-US"/>
              <a:t>度顶点，而</a:t>
            </a:r>
            <a:r>
              <a:rPr lang="en-US" altLang="zh-CN"/>
              <a:t>(2)</a:t>
            </a:r>
            <a:r>
              <a:rPr lang="zh-CN" altLang="en-US"/>
              <a:t>不含有。</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找出二部图中边集</a:t>
            </a:r>
            <a:r>
              <a:rPr lang="en-US" altLang="zh-CN"/>
              <a:t>E</a:t>
            </a:r>
            <a:r>
              <a:rPr lang="zh-CN" altLang="en-US"/>
              <a:t>的特殊子集。</a:t>
            </a:r>
          </a:p>
          <a:p>
            <a:endParaRPr lang="zh-CN" altLang="en-US"/>
          </a:p>
          <a:p>
            <a:r>
              <a:rPr lang="zh-CN" altLang="en-US"/>
              <a:t>在二部图中某些不相邻的边的集合</a:t>
            </a:r>
            <a:r>
              <a:rPr lang="en-US" altLang="zh-CN"/>
              <a:t>E’</a:t>
            </a:r>
            <a:r>
              <a:rPr lang="zh-CN" altLang="en-US"/>
              <a:t>称为匹配。</a:t>
            </a:r>
          </a:p>
          <a:p>
            <a:r>
              <a:rPr lang="zh-CN" altLang="en-US"/>
              <a:t>如果在匹配中添加任意一条边后不再满足匹配条件，该匹配称为极大匹配。</a:t>
            </a:r>
          </a:p>
          <a:p>
            <a:r>
              <a:rPr lang="zh-CN" altLang="en-US"/>
              <a:t>边数最大的匹配称为最大匹配。</a:t>
            </a:r>
          </a:p>
          <a:p>
            <a:r>
              <a:rPr lang="zh-CN" altLang="en-US"/>
              <a:t>如果</a:t>
            </a:r>
            <a:r>
              <a:rPr lang="en-US" altLang="zh-CN"/>
              <a:t>|V1|&lt;=|V2|,</a:t>
            </a:r>
            <a:r>
              <a:rPr lang="zh-CN" altLang="en-US"/>
              <a:t>且</a:t>
            </a:r>
            <a:r>
              <a:rPr lang="en-US" altLang="zh-CN"/>
              <a:t>E’</a:t>
            </a:r>
            <a:r>
              <a:rPr lang="zh-CN" altLang="en-US"/>
              <a:t>的边数等于</a:t>
            </a:r>
            <a:r>
              <a:rPr lang="en-US" altLang="zh-CN"/>
              <a:t>V1</a:t>
            </a:r>
            <a:r>
              <a:rPr lang="zh-CN" altLang="en-US"/>
              <a:t>含有的定点数，则称呼</a:t>
            </a:r>
            <a:r>
              <a:rPr lang="en-US" altLang="zh-CN"/>
              <a:t>E‘</a:t>
            </a:r>
            <a:r>
              <a:rPr lang="zh-CN" altLang="en-US"/>
              <a:t>为完备匹配，它肯定也是最大匹配。</a:t>
            </a:r>
          </a:p>
          <a:p>
            <a:r>
              <a:rPr lang="en-US" altLang="zh-CN"/>
              <a:t>2‘30“</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有二个定理帮助我们判断一个二部图是否存在完备匹配。</a:t>
            </a:r>
          </a:p>
          <a:p>
            <a:r>
              <a:rPr lang="zh-CN" altLang="en-US"/>
              <a:t>第一个定理给出的是完备匹配存在的充分必要条件。</a:t>
            </a:r>
            <a:r>
              <a:rPr lang="en-US" altLang="zh-CN"/>
              <a:t>V1</a:t>
            </a:r>
            <a:r>
              <a:rPr lang="zh-CN" altLang="en-US"/>
              <a:t>任意选出</a:t>
            </a:r>
            <a:r>
              <a:rPr lang="en-US" altLang="zh-CN"/>
              <a:t>k</a:t>
            </a:r>
            <a:r>
              <a:rPr lang="zh-CN" altLang="en-US"/>
              <a:t>个顶点，这些顶点至少与顶点集</a:t>
            </a:r>
            <a:r>
              <a:rPr lang="en-US" altLang="zh-CN"/>
              <a:t>v2</a:t>
            </a:r>
            <a:r>
              <a:rPr lang="zh-CN" altLang="en-US"/>
              <a:t>中</a:t>
            </a:r>
            <a:r>
              <a:rPr lang="en-US" altLang="zh-CN"/>
              <a:t>k</a:t>
            </a:r>
            <a:r>
              <a:rPr lang="zh-CN" altLang="en-US"/>
              <a:t>个顶点相邻。</a:t>
            </a:r>
          </a:p>
          <a:p>
            <a:r>
              <a:rPr lang="en-US" altLang="zh-CN"/>
              <a:t>V1</a:t>
            </a:r>
            <a:r>
              <a:rPr lang="zh-CN" altLang="en-US"/>
              <a:t>中每个顶点至少关联</a:t>
            </a:r>
            <a:r>
              <a:rPr lang="en-US" altLang="zh-CN"/>
              <a:t>t</a:t>
            </a:r>
            <a:r>
              <a:rPr lang="zh-CN" altLang="en-US"/>
              <a:t>条边，</a:t>
            </a:r>
            <a:r>
              <a:rPr lang="en-US" altLang="zh-CN"/>
              <a:t>t</a:t>
            </a:r>
            <a:r>
              <a:rPr lang="zh-CN" altLang="en-US"/>
              <a:t>是正整数，且</a:t>
            </a:r>
            <a:r>
              <a:rPr lang="en-US" altLang="zh-CN"/>
              <a:t>v2</a:t>
            </a:r>
            <a:r>
              <a:rPr lang="zh-CN" altLang="en-US"/>
              <a:t>中每个顶点至多关联</a:t>
            </a:r>
            <a:r>
              <a:rPr lang="en-US" altLang="zh-CN"/>
              <a:t>t</a:t>
            </a:r>
            <a:r>
              <a:rPr lang="zh-CN" altLang="en-US"/>
              <a:t>条边，则存在完备匹配。</a:t>
            </a:r>
            <a:r>
              <a:rPr lang="zh-CN" altLang="en-US">
                <a:sym typeface="+mn-ea"/>
              </a:rPr>
              <a:t>第二个定理给出的是完备匹配存在的充分条件，不是必要条件。</a:t>
            </a:r>
          </a:p>
          <a:p>
            <a:endParaRPr lang="zh-CN" altLang="en-US">
              <a:sym typeface="+mn-ea"/>
            </a:endParaRPr>
          </a:p>
          <a:p>
            <a:r>
              <a:rPr lang="zh-CN" altLang="en-US">
                <a:sym typeface="+mn-ea"/>
              </a:rPr>
              <a:t>关键要说明一个是充分必要条件，一个只是充分条件，他不能识别出所有含有完备匹配的二部图来。</a:t>
            </a:r>
          </a:p>
          <a:p>
            <a:endParaRPr lang="zh-CN" altLang="en-US">
              <a:sym typeface="+mn-ea"/>
            </a:endParaRPr>
          </a:p>
          <a:p>
            <a:r>
              <a:rPr lang="en-US" altLang="zh-CN">
                <a:sym typeface="+mn-ea"/>
              </a:rPr>
              <a:t>2’30</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a:spcBef>
                <a:spcPct val="50000"/>
              </a:spcBef>
            </a:pPr>
            <a:r>
              <a:rPr lang="zh-CN" altLang="en-US" b="1" dirty="0">
                <a:sym typeface="+mn-ea"/>
              </a:rPr>
              <a:t>一个完备匹配对应一个组长分配方案</a:t>
            </a:r>
            <a:r>
              <a:rPr lang="en-US" altLang="zh-CN" b="1" dirty="0">
                <a:sym typeface="+mn-ea"/>
              </a:rPr>
              <a:t>.</a:t>
            </a:r>
            <a:endParaRPr lang="en-US" altLang="zh-CN" b="1" dirty="0">
              <a:solidFill>
                <a:schemeClr val="tx1"/>
              </a:solidFill>
              <a:latin typeface="Times New Roman" panose="02020603050405020304" pitchFamily="18" charset="0"/>
              <a:ea typeface="宋体" panose="02010600030101010101" pitchFamily="2" charset="-122"/>
            </a:endParaRPr>
          </a:p>
          <a:p>
            <a:pPr>
              <a:spcBef>
                <a:spcPct val="50000"/>
              </a:spcBef>
            </a:pPr>
            <a:r>
              <a:rPr lang="zh-CN" altLang="en-US" b="1" dirty="0">
                <a:sym typeface="+mn-ea"/>
              </a:rPr>
              <a:t>(1)和(2)存在完备匹配</a:t>
            </a:r>
            <a:r>
              <a:rPr lang="en-US" altLang="zh-CN" b="1" dirty="0">
                <a:sym typeface="+mn-ea"/>
              </a:rPr>
              <a:t>, </a:t>
            </a:r>
            <a:r>
              <a:rPr lang="zh-CN" altLang="en-US" b="1" dirty="0">
                <a:sym typeface="+mn-ea"/>
              </a:rPr>
              <a:t>且有多种方案</a:t>
            </a:r>
            <a:r>
              <a:rPr lang="en-US" altLang="zh-CN" b="1" dirty="0">
                <a:sym typeface="+mn-ea"/>
              </a:rPr>
              <a:t>.</a:t>
            </a:r>
            <a:endParaRPr lang="en-US" altLang="zh-CN" b="1" dirty="0">
              <a:solidFill>
                <a:schemeClr val="tx1"/>
              </a:solidFill>
              <a:latin typeface="Times New Roman" panose="02020603050405020304" pitchFamily="18" charset="0"/>
              <a:ea typeface="宋体" panose="02010600030101010101" pitchFamily="2" charset="-122"/>
            </a:endParaRPr>
          </a:p>
          <a:p>
            <a:pPr>
              <a:spcBef>
                <a:spcPct val="50000"/>
              </a:spcBef>
            </a:pPr>
            <a:r>
              <a:rPr lang="zh-CN" altLang="en-US" b="1" dirty="0">
                <a:sym typeface="+mn-ea"/>
              </a:rPr>
              <a:t>(3)不满足相异性条件</a:t>
            </a:r>
            <a:r>
              <a:rPr lang="en-US" altLang="zh-CN" b="1" dirty="0">
                <a:sym typeface="+mn-ea"/>
              </a:rPr>
              <a:t>, </a:t>
            </a:r>
            <a:r>
              <a:rPr lang="zh-CN" altLang="en-US" b="1" dirty="0">
                <a:sym typeface="+mn-ea"/>
              </a:rPr>
              <a:t>不存在完备匹配</a:t>
            </a:r>
            <a:r>
              <a:rPr lang="en-US" altLang="zh-CN" b="1" dirty="0">
                <a:sym typeface="+mn-ea"/>
              </a:rPr>
              <a:t>.</a:t>
            </a:r>
            <a:endParaRPr lang="zh-CN" altLang="en-US" b="1" dirty="0">
              <a:solidFill>
                <a:schemeClr val="tx1"/>
              </a:solidFill>
              <a:latin typeface="Times New Roman" panose="02020603050405020304" pitchFamily="18" charset="0"/>
              <a:ea typeface="宋体" panose="02010600030101010101" pitchFamily="2" charset="-122"/>
            </a:endParaRPr>
          </a:p>
          <a:p>
            <a:endParaRPr lang="zh-CN" altLang="en-US"/>
          </a:p>
          <a:p>
            <a:r>
              <a:rPr lang="zh-CN" altLang="en-US"/>
              <a:t>三个活动小组分别一个不同同学当组长，从图论角度就是为三个活动小组确定一个完备匹配，如这三条红边构成了一个完备匹配，每条红边所对应的同学可充当相应组的组长，这种分配是复合要求的。对这个二部图，还存在其它二部图，相应有其它组长分配方案。</a:t>
            </a:r>
          </a:p>
          <a:p>
            <a:r>
              <a:rPr lang="zh-CN" altLang="en-US"/>
              <a:t>我们再来看第三种情况，根据要求，可以获得这样的二部图。这个二部图是否存在完备匹配呢？当</a:t>
            </a:r>
            <a:r>
              <a:rPr lang="en-US" altLang="zh-CN"/>
              <a:t>k=2</a:t>
            </a:r>
            <a:r>
              <a:rPr lang="zh-CN" altLang="en-US"/>
              <a:t>时，数和计这两个顶点只和赵这个顶点关联，这显然不符合</a:t>
            </a:r>
            <a:r>
              <a:rPr lang="en-US" altLang="zh-CN"/>
              <a:t>hall</a:t>
            </a:r>
            <a:r>
              <a:rPr lang="zh-CN" altLang="en-US"/>
              <a:t>定理中的</a:t>
            </a:r>
            <a:r>
              <a:rPr lang="zh-CN" altLang="en-US">
                <a:sym typeface="+mn-ea"/>
              </a:rPr>
              <a:t>相异性条件，因此不存在完备匹配，也就没有合适的组长分配方案。</a:t>
            </a: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欧拉图适用于无向、有向图。</a:t>
            </a:r>
          </a:p>
          <a:p>
            <a:endParaRPr lang="zh-CN" altLang="en-US"/>
          </a:p>
          <a:p>
            <a:r>
              <a:rPr lang="zh-CN" altLang="en-US"/>
              <a:t>在格尼斯堡雷普河上有七座桥，它们是如此分布。人们提出这样一个问题，一个人能否不重复地走遍所有桥，又能回到原地？</a:t>
            </a:r>
          </a:p>
          <a:p>
            <a:r>
              <a:rPr lang="zh-CN" altLang="en-US"/>
              <a:t>但没有一个人能成功。欧拉对此问题进行了研究，他把两岸和河中的两座岛作为四个顶点，七座桥作为相应顶点间的边。由此他得到了这个无向图。七座桥问题也就简化为从这个无向图中找出一条经过所有变的简单回路。</a:t>
            </a:r>
          </a:p>
          <a:p>
            <a:endParaRPr lang="zh-CN" altLang="en-US"/>
          </a:p>
          <a:p>
            <a:endParaRPr lang="zh-CN" altLang="en-US"/>
          </a:p>
          <a:p>
            <a:endParaRPr lang="zh-CN" altLang="en-US"/>
          </a:p>
          <a:p>
            <a:r>
              <a:rPr lang="en-US" altLang="zh-CN"/>
              <a:t>1’</a:t>
            </a:r>
            <a:r>
              <a:rPr lang="zh-CN" altLang="en-US"/>
              <a:t>：</a:t>
            </a:r>
            <a:r>
              <a:rPr lang="en-US" altLang="zh-CN"/>
              <a:t>20”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en-US" altLang="zh-CN"/>
              <a:t>1‘10“</a:t>
            </a:r>
          </a:p>
          <a:p>
            <a:endParaRPr lang="zh-CN" altLang="en-US"/>
          </a:p>
          <a:p>
            <a:r>
              <a:rPr lang="zh-CN" altLang="en-US"/>
              <a:t>欧拉图适用于有向、无向边，不限为简单图。</a:t>
            </a:r>
          </a:p>
          <a:p>
            <a:r>
              <a:rPr lang="zh-CN" altLang="en-US"/>
              <a:t>欧拉回路，欧拉通路肯定也经过了所有顶点。</a:t>
            </a:r>
          </a:p>
          <a:p>
            <a:endParaRPr lang="zh-CN" altLang="en-US"/>
          </a:p>
          <a:p>
            <a:r>
              <a:rPr lang="zh-CN" altLang="en-US"/>
              <a:t>欧拉通路 (欧拉迹):通过图中每条边且只通过一次，并且经过每一顶点的通路。</a:t>
            </a:r>
          </a:p>
          <a:p>
            <a:r>
              <a:rPr lang="zh-CN" altLang="en-US"/>
              <a:t>欧拉回路 (欧拉闭迹):通过图中每条边且只通过一次，并且经过每一顶点的回路。</a:t>
            </a:r>
          </a:p>
          <a:p>
            <a:r>
              <a:rPr lang="zh-CN" altLang="en-US"/>
              <a:t>欧拉图:存在欧拉回路的图。</a:t>
            </a: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76132"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a:defRPr kumimoji="1" sz="1400">
                <a:solidFill>
                  <a:schemeClr val="tx1"/>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7613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defRPr kumimoji="1" sz="1400">
                <a:solidFill>
                  <a:schemeClr val="tx1"/>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76134"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solidFill>
                  <a:schemeClr val="tx1"/>
                </a:solidFill>
                <a:latin typeface="Times New Roman" panose="02020603050405020304" pitchFamily="18" charset="0"/>
                <a:ea typeface="宋体" panose="02010600030101010101" pitchFamily="2" charset="-122"/>
              </a:defRPr>
            </a:lvl1p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6.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4.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4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71.png"/><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4098" name="Rectangle 2"/>
          <p:cNvSpPr>
            <a:spLocks noGrp="1"/>
          </p:cNvSpPr>
          <p:nvPr>
            <p:ph type="title"/>
          </p:nvPr>
        </p:nvSpPr>
        <p:spPr>
          <a:xfrm>
            <a:off x="685800" y="179070"/>
            <a:ext cx="7772400" cy="1143000"/>
          </a:xfrm>
        </p:spPr>
        <p:txBody>
          <a:bodyPr vert="horz" wrap="square" lIns="91440" tIns="45720" rIns="91440" bIns="45720" anchor="ctr" anchorCtr="0"/>
          <a:lstStyle/>
          <a:p>
            <a:pPr eaLnBrk="1" hangingPunct="1"/>
            <a:r>
              <a:rPr lang="zh-CN" altLang="en-US" sz="4800" dirty="0">
                <a:solidFill>
                  <a:srgbClr val="800000"/>
                </a:solidFill>
              </a:rPr>
              <a:t>6.4 </a:t>
            </a:r>
            <a:r>
              <a:rPr lang="zh-CN" altLang="en-US" sz="4800" dirty="0">
                <a:solidFill>
                  <a:srgbClr val="800000"/>
                </a:solidFill>
                <a:ea typeface="黑体" panose="02010609060101010101" pitchFamily="49" charset="-122"/>
              </a:rPr>
              <a:t>几种特殊的图</a:t>
            </a:r>
          </a:p>
        </p:txBody>
      </p:sp>
      <p:sp>
        <p:nvSpPr>
          <p:cNvPr id="4099" name="Rectangle 3"/>
          <p:cNvSpPr>
            <a:spLocks noGrp="1"/>
          </p:cNvSpPr>
          <p:nvPr>
            <p:ph idx="1"/>
          </p:nvPr>
        </p:nvSpPr>
        <p:spPr>
          <a:xfrm>
            <a:off x="252095" y="1484630"/>
            <a:ext cx="4700905" cy="5122545"/>
          </a:xfrm>
        </p:spPr>
        <p:txBody>
          <a:bodyPr vert="horz" wrap="square" lIns="91440" tIns="45720" rIns="91440" bIns="45720" anchor="t" anchorCtr="0"/>
          <a:lstStyle/>
          <a:p>
            <a:pPr eaLnBrk="1" hangingPunct="1">
              <a:spcBef>
                <a:spcPct val="0"/>
              </a:spcBef>
            </a:pPr>
            <a:r>
              <a:rPr lang="zh-CN" altLang="en-US" sz="2800" b="1" dirty="0">
                <a:solidFill>
                  <a:schemeClr val="accent2"/>
                </a:solidFill>
              </a:rPr>
              <a:t>6.4.1 二部图</a:t>
            </a:r>
          </a:p>
          <a:p>
            <a:pPr lvl="1" eaLnBrk="1" hangingPunct="1">
              <a:spcBef>
                <a:spcPct val="0"/>
              </a:spcBef>
            </a:pPr>
            <a:r>
              <a:rPr lang="zh-CN" altLang="en-US" sz="2800" b="1" dirty="0"/>
              <a:t>二部图的充要条件</a:t>
            </a:r>
            <a:endParaRPr lang="en-US" altLang="zh-CN" sz="2800" b="1" dirty="0"/>
          </a:p>
          <a:p>
            <a:pPr lvl="1" eaLnBrk="1" hangingPunct="1">
              <a:spcBef>
                <a:spcPct val="0"/>
              </a:spcBef>
            </a:pPr>
            <a:r>
              <a:rPr lang="zh-CN" altLang="en-US" sz="2800" b="1" dirty="0"/>
              <a:t>匹配</a:t>
            </a:r>
            <a:r>
              <a:rPr lang="en-US" altLang="zh-CN" sz="2800" b="1" dirty="0"/>
              <a:t>, </a:t>
            </a:r>
            <a:r>
              <a:rPr lang="zh-CN" altLang="en-US" sz="2800" b="1" dirty="0"/>
              <a:t>极大匹配</a:t>
            </a:r>
            <a:r>
              <a:rPr lang="en-US" altLang="zh-CN" sz="2800" b="1" dirty="0"/>
              <a:t>, </a:t>
            </a:r>
            <a:r>
              <a:rPr lang="zh-CN" altLang="en-US" sz="2800" b="1" dirty="0"/>
              <a:t>最大匹配</a:t>
            </a:r>
            <a:r>
              <a:rPr lang="en-US" altLang="zh-CN" sz="2800" b="1" dirty="0"/>
              <a:t>, </a:t>
            </a:r>
            <a:r>
              <a:rPr lang="zh-CN" altLang="en-US" sz="2800" b="1" dirty="0"/>
              <a:t>完备匹配</a:t>
            </a:r>
            <a:r>
              <a:rPr lang="en-US" altLang="zh-CN" sz="2800" b="1" dirty="0"/>
              <a:t>, </a:t>
            </a:r>
            <a:r>
              <a:rPr lang="zh-CN" altLang="en-US" sz="2800" b="1" dirty="0"/>
              <a:t>完美匹配</a:t>
            </a:r>
          </a:p>
          <a:p>
            <a:pPr eaLnBrk="1" hangingPunct="1">
              <a:spcBef>
                <a:spcPct val="0"/>
              </a:spcBef>
            </a:pPr>
            <a:r>
              <a:rPr lang="zh-CN" altLang="en-US" sz="2800" b="1" dirty="0">
                <a:solidFill>
                  <a:schemeClr val="accent2"/>
                </a:solidFill>
              </a:rPr>
              <a:t>6.4.2 欧拉图</a:t>
            </a:r>
          </a:p>
          <a:p>
            <a:pPr lvl="1" eaLnBrk="1" hangingPunct="1">
              <a:spcBef>
                <a:spcPct val="0"/>
              </a:spcBef>
            </a:pPr>
            <a:r>
              <a:rPr lang="zh-CN" altLang="en-US" sz="2800" b="1" dirty="0"/>
              <a:t>欧拉回路(通路)及其存在的充要条件</a:t>
            </a:r>
          </a:p>
          <a:p>
            <a:pPr eaLnBrk="1" hangingPunct="1">
              <a:spcBef>
                <a:spcPct val="0"/>
              </a:spcBef>
            </a:pPr>
            <a:r>
              <a:rPr lang="zh-CN" altLang="en-US" sz="2800" b="1" dirty="0">
                <a:solidFill>
                  <a:schemeClr val="accent2"/>
                </a:solidFill>
              </a:rPr>
              <a:t>6.4.3 哈密顿图</a:t>
            </a:r>
            <a:endParaRPr lang="en-US" altLang="zh-CN" sz="2800" b="1" dirty="0">
              <a:solidFill>
                <a:schemeClr val="accent2"/>
              </a:solidFill>
            </a:endParaRPr>
          </a:p>
          <a:p>
            <a:pPr lvl="1" eaLnBrk="1" hangingPunct="1">
              <a:spcBef>
                <a:spcPct val="0"/>
              </a:spcBef>
            </a:pPr>
            <a:r>
              <a:rPr lang="zh-CN" altLang="en-US" sz="2800" b="1" dirty="0"/>
              <a:t>哈密顿回路(通路)及其存在的必要条件和充分条件</a:t>
            </a:r>
          </a:p>
          <a:p>
            <a:pPr marL="0" indent="0" eaLnBrk="1" hangingPunct="1">
              <a:spcBef>
                <a:spcPct val="0"/>
              </a:spcBef>
              <a:buNone/>
            </a:pPr>
            <a:endParaRPr lang="zh-CN" altLang="en-US" sz="2800" b="1" dirty="0">
              <a:solidFill>
                <a:schemeClr val="accent2"/>
              </a:solidFill>
            </a:endParaRPr>
          </a:p>
        </p:txBody>
      </p:sp>
      <p:sp>
        <p:nvSpPr>
          <p:cNvPr id="4" name="Rectangle 2"/>
          <p:cNvSpPr>
            <a:spLocks noGrp="1"/>
          </p:cNvSpPr>
          <p:nvPr/>
        </p:nvSpPr>
        <p:spPr>
          <a:xfrm>
            <a:off x="5565140" y="1327150"/>
            <a:ext cx="77724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marL="0" indent="0" algn="l" eaLnBrk="1" hangingPunct="1">
              <a:buFont typeface="Wingdings" panose="05000000000000000000" charset="0"/>
              <a:buNone/>
            </a:pPr>
            <a:endParaRPr lang="zh-CN" altLang="en-US" sz="2800" dirty="0">
              <a:solidFill>
                <a:schemeClr val="accent2"/>
              </a:solidFill>
              <a:latin typeface="+mn-lt"/>
              <a:ea typeface="+mn-ea"/>
              <a:cs typeface="+mn-cs"/>
            </a:endParaRPr>
          </a:p>
        </p:txBody>
      </p:sp>
      <p:sp>
        <p:nvSpPr>
          <p:cNvPr id="5" name="Rectangle 3"/>
          <p:cNvSpPr>
            <a:spLocks noGrp="1"/>
          </p:cNvSpPr>
          <p:nvPr/>
        </p:nvSpPr>
        <p:spPr>
          <a:xfrm>
            <a:off x="4705350" y="1402715"/>
            <a:ext cx="5256530" cy="44196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457200" lvl="1" indent="0" eaLnBrk="1" hangingPunct="1">
              <a:spcBef>
                <a:spcPct val="40000"/>
              </a:spcBef>
              <a:buNone/>
            </a:pPr>
            <a:r>
              <a:rPr lang="zh-CN" altLang="en-US" b="1" dirty="0">
                <a:solidFill>
                  <a:schemeClr val="accent2"/>
                </a:solidFill>
                <a:sym typeface="+mn-ea"/>
              </a:rPr>
              <a:t>6.4.4 平面图</a:t>
            </a:r>
            <a:endParaRPr lang="zh-CN" altLang="en-US" b="1" dirty="0">
              <a:latin typeface="宋体" panose="02010600030101010101" pitchFamily="2" charset="-122"/>
            </a:endParaRPr>
          </a:p>
          <a:p>
            <a:pPr lvl="1" eaLnBrk="1" hangingPunct="1">
              <a:spcBef>
                <a:spcPct val="40000"/>
              </a:spcBef>
            </a:pPr>
            <a:r>
              <a:rPr lang="zh-CN" altLang="en-US" b="1" dirty="0">
                <a:latin typeface="宋体" panose="02010600030101010101" pitchFamily="2" charset="-122"/>
              </a:rPr>
              <a:t>平面图与平面嵌入</a:t>
            </a:r>
          </a:p>
          <a:p>
            <a:pPr lvl="1" eaLnBrk="1" hangingPunct="1">
              <a:spcBef>
                <a:spcPct val="40000"/>
              </a:spcBef>
            </a:pPr>
            <a:r>
              <a:rPr lang="zh-CN" altLang="en-US" b="1" dirty="0">
                <a:latin typeface="宋体" panose="02010600030101010101" pitchFamily="2" charset="-122"/>
              </a:rPr>
              <a:t>平面图的面及其次数</a:t>
            </a:r>
          </a:p>
          <a:p>
            <a:pPr lvl="1" eaLnBrk="1" hangingPunct="1">
              <a:spcBef>
                <a:spcPct val="40000"/>
              </a:spcBef>
            </a:pPr>
            <a:r>
              <a:rPr lang="zh-CN" altLang="en-US" b="1" dirty="0">
                <a:latin typeface="宋体" panose="02010600030101010101" pitchFamily="2" charset="-122"/>
              </a:rPr>
              <a:t>极大平面图</a:t>
            </a:r>
          </a:p>
          <a:p>
            <a:pPr lvl="1" eaLnBrk="1" hangingPunct="1">
              <a:spcBef>
                <a:spcPct val="40000"/>
              </a:spcBef>
            </a:pPr>
            <a:r>
              <a:rPr lang="zh-CN" altLang="en-US" b="1" dirty="0">
                <a:latin typeface="宋体" panose="02010600030101010101" pitchFamily="2" charset="-122"/>
              </a:rPr>
              <a:t>欧拉公式</a:t>
            </a:r>
          </a:p>
          <a:p>
            <a:pPr lvl="1" eaLnBrk="1" hangingPunct="1">
              <a:spcBef>
                <a:spcPct val="40000"/>
              </a:spcBef>
            </a:pPr>
            <a:r>
              <a:rPr lang="zh-CN" altLang="en-US" b="1" dirty="0">
                <a:latin typeface="宋体" panose="02010600030101010101" pitchFamily="2" charset="-122"/>
              </a:rPr>
              <a:t>库拉图斯基定理</a:t>
            </a:r>
          </a:p>
          <a:p>
            <a:pPr lvl="1" eaLnBrk="1" hangingPunct="1">
              <a:spcBef>
                <a:spcPct val="40000"/>
              </a:spcBef>
            </a:pPr>
            <a:r>
              <a:rPr lang="zh-CN" altLang="en-US" b="1" dirty="0">
                <a:latin typeface="宋体" panose="02010600030101010101" pitchFamily="2" charset="-122"/>
              </a:rPr>
              <a:t>平面图的对偶图</a:t>
            </a:r>
            <a:endParaRPr lang="en-US" altLang="zh-CN" b="1" dirty="0">
              <a:latin typeface="宋体" panose="02010600030101010101" pitchFamily="2" charset="-122"/>
            </a:endParaRPr>
          </a:p>
          <a:p>
            <a:pPr lvl="1" eaLnBrk="1" hangingPunct="1">
              <a:spcBef>
                <a:spcPct val="40000"/>
              </a:spcBef>
            </a:pPr>
            <a:r>
              <a:rPr lang="zh-CN" altLang="en-US" b="1" dirty="0">
                <a:latin typeface="宋体" panose="02010600030101010101" pitchFamily="2" charset="-122"/>
              </a:rPr>
              <a:t>着色与四色定理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10</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4338" name="Rectangle 2"/>
          <p:cNvSpPr>
            <a:spLocks noGrp="1"/>
          </p:cNvSpPr>
          <p:nvPr>
            <p:ph type="title"/>
          </p:nvPr>
        </p:nvSpPr>
        <p:spPr>
          <a:xfrm>
            <a:off x="255270" y="394335"/>
            <a:ext cx="7772400" cy="1143000"/>
          </a:xfrm>
        </p:spPr>
        <p:txBody>
          <a:bodyPr vert="horz" wrap="square" lIns="91440" tIns="45720" rIns="91440" bIns="45720" anchor="ctr" anchorCtr="0"/>
          <a:lstStyle/>
          <a:p>
            <a:pPr algn="l" eaLnBrk="1" hangingPunct="1"/>
            <a:r>
              <a:rPr lang="zh-CN" altLang="en-US" sz="3600" dirty="0">
                <a:solidFill>
                  <a:srgbClr val="800000"/>
                </a:solidFill>
              </a:rPr>
              <a:t>无向欧拉图判别定理</a:t>
            </a:r>
          </a:p>
        </p:txBody>
      </p:sp>
      <p:sp>
        <p:nvSpPr>
          <p:cNvPr id="14339" name="Rectangle 3"/>
          <p:cNvSpPr>
            <a:spLocks noGrp="1"/>
          </p:cNvSpPr>
          <p:nvPr>
            <p:ph idx="1"/>
          </p:nvPr>
        </p:nvSpPr>
        <p:spPr>
          <a:xfrm>
            <a:off x="265430" y="1335405"/>
            <a:ext cx="8884920" cy="2760345"/>
          </a:xfrm>
        </p:spPr>
        <p:txBody>
          <a:bodyPr vert="horz" wrap="square" lIns="91440" tIns="45720" rIns="91440" bIns="45720" anchor="t" anchorCtr="0"/>
          <a:lstStyle/>
          <a:p>
            <a:pPr eaLnBrk="1" hangingPunct="1">
              <a:spcBef>
                <a:spcPct val="40000"/>
              </a:spcBef>
              <a:buNone/>
            </a:pPr>
            <a:r>
              <a:rPr lang="zh-CN" altLang="en-US" sz="2400" b="1" dirty="0">
                <a:solidFill>
                  <a:srgbClr val="7030A0"/>
                </a:solidFill>
              </a:rPr>
              <a:t>定理6.</a:t>
            </a:r>
            <a:r>
              <a:rPr lang="en-US" altLang="zh-CN" sz="2400" b="1" dirty="0">
                <a:solidFill>
                  <a:srgbClr val="7030A0"/>
                </a:solidFill>
              </a:rPr>
              <a:t>10</a:t>
            </a:r>
            <a:r>
              <a:rPr lang="zh-CN" altLang="en-US" sz="2400" b="1" dirty="0"/>
              <a:t> </a:t>
            </a:r>
          </a:p>
          <a:p>
            <a:pPr eaLnBrk="1" latinLnBrk="0" hangingPunct="1">
              <a:lnSpc>
                <a:spcPct val="150000"/>
              </a:lnSpc>
              <a:spcBef>
                <a:spcPts val="0"/>
              </a:spcBef>
              <a:buFont typeface="Arial" panose="020B0604020202020204" pitchFamily="34" charset="0"/>
              <a:buChar char="•"/>
            </a:pPr>
            <a:r>
              <a:rPr lang="zh-CN" altLang="en-US" sz="2400" b="1" dirty="0">
                <a:solidFill>
                  <a:schemeClr val="accent2"/>
                </a:solidFill>
              </a:rPr>
              <a:t>无向图</a:t>
            </a:r>
            <a:r>
              <a:rPr lang="en-US" altLang="zh-CN" sz="2400" b="1" i="1" dirty="0">
                <a:solidFill>
                  <a:schemeClr val="accent2"/>
                </a:solidFill>
              </a:rPr>
              <a:t>G</a:t>
            </a:r>
            <a:r>
              <a:rPr lang="zh-CN" altLang="en-US" sz="2400" b="1" dirty="0">
                <a:solidFill>
                  <a:schemeClr val="accent2"/>
                </a:solidFill>
              </a:rPr>
              <a:t>含有欧拉回路当且仅当</a:t>
            </a:r>
            <a:r>
              <a:rPr lang="en-US" altLang="zh-CN" sz="2400" b="1" i="1" dirty="0">
                <a:solidFill>
                  <a:schemeClr val="accent2"/>
                </a:solidFill>
              </a:rPr>
              <a:t>G</a:t>
            </a:r>
            <a:r>
              <a:rPr lang="zh-CN" altLang="en-US" sz="2400" b="1" dirty="0">
                <a:solidFill>
                  <a:schemeClr val="accent2"/>
                </a:solidFill>
              </a:rPr>
              <a:t>是连通的且</a:t>
            </a:r>
            <a:r>
              <a:rPr lang="zh-CN" altLang="en-US" sz="2400" b="1" dirty="0">
                <a:solidFill>
                  <a:srgbClr val="FF0000"/>
                </a:solidFill>
              </a:rPr>
              <a:t>无奇度</a:t>
            </a:r>
            <a:r>
              <a:rPr lang="zh-CN" altLang="en-US" sz="2400" b="1" dirty="0">
                <a:solidFill>
                  <a:schemeClr val="accent2"/>
                </a:solidFill>
              </a:rPr>
              <a:t>顶点. </a:t>
            </a:r>
          </a:p>
          <a:p>
            <a:pPr eaLnBrk="1" latinLnBrk="0" hangingPunct="1">
              <a:lnSpc>
                <a:spcPct val="150000"/>
              </a:lnSpc>
              <a:spcBef>
                <a:spcPts val="0"/>
              </a:spcBef>
              <a:buFont typeface="Arial" panose="020B0604020202020204" pitchFamily="34" charset="0"/>
              <a:buChar char="•"/>
            </a:pPr>
            <a:r>
              <a:rPr lang="zh-CN" altLang="en-US" sz="2400" b="1" dirty="0">
                <a:solidFill>
                  <a:schemeClr val="accent2"/>
                </a:solidFill>
              </a:rPr>
              <a:t>无向图</a:t>
            </a:r>
            <a:r>
              <a:rPr lang="en-US" altLang="zh-CN" sz="2400" b="1" i="1" dirty="0">
                <a:solidFill>
                  <a:schemeClr val="accent2"/>
                </a:solidFill>
              </a:rPr>
              <a:t>G</a:t>
            </a:r>
            <a:r>
              <a:rPr lang="zh-CN" altLang="en-US" sz="2400" b="1" dirty="0">
                <a:solidFill>
                  <a:schemeClr val="accent2"/>
                </a:solidFill>
              </a:rPr>
              <a:t>含有欧拉通路、但没有欧拉回路当且仅当</a:t>
            </a:r>
            <a:r>
              <a:rPr lang="en-US" altLang="zh-CN" sz="2400" b="1" i="1" dirty="0">
                <a:solidFill>
                  <a:schemeClr val="accent2"/>
                </a:solidFill>
              </a:rPr>
              <a:t>G</a:t>
            </a:r>
            <a:r>
              <a:rPr lang="zh-CN" altLang="en-US" sz="2400" b="1" dirty="0">
                <a:solidFill>
                  <a:schemeClr val="accent2"/>
                </a:solidFill>
              </a:rPr>
              <a:t>是连通的且有</a:t>
            </a:r>
            <a:r>
              <a:rPr lang="zh-CN" altLang="en-US" sz="2400" b="1" dirty="0">
                <a:solidFill>
                  <a:srgbClr val="FF0000"/>
                </a:solidFill>
              </a:rPr>
              <a:t>2个奇度顶点</a:t>
            </a:r>
            <a:r>
              <a:rPr lang="zh-CN" altLang="en-US" sz="2400" b="1" dirty="0">
                <a:solidFill>
                  <a:schemeClr val="accent2"/>
                </a:solidFill>
              </a:rPr>
              <a:t>, </a:t>
            </a:r>
            <a:r>
              <a:rPr lang="zh-CN" altLang="en-US" sz="2400" b="1" dirty="0">
                <a:solidFill>
                  <a:srgbClr val="FF0000"/>
                </a:solidFill>
              </a:rPr>
              <a:t>其余顶点均为偶度数的</a:t>
            </a:r>
            <a:r>
              <a:rPr lang="zh-CN" altLang="en-US" sz="2400" b="1" dirty="0">
                <a:solidFill>
                  <a:schemeClr val="accent2"/>
                </a:solidFill>
              </a:rPr>
              <a:t>. 这2个奇度顶点是每条欧拉通路的</a:t>
            </a:r>
            <a:r>
              <a:rPr lang="zh-CN" altLang="en-US" sz="2400" b="1" dirty="0">
                <a:solidFill>
                  <a:srgbClr val="FF0000"/>
                </a:solidFill>
              </a:rPr>
              <a:t>端点</a:t>
            </a:r>
            <a:r>
              <a:rPr lang="zh-CN" altLang="en-US" sz="2400" b="1" dirty="0">
                <a:solidFill>
                  <a:schemeClr val="accent2"/>
                </a:solidFill>
              </a:rPr>
              <a:t>.</a:t>
            </a:r>
          </a:p>
          <a:p>
            <a:pPr eaLnBrk="1" hangingPunct="1">
              <a:spcBef>
                <a:spcPct val="40000"/>
              </a:spcBef>
              <a:buNone/>
            </a:pPr>
            <a:endParaRPr lang="zh-CN" altLang="en-US" sz="2400" b="1" dirty="0">
              <a:solidFill>
                <a:schemeClr val="accent2"/>
              </a:solidFill>
            </a:endParaRPr>
          </a:p>
        </p:txBody>
      </p:sp>
      <p:pic>
        <p:nvPicPr>
          <p:cNvPr id="15365" name="Picture 7" descr="E:\插图\离散\图6.26(b).tif"/>
          <p:cNvPicPr>
            <a:picLocks noChangeAspect="1"/>
          </p:cNvPicPr>
          <p:nvPr/>
        </p:nvPicPr>
        <p:blipFill>
          <a:blip r:embed="rId3"/>
          <a:stretch>
            <a:fillRect/>
          </a:stretch>
        </p:blipFill>
        <p:spPr>
          <a:xfrm>
            <a:off x="1100455" y="4027170"/>
            <a:ext cx="1840230" cy="1424940"/>
          </a:xfrm>
          <a:prstGeom prst="rect">
            <a:avLst/>
          </a:prstGeom>
          <a:noFill/>
          <a:ln w="9525">
            <a:noFill/>
          </a:ln>
        </p:spPr>
      </p:pic>
      <p:pic>
        <p:nvPicPr>
          <p:cNvPr id="15367" name="Picture 9" descr="E:\插图\离散\图6.26(d).tif"/>
          <p:cNvPicPr>
            <a:picLocks noChangeAspect="1"/>
          </p:cNvPicPr>
          <p:nvPr/>
        </p:nvPicPr>
        <p:blipFill>
          <a:blip r:embed="rId4"/>
          <a:stretch>
            <a:fillRect/>
          </a:stretch>
        </p:blipFill>
        <p:spPr>
          <a:xfrm>
            <a:off x="3860800" y="3957955"/>
            <a:ext cx="1557338" cy="1489075"/>
          </a:xfrm>
          <a:prstGeom prst="rect">
            <a:avLst/>
          </a:prstGeom>
          <a:noFill/>
          <a:ln w="9525">
            <a:noFill/>
          </a:ln>
        </p:spPr>
      </p:pic>
      <p:sp>
        <p:nvSpPr>
          <p:cNvPr id="317452" name="Text Box 12"/>
          <p:cNvSpPr txBox="1"/>
          <p:nvPr/>
        </p:nvSpPr>
        <p:spPr>
          <a:xfrm>
            <a:off x="1480820" y="5909945"/>
            <a:ext cx="17526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欧拉图</a:t>
            </a:r>
          </a:p>
        </p:txBody>
      </p:sp>
      <p:sp>
        <p:nvSpPr>
          <p:cNvPr id="317454" name="Text Box 14"/>
          <p:cNvSpPr txBox="1"/>
          <p:nvPr/>
        </p:nvSpPr>
        <p:spPr>
          <a:xfrm>
            <a:off x="3859530" y="5732780"/>
            <a:ext cx="2665095" cy="768350"/>
          </a:xfrm>
          <a:prstGeom prst="rect">
            <a:avLst/>
          </a:prstGeom>
          <a:noFill/>
          <a:ln w="6350">
            <a:noFill/>
          </a:ln>
        </p:spPr>
        <p:txBody>
          <a:bodyPr wrap="square" anchor="t" anchorCtr="0">
            <a:spAutoFit/>
          </a:bodyPr>
          <a:lstStyle/>
          <a:p>
            <a:r>
              <a:rPr lang="zh-CN" altLang="en-US" sz="2200" b="1" dirty="0">
                <a:solidFill>
                  <a:schemeClr val="tx1"/>
                </a:solidFill>
                <a:latin typeface="Times New Roman" panose="02020603050405020304" pitchFamily="18" charset="0"/>
                <a:ea typeface="宋体" panose="02010600030101010101" pitchFamily="2" charset="-122"/>
              </a:rPr>
              <a:t>有欧拉通路，</a:t>
            </a:r>
          </a:p>
          <a:p>
            <a:r>
              <a:rPr lang="zh-CN" altLang="en-US" sz="2200" b="1" dirty="0">
                <a:solidFill>
                  <a:schemeClr val="tx1"/>
                </a:solidFill>
                <a:latin typeface="Times New Roman" panose="02020603050405020304" pitchFamily="18" charset="0"/>
                <a:ea typeface="宋体" panose="02010600030101010101" pitchFamily="2" charset="-122"/>
              </a:rPr>
              <a:t>非欧拉图</a:t>
            </a:r>
          </a:p>
        </p:txBody>
      </p:sp>
      <p:grpSp>
        <p:nvGrpSpPr>
          <p:cNvPr id="2" name="Group 24"/>
          <p:cNvGrpSpPr/>
          <p:nvPr/>
        </p:nvGrpSpPr>
        <p:grpSpPr>
          <a:xfrm>
            <a:off x="3860800" y="4491355"/>
            <a:ext cx="1524000" cy="152400"/>
            <a:chOff x="624" y="2784"/>
            <a:chExt cx="960" cy="96"/>
          </a:xfrm>
        </p:grpSpPr>
        <p:pic>
          <p:nvPicPr>
            <p:cNvPr id="15376" name="Picture 20" descr="E:\插图\离散\0.tif"/>
            <p:cNvPicPr>
              <a:picLocks noChangeAspect="1"/>
            </p:cNvPicPr>
            <p:nvPr/>
          </p:nvPicPr>
          <p:blipFill>
            <a:blip r:embed="rId5"/>
            <a:stretch>
              <a:fillRect/>
            </a:stretch>
          </p:blipFill>
          <p:spPr>
            <a:xfrm>
              <a:off x="624" y="2784"/>
              <a:ext cx="96" cy="96"/>
            </a:xfrm>
            <a:prstGeom prst="rect">
              <a:avLst/>
            </a:prstGeom>
            <a:noFill/>
            <a:ln w="9525">
              <a:noFill/>
            </a:ln>
          </p:spPr>
        </p:pic>
        <p:pic>
          <p:nvPicPr>
            <p:cNvPr id="15377" name="Picture 21" descr="E:\插图\离散\0.tif"/>
            <p:cNvPicPr>
              <a:picLocks noChangeAspect="1"/>
            </p:cNvPicPr>
            <p:nvPr/>
          </p:nvPicPr>
          <p:blipFill>
            <a:blip r:embed="rId5"/>
            <a:stretch>
              <a:fillRect/>
            </a:stretch>
          </p:blipFill>
          <p:spPr>
            <a:xfrm>
              <a:off x="1488" y="2784"/>
              <a:ext cx="96" cy="96"/>
            </a:xfrm>
            <a:prstGeom prst="rect">
              <a:avLst/>
            </a:prstGeom>
            <a:noFill/>
            <a:ln w="9525">
              <a:noFill/>
            </a:ln>
          </p:spPr>
        </p:pic>
      </p:grpSp>
      <p:sp>
        <p:nvSpPr>
          <p:cNvPr id="6" name="Text Box 4"/>
          <p:cNvSpPr txBox="1"/>
          <p:nvPr/>
        </p:nvSpPr>
        <p:spPr>
          <a:xfrm>
            <a:off x="6449060" y="5766435"/>
            <a:ext cx="17526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无欧拉通路</a:t>
            </a:r>
          </a:p>
        </p:txBody>
      </p:sp>
      <p:pic>
        <p:nvPicPr>
          <p:cNvPr id="7" name="Picture 6" descr="E:\插图\离散\图6.26(a).tif"/>
          <p:cNvPicPr>
            <a:picLocks noChangeAspect="1"/>
          </p:cNvPicPr>
          <p:nvPr/>
        </p:nvPicPr>
        <p:blipFill>
          <a:blip r:embed="rId6"/>
          <a:stretch>
            <a:fillRect/>
          </a:stretch>
        </p:blipFill>
        <p:spPr>
          <a:xfrm>
            <a:off x="6206490" y="4057650"/>
            <a:ext cx="2578100" cy="1108075"/>
          </a:xfrm>
          <a:prstGeom prst="rect">
            <a:avLst/>
          </a:prstGeom>
          <a:noFill/>
          <a:ln w="9525">
            <a:noFill/>
          </a:ln>
        </p:spPr>
      </p:pic>
      <p:grpSp>
        <p:nvGrpSpPr>
          <p:cNvPr id="8" name="Group 40"/>
          <p:cNvGrpSpPr/>
          <p:nvPr/>
        </p:nvGrpSpPr>
        <p:grpSpPr>
          <a:xfrm>
            <a:off x="6206490" y="4286250"/>
            <a:ext cx="2590800" cy="685800"/>
            <a:chOff x="384" y="1344"/>
            <a:chExt cx="1632" cy="432"/>
          </a:xfrm>
        </p:grpSpPr>
        <p:pic>
          <p:nvPicPr>
            <p:cNvPr id="9" name="Picture 26" descr="E:\插图\离散\1.tif"/>
            <p:cNvPicPr>
              <a:picLocks noChangeAspect="1"/>
            </p:cNvPicPr>
            <p:nvPr/>
          </p:nvPicPr>
          <p:blipFill>
            <a:blip r:embed="rId7"/>
            <a:stretch>
              <a:fillRect/>
            </a:stretch>
          </p:blipFill>
          <p:spPr>
            <a:xfrm>
              <a:off x="384" y="1488"/>
              <a:ext cx="96" cy="96"/>
            </a:xfrm>
            <a:prstGeom prst="rect">
              <a:avLst/>
            </a:prstGeom>
            <a:noFill/>
            <a:ln w="9525">
              <a:noFill/>
            </a:ln>
          </p:spPr>
        </p:pic>
        <p:pic>
          <p:nvPicPr>
            <p:cNvPr id="10" name="Picture 27" descr="E:\插图\离散\1.tif"/>
            <p:cNvPicPr>
              <a:picLocks noChangeAspect="1"/>
            </p:cNvPicPr>
            <p:nvPr/>
          </p:nvPicPr>
          <p:blipFill>
            <a:blip r:embed="rId7"/>
            <a:stretch>
              <a:fillRect/>
            </a:stretch>
          </p:blipFill>
          <p:spPr>
            <a:xfrm>
              <a:off x="720" y="1488"/>
              <a:ext cx="96" cy="96"/>
            </a:xfrm>
            <a:prstGeom prst="rect">
              <a:avLst/>
            </a:prstGeom>
            <a:noFill/>
            <a:ln w="9525">
              <a:noFill/>
            </a:ln>
          </p:spPr>
        </p:pic>
        <p:pic>
          <p:nvPicPr>
            <p:cNvPr id="11" name="Picture 28" descr="E:\插图\离散\1.tif"/>
            <p:cNvPicPr>
              <a:picLocks noChangeAspect="1"/>
            </p:cNvPicPr>
            <p:nvPr/>
          </p:nvPicPr>
          <p:blipFill>
            <a:blip r:embed="rId7"/>
            <a:stretch>
              <a:fillRect/>
            </a:stretch>
          </p:blipFill>
          <p:spPr>
            <a:xfrm>
              <a:off x="1584" y="1488"/>
              <a:ext cx="96" cy="96"/>
            </a:xfrm>
            <a:prstGeom prst="rect">
              <a:avLst/>
            </a:prstGeom>
            <a:noFill/>
            <a:ln w="9525">
              <a:noFill/>
            </a:ln>
          </p:spPr>
        </p:pic>
        <p:pic>
          <p:nvPicPr>
            <p:cNvPr id="12" name="Picture 29" descr="E:\插图\离散\1.tif"/>
            <p:cNvPicPr>
              <a:picLocks noChangeAspect="1"/>
            </p:cNvPicPr>
            <p:nvPr/>
          </p:nvPicPr>
          <p:blipFill>
            <a:blip r:embed="rId7"/>
            <a:stretch>
              <a:fillRect/>
            </a:stretch>
          </p:blipFill>
          <p:spPr>
            <a:xfrm>
              <a:off x="1920" y="1488"/>
              <a:ext cx="96" cy="96"/>
            </a:xfrm>
            <a:prstGeom prst="rect">
              <a:avLst/>
            </a:prstGeom>
            <a:noFill/>
            <a:ln w="9525">
              <a:noFill/>
            </a:ln>
          </p:spPr>
        </p:pic>
        <p:pic>
          <p:nvPicPr>
            <p:cNvPr id="13" name="Picture 36" descr="E:\插图\离散\1.tif"/>
            <p:cNvPicPr>
              <a:picLocks noChangeAspect="1"/>
            </p:cNvPicPr>
            <p:nvPr/>
          </p:nvPicPr>
          <p:blipFill>
            <a:blip r:embed="rId7"/>
            <a:stretch>
              <a:fillRect/>
            </a:stretch>
          </p:blipFill>
          <p:spPr>
            <a:xfrm>
              <a:off x="912" y="1680"/>
              <a:ext cx="96" cy="96"/>
            </a:xfrm>
            <a:prstGeom prst="rect">
              <a:avLst/>
            </a:prstGeom>
            <a:noFill/>
            <a:ln w="9525">
              <a:noFill/>
            </a:ln>
          </p:spPr>
        </p:pic>
        <p:pic>
          <p:nvPicPr>
            <p:cNvPr id="14" name="Picture 37" descr="E:\插图\离散\1.tif"/>
            <p:cNvPicPr>
              <a:picLocks noChangeAspect="1"/>
            </p:cNvPicPr>
            <p:nvPr/>
          </p:nvPicPr>
          <p:blipFill>
            <a:blip r:embed="rId7"/>
            <a:stretch>
              <a:fillRect/>
            </a:stretch>
          </p:blipFill>
          <p:spPr>
            <a:xfrm>
              <a:off x="960" y="1344"/>
              <a:ext cx="96" cy="96"/>
            </a:xfrm>
            <a:prstGeom prst="rect">
              <a:avLst/>
            </a:prstGeom>
            <a:noFill/>
            <a:ln w="9525">
              <a:noFill/>
            </a:ln>
          </p:spPr>
        </p:pic>
        <p:pic>
          <p:nvPicPr>
            <p:cNvPr id="15" name="Picture 38" descr="E:\插图\离散\1.tif"/>
            <p:cNvPicPr>
              <a:picLocks noChangeAspect="1"/>
            </p:cNvPicPr>
            <p:nvPr/>
          </p:nvPicPr>
          <p:blipFill>
            <a:blip r:embed="rId7"/>
            <a:stretch>
              <a:fillRect/>
            </a:stretch>
          </p:blipFill>
          <p:spPr>
            <a:xfrm>
              <a:off x="1344" y="1344"/>
              <a:ext cx="96" cy="96"/>
            </a:xfrm>
            <a:prstGeom prst="rect">
              <a:avLst/>
            </a:prstGeom>
            <a:noFill/>
            <a:ln w="9525">
              <a:noFill/>
            </a:ln>
          </p:spPr>
        </p:pic>
        <p:pic>
          <p:nvPicPr>
            <p:cNvPr id="16" name="Picture 39" descr="E:\插图\离散\1.tif"/>
            <p:cNvPicPr>
              <a:picLocks noChangeAspect="1"/>
            </p:cNvPicPr>
            <p:nvPr/>
          </p:nvPicPr>
          <p:blipFill>
            <a:blip r:embed="rId7"/>
            <a:stretch>
              <a:fillRect/>
            </a:stretch>
          </p:blipFill>
          <p:spPr>
            <a:xfrm>
              <a:off x="1392" y="1680"/>
              <a:ext cx="96" cy="96"/>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52"/>
                                        </p:tgtEl>
                                        <p:attrNameLst>
                                          <p:attrName>style.visibility</p:attrName>
                                        </p:attrNameLst>
                                      </p:cBhvr>
                                      <p:to>
                                        <p:strVal val="visible"/>
                                      </p:to>
                                    </p:set>
                                    <p:anim calcmode="lin" valueType="num">
                                      <p:cBhvr additive="base">
                                        <p:cTn id="7" dur="500" fill="hold"/>
                                        <p:tgtEl>
                                          <p:spTgt spid="317452"/>
                                        </p:tgtEl>
                                        <p:attrNameLst>
                                          <p:attrName>ppt_x</p:attrName>
                                        </p:attrNameLst>
                                      </p:cBhvr>
                                      <p:tavLst>
                                        <p:tav tm="0">
                                          <p:val>
                                            <p:strVal val="#ppt_x"/>
                                          </p:val>
                                        </p:tav>
                                        <p:tav tm="100000">
                                          <p:val>
                                            <p:strVal val="#ppt_x"/>
                                          </p:val>
                                        </p:tav>
                                      </p:tavLst>
                                    </p:anim>
                                    <p:anim calcmode="lin" valueType="num">
                                      <p:cBhvr additive="base">
                                        <p:cTn id="8" dur="500" fill="hold"/>
                                        <p:tgtEl>
                                          <p:spTgt spid="3174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17454"/>
                                        </p:tgtEl>
                                        <p:attrNameLst>
                                          <p:attrName>style.visibility</p:attrName>
                                        </p:attrNameLst>
                                      </p:cBhvr>
                                      <p:to>
                                        <p:strVal val="visible"/>
                                      </p:to>
                                    </p:set>
                                    <p:anim calcmode="lin" valueType="num">
                                      <p:cBhvr additive="base">
                                        <p:cTn id="17" dur="500" fill="hold"/>
                                        <p:tgtEl>
                                          <p:spTgt spid="317454"/>
                                        </p:tgtEl>
                                        <p:attrNameLst>
                                          <p:attrName>ppt_x</p:attrName>
                                        </p:attrNameLst>
                                      </p:cBhvr>
                                      <p:tavLst>
                                        <p:tav tm="0">
                                          <p:val>
                                            <p:strVal val="#ppt_x"/>
                                          </p:val>
                                        </p:tav>
                                        <p:tav tm="100000">
                                          <p:val>
                                            <p:strVal val="#ppt_x"/>
                                          </p:val>
                                        </p:tav>
                                      </p:tavLst>
                                    </p:anim>
                                    <p:anim calcmode="lin" valueType="num">
                                      <p:cBhvr additive="base">
                                        <p:cTn id="18" dur="500" fill="hold"/>
                                        <p:tgtEl>
                                          <p:spTgt spid="31745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2" grpId="0"/>
      <p:bldP spid="317452" grpId="1"/>
      <p:bldP spid="317454" grpId="0"/>
      <p:bldP spid="317454" grpId="1"/>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11</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6386" name="Rectangle 2"/>
          <p:cNvSpPr>
            <a:spLocks noGrp="1"/>
          </p:cNvSpPr>
          <p:nvPr>
            <p:ph type="title"/>
          </p:nvPr>
        </p:nvSpPr>
        <p:spPr>
          <a:xfrm>
            <a:off x="183515" y="322580"/>
            <a:ext cx="7772400" cy="1143000"/>
          </a:xfrm>
        </p:spPr>
        <p:txBody>
          <a:bodyPr vert="horz" wrap="square" lIns="91440" tIns="45720" rIns="91440" bIns="45720" anchor="ctr" anchorCtr="0"/>
          <a:lstStyle/>
          <a:p>
            <a:pPr algn="l" eaLnBrk="1" hangingPunct="1"/>
            <a:r>
              <a:rPr lang="zh-CN" altLang="en-US" sz="3600" dirty="0">
                <a:solidFill>
                  <a:srgbClr val="800000"/>
                </a:solidFill>
              </a:rPr>
              <a:t>有向欧拉图判别定理</a:t>
            </a:r>
          </a:p>
        </p:txBody>
      </p:sp>
      <p:sp>
        <p:nvSpPr>
          <p:cNvPr id="16387" name="Rectangle 3"/>
          <p:cNvSpPr>
            <a:spLocks noGrp="1"/>
          </p:cNvSpPr>
          <p:nvPr>
            <p:ph idx="1"/>
          </p:nvPr>
        </p:nvSpPr>
        <p:spPr>
          <a:xfrm>
            <a:off x="183515" y="1191895"/>
            <a:ext cx="8702040" cy="3505200"/>
          </a:xfrm>
        </p:spPr>
        <p:txBody>
          <a:bodyPr vert="horz" wrap="square" lIns="91440" tIns="45720" rIns="91440" bIns="45720" anchor="t" anchorCtr="0"/>
          <a:lstStyle/>
          <a:p>
            <a:pPr eaLnBrk="1" latinLnBrk="0" hangingPunct="1">
              <a:lnSpc>
                <a:spcPts val="3300"/>
              </a:lnSpc>
              <a:spcBef>
                <a:spcPts val="0"/>
              </a:spcBef>
              <a:buNone/>
            </a:pPr>
            <a:r>
              <a:rPr lang="zh-CN" altLang="en-US" sz="2400" b="1" dirty="0">
                <a:solidFill>
                  <a:srgbClr val="7030A0"/>
                </a:solidFill>
              </a:rPr>
              <a:t>定理6.</a:t>
            </a:r>
            <a:r>
              <a:rPr lang="en-US" altLang="zh-CN" sz="2400" b="1" dirty="0">
                <a:solidFill>
                  <a:srgbClr val="7030A0"/>
                </a:solidFill>
              </a:rPr>
              <a:t>11</a:t>
            </a:r>
            <a:r>
              <a:rPr lang="zh-CN" altLang="en-US" sz="2400" b="1" dirty="0"/>
              <a:t> </a:t>
            </a:r>
          </a:p>
          <a:p>
            <a:pPr eaLnBrk="1" latinLnBrk="0" hangingPunct="1">
              <a:lnSpc>
                <a:spcPts val="3300"/>
              </a:lnSpc>
              <a:spcBef>
                <a:spcPts val="0"/>
              </a:spcBef>
              <a:buFont typeface="Arial" panose="020B0604020202020204" pitchFamily="34" charset="0"/>
              <a:buChar char="•"/>
            </a:pPr>
            <a:r>
              <a:rPr lang="zh-CN" altLang="en-US" sz="2400" b="1" dirty="0">
                <a:solidFill>
                  <a:schemeClr val="accent2"/>
                </a:solidFill>
              </a:rPr>
              <a:t>有向图</a:t>
            </a:r>
            <a:r>
              <a:rPr lang="en-US" altLang="zh-CN" sz="2400" b="1" i="1" dirty="0">
                <a:solidFill>
                  <a:schemeClr val="accent2"/>
                </a:solidFill>
              </a:rPr>
              <a:t>D</a:t>
            </a:r>
            <a:r>
              <a:rPr lang="zh-CN" altLang="en-US" sz="2400" b="1" dirty="0">
                <a:solidFill>
                  <a:schemeClr val="accent2"/>
                </a:solidFill>
              </a:rPr>
              <a:t>含有欧拉回路当且仅当</a:t>
            </a:r>
            <a:r>
              <a:rPr lang="en-US" altLang="zh-CN" sz="2400" b="1" i="1" dirty="0">
                <a:solidFill>
                  <a:schemeClr val="accent2"/>
                </a:solidFill>
              </a:rPr>
              <a:t>D</a:t>
            </a:r>
            <a:r>
              <a:rPr lang="zh-CN" altLang="en-US" sz="2400" b="1" dirty="0">
                <a:solidFill>
                  <a:schemeClr val="accent2"/>
                </a:solidFill>
              </a:rPr>
              <a:t>是连通的且所有顶点的</a:t>
            </a:r>
            <a:r>
              <a:rPr lang="zh-CN" altLang="en-US" sz="2400" b="1" dirty="0">
                <a:solidFill>
                  <a:srgbClr val="FF0000"/>
                </a:solidFill>
              </a:rPr>
              <a:t>入度等于出度</a:t>
            </a:r>
            <a:r>
              <a:rPr lang="zh-CN" altLang="en-US" sz="2400" b="1" dirty="0"/>
              <a:t>.</a:t>
            </a:r>
          </a:p>
          <a:p>
            <a:pPr eaLnBrk="1" latinLnBrk="0" hangingPunct="1">
              <a:lnSpc>
                <a:spcPts val="3300"/>
              </a:lnSpc>
              <a:spcBef>
                <a:spcPts val="0"/>
              </a:spcBef>
              <a:buFont typeface="Arial" panose="020B0604020202020204" pitchFamily="34" charset="0"/>
              <a:buChar char="•"/>
            </a:pPr>
            <a:r>
              <a:rPr lang="zh-CN" altLang="en-US" sz="2400" b="1" dirty="0">
                <a:solidFill>
                  <a:schemeClr val="accent2"/>
                </a:solidFill>
              </a:rPr>
              <a:t>有向图</a:t>
            </a:r>
            <a:r>
              <a:rPr lang="en-US" altLang="zh-CN" sz="2400" b="1" i="1" dirty="0">
                <a:solidFill>
                  <a:schemeClr val="accent2"/>
                </a:solidFill>
              </a:rPr>
              <a:t>D</a:t>
            </a:r>
            <a:r>
              <a:rPr lang="zh-CN" altLang="en-US" sz="2400" b="1" dirty="0">
                <a:solidFill>
                  <a:schemeClr val="accent2"/>
                </a:solidFill>
                <a:sym typeface="+mn-ea"/>
              </a:rPr>
              <a:t>含</a:t>
            </a:r>
            <a:r>
              <a:rPr lang="zh-CN" altLang="en-US" sz="2400" b="1" dirty="0">
                <a:solidFill>
                  <a:schemeClr val="accent2"/>
                </a:solidFill>
              </a:rPr>
              <a:t>有欧拉通路、但不含有欧拉回路当且仅当</a:t>
            </a:r>
            <a:r>
              <a:rPr lang="en-US" altLang="zh-CN" sz="2400" b="1" i="1" dirty="0">
                <a:solidFill>
                  <a:schemeClr val="accent2"/>
                </a:solidFill>
              </a:rPr>
              <a:t>D</a:t>
            </a:r>
            <a:r>
              <a:rPr lang="zh-CN" altLang="en-US" sz="2400" b="1" dirty="0">
                <a:solidFill>
                  <a:schemeClr val="accent2"/>
                </a:solidFill>
              </a:rPr>
              <a:t>是连通的，且有</a:t>
            </a:r>
            <a:r>
              <a:rPr lang="zh-CN" altLang="en-US" sz="2400" b="1" dirty="0">
                <a:solidFill>
                  <a:srgbClr val="FF0000"/>
                </a:solidFill>
              </a:rPr>
              <a:t>一个顶点的出度比入度大1（始点）、一个顶点的入度比出度大1（终点）, 其余的顶点的入度等于出度</a:t>
            </a:r>
            <a:r>
              <a:rPr lang="zh-CN" altLang="en-US" sz="2400" b="1" dirty="0"/>
              <a:t>.</a:t>
            </a:r>
          </a:p>
        </p:txBody>
      </p:sp>
      <p:sp>
        <p:nvSpPr>
          <p:cNvPr id="319492" name="Text Box 4"/>
          <p:cNvSpPr txBox="1"/>
          <p:nvPr/>
        </p:nvSpPr>
        <p:spPr>
          <a:xfrm>
            <a:off x="1066800" y="5640070"/>
            <a:ext cx="17526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欧拉图</a:t>
            </a:r>
          </a:p>
        </p:txBody>
      </p:sp>
      <p:pic>
        <p:nvPicPr>
          <p:cNvPr id="17412" name="Picture 11" descr="E:\插图\离散\图6.27(a).tif"/>
          <p:cNvPicPr>
            <a:picLocks noChangeAspect="1"/>
          </p:cNvPicPr>
          <p:nvPr/>
        </p:nvPicPr>
        <p:blipFill>
          <a:blip r:embed="rId3"/>
          <a:stretch>
            <a:fillRect/>
          </a:stretch>
        </p:blipFill>
        <p:spPr>
          <a:xfrm>
            <a:off x="762000" y="3968115"/>
            <a:ext cx="1752600" cy="1631950"/>
          </a:xfrm>
          <a:prstGeom prst="rect">
            <a:avLst/>
          </a:prstGeom>
          <a:noFill/>
          <a:ln w="9525">
            <a:noFill/>
          </a:ln>
        </p:spPr>
      </p:pic>
      <p:pic>
        <p:nvPicPr>
          <p:cNvPr id="17415" name="Picture 14" descr="E:\插图\离散\图6.27(d).tif"/>
          <p:cNvPicPr>
            <a:picLocks noChangeAspect="1"/>
          </p:cNvPicPr>
          <p:nvPr/>
        </p:nvPicPr>
        <p:blipFill>
          <a:blip r:embed="rId4"/>
          <a:stretch>
            <a:fillRect/>
          </a:stretch>
        </p:blipFill>
        <p:spPr>
          <a:xfrm>
            <a:off x="3412490" y="4173220"/>
            <a:ext cx="1752600" cy="1320800"/>
          </a:xfrm>
          <a:prstGeom prst="rect">
            <a:avLst/>
          </a:prstGeom>
          <a:noFill/>
          <a:ln w="9525">
            <a:noFill/>
          </a:ln>
        </p:spPr>
      </p:pic>
      <p:sp>
        <p:nvSpPr>
          <p:cNvPr id="319507" name="Text Box 19"/>
          <p:cNvSpPr txBox="1"/>
          <p:nvPr/>
        </p:nvSpPr>
        <p:spPr>
          <a:xfrm>
            <a:off x="3488690" y="5468620"/>
            <a:ext cx="1752600" cy="822325"/>
          </a:xfrm>
          <a:prstGeom prst="rect">
            <a:avLst/>
          </a:prstGeom>
          <a:noFill/>
          <a:ln w="6350">
            <a:noFill/>
          </a:ln>
        </p:spPr>
        <p:txBody>
          <a:bodyPr anchor="t" anchorCtr="0">
            <a:spAutoFit/>
          </a:bodyPr>
          <a:lstStyle/>
          <a:p>
            <a:r>
              <a:rPr lang="zh-CN" altLang="en-US" sz="2400" b="1" dirty="0">
                <a:solidFill>
                  <a:schemeClr val="tx1"/>
                </a:solidFill>
                <a:latin typeface="Times New Roman" panose="02020603050405020304" pitchFamily="18" charset="0"/>
                <a:ea typeface="宋体" panose="02010600030101010101" pitchFamily="2" charset="-122"/>
              </a:rPr>
              <a:t>有欧拉通路</a:t>
            </a:r>
          </a:p>
          <a:p>
            <a:r>
              <a:rPr lang="zh-CN" altLang="en-US" sz="2400" b="1" dirty="0">
                <a:solidFill>
                  <a:schemeClr val="tx1"/>
                </a:solidFill>
                <a:latin typeface="Times New Roman" panose="02020603050405020304" pitchFamily="18" charset="0"/>
                <a:ea typeface="宋体" panose="02010600030101010101" pitchFamily="2" charset="-122"/>
              </a:rPr>
              <a:t>无欧拉回路</a:t>
            </a:r>
          </a:p>
        </p:txBody>
      </p:sp>
      <p:grpSp>
        <p:nvGrpSpPr>
          <p:cNvPr id="2" name="Group 29"/>
          <p:cNvGrpSpPr/>
          <p:nvPr/>
        </p:nvGrpSpPr>
        <p:grpSpPr>
          <a:xfrm>
            <a:off x="4174490" y="4782820"/>
            <a:ext cx="990600" cy="685800"/>
            <a:chOff x="912" y="2832"/>
            <a:chExt cx="624" cy="432"/>
          </a:xfrm>
        </p:grpSpPr>
        <p:pic>
          <p:nvPicPr>
            <p:cNvPr id="17424" name="Picture 23" descr="E:\插图\离散\0.tif"/>
            <p:cNvPicPr>
              <a:picLocks noChangeAspect="1"/>
            </p:cNvPicPr>
            <p:nvPr/>
          </p:nvPicPr>
          <p:blipFill>
            <a:blip r:embed="rId5"/>
            <a:stretch>
              <a:fillRect/>
            </a:stretch>
          </p:blipFill>
          <p:spPr>
            <a:xfrm>
              <a:off x="1440" y="2832"/>
              <a:ext cx="96" cy="96"/>
            </a:xfrm>
            <a:prstGeom prst="rect">
              <a:avLst/>
            </a:prstGeom>
            <a:noFill/>
            <a:ln w="9525">
              <a:noFill/>
            </a:ln>
          </p:spPr>
        </p:pic>
        <p:pic>
          <p:nvPicPr>
            <p:cNvPr id="17425" name="Picture 25" descr="E:\插图\离散\00.tif"/>
            <p:cNvPicPr>
              <a:picLocks noChangeAspect="1"/>
            </p:cNvPicPr>
            <p:nvPr/>
          </p:nvPicPr>
          <p:blipFill>
            <a:blip r:embed="rId6"/>
            <a:stretch>
              <a:fillRect/>
            </a:stretch>
          </p:blipFill>
          <p:spPr>
            <a:xfrm>
              <a:off x="912" y="3168"/>
              <a:ext cx="96" cy="96"/>
            </a:xfrm>
            <a:prstGeom prst="rect">
              <a:avLst/>
            </a:prstGeom>
            <a:noFill/>
            <a:ln w="9525">
              <a:noFill/>
            </a:ln>
          </p:spPr>
        </p:pic>
      </p:grpSp>
      <p:pic>
        <p:nvPicPr>
          <p:cNvPr id="17413" name="Picture 12" descr="E:\插图\离散\图6.27(b).tif"/>
          <p:cNvPicPr>
            <a:picLocks noChangeAspect="1"/>
          </p:cNvPicPr>
          <p:nvPr/>
        </p:nvPicPr>
        <p:blipFill>
          <a:blip r:embed="rId7"/>
          <a:stretch>
            <a:fillRect/>
          </a:stretch>
        </p:blipFill>
        <p:spPr>
          <a:xfrm>
            <a:off x="6227445" y="4129405"/>
            <a:ext cx="1716088" cy="1293813"/>
          </a:xfrm>
          <a:prstGeom prst="rect">
            <a:avLst/>
          </a:prstGeom>
          <a:noFill/>
          <a:ln w="9525">
            <a:noFill/>
          </a:ln>
        </p:spPr>
      </p:pic>
      <p:grpSp>
        <p:nvGrpSpPr>
          <p:cNvPr id="4" name="Group 36"/>
          <p:cNvGrpSpPr/>
          <p:nvPr/>
        </p:nvGrpSpPr>
        <p:grpSpPr>
          <a:xfrm>
            <a:off x="6989445" y="4739005"/>
            <a:ext cx="914400" cy="685800"/>
            <a:chOff x="2640" y="1584"/>
            <a:chExt cx="576" cy="432"/>
          </a:xfrm>
        </p:grpSpPr>
        <p:pic>
          <p:nvPicPr>
            <p:cNvPr id="17430" name="Picture 31" descr="E:\插图\离散\1.tif"/>
            <p:cNvPicPr>
              <a:picLocks noChangeAspect="1"/>
            </p:cNvPicPr>
            <p:nvPr/>
          </p:nvPicPr>
          <p:blipFill>
            <a:blip r:embed="rId8"/>
            <a:stretch>
              <a:fillRect/>
            </a:stretch>
          </p:blipFill>
          <p:spPr>
            <a:xfrm>
              <a:off x="2640" y="1920"/>
              <a:ext cx="96" cy="96"/>
            </a:xfrm>
            <a:prstGeom prst="rect">
              <a:avLst/>
            </a:prstGeom>
            <a:noFill/>
            <a:ln w="9525">
              <a:noFill/>
            </a:ln>
          </p:spPr>
        </p:pic>
        <p:pic>
          <p:nvPicPr>
            <p:cNvPr id="17431" name="Picture 32" descr="E:\插图\离散\1.tif"/>
            <p:cNvPicPr>
              <a:picLocks noChangeAspect="1"/>
            </p:cNvPicPr>
            <p:nvPr/>
          </p:nvPicPr>
          <p:blipFill>
            <a:blip r:embed="rId8"/>
            <a:stretch>
              <a:fillRect/>
            </a:stretch>
          </p:blipFill>
          <p:spPr>
            <a:xfrm>
              <a:off x="3120" y="1584"/>
              <a:ext cx="96" cy="96"/>
            </a:xfrm>
            <a:prstGeom prst="rect">
              <a:avLst/>
            </a:prstGeom>
            <a:noFill/>
            <a:ln w="9525">
              <a:noFill/>
            </a:ln>
          </p:spPr>
        </p:pic>
      </p:grpSp>
      <p:sp>
        <p:nvSpPr>
          <p:cNvPr id="319505" name="Text Box 17"/>
          <p:cNvSpPr txBox="1"/>
          <p:nvPr/>
        </p:nvSpPr>
        <p:spPr>
          <a:xfrm>
            <a:off x="6303645" y="5711825"/>
            <a:ext cx="17526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无欧拉通路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9492"/>
                                        </p:tgtEl>
                                        <p:attrNameLst>
                                          <p:attrName>style.visibility</p:attrName>
                                        </p:attrNameLst>
                                      </p:cBhvr>
                                      <p:to>
                                        <p:strVal val="visible"/>
                                      </p:to>
                                    </p:set>
                                    <p:anim calcmode="lin" valueType="num">
                                      <p:cBhvr additive="base">
                                        <p:cTn id="7" dur="500" fill="hold"/>
                                        <p:tgtEl>
                                          <p:spTgt spid="319492"/>
                                        </p:tgtEl>
                                        <p:attrNameLst>
                                          <p:attrName>ppt_x</p:attrName>
                                        </p:attrNameLst>
                                      </p:cBhvr>
                                      <p:tavLst>
                                        <p:tav tm="0">
                                          <p:val>
                                            <p:strVal val="#ppt_x"/>
                                          </p:val>
                                        </p:tav>
                                        <p:tav tm="100000">
                                          <p:val>
                                            <p:strVal val="#ppt_x"/>
                                          </p:val>
                                        </p:tav>
                                      </p:tavLst>
                                    </p:anim>
                                    <p:anim calcmode="lin" valueType="num">
                                      <p:cBhvr additive="base">
                                        <p:cTn id="8" dur="500" fill="hold"/>
                                        <p:tgtEl>
                                          <p:spTgt spid="3194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19507"/>
                                        </p:tgtEl>
                                        <p:attrNameLst>
                                          <p:attrName>style.visibility</p:attrName>
                                        </p:attrNameLst>
                                      </p:cBhvr>
                                      <p:to>
                                        <p:strVal val="visible"/>
                                      </p:to>
                                    </p:set>
                                    <p:anim calcmode="lin" valueType="num">
                                      <p:cBhvr additive="base">
                                        <p:cTn id="17" dur="500" fill="hold"/>
                                        <p:tgtEl>
                                          <p:spTgt spid="319507"/>
                                        </p:tgtEl>
                                        <p:attrNameLst>
                                          <p:attrName>ppt_x</p:attrName>
                                        </p:attrNameLst>
                                      </p:cBhvr>
                                      <p:tavLst>
                                        <p:tav tm="0">
                                          <p:val>
                                            <p:strVal val="#ppt_x"/>
                                          </p:val>
                                        </p:tav>
                                        <p:tav tm="100000">
                                          <p:val>
                                            <p:strVal val="#ppt_x"/>
                                          </p:val>
                                        </p:tav>
                                      </p:tavLst>
                                    </p:anim>
                                    <p:anim calcmode="lin" valueType="num">
                                      <p:cBhvr additive="base">
                                        <p:cTn id="18" dur="500" fill="hold"/>
                                        <p:tgtEl>
                                          <p:spTgt spid="31950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9505"/>
                                        </p:tgtEl>
                                        <p:attrNameLst>
                                          <p:attrName>style.visibility</p:attrName>
                                        </p:attrNameLst>
                                      </p:cBhvr>
                                      <p:to>
                                        <p:strVal val="visible"/>
                                      </p:to>
                                    </p:set>
                                    <p:anim calcmode="lin" valueType="num">
                                      <p:cBhvr additive="base">
                                        <p:cTn id="27" dur="500" fill="hold"/>
                                        <p:tgtEl>
                                          <p:spTgt spid="319505"/>
                                        </p:tgtEl>
                                        <p:attrNameLst>
                                          <p:attrName>ppt_x</p:attrName>
                                        </p:attrNameLst>
                                      </p:cBhvr>
                                      <p:tavLst>
                                        <p:tav tm="0">
                                          <p:val>
                                            <p:strVal val="#ppt_x"/>
                                          </p:val>
                                        </p:tav>
                                        <p:tav tm="100000">
                                          <p:val>
                                            <p:strVal val="#ppt_x"/>
                                          </p:val>
                                        </p:tav>
                                      </p:tavLst>
                                    </p:anim>
                                    <p:anim calcmode="lin" valueType="num">
                                      <p:cBhvr additive="base">
                                        <p:cTn id="28" dur="500" fill="hold"/>
                                        <p:tgtEl>
                                          <p:spTgt spid="3195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p:bldP spid="319492" grpId="1"/>
      <p:bldP spid="319507" grpId="0"/>
      <p:bldP spid="319507" grpId="1"/>
      <p:bldP spid="319505" grpId="0"/>
      <p:bldP spid="31950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12</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8434" name="Rectangle 2"/>
          <p:cNvSpPr>
            <a:spLocks noGrp="1"/>
          </p:cNvSpPr>
          <p:nvPr>
            <p:ph type="title"/>
          </p:nvPr>
        </p:nvSpPr>
        <p:spPr>
          <a:xfrm>
            <a:off x="753110" y="1685925"/>
            <a:ext cx="8153400" cy="1143000"/>
          </a:xfrm>
        </p:spPr>
        <p:txBody>
          <a:bodyPr vert="horz" wrap="square" lIns="91440" tIns="45720" rIns="91440" bIns="45720" anchor="ctr" anchorCtr="0"/>
          <a:lstStyle/>
          <a:p>
            <a:pPr algn="l" eaLnBrk="1" hangingPunct="1"/>
            <a:r>
              <a:rPr lang="zh-CN" altLang="en-US" sz="3600" dirty="0"/>
              <a:t>周游世界问题(</a:t>
            </a:r>
            <a:r>
              <a:rPr lang="en-US" altLang="zh-CN" sz="3600" dirty="0"/>
              <a:t>W.Hamilton, 1859</a:t>
            </a:r>
            <a:r>
              <a:rPr lang="zh-CN" altLang="en-US" sz="3600" dirty="0"/>
              <a:t>年)</a:t>
            </a:r>
          </a:p>
        </p:txBody>
      </p:sp>
      <p:pic>
        <p:nvPicPr>
          <p:cNvPr id="18436" name="Picture 5" descr="E:\插图\离散\15-5.tif"/>
          <p:cNvPicPr>
            <a:picLocks noChangeAspect="1"/>
          </p:cNvPicPr>
          <p:nvPr>
            <p:custDataLst>
              <p:tags r:id="rId1"/>
            </p:custDataLst>
          </p:nvPr>
        </p:nvPicPr>
        <p:blipFill>
          <a:blip r:embed="rId5"/>
          <a:stretch>
            <a:fillRect/>
          </a:stretch>
        </p:blipFill>
        <p:spPr>
          <a:xfrm>
            <a:off x="467360" y="3284855"/>
            <a:ext cx="4994910" cy="1920240"/>
          </a:xfrm>
          <a:prstGeom prst="rect">
            <a:avLst/>
          </a:prstGeom>
          <a:noFill/>
          <a:ln w="9525">
            <a:noFill/>
          </a:ln>
        </p:spPr>
      </p:pic>
      <p:sp>
        <p:nvSpPr>
          <p:cNvPr id="12290" name="Rectangle 2"/>
          <p:cNvSpPr>
            <a:spLocks noGrp="1"/>
          </p:cNvSpPr>
          <p:nvPr/>
        </p:nvSpPr>
        <p:spPr>
          <a:xfrm>
            <a:off x="685800" y="753110"/>
            <a:ext cx="77724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marL="571500" indent="-571500" algn="l" eaLnBrk="1" hangingPunct="1">
              <a:buFont typeface="Wingdings" panose="05000000000000000000" charset="0"/>
              <a:buChar char="Ø"/>
            </a:pPr>
            <a:r>
              <a:rPr lang="zh-CN" altLang="en-US" sz="4000" dirty="0">
                <a:solidFill>
                  <a:schemeClr val="accent2"/>
                </a:solidFill>
              </a:rPr>
              <a:t>哈密顿图</a:t>
            </a:r>
          </a:p>
        </p:txBody>
      </p:sp>
      <p:pic>
        <p:nvPicPr>
          <p:cNvPr id="19460" name="Picture 5" descr="15-9(1)"/>
          <p:cNvPicPr>
            <a:picLocks noChangeAspect="1"/>
          </p:cNvPicPr>
          <p:nvPr>
            <p:custDataLst>
              <p:tags r:id="rId2"/>
            </p:custDataLst>
          </p:nvPr>
        </p:nvPicPr>
        <p:blipFill>
          <a:blip r:embed="rId6"/>
          <a:stretch>
            <a:fillRect/>
          </a:stretch>
        </p:blipFill>
        <p:spPr>
          <a:xfrm>
            <a:off x="6586220" y="3142615"/>
            <a:ext cx="2317115" cy="22485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13</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9458" name="Rectangle 2"/>
          <p:cNvSpPr>
            <a:spLocks noGrp="1"/>
          </p:cNvSpPr>
          <p:nvPr>
            <p:ph type="title"/>
          </p:nvPr>
        </p:nvSpPr>
        <p:spPr>
          <a:xfrm>
            <a:off x="398780" y="537845"/>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rPr>
              <a:t>哈密顿回路与哈密顿通路</a:t>
            </a:r>
          </a:p>
        </p:txBody>
      </p:sp>
      <p:sp>
        <p:nvSpPr>
          <p:cNvPr id="19459" name="Rectangle 3"/>
          <p:cNvSpPr>
            <a:spLocks noGrp="1"/>
          </p:cNvSpPr>
          <p:nvPr>
            <p:ph idx="1"/>
          </p:nvPr>
        </p:nvSpPr>
        <p:spPr>
          <a:xfrm>
            <a:off x="322580" y="1694180"/>
            <a:ext cx="8480425" cy="4743450"/>
          </a:xfrm>
        </p:spPr>
        <p:txBody>
          <a:bodyPr vert="horz" wrap="square" lIns="91440" tIns="45720" rIns="91440" bIns="45720" anchor="t" anchorCtr="0"/>
          <a:lstStyle/>
          <a:p>
            <a:pPr algn="just" eaLnBrk="1" hangingPunct="1">
              <a:buNone/>
            </a:pPr>
            <a:r>
              <a:rPr lang="zh-CN" altLang="en-US" sz="2400" b="1" dirty="0">
                <a:solidFill>
                  <a:srgbClr val="7030A0"/>
                </a:solidFill>
                <a:latin typeface="宋体" panose="02010600030101010101" pitchFamily="2" charset="-122"/>
              </a:rPr>
              <a:t>哈密顿通路: </a:t>
            </a:r>
            <a:r>
              <a:rPr lang="zh-CN" altLang="en-US" sz="2400" b="1" dirty="0">
                <a:latin typeface="宋体" panose="02010600030101010101" pitchFamily="2" charset="-122"/>
              </a:rPr>
              <a:t>经过图</a:t>
            </a:r>
            <a:r>
              <a:rPr lang="en-US" altLang="zh-CN" sz="2400" b="1" dirty="0">
                <a:latin typeface="宋体" panose="02010600030101010101" pitchFamily="2" charset="-122"/>
              </a:rPr>
              <a:t>(</a:t>
            </a:r>
            <a:r>
              <a:rPr lang="zh-CN" altLang="en-US" sz="2400" b="1" dirty="0">
                <a:solidFill>
                  <a:srgbClr val="FF0000"/>
                </a:solidFill>
                <a:latin typeface="宋体" panose="02010600030101010101" pitchFamily="2" charset="-122"/>
              </a:rPr>
              <a:t>无向或有向</a:t>
            </a:r>
            <a:r>
              <a:rPr lang="en-US" altLang="zh-CN" sz="2400" b="1" dirty="0">
                <a:latin typeface="宋体" panose="02010600030101010101" pitchFamily="2" charset="-122"/>
              </a:rPr>
              <a:t>)</a:t>
            </a:r>
            <a:r>
              <a:rPr lang="zh-CN" altLang="en-US" sz="2400" b="1" dirty="0">
                <a:latin typeface="宋体" panose="02010600030101010101" pitchFamily="2" charset="-122"/>
              </a:rPr>
              <a:t>中</a:t>
            </a:r>
            <a:r>
              <a:rPr lang="zh-CN" altLang="en-US" sz="2400" b="1" dirty="0">
                <a:solidFill>
                  <a:srgbClr val="FF0000"/>
                </a:solidFill>
                <a:latin typeface="宋体" panose="02010600030101010101" pitchFamily="2" charset="-122"/>
              </a:rPr>
              <a:t>所有顶点一次且仅一次</a:t>
            </a:r>
            <a:r>
              <a:rPr lang="zh-CN" altLang="en-US" sz="2400" b="1" dirty="0">
                <a:latin typeface="宋体" panose="02010600030101010101" pitchFamily="2" charset="-122"/>
              </a:rPr>
              <a:t>的</a:t>
            </a:r>
            <a:r>
              <a:rPr lang="en-US" altLang="zh-CN" sz="2400" b="1" dirty="0">
                <a:latin typeface="宋体" panose="02010600030101010101" pitchFamily="2" charset="-122"/>
              </a:rPr>
              <a:t> </a:t>
            </a:r>
          </a:p>
          <a:p>
            <a:pPr algn="just" eaLnBrk="1" hangingPunct="1">
              <a:buNone/>
            </a:pPr>
            <a:r>
              <a:rPr lang="en-US" altLang="zh-CN" sz="2400" b="1" dirty="0">
                <a:latin typeface="宋体" panose="02010600030101010101" pitchFamily="2" charset="-122"/>
              </a:rPr>
              <a:t>            </a:t>
            </a:r>
            <a:r>
              <a:rPr lang="zh-CN" altLang="en-US" sz="2400" b="1" dirty="0">
                <a:latin typeface="宋体" panose="02010600030101010101" pitchFamily="2" charset="-122"/>
              </a:rPr>
              <a:t>通路.</a:t>
            </a:r>
          </a:p>
          <a:p>
            <a:pPr algn="just" eaLnBrk="1" hangingPunct="1">
              <a:buNone/>
            </a:pPr>
            <a:r>
              <a:rPr lang="zh-CN" altLang="en-US" sz="2400" b="1" dirty="0">
                <a:solidFill>
                  <a:srgbClr val="7030A0"/>
                </a:solidFill>
                <a:latin typeface="宋体" panose="02010600030101010101" pitchFamily="2" charset="-122"/>
              </a:rPr>
              <a:t>哈密顿回路: </a:t>
            </a:r>
            <a:r>
              <a:rPr lang="zh-CN" altLang="en-US" sz="2400" b="1" dirty="0">
                <a:latin typeface="宋体" panose="02010600030101010101" pitchFamily="2" charset="-122"/>
              </a:rPr>
              <a:t>经过图</a:t>
            </a:r>
            <a:r>
              <a:rPr lang="en-US" altLang="zh-CN" sz="2400" b="1" dirty="0">
                <a:latin typeface="宋体" panose="02010600030101010101" pitchFamily="2" charset="-122"/>
                <a:sym typeface="+mn-ea"/>
              </a:rPr>
              <a:t>(</a:t>
            </a:r>
            <a:r>
              <a:rPr lang="zh-CN" altLang="en-US" sz="2400" b="1" dirty="0">
                <a:solidFill>
                  <a:srgbClr val="FF0000"/>
                </a:solidFill>
                <a:latin typeface="宋体" panose="02010600030101010101" pitchFamily="2" charset="-122"/>
                <a:sym typeface="+mn-ea"/>
              </a:rPr>
              <a:t>无向或有向</a:t>
            </a:r>
            <a:r>
              <a:rPr lang="en-US" altLang="zh-CN" sz="2400" b="1" dirty="0">
                <a:latin typeface="宋体" panose="02010600030101010101" pitchFamily="2" charset="-122"/>
                <a:sym typeface="+mn-ea"/>
              </a:rPr>
              <a:t>)</a:t>
            </a:r>
            <a:r>
              <a:rPr lang="zh-CN" altLang="en-US" sz="2400" b="1" dirty="0">
                <a:latin typeface="宋体" panose="02010600030101010101" pitchFamily="2" charset="-122"/>
              </a:rPr>
              <a:t>中</a:t>
            </a:r>
            <a:r>
              <a:rPr lang="zh-CN" altLang="en-US" sz="2400" b="1" dirty="0">
                <a:solidFill>
                  <a:srgbClr val="FF0000"/>
                </a:solidFill>
                <a:latin typeface="宋体" panose="02010600030101010101" pitchFamily="2" charset="-122"/>
              </a:rPr>
              <a:t>所有顶点一次且仅一次</a:t>
            </a:r>
            <a:r>
              <a:rPr lang="zh-CN" altLang="en-US" sz="2400" b="1" dirty="0">
                <a:latin typeface="宋体" panose="02010600030101010101" pitchFamily="2" charset="-122"/>
              </a:rPr>
              <a:t>的</a:t>
            </a:r>
          </a:p>
          <a:p>
            <a:pPr algn="just" eaLnBrk="1" hangingPunct="1">
              <a:buNone/>
            </a:pPr>
            <a:r>
              <a:rPr lang="zh-CN" altLang="en-US" sz="2400" b="1" dirty="0">
                <a:latin typeface="宋体" panose="02010600030101010101" pitchFamily="2" charset="-122"/>
              </a:rPr>
              <a:t> </a:t>
            </a:r>
            <a:r>
              <a:rPr lang="en-US" altLang="zh-CN" sz="2400" b="1" dirty="0">
                <a:latin typeface="宋体" panose="02010600030101010101" pitchFamily="2" charset="-122"/>
              </a:rPr>
              <a:t>           </a:t>
            </a:r>
            <a:r>
              <a:rPr lang="zh-CN" altLang="en-US" sz="2400" b="1" dirty="0">
                <a:latin typeface="宋体" panose="02010600030101010101" pitchFamily="2" charset="-122"/>
              </a:rPr>
              <a:t>回路.</a:t>
            </a:r>
          </a:p>
          <a:p>
            <a:pPr algn="just" eaLnBrk="1" hangingPunct="1">
              <a:buNone/>
            </a:pPr>
            <a:r>
              <a:rPr lang="zh-CN" altLang="en-US" sz="2400" b="1" dirty="0">
                <a:solidFill>
                  <a:srgbClr val="7030A0"/>
                </a:solidFill>
                <a:latin typeface="宋体" panose="02010600030101010101" pitchFamily="2" charset="-122"/>
              </a:rPr>
              <a:t>哈密顿图: </a:t>
            </a:r>
            <a:r>
              <a:rPr lang="zh-CN" altLang="en-US" sz="2400" b="1" dirty="0">
                <a:latin typeface="宋体" panose="02010600030101010101" pitchFamily="2" charset="-122"/>
              </a:rPr>
              <a:t>具有哈密顿回路的图.</a:t>
            </a:r>
          </a:p>
          <a:p>
            <a:pPr algn="just" eaLnBrk="1" latinLnBrk="0" hangingPunct="1">
              <a:spcBef>
                <a:spcPts val="2000"/>
              </a:spcBef>
              <a:buNone/>
            </a:pPr>
            <a:r>
              <a:rPr lang="zh-CN" altLang="en-US" sz="2400" b="1" dirty="0">
                <a:solidFill>
                  <a:srgbClr val="7030A0"/>
                </a:solidFill>
                <a:latin typeface="宋体" panose="02010600030101010101" pitchFamily="2" charset="-122"/>
              </a:rPr>
              <a:t>说明：</a:t>
            </a:r>
          </a:p>
          <a:p>
            <a:pPr algn="just" eaLnBrk="1" hangingPunct="1">
              <a:buNone/>
            </a:pPr>
            <a:r>
              <a:rPr lang="zh-CN" altLang="en-US" sz="2400" b="1" dirty="0">
                <a:latin typeface="宋体" panose="02010600030101010101" pitchFamily="2" charset="-122"/>
              </a:rPr>
              <a:t>哈密顿通路是初级通路</a:t>
            </a:r>
            <a:r>
              <a:rPr lang="en-US" altLang="zh-CN" sz="2400" b="1" dirty="0">
                <a:latin typeface="宋体" panose="02010600030101010101" pitchFamily="2" charset="-122"/>
              </a:rPr>
              <a:t>.</a:t>
            </a:r>
            <a:endParaRPr lang="zh-CN" altLang="en-US" sz="2400" b="1" dirty="0">
              <a:latin typeface="宋体" panose="02010600030101010101" pitchFamily="2" charset="-122"/>
            </a:endParaRPr>
          </a:p>
          <a:p>
            <a:pPr algn="just" eaLnBrk="1" hangingPunct="1">
              <a:buNone/>
            </a:pPr>
            <a:r>
              <a:rPr lang="zh-CN" altLang="en-US" sz="2400" b="1" dirty="0">
                <a:latin typeface="宋体" panose="02010600030101010101" pitchFamily="2" charset="-122"/>
              </a:rPr>
              <a:t>哈密顿回路是初级回路</a:t>
            </a:r>
            <a:r>
              <a:rPr lang="en-US" altLang="zh-CN" sz="2400" b="1" dirty="0">
                <a:latin typeface="宋体" panose="02010600030101010101" pitchFamily="2" charset="-122"/>
              </a:rPr>
              <a:t>.</a:t>
            </a:r>
            <a:endParaRPr lang="zh-CN" altLang="en-US" sz="2400" b="1" dirty="0">
              <a:latin typeface="宋体" panose="02010600030101010101" pitchFamily="2" charset="-122"/>
            </a:endParaRPr>
          </a:p>
          <a:p>
            <a:pPr algn="just" eaLnBrk="1" hangingPunct="1">
              <a:buNone/>
            </a:pPr>
            <a:r>
              <a:rPr lang="zh-CN" altLang="en-US" sz="2400" b="1" dirty="0">
                <a:latin typeface="宋体" panose="02010600030101010101" pitchFamily="2" charset="-122"/>
              </a:rPr>
              <a:t>有哈密顿通路不一定有哈密顿回路</a:t>
            </a:r>
            <a:r>
              <a:rPr lang="en-US" altLang="zh-CN" sz="2400" b="1" dirty="0">
                <a:latin typeface="宋体" panose="02010600030101010101" pitchFamily="2" charset="-122"/>
              </a:rPr>
              <a:t>.</a:t>
            </a:r>
            <a:endParaRPr lang="zh-CN" altLang="en-US" sz="2400" b="1" dirty="0">
              <a:latin typeface="宋体" panose="02010600030101010101" pitchFamily="2" charset="-122"/>
            </a:endParaRPr>
          </a:p>
          <a:p>
            <a:pPr algn="just" eaLnBrk="1" hangingPunct="1">
              <a:buNone/>
            </a:pPr>
            <a:r>
              <a:rPr lang="zh-CN" altLang="en-US" sz="2400" b="1" dirty="0">
                <a:latin typeface="宋体" panose="02010600030101010101" pitchFamily="2" charset="-122"/>
              </a:rPr>
              <a:t>环与平行边不影响图的哈密顿性</a:t>
            </a:r>
            <a:r>
              <a:rPr lang="en-US" altLang="zh-CN" sz="2400" b="1" dirty="0">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7" dur="500"/>
                                        <p:tgtEl>
                                          <p:spTgt spid="1945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59">
                                            <p:txEl>
                                              <p:pRg st="6" end="6"/>
                                            </p:txEl>
                                          </p:spTgt>
                                        </p:tgtEl>
                                        <p:attrNameLst>
                                          <p:attrName>style.visibility</p:attrName>
                                        </p:attrNameLst>
                                      </p:cBhvr>
                                      <p:to>
                                        <p:strVal val="visible"/>
                                      </p:to>
                                    </p:set>
                                    <p:animEffect transition="in" filter="blinds(horizontal)">
                                      <p:cBhvr>
                                        <p:cTn id="10" dur="500"/>
                                        <p:tgtEl>
                                          <p:spTgt spid="19459">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459">
                                            <p:txEl>
                                              <p:pRg st="7" end="7"/>
                                            </p:txEl>
                                          </p:spTgt>
                                        </p:tgtEl>
                                        <p:attrNameLst>
                                          <p:attrName>style.visibility</p:attrName>
                                        </p:attrNameLst>
                                      </p:cBhvr>
                                      <p:to>
                                        <p:strVal val="visible"/>
                                      </p:to>
                                    </p:set>
                                    <p:animEffect transition="in" filter="blinds(horizontal)">
                                      <p:cBhvr>
                                        <p:cTn id="13" dur="500"/>
                                        <p:tgtEl>
                                          <p:spTgt spid="19459">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459">
                                            <p:txEl>
                                              <p:pRg st="8" end="8"/>
                                            </p:txEl>
                                          </p:spTgt>
                                        </p:tgtEl>
                                        <p:attrNameLst>
                                          <p:attrName>style.visibility</p:attrName>
                                        </p:attrNameLst>
                                      </p:cBhvr>
                                      <p:to>
                                        <p:strVal val="visible"/>
                                      </p:to>
                                    </p:set>
                                    <p:animEffect transition="in" filter="blinds(horizontal)">
                                      <p:cBhvr>
                                        <p:cTn id="16" dur="500"/>
                                        <p:tgtEl>
                                          <p:spTgt spid="19459">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459">
                                            <p:txEl>
                                              <p:pRg st="9" end="9"/>
                                            </p:txEl>
                                          </p:spTgt>
                                        </p:tgtEl>
                                        <p:attrNameLst>
                                          <p:attrName>style.visibility</p:attrName>
                                        </p:attrNameLst>
                                      </p:cBhvr>
                                      <p:to>
                                        <p:strVal val="visible"/>
                                      </p:to>
                                    </p:set>
                                    <p:animEffect transition="in" filter="blinds(horizontal)">
                                      <p:cBhvr>
                                        <p:cTn id="19"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14</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0482" name="Rectangle 2"/>
          <p:cNvSpPr>
            <a:spLocks noGrp="1"/>
          </p:cNvSpPr>
          <p:nvPr>
            <p:ph type="title"/>
          </p:nvPr>
        </p:nvSpPr>
        <p:spPr>
          <a:xfrm>
            <a:off x="685800" y="394335"/>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rPr>
              <a:t>哈密顿图的必要条件</a:t>
            </a:r>
          </a:p>
        </p:txBody>
      </p:sp>
      <p:sp>
        <p:nvSpPr>
          <p:cNvPr id="20483" name="Rectangle 3"/>
          <p:cNvSpPr>
            <a:spLocks noGrp="1"/>
          </p:cNvSpPr>
          <p:nvPr>
            <p:ph idx="1"/>
          </p:nvPr>
        </p:nvSpPr>
        <p:spPr>
          <a:xfrm>
            <a:off x="685800" y="1478915"/>
            <a:ext cx="7772400" cy="2439670"/>
          </a:xfrm>
        </p:spPr>
        <p:txBody>
          <a:bodyPr vert="horz" wrap="square" lIns="91440" tIns="45720" rIns="91440" bIns="45720" anchor="t" anchorCtr="0"/>
          <a:lstStyle/>
          <a:p>
            <a:pPr algn="just" eaLnBrk="1" hangingPunct="1">
              <a:buNone/>
            </a:pPr>
            <a:r>
              <a:rPr lang="zh-CN" altLang="en-US" sz="2400" b="1" dirty="0">
                <a:solidFill>
                  <a:srgbClr val="7030A0"/>
                </a:solidFill>
              </a:rPr>
              <a:t>定理6.1</a:t>
            </a:r>
            <a:r>
              <a:rPr lang="en-US" altLang="zh-CN" sz="2400" b="1" dirty="0">
                <a:solidFill>
                  <a:srgbClr val="7030A0"/>
                </a:solidFill>
              </a:rPr>
              <a:t>2</a:t>
            </a:r>
            <a:r>
              <a:rPr lang="zh-CN" altLang="en-US" sz="2400" b="1" dirty="0">
                <a:solidFill>
                  <a:srgbClr val="FF3300"/>
                </a:solidFill>
              </a:rPr>
              <a:t> </a:t>
            </a:r>
            <a:r>
              <a:rPr lang="zh-CN" altLang="en-US" sz="2400" b="1" dirty="0">
                <a:solidFill>
                  <a:schemeClr val="tx1"/>
                </a:solidFill>
              </a:rPr>
              <a:t>若无向图</a:t>
            </a:r>
            <a:r>
              <a:rPr lang="en-US" altLang="zh-CN" sz="2400" b="1" i="1" dirty="0">
                <a:solidFill>
                  <a:schemeClr val="tx1"/>
                </a:solidFill>
              </a:rPr>
              <a:t>G</a:t>
            </a:r>
            <a:r>
              <a:rPr lang="en-US" altLang="zh-CN" sz="2400" b="1" dirty="0">
                <a:solidFill>
                  <a:schemeClr val="tx1"/>
                </a:solidFill>
              </a:rPr>
              <a:t>=&lt;</a:t>
            </a:r>
            <a:r>
              <a:rPr lang="en-US" altLang="zh-CN" sz="2400" b="1" i="1" dirty="0">
                <a:solidFill>
                  <a:schemeClr val="tx1"/>
                </a:solidFill>
              </a:rPr>
              <a:t>V</a:t>
            </a:r>
            <a:r>
              <a:rPr lang="en-US" altLang="zh-CN" sz="2400" b="1" dirty="0">
                <a:solidFill>
                  <a:schemeClr val="tx1"/>
                </a:solidFill>
              </a:rPr>
              <a:t>, </a:t>
            </a:r>
            <a:r>
              <a:rPr lang="en-US" altLang="zh-CN" sz="2400" b="1" i="1" dirty="0">
                <a:solidFill>
                  <a:schemeClr val="tx1"/>
                </a:solidFill>
              </a:rPr>
              <a:t>E</a:t>
            </a:r>
            <a:r>
              <a:rPr lang="en-US" altLang="zh-CN" sz="2400" b="1" dirty="0">
                <a:solidFill>
                  <a:schemeClr val="tx1"/>
                </a:solidFill>
              </a:rPr>
              <a:t>&gt;</a:t>
            </a:r>
            <a:r>
              <a:rPr lang="zh-CN" altLang="en-US" sz="2400" b="1" dirty="0">
                <a:solidFill>
                  <a:schemeClr val="tx1"/>
                </a:solidFill>
              </a:rPr>
              <a:t>是哈密顿图, 则对于</a:t>
            </a:r>
            <a:r>
              <a:rPr lang="en-US" altLang="zh-CN" sz="2400" b="1" i="1" dirty="0">
                <a:solidFill>
                  <a:schemeClr val="tx1"/>
                </a:solidFill>
              </a:rPr>
              <a:t>V</a:t>
            </a:r>
            <a:r>
              <a:rPr lang="zh-CN" altLang="en-US" sz="2400" b="1" dirty="0">
                <a:solidFill>
                  <a:schemeClr val="tx1"/>
                </a:solidFill>
              </a:rPr>
              <a:t>的任意</a:t>
            </a:r>
          </a:p>
          <a:p>
            <a:pPr algn="just" eaLnBrk="1" hangingPunct="1">
              <a:buNone/>
            </a:pPr>
            <a:r>
              <a:rPr lang="zh-CN" altLang="en-US" sz="2400" b="1" dirty="0">
                <a:solidFill>
                  <a:schemeClr val="tx1"/>
                </a:solidFill>
              </a:rPr>
              <a:t>非空真子集</a:t>
            </a:r>
            <a:r>
              <a:rPr lang="en-US" altLang="zh-CN" sz="2400" b="1" i="1" dirty="0">
                <a:solidFill>
                  <a:schemeClr val="tx1"/>
                </a:solidFill>
              </a:rPr>
              <a:t>V</a:t>
            </a:r>
            <a:r>
              <a:rPr lang="en-US" altLang="zh-CN" sz="2400" b="1" baseline="-30000" dirty="0">
                <a:solidFill>
                  <a:schemeClr val="tx1"/>
                </a:solidFill>
              </a:rPr>
              <a:t>1</a:t>
            </a:r>
            <a:r>
              <a:rPr lang="zh-CN" altLang="en-US" sz="2400" b="1" dirty="0">
                <a:solidFill>
                  <a:schemeClr val="tx1"/>
                </a:solidFill>
              </a:rPr>
              <a:t>均有 </a:t>
            </a:r>
          </a:p>
          <a:p>
            <a:pPr algn="just" eaLnBrk="1" hangingPunct="1">
              <a:buNone/>
            </a:pPr>
            <a:r>
              <a:rPr lang="zh-CN" altLang="en-US" sz="2400" b="1" dirty="0">
                <a:solidFill>
                  <a:schemeClr val="tx1"/>
                </a:solidFill>
              </a:rPr>
              <a:t> </a:t>
            </a:r>
            <a:r>
              <a:rPr lang="en-US" altLang="zh-CN" sz="2400" b="1" dirty="0">
                <a:solidFill>
                  <a:schemeClr val="tx1"/>
                </a:solidFill>
              </a:rPr>
              <a:t>                                   </a:t>
            </a:r>
            <a:r>
              <a:rPr lang="zh-CN" altLang="en-US" sz="2400" b="1" dirty="0">
                <a:solidFill>
                  <a:schemeClr val="tx1"/>
                </a:solidFill>
              </a:rPr>
              <a:t> </a:t>
            </a:r>
            <a:r>
              <a:rPr lang="en-US" altLang="zh-CN" sz="2400" b="1" i="1" dirty="0">
                <a:solidFill>
                  <a:schemeClr val="tx1"/>
                </a:solidFill>
              </a:rPr>
              <a:t>p</a:t>
            </a:r>
            <a:r>
              <a:rPr lang="en-US" altLang="zh-CN" sz="2400" b="1" dirty="0">
                <a:solidFill>
                  <a:schemeClr val="tx1"/>
                </a:solidFill>
              </a:rPr>
              <a:t>(</a:t>
            </a:r>
            <a:r>
              <a:rPr lang="en-US" altLang="zh-CN" sz="2400" b="1" i="1" dirty="0">
                <a:solidFill>
                  <a:schemeClr val="tx1"/>
                </a:solidFill>
              </a:rPr>
              <a:t>G</a:t>
            </a:r>
            <a:r>
              <a:rPr lang="en-US" altLang="zh-CN" sz="2400" b="1" dirty="0">
                <a:solidFill>
                  <a:schemeClr val="tx1"/>
                </a:solidFill>
                <a:sym typeface="Symbol" panose="05050102010706020507" pitchFamily="18" charset="2"/>
              </a:rPr>
              <a:t></a:t>
            </a:r>
            <a:r>
              <a:rPr lang="en-US" altLang="zh-CN" sz="2400" b="1" i="1" dirty="0">
                <a:solidFill>
                  <a:schemeClr val="tx1"/>
                </a:solidFill>
              </a:rPr>
              <a:t>V</a:t>
            </a:r>
            <a:r>
              <a:rPr lang="en-US" altLang="zh-CN" sz="2400" b="1" baseline="-30000" dirty="0">
                <a:solidFill>
                  <a:schemeClr val="tx1"/>
                </a:solidFill>
              </a:rPr>
              <a:t>1</a:t>
            </a:r>
            <a:r>
              <a:rPr lang="en-US" altLang="zh-CN" sz="2400" b="1" dirty="0">
                <a:solidFill>
                  <a:schemeClr val="tx1"/>
                </a:solidFill>
              </a:rPr>
              <a:t>)</a:t>
            </a:r>
            <a:r>
              <a:rPr lang="en-US" altLang="zh-CN" sz="2400" b="1" dirty="0">
                <a:solidFill>
                  <a:schemeClr val="tx1"/>
                </a:solidFill>
                <a:sym typeface="Symbol" panose="05050102010706020507" pitchFamily="18" charset="2"/>
              </a:rPr>
              <a:t></a:t>
            </a:r>
            <a:r>
              <a:rPr lang="en-US" altLang="zh-CN" sz="2400" b="1" dirty="0">
                <a:solidFill>
                  <a:schemeClr val="tx1"/>
                </a:solidFill>
              </a:rPr>
              <a:t>|</a:t>
            </a:r>
            <a:r>
              <a:rPr lang="en-US" altLang="zh-CN" sz="2400" b="1" i="1" dirty="0">
                <a:solidFill>
                  <a:schemeClr val="tx1"/>
                </a:solidFill>
              </a:rPr>
              <a:t>V</a:t>
            </a:r>
            <a:r>
              <a:rPr lang="en-US" altLang="zh-CN" sz="2400" b="1" baseline="-30000" dirty="0">
                <a:solidFill>
                  <a:schemeClr val="tx1"/>
                </a:solidFill>
              </a:rPr>
              <a:t>1</a:t>
            </a:r>
            <a:r>
              <a:rPr lang="en-US" altLang="zh-CN" sz="2400" b="1" dirty="0">
                <a:solidFill>
                  <a:schemeClr val="tx1"/>
                </a:solidFill>
              </a:rPr>
              <a:t>|.</a:t>
            </a:r>
            <a:endParaRPr lang="zh-CN" altLang="en-US" sz="2400" b="1" dirty="0">
              <a:solidFill>
                <a:schemeClr val="tx1"/>
              </a:solidFill>
            </a:endParaRPr>
          </a:p>
          <a:p>
            <a:pPr algn="just" eaLnBrk="1" latinLnBrk="0" hangingPunct="1">
              <a:spcBef>
                <a:spcPts val="1500"/>
              </a:spcBef>
              <a:buNone/>
            </a:pPr>
            <a:r>
              <a:rPr lang="zh-CN" altLang="en-US" sz="2400" b="1" dirty="0"/>
              <a:t>证  设</a:t>
            </a:r>
            <a:r>
              <a:rPr lang="en-US" altLang="zh-CN" sz="2400" b="1" i="1" dirty="0"/>
              <a:t>C</a:t>
            </a:r>
            <a:r>
              <a:rPr lang="zh-CN" altLang="en-US" sz="2400" b="1" dirty="0"/>
              <a:t>为</a:t>
            </a:r>
            <a:r>
              <a:rPr lang="en-US" altLang="zh-CN" sz="2400" b="1" i="1" dirty="0"/>
              <a:t>G</a:t>
            </a:r>
            <a:r>
              <a:rPr lang="zh-CN" altLang="en-US" sz="2400" b="1" dirty="0"/>
              <a:t>中一条哈密顿回路, 有</a:t>
            </a:r>
            <a:r>
              <a:rPr lang="en-US" altLang="zh-CN" sz="2400" b="1" i="1" dirty="0"/>
              <a:t>p</a:t>
            </a:r>
            <a:r>
              <a:rPr lang="en-US" altLang="zh-CN" sz="2400" b="1" dirty="0"/>
              <a:t>(</a:t>
            </a:r>
            <a:r>
              <a:rPr lang="en-US" altLang="zh-CN" sz="2400" b="1" i="1" dirty="0"/>
              <a:t>C</a:t>
            </a:r>
            <a:r>
              <a:rPr lang="en-US" altLang="zh-CN" sz="2400" b="1" dirty="0">
                <a:sym typeface="Symbol" panose="05050102010706020507" pitchFamily="18" charset="2"/>
              </a:rPr>
              <a:t></a:t>
            </a:r>
            <a:r>
              <a:rPr lang="en-US" altLang="zh-CN" sz="2400" b="1" i="1" dirty="0"/>
              <a:t>V</a:t>
            </a:r>
            <a:r>
              <a:rPr lang="en-US" altLang="zh-CN" sz="2400" b="1" baseline="-30000" dirty="0"/>
              <a:t>1</a:t>
            </a:r>
            <a:r>
              <a:rPr lang="en-US" altLang="zh-CN" sz="2400" b="1" dirty="0"/>
              <a:t>) </a:t>
            </a:r>
            <a:r>
              <a:rPr lang="en-US" altLang="zh-CN" sz="2400" b="1" dirty="0">
                <a:sym typeface="Symbol" panose="05050102010706020507" pitchFamily="18" charset="2"/>
              </a:rPr>
              <a:t></a:t>
            </a:r>
            <a:r>
              <a:rPr lang="en-US" altLang="zh-CN" sz="2400" b="1" dirty="0"/>
              <a:t> |</a:t>
            </a:r>
            <a:r>
              <a:rPr lang="en-US" altLang="zh-CN" sz="2400" b="1" i="1" dirty="0"/>
              <a:t>V</a:t>
            </a:r>
            <a:r>
              <a:rPr lang="en-US" altLang="zh-CN" sz="2400" b="1" baseline="-30000" dirty="0"/>
              <a:t>1</a:t>
            </a:r>
            <a:r>
              <a:rPr lang="en-US" altLang="zh-CN" sz="2400" b="1" dirty="0"/>
              <a:t>|. </a:t>
            </a:r>
            <a:r>
              <a:rPr lang="zh-CN" altLang="en-US" sz="2400" b="1" dirty="0"/>
              <a:t>又因为</a:t>
            </a:r>
          </a:p>
          <a:p>
            <a:pPr algn="just" eaLnBrk="1" hangingPunct="1">
              <a:buNone/>
            </a:pPr>
            <a:r>
              <a:rPr lang="en-US" altLang="zh-CN" sz="2400" b="1" i="1" dirty="0"/>
              <a:t>C</a:t>
            </a:r>
            <a:r>
              <a:rPr lang="en-US" altLang="zh-CN" sz="2400" b="1" dirty="0">
                <a:sym typeface="Symbol" panose="05050102010706020507" pitchFamily="18" charset="2"/>
              </a:rPr>
              <a:t></a:t>
            </a:r>
            <a:r>
              <a:rPr lang="en-US" altLang="zh-CN" sz="2400" b="1" i="1" dirty="0"/>
              <a:t>G, </a:t>
            </a:r>
            <a:r>
              <a:rPr lang="zh-CN" altLang="en-US" sz="2400" b="1" dirty="0"/>
              <a:t>故 </a:t>
            </a:r>
            <a:r>
              <a:rPr lang="en-US" altLang="zh-CN" sz="2400" b="1" i="1" dirty="0">
                <a:solidFill>
                  <a:srgbClr val="FF0000"/>
                </a:solidFill>
              </a:rPr>
              <a:t>p</a:t>
            </a:r>
            <a:r>
              <a:rPr lang="en-US" altLang="zh-CN" sz="2400" b="1" dirty="0">
                <a:solidFill>
                  <a:srgbClr val="FF0000"/>
                </a:solidFill>
              </a:rPr>
              <a:t>(</a:t>
            </a:r>
            <a:r>
              <a:rPr lang="en-US" altLang="zh-CN" sz="2400" b="1" i="1" dirty="0">
                <a:solidFill>
                  <a:srgbClr val="FF0000"/>
                </a:solidFill>
              </a:rPr>
              <a:t>G</a:t>
            </a:r>
            <a:r>
              <a:rPr lang="en-US" altLang="zh-CN" sz="2400" b="1" dirty="0">
                <a:solidFill>
                  <a:srgbClr val="FF0000"/>
                </a:solidFill>
                <a:sym typeface="Symbol" panose="05050102010706020507" pitchFamily="18" charset="2"/>
              </a:rPr>
              <a:t></a:t>
            </a:r>
            <a:r>
              <a:rPr lang="en-US" altLang="zh-CN" sz="2400" b="1" i="1" dirty="0">
                <a:solidFill>
                  <a:srgbClr val="FF0000"/>
                </a:solidFill>
              </a:rPr>
              <a:t>V</a:t>
            </a:r>
            <a:r>
              <a:rPr lang="en-US" altLang="zh-CN" sz="2400" b="1" baseline="-30000" dirty="0">
                <a:solidFill>
                  <a:srgbClr val="FF0000"/>
                </a:solidFill>
              </a:rPr>
              <a:t>1</a:t>
            </a:r>
            <a:r>
              <a:rPr lang="en-US" altLang="zh-CN" sz="2400" b="1" dirty="0">
                <a:solidFill>
                  <a:srgbClr val="FF0000"/>
                </a:solidFill>
              </a:rPr>
              <a:t>) </a:t>
            </a:r>
            <a:r>
              <a:rPr lang="en-US" altLang="zh-CN" sz="2400" b="1" dirty="0">
                <a:solidFill>
                  <a:srgbClr val="FF0000"/>
                </a:solidFill>
                <a:sym typeface="Symbol" panose="05050102010706020507" pitchFamily="18" charset="2"/>
              </a:rPr>
              <a:t></a:t>
            </a:r>
            <a:r>
              <a:rPr lang="en-US" altLang="zh-CN" sz="2400" b="1" dirty="0">
                <a:solidFill>
                  <a:srgbClr val="FF0000"/>
                </a:solidFill>
              </a:rPr>
              <a:t> </a:t>
            </a:r>
            <a:r>
              <a:rPr lang="en-US" altLang="zh-CN" sz="2400" b="1" i="1" dirty="0">
                <a:solidFill>
                  <a:srgbClr val="FF0000"/>
                </a:solidFill>
              </a:rPr>
              <a:t>p</a:t>
            </a:r>
            <a:r>
              <a:rPr lang="en-US" altLang="zh-CN" sz="2400" b="1" dirty="0">
                <a:solidFill>
                  <a:srgbClr val="FF0000"/>
                </a:solidFill>
              </a:rPr>
              <a:t>(</a:t>
            </a:r>
            <a:r>
              <a:rPr lang="en-US" altLang="zh-CN" sz="2400" b="1" i="1" dirty="0">
                <a:solidFill>
                  <a:srgbClr val="FF0000"/>
                </a:solidFill>
              </a:rPr>
              <a:t>C</a:t>
            </a:r>
            <a:r>
              <a:rPr lang="en-US" altLang="zh-CN" sz="2400" b="1" dirty="0">
                <a:solidFill>
                  <a:srgbClr val="FF0000"/>
                </a:solidFill>
                <a:sym typeface="Symbol" panose="05050102010706020507" pitchFamily="18" charset="2"/>
              </a:rPr>
              <a:t></a:t>
            </a:r>
            <a:r>
              <a:rPr lang="en-US" altLang="zh-CN" sz="2400" b="1" i="1" dirty="0">
                <a:solidFill>
                  <a:srgbClr val="FF0000"/>
                </a:solidFill>
              </a:rPr>
              <a:t>V</a:t>
            </a:r>
            <a:r>
              <a:rPr lang="en-US" altLang="zh-CN" sz="2400" b="1" baseline="-30000" dirty="0">
                <a:solidFill>
                  <a:srgbClr val="FF0000"/>
                </a:solidFill>
              </a:rPr>
              <a:t>1</a:t>
            </a:r>
            <a:r>
              <a:rPr lang="en-US" altLang="zh-CN" sz="2400" b="1" dirty="0">
                <a:solidFill>
                  <a:srgbClr val="FF0000"/>
                </a:solidFill>
              </a:rPr>
              <a:t>) </a:t>
            </a:r>
            <a:r>
              <a:rPr lang="en-US" altLang="zh-CN" sz="2400" b="1" dirty="0">
                <a:sym typeface="Symbol" panose="05050102010706020507" pitchFamily="18" charset="2"/>
              </a:rPr>
              <a:t></a:t>
            </a:r>
            <a:r>
              <a:rPr lang="en-US" altLang="zh-CN" sz="2400" b="1" dirty="0"/>
              <a:t> |</a:t>
            </a:r>
            <a:r>
              <a:rPr lang="en-US" altLang="zh-CN" sz="2400" b="1" i="1" dirty="0"/>
              <a:t>V</a:t>
            </a:r>
            <a:r>
              <a:rPr lang="en-US" altLang="zh-CN" sz="2400" b="1" baseline="-30000" dirty="0"/>
              <a:t>1</a:t>
            </a:r>
            <a:r>
              <a:rPr lang="en-US" altLang="zh-CN" sz="2400" b="1" dirty="0"/>
              <a:t>|.     </a:t>
            </a:r>
          </a:p>
          <a:p>
            <a:pPr algn="just" eaLnBrk="1" hangingPunct="1">
              <a:buNone/>
            </a:pPr>
            <a:endParaRPr lang="zh-CN" altLang="en-US" sz="2400" b="1" dirty="0"/>
          </a:p>
        </p:txBody>
      </p:sp>
      <p:pic>
        <p:nvPicPr>
          <p:cNvPr id="2" name="图片 1"/>
          <p:cNvPicPr>
            <a:picLocks noChangeAspect="1"/>
          </p:cNvPicPr>
          <p:nvPr/>
        </p:nvPicPr>
        <p:blipFill>
          <a:blip r:embed="rId3"/>
          <a:stretch>
            <a:fillRect/>
          </a:stretch>
        </p:blipFill>
        <p:spPr>
          <a:xfrm>
            <a:off x="5983605" y="3470910"/>
            <a:ext cx="1668780" cy="1692275"/>
          </a:xfrm>
          <a:prstGeom prst="rect">
            <a:avLst/>
          </a:prstGeom>
        </p:spPr>
      </p:pic>
      <p:pic>
        <p:nvPicPr>
          <p:cNvPr id="3" name="图片 2"/>
          <p:cNvPicPr>
            <a:picLocks noChangeAspect="1"/>
          </p:cNvPicPr>
          <p:nvPr/>
        </p:nvPicPr>
        <p:blipFill>
          <a:blip r:embed="rId4"/>
          <a:stretch>
            <a:fillRect/>
          </a:stretch>
        </p:blipFill>
        <p:spPr>
          <a:xfrm>
            <a:off x="5417185" y="5062220"/>
            <a:ext cx="3294380" cy="1831340"/>
          </a:xfrm>
          <a:prstGeom prst="rect">
            <a:avLst/>
          </a:prstGeom>
        </p:spPr>
      </p:pic>
      <p:sp>
        <p:nvSpPr>
          <p:cNvPr id="4" name="Rectangle 3"/>
          <p:cNvSpPr>
            <a:spLocks noGrp="1"/>
          </p:cNvSpPr>
          <p:nvPr/>
        </p:nvSpPr>
        <p:spPr>
          <a:xfrm>
            <a:off x="683895" y="4076700"/>
            <a:ext cx="7772400" cy="47688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eaLnBrk="1" hangingPunct="1">
              <a:buNone/>
            </a:pPr>
            <a:r>
              <a:rPr lang="zh-CN" altLang="en-US" sz="2400" b="1" dirty="0">
                <a:solidFill>
                  <a:srgbClr val="0000FF"/>
                </a:solidFill>
              </a:rPr>
              <a:t>例如</a:t>
            </a:r>
            <a:r>
              <a:rPr lang="zh-CN" altLang="en-US" sz="2400" b="1" dirty="0">
                <a:solidFill>
                  <a:srgbClr val="000066"/>
                </a:solidFill>
              </a:rPr>
              <a:t>  当</a:t>
            </a:r>
            <a:r>
              <a:rPr lang="en-US" altLang="zh-CN" sz="2400" b="1" i="1" dirty="0">
                <a:solidFill>
                  <a:srgbClr val="000066"/>
                </a:solidFill>
              </a:rPr>
              <a:t>r</a:t>
            </a:r>
            <a:r>
              <a:rPr lang="en-US" altLang="zh-CN" sz="2400" b="1" dirty="0">
                <a:solidFill>
                  <a:srgbClr val="000066"/>
                </a:solidFill>
              </a:rPr>
              <a:t>≠</a:t>
            </a:r>
            <a:r>
              <a:rPr lang="en-US" altLang="zh-CN" sz="2400" b="1" i="1" dirty="0">
                <a:solidFill>
                  <a:srgbClr val="000066"/>
                </a:solidFill>
              </a:rPr>
              <a:t>s</a:t>
            </a:r>
            <a:r>
              <a:rPr lang="zh-CN" altLang="en-US" sz="2400" b="1" dirty="0">
                <a:solidFill>
                  <a:srgbClr val="000066"/>
                </a:solidFill>
              </a:rPr>
              <a:t>时, </a:t>
            </a:r>
            <a:r>
              <a:rPr lang="en-US" altLang="zh-CN" sz="2400" b="1" i="1" dirty="0">
                <a:solidFill>
                  <a:srgbClr val="000066"/>
                </a:solidFill>
              </a:rPr>
              <a:t>K</a:t>
            </a:r>
            <a:r>
              <a:rPr lang="en-US" altLang="zh-CN" sz="2400" b="1" i="1" baseline="-30000" dirty="0">
                <a:solidFill>
                  <a:srgbClr val="000066"/>
                </a:solidFill>
              </a:rPr>
              <a:t>r</a:t>
            </a:r>
            <a:r>
              <a:rPr lang="en-US" altLang="zh-CN" sz="2400" b="1" baseline="-30000" dirty="0">
                <a:solidFill>
                  <a:srgbClr val="000066"/>
                </a:solidFill>
              </a:rPr>
              <a:t>, </a:t>
            </a:r>
            <a:r>
              <a:rPr lang="en-US" altLang="zh-CN" sz="2400" b="1" i="1" baseline="-30000" dirty="0">
                <a:solidFill>
                  <a:srgbClr val="000066"/>
                </a:solidFill>
              </a:rPr>
              <a:t>s</a:t>
            </a:r>
            <a:r>
              <a:rPr lang="zh-CN" altLang="en-US" sz="2400" b="1" dirty="0">
                <a:solidFill>
                  <a:srgbClr val="000066"/>
                </a:solidFill>
              </a:rPr>
              <a:t>不是哈密顿图</a:t>
            </a:r>
            <a:endParaRPr lang="zh-CN" altLang="en-US" sz="2400" b="1" dirty="0"/>
          </a:p>
        </p:txBody>
      </p:sp>
      <p:sp>
        <p:nvSpPr>
          <p:cNvPr id="5" name="Rectangle 3"/>
          <p:cNvSpPr>
            <a:spLocks noGrp="1"/>
          </p:cNvSpPr>
          <p:nvPr/>
        </p:nvSpPr>
        <p:spPr>
          <a:xfrm>
            <a:off x="683895" y="5153025"/>
            <a:ext cx="7772400" cy="56705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gn="just" eaLnBrk="1" hangingPunct="1">
              <a:buNone/>
            </a:pPr>
            <a:r>
              <a:rPr lang="zh-CN" altLang="en-US" sz="2400" b="1" dirty="0">
                <a:solidFill>
                  <a:srgbClr val="7030A0"/>
                </a:solidFill>
              </a:rPr>
              <a:t>推论</a:t>
            </a:r>
            <a:r>
              <a:rPr lang="zh-CN" altLang="en-US" sz="2400" b="1" dirty="0"/>
              <a:t> 有割点的图不是哈密顿图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7" dur="500"/>
                                        <p:tgtEl>
                                          <p:spTgt spid="2048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0" dur="500"/>
                                        <p:tgtEl>
                                          <p:spTgt spid="2048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par>
                                <p:cTn id="24" presetID="3" presetClass="entr" presetSubtype="1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15</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1506" name="Rectangle 2"/>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800000"/>
                </a:solidFill>
              </a:rPr>
              <a:t>实例</a:t>
            </a:r>
          </a:p>
        </p:txBody>
      </p:sp>
      <p:sp>
        <p:nvSpPr>
          <p:cNvPr id="21507" name="Rectangle 3"/>
          <p:cNvSpPr>
            <a:spLocks noGrp="1"/>
          </p:cNvSpPr>
          <p:nvPr>
            <p:ph idx="1"/>
          </p:nvPr>
        </p:nvSpPr>
        <p:spPr>
          <a:xfrm>
            <a:off x="685800" y="1981200"/>
            <a:ext cx="4800600" cy="457200"/>
          </a:xfrm>
        </p:spPr>
        <p:txBody>
          <a:bodyPr vert="horz" wrap="square" lIns="91440" tIns="45720" rIns="91440" bIns="45720" anchor="t" anchorCtr="0"/>
          <a:lstStyle/>
          <a:p>
            <a:pPr eaLnBrk="1" hangingPunct="1">
              <a:buNone/>
            </a:pPr>
            <a:r>
              <a:rPr lang="zh-CN" altLang="en-US" sz="2400" b="1" dirty="0">
                <a:solidFill>
                  <a:srgbClr val="0000FF"/>
                </a:solidFill>
              </a:rPr>
              <a:t>例2</a:t>
            </a:r>
            <a:r>
              <a:rPr lang="zh-CN" altLang="en-US" sz="2400" b="1" dirty="0"/>
              <a:t> 证明下述各图不是哈密顿图:</a:t>
            </a:r>
          </a:p>
        </p:txBody>
      </p:sp>
      <p:grpSp>
        <p:nvGrpSpPr>
          <p:cNvPr id="21508" name="Group 13"/>
          <p:cNvGrpSpPr/>
          <p:nvPr/>
        </p:nvGrpSpPr>
        <p:grpSpPr>
          <a:xfrm>
            <a:off x="990600" y="2743200"/>
            <a:ext cx="1371600" cy="1752600"/>
            <a:chOff x="480" y="1680"/>
            <a:chExt cx="864" cy="1104"/>
          </a:xfrm>
        </p:grpSpPr>
        <p:sp>
          <p:nvSpPr>
            <p:cNvPr id="21509" name="Text Box 4"/>
            <p:cNvSpPr txBox="1"/>
            <p:nvPr/>
          </p:nvSpPr>
          <p:spPr>
            <a:xfrm>
              <a:off x="720" y="2496"/>
              <a:ext cx="336"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a)</a:t>
              </a:r>
              <a:endParaRPr lang="zh-CN" altLang="en-US" sz="2400" b="1" dirty="0">
                <a:solidFill>
                  <a:schemeClr val="tx1"/>
                </a:solidFill>
                <a:latin typeface="Times New Roman" panose="02020603050405020304" pitchFamily="18" charset="0"/>
                <a:ea typeface="宋体" panose="02010600030101010101" pitchFamily="2" charset="-122"/>
              </a:endParaRPr>
            </a:p>
          </p:txBody>
        </p:sp>
        <p:pic>
          <p:nvPicPr>
            <p:cNvPr id="21510" name="Picture 5" descr="E:\插图\离散\图6.29(a).tif"/>
            <p:cNvPicPr>
              <a:picLocks noChangeAspect="1"/>
            </p:cNvPicPr>
            <p:nvPr/>
          </p:nvPicPr>
          <p:blipFill>
            <a:blip r:embed="rId3"/>
            <a:stretch>
              <a:fillRect/>
            </a:stretch>
          </p:blipFill>
          <p:spPr>
            <a:xfrm>
              <a:off x="480" y="1680"/>
              <a:ext cx="864" cy="826"/>
            </a:xfrm>
            <a:prstGeom prst="rect">
              <a:avLst/>
            </a:prstGeom>
            <a:noFill/>
            <a:ln w="9525">
              <a:noFill/>
            </a:ln>
          </p:spPr>
        </p:pic>
      </p:grpSp>
      <p:grpSp>
        <p:nvGrpSpPr>
          <p:cNvPr id="21511" name="Group 14"/>
          <p:cNvGrpSpPr/>
          <p:nvPr/>
        </p:nvGrpSpPr>
        <p:grpSpPr>
          <a:xfrm>
            <a:off x="3263265" y="2743200"/>
            <a:ext cx="1905000" cy="1752600"/>
            <a:chOff x="1536" y="1680"/>
            <a:chExt cx="1200" cy="1104"/>
          </a:xfrm>
        </p:grpSpPr>
        <p:pic>
          <p:nvPicPr>
            <p:cNvPr id="21512" name="Picture 6" descr="E:\插图\离散\图6.29(b).tif"/>
            <p:cNvPicPr>
              <a:picLocks noChangeAspect="1"/>
            </p:cNvPicPr>
            <p:nvPr/>
          </p:nvPicPr>
          <p:blipFill>
            <a:blip r:embed="rId4"/>
            <a:stretch>
              <a:fillRect/>
            </a:stretch>
          </p:blipFill>
          <p:spPr>
            <a:xfrm>
              <a:off x="1536" y="1680"/>
              <a:ext cx="1200" cy="826"/>
            </a:xfrm>
            <a:prstGeom prst="rect">
              <a:avLst/>
            </a:prstGeom>
            <a:noFill/>
            <a:ln w="9525">
              <a:noFill/>
            </a:ln>
          </p:spPr>
        </p:pic>
        <p:sp>
          <p:nvSpPr>
            <p:cNvPr id="21513" name="Text Box 9"/>
            <p:cNvSpPr txBox="1"/>
            <p:nvPr/>
          </p:nvSpPr>
          <p:spPr>
            <a:xfrm>
              <a:off x="1968" y="2496"/>
              <a:ext cx="336"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b)</a:t>
              </a:r>
              <a:endParaRPr lang="zh-CN" altLang="en-US" sz="2400" b="1" dirty="0">
                <a:solidFill>
                  <a:schemeClr val="tx1"/>
                </a:solidFill>
                <a:latin typeface="Times New Roman" panose="02020603050405020304" pitchFamily="18" charset="0"/>
                <a:ea typeface="宋体" panose="02010600030101010101" pitchFamily="2" charset="-122"/>
              </a:endParaRPr>
            </a:p>
          </p:txBody>
        </p:sp>
      </p:grpSp>
      <p:grpSp>
        <p:nvGrpSpPr>
          <p:cNvPr id="21514" name="Group 15"/>
          <p:cNvGrpSpPr/>
          <p:nvPr/>
        </p:nvGrpSpPr>
        <p:grpSpPr>
          <a:xfrm>
            <a:off x="5858510" y="2743200"/>
            <a:ext cx="1981200" cy="1752600"/>
            <a:chOff x="2880" y="1680"/>
            <a:chExt cx="1248" cy="1104"/>
          </a:xfrm>
        </p:grpSpPr>
        <p:pic>
          <p:nvPicPr>
            <p:cNvPr id="21515" name="Picture 7" descr="E:\插图\离散\图6.29(c).tif"/>
            <p:cNvPicPr>
              <a:picLocks noChangeAspect="1"/>
            </p:cNvPicPr>
            <p:nvPr/>
          </p:nvPicPr>
          <p:blipFill>
            <a:blip r:embed="rId5"/>
            <a:stretch>
              <a:fillRect/>
            </a:stretch>
          </p:blipFill>
          <p:spPr>
            <a:xfrm>
              <a:off x="2880" y="1680"/>
              <a:ext cx="1248" cy="922"/>
            </a:xfrm>
            <a:prstGeom prst="rect">
              <a:avLst/>
            </a:prstGeom>
            <a:noFill/>
            <a:ln w="9525">
              <a:noFill/>
            </a:ln>
          </p:spPr>
        </p:pic>
        <p:sp>
          <p:nvSpPr>
            <p:cNvPr id="21516" name="Text Box 10"/>
            <p:cNvSpPr txBox="1"/>
            <p:nvPr/>
          </p:nvSpPr>
          <p:spPr>
            <a:xfrm>
              <a:off x="3360" y="2496"/>
              <a:ext cx="336"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c)</a:t>
              </a:r>
              <a:endParaRPr lang="zh-CN" altLang="en-US" sz="2400" b="1" dirty="0">
                <a:solidFill>
                  <a:schemeClr val="tx1"/>
                </a:solidFill>
                <a:latin typeface="Times New Roman" panose="02020603050405020304" pitchFamily="18" charset="0"/>
                <a:ea typeface="宋体" panose="02010600030101010101" pitchFamily="2" charset="-122"/>
              </a:endParaRPr>
            </a:p>
          </p:txBody>
        </p:sp>
      </p:grpSp>
      <p:pic>
        <p:nvPicPr>
          <p:cNvPr id="21517" name="Picture 17" descr="E:\插图\离散\0.tif"/>
          <p:cNvPicPr>
            <a:picLocks noChangeAspect="1"/>
          </p:cNvPicPr>
          <p:nvPr/>
        </p:nvPicPr>
        <p:blipFill>
          <a:blip r:embed="rId6"/>
          <a:stretch>
            <a:fillRect/>
          </a:stretch>
        </p:blipFill>
        <p:spPr>
          <a:xfrm>
            <a:off x="990600" y="3200400"/>
            <a:ext cx="115888" cy="115888"/>
          </a:xfrm>
          <a:prstGeom prst="rect">
            <a:avLst/>
          </a:prstGeom>
          <a:noFill/>
          <a:ln w="9525">
            <a:noFill/>
          </a:ln>
        </p:spPr>
      </p:pic>
      <p:grpSp>
        <p:nvGrpSpPr>
          <p:cNvPr id="21518" name="Group 24"/>
          <p:cNvGrpSpPr/>
          <p:nvPr/>
        </p:nvGrpSpPr>
        <p:grpSpPr>
          <a:xfrm>
            <a:off x="3644265" y="2743200"/>
            <a:ext cx="1182688" cy="1335088"/>
            <a:chOff x="1776" y="1680"/>
            <a:chExt cx="745" cy="841"/>
          </a:xfrm>
        </p:grpSpPr>
        <p:pic>
          <p:nvPicPr>
            <p:cNvPr id="21519" name="Picture 19" descr="E:\插图\离散\0.tif"/>
            <p:cNvPicPr>
              <a:picLocks noChangeAspect="1"/>
            </p:cNvPicPr>
            <p:nvPr/>
          </p:nvPicPr>
          <p:blipFill>
            <a:blip r:embed="rId6"/>
            <a:stretch>
              <a:fillRect/>
            </a:stretch>
          </p:blipFill>
          <p:spPr>
            <a:xfrm>
              <a:off x="1776" y="2064"/>
              <a:ext cx="73" cy="73"/>
            </a:xfrm>
            <a:prstGeom prst="rect">
              <a:avLst/>
            </a:prstGeom>
            <a:noFill/>
            <a:ln w="9525">
              <a:noFill/>
            </a:ln>
          </p:spPr>
        </p:pic>
        <p:pic>
          <p:nvPicPr>
            <p:cNvPr id="21520" name="Picture 20" descr="E:\插图\离散\0.tif"/>
            <p:cNvPicPr>
              <a:picLocks noChangeAspect="1"/>
            </p:cNvPicPr>
            <p:nvPr/>
          </p:nvPicPr>
          <p:blipFill>
            <a:blip r:embed="rId6"/>
            <a:stretch>
              <a:fillRect/>
            </a:stretch>
          </p:blipFill>
          <p:spPr>
            <a:xfrm>
              <a:off x="2112" y="2064"/>
              <a:ext cx="73" cy="73"/>
            </a:xfrm>
            <a:prstGeom prst="rect">
              <a:avLst/>
            </a:prstGeom>
            <a:noFill/>
            <a:ln w="9525">
              <a:noFill/>
            </a:ln>
          </p:spPr>
        </p:pic>
        <p:pic>
          <p:nvPicPr>
            <p:cNvPr id="21521" name="Picture 21" descr="E:\插图\离散\0.tif"/>
            <p:cNvPicPr>
              <a:picLocks noChangeAspect="1"/>
            </p:cNvPicPr>
            <p:nvPr/>
          </p:nvPicPr>
          <p:blipFill>
            <a:blip r:embed="rId6"/>
            <a:stretch>
              <a:fillRect/>
            </a:stretch>
          </p:blipFill>
          <p:spPr>
            <a:xfrm>
              <a:off x="2448" y="2064"/>
              <a:ext cx="73" cy="73"/>
            </a:xfrm>
            <a:prstGeom prst="rect">
              <a:avLst/>
            </a:prstGeom>
            <a:noFill/>
            <a:ln w="9525">
              <a:noFill/>
            </a:ln>
          </p:spPr>
        </p:pic>
        <p:pic>
          <p:nvPicPr>
            <p:cNvPr id="21522" name="Picture 22" descr="E:\插图\离散\0.tif"/>
            <p:cNvPicPr>
              <a:picLocks noChangeAspect="1"/>
            </p:cNvPicPr>
            <p:nvPr/>
          </p:nvPicPr>
          <p:blipFill>
            <a:blip r:embed="rId6"/>
            <a:stretch>
              <a:fillRect/>
            </a:stretch>
          </p:blipFill>
          <p:spPr>
            <a:xfrm>
              <a:off x="2112" y="1680"/>
              <a:ext cx="73" cy="73"/>
            </a:xfrm>
            <a:prstGeom prst="rect">
              <a:avLst/>
            </a:prstGeom>
            <a:noFill/>
            <a:ln w="9525">
              <a:noFill/>
            </a:ln>
          </p:spPr>
        </p:pic>
        <p:pic>
          <p:nvPicPr>
            <p:cNvPr id="21523" name="Picture 23" descr="E:\插图\离散\0.tif"/>
            <p:cNvPicPr>
              <a:picLocks noChangeAspect="1"/>
            </p:cNvPicPr>
            <p:nvPr/>
          </p:nvPicPr>
          <p:blipFill>
            <a:blip r:embed="rId6"/>
            <a:stretch>
              <a:fillRect/>
            </a:stretch>
          </p:blipFill>
          <p:spPr>
            <a:xfrm>
              <a:off x="2112" y="2448"/>
              <a:ext cx="73" cy="73"/>
            </a:xfrm>
            <a:prstGeom prst="rect">
              <a:avLst/>
            </a:prstGeom>
            <a:noFill/>
            <a:ln w="9525">
              <a:noFill/>
            </a:ln>
          </p:spPr>
        </p:pic>
      </p:grpSp>
      <p:grpSp>
        <p:nvGrpSpPr>
          <p:cNvPr id="21524" name="Group 29"/>
          <p:cNvGrpSpPr/>
          <p:nvPr/>
        </p:nvGrpSpPr>
        <p:grpSpPr>
          <a:xfrm>
            <a:off x="6315710" y="3048000"/>
            <a:ext cx="1158875" cy="925513"/>
            <a:chOff x="3168" y="1872"/>
            <a:chExt cx="730" cy="583"/>
          </a:xfrm>
        </p:grpSpPr>
        <p:pic>
          <p:nvPicPr>
            <p:cNvPr id="21525" name="Picture 26" descr="E:\插图\离散\0.tif"/>
            <p:cNvPicPr>
              <a:picLocks noChangeAspect="1"/>
            </p:cNvPicPr>
            <p:nvPr/>
          </p:nvPicPr>
          <p:blipFill>
            <a:blip r:embed="rId6"/>
            <a:stretch>
              <a:fillRect/>
            </a:stretch>
          </p:blipFill>
          <p:spPr>
            <a:xfrm>
              <a:off x="3504" y="1872"/>
              <a:ext cx="73" cy="73"/>
            </a:xfrm>
            <a:prstGeom prst="rect">
              <a:avLst/>
            </a:prstGeom>
            <a:noFill/>
            <a:ln w="9525">
              <a:noFill/>
            </a:ln>
          </p:spPr>
        </p:pic>
        <p:pic>
          <p:nvPicPr>
            <p:cNvPr id="21526" name="Picture 27" descr="E:\插图\离散\0.tif"/>
            <p:cNvPicPr>
              <a:picLocks noChangeAspect="1"/>
            </p:cNvPicPr>
            <p:nvPr/>
          </p:nvPicPr>
          <p:blipFill>
            <a:blip r:embed="rId6"/>
            <a:stretch>
              <a:fillRect/>
            </a:stretch>
          </p:blipFill>
          <p:spPr>
            <a:xfrm>
              <a:off x="3168" y="2382"/>
              <a:ext cx="73" cy="73"/>
            </a:xfrm>
            <a:prstGeom prst="rect">
              <a:avLst/>
            </a:prstGeom>
            <a:noFill/>
            <a:ln w="9525">
              <a:noFill/>
            </a:ln>
          </p:spPr>
        </p:pic>
        <p:pic>
          <p:nvPicPr>
            <p:cNvPr id="21527" name="Picture 28" descr="E:\插图\离散\0.tif"/>
            <p:cNvPicPr>
              <a:picLocks noChangeAspect="1"/>
            </p:cNvPicPr>
            <p:nvPr/>
          </p:nvPicPr>
          <p:blipFill>
            <a:blip r:embed="rId6"/>
            <a:stretch>
              <a:fillRect/>
            </a:stretch>
          </p:blipFill>
          <p:spPr>
            <a:xfrm>
              <a:off x="3825" y="2382"/>
              <a:ext cx="73" cy="73"/>
            </a:xfrm>
            <a:prstGeom prst="rect">
              <a:avLst/>
            </a:prstGeom>
            <a:noFill/>
            <a:ln w="9525">
              <a:noFill/>
            </a:ln>
          </p:spPr>
        </p:pic>
      </p:grpSp>
      <p:sp>
        <p:nvSpPr>
          <p:cNvPr id="21528" name="Text Box 30"/>
          <p:cNvSpPr txBox="1"/>
          <p:nvPr/>
        </p:nvSpPr>
        <p:spPr>
          <a:xfrm>
            <a:off x="914400" y="4876800"/>
            <a:ext cx="33528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c) </a:t>
            </a:r>
            <a:r>
              <a:rPr lang="zh-CN" altLang="en-US" sz="2400" b="1" dirty="0">
                <a:solidFill>
                  <a:schemeClr val="tx1"/>
                </a:solidFill>
                <a:latin typeface="Times New Roman" panose="02020603050405020304" pitchFamily="18" charset="0"/>
                <a:ea typeface="宋体" panose="02010600030101010101" pitchFamily="2" charset="-122"/>
              </a:rPr>
              <a:t>中存在哈密顿通路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17"/>
                                        </p:tgtEl>
                                        <p:attrNameLst>
                                          <p:attrName>style.visibility</p:attrName>
                                        </p:attrNameLst>
                                      </p:cBhvr>
                                      <p:to>
                                        <p:strVal val="visible"/>
                                      </p:to>
                                    </p:set>
                                    <p:animEffect transition="in" filter="blinds(horizontal)">
                                      <p:cBhvr>
                                        <p:cTn id="7" dur="500"/>
                                        <p:tgtEl>
                                          <p:spTgt spid="215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18"/>
                                        </p:tgtEl>
                                        <p:attrNameLst>
                                          <p:attrName>style.visibility</p:attrName>
                                        </p:attrNameLst>
                                      </p:cBhvr>
                                      <p:to>
                                        <p:strVal val="visible"/>
                                      </p:to>
                                    </p:set>
                                    <p:animEffect transition="in" filter="blinds(horizontal)">
                                      <p:cBhvr>
                                        <p:cTn id="12" dur="500"/>
                                        <p:tgtEl>
                                          <p:spTgt spid="215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24"/>
                                        </p:tgtEl>
                                        <p:attrNameLst>
                                          <p:attrName>style.visibility</p:attrName>
                                        </p:attrNameLst>
                                      </p:cBhvr>
                                      <p:to>
                                        <p:strVal val="visible"/>
                                      </p:to>
                                    </p:set>
                                    <p:animEffect transition="in" filter="blinds(horizontal)">
                                      <p:cBhvr>
                                        <p:cTn id="17" dur="500"/>
                                        <p:tgtEl>
                                          <p:spTgt spid="215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28"/>
                                        </p:tgtEl>
                                        <p:attrNameLst>
                                          <p:attrName>style.visibility</p:attrName>
                                        </p:attrNameLst>
                                      </p:cBhvr>
                                      <p:to>
                                        <p:strVal val="visible"/>
                                      </p:to>
                                    </p:set>
                                    <p:animEffect transition="in" filter="blinds(horizontal)">
                                      <p:cBhvr>
                                        <p:cTn id="22" dur="500"/>
                                        <p:tgtEl>
                                          <p:spTgt spid="21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8" grpId="0"/>
      <p:bldP spid="2152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16</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2530" name="Rectangle 2"/>
          <p:cNvSpPr>
            <a:spLocks noGrp="1"/>
          </p:cNvSpPr>
          <p:nvPr>
            <p:ph type="title"/>
          </p:nvPr>
        </p:nvSpPr>
        <p:spPr>
          <a:xfrm>
            <a:off x="685800" y="394335"/>
            <a:ext cx="7772400" cy="1143000"/>
          </a:xfrm>
        </p:spPr>
        <p:txBody>
          <a:bodyPr vert="horz" wrap="square" lIns="91440" tIns="45720" rIns="91440" bIns="45720" anchor="ctr" anchorCtr="0"/>
          <a:lstStyle/>
          <a:p>
            <a:pPr algn="l" eaLnBrk="1" hangingPunct="1"/>
            <a:r>
              <a:rPr lang="zh-CN" altLang="en-US" sz="3600" dirty="0">
                <a:solidFill>
                  <a:srgbClr val="800000"/>
                </a:solidFill>
              </a:rPr>
              <a:t>实例</a:t>
            </a:r>
          </a:p>
        </p:txBody>
      </p:sp>
      <p:sp>
        <p:nvSpPr>
          <p:cNvPr id="22531" name="Rectangle 3"/>
          <p:cNvSpPr>
            <a:spLocks noGrp="1"/>
          </p:cNvSpPr>
          <p:nvPr>
            <p:ph idx="1"/>
          </p:nvPr>
        </p:nvSpPr>
        <p:spPr>
          <a:xfrm>
            <a:off x="685800" y="1550670"/>
            <a:ext cx="4267200" cy="457200"/>
          </a:xfrm>
        </p:spPr>
        <p:txBody>
          <a:bodyPr vert="horz" wrap="square" lIns="91440" tIns="45720" rIns="91440" bIns="45720" anchor="t" anchorCtr="0"/>
          <a:lstStyle/>
          <a:p>
            <a:pPr eaLnBrk="1" hangingPunct="1">
              <a:buNone/>
            </a:pPr>
            <a:r>
              <a:rPr lang="zh-CN" altLang="en-US" sz="2400" b="1" dirty="0">
                <a:solidFill>
                  <a:srgbClr val="0000FF"/>
                </a:solidFill>
              </a:rPr>
              <a:t>例3</a:t>
            </a:r>
            <a:r>
              <a:rPr lang="zh-CN" altLang="en-US" sz="2400" b="1" dirty="0"/>
              <a:t> 判断</a:t>
            </a:r>
            <a:r>
              <a:rPr lang="zh-CN" altLang="en-US" sz="2400" b="1" dirty="0">
                <a:solidFill>
                  <a:srgbClr val="002060"/>
                </a:solidFill>
              </a:rPr>
              <a:t>右图是不是哈密顿图</a:t>
            </a:r>
          </a:p>
        </p:txBody>
      </p:sp>
      <p:sp>
        <p:nvSpPr>
          <p:cNvPr id="334872" name="Text Box 24"/>
          <p:cNvSpPr txBox="1"/>
          <p:nvPr/>
        </p:nvSpPr>
        <p:spPr>
          <a:xfrm>
            <a:off x="685800" y="2185035"/>
            <a:ext cx="5105400" cy="3969385"/>
          </a:xfrm>
          <a:prstGeom prst="rect">
            <a:avLst/>
          </a:prstGeom>
          <a:noFill/>
          <a:ln w="6350">
            <a:noFill/>
          </a:ln>
        </p:spPr>
        <p:txBody>
          <a:bodyPr wrap="square" anchor="t" anchorCtr="0">
            <a:spAutoFit/>
          </a:bodyPr>
          <a:lstStyle/>
          <a:p>
            <a:pPr>
              <a:lnSpc>
                <a:spcPct val="150000"/>
              </a:lnSpc>
              <a:spcBef>
                <a:spcPts val="0"/>
              </a:spcBef>
            </a:pPr>
            <a:r>
              <a:rPr lang="zh-CN" altLang="en-US" sz="2400" b="1" dirty="0">
                <a:solidFill>
                  <a:srgbClr val="002060"/>
                </a:solidFill>
                <a:latin typeface="Times New Roman" panose="02020603050405020304" pitchFamily="18" charset="0"/>
                <a:ea typeface="宋体" panose="02010600030101010101" pitchFamily="2" charset="-122"/>
              </a:rPr>
              <a:t>证  假设存在一条哈密顿回路, </a:t>
            </a:r>
            <a:r>
              <a:rPr lang="en-US" altLang="zh-CN" sz="2400" b="1" i="1" dirty="0">
                <a:solidFill>
                  <a:srgbClr val="FF0000"/>
                </a:solidFill>
                <a:latin typeface="Times New Roman" panose="02020603050405020304" pitchFamily="18" charset="0"/>
                <a:ea typeface="宋体" panose="02010600030101010101" pitchFamily="2" charset="-122"/>
              </a:rPr>
              <a:t>a, f, g</a:t>
            </a:r>
            <a:r>
              <a:rPr lang="zh-CN" altLang="en-US" sz="2400" b="1" dirty="0">
                <a:solidFill>
                  <a:srgbClr val="FF0000"/>
                </a:solidFill>
                <a:latin typeface="Times New Roman" panose="02020603050405020304" pitchFamily="18" charset="0"/>
                <a:ea typeface="宋体" panose="02010600030101010101" pitchFamily="2" charset="-122"/>
              </a:rPr>
              <a:t>是2度顶点</a:t>
            </a:r>
            <a:r>
              <a:rPr lang="zh-CN" altLang="en-US" sz="2400" b="1" dirty="0">
                <a:solidFill>
                  <a:srgbClr val="002060"/>
                </a:solidFill>
                <a:latin typeface="Times New Roman" panose="02020603050405020304" pitchFamily="18" charset="0"/>
                <a:ea typeface="宋体" panose="02010600030101010101" pitchFamily="2" charset="-122"/>
              </a:rPr>
              <a:t>, 边(</a:t>
            </a:r>
            <a:r>
              <a:rPr lang="en-US" altLang="zh-CN" sz="2400" b="1" i="1" dirty="0">
                <a:solidFill>
                  <a:srgbClr val="002060"/>
                </a:solidFill>
                <a:latin typeface="Times New Roman" panose="02020603050405020304" pitchFamily="18" charset="0"/>
                <a:ea typeface="宋体" panose="02010600030101010101" pitchFamily="2" charset="-122"/>
              </a:rPr>
              <a:t>a, c</a:t>
            </a: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f, c</a:t>
            </a:r>
            <a:r>
              <a:rPr lang="en-US" altLang="zh-CN" sz="2400" b="1" dirty="0">
                <a:solidFill>
                  <a:srgbClr val="002060"/>
                </a:solidFill>
                <a:latin typeface="Times New Roman" panose="02020603050405020304" pitchFamily="18" charset="0"/>
                <a:ea typeface="宋体" panose="02010600030101010101" pitchFamily="2" charset="-122"/>
              </a:rPr>
              <a:t>)</a:t>
            </a:r>
            <a:r>
              <a:rPr lang="zh-CN" altLang="en-US" sz="2400" b="1" dirty="0">
                <a:solidFill>
                  <a:srgbClr val="002060"/>
                </a:solidFill>
                <a:latin typeface="Times New Roman" panose="02020603050405020304" pitchFamily="18" charset="0"/>
                <a:ea typeface="宋体" panose="02010600030101010101" pitchFamily="2" charset="-122"/>
              </a:rPr>
              <a:t>和</a:t>
            </a:r>
            <a:r>
              <a:rPr lang="en-US" altLang="zh-CN" sz="2400" b="1" dirty="0">
                <a:solidFill>
                  <a:srgbClr val="00206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a:t>
            </a:r>
            <a:r>
              <a:rPr lang="en-US" altLang="zh-CN" sz="2400" b="1" i="1" dirty="0">
                <a:solidFill>
                  <a:srgbClr val="002060"/>
                </a:solidFill>
                <a:latin typeface="Times New Roman" panose="02020603050405020304" pitchFamily="18" charset="0"/>
                <a:ea typeface="宋体" panose="02010600030101010101" pitchFamily="2" charset="-122"/>
              </a:rPr>
              <a:t>g, c</a:t>
            </a:r>
            <a:r>
              <a:rPr lang="en-US" altLang="zh-CN" sz="2400" b="1" dirty="0">
                <a:solidFill>
                  <a:srgbClr val="002060"/>
                </a:solidFill>
                <a:latin typeface="Times New Roman" panose="02020603050405020304" pitchFamily="18" charset="0"/>
                <a:ea typeface="宋体" panose="02010600030101010101" pitchFamily="2" charset="-122"/>
              </a:rPr>
              <a:t>)</a:t>
            </a:r>
            <a:r>
              <a:rPr lang="zh-CN" altLang="en-US" sz="2400" b="1" dirty="0">
                <a:solidFill>
                  <a:srgbClr val="002060"/>
                </a:solidFill>
                <a:latin typeface="Times New Roman" panose="02020603050405020304" pitchFamily="18" charset="0"/>
                <a:ea typeface="宋体" panose="02010600030101010101" pitchFamily="2" charset="-122"/>
              </a:rPr>
              <a:t>必在这条哈密顿回路上,</a:t>
            </a:r>
            <a:r>
              <a:rPr lang="en-US" altLang="zh-CN" sz="2400" b="1" dirty="0">
                <a:solidFill>
                  <a:srgbClr val="002060"/>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从而点</a:t>
            </a:r>
            <a:r>
              <a:rPr lang="en-US" altLang="zh-CN" sz="2400" b="1" i="1" dirty="0">
                <a:solidFill>
                  <a:srgbClr val="002060"/>
                </a:solidFill>
                <a:latin typeface="Times New Roman" panose="02020603050405020304" pitchFamily="18" charset="0"/>
                <a:ea typeface="宋体" panose="02010600030101010101" pitchFamily="2" charset="-122"/>
              </a:rPr>
              <a:t>c</a:t>
            </a:r>
            <a:r>
              <a:rPr lang="zh-CN" altLang="en-US" sz="2400" b="1" dirty="0">
                <a:solidFill>
                  <a:srgbClr val="002060"/>
                </a:solidFill>
                <a:latin typeface="Times New Roman" panose="02020603050405020304" pitchFamily="18" charset="0"/>
                <a:ea typeface="宋体" panose="02010600030101010101" pitchFamily="2" charset="-122"/>
              </a:rPr>
              <a:t>出现3次, 与哈密顿回路定义矛盾.</a:t>
            </a:r>
          </a:p>
          <a:p>
            <a:pPr>
              <a:lnSpc>
                <a:spcPct val="150000"/>
              </a:lnSpc>
              <a:spcBef>
                <a:spcPts val="0"/>
              </a:spcBef>
            </a:pPr>
            <a:endParaRPr lang="zh-CN" altLang="en-US" sz="2400" b="1" dirty="0">
              <a:solidFill>
                <a:srgbClr val="002060"/>
              </a:solidFill>
              <a:latin typeface="Times New Roman" panose="02020603050405020304" pitchFamily="18" charset="0"/>
              <a:ea typeface="宋体" panose="02010600030101010101" pitchFamily="2" charset="-122"/>
              <a:sym typeface="+mn-ea"/>
            </a:endParaRPr>
          </a:p>
          <a:p>
            <a:pPr>
              <a:lnSpc>
                <a:spcPct val="150000"/>
              </a:lnSpc>
              <a:spcBef>
                <a:spcPts val="0"/>
              </a:spcBef>
            </a:pPr>
            <a:r>
              <a:rPr lang="zh-CN" altLang="en-US" sz="2400" b="1" dirty="0">
                <a:solidFill>
                  <a:srgbClr val="002060"/>
                </a:solidFill>
                <a:latin typeface="Times New Roman" panose="02020603050405020304" pitchFamily="18" charset="0"/>
                <a:ea typeface="宋体" panose="02010600030101010101" pitchFamily="2" charset="-122"/>
                <a:sym typeface="+mn-ea"/>
              </a:rPr>
              <a:t>该图满足定理6.1</a:t>
            </a:r>
            <a:r>
              <a:rPr lang="en-US" altLang="zh-CN" sz="2400" b="1" dirty="0">
                <a:solidFill>
                  <a:srgbClr val="002060"/>
                </a:solidFill>
                <a:latin typeface="Times New Roman" panose="02020603050405020304" pitchFamily="18" charset="0"/>
                <a:ea typeface="宋体" panose="02010600030101010101" pitchFamily="2" charset="-122"/>
                <a:sym typeface="+mn-ea"/>
              </a:rPr>
              <a:t>2</a:t>
            </a:r>
            <a:r>
              <a:rPr lang="zh-CN" altLang="en-US" sz="2400" b="1" dirty="0">
                <a:solidFill>
                  <a:srgbClr val="002060"/>
                </a:solidFill>
                <a:latin typeface="Times New Roman" panose="02020603050405020304" pitchFamily="18" charset="0"/>
                <a:ea typeface="宋体" panose="02010600030101010101" pitchFamily="2" charset="-122"/>
                <a:sym typeface="+mn-ea"/>
              </a:rPr>
              <a:t>的条件, </a:t>
            </a:r>
            <a:r>
              <a:rPr lang="zh-CN" altLang="en-US" sz="2400" b="1" dirty="0">
                <a:solidFill>
                  <a:srgbClr val="FF0000"/>
                </a:solidFill>
                <a:latin typeface="Times New Roman" panose="02020603050405020304" pitchFamily="18" charset="0"/>
                <a:ea typeface="宋体" panose="02010600030101010101" pitchFamily="2" charset="-122"/>
                <a:sym typeface="+mn-ea"/>
              </a:rPr>
              <a:t>这表明此条件是必要、而不充分的.</a:t>
            </a:r>
            <a:endParaRPr lang="zh-CN" altLang="en-US" sz="2400" b="1" dirty="0">
              <a:solidFill>
                <a:srgbClr val="002060"/>
              </a:solidFill>
              <a:latin typeface="Times New Roman" panose="02020603050405020304" pitchFamily="18" charset="0"/>
              <a:ea typeface="宋体" panose="02010600030101010101" pitchFamily="2" charset="-122"/>
            </a:endParaRPr>
          </a:p>
        </p:txBody>
      </p:sp>
      <p:grpSp>
        <p:nvGrpSpPr>
          <p:cNvPr id="22533" name="Group 34"/>
          <p:cNvGrpSpPr/>
          <p:nvPr/>
        </p:nvGrpSpPr>
        <p:grpSpPr>
          <a:xfrm>
            <a:off x="5718175" y="1612900"/>
            <a:ext cx="3300095" cy="2690495"/>
            <a:chOff x="3504" y="1296"/>
            <a:chExt cx="1728" cy="1277"/>
          </a:xfrm>
        </p:grpSpPr>
        <p:pic>
          <p:nvPicPr>
            <p:cNvPr id="22534" name="Picture 26" descr="E:\插图\离散\图6.30.tif"/>
            <p:cNvPicPr>
              <a:picLocks noChangeAspect="1"/>
            </p:cNvPicPr>
            <p:nvPr/>
          </p:nvPicPr>
          <p:blipFill>
            <a:blip r:embed="rId3"/>
            <a:stretch>
              <a:fillRect/>
            </a:stretch>
          </p:blipFill>
          <p:spPr>
            <a:xfrm>
              <a:off x="3696" y="1440"/>
              <a:ext cx="1359" cy="1133"/>
            </a:xfrm>
            <a:prstGeom prst="rect">
              <a:avLst/>
            </a:prstGeom>
            <a:noFill/>
            <a:ln w="9525">
              <a:noFill/>
            </a:ln>
          </p:spPr>
        </p:pic>
        <p:sp>
          <p:nvSpPr>
            <p:cNvPr id="22535" name="Text Box 27"/>
            <p:cNvSpPr txBox="1"/>
            <p:nvPr/>
          </p:nvSpPr>
          <p:spPr>
            <a:xfrm>
              <a:off x="4416" y="1296"/>
              <a:ext cx="240" cy="219"/>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a</a:t>
              </a:r>
            </a:p>
          </p:txBody>
        </p:sp>
        <p:sp>
          <p:nvSpPr>
            <p:cNvPr id="22536" name="Text Box 28"/>
            <p:cNvSpPr txBox="1"/>
            <p:nvPr/>
          </p:nvSpPr>
          <p:spPr>
            <a:xfrm>
              <a:off x="4416" y="1632"/>
              <a:ext cx="240" cy="219"/>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b</a:t>
              </a:r>
            </a:p>
          </p:txBody>
        </p:sp>
        <p:sp>
          <p:nvSpPr>
            <p:cNvPr id="22537" name="Text Box 29"/>
            <p:cNvSpPr txBox="1"/>
            <p:nvPr/>
          </p:nvSpPr>
          <p:spPr>
            <a:xfrm>
              <a:off x="4368" y="1872"/>
              <a:ext cx="240" cy="219"/>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c</a:t>
              </a:r>
            </a:p>
          </p:txBody>
        </p:sp>
        <p:sp>
          <p:nvSpPr>
            <p:cNvPr id="22538" name="Text Box 30"/>
            <p:cNvSpPr txBox="1"/>
            <p:nvPr/>
          </p:nvSpPr>
          <p:spPr>
            <a:xfrm>
              <a:off x="3840" y="2112"/>
              <a:ext cx="240" cy="219"/>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d</a:t>
              </a:r>
            </a:p>
          </p:txBody>
        </p:sp>
        <p:sp>
          <p:nvSpPr>
            <p:cNvPr id="22539" name="Text Box 31"/>
            <p:cNvSpPr txBox="1"/>
            <p:nvPr/>
          </p:nvSpPr>
          <p:spPr>
            <a:xfrm>
              <a:off x="4560" y="2304"/>
              <a:ext cx="240" cy="219"/>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e</a:t>
              </a:r>
            </a:p>
          </p:txBody>
        </p:sp>
        <p:sp>
          <p:nvSpPr>
            <p:cNvPr id="22540" name="Text Box 32"/>
            <p:cNvSpPr txBox="1"/>
            <p:nvPr/>
          </p:nvSpPr>
          <p:spPr>
            <a:xfrm>
              <a:off x="3504" y="2256"/>
              <a:ext cx="336" cy="219"/>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 f</a:t>
              </a:r>
            </a:p>
          </p:txBody>
        </p:sp>
        <p:sp>
          <p:nvSpPr>
            <p:cNvPr id="22541" name="Text Box 33"/>
            <p:cNvSpPr txBox="1"/>
            <p:nvPr/>
          </p:nvSpPr>
          <p:spPr>
            <a:xfrm>
              <a:off x="4992" y="2160"/>
              <a:ext cx="240" cy="219"/>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4872">
                                            <p:txEl>
                                              <p:pRg st="0" end="0"/>
                                            </p:txEl>
                                          </p:spTgt>
                                        </p:tgtEl>
                                        <p:attrNameLst>
                                          <p:attrName>style.visibility</p:attrName>
                                        </p:attrNameLst>
                                      </p:cBhvr>
                                      <p:to>
                                        <p:strVal val="visible"/>
                                      </p:to>
                                    </p:set>
                                    <p:animEffect transition="in" filter="blinds(horizontal)">
                                      <p:cBhvr>
                                        <p:cTn id="7" dur="500"/>
                                        <p:tgtEl>
                                          <p:spTgt spid="3348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4872">
                                            <p:txEl>
                                              <p:pRg st="2" end="2"/>
                                            </p:txEl>
                                          </p:spTgt>
                                        </p:tgtEl>
                                        <p:attrNameLst>
                                          <p:attrName>style.visibility</p:attrName>
                                        </p:attrNameLst>
                                      </p:cBhvr>
                                      <p:to>
                                        <p:strVal val="visible"/>
                                      </p:to>
                                    </p:set>
                                    <p:animEffect transition="in" filter="blinds(horizontal)">
                                      <p:cBhvr>
                                        <p:cTn id="12" dur="500"/>
                                        <p:tgtEl>
                                          <p:spTgt spid="3348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17</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3554" name="Rectangle 2"/>
          <p:cNvSpPr>
            <a:spLocks noGrp="1"/>
          </p:cNvSpPr>
          <p:nvPr>
            <p:ph type="title"/>
          </p:nvPr>
        </p:nvSpPr>
        <p:spPr>
          <a:xfrm>
            <a:off x="685800" y="179070"/>
            <a:ext cx="831469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rPr>
              <a:t>存在哈密顿通路(回路)的充分条件</a:t>
            </a:r>
          </a:p>
        </p:txBody>
      </p:sp>
      <p:sp>
        <p:nvSpPr>
          <p:cNvPr id="23555" name="Rectangle 3"/>
          <p:cNvSpPr>
            <a:spLocks noGrp="1"/>
          </p:cNvSpPr>
          <p:nvPr>
            <p:ph idx="1"/>
          </p:nvPr>
        </p:nvSpPr>
        <p:spPr>
          <a:xfrm>
            <a:off x="685800" y="1106805"/>
            <a:ext cx="8063230" cy="5546725"/>
          </a:xfrm>
        </p:spPr>
        <p:txBody>
          <a:bodyPr vert="horz" wrap="square" lIns="91440" tIns="45720" rIns="91440" bIns="45720" anchor="t" anchorCtr="0"/>
          <a:lstStyle/>
          <a:p>
            <a:pPr algn="just" eaLnBrk="1" hangingPunct="1">
              <a:lnSpc>
                <a:spcPct val="90000"/>
              </a:lnSpc>
              <a:buNone/>
            </a:pPr>
            <a:r>
              <a:rPr lang="zh-CN" altLang="en-US" sz="2400" b="1" dirty="0">
                <a:solidFill>
                  <a:srgbClr val="7030A0"/>
                </a:solidFill>
              </a:rPr>
              <a:t>定理6.1</a:t>
            </a:r>
            <a:r>
              <a:rPr lang="en-US" altLang="zh-CN" sz="2400" b="1" dirty="0">
                <a:solidFill>
                  <a:srgbClr val="7030A0"/>
                </a:solidFill>
              </a:rPr>
              <a:t>3</a:t>
            </a:r>
            <a:r>
              <a:rPr lang="zh-CN" altLang="en-US" sz="2400" b="1" dirty="0">
                <a:solidFill>
                  <a:srgbClr val="FF3300"/>
                </a:solidFill>
              </a:rPr>
              <a:t> </a:t>
            </a:r>
          </a:p>
          <a:p>
            <a:pPr marL="0" indent="0" algn="just" eaLnBrk="1" hangingPunct="1">
              <a:lnSpc>
                <a:spcPct val="90000"/>
              </a:lnSpc>
              <a:buFont typeface="Arial" panose="020B0604020202020204" pitchFamily="34" charset="0"/>
              <a:buNone/>
            </a:pPr>
            <a:r>
              <a:rPr lang="zh-CN" altLang="en-US" sz="2400" b="1" dirty="0">
                <a:solidFill>
                  <a:schemeClr val="accent2"/>
                </a:solidFill>
              </a:rPr>
              <a:t>设</a:t>
            </a:r>
            <a:r>
              <a:rPr lang="en-US" altLang="zh-CN" sz="2400" b="1" i="1" dirty="0">
                <a:solidFill>
                  <a:schemeClr val="accent2"/>
                </a:solidFill>
              </a:rPr>
              <a:t>G</a:t>
            </a:r>
            <a:r>
              <a:rPr lang="zh-CN" altLang="en-US" sz="2400" b="1" dirty="0">
                <a:solidFill>
                  <a:schemeClr val="accent2"/>
                </a:solidFill>
              </a:rPr>
              <a:t>是</a:t>
            </a:r>
            <a:r>
              <a:rPr lang="en-US" altLang="zh-CN" sz="2400" b="1" i="1" dirty="0">
                <a:solidFill>
                  <a:schemeClr val="accent2"/>
                </a:solidFill>
              </a:rPr>
              <a:t>n</a:t>
            </a:r>
            <a:r>
              <a:rPr lang="en-US" altLang="zh-CN" sz="2400" b="1" dirty="0">
                <a:solidFill>
                  <a:schemeClr val="accent2"/>
                </a:solidFill>
              </a:rPr>
              <a:t>(</a:t>
            </a:r>
            <a:r>
              <a:rPr lang="en-US" altLang="zh-CN" sz="2400" b="1" i="1" dirty="0">
                <a:solidFill>
                  <a:srgbClr val="FF0000"/>
                </a:solidFill>
              </a:rPr>
              <a:t>n</a:t>
            </a:r>
            <a:r>
              <a:rPr lang="en-US" altLang="zh-CN" sz="2400" b="1" dirty="0">
                <a:solidFill>
                  <a:srgbClr val="FF0000"/>
                </a:solidFill>
                <a:sym typeface="Symbol" panose="05050102010706020507" pitchFamily="18" charset="2"/>
              </a:rPr>
              <a:t></a:t>
            </a:r>
            <a:r>
              <a:rPr lang="en-US" altLang="zh-CN" sz="2400" b="1" dirty="0">
                <a:solidFill>
                  <a:srgbClr val="FF0000"/>
                </a:solidFill>
              </a:rPr>
              <a:t>3</a:t>
            </a:r>
            <a:r>
              <a:rPr lang="en-US" altLang="zh-CN" sz="2400" b="1" dirty="0">
                <a:solidFill>
                  <a:schemeClr val="accent2"/>
                </a:solidFill>
              </a:rPr>
              <a:t>)</a:t>
            </a:r>
            <a:r>
              <a:rPr lang="zh-CN" altLang="en-US" sz="2400" b="1" dirty="0">
                <a:solidFill>
                  <a:schemeClr val="accent2"/>
                </a:solidFill>
              </a:rPr>
              <a:t>阶</a:t>
            </a:r>
            <a:r>
              <a:rPr lang="zh-CN" altLang="en-US" sz="2400" b="1" dirty="0">
                <a:solidFill>
                  <a:srgbClr val="FF0000"/>
                </a:solidFill>
              </a:rPr>
              <a:t>无向简单图</a:t>
            </a:r>
          </a:p>
          <a:p>
            <a:pPr algn="just" eaLnBrk="1" latinLnBrk="0" hangingPunct="1">
              <a:lnSpc>
                <a:spcPct val="90000"/>
              </a:lnSpc>
              <a:spcBef>
                <a:spcPts val="1200"/>
              </a:spcBef>
              <a:buFont typeface="Arial" panose="020B0604020202020204" pitchFamily="34" charset="0"/>
              <a:buChar char="•"/>
            </a:pPr>
            <a:r>
              <a:rPr lang="zh-CN" altLang="en-US" sz="2400" b="1" dirty="0">
                <a:solidFill>
                  <a:schemeClr val="accent2"/>
                </a:solidFill>
              </a:rPr>
              <a:t>若</a:t>
            </a:r>
            <a:r>
              <a:rPr lang="zh-CN" altLang="en-US" sz="2400" b="1" dirty="0">
                <a:solidFill>
                  <a:srgbClr val="FF0000"/>
                </a:solidFill>
              </a:rPr>
              <a:t>任意两个不相邻</a:t>
            </a:r>
            <a:r>
              <a:rPr lang="zh-CN" altLang="en-US" sz="2400" b="1" dirty="0">
                <a:solidFill>
                  <a:schemeClr val="accent2"/>
                </a:solidFill>
              </a:rPr>
              <a:t>的顶点的度数之和</a:t>
            </a:r>
            <a:r>
              <a:rPr lang="zh-CN" altLang="en-US" sz="2400" b="1" dirty="0">
                <a:solidFill>
                  <a:srgbClr val="FF0000"/>
                </a:solidFill>
              </a:rPr>
              <a:t>大于等于</a:t>
            </a:r>
            <a:r>
              <a:rPr lang="en-US" altLang="zh-CN" sz="2400" b="1" i="1" dirty="0">
                <a:solidFill>
                  <a:srgbClr val="FF0000"/>
                </a:solidFill>
              </a:rPr>
              <a:t>n</a:t>
            </a:r>
            <a:r>
              <a:rPr lang="en-US" altLang="zh-CN" sz="2400" b="1" dirty="0">
                <a:solidFill>
                  <a:srgbClr val="FF0000"/>
                </a:solidFill>
                <a:sym typeface="Symbol" panose="05050102010706020507" pitchFamily="18" charset="2"/>
              </a:rPr>
              <a:t></a:t>
            </a:r>
            <a:r>
              <a:rPr lang="en-US" altLang="zh-CN" sz="2400" b="1" dirty="0">
                <a:solidFill>
                  <a:srgbClr val="FF0000"/>
                </a:solidFill>
              </a:rPr>
              <a:t>1</a:t>
            </a:r>
            <a:r>
              <a:rPr lang="en-US" altLang="zh-CN" sz="2400" b="1" dirty="0">
                <a:solidFill>
                  <a:schemeClr val="accent2"/>
                </a:solidFill>
              </a:rPr>
              <a:t>, </a:t>
            </a:r>
            <a:r>
              <a:rPr lang="zh-CN" altLang="en-US" sz="2400" b="1" dirty="0">
                <a:solidFill>
                  <a:schemeClr val="accent2"/>
                </a:solidFill>
              </a:rPr>
              <a:t>则</a:t>
            </a:r>
            <a:r>
              <a:rPr lang="en-US" altLang="zh-CN" sz="2400" b="1" i="1" dirty="0">
                <a:solidFill>
                  <a:schemeClr val="accent2"/>
                </a:solidFill>
              </a:rPr>
              <a:t>G</a:t>
            </a:r>
            <a:r>
              <a:rPr lang="zh-CN" altLang="en-US" sz="2400" b="1" dirty="0">
                <a:solidFill>
                  <a:schemeClr val="accent2"/>
                </a:solidFill>
              </a:rPr>
              <a:t>中存在哈密顿通路;</a:t>
            </a:r>
          </a:p>
          <a:p>
            <a:pPr algn="just" eaLnBrk="1" latinLnBrk="0" hangingPunct="1">
              <a:lnSpc>
                <a:spcPct val="90000"/>
              </a:lnSpc>
              <a:spcBef>
                <a:spcPts val="1200"/>
              </a:spcBef>
              <a:buFont typeface="Arial" panose="020B0604020202020204" pitchFamily="34" charset="0"/>
              <a:buChar char="•"/>
            </a:pPr>
            <a:r>
              <a:rPr lang="zh-CN" altLang="en-US" sz="2400" b="1" dirty="0">
                <a:solidFill>
                  <a:schemeClr val="accent2"/>
                </a:solidFill>
              </a:rPr>
              <a:t>若</a:t>
            </a:r>
            <a:r>
              <a:rPr lang="zh-CN" altLang="en-US" sz="2400" b="1" dirty="0">
                <a:solidFill>
                  <a:srgbClr val="FF0000"/>
                </a:solidFill>
              </a:rPr>
              <a:t>任意两个不相邻</a:t>
            </a:r>
            <a:r>
              <a:rPr lang="zh-CN" altLang="en-US" sz="2400" b="1" dirty="0">
                <a:solidFill>
                  <a:schemeClr val="accent2"/>
                </a:solidFill>
              </a:rPr>
              <a:t>的顶点的度数之和</a:t>
            </a:r>
            <a:r>
              <a:rPr lang="zh-CN" altLang="en-US" sz="2400" b="1" dirty="0">
                <a:solidFill>
                  <a:srgbClr val="FF0000"/>
                </a:solidFill>
              </a:rPr>
              <a:t>大于等于</a:t>
            </a:r>
            <a:r>
              <a:rPr lang="en-US" altLang="zh-CN" sz="2400" b="1" i="1" dirty="0">
                <a:solidFill>
                  <a:srgbClr val="FF0000"/>
                </a:solidFill>
              </a:rPr>
              <a:t>n</a:t>
            </a:r>
            <a:r>
              <a:rPr lang="en-US" altLang="zh-CN" sz="2400" b="1" i="1" dirty="0">
                <a:solidFill>
                  <a:schemeClr val="accent2"/>
                </a:solidFill>
              </a:rPr>
              <a:t>, </a:t>
            </a:r>
            <a:r>
              <a:rPr lang="zh-CN" altLang="en-US" sz="2400" b="1" dirty="0">
                <a:solidFill>
                  <a:schemeClr val="accent2"/>
                </a:solidFill>
              </a:rPr>
              <a:t>则</a:t>
            </a:r>
            <a:r>
              <a:rPr lang="en-US" altLang="zh-CN" sz="2400" b="1" i="1" dirty="0">
                <a:solidFill>
                  <a:schemeClr val="accent2"/>
                </a:solidFill>
              </a:rPr>
              <a:t>G</a:t>
            </a:r>
            <a:r>
              <a:rPr lang="zh-CN" altLang="en-US" sz="2400" b="1" dirty="0">
                <a:solidFill>
                  <a:schemeClr val="accent2"/>
                </a:solidFill>
              </a:rPr>
              <a:t>中存在哈密顿回路</a:t>
            </a:r>
            <a:r>
              <a:rPr lang="en-US" altLang="zh-CN" sz="2400" b="1" dirty="0">
                <a:solidFill>
                  <a:schemeClr val="accent2"/>
                </a:solidFill>
              </a:rPr>
              <a:t>, </a:t>
            </a:r>
            <a:r>
              <a:rPr lang="zh-CN" altLang="en-US" sz="2400" b="1" dirty="0">
                <a:solidFill>
                  <a:schemeClr val="accent2"/>
                </a:solidFill>
              </a:rPr>
              <a:t>即</a:t>
            </a:r>
            <a:r>
              <a:rPr lang="en-US" altLang="zh-CN" sz="2400" b="1" i="1" dirty="0">
                <a:solidFill>
                  <a:schemeClr val="accent2"/>
                </a:solidFill>
              </a:rPr>
              <a:t>G</a:t>
            </a:r>
            <a:r>
              <a:rPr lang="zh-CN" altLang="en-US" sz="2400" b="1" dirty="0">
                <a:solidFill>
                  <a:schemeClr val="accent2"/>
                </a:solidFill>
              </a:rPr>
              <a:t>是哈密顿图.</a:t>
            </a:r>
          </a:p>
          <a:p>
            <a:pPr algn="just" eaLnBrk="1" hangingPunct="1">
              <a:lnSpc>
                <a:spcPct val="90000"/>
              </a:lnSpc>
              <a:spcBef>
                <a:spcPct val="80000"/>
              </a:spcBef>
              <a:buNone/>
            </a:pPr>
            <a:r>
              <a:rPr lang="zh-CN" altLang="en-US" sz="2400" b="1" dirty="0">
                <a:solidFill>
                  <a:srgbClr val="7030A0"/>
                </a:solidFill>
              </a:rPr>
              <a:t>推论</a:t>
            </a:r>
            <a:r>
              <a:rPr lang="zh-CN" altLang="en-US" sz="2400" b="1" dirty="0"/>
              <a:t> </a:t>
            </a:r>
            <a:r>
              <a:rPr lang="zh-CN" altLang="en-US" sz="2400" b="1" dirty="0">
                <a:solidFill>
                  <a:schemeClr val="accent2"/>
                </a:solidFill>
              </a:rPr>
              <a:t>设</a:t>
            </a:r>
            <a:r>
              <a:rPr lang="en-US" altLang="zh-CN" sz="2400" b="1" i="1" dirty="0">
                <a:solidFill>
                  <a:schemeClr val="accent2"/>
                </a:solidFill>
              </a:rPr>
              <a:t>G</a:t>
            </a:r>
            <a:r>
              <a:rPr lang="zh-CN" altLang="en-US" sz="2400" b="1" dirty="0">
                <a:solidFill>
                  <a:schemeClr val="accent2"/>
                </a:solidFill>
              </a:rPr>
              <a:t>是</a:t>
            </a:r>
            <a:r>
              <a:rPr lang="en-US" altLang="zh-CN" sz="2400" b="1" i="1" dirty="0">
                <a:solidFill>
                  <a:schemeClr val="accent2"/>
                </a:solidFill>
              </a:rPr>
              <a:t>n</a:t>
            </a:r>
            <a:r>
              <a:rPr lang="en-US" altLang="zh-CN" sz="2400" b="1" dirty="0">
                <a:solidFill>
                  <a:schemeClr val="accent2"/>
                </a:solidFill>
              </a:rPr>
              <a:t>(</a:t>
            </a:r>
            <a:r>
              <a:rPr lang="en-US" altLang="zh-CN" sz="2400" b="1" i="1" dirty="0">
                <a:solidFill>
                  <a:schemeClr val="accent2"/>
                </a:solidFill>
              </a:rPr>
              <a:t>n</a:t>
            </a:r>
            <a:r>
              <a:rPr lang="en-US" altLang="zh-CN" sz="2400" b="1" dirty="0">
                <a:solidFill>
                  <a:schemeClr val="accent2"/>
                </a:solidFill>
                <a:sym typeface="Symbol" panose="05050102010706020507" pitchFamily="18" charset="2"/>
              </a:rPr>
              <a:t></a:t>
            </a:r>
            <a:r>
              <a:rPr lang="en-US" altLang="zh-CN" sz="2400" b="1" dirty="0">
                <a:solidFill>
                  <a:schemeClr val="accent2"/>
                </a:solidFill>
              </a:rPr>
              <a:t>3)</a:t>
            </a:r>
            <a:r>
              <a:rPr lang="zh-CN" altLang="en-US" sz="2400" b="1" dirty="0">
                <a:solidFill>
                  <a:schemeClr val="accent2"/>
                </a:solidFill>
              </a:rPr>
              <a:t>阶无向简单图, 若</a:t>
            </a:r>
            <a:r>
              <a:rPr lang="zh-CN" altLang="en-US" sz="2400" b="1" i="1" dirty="0">
                <a:solidFill>
                  <a:srgbClr val="FF0000"/>
                </a:solidFill>
                <a:sym typeface="Symbol" panose="05050102010706020507" pitchFamily="18" charset="2"/>
              </a:rPr>
              <a:t></a:t>
            </a:r>
            <a:r>
              <a:rPr lang="zh-CN" altLang="en-US" sz="2400" b="1" dirty="0">
                <a:solidFill>
                  <a:srgbClr val="FF0000"/>
                </a:solidFill>
              </a:rPr>
              <a:t>(</a:t>
            </a:r>
            <a:r>
              <a:rPr lang="en-US" altLang="zh-CN" sz="2400" b="1" i="1" dirty="0">
                <a:solidFill>
                  <a:srgbClr val="FF0000"/>
                </a:solidFill>
              </a:rPr>
              <a:t>G</a:t>
            </a:r>
            <a:r>
              <a:rPr lang="en-US" altLang="zh-CN" sz="2400" b="1" dirty="0">
                <a:solidFill>
                  <a:srgbClr val="FF0000"/>
                </a:solidFill>
              </a:rPr>
              <a:t>)</a:t>
            </a:r>
            <a:r>
              <a:rPr lang="en-US" altLang="zh-CN" sz="2400" b="1" dirty="0">
                <a:solidFill>
                  <a:srgbClr val="FF0000"/>
                </a:solidFill>
                <a:sym typeface="Symbol" panose="05050102010706020507" pitchFamily="18" charset="2"/>
              </a:rPr>
              <a:t></a:t>
            </a:r>
            <a:r>
              <a:rPr lang="en-US" altLang="zh-CN" sz="2400" b="1" i="1" dirty="0">
                <a:solidFill>
                  <a:srgbClr val="FF0000"/>
                </a:solidFill>
                <a:sym typeface="Symbol" panose="05050102010706020507" pitchFamily="18" charset="2"/>
              </a:rPr>
              <a:t>n</a:t>
            </a:r>
            <a:r>
              <a:rPr lang="en-US" altLang="zh-CN" sz="2400" b="1" dirty="0">
                <a:solidFill>
                  <a:srgbClr val="FF0000"/>
                </a:solidFill>
                <a:sym typeface="Symbol" panose="05050102010706020507" pitchFamily="18" charset="2"/>
              </a:rPr>
              <a:t>/2</a:t>
            </a:r>
            <a:r>
              <a:rPr lang="en-US" altLang="zh-CN" sz="2400" b="1" dirty="0">
                <a:solidFill>
                  <a:schemeClr val="accent2"/>
                </a:solidFill>
                <a:sym typeface="Symbol" panose="05050102010706020507" pitchFamily="18" charset="2"/>
              </a:rPr>
              <a:t>, </a:t>
            </a:r>
            <a:r>
              <a:rPr lang="zh-CN" altLang="en-US" sz="2400" b="1" dirty="0">
                <a:solidFill>
                  <a:schemeClr val="accent2"/>
                </a:solidFill>
                <a:sym typeface="Symbol" panose="05050102010706020507" pitchFamily="18" charset="2"/>
              </a:rPr>
              <a:t>则</a:t>
            </a:r>
            <a:r>
              <a:rPr lang="en-US" altLang="zh-CN" sz="2400" b="1" i="1" dirty="0">
                <a:solidFill>
                  <a:schemeClr val="accent2"/>
                </a:solidFill>
                <a:sym typeface="Symbol" panose="05050102010706020507" pitchFamily="18" charset="2"/>
              </a:rPr>
              <a:t>G</a:t>
            </a:r>
            <a:r>
              <a:rPr lang="zh-CN" altLang="en-US" sz="2400" b="1" dirty="0">
                <a:solidFill>
                  <a:schemeClr val="accent2"/>
                </a:solidFill>
                <a:sym typeface="Symbol" panose="05050102010706020507" pitchFamily="18" charset="2"/>
              </a:rPr>
              <a:t>是哈密</a:t>
            </a:r>
          </a:p>
          <a:p>
            <a:pPr algn="just" eaLnBrk="1" hangingPunct="1">
              <a:lnSpc>
                <a:spcPct val="90000"/>
              </a:lnSpc>
              <a:buNone/>
            </a:pPr>
            <a:r>
              <a:rPr lang="zh-CN" altLang="en-US" sz="2400" b="1" dirty="0">
                <a:solidFill>
                  <a:schemeClr val="accent2"/>
                </a:solidFill>
                <a:sym typeface="Symbol" panose="05050102010706020507" pitchFamily="18" charset="2"/>
              </a:rPr>
              <a:t>顿图</a:t>
            </a:r>
          </a:p>
          <a:p>
            <a:pPr algn="just" eaLnBrk="1" hangingPunct="1">
              <a:lnSpc>
                <a:spcPct val="90000"/>
              </a:lnSpc>
              <a:spcBef>
                <a:spcPct val="80000"/>
              </a:spcBef>
              <a:buNone/>
            </a:pPr>
            <a:r>
              <a:rPr lang="zh-CN" altLang="en-US" sz="2400" b="1" dirty="0">
                <a:solidFill>
                  <a:srgbClr val="002060"/>
                </a:solidFill>
                <a:sym typeface="Symbol" panose="05050102010706020507" pitchFamily="18" charset="2"/>
              </a:rPr>
              <a:t>如当</a:t>
            </a:r>
            <a:r>
              <a:rPr lang="en-US" altLang="zh-CN" sz="2400" b="1" i="1" dirty="0">
                <a:solidFill>
                  <a:srgbClr val="002060"/>
                </a:solidFill>
              </a:rPr>
              <a:t>n</a:t>
            </a:r>
            <a:r>
              <a:rPr lang="en-US" altLang="zh-CN" sz="2400" b="1" dirty="0">
                <a:solidFill>
                  <a:srgbClr val="002060"/>
                </a:solidFill>
                <a:sym typeface="Symbol" panose="05050102010706020507" pitchFamily="18" charset="2"/>
              </a:rPr>
              <a:t></a:t>
            </a:r>
            <a:r>
              <a:rPr lang="en-US" altLang="zh-CN" sz="2400" b="1" dirty="0">
                <a:solidFill>
                  <a:srgbClr val="002060"/>
                </a:solidFill>
              </a:rPr>
              <a:t>3</a:t>
            </a:r>
            <a:r>
              <a:rPr lang="zh-CN" altLang="en-US" sz="2400" b="1" dirty="0">
                <a:solidFill>
                  <a:srgbClr val="002060"/>
                </a:solidFill>
              </a:rPr>
              <a:t>时, </a:t>
            </a:r>
            <a:r>
              <a:rPr lang="en-US" altLang="zh-CN" sz="2400" b="1" i="1" dirty="0">
                <a:solidFill>
                  <a:srgbClr val="002060"/>
                </a:solidFill>
              </a:rPr>
              <a:t>K</a:t>
            </a:r>
            <a:r>
              <a:rPr lang="en-US" altLang="zh-CN" sz="2400" b="1" i="1" baseline="-25000" dirty="0">
                <a:solidFill>
                  <a:srgbClr val="002060"/>
                </a:solidFill>
              </a:rPr>
              <a:t>n</a:t>
            </a:r>
            <a:r>
              <a:rPr lang="zh-CN" altLang="en-US" sz="2400" b="1" dirty="0">
                <a:solidFill>
                  <a:srgbClr val="002060"/>
                </a:solidFill>
              </a:rPr>
              <a:t>是哈密顿图; 当</a:t>
            </a:r>
            <a:r>
              <a:rPr lang="en-US" altLang="zh-CN" sz="2400" b="1" i="1" dirty="0">
                <a:solidFill>
                  <a:srgbClr val="002060"/>
                </a:solidFill>
              </a:rPr>
              <a:t>r</a:t>
            </a:r>
            <a:r>
              <a:rPr lang="en-US" altLang="zh-CN" sz="2400" b="1" dirty="0">
                <a:solidFill>
                  <a:srgbClr val="002060"/>
                </a:solidFill>
              </a:rPr>
              <a:t>=</a:t>
            </a:r>
            <a:r>
              <a:rPr lang="en-US" altLang="zh-CN" sz="2400" b="1" i="1" dirty="0">
                <a:solidFill>
                  <a:srgbClr val="002060"/>
                </a:solidFill>
              </a:rPr>
              <a:t>s</a:t>
            </a:r>
            <a:r>
              <a:rPr lang="en-US" altLang="zh-CN" sz="2400" b="1" dirty="0">
                <a:solidFill>
                  <a:srgbClr val="002060"/>
                </a:solidFill>
                <a:sym typeface="Symbol" panose="05050102010706020507" pitchFamily="18" charset="2"/>
              </a:rPr>
              <a:t>2</a:t>
            </a:r>
            <a:r>
              <a:rPr lang="zh-CN" altLang="en-US" sz="2400" b="1" dirty="0">
                <a:solidFill>
                  <a:srgbClr val="002060"/>
                </a:solidFill>
                <a:sym typeface="Symbol" panose="05050102010706020507" pitchFamily="18" charset="2"/>
              </a:rPr>
              <a:t>时, </a:t>
            </a:r>
            <a:r>
              <a:rPr lang="en-US" altLang="zh-CN" sz="2400" b="1" i="1" dirty="0">
                <a:solidFill>
                  <a:srgbClr val="002060"/>
                </a:solidFill>
                <a:sym typeface="Symbol" panose="05050102010706020507" pitchFamily="18" charset="2"/>
              </a:rPr>
              <a:t>K</a:t>
            </a:r>
            <a:r>
              <a:rPr lang="en-US" altLang="zh-CN" sz="2400" b="1" i="1" baseline="-25000" dirty="0">
                <a:solidFill>
                  <a:srgbClr val="002060"/>
                </a:solidFill>
                <a:sym typeface="Symbol" panose="05050102010706020507" pitchFamily="18" charset="2"/>
              </a:rPr>
              <a:t>r, s</a:t>
            </a:r>
            <a:r>
              <a:rPr lang="zh-CN" altLang="en-US" sz="2400" b="1" dirty="0">
                <a:solidFill>
                  <a:srgbClr val="002060"/>
                </a:solidFill>
                <a:sym typeface="Symbol" panose="05050102010706020507" pitchFamily="18" charset="2"/>
              </a:rPr>
              <a:t>是哈密顿图.</a:t>
            </a:r>
          </a:p>
          <a:p>
            <a:pPr eaLnBrk="1" latinLnBrk="0" hangingPunct="1">
              <a:lnSpc>
                <a:spcPct val="90000"/>
              </a:lnSpc>
              <a:spcBef>
                <a:spcPts val="2500"/>
              </a:spcBef>
              <a:buNone/>
            </a:pPr>
            <a:r>
              <a:rPr lang="zh-CN" altLang="en-US" sz="2400" b="1" dirty="0">
                <a:solidFill>
                  <a:srgbClr val="7030A0"/>
                </a:solidFill>
              </a:rPr>
              <a:t>定理6</a:t>
            </a:r>
            <a:r>
              <a:rPr lang="en-US" altLang="zh-CN" sz="2400" b="1" dirty="0">
                <a:solidFill>
                  <a:srgbClr val="7030A0"/>
                </a:solidFill>
              </a:rPr>
              <a:t>.</a:t>
            </a:r>
            <a:r>
              <a:rPr lang="zh-CN" altLang="en-US" sz="2400" b="1" dirty="0">
                <a:solidFill>
                  <a:srgbClr val="7030A0"/>
                </a:solidFill>
              </a:rPr>
              <a:t>1</a:t>
            </a:r>
            <a:r>
              <a:rPr lang="en-US" altLang="zh-CN" sz="2400" b="1" dirty="0">
                <a:solidFill>
                  <a:srgbClr val="7030A0"/>
                </a:solidFill>
              </a:rPr>
              <a:t>4</a:t>
            </a:r>
            <a:r>
              <a:rPr lang="zh-CN" altLang="en-US" sz="2400" b="1" dirty="0">
                <a:solidFill>
                  <a:srgbClr val="FF0000"/>
                </a:solidFill>
              </a:rPr>
              <a:t> </a:t>
            </a:r>
            <a:r>
              <a:rPr lang="zh-CN" altLang="en-US" sz="2400" b="1" dirty="0">
                <a:solidFill>
                  <a:schemeClr val="accent2"/>
                </a:solidFill>
              </a:rPr>
              <a:t>设</a:t>
            </a:r>
            <a:r>
              <a:rPr lang="en-US" altLang="zh-CN" sz="2400" b="1" i="1" dirty="0">
                <a:solidFill>
                  <a:schemeClr val="accent2"/>
                </a:solidFill>
              </a:rPr>
              <a:t>D</a:t>
            </a:r>
            <a:r>
              <a:rPr lang="zh-CN" altLang="en-US" sz="2400" b="1" dirty="0">
                <a:solidFill>
                  <a:schemeClr val="accent2"/>
                </a:solidFill>
              </a:rPr>
              <a:t>是</a:t>
            </a:r>
            <a:r>
              <a:rPr lang="en-US" altLang="zh-CN" sz="2400" b="1" i="1" dirty="0">
                <a:solidFill>
                  <a:schemeClr val="accent2"/>
                </a:solidFill>
              </a:rPr>
              <a:t>n</a:t>
            </a:r>
            <a:r>
              <a:rPr lang="en-US" altLang="zh-CN" sz="2400" b="1" dirty="0">
                <a:solidFill>
                  <a:schemeClr val="accent2"/>
                </a:solidFill>
              </a:rPr>
              <a:t>(</a:t>
            </a:r>
            <a:r>
              <a:rPr lang="en-US" altLang="zh-CN" sz="2400" b="1" i="1" dirty="0">
                <a:solidFill>
                  <a:srgbClr val="FF0000"/>
                </a:solidFill>
              </a:rPr>
              <a:t>n</a:t>
            </a:r>
            <a:r>
              <a:rPr lang="en-US" altLang="zh-CN" sz="2400" b="1" dirty="0">
                <a:solidFill>
                  <a:srgbClr val="FF0000"/>
                </a:solidFill>
                <a:sym typeface="Symbol" panose="05050102010706020507" pitchFamily="18" charset="2"/>
              </a:rPr>
              <a:t>2</a:t>
            </a:r>
            <a:r>
              <a:rPr lang="en-US" altLang="zh-CN" sz="2400" b="1" dirty="0">
                <a:solidFill>
                  <a:srgbClr val="FF0000"/>
                </a:solidFill>
              </a:rPr>
              <a:t>)</a:t>
            </a:r>
            <a:r>
              <a:rPr lang="zh-CN" altLang="en-US" sz="2400" b="1" dirty="0">
                <a:solidFill>
                  <a:schemeClr val="accent2"/>
                </a:solidFill>
              </a:rPr>
              <a:t>阶</a:t>
            </a:r>
            <a:r>
              <a:rPr lang="zh-CN" altLang="en-US" sz="2400" b="1" dirty="0">
                <a:solidFill>
                  <a:srgbClr val="FF0000"/>
                </a:solidFill>
              </a:rPr>
              <a:t>有向图</a:t>
            </a:r>
            <a:r>
              <a:rPr lang="zh-CN" altLang="en-US" sz="2400" b="1" dirty="0">
                <a:solidFill>
                  <a:schemeClr val="accent2"/>
                </a:solidFill>
              </a:rPr>
              <a:t>, 若略去所有边的方向后</a:t>
            </a:r>
          </a:p>
          <a:p>
            <a:pPr eaLnBrk="1" hangingPunct="1">
              <a:lnSpc>
                <a:spcPct val="90000"/>
              </a:lnSpc>
              <a:buNone/>
            </a:pPr>
            <a:r>
              <a:rPr lang="zh-CN" altLang="en-US" sz="2400" b="1" dirty="0">
                <a:solidFill>
                  <a:schemeClr val="accent2"/>
                </a:solidFill>
              </a:rPr>
              <a:t>所得无向图中含</a:t>
            </a:r>
            <a:r>
              <a:rPr lang="zh-CN" altLang="en-US" sz="2400" b="1" dirty="0">
                <a:solidFill>
                  <a:srgbClr val="FF0000"/>
                </a:solidFill>
              </a:rPr>
              <a:t>子图</a:t>
            </a:r>
            <a:r>
              <a:rPr lang="en-US" altLang="zh-CN" sz="2400" b="1" i="1" dirty="0">
                <a:solidFill>
                  <a:srgbClr val="FF0000"/>
                </a:solidFill>
              </a:rPr>
              <a:t>K</a:t>
            </a:r>
            <a:r>
              <a:rPr lang="en-US" altLang="zh-CN" sz="2400" b="1" i="1" baseline="-25000" dirty="0">
                <a:solidFill>
                  <a:srgbClr val="FF0000"/>
                </a:solidFill>
              </a:rPr>
              <a:t>n</a:t>
            </a:r>
            <a:r>
              <a:rPr lang="en-US" altLang="zh-CN" sz="2400" b="1" dirty="0">
                <a:solidFill>
                  <a:schemeClr val="accent2"/>
                </a:solidFill>
              </a:rPr>
              <a:t>, </a:t>
            </a:r>
            <a:r>
              <a:rPr lang="zh-CN" altLang="en-US" sz="2400" b="1" dirty="0">
                <a:solidFill>
                  <a:schemeClr val="accent2"/>
                </a:solidFill>
              </a:rPr>
              <a:t>则</a:t>
            </a:r>
            <a:r>
              <a:rPr lang="en-US" altLang="zh-CN" sz="2400" b="1" i="1" dirty="0">
                <a:solidFill>
                  <a:schemeClr val="accent2"/>
                </a:solidFill>
              </a:rPr>
              <a:t>D</a:t>
            </a:r>
            <a:r>
              <a:rPr lang="zh-CN" altLang="en-US" sz="2400" b="1" dirty="0">
                <a:solidFill>
                  <a:schemeClr val="accent2"/>
                </a:solidFill>
              </a:rPr>
              <a:t>中有</a:t>
            </a:r>
            <a:r>
              <a:rPr lang="zh-CN" altLang="en-US" sz="2400" b="1" dirty="0">
                <a:solidFill>
                  <a:srgbClr val="FF0000"/>
                </a:solidFill>
              </a:rPr>
              <a:t>哈密顿通路</a:t>
            </a:r>
            <a:r>
              <a:rPr lang="zh-CN" altLang="en-US" sz="2400" b="1" dirty="0">
                <a:solidFill>
                  <a:schemeClr val="accent2"/>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18</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4578" name="Rectangle 2"/>
          <p:cNvSpPr>
            <a:spLocks noGrp="1"/>
          </p:cNvSpPr>
          <p:nvPr>
            <p:ph type="title"/>
          </p:nvPr>
        </p:nvSpPr>
        <p:spPr>
          <a:xfrm>
            <a:off x="327025" y="537845"/>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rPr>
              <a:t>应用</a:t>
            </a:r>
          </a:p>
        </p:txBody>
      </p:sp>
      <p:sp>
        <p:nvSpPr>
          <p:cNvPr id="24579" name="Rectangle 3"/>
          <p:cNvSpPr>
            <a:spLocks noGrp="1"/>
          </p:cNvSpPr>
          <p:nvPr>
            <p:ph idx="1"/>
          </p:nvPr>
        </p:nvSpPr>
        <p:spPr>
          <a:xfrm>
            <a:off x="253365" y="1555115"/>
            <a:ext cx="8077200" cy="4799330"/>
          </a:xfrm>
        </p:spPr>
        <p:txBody>
          <a:bodyPr vert="horz" wrap="square" lIns="91440" tIns="45720" rIns="91440" bIns="45720" anchor="t" anchorCtr="0"/>
          <a:lstStyle/>
          <a:p>
            <a:pPr eaLnBrk="1" hangingPunct="1">
              <a:buNone/>
            </a:pPr>
            <a:r>
              <a:rPr lang="zh-CN" altLang="en-US" sz="2400" b="1" dirty="0">
                <a:solidFill>
                  <a:srgbClr val="0000FF"/>
                </a:solidFill>
              </a:rPr>
              <a:t>例4</a:t>
            </a:r>
            <a:r>
              <a:rPr lang="zh-CN" altLang="en-US" sz="2400" b="1" dirty="0">
                <a:solidFill>
                  <a:srgbClr val="002060"/>
                </a:solidFill>
              </a:rPr>
              <a:t> 有7个人, </a:t>
            </a:r>
          </a:p>
          <a:p>
            <a:pPr eaLnBrk="1" hangingPunct="1">
              <a:buNone/>
            </a:pPr>
            <a:r>
              <a:rPr lang="en-US" altLang="zh-CN" sz="2400" b="1" dirty="0">
                <a:solidFill>
                  <a:srgbClr val="002060"/>
                </a:solidFill>
              </a:rPr>
              <a:t>A</a:t>
            </a:r>
            <a:r>
              <a:rPr lang="zh-CN" altLang="en-US" sz="2400" b="1" dirty="0">
                <a:solidFill>
                  <a:srgbClr val="002060"/>
                </a:solidFill>
              </a:rPr>
              <a:t>会讲英语, </a:t>
            </a:r>
          </a:p>
          <a:p>
            <a:pPr eaLnBrk="1" hangingPunct="1">
              <a:buNone/>
            </a:pPr>
            <a:r>
              <a:rPr lang="en-US" altLang="zh-CN" sz="2400" b="1" dirty="0">
                <a:solidFill>
                  <a:srgbClr val="002060"/>
                </a:solidFill>
              </a:rPr>
              <a:t>B</a:t>
            </a:r>
            <a:r>
              <a:rPr lang="zh-CN" altLang="en-US" sz="2400" b="1" dirty="0">
                <a:solidFill>
                  <a:srgbClr val="002060"/>
                </a:solidFill>
              </a:rPr>
              <a:t>会讲英语和汉语,</a:t>
            </a:r>
          </a:p>
          <a:p>
            <a:pPr eaLnBrk="1" hangingPunct="1">
              <a:buNone/>
            </a:pPr>
            <a:r>
              <a:rPr lang="en-US" altLang="zh-CN" sz="2400" b="1" dirty="0">
                <a:solidFill>
                  <a:srgbClr val="002060"/>
                </a:solidFill>
              </a:rPr>
              <a:t>C</a:t>
            </a:r>
            <a:r>
              <a:rPr lang="zh-CN" altLang="en-US" sz="2400" b="1" dirty="0">
                <a:solidFill>
                  <a:srgbClr val="002060"/>
                </a:solidFill>
              </a:rPr>
              <a:t>会讲英语、意大利语和俄语, </a:t>
            </a:r>
          </a:p>
          <a:p>
            <a:pPr eaLnBrk="1" hangingPunct="1">
              <a:buNone/>
            </a:pPr>
            <a:r>
              <a:rPr lang="en-US" altLang="zh-CN" sz="2400" b="1" dirty="0">
                <a:solidFill>
                  <a:srgbClr val="002060"/>
                </a:solidFill>
              </a:rPr>
              <a:t>D</a:t>
            </a:r>
            <a:r>
              <a:rPr lang="zh-CN" altLang="en-US" sz="2400" b="1" dirty="0">
                <a:solidFill>
                  <a:srgbClr val="002060"/>
                </a:solidFill>
              </a:rPr>
              <a:t>会讲日语和汉语, </a:t>
            </a:r>
          </a:p>
          <a:p>
            <a:pPr eaLnBrk="1" hangingPunct="1">
              <a:buNone/>
            </a:pPr>
            <a:r>
              <a:rPr lang="en-US" altLang="zh-CN" sz="2400" b="1" dirty="0">
                <a:solidFill>
                  <a:srgbClr val="002060"/>
                </a:solidFill>
              </a:rPr>
              <a:t>E</a:t>
            </a:r>
            <a:r>
              <a:rPr lang="zh-CN" altLang="en-US" sz="2400" b="1" dirty="0">
                <a:solidFill>
                  <a:srgbClr val="002060"/>
                </a:solidFill>
              </a:rPr>
              <a:t>会讲德语和意大利语, </a:t>
            </a:r>
          </a:p>
          <a:p>
            <a:pPr eaLnBrk="1" hangingPunct="1">
              <a:buNone/>
            </a:pPr>
            <a:r>
              <a:rPr lang="en-US" altLang="zh-CN" sz="2400" b="1" dirty="0">
                <a:solidFill>
                  <a:srgbClr val="002060"/>
                </a:solidFill>
              </a:rPr>
              <a:t>F</a:t>
            </a:r>
            <a:r>
              <a:rPr lang="zh-CN" altLang="en-US" sz="2400" b="1" dirty="0">
                <a:solidFill>
                  <a:srgbClr val="002060"/>
                </a:solidFill>
              </a:rPr>
              <a:t>会讲法语、日语和俄语, </a:t>
            </a:r>
          </a:p>
          <a:p>
            <a:pPr eaLnBrk="1" hangingPunct="1">
              <a:buNone/>
            </a:pPr>
            <a:r>
              <a:rPr lang="en-US" altLang="zh-CN" sz="2400" b="1" dirty="0">
                <a:solidFill>
                  <a:srgbClr val="002060"/>
                </a:solidFill>
              </a:rPr>
              <a:t>G</a:t>
            </a:r>
            <a:r>
              <a:rPr lang="zh-CN" altLang="en-US" sz="2400" b="1" dirty="0">
                <a:solidFill>
                  <a:srgbClr val="002060"/>
                </a:solidFill>
              </a:rPr>
              <a:t>会讲法语和德语. </a:t>
            </a:r>
          </a:p>
          <a:p>
            <a:pPr eaLnBrk="1" hangingPunct="1">
              <a:buNone/>
            </a:pPr>
            <a:r>
              <a:rPr lang="zh-CN" altLang="en-US" sz="2400" b="1" dirty="0">
                <a:solidFill>
                  <a:schemeClr val="accent2"/>
                </a:solidFill>
              </a:rPr>
              <a:t>问能否将他们沿圆桌安排就坐成一圈, </a:t>
            </a:r>
          </a:p>
          <a:p>
            <a:pPr eaLnBrk="1" hangingPunct="1">
              <a:buNone/>
            </a:pPr>
            <a:r>
              <a:rPr lang="zh-CN" altLang="en-US" sz="2400" b="1" dirty="0">
                <a:solidFill>
                  <a:schemeClr val="accent2"/>
                </a:solidFill>
              </a:rPr>
              <a:t>使得每个人都能与两旁的人交谈?</a:t>
            </a:r>
          </a:p>
        </p:txBody>
      </p:sp>
      <p:sp>
        <p:nvSpPr>
          <p:cNvPr id="24580" name="Text Box 4"/>
          <p:cNvSpPr txBox="1"/>
          <p:nvPr/>
        </p:nvSpPr>
        <p:spPr>
          <a:xfrm>
            <a:off x="4716780" y="1124268"/>
            <a:ext cx="5181600" cy="1153160"/>
          </a:xfrm>
          <a:prstGeom prst="rect">
            <a:avLst/>
          </a:prstGeom>
          <a:noFill/>
          <a:ln w="6350">
            <a:noFill/>
          </a:ln>
        </p:spPr>
        <p:txBody>
          <a:bodyPr anchor="t" anchorCtr="0">
            <a:spAutoFit/>
          </a:bodyPr>
          <a:lstStyle/>
          <a:p>
            <a:pPr>
              <a:spcBef>
                <a:spcPts val="0"/>
              </a:spcBef>
            </a:pPr>
            <a:r>
              <a:rPr lang="zh-CN" altLang="en-US" sz="2300" b="1" dirty="0">
                <a:solidFill>
                  <a:srgbClr val="002060"/>
                </a:solidFill>
                <a:latin typeface="Times New Roman" panose="02020603050405020304" pitchFamily="18" charset="0"/>
                <a:ea typeface="宋体" panose="02010600030101010101" pitchFamily="2" charset="-122"/>
              </a:rPr>
              <a:t>解：</a:t>
            </a:r>
          </a:p>
          <a:p>
            <a:pPr>
              <a:spcBef>
                <a:spcPts val="0"/>
              </a:spcBef>
            </a:pPr>
            <a:r>
              <a:rPr lang="zh-CN" altLang="en-US" sz="2300" b="1" dirty="0">
                <a:solidFill>
                  <a:srgbClr val="002060"/>
                </a:solidFill>
                <a:latin typeface="Times New Roman" panose="02020603050405020304" pitchFamily="18" charset="0"/>
                <a:ea typeface="宋体" panose="02010600030101010101" pitchFamily="2" charset="-122"/>
              </a:rPr>
              <a:t>作无向图, 每人是一个顶点, </a:t>
            </a:r>
          </a:p>
          <a:p>
            <a:pPr>
              <a:spcBef>
                <a:spcPts val="0"/>
              </a:spcBef>
            </a:pPr>
            <a:r>
              <a:rPr lang="zh-CN" altLang="en-US" sz="2300" b="1" dirty="0">
                <a:solidFill>
                  <a:srgbClr val="002060"/>
                </a:solidFill>
                <a:latin typeface="Times New Roman" panose="02020603050405020304" pitchFamily="18" charset="0"/>
                <a:ea typeface="宋体" panose="02010600030101010101" pitchFamily="2" charset="-122"/>
              </a:rPr>
              <a:t>2人之间有边</a:t>
            </a:r>
            <a:r>
              <a:rPr lang="en-US" altLang="zh-CN" sz="23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a:t>
            </a:r>
            <a:r>
              <a:rPr lang="zh-CN" altLang="en-US" sz="2300" b="1" dirty="0">
                <a:solidFill>
                  <a:srgbClr val="002060"/>
                </a:solidFill>
                <a:latin typeface="Times New Roman" panose="02020603050405020304" pitchFamily="18" charset="0"/>
                <a:ea typeface="宋体" panose="02010600030101010101" pitchFamily="2" charset="-122"/>
              </a:rPr>
              <a:t>会讲同一种语言.</a:t>
            </a:r>
          </a:p>
        </p:txBody>
      </p:sp>
      <p:grpSp>
        <p:nvGrpSpPr>
          <p:cNvPr id="24581" name="Group 14"/>
          <p:cNvGrpSpPr/>
          <p:nvPr/>
        </p:nvGrpSpPr>
        <p:grpSpPr>
          <a:xfrm>
            <a:off x="5605780" y="2607945"/>
            <a:ext cx="3151505" cy="2340605"/>
            <a:chOff x="3744" y="2928"/>
            <a:chExt cx="1488" cy="1075"/>
          </a:xfrm>
        </p:grpSpPr>
        <p:pic>
          <p:nvPicPr>
            <p:cNvPr id="24582" name="Picture 6" descr="E:\插图\离散\图6.33.tif"/>
            <p:cNvPicPr>
              <a:picLocks noChangeAspect="1"/>
            </p:cNvPicPr>
            <p:nvPr/>
          </p:nvPicPr>
          <p:blipFill>
            <a:blip r:embed="rId3"/>
            <a:stretch>
              <a:fillRect/>
            </a:stretch>
          </p:blipFill>
          <p:spPr>
            <a:xfrm>
              <a:off x="3936" y="3072"/>
              <a:ext cx="1108" cy="893"/>
            </a:xfrm>
            <a:prstGeom prst="rect">
              <a:avLst/>
            </a:prstGeom>
            <a:noFill/>
            <a:ln w="9525">
              <a:noFill/>
            </a:ln>
          </p:spPr>
        </p:pic>
        <p:sp>
          <p:nvSpPr>
            <p:cNvPr id="24583" name="Text Box 7"/>
            <p:cNvSpPr txBox="1"/>
            <p:nvPr/>
          </p:nvSpPr>
          <p:spPr>
            <a:xfrm>
              <a:off x="4848" y="2976"/>
              <a:ext cx="240" cy="211"/>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A</a:t>
              </a:r>
            </a:p>
          </p:txBody>
        </p:sp>
        <p:sp>
          <p:nvSpPr>
            <p:cNvPr id="24584" name="Text Box 8"/>
            <p:cNvSpPr txBox="1"/>
            <p:nvPr/>
          </p:nvSpPr>
          <p:spPr>
            <a:xfrm>
              <a:off x="4992" y="3360"/>
              <a:ext cx="240" cy="211"/>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B</a:t>
              </a:r>
            </a:p>
          </p:txBody>
        </p:sp>
        <p:sp>
          <p:nvSpPr>
            <p:cNvPr id="24585" name="Text Box 9"/>
            <p:cNvSpPr txBox="1"/>
            <p:nvPr/>
          </p:nvSpPr>
          <p:spPr>
            <a:xfrm>
              <a:off x="4752" y="3696"/>
              <a:ext cx="240" cy="211"/>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C</a:t>
              </a:r>
            </a:p>
          </p:txBody>
        </p:sp>
        <p:sp>
          <p:nvSpPr>
            <p:cNvPr id="24586" name="Text Box 10"/>
            <p:cNvSpPr txBox="1"/>
            <p:nvPr/>
          </p:nvSpPr>
          <p:spPr>
            <a:xfrm>
              <a:off x="4128" y="3792"/>
              <a:ext cx="240" cy="211"/>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D</a:t>
              </a:r>
            </a:p>
          </p:txBody>
        </p:sp>
        <p:sp>
          <p:nvSpPr>
            <p:cNvPr id="24587" name="Text Box 11"/>
            <p:cNvSpPr txBox="1"/>
            <p:nvPr/>
          </p:nvSpPr>
          <p:spPr>
            <a:xfrm>
              <a:off x="3792" y="3552"/>
              <a:ext cx="240" cy="211"/>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E</a:t>
              </a:r>
            </a:p>
          </p:txBody>
        </p:sp>
        <p:sp>
          <p:nvSpPr>
            <p:cNvPr id="24588" name="Text Box 12"/>
            <p:cNvSpPr txBox="1"/>
            <p:nvPr/>
          </p:nvSpPr>
          <p:spPr>
            <a:xfrm>
              <a:off x="3744" y="3216"/>
              <a:ext cx="240" cy="211"/>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F</a:t>
              </a:r>
            </a:p>
          </p:txBody>
        </p:sp>
        <p:sp>
          <p:nvSpPr>
            <p:cNvPr id="24589" name="Text Box 13"/>
            <p:cNvSpPr txBox="1"/>
            <p:nvPr/>
          </p:nvSpPr>
          <p:spPr>
            <a:xfrm>
              <a:off x="4272" y="2928"/>
              <a:ext cx="240" cy="211"/>
            </a:xfrm>
            <a:prstGeom prst="rect">
              <a:avLst/>
            </a:prstGeom>
            <a:noFill/>
            <a:ln w="6350">
              <a:noFill/>
            </a:ln>
          </p:spPr>
          <p:txBody>
            <a:bodyPr anchor="t" anchorCtr="0">
              <a:spAutoFit/>
            </a:bodyPr>
            <a:lstStyle/>
            <a:p>
              <a:pPr>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G</a:t>
              </a:r>
            </a:p>
          </p:txBody>
        </p:sp>
      </p:grpSp>
      <p:sp>
        <p:nvSpPr>
          <p:cNvPr id="24590" name="Text Box 15"/>
          <p:cNvSpPr txBox="1"/>
          <p:nvPr/>
        </p:nvSpPr>
        <p:spPr>
          <a:xfrm>
            <a:off x="5436235" y="5422265"/>
            <a:ext cx="3702050" cy="798830"/>
          </a:xfrm>
          <a:prstGeom prst="rect">
            <a:avLst/>
          </a:prstGeom>
          <a:noFill/>
          <a:ln w="6350">
            <a:noFill/>
          </a:ln>
        </p:spPr>
        <p:txBody>
          <a:bodyPr wrap="square" anchor="t" anchorCtr="0">
            <a:spAutoFit/>
          </a:bodyPr>
          <a:lstStyle/>
          <a:p>
            <a:pPr>
              <a:spcBef>
                <a:spcPts val="0"/>
              </a:spcBef>
            </a:pPr>
            <a:r>
              <a:rPr lang="en-US" altLang="zh-CN" sz="2300" b="1" dirty="0">
                <a:solidFill>
                  <a:srgbClr val="FF0000"/>
                </a:solidFill>
                <a:latin typeface="Times New Roman" panose="02020603050405020304" pitchFamily="18" charset="0"/>
                <a:ea typeface="宋体" panose="02010600030101010101" pitchFamily="2" charset="-122"/>
              </a:rPr>
              <a:t>ACEGFDBA</a:t>
            </a:r>
            <a:r>
              <a:rPr lang="zh-CN" altLang="en-US" sz="2300" b="1" dirty="0">
                <a:solidFill>
                  <a:srgbClr val="002060"/>
                </a:solidFill>
                <a:latin typeface="Times New Roman" panose="02020603050405020304" pitchFamily="18" charset="0"/>
                <a:ea typeface="宋体" panose="02010600030101010101" pitchFamily="2" charset="-122"/>
              </a:rPr>
              <a:t>是一条哈密顿回路,</a:t>
            </a:r>
            <a:r>
              <a:rPr lang="en-US" altLang="zh-CN" sz="2300" b="1" dirty="0">
                <a:solidFill>
                  <a:srgbClr val="002060"/>
                </a:solidFill>
                <a:latin typeface="Times New Roman" panose="02020603050405020304" pitchFamily="18" charset="0"/>
                <a:ea typeface="宋体" panose="02010600030101010101" pitchFamily="2" charset="-122"/>
              </a:rPr>
              <a:t> </a:t>
            </a:r>
            <a:r>
              <a:rPr lang="zh-CN" altLang="en-US" sz="2300" b="1" dirty="0">
                <a:solidFill>
                  <a:srgbClr val="002060"/>
                </a:solidFill>
                <a:latin typeface="Times New Roman" panose="02020603050405020304" pitchFamily="18" charset="0"/>
                <a:ea typeface="宋体" panose="02010600030101010101" pitchFamily="2" charset="-122"/>
              </a:rPr>
              <a:t>按此顺序就坐即可.</a:t>
            </a:r>
          </a:p>
        </p:txBody>
      </p:sp>
      <p:grpSp>
        <p:nvGrpSpPr>
          <p:cNvPr id="9" name="组合 8"/>
          <p:cNvGrpSpPr/>
          <p:nvPr/>
        </p:nvGrpSpPr>
        <p:grpSpPr>
          <a:xfrm>
            <a:off x="6152515" y="3035300"/>
            <a:ext cx="2091055" cy="1683385"/>
            <a:chOff x="9689" y="4780"/>
            <a:chExt cx="3293" cy="2651"/>
          </a:xfrm>
        </p:grpSpPr>
        <p:cxnSp>
          <p:nvCxnSpPr>
            <p:cNvPr id="2" name="直接连接符 1"/>
            <p:cNvCxnSpPr/>
            <p:nvPr/>
          </p:nvCxnSpPr>
          <p:spPr>
            <a:xfrm flipH="1">
              <a:off x="12303" y="5109"/>
              <a:ext cx="192" cy="1992"/>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3" name="直接连接符 2"/>
            <p:cNvCxnSpPr/>
            <p:nvPr/>
          </p:nvCxnSpPr>
          <p:spPr>
            <a:xfrm flipH="1" flipV="1">
              <a:off x="9922" y="6761"/>
              <a:ext cx="2197" cy="559"/>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4" name="直接连接符 3"/>
            <p:cNvCxnSpPr>
              <a:stCxn id="24587" idx="3"/>
            </p:cNvCxnSpPr>
            <p:nvPr/>
          </p:nvCxnSpPr>
          <p:spPr>
            <a:xfrm flipV="1">
              <a:off x="9788" y="4946"/>
              <a:ext cx="701" cy="1662"/>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5" name="直接连接符 4"/>
            <p:cNvCxnSpPr/>
            <p:nvPr/>
          </p:nvCxnSpPr>
          <p:spPr>
            <a:xfrm flipH="1">
              <a:off x="9695" y="4780"/>
              <a:ext cx="778" cy="847"/>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6" name="直接连接符 5"/>
            <p:cNvCxnSpPr>
              <a:endCxn id="24586" idx="3"/>
            </p:cNvCxnSpPr>
            <p:nvPr/>
          </p:nvCxnSpPr>
          <p:spPr>
            <a:xfrm>
              <a:off x="9689" y="5799"/>
              <a:ext cx="1220" cy="1632"/>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7" name="直接连接符 6"/>
            <p:cNvCxnSpPr/>
            <p:nvPr/>
          </p:nvCxnSpPr>
          <p:spPr>
            <a:xfrm flipV="1">
              <a:off x="11084" y="6307"/>
              <a:ext cx="1786" cy="1122"/>
            </a:xfrm>
            <a:prstGeom prst="line">
              <a:avLst/>
            </a:prstGeom>
            <a:solidFill>
              <a:schemeClr val="accent1"/>
            </a:solidFill>
            <a:ln w="6350" cap="flat" cmpd="sng" algn="ctr">
              <a:solidFill>
                <a:srgbClr val="FF0000"/>
              </a:solidFill>
              <a:prstDash val="solid"/>
              <a:round/>
              <a:headEnd type="none" w="med" len="med"/>
              <a:tailEnd type="none" w="med" len="med"/>
            </a:ln>
          </p:spPr>
        </p:cxnSp>
        <p:cxnSp>
          <p:nvCxnSpPr>
            <p:cNvPr id="8" name="直接连接符 7"/>
            <p:cNvCxnSpPr/>
            <p:nvPr/>
          </p:nvCxnSpPr>
          <p:spPr>
            <a:xfrm flipH="1" flipV="1">
              <a:off x="12530" y="5060"/>
              <a:ext cx="453" cy="1134"/>
            </a:xfrm>
            <a:prstGeom prst="line">
              <a:avLst/>
            </a:prstGeom>
            <a:solidFill>
              <a:schemeClr val="accent1"/>
            </a:solidFill>
            <a:ln w="6350" cap="flat" cmpd="sng" algn="ctr">
              <a:solidFill>
                <a:srgbClr val="FF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par>
                                <p:cTn id="8" presetID="3" presetClass="entr" presetSubtype="10" fill="hold" nodeType="withEffect">
                                  <p:stCondLst>
                                    <p:cond delay="0"/>
                                  </p:stCondLst>
                                  <p:childTnLst>
                                    <p:set>
                                      <p:cBhvr>
                                        <p:cTn id="9" dur="1" fill="hold">
                                          <p:stCondLst>
                                            <p:cond delay="0"/>
                                          </p:stCondLst>
                                        </p:cTn>
                                        <p:tgtEl>
                                          <p:spTgt spid="24581"/>
                                        </p:tgtEl>
                                        <p:attrNameLst>
                                          <p:attrName>style.visibility</p:attrName>
                                        </p:attrNameLst>
                                      </p:cBhvr>
                                      <p:to>
                                        <p:strVal val="visible"/>
                                      </p:to>
                                    </p:set>
                                    <p:animEffect transition="in" filter="blinds(horizontal)">
                                      <p:cBhvr>
                                        <p:cTn id="10" dur="500"/>
                                        <p:tgtEl>
                                          <p:spTgt spid="2458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4590"/>
                                        </p:tgtEl>
                                        <p:attrNameLst>
                                          <p:attrName>style.visibility</p:attrName>
                                        </p:attrNameLst>
                                      </p:cBhvr>
                                      <p:to>
                                        <p:strVal val="visible"/>
                                      </p:to>
                                    </p:set>
                                    <p:animEffect transition="in" filter="blinds(horizontal)">
                                      <p:cBhvr>
                                        <p:cTn id="20" dur="500"/>
                                        <p:tgtEl>
                                          <p:spTgt spid="24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0" grpId="1"/>
      <p:bldP spid="24590" grpId="0"/>
      <p:bldP spid="2459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19</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5122" name="Rectangle 2"/>
          <p:cNvSpPr>
            <a:spLocks noGrp="1"/>
          </p:cNvSpPr>
          <p:nvPr>
            <p:ph type="title"/>
          </p:nvPr>
        </p:nvSpPr>
        <p:spPr>
          <a:xfrm>
            <a:off x="614045" y="896620"/>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rPr>
              <a:t>平面图与非平面图</a:t>
            </a:r>
          </a:p>
        </p:txBody>
      </p:sp>
      <p:sp>
        <p:nvSpPr>
          <p:cNvPr id="5123" name="Rectangle 3"/>
          <p:cNvSpPr>
            <a:spLocks noGrp="1"/>
          </p:cNvSpPr>
          <p:nvPr>
            <p:ph idx="1"/>
          </p:nvPr>
        </p:nvSpPr>
        <p:spPr>
          <a:xfrm>
            <a:off x="542290" y="1828800"/>
            <a:ext cx="8274050" cy="1447800"/>
          </a:xfrm>
        </p:spPr>
        <p:txBody>
          <a:bodyPr vert="horz" wrap="square" lIns="91440" tIns="45720" rIns="91440" bIns="45720" anchor="t" anchorCtr="0"/>
          <a:lstStyle/>
          <a:p>
            <a:pPr algn="just" eaLnBrk="1" hangingPunct="1">
              <a:buNone/>
            </a:pPr>
            <a:r>
              <a:rPr lang="zh-CN" altLang="en-US" sz="2400" b="1" dirty="0">
                <a:solidFill>
                  <a:srgbClr val="7030A0"/>
                </a:solidFill>
              </a:rPr>
              <a:t>定义6.22</a:t>
            </a:r>
            <a:r>
              <a:rPr lang="zh-CN" altLang="en-US" sz="2400" b="1" dirty="0"/>
              <a:t> 如果能将无向图</a:t>
            </a:r>
            <a:r>
              <a:rPr lang="en-US" altLang="zh-CN" sz="2400" b="1" i="1" dirty="0"/>
              <a:t>G</a:t>
            </a:r>
            <a:r>
              <a:rPr lang="zh-CN" altLang="en-US" sz="2400" b="1" dirty="0"/>
              <a:t>除顶点外边不相交地画在平面上, </a:t>
            </a:r>
          </a:p>
          <a:p>
            <a:pPr algn="just" eaLnBrk="1" hangingPunct="1">
              <a:buNone/>
            </a:pPr>
            <a:r>
              <a:rPr lang="zh-CN" altLang="en-US" sz="2400" b="1" dirty="0"/>
              <a:t>则称</a:t>
            </a:r>
            <a:r>
              <a:rPr lang="en-US" altLang="zh-CN" sz="2400" b="1" i="1" dirty="0"/>
              <a:t>G</a:t>
            </a:r>
            <a:r>
              <a:rPr lang="zh-CN" altLang="en-US" sz="2400" b="1" dirty="0"/>
              <a:t>是</a:t>
            </a:r>
            <a:r>
              <a:rPr lang="zh-CN" altLang="en-US" sz="2400" b="1" dirty="0">
                <a:solidFill>
                  <a:srgbClr val="7030A0"/>
                </a:solidFill>
              </a:rPr>
              <a:t>平面图</a:t>
            </a:r>
            <a:r>
              <a:rPr lang="zh-CN" altLang="en-US" sz="2400" b="1" dirty="0"/>
              <a:t>. 这个画出的无边相交的图称作</a:t>
            </a:r>
            <a:r>
              <a:rPr lang="en-US" altLang="zh-CN" sz="2400" b="1" i="1" dirty="0"/>
              <a:t>G</a:t>
            </a:r>
            <a:r>
              <a:rPr lang="zh-CN" altLang="en-US" sz="2400" b="1" dirty="0"/>
              <a:t>的</a:t>
            </a:r>
            <a:r>
              <a:rPr lang="zh-CN" altLang="en-US" sz="2400" b="1" dirty="0">
                <a:solidFill>
                  <a:srgbClr val="7030A0"/>
                </a:solidFill>
              </a:rPr>
              <a:t>平面嵌入</a:t>
            </a:r>
          </a:p>
          <a:p>
            <a:pPr algn="just" eaLnBrk="1" hangingPunct="1">
              <a:buNone/>
            </a:pPr>
            <a:r>
              <a:rPr lang="en-US" altLang="zh-CN" sz="2400" b="1" dirty="0">
                <a:solidFill>
                  <a:srgbClr val="7030A0"/>
                </a:solidFill>
              </a:rPr>
              <a:t>(</a:t>
            </a:r>
            <a:r>
              <a:rPr lang="zh-CN" altLang="en-US" sz="2400" b="1" dirty="0">
                <a:solidFill>
                  <a:srgbClr val="7030A0"/>
                </a:solidFill>
              </a:rPr>
              <a:t>或平面表示</a:t>
            </a:r>
            <a:r>
              <a:rPr lang="en-US" altLang="zh-CN" sz="2400" b="1" dirty="0">
                <a:solidFill>
                  <a:srgbClr val="7030A0"/>
                </a:solidFill>
              </a:rPr>
              <a:t>)</a:t>
            </a:r>
            <a:r>
              <a:rPr lang="zh-CN" altLang="en-US" sz="2400" b="1" dirty="0"/>
              <a:t>. 没有平面嵌入的图称作</a:t>
            </a:r>
            <a:r>
              <a:rPr lang="zh-CN" altLang="en-US" sz="2400" b="1" dirty="0">
                <a:solidFill>
                  <a:srgbClr val="7030A0"/>
                </a:solidFill>
              </a:rPr>
              <a:t>非平面图</a:t>
            </a:r>
            <a:r>
              <a:rPr lang="zh-CN" altLang="en-US" sz="2400" b="1" dirty="0"/>
              <a:t>.</a:t>
            </a:r>
          </a:p>
        </p:txBody>
      </p:sp>
      <p:grpSp>
        <p:nvGrpSpPr>
          <p:cNvPr id="5124" name="Group 8"/>
          <p:cNvGrpSpPr/>
          <p:nvPr/>
        </p:nvGrpSpPr>
        <p:grpSpPr>
          <a:xfrm>
            <a:off x="542925" y="3429000"/>
            <a:ext cx="7772400" cy="3117850"/>
            <a:chOff x="342" y="2160"/>
            <a:chExt cx="4896" cy="1964"/>
          </a:xfrm>
        </p:grpSpPr>
        <p:sp>
          <p:nvSpPr>
            <p:cNvPr id="5125" name="Text Box 6"/>
            <p:cNvSpPr txBox="1"/>
            <p:nvPr/>
          </p:nvSpPr>
          <p:spPr>
            <a:xfrm>
              <a:off x="342" y="2160"/>
              <a:ext cx="4896" cy="1964"/>
            </a:xfrm>
            <a:prstGeom prst="rect">
              <a:avLst/>
            </a:prstGeom>
            <a:solidFill>
              <a:schemeClr val="bg1"/>
            </a:solidFill>
            <a:ln w="6350">
              <a:noFill/>
            </a:ln>
          </p:spPr>
          <p:txBody>
            <a:bodyPr anchor="t" anchorCtr="0">
              <a:spAutoFit/>
            </a:bodyPr>
            <a:lstStyle/>
            <a:p>
              <a:pPr algn="just">
                <a:spcBef>
                  <a:spcPct val="20000"/>
                </a:spcBef>
              </a:pPr>
              <a:r>
                <a:rPr lang="zh-CN" altLang="en-US" sz="2400" b="1" dirty="0">
                  <a:solidFill>
                    <a:srgbClr val="0000FF"/>
                  </a:solidFill>
                  <a:latin typeface="Times New Roman" panose="02020603050405020304" pitchFamily="18" charset="0"/>
                  <a:ea typeface="宋体" panose="02010600030101010101" pitchFamily="2" charset="-122"/>
                </a:rPr>
                <a:t>例如</a:t>
              </a:r>
              <a:r>
                <a:rPr lang="zh-CN" altLang="en-US" sz="2400" b="1" dirty="0">
                  <a:solidFill>
                    <a:srgbClr val="000066"/>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下图中(1)~(4)是平面图, (2)是(1)的平面嵌入，</a:t>
              </a:r>
            </a:p>
            <a:p>
              <a:pPr algn="just">
                <a:spcBef>
                  <a:spcPct val="20000"/>
                </a:spcBef>
              </a:pPr>
              <a:r>
                <a:rPr lang="zh-CN" altLang="en-US" sz="2400" b="1" dirty="0">
                  <a:solidFill>
                    <a:srgbClr val="002060"/>
                  </a:solidFill>
                  <a:latin typeface="Times New Roman" panose="02020603050405020304" pitchFamily="18" charset="0"/>
                  <a:ea typeface="宋体" panose="02010600030101010101" pitchFamily="2" charset="-122"/>
                </a:rPr>
                <a:t> (4)是(3)的平面嵌入. (5)是非平面图.</a:t>
              </a:r>
            </a:p>
            <a:p>
              <a:pPr>
                <a:spcBef>
                  <a:spcPct val="50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50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50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50000"/>
                </a:spcBef>
              </a:pPr>
              <a:endParaRPr lang="zh-CN" altLang="en-US" sz="2400" b="1" dirty="0">
                <a:solidFill>
                  <a:schemeClr val="tx1"/>
                </a:solidFill>
                <a:latin typeface="Times New Roman" panose="02020603050405020304" pitchFamily="18" charset="0"/>
                <a:ea typeface="宋体" panose="02010600030101010101" pitchFamily="2" charset="-122"/>
              </a:endParaRPr>
            </a:p>
          </p:txBody>
        </p:sp>
        <p:pic>
          <p:nvPicPr>
            <p:cNvPr id="5126" name="Picture 7" descr="17-1(1)"/>
            <p:cNvPicPr>
              <a:picLocks noChangeAspect="1"/>
            </p:cNvPicPr>
            <p:nvPr/>
          </p:nvPicPr>
          <p:blipFill>
            <a:blip r:embed="rId3">
              <a:clrChange>
                <a:clrFrom>
                  <a:srgbClr val="FFFFFF"/>
                </a:clrFrom>
                <a:clrTo>
                  <a:srgbClr val="FFFFFF">
                    <a:alpha val="0"/>
                  </a:srgbClr>
                </a:clrTo>
              </a:clrChange>
            </a:blip>
            <a:srcRect b="35400"/>
            <a:stretch>
              <a:fillRect/>
            </a:stretch>
          </p:blipFill>
          <p:spPr>
            <a:xfrm>
              <a:off x="528" y="2736"/>
              <a:ext cx="4700" cy="1325"/>
            </a:xfrm>
            <a:prstGeom prst="rect">
              <a:avLst/>
            </a:prstGeom>
            <a:noFill/>
            <a:ln w="9525">
              <a:noFill/>
            </a:ln>
          </p:spPr>
        </p:pic>
      </p:grpSp>
      <p:sp>
        <p:nvSpPr>
          <p:cNvPr id="4098" name="Rectangle 2"/>
          <p:cNvSpPr>
            <a:spLocks noGrp="1"/>
          </p:cNvSpPr>
          <p:nvPr/>
        </p:nvSpPr>
        <p:spPr>
          <a:xfrm>
            <a:off x="597535" y="162560"/>
            <a:ext cx="77724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marL="571500" indent="-571500" algn="l" eaLnBrk="1" hangingPunct="1">
              <a:buFont typeface="Wingdings" panose="05000000000000000000" charset="0"/>
              <a:buChar char="Ø"/>
            </a:pPr>
            <a:r>
              <a:rPr lang="zh-CN" altLang="en-US" dirty="0">
                <a:solidFill>
                  <a:schemeClr val="accent2"/>
                </a:solidFill>
              </a:rPr>
              <a:t>6.4.4 平面图 </a:t>
            </a:r>
          </a:p>
        </p:txBody>
      </p:sp>
      <p:pic>
        <p:nvPicPr>
          <p:cNvPr id="9" name="Picture 7" descr="E:\插图\离散\K5.tif"/>
          <p:cNvPicPr>
            <a:picLocks noChangeAspect="1"/>
          </p:cNvPicPr>
          <p:nvPr/>
        </p:nvPicPr>
        <p:blipFill>
          <a:blip r:embed="rId4"/>
          <a:stretch>
            <a:fillRect/>
          </a:stretch>
        </p:blipFill>
        <p:spPr>
          <a:xfrm>
            <a:off x="5670550" y="116632"/>
            <a:ext cx="1600200" cy="1531938"/>
          </a:xfrm>
          <a:prstGeom prst="rect">
            <a:avLst/>
          </a:prstGeom>
          <a:noFill/>
          <a:ln w="9525">
            <a:noFill/>
          </a:ln>
        </p:spPr>
      </p:pic>
      <p:pic>
        <p:nvPicPr>
          <p:cNvPr id="10" name="Picture 8" descr="E:\插图\离散\K33.tif"/>
          <p:cNvPicPr>
            <a:picLocks noChangeAspect="1"/>
          </p:cNvPicPr>
          <p:nvPr/>
        </p:nvPicPr>
        <p:blipFill>
          <a:blip r:embed="rId5"/>
          <a:stretch>
            <a:fillRect/>
          </a:stretch>
        </p:blipFill>
        <p:spPr>
          <a:xfrm>
            <a:off x="7575550" y="269032"/>
            <a:ext cx="1276350" cy="13811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5122" name="Rectangle 2"/>
          <p:cNvSpPr>
            <a:spLocks noGrp="1"/>
          </p:cNvSpPr>
          <p:nvPr>
            <p:ph type="title"/>
          </p:nvPr>
        </p:nvSpPr>
        <p:spPr>
          <a:xfrm>
            <a:off x="685800" y="250825"/>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二部图</a:t>
            </a:r>
          </a:p>
        </p:txBody>
      </p:sp>
      <p:sp>
        <p:nvSpPr>
          <p:cNvPr id="5123" name="Rectangle 3"/>
          <p:cNvSpPr>
            <a:spLocks noGrp="1"/>
          </p:cNvSpPr>
          <p:nvPr>
            <p:ph idx="1"/>
          </p:nvPr>
        </p:nvSpPr>
        <p:spPr>
          <a:xfrm>
            <a:off x="379095" y="1743710"/>
            <a:ext cx="8079105" cy="3034030"/>
          </a:xfrm>
        </p:spPr>
        <p:txBody>
          <a:bodyPr vert="horz" wrap="square" lIns="91440" tIns="45720" rIns="91440" bIns="45720" anchor="t" anchorCtr="0"/>
          <a:lstStyle/>
          <a:p>
            <a:pPr algn="just" eaLnBrk="1" hangingPunct="1">
              <a:lnSpc>
                <a:spcPct val="120000"/>
              </a:lnSpc>
              <a:spcBef>
                <a:spcPct val="0"/>
              </a:spcBef>
              <a:buNone/>
            </a:pPr>
            <a:r>
              <a:rPr lang="zh-CN" altLang="en-US" sz="2400" b="1" dirty="0">
                <a:solidFill>
                  <a:srgbClr val="7030A0"/>
                </a:solidFill>
              </a:rPr>
              <a:t>定义6.19</a:t>
            </a:r>
            <a:r>
              <a:rPr lang="zh-CN" altLang="en-US" sz="2400" b="1" dirty="0">
                <a:solidFill>
                  <a:srgbClr val="FF3300"/>
                </a:solidFill>
              </a:rPr>
              <a:t> </a:t>
            </a:r>
            <a:r>
              <a:rPr lang="zh-CN" altLang="en-US" sz="2400" b="1" dirty="0"/>
              <a:t>设</a:t>
            </a:r>
            <a:r>
              <a:rPr lang="zh-CN" altLang="en-US" sz="2400" b="1" dirty="0">
                <a:solidFill>
                  <a:srgbClr val="FF0000"/>
                </a:solidFill>
              </a:rPr>
              <a:t>无向图</a:t>
            </a:r>
            <a:r>
              <a:rPr lang="zh-CN" altLang="en-US" sz="2400" b="1" dirty="0"/>
              <a:t> </a:t>
            </a:r>
            <a:r>
              <a:rPr lang="en-US" altLang="zh-CN" sz="2400" b="1" i="1" dirty="0"/>
              <a:t>G</a:t>
            </a:r>
            <a:r>
              <a:rPr lang="en-US" altLang="zh-CN" sz="2400" b="1" dirty="0"/>
              <a:t>=&lt;</a:t>
            </a:r>
            <a:r>
              <a:rPr lang="en-US" altLang="zh-CN" sz="2400" b="1" i="1" dirty="0"/>
              <a:t>V</a:t>
            </a:r>
            <a:r>
              <a:rPr lang="en-US" altLang="zh-CN" sz="2400" b="1" dirty="0"/>
              <a:t>, </a:t>
            </a:r>
            <a:r>
              <a:rPr lang="en-US" altLang="zh-CN" sz="2400" b="1" i="1" dirty="0"/>
              <a:t>E</a:t>
            </a:r>
            <a:r>
              <a:rPr lang="en-US" altLang="zh-CN" sz="2400" b="1" dirty="0"/>
              <a:t>&gt;, </a:t>
            </a:r>
            <a:r>
              <a:rPr lang="zh-CN" altLang="en-US" sz="2400" b="1" dirty="0"/>
              <a:t>若能将</a:t>
            </a:r>
            <a:r>
              <a:rPr lang="en-US" altLang="zh-CN" sz="2400" b="1" i="1" dirty="0"/>
              <a:t>V </a:t>
            </a:r>
            <a:r>
              <a:rPr lang="zh-CN" altLang="en-US" sz="2400" b="1" dirty="0"/>
              <a:t>分成</a:t>
            </a:r>
            <a:r>
              <a:rPr lang="en-US" altLang="zh-CN" sz="2400" b="1" i="1" dirty="0"/>
              <a:t>V</a:t>
            </a:r>
            <a:r>
              <a:rPr lang="en-US" altLang="zh-CN" sz="2400" b="1" baseline="-30000" dirty="0"/>
              <a:t>1 </a:t>
            </a:r>
            <a:r>
              <a:rPr lang="zh-CN" altLang="en-US" sz="2400" b="1" dirty="0"/>
              <a:t>和 </a:t>
            </a:r>
            <a:r>
              <a:rPr lang="en-US" altLang="zh-CN" sz="2400" b="1" i="1" dirty="0"/>
              <a:t>V</a:t>
            </a:r>
            <a:r>
              <a:rPr lang="en-US" altLang="zh-CN" sz="2400" b="1" baseline="-30000" dirty="0"/>
              <a:t>2</a:t>
            </a:r>
            <a:r>
              <a:rPr lang="en-US" altLang="zh-CN" sz="2400" b="1" dirty="0"/>
              <a:t> , </a:t>
            </a:r>
            <a:r>
              <a:rPr lang="zh-CN" altLang="en-US" sz="2400" b="1" dirty="0"/>
              <a:t>使得</a:t>
            </a:r>
          </a:p>
          <a:p>
            <a:pPr algn="just" eaLnBrk="1" hangingPunct="1">
              <a:lnSpc>
                <a:spcPct val="120000"/>
              </a:lnSpc>
              <a:spcBef>
                <a:spcPct val="0"/>
              </a:spcBef>
              <a:buNone/>
            </a:pPr>
            <a:r>
              <a:rPr lang="en-US" altLang="zh-CN" sz="2400" b="1" i="1" dirty="0"/>
              <a:t>V</a:t>
            </a:r>
            <a:r>
              <a:rPr lang="en-US" altLang="zh-CN" sz="2400" b="1" baseline="-30000" dirty="0"/>
              <a:t>1</a:t>
            </a:r>
            <a:r>
              <a:rPr lang="en-US" altLang="zh-CN" sz="2400" b="1" dirty="0">
                <a:sym typeface="Symbol" panose="05050102010706020507" pitchFamily="18" charset="2"/>
              </a:rPr>
              <a:t></a:t>
            </a:r>
            <a:r>
              <a:rPr lang="en-US" altLang="zh-CN" sz="2400" b="1" i="1" dirty="0"/>
              <a:t>V</a:t>
            </a:r>
            <a:r>
              <a:rPr lang="en-US" altLang="zh-CN" sz="2400" b="1" baseline="-30000" dirty="0"/>
              <a:t>2</a:t>
            </a:r>
            <a:r>
              <a:rPr lang="en-US" altLang="zh-CN" sz="2400" b="1" dirty="0"/>
              <a:t>=</a:t>
            </a:r>
            <a:r>
              <a:rPr lang="en-US" altLang="zh-CN" sz="2400" b="1" i="1" dirty="0"/>
              <a:t>V, V</a:t>
            </a:r>
            <a:r>
              <a:rPr lang="en-US" altLang="zh-CN" sz="2400" b="1" baseline="-30000" dirty="0"/>
              <a:t>1</a:t>
            </a:r>
            <a:r>
              <a:rPr lang="en-US" altLang="zh-CN" sz="2400" b="1" dirty="0">
                <a:sym typeface="Symbol" panose="05050102010706020507" pitchFamily="18" charset="2"/>
              </a:rPr>
              <a:t></a:t>
            </a:r>
            <a:r>
              <a:rPr lang="en-US" altLang="zh-CN" sz="2400" b="1" i="1" dirty="0"/>
              <a:t>V</a:t>
            </a:r>
            <a:r>
              <a:rPr lang="en-US" altLang="zh-CN" sz="2400" b="1" baseline="-30000" dirty="0"/>
              <a:t>2</a:t>
            </a:r>
            <a:r>
              <a:rPr lang="en-US" altLang="zh-CN" sz="2400" b="1" dirty="0"/>
              <a:t>=</a:t>
            </a:r>
            <a:r>
              <a:rPr lang="en-US" altLang="zh-CN" sz="2400" b="1" dirty="0">
                <a:sym typeface="Symbol" panose="05050102010706020507" pitchFamily="18" charset="2"/>
              </a:rPr>
              <a:t>, </a:t>
            </a:r>
            <a:r>
              <a:rPr lang="zh-CN" altLang="en-US" sz="2400" b="1" dirty="0">
                <a:sym typeface="Symbol" panose="05050102010706020507" pitchFamily="18" charset="2"/>
              </a:rPr>
              <a:t>且</a:t>
            </a:r>
            <a:r>
              <a:rPr lang="en-US" altLang="zh-CN" sz="2400" b="1" i="1" dirty="0"/>
              <a:t>G</a:t>
            </a:r>
            <a:r>
              <a:rPr lang="zh-CN" altLang="en-US" sz="2400" b="1" dirty="0"/>
              <a:t>中的每条边的两个端点一个属于</a:t>
            </a:r>
          </a:p>
          <a:p>
            <a:pPr algn="just" eaLnBrk="1" hangingPunct="1">
              <a:lnSpc>
                <a:spcPct val="120000"/>
              </a:lnSpc>
              <a:spcBef>
                <a:spcPct val="0"/>
              </a:spcBef>
              <a:buNone/>
            </a:pPr>
            <a:r>
              <a:rPr lang="en-US" altLang="zh-CN" sz="2400" b="1" i="1" dirty="0"/>
              <a:t>V</a:t>
            </a:r>
            <a:r>
              <a:rPr lang="en-US" altLang="zh-CN" sz="2400" b="1" baseline="-30000" dirty="0"/>
              <a:t>1</a:t>
            </a:r>
            <a:r>
              <a:rPr lang="en-US" altLang="zh-CN" sz="2400" b="1" dirty="0"/>
              <a:t>, </a:t>
            </a:r>
            <a:r>
              <a:rPr lang="zh-CN" altLang="en-US" sz="2400" b="1" dirty="0"/>
              <a:t>另一个属于</a:t>
            </a:r>
            <a:r>
              <a:rPr lang="en-US" altLang="zh-CN" sz="2400" b="1" i="1" dirty="0"/>
              <a:t>V</a:t>
            </a:r>
            <a:r>
              <a:rPr lang="en-US" altLang="zh-CN" sz="2400" b="1" baseline="-30000" dirty="0"/>
              <a:t>2</a:t>
            </a:r>
            <a:r>
              <a:rPr lang="en-US" altLang="zh-CN" sz="2400" b="1" dirty="0"/>
              <a:t>, </a:t>
            </a:r>
            <a:r>
              <a:rPr lang="zh-CN" altLang="en-US" sz="2400" b="1" dirty="0"/>
              <a:t>则称</a:t>
            </a:r>
            <a:r>
              <a:rPr lang="en-US" altLang="zh-CN" sz="2400" b="1" i="1" dirty="0"/>
              <a:t>G</a:t>
            </a:r>
            <a:r>
              <a:rPr lang="zh-CN" altLang="en-US" sz="2400" b="1" dirty="0"/>
              <a:t>为</a:t>
            </a:r>
            <a:r>
              <a:rPr lang="zh-CN" altLang="en-US" sz="2400" b="1" dirty="0">
                <a:solidFill>
                  <a:srgbClr val="7030A0"/>
                </a:solidFill>
              </a:rPr>
              <a:t>二部图</a:t>
            </a:r>
            <a:r>
              <a:rPr lang="zh-CN" altLang="en-US" sz="2400" b="1" dirty="0"/>
              <a:t>, 记为</a:t>
            </a:r>
            <a:r>
              <a:rPr lang="zh-CN" altLang="en-US" sz="2400" b="1" dirty="0">
                <a:solidFill>
                  <a:srgbClr val="FF0000"/>
                </a:solidFill>
              </a:rPr>
              <a:t>&lt;</a:t>
            </a:r>
            <a:r>
              <a:rPr lang="en-US" altLang="zh-CN" sz="2400" b="1" i="1" dirty="0">
                <a:solidFill>
                  <a:srgbClr val="FF0000"/>
                </a:solidFill>
              </a:rPr>
              <a:t>V</a:t>
            </a:r>
            <a:r>
              <a:rPr lang="en-US" altLang="zh-CN" sz="2400" b="1" baseline="-30000" dirty="0">
                <a:solidFill>
                  <a:srgbClr val="FF0000"/>
                </a:solidFill>
              </a:rPr>
              <a:t>1</a:t>
            </a:r>
            <a:r>
              <a:rPr lang="en-US" altLang="zh-CN" sz="2400" b="1" dirty="0">
                <a:solidFill>
                  <a:srgbClr val="FF0000"/>
                </a:solidFill>
              </a:rPr>
              <a:t>,</a:t>
            </a:r>
            <a:r>
              <a:rPr lang="en-US" altLang="zh-CN" sz="2400" b="1" i="1" dirty="0">
                <a:solidFill>
                  <a:srgbClr val="FF0000"/>
                </a:solidFill>
              </a:rPr>
              <a:t>V</a:t>
            </a:r>
            <a:r>
              <a:rPr lang="en-US" altLang="zh-CN" sz="2400" b="1" baseline="-30000" dirty="0">
                <a:solidFill>
                  <a:srgbClr val="FF0000"/>
                </a:solidFill>
              </a:rPr>
              <a:t>2</a:t>
            </a:r>
            <a:r>
              <a:rPr lang="en-US" altLang="zh-CN" sz="2400" b="1" dirty="0">
                <a:solidFill>
                  <a:srgbClr val="FF0000"/>
                </a:solidFill>
              </a:rPr>
              <a:t>, </a:t>
            </a:r>
            <a:r>
              <a:rPr lang="en-US" altLang="zh-CN" sz="2400" b="1" i="1" dirty="0">
                <a:solidFill>
                  <a:srgbClr val="FF0000"/>
                </a:solidFill>
              </a:rPr>
              <a:t>E</a:t>
            </a:r>
            <a:r>
              <a:rPr lang="en-US" altLang="zh-CN" sz="2400" b="1" dirty="0">
                <a:solidFill>
                  <a:srgbClr val="FF0000"/>
                </a:solidFill>
              </a:rPr>
              <a:t>&gt;</a:t>
            </a:r>
            <a:r>
              <a:rPr lang="en-US" altLang="zh-CN" sz="2400" b="1" dirty="0"/>
              <a:t>, </a:t>
            </a:r>
            <a:r>
              <a:rPr lang="zh-CN" altLang="en-US" sz="2400" b="1" dirty="0"/>
              <a:t>称</a:t>
            </a:r>
            <a:r>
              <a:rPr lang="en-US" altLang="zh-CN" sz="2400" b="1" i="1" dirty="0"/>
              <a:t>V</a:t>
            </a:r>
            <a:r>
              <a:rPr lang="en-US" altLang="zh-CN" sz="2400" b="1" baseline="-30000" dirty="0"/>
              <a:t>1</a:t>
            </a:r>
            <a:r>
              <a:rPr lang="zh-CN" altLang="en-US" sz="2400" b="1" dirty="0"/>
              <a:t>和</a:t>
            </a:r>
          </a:p>
          <a:p>
            <a:pPr algn="just" eaLnBrk="1" hangingPunct="1">
              <a:lnSpc>
                <a:spcPct val="120000"/>
              </a:lnSpc>
              <a:spcBef>
                <a:spcPct val="0"/>
              </a:spcBef>
              <a:buNone/>
            </a:pPr>
            <a:r>
              <a:rPr lang="en-US" altLang="zh-CN" sz="2400" b="1" i="1" dirty="0"/>
              <a:t>V</a:t>
            </a:r>
            <a:r>
              <a:rPr lang="en-US" altLang="zh-CN" sz="2400" b="1" baseline="-30000" dirty="0"/>
              <a:t>2</a:t>
            </a:r>
            <a:r>
              <a:rPr lang="zh-CN" altLang="en-US" sz="2400" b="1" dirty="0"/>
              <a:t>为</a:t>
            </a:r>
            <a:r>
              <a:rPr lang="zh-CN" altLang="en-US" sz="2400" b="1" dirty="0">
                <a:solidFill>
                  <a:srgbClr val="7030A0"/>
                </a:solidFill>
              </a:rPr>
              <a:t>互补顶点子集</a:t>
            </a:r>
            <a:r>
              <a:rPr lang="zh-CN" altLang="en-US" sz="2400" b="1" dirty="0"/>
              <a:t>. </a:t>
            </a:r>
          </a:p>
          <a:p>
            <a:pPr algn="just" eaLnBrk="1" latinLnBrk="0" hangingPunct="1">
              <a:lnSpc>
                <a:spcPct val="120000"/>
              </a:lnSpc>
              <a:spcBef>
                <a:spcPts val="1500"/>
              </a:spcBef>
              <a:buNone/>
            </a:pPr>
            <a:r>
              <a:rPr lang="zh-CN" altLang="en-US" sz="2400" b="1" dirty="0"/>
              <a:t>若</a:t>
            </a:r>
            <a:r>
              <a:rPr lang="en-US" altLang="zh-CN" sz="2400" b="1" i="1" dirty="0"/>
              <a:t>G</a:t>
            </a:r>
            <a:r>
              <a:rPr lang="zh-CN" altLang="en-US" sz="2400" b="1" dirty="0"/>
              <a:t>是</a:t>
            </a:r>
            <a:r>
              <a:rPr lang="zh-CN" altLang="en-US" sz="2400" b="1" dirty="0">
                <a:solidFill>
                  <a:srgbClr val="FF0000"/>
                </a:solidFill>
              </a:rPr>
              <a:t>简单图</a:t>
            </a:r>
            <a:r>
              <a:rPr lang="zh-CN" altLang="en-US" sz="2400" b="1" dirty="0"/>
              <a:t>, 且</a:t>
            </a:r>
            <a:r>
              <a:rPr lang="en-US" altLang="zh-CN" sz="2400" b="1" i="1" dirty="0"/>
              <a:t>V</a:t>
            </a:r>
            <a:r>
              <a:rPr lang="en-US" altLang="zh-CN" sz="2400" b="1" baseline="-30000" dirty="0"/>
              <a:t>1</a:t>
            </a:r>
            <a:r>
              <a:rPr lang="zh-CN" altLang="en-US" sz="2400" b="1" dirty="0"/>
              <a:t>中每个顶点均与</a:t>
            </a:r>
            <a:r>
              <a:rPr lang="en-US" altLang="zh-CN" sz="2400" b="1" i="1" dirty="0"/>
              <a:t>V</a:t>
            </a:r>
            <a:r>
              <a:rPr lang="en-US" altLang="zh-CN" sz="2400" b="1" baseline="-30000" dirty="0"/>
              <a:t>2</a:t>
            </a:r>
            <a:r>
              <a:rPr lang="zh-CN" altLang="en-US" sz="2400" b="1" dirty="0"/>
              <a:t>中每个顶点都相邻, 则称</a:t>
            </a:r>
            <a:r>
              <a:rPr lang="en-US" altLang="zh-CN" sz="2400" b="1" i="1" dirty="0"/>
              <a:t>G</a:t>
            </a:r>
            <a:r>
              <a:rPr lang="zh-CN" altLang="en-US" sz="2400" b="1" dirty="0"/>
              <a:t>为</a:t>
            </a:r>
            <a:r>
              <a:rPr lang="zh-CN" altLang="en-US" sz="2400" b="1" dirty="0">
                <a:solidFill>
                  <a:srgbClr val="7030A0"/>
                </a:solidFill>
              </a:rPr>
              <a:t>完全二部图</a:t>
            </a:r>
            <a:r>
              <a:rPr lang="zh-CN" altLang="en-US" sz="2400" b="1" dirty="0"/>
              <a:t>, 记为</a:t>
            </a:r>
            <a:r>
              <a:rPr lang="en-US" altLang="zh-CN" sz="2400" b="1" i="1" dirty="0">
                <a:solidFill>
                  <a:srgbClr val="FF0000"/>
                </a:solidFill>
              </a:rPr>
              <a:t>K</a:t>
            </a:r>
            <a:r>
              <a:rPr lang="en-US" altLang="zh-CN" sz="2400" b="1" i="1" baseline="-30000" dirty="0">
                <a:solidFill>
                  <a:srgbClr val="FF0000"/>
                </a:solidFill>
              </a:rPr>
              <a:t>r</a:t>
            </a:r>
            <a:r>
              <a:rPr lang="en-US" altLang="zh-CN" sz="2400" b="1" baseline="-30000" dirty="0">
                <a:solidFill>
                  <a:srgbClr val="FF0000"/>
                </a:solidFill>
              </a:rPr>
              <a:t>, </a:t>
            </a:r>
            <a:r>
              <a:rPr lang="en-US" altLang="zh-CN" sz="2400" b="1" i="1" baseline="-30000" dirty="0">
                <a:solidFill>
                  <a:srgbClr val="FF0000"/>
                </a:solidFill>
              </a:rPr>
              <a:t>s</a:t>
            </a:r>
            <a:r>
              <a:rPr lang="en-US" altLang="zh-CN" sz="2400" b="1" dirty="0"/>
              <a:t>, </a:t>
            </a:r>
            <a:r>
              <a:rPr lang="zh-CN" altLang="en-US" sz="2400" b="1" dirty="0"/>
              <a:t>其中</a:t>
            </a:r>
            <a:r>
              <a:rPr lang="en-US" altLang="zh-CN" sz="2400" b="1" i="1" dirty="0"/>
              <a:t>r</a:t>
            </a:r>
            <a:r>
              <a:rPr lang="en-US" altLang="zh-CN" sz="2400" b="1" dirty="0"/>
              <a:t>=|</a:t>
            </a:r>
            <a:r>
              <a:rPr lang="en-US" altLang="zh-CN" sz="2400" b="1" i="1" dirty="0"/>
              <a:t>V</a:t>
            </a:r>
            <a:r>
              <a:rPr lang="en-US" altLang="zh-CN" sz="2400" b="1" baseline="-30000" dirty="0"/>
              <a:t>1</a:t>
            </a:r>
            <a:r>
              <a:rPr lang="en-US" altLang="zh-CN" sz="2400" b="1" dirty="0"/>
              <a:t>|, </a:t>
            </a:r>
            <a:r>
              <a:rPr lang="en-US" altLang="zh-CN" sz="2400" b="1" i="1" dirty="0"/>
              <a:t>s</a:t>
            </a:r>
            <a:r>
              <a:rPr lang="en-US" altLang="zh-CN" sz="2400" b="1" dirty="0"/>
              <a:t>=|</a:t>
            </a:r>
            <a:r>
              <a:rPr lang="en-US" altLang="zh-CN" sz="2400" b="1" i="1" dirty="0"/>
              <a:t>V</a:t>
            </a:r>
            <a:r>
              <a:rPr lang="en-US" altLang="zh-CN" sz="2400" b="1" baseline="-30000" dirty="0"/>
              <a:t>2</a:t>
            </a:r>
            <a:r>
              <a:rPr lang="en-US" altLang="zh-CN" sz="2400" b="1" dirty="0"/>
              <a:t>|.        </a:t>
            </a:r>
            <a:endParaRPr lang="zh-CN" altLang="en-US" sz="2400" b="1" dirty="0"/>
          </a:p>
        </p:txBody>
      </p:sp>
      <p:sp>
        <p:nvSpPr>
          <p:cNvPr id="5125" name="Text Box 11"/>
          <p:cNvSpPr txBox="1"/>
          <p:nvPr/>
        </p:nvSpPr>
        <p:spPr>
          <a:xfrm>
            <a:off x="533400" y="4715510"/>
            <a:ext cx="8001000" cy="1803400"/>
          </a:xfrm>
          <a:prstGeom prst="rect">
            <a:avLst/>
          </a:prstGeom>
          <a:solidFill>
            <a:schemeClr val="bg1"/>
          </a:solidFill>
          <a:ln w="6350">
            <a:noFill/>
          </a:ln>
        </p:spPr>
        <p:txBody>
          <a:bodyPr anchor="t" anchorCtr="0">
            <a:spAutoFit/>
          </a:bodyPr>
          <a:lstStyle/>
          <a:p>
            <a:pPr>
              <a:spcBef>
                <a:spcPct val="50000"/>
              </a:spcBef>
            </a:pPr>
            <a:endParaRPr lang="en-US" altLang="zh-CN" sz="2400" b="1" baseline="-25000" dirty="0">
              <a:solidFill>
                <a:schemeClr val="tx1"/>
              </a:solidFill>
              <a:latin typeface="Times New Roman" panose="02020603050405020304" pitchFamily="18" charset="0"/>
              <a:ea typeface="宋体" panose="02010600030101010101" pitchFamily="2" charset="-122"/>
            </a:endParaRPr>
          </a:p>
          <a:p>
            <a:pPr>
              <a:spcBef>
                <a:spcPct val="50000"/>
              </a:spcBef>
            </a:pPr>
            <a:endParaRPr lang="en-US" altLang="zh-CN" sz="2400" b="1" baseline="-25000" dirty="0">
              <a:solidFill>
                <a:schemeClr val="tx1"/>
              </a:solidFill>
              <a:latin typeface="Times New Roman" panose="02020603050405020304" pitchFamily="18" charset="0"/>
              <a:ea typeface="宋体" panose="02010600030101010101" pitchFamily="2" charset="-122"/>
            </a:endParaRPr>
          </a:p>
          <a:p>
            <a:pPr>
              <a:spcBef>
                <a:spcPct val="50000"/>
              </a:spcBef>
            </a:pPr>
            <a:endParaRPr lang="en-US" altLang="zh-CN" sz="2400" b="1" baseline="-25000" dirty="0">
              <a:solidFill>
                <a:schemeClr val="tx1"/>
              </a:solidFill>
              <a:latin typeface="Times New Roman" panose="02020603050405020304" pitchFamily="18" charset="0"/>
              <a:ea typeface="宋体" panose="02010600030101010101" pitchFamily="2" charset="-122"/>
            </a:endParaRPr>
          </a:p>
          <a:p>
            <a:pPr>
              <a:spcBef>
                <a:spcPct val="50000"/>
              </a:spcBef>
            </a:pPr>
            <a:endParaRPr lang="en-US" altLang="zh-CN" sz="2400" b="1" baseline="-25000" dirty="0">
              <a:solidFill>
                <a:schemeClr val="tx1"/>
              </a:solidFill>
              <a:latin typeface="Times New Roman" panose="02020603050405020304" pitchFamily="18" charset="0"/>
              <a:ea typeface="宋体" panose="02010600030101010101" pitchFamily="2" charset="-122"/>
            </a:endParaRPr>
          </a:p>
          <a:p>
            <a:pPr>
              <a:spcBef>
                <a:spcPct val="50000"/>
              </a:spcBef>
            </a:pPr>
            <a:endParaRPr lang="en-US" altLang="zh-CN" sz="2400" b="1" baseline="-25000" dirty="0">
              <a:solidFill>
                <a:schemeClr val="tx1"/>
              </a:solidFill>
              <a:latin typeface="Times New Roman" panose="02020603050405020304" pitchFamily="18" charset="0"/>
              <a:ea typeface="宋体" panose="02010600030101010101" pitchFamily="2" charset="-122"/>
            </a:endParaRPr>
          </a:p>
        </p:txBody>
      </p:sp>
      <p:pic>
        <p:nvPicPr>
          <p:cNvPr id="5126" name="Picture 12" descr="E:\插图\离散\二部图.tif"/>
          <p:cNvPicPr>
            <a:picLocks noChangeAspect="1"/>
          </p:cNvPicPr>
          <p:nvPr/>
        </p:nvPicPr>
        <p:blipFill>
          <a:blip r:embed="rId3"/>
          <a:stretch>
            <a:fillRect/>
          </a:stretch>
        </p:blipFill>
        <p:spPr>
          <a:xfrm>
            <a:off x="1219200" y="4791710"/>
            <a:ext cx="2346325" cy="1355725"/>
          </a:xfrm>
          <a:prstGeom prst="rect">
            <a:avLst/>
          </a:prstGeom>
          <a:noFill/>
          <a:ln w="9525">
            <a:noFill/>
          </a:ln>
        </p:spPr>
      </p:pic>
      <p:grpSp>
        <p:nvGrpSpPr>
          <p:cNvPr id="5127" name="Group 14"/>
          <p:cNvGrpSpPr/>
          <p:nvPr/>
        </p:nvGrpSpPr>
        <p:grpSpPr>
          <a:xfrm>
            <a:off x="4389755" y="4791710"/>
            <a:ext cx="1249680" cy="1755775"/>
            <a:chOff x="2688" y="2928"/>
            <a:chExt cx="787" cy="1106"/>
          </a:xfrm>
        </p:grpSpPr>
        <p:pic>
          <p:nvPicPr>
            <p:cNvPr id="5128" name="Picture 15" descr="E:\插图\离散\K23.tif"/>
            <p:cNvPicPr>
              <a:picLocks noChangeAspect="1"/>
            </p:cNvPicPr>
            <p:nvPr/>
          </p:nvPicPr>
          <p:blipFill>
            <a:blip r:embed="rId4"/>
            <a:stretch>
              <a:fillRect/>
            </a:stretch>
          </p:blipFill>
          <p:spPr>
            <a:xfrm>
              <a:off x="2688" y="2928"/>
              <a:ext cx="787" cy="854"/>
            </a:xfrm>
            <a:prstGeom prst="rect">
              <a:avLst/>
            </a:prstGeom>
            <a:noFill/>
            <a:ln w="9525">
              <a:noFill/>
            </a:ln>
          </p:spPr>
        </p:pic>
        <p:sp>
          <p:nvSpPr>
            <p:cNvPr id="5129" name="Text Box 16"/>
            <p:cNvSpPr txBox="1"/>
            <p:nvPr/>
          </p:nvSpPr>
          <p:spPr>
            <a:xfrm>
              <a:off x="2928" y="3744"/>
              <a:ext cx="432" cy="290"/>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K</a:t>
              </a:r>
              <a:r>
                <a:rPr lang="en-US" altLang="zh-CN" sz="2400" b="1" baseline="-25000" dirty="0">
                  <a:solidFill>
                    <a:schemeClr val="tx1"/>
                  </a:solidFill>
                  <a:latin typeface="Times New Roman" panose="02020603050405020304" pitchFamily="18" charset="0"/>
                  <a:ea typeface="宋体" panose="02010600030101010101" pitchFamily="2" charset="-122"/>
                </a:rPr>
                <a:t>2,3</a:t>
              </a:r>
            </a:p>
          </p:txBody>
        </p:sp>
      </p:grpSp>
      <p:grpSp>
        <p:nvGrpSpPr>
          <p:cNvPr id="5130" name="Group 18"/>
          <p:cNvGrpSpPr/>
          <p:nvPr/>
        </p:nvGrpSpPr>
        <p:grpSpPr>
          <a:xfrm>
            <a:off x="6553200" y="4791710"/>
            <a:ext cx="1249680" cy="1755775"/>
            <a:chOff x="4128" y="2880"/>
            <a:chExt cx="787" cy="1106"/>
          </a:xfrm>
        </p:grpSpPr>
        <p:pic>
          <p:nvPicPr>
            <p:cNvPr id="5131" name="Picture 19" descr="E:\插图\离散\K33.tif"/>
            <p:cNvPicPr>
              <a:picLocks noChangeAspect="1"/>
            </p:cNvPicPr>
            <p:nvPr/>
          </p:nvPicPr>
          <p:blipFill>
            <a:blip r:embed="rId5"/>
            <a:stretch>
              <a:fillRect/>
            </a:stretch>
          </p:blipFill>
          <p:spPr>
            <a:xfrm>
              <a:off x="4128" y="2880"/>
              <a:ext cx="787" cy="854"/>
            </a:xfrm>
            <a:prstGeom prst="rect">
              <a:avLst/>
            </a:prstGeom>
            <a:noFill/>
            <a:ln w="9525">
              <a:noFill/>
            </a:ln>
          </p:spPr>
        </p:pic>
        <p:sp>
          <p:nvSpPr>
            <p:cNvPr id="5132" name="Text Box 20"/>
            <p:cNvSpPr txBox="1"/>
            <p:nvPr/>
          </p:nvSpPr>
          <p:spPr>
            <a:xfrm>
              <a:off x="4368" y="3696"/>
              <a:ext cx="432" cy="290"/>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K</a:t>
              </a:r>
              <a:r>
                <a:rPr lang="en-US" altLang="zh-CN" sz="2400" b="1" baseline="-25000" dirty="0">
                  <a:solidFill>
                    <a:schemeClr val="tx1"/>
                  </a:solidFill>
                  <a:latin typeface="Times New Roman" panose="02020603050405020304" pitchFamily="18" charset="0"/>
                  <a:ea typeface="宋体" panose="02010600030101010101" pitchFamily="2" charset="-122"/>
                </a:rPr>
                <a:t>3,3</a:t>
              </a:r>
            </a:p>
          </p:txBody>
        </p:sp>
      </p:grpSp>
      <p:sp>
        <p:nvSpPr>
          <p:cNvPr id="6146" name="Rectangle 2"/>
          <p:cNvSpPr>
            <a:spLocks noGrp="1"/>
          </p:cNvSpPr>
          <p:nvPr/>
        </p:nvSpPr>
        <p:spPr>
          <a:xfrm>
            <a:off x="685800" y="896620"/>
            <a:ext cx="7772400" cy="12192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kumimoji="1" sz="4400" b="1">
                <a:solidFill>
                  <a:srgbClr val="663300"/>
                </a:solidFill>
                <a:latin typeface="+mj-lt"/>
                <a:ea typeface="+mj-ea"/>
                <a:cs typeface="+mj-cs"/>
              </a:defRPr>
            </a:lvl1pPr>
            <a:lvl2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pPr marL="571500" indent="-571500" algn="l" eaLnBrk="1" hangingPunct="1">
              <a:buFont typeface="Wingdings" panose="05000000000000000000" charset="0"/>
              <a:buChar char="p"/>
            </a:pPr>
            <a:r>
              <a:rPr lang="zh-CN" altLang="en-US" sz="3600" dirty="0">
                <a:solidFill>
                  <a:srgbClr val="800000"/>
                </a:solidFill>
                <a:latin typeface="宋体" panose="02010600030101010101" pitchFamily="2" charset="-122"/>
              </a:rPr>
              <a:t>二部图概念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7" dur="500"/>
                                        <p:tgtEl>
                                          <p:spTgt spid="512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7"/>
                                        </p:tgtEl>
                                        <p:attrNameLst>
                                          <p:attrName>style.visibility</p:attrName>
                                        </p:attrNameLst>
                                      </p:cBhvr>
                                      <p:to>
                                        <p:strVal val="visible"/>
                                      </p:to>
                                    </p:set>
                                    <p:animEffect transition="in" filter="blinds(horizontal)">
                                      <p:cBhvr>
                                        <p:cTn id="12" dur="500"/>
                                        <p:tgtEl>
                                          <p:spTgt spid="5127"/>
                                        </p:tgtEl>
                                      </p:cBhvr>
                                    </p:animEffect>
                                  </p:childTnLst>
                                </p:cTn>
                              </p:par>
                              <p:par>
                                <p:cTn id="13" presetID="3" presetClass="entr" presetSubtype="10" fill="hold" nodeType="withEffect">
                                  <p:stCondLst>
                                    <p:cond delay="0"/>
                                  </p:stCondLst>
                                  <p:childTnLst>
                                    <p:set>
                                      <p:cBhvr>
                                        <p:cTn id="14" dur="1" fill="hold">
                                          <p:stCondLst>
                                            <p:cond delay="0"/>
                                          </p:stCondLst>
                                        </p:cTn>
                                        <p:tgtEl>
                                          <p:spTgt spid="5130"/>
                                        </p:tgtEl>
                                        <p:attrNameLst>
                                          <p:attrName>style.visibility</p:attrName>
                                        </p:attrNameLst>
                                      </p:cBhvr>
                                      <p:to>
                                        <p:strVal val="visible"/>
                                      </p:to>
                                    </p:set>
                                    <p:animEffect transition="in" filter="blinds(horizontal)">
                                      <p:cBhvr>
                                        <p:cTn id="15" dur="500"/>
                                        <p:tgtEl>
                                          <p:spTgt spid="5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20</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6146" name="Rectangle 2"/>
          <p:cNvSpPr>
            <a:spLocks noGrp="1"/>
          </p:cNvSpPr>
          <p:nvPr>
            <p:ph type="title"/>
          </p:nvPr>
        </p:nvSpPr>
        <p:spPr>
          <a:xfrm>
            <a:off x="685800" y="896620"/>
            <a:ext cx="7772400" cy="1143000"/>
          </a:xfrm>
        </p:spPr>
        <p:txBody>
          <a:bodyPr vert="horz" wrap="square" lIns="91440" tIns="45720" rIns="91440" bIns="45720" anchor="ctr" anchorCtr="0"/>
          <a:lstStyle/>
          <a:p>
            <a:pPr marL="0" indent="0" algn="l" eaLnBrk="1" hangingPunct="1">
              <a:buFont typeface="Wingdings" panose="05000000000000000000" charset="0"/>
              <a:buNone/>
            </a:pPr>
            <a:r>
              <a:rPr lang="zh-CN" altLang="en-US" sz="3600" dirty="0">
                <a:solidFill>
                  <a:srgbClr val="800000"/>
                </a:solidFill>
                <a:latin typeface="宋体" panose="02010600030101010101" pitchFamily="2" charset="-122"/>
              </a:rPr>
              <a:t>平面图的面与次数</a:t>
            </a:r>
          </a:p>
        </p:txBody>
      </p:sp>
      <p:sp>
        <p:nvSpPr>
          <p:cNvPr id="6147" name="Rectangle 3"/>
          <p:cNvSpPr>
            <a:spLocks noGrp="1"/>
          </p:cNvSpPr>
          <p:nvPr>
            <p:ph idx="1"/>
          </p:nvPr>
        </p:nvSpPr>
        <p:spPr>
          <a:xfrm>
            <a:off x="609600" y="1981200"/>
            <a:ext cx="8077200" cy="4343400"/>
          </a:xfrm>
        </p:spPr>
        <p:txBody>
          <a:bodyPr vert="horz" wrap="square" lIns="91440" tIns="45720" rIns="91440" bIns="45720" anchor="t" anchorCtr="0"/>
          <a:lstStyle/>
          <a:p>
            <a:pPr algn="just" eaLnBrk="1" latinLnBrk="0" hangingPunct="1">
              <a:lnSpc>
                <a:spcPct val="150000"/>
              </a:lnSpc>
              <a:spcBef>
                <a:spcPts val="0"/>
              </a:spcBef>
              <a:buNone/>
            </a:pPr>
            <a:r>
              <a:rPr lang="zh-CN" altLang="en-US" sz="2400" b="1" dirty="0"/>
              <a:t>设</a:t>
            </a:r>
            <a:r>
              <a:rPr lang="en-US" altLang="zh-CN" sz="2400" b="1" i="1" dirty="0"/>
              <a:t>G</a:t>
            </a:r>
            <a:r>
              <a:rPr lang="zh-CN" altLang="en-US" sz="2400" b="1" dirty="0"/>
              <a:t>是一个</a:t>
            </a:r>
            <a:r>
              <a:rPr lang="zh-CN" altLang="en-US" sz="2400" b="1" dirty="0">
                <a:solidFill>
                  <a:srgbClr val="FF0000"/>
                </a:solidFill>
              </a:rPr>
              <a:t>平面嵌入</a:t>
            </a:r>
            <a:endParaRPr lang="zh-CN" altLang="en-US" sz="2400" b="1" dirty="0"/>
          </a:p>
          <a:p>
            <a:pPr algn="just" eaLnBrk="1" latinLnBrk="0" hangingPunct="1">
              <a:lnSpc>
                <a:spcPct val="150000"/>
              </a:lnSpc>
              <a:spcBef>
                <a:spcPts val="0"/>
              </a:spcBef>
              <a:buFont typeface="Arial" panose="020B0604020202020204" pitchFamily="34" charset="0"/>
              <a:buChar char="•"/>
            </a:pPr>
            <a:r>
              <a:rPr lang="en-US" altLang="zh-CN" sz="2400" b="1" i="1" dirty="0">
                <a:solidFill>
                  <a:srgbClr val="7030A0"/>
                </a:solidFill>
              </a:rPr>
              <a:t>G</a:t>
            </a:r>
            <a:r>
              <a:rPr lang="zh-CN" altLang="en-US" sz="2400" b="1" dirty="0">
                <a:solidFill>
                  <a:srgbClr val="7030A0"/>
                </a:solidFill>
              </a:rPr>
              <a:t>的面</a:t>
            </a:r>
            <a:r>
              <a:rPr lang="zh-CN" altLang="en-US" sz="2400" b="1" dirty="0"/>
              <a:t>: 由</a:t>
            </a:r>
            <a:r>
              <a:rPr lang="en-US" altLang="zh-CN" sz="2400" b="1" i="1" dirty="0"/>
              <a:t>G</a:t>
            </a:r>
            <a:r>
              <a:rPr lang="zh-CN" altLang="en-US" sz="2400" b="1" dirty="0"/>
              <a:t>的边将平面空间所划分成的每一个区域</a:t>
            </a:r>
          </a:p>
          <a:p>
            <a:pPr algn="just" eaLnBrk="1" latinLnBrk="0" hangingPunct="1">
              <a:lnSpc>
                <a:spcPct val="150000"/>
              </a:lnSpc>
              <a:spcBef>
                <a:spcPts val="0"/>
              </a:spcBef>
              <a:buFont typeface="Arial" panose="020B0604020202020204" pitchFamily="34" charset="0"/>
              <a:buChar char="•"/>
            </a:pPr>
            <a:r>
              <a:rPr lang="zh-CN" altLang="en-US" sz="2400" b="1" dirty="0">
                <a:solidFill>
                  <a:srgbClr val="7030A0"/>
                </a:solidFill>
              </a:rPr>
              <a:t>无限面(外部面)</a:t>
            </a:r>
            <a:r>
              <a:rPr lang="zh-CN" altLang="en-US" sz="2400" b="1" dirty="0"/>
              <a:t>: 面积无限的面, 用</a:t>
            </a:r>
            <a:r>
              <a:rPr lang="en-US" altLang="zh-CN" sz="2400" b="1" i="1" dirty="0">
                <a:solidFill>
                  <a:srgbClr val="FF0000"/>
                </a:solidFill>
              </a:rPr>
              <a:t>R</a:t>
            </a:r>
            <a:r>
              <a:rPr lang="en-US" altLang="zh-CN" sz="2400" b="1" baseline="-30000" dirty="0">
                <a:solidFill>
                  <a:srgbClr val="FF0000"/>
                </a:solidFill>
              </a:rPr>
              <a:t>0</a:t>
            </a:r>
            <a:r>
              <a:rPr lang="zh-CN" altLang="en-US" sz="2400" b="1" dirty="0"/>
              <a:t>表示</a:t>
            </a:r>
          </a:p>
          <a:p>
            <a:pPr algn="just" eaLnBrk="1" latinLnBrk="0" hangingPunct="1">
              <a:lnSpc>
                <a:spcPct val="150000"/>
              </a:lnSpc>
              <a:spcBef>
                <a:spcPts val="0"/>
              </a:spcBef>
              <a:buFont typeface="Arial" panose="020B0604020202020204" pitchFamily="34" charset="0"/>
              <a:buChar char="•"/>
            </a:pPr>
            <a:r>
              <a:rPr lang="zh-CN" altLang="en-US" sz="2400" b="1" dirty="0">
                <a:solidFill>
                  <a:srgbClr val="FF3300"/>
                </a:solidFill>
              </a:rPr>
              <a:t>有限面(内部面)</a:t>
            </a:r>
            <a:r>
              <a:rPr lang="zh-CN" altLang="en-US" sz="2400" b="1" dirty="0"/>
              <a:t>: 面积有限的面, 用</a:t>
            </a:r>
            <a:r>
              <a:rPr lang="en-US" altLang="zh-CN" sz="2400" b="1" i="1" dirty="0">
                <a:solidFill>
                  <a:srgbClr val="FF0000"/>
                </a:solidFill>
              </a:rPr>
              <a:t>R</a:t>
            </a:r>
            <a:r>
              <a:rPr lang="en-US" altLang="zh-CN" sz="2400" b="1" baseline="-30000" dirty="0">
                <a:solidFill>
                  <a:srgbClr val="FF0000"/>
                </a:solidFill>
              </a:rPr>
              <a:t>1</a:t>
            </a:r>
            <a:r>
              <a:rPr lang="en-US" altLang="zh-CN" sz="2400" b="1" dirty="0">
                <a:solidFill>
                  <a:srgbClr val="FF0000"/>
                </a:solidFill>
              </a:rPr>
              <a:t>, </a:t>
            </a:r>
            <a:r>
              <a:rPr lang="en-US" altLang="zh-CN" sz="2400" b="1" i="1" dirty="0">
                <a:solidFill>
                  <a:srgbClr val="FF0000"/>
                </a:solidFill>
              </a:rPr>
              <a:t>R</a:t>
            </a:r>
            <a:r>
              <a:rPr lang="en-US" altLang="zh-CN" sz="2400" b="1" baseline="-30000" dirty="0">
                <a:solidFill>
                  <a:srgbClr val="FF0000"/>
                </a:solidFill>
              </a:rPr>
              <a:t>2</a:t>
            </a:r>
            <a:r>
              <a:rPr lang="en-US" altLang="zh-CN" sz="2400" b="1" dirty="0">
                <a:solidFill>
                  <a:srgbClr val="FF0000"/>
                </a:solidFill>
              </a:rPr>
              <a:t>, …, </a:t>
            </a:r>
            <a:r>
              <a:rPr lang="en-US" altLang="zh-CN" sz="2400" b="1" i="1" dirty="0">
                <a:solidFill>
                  <a:srgbClr val="FF0000"/>
                </a:solidFill>
              </a:rPr>
              <a:t>R</a:t>
            </a:r>
            <a:r>
              <a:rPr lang="en-US" altLang="zh-CN" sz="2400" b="1" i="1" baseline="-30000" dirty="0">
                <a:solidFill>
                  <a:srgbClr val="FF0000"/>
                </a:solidFill>
              </a:rPr>
              <a:t>k</a:t>
            </a:r>
            <a:r>
              <a:rPr lang="zh-CN" altLang="en-US" sz="2400" b="1" dirty="0"/>
              <a:t>表示 </a:t>
            </a:r>
          </a:p>
          <a:p>
            <a:pPr algn="just" eaLnBrk="1" latinLnBrk="0" hangingPunct="1">
              <a:lnSpc>
                <a:spcPct val="150000"/>
              </a:lnSpc>
              <a:spcBef>
                <a:spcPts val="0"/>
              </a:spcBef>
              <a:buFont typeface="Arial" panose="020B0604020202020204" pitchFamily="34" charset="0"/>
              <a:buChar char="•"/>
            </a:pPr>
            <a:r>
              <a:rPr lang="zh-CN" altLang="en-US" sz="2400" b="1" dirty="0">
                <a:solidFill>
                  <a:srgbClr val="7030A0"/>
                </a:solidFill>
              </a:rPr>
              <a:t>面</a:t>
            </a:r>
            <a:r>
              <a:rPr lang="en-US" altLang="zh-CN" sz="2400" b="1" i="1" dirty="0">
                <a:solidFill>
                  <a:srgbClr val="7030A0"/>
                </a:solidFill>
              </a:rPr>
              <a:t>R</a:t>
            </a:r>
            <a:r>
              <a:rPr lang="en-US" altLang="zh-CN" sz="2400" b="1" i="1" baseline="-30000" dirty="0">
                <a:solidFill>
                  <a:srgbClr val="7030A0"/>
                </a:solidFill>
              </a:rPr>
              <a:t>i</a:t>
            </a:r>
            <a:r>
              <a:rPr lang="zh-CN" altLang="en-US" sz="2400" b="1" dirty="0">
                <a:solidFill>
                  <a:srgbClr val="7030A0"/>
                </a:solidFill>
              </a:rPr>
              <a:t>的边界</a:t>
            </a:r>
            <a:r>
              <a:rPr lang="zh-CN" altLang="en-US" sz="2400" b="1" dirty="0"/>
              <a:t>: 包围</a:t>
            </a:r>
            <a:r>
              <a:rPr lang="en-US" altLang="zh-CN" sz="2400" b="1" i="1" dirty="0"/>
              <a:t>R</a:t>
            </a:r>
            <a:r>
              <a:rPr lang="en-US" altLang="zh-CN" sz="2400" b="1" i="1" baseline="-30000" dirty="0"/>
              <a:t>i</a:t>
            </a:r>
            <a:r>
              <a:rPr lang="zh-CN" altLang="en-US" sz="2400" b="1" dirty="0"/>
              <a:t>的所有边构成的回路组</a:t>
            </a:r>
          </a:p>
          <a:p>
            <a:pPr eaLnBrk="1" latinLnBrk="0" hangingPunct="1">
              <a:lnSpc>
                <a:spcPct val="150000"/>
              </a:lnSpc>
              <a:spcBef>
                <a:spcPts val="0"/>
              </a:spcBef>
              <a:buFont typeface="Arial" panose="020B0604020202020204" pitchFamily="34" charset="0"/>
              <a:buChar char="•"/>
            </a:pPr>
            <a:r>
              <a:rPr lang="zh-CN" altLang="en-US" sz="2400" b="1" dirty="0">
                <a:solidFill>
                  <a:srgbClr val="7030A0"/>
                </a:solidFill>
              </a:rPr>
              <a:t>面</a:t>
            </a:r>
            <a:r>
              <a:rPr lang="en-US" altLang="zh-CN" sz="2400" b="1" i="1" dirty="0">
                <a:solidFill>
                  <a:srgbClr val="7030A0"/>
                </a:solidFill>
              </a:rPr>
              <a:t>R</a:t>
            </a:r>
            <a:r>
              <a:rPr lang="en-US" altLang="zh-CN" sz="2400" b="1" i="1" baseline="-30000" dirty="0">
                <a:solidFill>
                  <a:srgbClr val="7030A0"/>
                </a:solidFill>
              </a:rPr>
              <a:t>i</a:t>
            </a:r>
            <a:r>
              <a:rPr lang="zh-CN" altLang="en-US" sz="2400" b="1" dirty="0">
                <a:solidFill>
                  <a:srgbClr val="7030A0"/>
                </a:solidFill>
              </a:rPr>
              <a:t>的次数</a:t>
            </a:r>
            <a:r>
              <a:rPr lang="zh-CN" altLang="en-US" sz="2400" b="1" dirty="0"/>
              <a:t>: </a:t>
            </a:r>
            <a:r>
              <a:rPr lang="en-US" altLang="zh-CN" sz="2400" b="1" i="1" dirty="0"/>
              <a:t>R</a:t>
            </a:r>
            <a:r>
              <a:rPr lang="en-US" altLang="zh-CN" sz="2400" b="1" i="1" baseline="-30000" dirty="0"/>
              <a:t>i</a:t>
            </a:r>
            <a:r>
              <a:rPr lang="zh-CN" altLang="en-US" sz="2400" b="1" dirty="0"/>
              <a:t>边界的长度</a:t>
            </a:r>
            <a:r>
              <a:rPr lang="en-US" altLang="zh-CN" sz="2400" b="1" dirty="0"/>
              <a:t>, </a:t>
            </a:r>
            <a:r>
              <a:rPr lang="zh-CN" altLang="en-US" sz="2400" b="1" dirty="0"/>
              <a:t>用</a:t>
            </a:r>
            <a:r>
              <a:rPr lang="en-US" altLang="zh-CN" sz="2400" b="1" dirty="0">
                <a:solidFill>
                  <a:srgbClr val="FF0000"/>
                </a:solidFill>
              </a:rPr>
              <a:t>deg(</a:t>
            </a:r>
            <a:r>
              <a:rPr lang="en-US" altLang="zh-CN" sz="2400" b="1" i="1" dirty="0">
                <a:solidFill>
                  <a:srgbClr val="FF0000"/>
                </a:solidFill>
              </a:rPr>
              <a:t>R</a:t>
            </a:r>
            <a:r>
              <a:rPr lang="en-US" altLang="zh-CN" sz="2400" b="1" i="1" baseline="-30000" dirty="0">
                <a:solidFill>
                  <a:srgbClr val="FF0000"/>
                </a:solidFill>
              </a:rPr>
              <a:t>i</a:t>
            </a:r>
            <a:r>
              <a:rPr lang="en-US" altLang="zh-CN" sz="2400" b="1" dirty="0">
                <a:solidFill>
                  <a:srgbClr val="FF0000"/>
                </a:solidFill>
              </a:rPr>
              <a:t>)</a:t>
            </a:r>
            <a:r>
              <a:rPr lang="zh-CN" altLang="en-US" sz="2400" b="1" dirty="0"/>
              <a:t>表示 </a:t>
            </a:r>
          </a:p>
          <a:p>
            <a:pPr eaLnBrk="1" latinLnBrk="0" hangingPunct="1">
              <a:lnSpc>
                <a:spcPct val="150000"/>
              </a:lnSpc>
              <a:spcBef>
                <a:spcPts val="0"/>
              </a:spcBef>
              <a:buNone/>
            </a:pPr>
            <a:endParaRPr lang="zh-CN" altLang="en-US" sz="2400" b="1" dirty="0">
              <a:solidFill>
                <a:srgbClr val="FF0000"/>
              </a:solidFill>
            </a:endParaRPr>
          </a:p>
        </p:txBody>
      </p:sp>
      <p:pic>
        <p:nvPicPr>
          <p:cNvPr id="2" name="图片 1"/>
          <p:cNvPicPr>
            <a:picLocks noChangeAspect="1"/>
          </p:cNvPicPr>
          <p:nvPr/>
        </p:nvPicPr>
        <p:blipFill>
          <a:blip r:embed="rId3"/>
          <a:stretch>
            <a:fillRect/>
          </a:stretch>
        </p:blipFill>
        <p:spPr>
          <a:xfrm>
            <a:off x="5868035" y="476250"/>
            <a:ext cx="2508885" cy="2292350"/>
          </a:xfrm>
          <a:prstGeom prst="rect">
            <a:avLst/>
          </a:prstGeom>
        </p:spPr>
      </p:pic>
      <p:sp>
        <p:nvSpPr>
          <p:cNvPr id="3" name="文本框 2"/>
          <p:cNvSpPr txBox="1"/>
          <p:nvPr/>
        </p:nvSpPr>
        <p:spPr>
          <a:xfrm>
            <a:off x="5829935" y="1594485"/>
            <a:ext cx="475615" cy="429895"/>
          </a:xfrm>
          <a:prstGeom prst="rect">
            <a:avLst/>
          </a:prstGeom>
          <a:noFill/>
        </p:spPr>
        <p:txBody>
          <a:bodyPr wrap="none" rtlCol="0" anchor="t">
            <a:spAutoFit/>
          </a:bodyPr>
          <a:lstStyle/>
          <a:p>
            <a:r>
              <a:rPr lang="en-US" altLang="zh-CN" sz="2200" b="1" dirty="0">
                <a:latin typeface="Times New Roman" panose="02020603050405020304" pitchFamily="18" charset="0"/>
                <a:cs typeface="Times New Roman" panose="02020603050405020304" pitchFamily="18" charset="0"/>
                <a:sym typeface="+mn-ea"/>
              </a:rPr>
              <a:t>R</a:t>
            </a:r>
            <a:r>
              <a:rPr lang="en-US" altLang="zh-CN" sz="2200" b="1" baseline="-25000" dirty="0">
                <a:latin typeface="Times New Roman" panose="02020603050405020304" pitchFamily="18" charset="0"/>
                <a:cs typeface="Times New Roman" panose="02020603050405020304" pitchFamily="18" charset="0"/>
                <a:sym typeface="+mn-ea"/>
              </a:rPr>
              <a:t>0</a:t>
            </a:r>
          </a:p>
        </p:txBody>
      </p:sp>
      <p:sp>
        <p:nvSpPr>
          <p:cNvPr id="4" name="文本框 3"/>
          <p:cNvSpPr txBox="1"/>
          <p:nvPr/>
        </p:nvSpPr>
        <p:spPr>
          <a:xfrm>
            <a:off x="6459220" y="1362710"/>
            <a:ext cx="475615" cy="429895"/>
          </a:xfrm>
          <a:prstGeom prst="rect">
            <a:avLst/>
          </a:prstGeom>
          <a:noFill/>
        </p:spPr>
        <p:txBody>
          <a:bodyPr wrap="none" rtlCol="0" anchor="t">
            <a:spAutoFit/>
          </a:bodyPr>
          <a:lstStyle/>
          <a:p>
            <a:r>
              <a:rPr lang="en-US" altLang="zh-CN" sz="2200" b="1" dirty="0">
                <a:latin typeface="Times New Roman" panose="02020603050405020304" pitchFamily="18" charset="0"/>
                <a:cs typeface="Times New Roman" panose="02020603050405020304" pitchFamily="18" charset="0"/>
                <a:sym typeface="+mn-ea"/>
              </a:rPr>
              <a:t>R</a:t>
            </a:r>
            <a:r>
              <a:rPr lang="en-US" altLang="zh-CN" sz="2200" b="1" baseline="-25000" dirty="0">
                <a:latin typeface="Times New Roman" panose="02020603050405020304" pitchFamily="18" charset="0"/>
                <a:cs typeface="Times New Roman" panose="02020603050405020304" pitchFamily="18" charset="0"/>
                <a:sym typeface="+mn-ea"/>
              </a:rPr>
              <a:t>1</a:t>
            </a:r>
          </a:p>
        </p:txBody>
      </p:sp>
      <p:sp>
        <p:nvSpPr>
          <p:cNvPr id="5" name="文本框 4"/>
          <p:cNvSpPr txBox="1"/>
          <p:nvPr/>
        </p:nvSpPr>
        <p:spPr>
          <a:xfrm>
            <a:off x="7105015" y="1936750"/>
            <a:ext cx="475615" cy="429895"/>
          </a:xfrm>
          <a:prstGeom prst="rect">
            <a:avLst/>
          </a:prstGeom>
          <a:noFill/>
        </p:spPr>
        <p:txBody>
          <a:bodyPr wrap="none" rtlCol="0" anchor="t">
            <a:spAutoFit/>
          </a:bodyPr>
          <a:lstStyle/>
          <a:p>
            <a:r>
              <a:rPr lang="en-US" altLang="zh-CN" sz="2200" b="1" dirty="0">
                <a:latin typeface="Times New Roman" panose="02020603050405020304" pitchFamily="18" charset="0"/>
                <a:cs typeface="Times New Roman" panose="02020603050405020304" pitchFamily="18" charset="0"/>
                <a:sym typeface="+mn-ea"/>
              </a:rPr>
              <a:t>R</a:t>
            </a:r>
            <a:r>
              <a:rPr lang="en-US" altLang="zh-CN" sz="2200" b="1" baseline="-25000" dirty="0">
                <a:latin typeface="Times New Roman" panose="02020603050405020304" pitchFamily="18" charset="0"/>
                <a:cs typeface="Times New Roman" panose="02020603050405020304" pitchFamily="18" charset="0"/>
                <a:sym typeface="+mn-ea"/>
              </a:rPr>
              <a:t>2</a:t>
            </a:r>
          </a:p>
        </p:txBody>
      </p:sp>
      <p:sp>
        <p:nvSpPr>
          <p:cNvPr id="6" name="文本框 5"/>
          <p:cNvSpPr txBox="1"/>
          <p:nvPr/>
        </p:nvSpPr>
        <p:spPr>
          <a:xfrm>
            <a:off x="6961505" y="716915"/>
            <a:ext cx="475615" cy="429895"/>
          </a:xfrm>
          <a:prstGeom prst="rect">
            <a:avLst/>
          </a:prstGeom>
          <a:noFill/>
        </p:spPr>
        <p:txBody>
          <a:bodyPr wrap="none" rtlCol="0" anchor="t">
            <a:spAutoFit/>
          </a:bodyPr>
          <a:lstStyle/>
          <a:p>
            <a:r>
              <a:rPr lang="en-US" altLang="zh-CN" sz="2200" b="1" dirty="0">
                <a:latin typeface="Times New Roman" panose="02020603050405020304" pitchFamily="18" charset="0"/>
                <a:cs typeface="Times New Roman" panose="02020603050405020304" pitchFamily="18" charset="0"/>
                <a:sym typeface="+mn-ea"/>
              </a:rPr>
              <a:t>R</a:t>
            </a:r>
            <a:r>
              <a:rPr lang="en-US" altLang="zh-CN" sz="2200" b="1" baseline="-25000" dirty="0">
                <a:latin typeface="Times New Roman" panose="02020603050405020304" pitchFamily="18" charset="0"/>
                <a:cs typeface="Times New Roman" panose="02020603050405020304" pitchFamily="18" charset="0"/>
                <a:sym typeface="+mn-ea"/>
              </a:rPr>
              <a:t>3</a:t>
            </a:r>
          </a:p>
        </p:txBody>
      </p:sp>
      <p:sp>
        <p:nvSpPr>
          <p:cNvPr id="7" name="文本框 6"/>
          <p:cNvSpPr txBox="1"/>
          <p:nvPr/>
        </p:nvSpPr>
        <p:spPr>
          <a:xfrm>
            <a:off x="6335395" y="661670"/>
            <a:ext cx="360680" cy="368300"/>
          </a:xfrm>
          <a:prstGeom prst="rect">
            <a:avLst/>
          </a:prstGeom>
          <a:noFill/>
        </p:spPr>
        <p:txBody>
          <a:bodyPr wrap="none" rtlCol="0" anchor="t">
            <a:spAutoFit/>
          </a:bodyPr>
          <a:lstStyle/>
          <a:p>
            <a:r>
              <a:rPr lang="en-US" altLang="zh-CN" b="1" dirty="0">
                <a:latin typeface="Times New Roman" panose="02020603050405020304" pitchFamily="18" charset="0"/>
                <a:cs typeface="Times New Roman" panose="02020603050405020304" pitchFamily="18" charset="0"/>
                <a:sym typeface="+mn-ea"/>
              </a:rPr>
              <a:t>G</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0" dur="500"/>
                                        <p:tgtEl>
                                          <p:spTgt spid="614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5" dur="500"/>
                                        <p:tgtEl>
                                          <p:spTgt spid="614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147">
                                            <p:txEl>
                                              <p:pRg st="5" end="5"/>
                                            </p:txEl>
                                          </p:spTgt>
                                        </p:tgtEl>
                                        <p:attrNameLst>
                                          <p:attrName>style.visibility</p:attrName>
                                        </p:attrNameLst>
                                      </p:cBhvr>
                                      <p:to>
                                        <p:strVal val="visible"/>
                                      </p:to>
                                    </p:set>
                                    <p:animEffect transition="in" filter="blinds(horizontal)">
                                      <p:cBhvr>
                                        <p:cTn id="18"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21</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7170" name="Rectangle 2"/>
          <p:cNvSpPr>
            <a:spLocks noGrp="1"/>
          </p:cNvSpPr>
          <p:nvPr>
            <p:ph type="title"/>
          </p:nvPr>
        </p:nvSpPr>
        <p:spPr>
          <a:xfrm>
            <a:off x="685800" y="394335"/>
            <a:ext cx="7772400" cy="1143000"/>
          </a:xfrm>
        </p:spPr>
        <p:txBody>
          <a:bodyPr vert="horz" wrap="square" lIns="91440" tIns="45720" rIns="91440" bIns="45720" anchor="ctr" anchorCtr="0"/>
          <a:lstStyle/>
          <a:p>
            <a:pPr algn="l" eaLnBrk="1" hangingPunct="1"/>
            <a:r>
              <a:rPr lang="zh-CN" altLang="en-US" sz="3600" dirty="0">
                <a:solidFill>
                  <a:srgbClr val="800000"/>
                </a:solidFill>
              </a:rPr>
              <a:t>实例</a:t>
            </a:r>
          </a:p>
        </p:txBody>
      </p:sp>
      <p:sp>
        <p:nvSpPr>
          <p:cNvPr id="7171" name="Rectangle 3"/>
          <p:cNvSpPr>
            <a:spLocks noGrp="1"/>
          </p:cNvSpPr>
          <p:nvPr>
            <p:ph idx="1"/>
          </p:nvPr>
        </p:nvSpPr>
        <p:spPr>
          <a:xfrm>
            <a:off x="685800" y="1694180"/>
            <a:ext cx="2743200" cy="533400"/>
          </a:xfrm>
        </p:spPr>
        <p:txBody>
          <a:bodyPr vert="horz" wrap="square" lIns="91440" tIns="45720" rIns="91440" bIns="45720" anchor="t" anchorCtr="0"/>
          <a:lstStyle/>
          <a:p>
            <a:pPr algn="just" eaLnBrk="1" hangingPunct="1">
              <a:buNone/>
            </a:pPr>
            <a:r>
              <a:rPr lang="zh-CN" altLang="en-US" sz="2400" b="1" dirty="0">
                <a:solidFill>
                  <a:srgbClr val="0000FF"/>
                </a:solidFill>
              </a:rPr>
              <a:t>例1</a:t>
            </a:r>
            <a:r>
              <a:rPr lang="zh-CN" altLang="en-US" sz="2400" b="1" dirty="0">
                <a:solidFill>
                  <a:srgbClr val="7030A0"/>
                </a:solidFill>
              </a:rPr>
              <a:t> </a:t>
            </a:r>
            <a:r>
              <a:rPr lang="zh-CN" altLang="en-US" sz="2400" b="1" dirty="0"/>
              <a:t>右图有    个面</a:t>
            </a:r>
          </a:p>
        </p:txBody>
      </p:sp>
      <p:sp>
        <p:nvSpPr>
          <p:cNvPr id="311300" name="Text Box 4"/>
          <p:cNvSpPr txBox="1"/>
          <p:nvPr/>
        </p:nvSpPr>
        <p:spPr>
          <a:xfrm>
            <a:off x="2209800" y="1694180"/>
            <a:ext cx="3810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pic>
        <p:nvPicPr>
          <p:cNvPr id="7173" name="Picture 5" descr="17-2"/>
          <p:cNvPicPr>
            <a:picLocks noChangeAspect="1"/>
          </p:cNvPicPr>
          <p:nvPr/>
        </p:nvPicPr>
        <p:blipFill>
          <a:blip r:embed="rId3"/>
          <a:stretch>
            <a:fillRect/>
          </a:stretch>
        </p:blipFill>
        <p:spPr>
          <a:xfrm>
            <a:off x="4067810" y="1846580"/>
            <a:ext cx="4594860" cy="2494280"/>
          </a:xfrm>
          <a:prstGeom prst="rect">
            <a:avLst/>
          </a:prstGeom>
          <a:noFill/>
          <a:ln w="9525">
            <a:noFill/>
          </a:ln>
        </p:spPr>
      </p:pic>
      <p:sp>
        <p:nvSpPr>
          <p:cNvPr id="311302" name="Text Box 6"/>
          <p:cNvSpPr txBox="1"/>
          <p:nvPr/>
        </p:nvSpPr>
        <p:spPr>
          <a:xfrm>
            <a:off x="762000" y="4400550"/>
            <a:ext cx="1752600" cy="1771650"/>
          </a:xfrm>
          <a:prstGeom prst="rect">
            <a:avLst/>
          </a:prstGeom>
          <a:noFill/>
          <a:ln w="6350">
            <a:noFill/>
          </a:ln>
        </p:spPr>
        <p:txBody>
          <a:bodyPr anchor="t" anchorCtr="0">
            <a:spAutoFit/>
          </a:bodyPr>
          <a:lstStyle/>
          <a:p>
            <a:pPr>
              <a:spcBef>
                <a:spcPct val="20000"/>
              </a:spcBef>
            </a:pPr>
            <a:r>
              <a:rPr lang="en-US" altLang="zh-CN" sz="2400" b="1" dirty="0">
                <a:solidFill>
                  <a:schemeClr val="tx1"/>
                </a:solidFill>
                <a:latin typeface="Times New Roman" panose="02020603050405020304" pitchFamily="18" charset="0"/>
                <a:ea typeface="宋体" panose="02010600030101010101" pitchFamily="2" charset="-122"/>
              </a:rPr>
              <a:t>deg(</a:t>
            </a: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en-US" altLang="zh-CN" sz="2400" b="1" dirty="0">
                <a:solidFill>
                  <a:schemeClr val="tx1"/>
                </a:solidFill>
                <a:latin typeface="Times New Roman" panose="02020603050405020304" pitchFamily="18" charset="0"/>
                <a:ea typeface="宋体" panose="02010600030101010101" pitchFamily="2" charset="-122"/>
              </a:rPr>
              <a:t>)=</a:t>
            </a:r>
          </a:p>
          <a:p>
            <a:pPr>
              <a:spcBef>
                <a:spcPct val="20000"/>
              </a:spcBef>
            </a:pPr>
            <a:r>
              <a:rPr lang="en-US" altLang="zh-CN" sz="2400" b="1" dirty="0">
                <a:solidFill>
                  <a:schemeClr val="tx1"/>
                </a:solidFill>
                <a:latin typeface="Times New Roman" panose="02020603050405020304" pitchFamily="18" charset="0"/>
                <a:ea typeface="宋体" panose="02010600030101010101" pitchFamily="2" charset="-122"/>
              </a:rPr>
              <a:t>deg(</a:t>
            </a: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en-US" altLang="zh-CN" sz="2400" b="1" dirty="0">
                <a:solidFill>
                  <a:schemeClr val="tx1"/>
                </a:solidFill>
                <a:latin typeface="Times New Roman" panose="02020603050405020304" pitchFamily="18" charset="0"/>
                <a:ea typeface="宋体" panose="02010600030101010101" pitchFamily="2" charset="-122"/>
              </a:rPr>
              <a:t>)=</a:t>
            </a:r>
          </a:p>
          <a:p>
            <a:pPr>
              <a:spcBef>
                <a:spcPct val="20000"/>
              </a:spcBef>
            </a:pPr>
            <a:r>
              <a:rPr lang="en-US" altLang="zh-CN" sz="2400" b="1" dirty="0">
                <a:solidFill>
                  <a:schemeClr val="tx1"/>
                </a:solidFill>
                <a:latin typeface="Times New Roman" panose="02020603050405020304" pitchFamily="18" charset="0"/>
                <a:ea typeface="宋体" panose="02010600030101010101" pitchFamily="2" charset="-122"/>
              </a:rPr>
              <a:t>deg(</a:t>
            </a: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30000" dirty="0">
                <a:solidFill>
                  <a:schemeClr val="tx1"/>
                </a:solidFill>
                <a:latin typeface="Times New Roman" panose="02020603050405020304" pitchFamily="18" charset="0"/>
                <a:ea typeface="宋体" panose="02010600030101010101" pitchFamily="2" charset="-122"/>
              </a:rPr>
              <a:t>3</a:t>
            </a:r>
            <a:r>
              <a:rPr lang="en-US" altLang="zh-CN" sz="2400" b="1" dirty="0">
                <a:solidFill>
                  <a:schemeClr val="tx1"/>
                </a:solidFill>
                <a:latin typeface="Times New Roman" panose="02020603050405020304" pitchFamily="18" charset="0"/>
                <a:ea typeface="宋体" panose="02010600030101010101" pitchFamily="2" charset="-122"/>
              </a:rPr>
              <a:t>)=</a:t>
            </a:r>
          </a:p>
          <a:p>
            <a:pPr>
              <a:spcBef>
                <a:spcPct val="20000"/>
              </a:spcBef>
            </a:pPr>
            <a:r>
              <a:rPr lang="en-US" altLang="zh-CN" sz="2400" b="1" dirty="0">
                <a:solidFill>
                  <a:schemeClr val="tx1"/>
                </a:solidFill>
                <a:latin typeface="Times New Roman" panose="02020603050405020304" pitchFamily="18" charset="0"/>
                <a:ea typeface="宋体" panose="02010600030101010101" pitchFamily="2" charset="-122"/>
              </a:rPr>
              <a:t>deg(</a:t>
            </a: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30000" dirty="0">
                <a:solidFill>
                  <a:schemeClr val="tx1"/>
                </a:solidFill>
                <a:latin typeface="Times New Roman" panose="02020603050405020304" pitchFamily="18" charset="0"/>
                <a:ea typeface="宋体" panose="02010600030101010101" pitchFamily="2" charset="-122"/>
              </a:rPr>
              <a:t>0</a:t>
            </a:r>
            <a:r>
              <a:rPr lang="en-US" altLang="zh-CN" sz="2400" b="1" dirty="0">
                <a:solidFill>
                  <a:schemeClr val="tx1"/>
                </a:solidFill>
                <a:latin typeface="Times New Roman" panose="02020603050405020304" pitchFamily="18" charset="0"/>
                <a:ea typeface="宋体" panose="02010600030101010101" pitchFamily="2" charset="-122"/>
              </a:rPr>
              <a:t>)=</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311305" name="Text Box 9"/>
          <p:cNvSpPr txBox="1"/>
          <p:nvPr/>
        </p:nvSpPr>
        <p:spPr>
          <a:xfrm>
            <a:off x="2133600" y="4419600"/>
            <a:ext cx="3048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sp>
        <p:nvSpPr>
          <p:cNvPr id="311306" name="Text Box 10"/>
          <p:cNvSpPr txBox="1"/>
          <p:nvPr/>
        </p:nvSpPr>
        <p:spPr>
          <a:xfrm>
            <a:off x="2133600" y="4876800"/>
            <a:ext cx="3048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sp>
        <p:nvSpPr>
          <p:cNvPr id="311307" name="Text Box 11"/>
          <p:cNvSpPr txBox="1"/>
          <p:nvPr/>
        </p:nvSpPr>
        <p:spPr>
          <a:xfrm>
            <a:off x="2133600" y="5257800"/>
            <a:ext cx="3048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2</a:t>
            </a:r>
          </a:p>
        </p:txBody>
      </p:sp>
      <p:sp>
        <p:nvSpPr>
          <p:cNvPr id="311308" name="Text Box 12"/>
          <p:cNvSpPr txBox="1"/>
          <p:nvPr/>
        </p:nvSpPr>
        <p:spPr>
          <a:xfrm>
            <a:off x="2133600" y="5715000"/>
            <a:ext cx="3048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8</a:t>
            </a:r>
          </a:p>
        </p:txBody>
      </p:sp>
      <p:sp>
        <p:nvSpPr>
          <p:cNvPr id="311309" name="Text Box 13"/>
          <p:cNvSpPr txBox="1"/>
          <p:nvPr/>
        </p:nvSpPr>
        <p:spPr>
          <a:xfrm>
            <a:off x="762000" y="2514600"/>
            <a:ext cx="3886200" cy="1771650"/>
          </a:xfrm>
          <a:prstGeom prst="rect">
            <a:avLst/>
          </a:prstGeom>
          <a:noFill/>
          <a:ln w="6350">
            <a:noFill/>
          </a:ln>
        </p:spPr>
        <p:txBody>
          <a:bodyPr anchor="t" anchorCtr="0">
            <a:spAutoFit/>
          </a:bodyPr>
          <a:lstStyle/>
          <a:p>
            <a:pPr>
              <a:spcBef>
                <a:spcPct val="20000"/>
              </a:spcBef>
            </a:pP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zh-CN" altLang="en-US" sz="2400" b="1" dirty="0">
                <a:solidFill>
                  <a:schemeClr val="tx1"/>
                </a:solidFill>
                <a:latin typeface="Times New Roman" panose="02020603050405020304" pitchFamily="18" charset="0"/>
                <a:ea typeface="宋体" panose="02010600030101010101" pitchFamily="2" charset="-122"/>
              </a:rPr>
              <a:t>的边界:</a:t>
            </a:r>
          </a:p>
          <a:p>
            <a:pPr>
              <a:spcBef>
                <a:spcPct val="20000"/>
              </a:spcBef>
            </a:pP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zh-CN" altLang="en-US" sz="2400" b="1" dirty="0">
                <a:solidFill>
                  <a:schemeClr val="tx1"/>
                </a:solidFill>
                <a:latin typeface="Times New Roman" panose="02020603050405020304" pitchFamily="18" charset="0"/>
                <a:ea typeface="宋体" panose="02010600030101010101" pitchFamily="2" charset="-122"/>
              </a:rPr>
              <a:t>的边界:</a:t>
            </a:r>
          </a:p>
          <a:p>
            <a:pPr>
              <a:spcBef>
                <a:spcPct val="20000"/>
              </a:spcBef>
            </a:pP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30000" dirty="0">
                <a:solidFill>
                  <a:schemeClr val="tx1"/>
                </a:solidFill>
                <a:latin typeface="Times New Roman" panose="02020603050405020304" pitchFamily="18" charset="0"/>
                <a:ea typeface="宋体" panose="02010600030101010101" pitchFamily="2" charset="-122"/>
              </a:rPr>
              <a:t>3</a:t>
            </a:r>
            <a:r>
              <a:rPr lang="zh-CN" altLang="en-US" sz="2400" b="1" dirty="0">
                <a:solidFill>
                  <a:schemeClr val="tx1"/>
                </a:solidFill>
                <a:latin typeface="Times New Roman" panose="02020603050405020304" pitchFamily="18" charset="0"/>
                <a:ea typeface="宋体" panose="02010600030101010101" pitchFamily="2" charset="-122"/>
              </a:rPr>
              <a:t>的边界:</a:t>
            </a:r>
          </a:p>
          <a:p>
            <a:pPr>
              <a:spcBef>
                <a:spcPct val="20000"/>
              </a:spcBef>
            </a:pP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30000" dirty="0">
                <a:solidFill>
                  <a:schemeClr val="tx1"/>
                </a:solidFill>
                <a:latin typeface="Times New Roman" panose="02020603050405020304" pitchFamily="18" charset="0"/>
                <a:ea typeface="宋体" panose="02010600030101010101" pitchFamily="2" charset="-122"/>
              </a:rPr>
              <a:t>0</a:t>
            </a:r>
            <a:r>
              <a:rPr lang="zh-CN" altLang="en-US" sz="2400" b="1" dirty="0">
                <a:solidFill>
                  <a:schemeClr val="tx1"/>
                </a:solidFill>
                <a:latin typeface="Times New Roman" panose="02020603050405020304" pitchFamily="18" charset="0"/>
                <a:ea typeface="宋体" panose="02010600030101010101" pitchFamily="2" charset="-122"/>
              </a:rPr>
              <a:t>的边界:</a:t>
            </a:r>
          </a:p>
        </p:txBody>
      </p:sp>
      <p:sp>
        <p:nvSpPr>
          <p:cNvPr id="311310" name="Text Box 14"/>
          <p:cNvSpPr txBox="1"/>
          <p:nvPr/>
        </p:nvSpPr>
        <p:spPr>
          <a:xfrm>
            <a:off x="2286000" y="2514600"/>
            <a:ext cx="1143000" cy="457200"/>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a</a:t>
            </a:r>
          </a:p>
        </p:txBody>
      </p:sp>
      <p:sp>
        <p:nvSpPr>
          <p:cNvPr id="311311" name="Text Box 15"/>
          <p:cNvSpPr txBox="1"/>
          <p:nvPr/>
        </p:nvSpPr>
        <p:spPr>
          <a:xfrm>
            <a:off x="2286000" y="2971800"/>
            <a:ext cx="838200" cy="457200"/>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bce</a:t>
            </a:r>
          </a:p>
        </p:txBody>
      </p:sp>
      <p:sp>
        <p:nvSpPr>
          <p:cNvPr id="311312" name="Text Box 16"/>
          <p:cNvSpPr txBox="1"/>
          <p:nvPr/>
        </p:nvSpPr>
        <p:spPr>
          <a:xfrm>
            <a:off x="2286000" y="3429000"/>
            <a:ext cx="1295400" cy="457200"/>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fg</a:t>
            </a:r>
          </a:p>
        </p:txBody>
      </p:sp>
      <p:sp>
        <p:nvSpPr>
          <p:cNvPr id="311313" name="Text Box 17"/>
          <p:cNvSpPr txBox="1"/>
          <p:nvPr/>
        </p:nvSpPr>
        <p:spPr>
          <a:xfrm>
            <a:off x="2286000" y="3810000"/>
            <a:ext cx="1981200" cy="457200"/>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abcdde, fg</a:t>
            </a:r>
          </a:p>
        </p:txBody>
      </p:sp>
      <p:grpSp>
        <p:nvGrpSpPr>
          <p:cNvPr id="4" name="组合 3"/>
          <p:cNvGrpSpPr/>
          <p:nvPr/>
        </p:nvGrpSpPr>
        <p:grpSpPr>
          <a:xfrm>
            <a:off x="3563620" y="4725035"/>
            <a:ext cx="5549265" cy="1296035"/>
            <a:chOff x="5612" y="7441"/>
            <a:chExt cx="8739" cy="2041"/>
          </a:xfrm>
        </p:grpSpPr>
        <p:sp>
          <p:nvSpPr>
            <p:cNvPr id="3" name="圆角矩形 2"/>
            <p:cNvSpPr/>
            <p:nvPr/>
          </p:nvSpPr>
          <p:spPr>
            <a:xfrm>
              <a:off x="5612" y="7441"/>
              <a:ext cx="8619" cy="204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2" name="文本框 1"/>
            <p:cNvSpPr txBox="1"/>
            <p:nvPr/>
          </p:nvSpPr>
          <p:spPr>
            <a:xfrm>
              <a:off x="5722" y="7443"/>
              <a:ext cx="8629" cy="1888"/>
            </a:xfrm>
            <a:prstGeom prst="rect">
              <a:avLst/>
            </a:prstGeom>
            <a:noFill/>
          </p:spPr>
          <p:txBody>
            <a:bodyPr wrap="square" rtlCol="0" anchor="t">
              <a:spAutoFit/>
            </a:bodyPr>
            <a:lstStyle/>
            <a:p>
              <a:pPr eaLnBrk="1" hangingPunct="1">
                <a:buNone/>
              </a:pPr>
              <a:r>
                <a:rPr lang="zh-CN" altLang="en-US" sz="2400" b="1" dirty="0">
                  <a:solidFill>
                    <a:srgbClr val="FF0000"/>
                  </a:solidFill>
                  <a:latin typeface="Times New Roman" panose="02020603050405020304" pitchFamily="18" charset="0"/>
                  <a:ea typeface="宋体" panose="02010600030101010101" pitchFamily="2" charset="-122"/>
                  <a:sym typeface="+mn-ea"/>
                </a:rPr>
                <a:t>说明: 构成一个面的边界的回路组可能是初级回路、简单回路或复杂回路, 甚至还可能是非连通的回路之并.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1300"/>
                                        </p:tgtEl>
                                        <p:attrNameLst>
                                          <p:attrName>style.visibility</p:attrName>
                                        </p:attrNameLst>
                                      </p:cBhvr>
                                      <p:to>
                                        <p:strVal val="visible"/>
                                      </p:to>
                                    </p:set>
                                    <p:anim calcmode="lin" valueType="num">
                                      <p:cBhvr additive="base">
                                        <p:cTn id="7" dur="500" fill="hold"/>
                                        <p:tgtEl>
                                          <p:spTgt spid="311300"/>
                                        </p:tgtEl>
                                        <p:attrNameLst>
                                          <p:attrName>ppt_x</p:attrName>
                                        </p:attrNameLst>
                                      </p:cBhvr>
                                      <p:tavLst>
                                        <p:tav tm="0">
                                          <p:val>
                                            <p:strVal val="0-#ppt_w/2"/>
                                          </p:val>
                                        </p:tav>
                                        <p:tav tm="100000">
                                          <p:val>
                                            <p:strVal val="#ppt_x"/>
                                          </p:val>
                                        </p:tav>
                                      </p:tavLst>
                                    </p:anim>
                                    <p:anim calcmode="lin" valueType="num">
                                      <p:cBhvr additive="base">
                                        <p:cTn id="8" dur="500" fill="hold"/>
                                        <p:tgtEl>
                                          <p:spTgt spid="3113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1310"/>
                                        </p:tgtEl>
                                        <p:attrNameLst>
                                          <p:attrName>style.visibility</p:attrName>
                                        </p:attrNameLst>
                                      </p:cBhvr>
                                      <p:to>
                                        <p:strVal val="visible"/>
                                      </p:to>
                                    </p:set>
                                    <p:anim calcmode="lin" valueType="num">
                                      <p:cBhvr additive="base">
                                        <p:cTn id="13" dur="500" fill="hold"/>
                                        <p:tgtEl>
                                          <p:spTgt spid="311310"/>
                                        </p:tgtEl>
                                        <p:attrNameLst>
                                          <p:attrName>ppt_x</p:attrName>
                                        </p:attrNameLst>
                                      </p:cBhvr>
                                      <p:tavLst>
                                        <p:tav tm="0">
                                          <p:val>
                                            <p:strVal val="0-#ppt_w/2"/>
                                          </p:val>
                                        </p:tav>
                                        <p:tav tm="100000">
                                          <p:val>
                                            <p:strVal val="#ppt_x"/>
                                          </p:val>
                                        </p:tav>
                                      </p:tavLst>
                                    </p:anim>
                                    <p:anim calcmode="lin" valueType="num">
                                      <p:cBhvr additive="base">
                                        <p:cTn id="14" dur="500" fill="hold"/>
                                        <p:tgtEl>
                                          <p:spTgt spid="3113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1311"/>
                                        </p:tgtEl>
                                        <p:attrNameLst>
                                          <p:attrName>style.visibility</p:attrName>
                                        </p:attrNameLst>
                                      </p:cBhvr>
                                      <p:to>
                                        <p:strVal val="visible"/>
                                      </p:to>
                                    </p:set>
                                    <p:anim calcmode="lin" valueType="num">
                                      <p:cBhvr additive="base">
                                        <p:cTn id="19" dur="500" fill="hold"/>
                                        <p:tgtEl>
                                          <p:spTgt spid="311311"/>
                                        </p:tgtEl>
                                        <p:attrNameLst>
                                          <p:attrName>ppt_x</p:attrName>
                                        </p:attrNameLst>
                                      </p:cBhvr>
                                      <p:tavLst>
                                        <p:tav tm="0">
                                          <p:val>
                                            <p:strVal val="0-#ppt_w/2"/>
                                          </p:val>
                                        </p:tav>
                                        <p:tav tm="100000">
                                          <p:val>
                                            <p:strVal val="#ppt_x"/>
                                          </p:val>
                                        </p:tav>
                                      </p:tavLst>
                                    </p:anim>
                                    <p:anim calcmode="lin" valueType="num">
                                      <p:cBhvr additive="base">
                                        <p:cTn id="20" dur="500" fill="hold"/>
                                        <p:tgtEl>
                                          <p:spTgt spid="3113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1312"/>
                                        </p:tgtEl>
                                        <p:attrNameLst>
                                          <p:attrName>style.visibility</p:attrName>
                                        </p:attrNameLst>
                                      </p:cBhvr>
                                      <p:to>
                                        <p:strVal val="visible"/>
                                      </p:to>
                                    </p:set>
                                    <p:anim calcmode="lin" valueType="num">
                                      <p:cBhvr additive="base">
                                        <p:cTn id="25" dur="500" fill="hold"/>
                                        <p:tgtEl>
                                          <p:spTgt spid="311312"/>
                                        </p:tgtEl>
                                        <p:attrNameLst>
                                          <p:attrName>ppt_x</p:attrName>
                                        </p:attrNameLst>
                                      </p:cBhvr>
                                      <p:tavLst>
                                        <p:tav tm="0">
                                          <p:val>
                                            <p:strVal val="0-#ppt_w/2"/>
                                          </p:val>
                                        </p:tav>
                                        <p:tav tm="100000">
                                          <p:val>
                                            <p:strVal val="#ppt_x"/>
                                          </p:val>
                                        </p:tav>
                                      </p:tavLst>
                                    </p:anim>
                                    <p:anim calcmode="lin" valueType="num">
                                      <p:cBhvr additive="base">
                                        <p:cTn id="26" dur="500" fill="hold"/>
                                        <p:tgtEl>
                                          <p:spTgt spid="3113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1313"/>
                                        </p:tgtEl>
                                        <p:attrNameLst>
                                          <p:attrName>style.visibility</p:attrName>
                                        </p:attrNameLst>
                                      </p:cBhvr>
                                      <p:to>
                                        <p:strVal val="visible"/>
                                      </p:to>
                                    </p:set>
                                    <p:anim calcmode="lin" valueType="num">
                                      <p:cBhvr additive="base">
                                        <p:cTn id="31" dur="500" fill="hold"/>
                                        <p:tgtEl>
                                          <p:spTgt spid="311313"/>
                                        </p:tgtEl>
                                        <p:attrNameLst>
                                          <p:attrName>ppt_x</p:attrName>
                                        </p:attrNameLst>
                                      </p:cBhvr>
                                      <p:tavLst>
                                        <p:tav tm="0">
                                          <p:val>
                                            <p:strVal val="0-#ppt_w/2"/>
                                          </p:val>
                                        </p:tav>
                                        <p:tav tm="100000">
                                          <p:val>
                                            <p:strVal val="#ppt_x"/>
                                          </p:val>
                                        </p:tav>
                                      </p:tavLst>
                                    </p:anim>
                                    <p:anim calcmode="lin" valueType="num">
                                      <p:cBhvr additive="base">
                                        <p:cTn id="32" dur="500" fill="hold"/>
                                        <p:tgtEl>
                                          <p:spTgt spid="3113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1305"/>
                                        </p:tgtEl>
                                        <p:attrNameLst>
                                          <p:attrName>style.visibility</p:attrName>
                                        </p:attrNameLst>
                                      </p:cBhvr>
                                      <p:to>
                                        <p:strVal val="visible"/>
                                      </p:to>
                                    </p:set>
                                    <p:anim calcmode="lin" valueType="num">
                                      <p:cBhvr additive="base">
                                        <p:cTn id="37" dur="500" fill="hold"/>
                                        <p:tgtEl>
                                          <p:spTgt spid="311305"/>
                                        </p:tgtEl>
                                        <p:attrNameLst>
                                          <p:attrName>ppt_x</p:attrName>
                                        </p:attrNameLst>
                                      </p:cBhvr>
                                      <p:tavLst>
                                        <p:tav tm="0">
                                          <p:val>
                                            <p:strVal val="0-#ppt_w/2"/>
                                          </p:val>
                                        </p:tav>
                                        <p:tav tm="100000">
                                          <p:val>
                                            <p:strVal val="#ppt_x"/>
                                          </p:val>
                                        </p:tav>
                                      </p:tavLst>
                                    </p:anim>
                                    <p:anim calcmode="lin" valueType="num">
                                      <p:cBhvr additive="base">
                                        <p:cTn id="38" dur="500" fill="hold"/>
                                        <p:tgtEl>
                                          <p:spTgt spid="31130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1306"/>
                                        </p:tgtEl>
                                        <p:attrNameLst>
                                          <p:attrName>style.visibility</p:attrName>
                                        </p:attrNameLst>
                                      </p:cBhvr>
                                      <p:to>
                                        <p:strVal val="visible"/>
                                      </p:to>
                                    </p:set>
                                    <p:anim calcmode="lin" valueType="num">
                                      <p:cBhvr additive="base">
                                        <p:cTn id="43" dur="500" fill="hold"/>
                                        <p:tgtEl>
                                          <p:spTgt spid="311306"/>
                                        </p:tgtEl>
                                        <p:attrNameLst>
                                          <p:attrName>ppt_x</p:attrName>
                                        </p:attrNameLst>
                                      </p:cBhvr>
                                      <p:tavLst>
                                        <p:tav tm="0">
                                          <p:val>
                                            <p:strVal val="0-#ppt_w/2"/>
                                          </p:val>
                                        </p:tav>
                                        <p:tav tm="100000">
                                          <p:val>
                                            <p:strVal val="#ppt_x"/>
                                          </p:val>
                                        </p:tav>
                                      </p:tavLst>
                                    </p:anim>
                                    <p:anim calcmode="lin" valueType="num">
                                      <p:cBhvr additive="base">
                                        <p:cTn id="44" dur="500" fill="hold"/>
                                        <p:tgtEl>
                                          <p:spTgt spid="31130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11307"/>
                                        </p:tgtEl>
                                        <p:attrNameLst>
                                          <p:attrName>style.visibility</p:attrName>
                                        </p:attrNameLst>
                                      </p:cBhvr>
                                      <p:to>
                                        <p:strVal val="visible"/>
                                      </p:to>
                                    </p:set>
                                    <p:anim calcmode="lin" valueType="num">
                                      <p:cBhvr additive="base">
                                        <p:cTn id="49" dur="500" fill="hold"/>
                                        <p:tgtEl>
                                          <p:spTgt spid="311307"/>
                                        </p:tgtEl>
                                        <p:attrNameLst>
                                          <p:attrName>ppt_x</p:attrName>
                                        </p:attrNameLst>
                                      </p:cBhvr>
                                      <p:tavLst>
                                        <p:tav tm="0">
                                          <p:val>
                                            <p:strVal val="0-#ppt_w/2"/>
                                          </p:val>
                                        </p:tav>
                                        <p:tav tm="100000">
                                          <p:val>
                                            <p:strVal val="#ppt_x"/>
                                          </p:val>
                                        </p:tav>
                                      </p:tavLst>
                                    </p:anim>
                                    <p:anim calcmode="lin" valueType="num">
                                      <p:cBhvr additive="base">
                                        <p:cTn id="50" dur="500" fill="hold"/>
                                        <p:tgtEl>
                                          <p:spTgt spid="31130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11308"/>
                                        </p:tgtEl>
                                        <p:attrNameLst>
                                          <p:attrName>style.visibility</p:attrName>
                                        </p:attrNameLst>
                                      </p:cBhvr>
                                      <p:to>
                                        <p:strVal val="visible"/>
                                      </p:to>
                                    </p:set>
                                    <p:anim calcmode="lin" valueType="num">
                                      <p:cBhvr additive="base">
                                        <p:cTn id="55" dur="500" fill="hold"/>
                                        <p:tgtEl>
                                          <p:spTgt spid="311308"/>
                                        </p:tgtEl>
                                        <p:attrNameLst>
                                          <p:attrName>ppt_x</p:attrName>
                                        </p:attrNameLst>
                                      </p:cBhvr>
                                      <p:tavLst>
                                        <p:tav tm="0">
                                          <p:val>
                                            <p:strVal val="0-#ppt_w/2"/>
                                          </p:val>
                                        </p:tav>
                                        <p:tav tm="100000">
                                          <p:val>
                                            <p:strVal val="#ppt_x"/>
                                          </p:val>
                                        </p:tav>
                                      </p:tavLst>
                                    </p:anim>
                                    <p:anim calcmode="lin" valueType="num">
                                      <p:cBhvr additive="base">
                                        <p:cTn id="56" dur="500" fill="hold"/>
                                        <p:tgtEl>
                                          <p:spTgt spid="31130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0" grpId="0"/>
      <p:bldP spid="311305" grpId="0"/>
      <p:bldP spid="311306" grpId="0"/>
      <p:bldP spid="311307" grpId="0"/>
      <p:bldP spid="311308" grpId="0"/>
      <p:bldP spid="311310" grpId="0"/>
      <p:bldP spid="311311" grpId="0"/>
      <p:bldP spid="311312" grpId="0"/>
      <p:bldP spid="3113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22</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8195" name="Rectangle 3"/>
          <p:cNvSpPr>
            <a:spLocks noGrp="1"/>
          </p:cNvSpPr>
          <p:nvPr>
            <p:ph idx="1"/>
          </p:nvPr>
        </p:nvSpPr>
        <p:spPr>
          <a:xfrm>
            <a:off x="706755" y="3613785"/>
            <a:ext cx="7620000" cy="2286000"/>
          </a:xfrm>
        </p:spPr>
        <p:txBody>
          <a:bodyPr vert="horz" wrap="square" lIns="91440" tIns="45720" rIns="91440" bIns="45720" anchor="t" anchorCtr="0"/>
          <a:lstStyle/>
          <a:p>
            <a:pPr eaLnBrk="1" hangingPunct="1">
              <a:buNone/>
            </a:pPr>
            <a:r>
              <a:rPr lang="zh-CN" altLang="en-US" sz="2400" b="1" dirty="0">
                <a:solidFill>
                  <a:srgbClr val="0000FF"/>
                </a:solidFill>
                <a:latin typeface="Arial" panose="020B0604020202020204" pitchFamily="34" charset="0"/>
              </a:rPr>
              <a:t>例</a:t>
            </a:r>
            <a:r>
              <a:rPr lang="zh-CN" altLang="en-US" sz="2400" b="1" dirty="0">
                <a:solidFill>
                  <a:srgbClr val="0000FF"/>
                </a:solidFill>
              </a:rPr>
              <a:t>2</a:t>
            </a:r>
            <a:r>
              <a:rPr lang="zh-CN" altLang="en-US" sz="2400" b="1" dirty="0"/>
              <a:t> </a:t>
            </a:r>
            <a:r>
              <a:rPr lang="zh-CN" altLang="en-US" sz="2400" b="1" dirty="0">
                <a:solidFill>
                  <a:srgbClr val="002060"/>
                </a:solidFill>
              </a:rPr>
              <a:t>右边2个图是同一</a:t>
            </a:r>
          </a:p>
          <a:p>
            <a:pPr eaLnBrk="1" hangingPunct="1">
              <a:buNone/>
            </a:pPr>
            <a:r>
              <a:rPr lang="zh-CN" altLang="en-US" sz="2400" b="1" dirty="0">
                <a:solidFill>
                  <a:srgbClr val="002060"/>
                </a:solidFill>
              </a:rPr>
              <a:t>平面图的平面嵌入. </a:t>
            </a:r>
          </a:p>
          <a:p>
            <a:pPr eaLnBrk="1" hangingPunct="1">
              <a:buNone/>
            </a:pPr>
            <a:r>
              <a:rPr lang="en-US" altLang="zh-CN" sz="2400" b="1" i="1" dirty="0">
                <a:solidFill>
                  <a:srgbClr val="002060"/>
                </a:solidFill>
              </a:rPr>
              <a:t>R</a:t>
            </a:r>
            <a:r>
              <a:rPr lang="en-US" altLang="zh-CN" sz="2400" b="1" baseline="-25000" dirty="0">
                <a:solidFill>
                  <a:srgbClr val="002060"/>
                </a:solidFill>
              </a:rPr>
              <a:t>1</a:t>
            </a:r>
            <a:r>
              <a:rPr lang="zh-CN" altLang="en-US" sz="2400" b="1" dirty="0">
                <a:solidFill>
                  <a:srgbClr val="002060"/>
                </a:solidFill>
              </a:rPr>
              <a:t>在(1)中是外部面, </a:t>
            </a:r>
          </a:p>
          <a:p>
            <a:pPr eaLnBrk="1" hangingPunct="1">
              <a:buNone/>
            </a:pPr>
            <a:r>
              <a:rPr lang="zh-CN" altLang="en-US" sz="2400" b="1" dirty="0">
                <a:solidFill>
                  <a:srgbClr val="002060"/>
                </a:solidFill>
              </a:rPr>
              <a:t>在(2)中是内部面; </a:t>
            </a:r>
          </a:p>
          <a:p>
            <a:pPr eaLnBrk="1" hangingPunct="1">
              <a:buNone/>
            </a:pPr>
            <a:r>
              <a:rPr lang="en-US" altLang="zh-CN" sz="2400" b="1" i="1" dirty="0">
                <a:solidFill>
                  <a:srgbClr val="002060"/>
                </a:solidFill>
              </a:rPr>
              <a:t>R</a:t>
            </a:r>
            <a:r>
              <a:rPr lang="en-US" altLang="zh-CN" sz="2400" b="1" baseline="-25000" dirty="0">
                <a:solidFill>
                  <a:srgbClr val="002060"/>
                </a:solidFill>
              </a:rPr>
              <a:t>2</a:t>
            </a:r>
            <a:r>
              <a:rPr lang="zh-CN" altLang="en-US" sz="2400" b="1" dirty="0">
                <a:solidFill>
                  <a:srgbClr val="002060"/>
                </a:solidFill>
              </a:rPr>
              <a:t>在(1)中是内部面,  在(2)中是外部面.</a:t>
            </a:r>
            <a:r>
              <a:rPr lang="zh-CN" altLang="en-US" sz="2400" b="1" dirty="0"/>
              <a:t> </a:t>
            </a:r>
          </a:p>
        </p:txBody>
      </p:sp>
      <p:grpSp>
        <p:nvGrpSpPr>
          <p:cNvPr id="8196" name="Group 17"/>
          <p:cNvGrpSpPr/>
          <p:nvPr/>
        </p:nvGrpSpPr>
        <p:grpSpPr>
          <a:xfrm>
            <a:off x="3962400" y="3268345"/>
            <a:ext cx="1905000" cy="1600200"/>
            <a:chOff x="1008" y="2784"/>
            <a:chExt cx="1200" cy="1008"/>
          </a:xfrm>
        </p:grpSpPr>
        <p:pic>
          <p:nvPicPr>
            <p:cNvPr id="8197" name="Picture 7" descr="E:\插图\离散\17-6(11).tif"/>
            <p:cNvPicPr>
              <a:picLocks noChangeAspect="1"/>
            </p:cNvPicPr>
            <p:nvPr/>
          </p:nvPicPr>
          <p:blipFill>
            <a:blip r:embed="rId3"/>
            <a:stretch>
              <a:fillRect/>
            </a:stretch>
          </p:blipFill>
          <p:spPr>
            <a:xfrm>
              <a:off x="1344" y="2784"/>
              <a:ext cx="854" cy="739"/>
            </a:xfrm>
            <a:prstGeom prst="rect">
              <a:avLst/>
            </a:prstGeom>
            <a:noFill/>
            <a:ln w="9525">
              <a:noFill/>
            </a:ln>
          </p:spPr>
        </p:pic>
        <p:sp>
          <p:nvSpPr>
            <p:cNvPr id="8198" name="Text Box 9"/>
            <p:cNvSpPr txBox="1"/>
            <p:nvPr/>
          </p:nvSpPr>
          <p:spPr>
            <a:xfrm>
              <a:off x="1584" y="3504"/>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sp>
          <p:nvSpPr>
            <p:cNvPr id="8199" name="Text Box 11"/>
            <p:cNvSpPr txBox="1"/>
            <p:nvPr/>
          </p:nvSpPr>
          <p:spPr>
            <a:xfrm>
              <a:off x="1008" y="2976"/>
              <a:ext cx="384" cy="288"/>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25000" dirty="0">
                  <a:solidFill>
                    <a:schemeClr val="tx1"/>
                  </a:solidFill>
                  <a:latin typeface="Times New Roman" panose="02020603050405020304" pitchFamily="18" charset="0"/>
                  <a:ea typeface="宋体" panose="02010600030101010101" pitchFamily="2" charset="-122"/>
                </a:rPr>
                <a:t>1</a:t>
              </a:r>
            </a:p>
          </p:txBody>
        </p:sp>
        <p:sp>
          <p:nvSpPr>
            <p:cNvPr id="8200" name="Text Box 13"/>
            <p:cNvSpPr txBox="1"/>
            <p:nvPr/>
          </p:nvSpPr>
          <p:spPr>
            <a:xfrm>
              <a:off x="1440" y="3120"/>
              <a:ext cx="384" cy="288"/>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25000" dirty="0">
                  <a:solidFill>
                    <a:schemeClr val="tx1"/>
                  </a:solidFill>
                  <a:latin typeface="Times New Roman" panose="02020603050405020304" pitchFamily="18" charset="0"/>
                  <a:ea typeface="宋体" panose="02010600030101010101" pitchFamily="2" charset="-122"/>
                </a:rPr>
                <a:t>2</a:t>
              </a:r>
            </a:p>
          </p:txBody>
        </p:sp>
        <p:sp>
          <p:nvSpPr>
            <p:cNvPr id="8201" name="Text Box 15"/>
            <p:cNvSpPr txBox="1"/>
            <p:nvPr/>
          </p:nvSpPr>
          <p:spPr>
            <a:xfrm>
              <a:off x="1824" y="2880"/>
              <a:ext cx="384" cy="288"/>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25000" dirty="0">
                  <a:solidFill>
                    <a:schemeClr val="tx1"/>
                  </a:solidFill>
                  <a:latin typeface="Times New Roman" panose="02020603050405020304" pitchFamily="18" charset="0"/>
                  <a:ea typeface="宋体" panose="02010600030101010101" pitchFamily="2" charset="-122"/>
                </a:rPr>
                <a:t>3</a:t>
              </a:r>
            </a:p>
          </p:txBody>
        </p:sp>
      </p:grpSp>
      <p:grpSp>
        <p:nvGrpSpPr>
          <p:cNvPr id="8202" name="Group 18"/>
          <p:cNvGrpSpPr/>
          <p:nvPr/>
        </p:nvGrpSpPr>
        <p:grpSpPr>
          <a:xfrm>
            <a:off x="6387465" y="2887345"/>
            <a:ext cx="2209800" cy="1981200"/>
            <a:chOff x="3264" y="2544"/>
            <a:chExt cx="1392" cy="1248"/>
          </a:xfrm>
        </p:grpSpPr>
        <p:pic>
          <p:nvPicPr>
            <p:cNvPr id="8203" name="Picture 8" descr="E:\插图\离散\17-6(12).tif"/>
            <p:cNvPicPr>
              <a:picLocks noChangeAspect="1"/>
            </p:cNvPicPr>
            <p:nvPr/>
          </p:nvPicPr>
          <p:blipFill>
            <a:blip r:embed="rId4"/>
            <a:stretch>
              <a:fillRect/>
            </a:stretch>
          </p:blipFill>
          <p:spPr>
            <a:xfrm>
              <a:off x="3552" y="2592"/>
              <a:ext cx="1069" cy="939"/>
            </a:xfrm>
            <a:prstGeom prst="rect">
              <a:avLst/>
            </a:prstGeom>
            <a:noFill/>
            <a:ln w="9525">
              <a:noFill/>
            </a:ln>
          </p:spPr>
        </p:pic>
        <p:sp>
          <p:nvSpPr>
            <p:cNvPr id="8204" name="Text Box 10"/>
            <p:cNvSpPr txBox="1"/>
            <p:nvPr/>
          </p:nvSpPr>
          <p:spPr>
            <a:xfrm>
              <a:off x="3840" y="3504"/>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(2)</a:t>
              </a:r>
            </a:p>
          </p:txBody>
        </p:sp>
        <p:sp>
          <p:nvSpPr>
            <p:cNvPr id="8205" name="Text Box 12"/>
            <p:cNvSpPr txBox="1"/>
            <p:nvPr/>
          </p:nvSpPr>
          <p:spPr>
            <a:xfrm>
              <a:off x="3840" y="2976"/>
              <a:ext cx="384" cy="288"/>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25000" dirty="0">
                  <a:solidFill>
                    <a:schemeClr val="tx1"/>
                  </a:solidFill>
                  <a:latin typeface="Times New Roman" panose="02020603050405020304" pitchFamily="18" charset="0"/>
                  <a:ea typeface="宋体" panose="02010600030101010101" pitchFamily="2" charset="-122"/>
                </a:rPr>
                <a:t>1</a:t>
              </a:r>
            </a:p>
          </p:txBody>
        </p:sp>
        <p:sp>
          <p:nvSpPr>
            <p:cNvPr id="8206" name="Text Box 14"/>
            <p:cNvSpPr txBox="1"/>
            <p:nvPr/>
          </p:nvSpPr>
          <p:spPr>
            <a:xfrm>
              <a:off x="3264" y="2976"/>
              <a:ext cx="384" cy="288"/>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25000" dirty="0">
                  <a:solidFill>
                    <a:schemeClr val="tx1"/>
                  </a:solidFill>
                  <a:latin typeface="Times New Roman" panose="02020603050405020304" pitchFamily="18" charset="0"/>
                  <a:ea typeface="宋体" panose="02010600030101010101" pitchFamily="2" charset="-122"/>
                </a:rPr>
                <a:t>2</a:t>
              </a:r>
            </a:p>
          </p:txBody>
        </p:sp>
        <p:sp>
          <p:nvSpPr>
            <p:cNvPr id="8207" name="Text Box 16"/>
            <p:cNvSpPr txBox="1"/>
            <p:nvPr/>
          </p:nvSpPr>
          <p:spPr>
            <a:xfrm>
              <a:off x="4272" y="2544"/>
              <a:ext cx="384" cy="288"/>
            </a:xfrm>
            <a:prstGeom prst="rect">
              <a:avLst/>
            </a:prstGeom>
            <a:noFill/>
            <a:ln w="6350">
              <a:noFill/>
            </a:ln>
          </p:spPr>
          <p:txBody>
            <a:bodyPr anchor="t" anchorCtr="0">
              <a:spAutoFit/>
            </a:bodyPr>
            <a:lstStyle/>
            <a:p>
              <a:pPr>
                <a:spcBef>
                  <a:spcPct val="50000"/>
                </a:spcBef>
              </a:pPr>
              <a:r>
                <a:rPr lang="en-US" altLang="zh-CN" sz="2400" b="1" i="1" dirty="0">
                  <a:solidFill>
                    <a:schemeClr val="tx1"/>
                  </a:solidFill>
                  <a:latin typeface="Times New Roman" panose="02020603050405020304" pitchFamily="18" charset="0"/>
                  <a:ea typeface="宋体" panose="02010600030101010101" pitchFamily="2" charset="-122"/>
                </a:rPr>
                <a:t>R</a:t>
              </a:r>
              <a:r>
                <a:rPr lang="en-US" altLang="zh-CN" sz="2400" b="1" baseline="-25000" dirty="0">
                  <a:solidFill>
                    <a:schemeClr val="tx1"/>
                  </a:solidFill>
                  <a:latin typeface="Times New Roman" panose="02020603050405020304" pitchFamily="18" charset="0"/>
                  <a:ea typeface="宋体" panose="02010600030101010101" pitchFamily="2" charset="-122"/>
                </a:rPr>
                <a:t>3</a:t>
              </a:r>
            </a:p>
          </p:txBody>
        </p:sp>
      </p:grpSp>
      <p:sp>
        <p:nvSpPr>
          <p:cNvPr id="8208" name="Text Box 19"/>
          <p:cNvSpPr txBox="1"/>
          <p:nvPr/>
        </p:nvSpPr>
        <p:spPr>
          <a:xfrm>
            <a:off x="683895" y="906145"/>
            <a:ext cx="8001000" cy="1789430"/>
          </a:xfrm>
          <a:prstGeom prst="rect">
            <a:avLst/>
          </a:prstGeom>
          <a:noFill/>
          <a:ln w="6350">
            <a:noFill/>
          </a:ln>
        </p:spPr>
        <p:txBody>
          <a:bodyPr anchor="t" anchorCtr="0">
            <a:spAutoFit/>
          </a:bodyPr>
          <a:lstStyle/>
          <a:p>
            <a:pPr>
              <a:spcBef>
                <a:spcPct val="20000"/>
              </a:spcBef>
            </a:pPr>
            <a:r>
              <a:rPr lang="zh-CN" altLang="en-US" sz="2400" b="1" dirty="0">
                <a:solidFill>
                  <a:srgbClr val="7030A0"/>
                </a:solidFill>
                <a:latin typeface="Times New Roman" panose="02020603050405020304" pitchFamily="18" charset="0"/>
                <a:ea typeface="宋体" panose="02010600030101010101" pitchFamily="2" charset="-122"/>
              </a:rPr>
              <a:t>说明: </a:t>
            </a:r>
          </a:p>
          <a:p>
            <a:pPr>
              <a:spcBef>
                <a:spcPct val="20000"/>
              </a:spcBef>
            </a:pPr>
            <a:r>
              <a:rPr lang="zh-CN" altLang="en-US" sz="2400" b="1" dirty="0">
                <a:solidFill>
                  <a:schemeClr val="tx1"/>
                </a:solidFill>
                <a:latin typeface="Times New Roman" panose="02020603050405020304" pitchFamily="18" charset="0"/>
                <a:ea typeface="宋体" panose="02010600030101010101" pitchFamily="2" charset="-122"/>
              </a:rPr>
              <a:t>(1) 一个平面图可以有多个不同形式的平面嵌入</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同构</a:t>
            </a:r>
            <a:r>
              <a:rPr lang="en-US" altLang="zh-CN" sz="2400" b="1" dirty="0">
                <a:solidFill>
                  <a:schemeClr val="tx1"/>
                </a:solidFill>
                <a:latin typeface="Times New Roman" panose="02020603050405020304" pitchFamily="18" charset="0"/>
                <a:ea typeface="宋体" panose="02010600030101010101" pitchFamily="2" charset="-122"/>
              </a:rPr>
              <a:t>).</a:t>
            </a: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20000"/>
              </a:spcBef>
            </a:pPr>
            <a:r>
              <a:rPr lang="zh-CN" altLang="en-US" sz="2400" b="1" dirty="0">
                <a:solidFill>
                  <a:schemeClr val="tx1"/>
                </a:solidFill>
                <a:latin typeface="Times New Roman" panose="02020603050405020304" pitchFamily="18" charset="0"/>
                <a:ea typeface="宋体" panose="02010600030101010101" pitchFamily="2" charset="-122"/>
              </a:rPr>
              <a:t>(2) 可以通过变换（改动</a:t>
            </a:r>
            <a:r>
              <a:rPr lang="zh-CN" altLang="en-US" sz="2400" b="1" dirty="0">
                <a:solidFill>
                  <a:schemeClr val="tx1"/>
                </a:solidFill>
                <a:latin typeface="Times New Roman" panose="02020603050405020304" pitchFamily="18" charset="0"/>
                <a:ea typeface="宋体" panose="02010600030101010101" pitchFamily="2" charset="-122"/>
                <a:sym typeface="+mn-ea"/>
              </a:rPr>
              <a:t>顶点或边的位置</a:t>
            </a:r>
            <a:r>
              <a:rPr lang="zh-CN" altLang="en-US" sz="2400" b="1" dirty="0">
                <a:solidFill>
                  <a:schemeClr val="tx1"/>
                </a:solidFill>
                <a:latin typeface="Times New Roman" panose="02020603050405020304" pitchFamily="18" charset="0"/>
                <a:ea typeface="宋体" panose="02010600030101010101" pitchFamily="2" charset="-122"/>
              </a:rPr>
              <a:t>）把平面图的</a:t>
            </a:r>
            <a:r>
              <a:rPr lang="zh-CN" altLang="en-US" sz="2400" b="1" dirty="0">
                <a:solidFill>
                  <a:srgbClr val="FF0000"/>
                </a:solidFill>
                <a:latin typeface="Times New Roman" panose="02020603050405020304" pitchFamily="18" charset="0"/>
                <a:ea typeface="宋体" panose="02010600030101010101" pitchFamily="2" charset="-122"/>
              </a:rPr>
              <a:t>任何</a:t>
            </a:r>
            <a:r>
              <a:rPr lang="en-US" altLang="zh-CN" sz="2400" b="1" dirty="0">
                <a:solidFill>
                  <a:srgbClr val="FF0000"/>
                </a:solidFill>
                <a:latin typeface="Times New Roman" panose="02020603050405020304" pitchFamily="18" charset="0"/>
                <a:ea typeface="宋体" panose="02010600030101010101" pitchFamily="2" charset="-122"/>
              </a:rPr>
              <a:t>  </a:t>
            </a:r>
          </a:p>
          <a:p>
            <a:pPr>
              <a:spcBef>
                <a:spcPct val="20000"/>
              </a:spcBef>
            </a:pPr>
            <a:r>
              <a:rPr lang="en-US" altLang="zh-CN" sz="2400" b="1" dirty="0">
                <a:solidFill>
                  <a:srgbClr val="FF0000"/>
                </a:solidFill>
                <a:latin typeface="Times New Roman" panose="02020603050405020304" pitchFamily="18" charset="0"/>
                <a:ea typeface="宋体" panose="02010600030101010101" pitchFamily="2" charset="-122"/>
              </a:rPr>
              <a:t>     </a:t>
            </a:r>
            <a:r>
              <a:rPr lang="zh-CN" altLang="en-US" sz="2400" b="1" dirty="0">
                <a:solidFill>
                  <a:srgbClr val="FF0000"/>
                </a:solidFill>
                <a:latin typeface="Times New Roman" panose="02020603050405020304" pitchFamily="18" charset="0"/>
                <a:ea typeface="宋体" panose="02010600030101010101" pitchFamily="2" charset="-122"/>
              </a:rPr>
              <a:t>一面</a:t>
            </a:r>
            <a:r>
              <a:rPr lang="zh-CN" altLang="en-US" sz="2400" b="1" dirty="0">
                <a:solidFill>
                  <a:schemeClr val="tx1"/>
                </a:solidFill>
                <a:latin typeface="Times New Roman" panose="02020603050405020304" pitchFamily="18" charset="0"/>
                <a:ea typeface="宋体" panose="02010600030101010101" pitchFamily="2" charset="-122"/>
              </a:rPr>
              <a:t>作为外部面</a:t>
            </a:r>
            <a:r>
              <a:rPr lang="en-US" altLang="zh-CN" sz="2400" b="1" dirty="0">
                <a:solidFill>
                  <a:schemeClr val="tx1"/>
                </a:solidFill>
                <a:latin typeface="Times New Roman" panose="02020603050405020304" pitchFamily="18" charset="0"/>
                <a:ea typeface="宋体" panose="02010600030101010101" pitchFamily="2" charset="-122"/>
              </a:rPr>
              <a:t>.</a:t>
            </a:r>
          </a:p>
        </p:txBody>
      </p:sp>
      <p:sp>
        <p:nvSpPr>
          <p:cNvPr id="3" name="文本框 2"/>
          <p:cNvSpPr txBox="1"/>
          <p:nvPr/>
        </p:nvSpPr>
        <p:spPr>
          <a:xfrm>
            <a:off x="4150360" y="3244850"/>
            <a:ext cx="407670" cy="445135"/>
          </a:xfrm>
          <a:prstGeom prst="rect">
            <a:avLst/>
          </a:prstGeom>
          <a:noFill/>
        </p:spPr>
        <p:txBody>
          <a:bodyPr wrap="none" rtlCol="0" anchor="t">
            <a:spAutoFit/>
          </a:bodyPr>
          <a:lstStyle/>
          <a:p>
            <a:r>
              <a:rPr lang="en-US" altLang="zh-CN" sz="2300" b="1" i="1">
                <a:latin typeface="Times New Roman" panose="02020603050405020304" pitchFamily="18" charset="0"/>
                <a:cs typeface="Times New Roman" panose="02020603050405020304" pitchFamily="18" charset="0"/>
              </a:rPr>
              <a:t>e</a:t>
            </a:r>
            <a:r>
              <a:rPr lang="en-US" altLang="zh-CN" sz="2300" b="1" baseline="-25000">
                <a:latin typeface="Times New Roman" panose="02020603050405020304" pitchFamily="18" charset="0"/>
                <a:cs typeface="Times New Roman" panose="02020603050405020304" pitchFamily="18" charset="0"/>
              </a:rPr>
              <a:t>1</a:t>
            </a:r>
          </a:p>
        </p:txBody>
      </p:sp>
      <p:sp>
        <p:nvSpPr>
          <p:cNvPr id="4" name="文本框 3"/>
          <p:cNvSpPr txBox="1"/>
          <p:nvPr/>
        </p:nvSpPr>
        <p:spPr>
          <a:xfrm>
            <a:off x="4564380" y="4376420"/>
            <a:ext cx="407670" cy="445135"/>
          </a:xfrm>
          <a:prstGeom prst="rect">
            <a:avLst/>
          </a:prstGeom>
          <a:noFill/>
        </p:spPr>
        <p:txBody>
          <a:bodyPr wrap="none" rtlCol="0" anchor="t">
            <a:spAutoFit/>
          </a:bodyPr>
          <a:lstStyle/>
          <a:p>
            <a:r>
              <a:rPr lang="en-US" altLang="zh-CN" sz="2300" b="1" i="1">
                <a:latin typeface="Times New Roman" panose="02020603050405020304" pitchFamily="18" charset="0"/>
                <a:cs typeface="Times New Roman" panose="02020603050405020304" pitchFamily="18" charset="0"/>
              </a:rPr>
              <a:t>e</a:t>
            </a:r>
            <a:r>
              <a:rPr lang="en-US" altLang="zh-CN" sz="2300" b="1" baseline="-25000">
                <a:latin typeface="Times New Roman" panose="02020603050405020304" pitchFamily="18" charset="0"/>
                <a:cs typeface="Times New Roman" panose="02020603050405020304" pitchFamily="18" charset="0"/>
              </a:rPr>
              <a:t>2</a:t>
            </a:r>
          </a:p>
        </p:txBody>
      </p:sp>
      <p:sp>
        <p:nvSpPr>
          <p:cNvPr id="5" name="文本框 4"/>
          <p:cNvSpPr txBox="1"/>
          <p:nvPr/>
        </p:nvSpPr>
        <p:spPr>
          <a:xfrm>
            <a:off x="5855970" y="3443605"/>
            <a:ext cx="407670" cy="445135"/>
          </a:xfrm>
          <a:prstGeom prst="rect">
            <a:avLst/>
          </a:prstGeom>
          <a:noFill/>
        </p:spPr>
        <p:txBody>
          <a:bodyPr wrap="none" rtlCol="0" anchor="t">
            <a:spAutoFit/>
          </a:bodyPr>
          <a:lstStyle/>
          <a:p>
            <a:r>
              <a:rPr lang="en-US" altLang="zh-CN" sz="2300" b="1" i="1">
                <a:latin typeface="Times New Roman" panose="02020603050405020304" pitchFamily="18" charset="0"/>
                <a:cs typeface="Times New Roman" panose="02020603050405020304" pitchFamily="18" charset="0"/>
              </a:rPr>
              <a:t>e</a:t>
            </a:r>
            <a:r>
              <a:rPr lang="en-US" altLang="zh-CN" sz="2300" b="1" baseline="-25000">
                <a:latin typeface="Times New Roman" panose="02020603050405020304" pitchFamily="18" charset="0"/>
                <a:cs typeface="Times New Roman" panose="02020603050405020304" pitchFamily="18" charset="0"/>
              </a:rPr>
              <a:t>3</a:t>
            </a:r>
          </a:p>
        </p:txBody>
      </p:sp>
      <p:sp>
        <p:nvSpPr>
          <p:cNvPr id="6" name="文本框 5"/>
          <p:cNvSpPr txBox="1"/>
          <p:nvPr/>
        </p:nvSpPr>
        <p:spPr>
          <a:xfrm>
            <a:off x="4994910" y="2797810"/>
            <a:ext cx="407670" cy="445135"/>
          </a:xfrm>
          <a:prstGeom prst="rect">
            <a:avLst/>
          </a:prstGeom>
          <a:noFill/>
        </p:spPr>
        <p:txBody>
          <a:bodyPr wrap="none" rtlCol="0" anchor="t">
            <a:spAutoFit/>
          </a:bodyPr>
          <a:lstStyle/>
          <a:p>
            <a:r>
              <a:rPr lang="en-US" altLang="zh-CN" sz="2300" b="1" i="1">
                <a:latin typeface="Times New Roman" panose="02020603050405020304" pitchFamily="18" charset="0"/>
                <a:cs typeface="Times New Roman" panose="02020603050405020304" pitchFamily="18" charset="0"/>
              </a:rPr>
              <a:t>e</a:t>
            </a:r>
            <a:r>
              <a:rPr lang="en-US" altLang="zh-CN" sz="2300" b="1" baseline="-25000">
                <a:latin typeface="Times New Roman" panose="02020603050405020304" pitchFamily="18" charset="0"/>
                <a:cs typeface="Times New Roman" panose="02020603050405020304" pitchFamily="18" charset="0"/>
              </a:rPr>
              <a:t>4</a:t>
            </a:r>
          </a:p>
        </p:txBody>
      </p:sp>
      <p:sp>
        <p:nvSpPr>
          <p:cNvPr id="7" name="文本框 6"/>
          <p:cNvSpPr txBox="1"/>
          <p:nvPr/>
        </p:nvSpPr>
        <p:spPr>
          <a:xfrm>
            <a:off x="4923155" y="3371850"/>
            <a:ext cx="407670" cy="445135"/>
          </a:xfrm>
          <a:prstGeom prst="rect">
            <a:avLst/>
          </a:prstGeom>
          <a:noFill/>
        </p:spPr>
        <p:txBody>
          <a:bodyPr wrap="none" rtlCol="0" anchor="t">
            <a:spAutoFit/>
          </a:bodyPr>
          <a:lstStyle/>
          <a:p>
            <a:r>
              <a:rPr lang="en-US" altLang="zh-CN" sz="2300" b="1" i="1">
                <a:latin typeface="Times New Roman" panose="02020603050405020304" pitchFamily="18" charset="0"/>
                <a:cs typeface="Times New Roman" panose="02020603050405020304" pitchFamily="18" charset="0"/>
              </a:rPr>
              <a:t>e</a:t>
            </a:r>
            <a:r>
              <a:rPr lang="en-US" altLang="zh-CN" sz="2300" b="1" baseline="-25000">
                <a:latin typeface="Times New Roman" panose="02020603050405020304" pitchFamily="18" charset="0"/>
                <a:cs typeface="Times New Roman" panose="02020603050405020304" pitchFamily="18" charset="0"/>
              </a:rPr>
              <a:t>5</a:t>
            </a:r>
          </a:p>
        </p:txBody>
      </p:sp>
      <p:sp>
        <p:nvSpPr>
          <p:cNvPr id="19" name="文本框 18"/>
          <p:cNvSpPr txBox="1"/>
          <p:nvPr/>
        </p:nvSpPr>
        <p:spPr>
          <a:xfrm>
            <a:off x="6430010" y="3228340"/>
            <a:ext cx="407670" cy="445135"/>
          </a:xfrm>
          <a:prstGeom prst="rect">
            <a:avLst/>
          </a:prstGeom>
          <a:noFill/>
        </p:spPr>
        <p:txBody>
          <a:bodyPr wrap="none" rtlCol="0" anchor="t">
            <a:spAutoFit/>
          </a:bodyPr>
          <a:lstStyle/>
          <a:p>
            <a:r>
              <a:rPr lang="en-US" altLang="zh-CN" sz="2300" b="1" i="1">
                <a:latin typeface="Times New Roman" panose="02020603050405020304" pitchFamily="18" charset="0"/>
                <a:cs typeface="Times New Roman" panose="02020603050405020304" pitchFamily="18" charset="0"/>
              </a:rPr>
              <a:t>e</a:t>
            </a:r>
            <a:r>
              <a:rPr lang="en-US" altLang="zh-CN" sz="2300" b="1" baseline="-25000">
                <a:latin typeface="Times New Roman" panose="02020603050405020304" pitchFamily="18" charset="0"/>
                <a:cs typeface="Times New Roman" panose="02020603050405020304" pitchFamily="18" charset="0"/>
              </a:rPr>
              <a:t>1</a:t>
            </a:r>
          </a:p>
        </p:txBody>
      </p:sp>
      <p:sp>
        <p:nvSpPr>
          <p:cNvPr id="20" name="文本框 19"/>
          <p:cNvSpPr txBox="1"/>
          <p:nvPr/>
        </p:nvSpPr>
        <p:spPr>
          <a:xfrm>
            <a:off x="6844030" y="4359910"/>
            <a:ext cx="407670" cy="445135"/>
          </a:xfrm>
          <a:prstGeom prst="rect">
            <a:avLst/>
          </a:prstGeom>
          <a:noFill/>
        </p:spPr>
        <p:txBody>
          <a:bodyPr wrap="none" rtlCol="0" anchor="t">
            <a:spAutoFit/>
          </a:bodyPr>
          <a:lstStyle/>
          <a:p>
            <a:r>
              <a:rPr lang="en-US" altLang="zh-CN" sz="2300" b="1" i="1">
                <a:latin typeface="Times New Roman" panose="02020603050405020304" pitchFamily="18" charset="0"/>
                <a:cs typeface="Times New Roman" panose="02020603050405020304" pitchFamily="18" charset="0"/>
              </a:rPr>
              <a:t>e</a:t>
            </a:r>
            <a:r>
              <a:rPr lang="en-US" altLang="zh-CN" sz="2300" b="1" baseline="-25000">
                <a:latin typeface="Times New Roman" panose="02020603050405020304" pitchFamily="18" charset="0"/>
                <a:cs typeface="Times New Roman" panose="02020603050405020304" pitchFamily="18" charset="0"/>
              </a:rPr>
              <a:t>2</a:t>
            </a:r>
          </a:p>
        </p:txBody>
      </p:sp>
      <p:sp>
        <p:nvSpPr>
          <p:cNvPr id="21" name="文本框 20"/>
          <p:cNvSpPr txBox="1"/>
          <p:nvPr/>
        </p:nvSpPr>
        <p:spPr>
          <a:xfrm>
            <a:off x="7776845" y="3785870"/>
            <a:ext cx="407670" cy="445135"/>
          </a:xfrm>
          <a:prstGeom prst="rect">
            <a:avLst/>
          </a:prstGeom>
          <a:noFill/>
        </p:spPr>
        <p:txBody>
          <a:bodyPr wrap="none" rtlCol="0" anchor="t">
            <a:spAutoFit/>
          </a:bodyPr>
          <a:lstStyle/>
          <a:p>
            <a:r>
              <a:rPr lang="en-US" altLang="zh-CN" sz="2300" b="1" i="1">
                <a:latin typeface="Times New Roman" panose="02020603050405020304" pitchFamily="18" charset="0"/>
                <a:cs typeface="Times New Roman" panose="02020603050405020304" pitchFamily="18" charset="0"/>
              </a:rPr>
              <a:t>e</a:t>
            </a:r>
            <a:r>
              <a:rPr lang="en-US" altLang="zh-CN" sz="2300" b="1" baseline="-25000">
                <a:latin typeface="Times New Roman" panose="02020603050405020304" pitchFamily="18" charset="0"/>
                <a:cs typeface="Times New Roman" panose="02020603050405020304" pitchFamily="18" charset="0"/>
              </a:rPr>
              <a:t>3</a:t>
            </a:r>
          </a:p>
        </p:txBody>
      </p:sp>
      <p:sp>
        <p:nvSpPr>
          <p:cNvPr id="22" name="文本框 21"/>
          <p:cNvSpPr txBox="1"/>
          <p:nvPr/>
        </p:nvSpPr>
        <p:spPr>
          <a:xfrm>
            <a:off x="7274560" y="3211830"/>
            <a:ext cx="407670" cy="445135"/>
          </a:xfrm>
          <a:prstGeom prst="rect">
            <a:avLst/>
          </a:prstGeom>
          <a:noFill/>
        </p:spPr>
        <p:txBody>
          <a:bodyPr wrap="none" rtlCol="0" anchor="t">
            <a:spAutoFit/>
          </a:bodyPr>
          <a:lstStyle/>
          <a:p>
            <a:r>
              <a:rPr lang="en-US" altLang="zh-CN" sz="2300" b="1" i="1">
                <a:latin typeface="Times New Roman" panose="02020603050405020304" pitchFamily="18" charset="0"/>
                <a:cs typeface="Times New Roman" panose="02020603050405020304" pitchFamily="18" charset="0"/>
              </a:rPr>
              <a:t>e</a:t>
            </a:r>
            <a:r>
              <a:rPr lang="en-US" altLang="zh-CN" sz="2300" b="1" baseline="-25000">
                <a:latin typeface="Times New Roman" panose="02020603050405020304" pitchFamily="18" charset="0"/>
                <a:cs typeface="Times New Roman" panose="02020603050405020304" pitchFamily="18" charset="0"/>
              </a:rPr>
              <a:t>4</a:t>
            </a:r>
          </a:p>
        </p:txBody>
      </p:sp>
      <p:sp>
        <p:nvSpPr>
          <p:cNvPr id="23" name="文本框 22"/>
          <p:cNvSpPr txBox="1"/>
          <p:nvPr/>
        </p:nvSpPr>
        <p:spPr>
          <a:xfrm>
            <a:off x="8207375" y="2566035"/>
            <a:ext cx="407670" cy="445135"/>
          </a:xfrm>
          <a:prstGeom prst="rect">
            <a:avLst/>
          </a:prstGeom>
          <a:noFill/>
        </p:spPr>
        <p:txBody>
          <a:bodyPr wrap="none" rtlCol="0" anchor="t">
            <a:spAutoFit/>
          </a:bodyPr>
          <a:lstStyle/>
          <a:p>
            <a:r>
              <a:rPr lang="en-US" altLang="zh-CN" sz="2300" b="1" i="1">
                <a:latin typeface="Times New Roman" panose="02020603050405020304" pitchFamily="18" charset="0"/>
                <a:cs typeface="Times New Roman" panose="02020603050405020304" pitchFamily="18" charset="0"/>
              </a:rPr>
              <a:t>e</a:t>
            </a:r>
            <a:r>
              <a:rPr lang="en-US" altLang="zh-CN" sz="2300" b="1" baseline="-25000">
                <a:latin typeface="Times New Roman" panose="02020603050405020304" pitchFamily="18" charset="0"/>
                <a:cs typeface="Times New Roman" panose="02020603050405020304" pitchFamily="18" charset="0"/>
              </a:rPr>
              <a:t>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23</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9219" name="Rectangle 3"/>
          <p:cNvSpPr>
            <a:spLocks noGrp="1"/>
          </p:cNvSpPr>
          <p:nvPr>
            <p:ph idx="1"/>
          </p:nvPr>
        </p:nvSpPr>
        <p:spPr>
          <a:xfrm>
            <a:off x="829310" y="1909445"/>
            <a:ext cx="7412355" cy="3505200"/>
          </a:xfrm>
        </p:spPr>
        <p:txBody>
          <a:bodyPr vert="horz" wrap="square" lIns="91440" tIns="45720" rIns="91440" bIns="45720" anchor="t" anchorCtr="0"/>
          <a:lstStyle/>
          <a:p>
            <a:pPr eaLnBrk="1" latinLnBrk="0" hangingPunct="1">
              <a:lnSpc>
                <a:spcPct val="150000"/>
              </a:lnSpc>
              <a:spcBef>
                <a:spcPts val="0"/>
              </a:spcBef>
              <a:buNone/>
            </a:pPr>
            <a:r>
              <a:rPr lang="zh-CN" altLang="en-US" sz="2400" b="1" dirty="0">
                <a:solidFill>
                  <a:srgbClr val="7030A0"/>
                </a:solidFill>
              </a:rPr>
              <a:t>定理6.1</a:t>
            </a:r>
            <a:r>
              <a:rPr lang="en-US" altLang="zh-CN" sz="2400" b="1" dirty="0">
                <a:solidFill>
                  <a:srgbClr val="7030A0"/>
                </a:solidFill>
              </a:rPr>
              <a:t>5</a:t>
            </a:r>
            <a:r>
              <a:rPr lang="zh-CN" altLang="en-US" sz="2400" b="1" dirty="0">
                <a:solidFill>
                  <a:srgbClr val="FF3300"/>
                </a:solidFill>
              </a:rPr>
              <a:t> </a:t>
            </a:r>
            <a:r>
              <a:rPr lang="zh-CN" altLang="en-US" sz="2400" b="1" dirty="0">
                <a:solidFill>
                  <a:srgbClr val="FF0066"/>
                </a:solidFill>
              </a:rPr>
              <a:t> </a:t>
            </a:r>
            <a:r>
              <a:rPr lang="zh-CN" altLang="en-US" sz="2400" b="1" dirty="0">
                <a:solidFill>
                  <a:schemeClr val="accent2"/>
                </a:solidFill>
              </a:rPr>
              <a:t>平面图各面的次数之和等于边数的2倍</a:t>
            </a:r>
            <a:r>
              <a:rPr lang="en-US" altLang="zh-CN" sz="2400" b="1" dirty="0">
                <a:solidFill>
                  <a:schemeClr val="accent2"/>
                </a:solidFill>
              </a:rPr>
              <a:t>.</a:t>
            </a:r>
            <a:endParaRPr lang="zh-CN" altLang="en-US" sz="2400" b="1" dirty="0"/>
          </a:p>
          <a:p>
            <a:pPr eaLnBrk="1" latinLnBrk="0" hangingPunct="1">
              <a:lnSpc>
                <a:spcPct val="150000"/>
              </a:lnSpc>
              <a:spcBef>
                <a:spcPts val="0"/>
              </a:spcBef>
              <a:buNone/>
            </a:pPr>
            <a:endParaRPr lang="zh-CN" altLang="en-US" sz="2400" b="1" dirty="0"/>
          </a:p>
          <a:p>
            <a:pPr eaLnBrk="1" latinLnBrk="0" hangingPunct="1">
              <a:lnSpc>
                <a:spcPct val="150000"/>
              </a:lnSpc>
              <a:spcBef>
                <a:spcPts val="0"/>
              </a:spcBef>
              <a:buNone/>
            </a:pPr>
            <a:r>
              <a:rPr lang="zh-CN" altLang="en-US" sz="2400" b="1" dirty="0"/>
              <a:t>证： 一条边或者是2个面的公共边界, </a:t>
            </a:r>
            <a:r>
              <a:rPr lang="zh-CN" altLang="en-US" sz="2400" b="1" dirty="0">
                <a:solidFill>
                  <a:srgbClr val="FF0000"/>
                </a:solidFill>
              </a:rPr>
              <a:t>或者在一个面的</a:t>
            </a:r>
          </a:p>
          <a:p>
            <a:pPr eaLnBrk="1" latinLnBrk="0" hangingPunct="1">
              <a:lnSpc>
                <a:spcPct val="150000"/>
              </a:lnSpc>
              <a:spcBef>
                <a:spcPts val="0"/>
              </a:spcBef>
              <a:buNone/>
            </a:pPr>
            <a:r>
              <a:rPr lang="zh-CN" altLang="en-US" sz="2400" b="1" dirty="0">
                <a:solidFill>
                  <a:srgbClr val="FF0000"/>
                </a:solidFill>
              </a:rPr>
              <a:t>边界中出现2次</a:t>
            </a:r>
            <a:r>
              <a:rPr lang="zh-CN" altLang="en-US" sz="2400" b="1" dirty="0"/>
              <a:t>. 在计算各面的次数之和时, 每条边恰好</a:t>
            </a:r>
          </a:p>
          <a:p>
            <a:pPr eaLnBrk="1" latinLnBrk="0" hangingPunct="1">
              <a:lnSpc>
                <a:spcPct val="150000"/>
              </a:lnSpc>
              <a:spcBef>
                <a:spcPts val="0"/>
              </a:spcBef>
              <a:buNone/>
            </a:pPr>
            <a:r>
              <a:rPr lang="zh-CN" altLang="en-US" sz="2400" b="1" dirty="0"/>
              <a:t>被计算</a:t>
            </a:r>
            <a:r>
              <a:rPr lang="zh-CN" altLang="en-US" sz="2400" b="1" dirty="0">
                <a:solidFill>
                  <a:srgbClr val="FF0000"/>
                </a:solidFill>
              </a:rPr>
              <a:t>2次</a:t>
            </a:r>
            <a:r>
              <a:rPr lang="zh-CN" altLang="en-US"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7" dur="500"/>
                                        <p:tgtEl>
                                          <p:spTgt spid="921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0" dur="500"/>
                                        <p:tgtEl>
                                          <p:spTgt spid="921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animEffect transition="in" filter="blinds(horizontal)">
                                      <p:cBhvr>
                                        <p:cTn id="13"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24</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0242" name="Rectangle 2"/>
          <p:cNvSpPr>
            <a:spLocks noGrp="1"/>
          </p:cNvSpPr>
          <p:nvPr>
            <p:ph type="title"/>
          </p:nvPr>
        </p:nvSpPr>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latin typeface="宋体" panose="02010600030101010101" pitchFamily="2" charset="-122"/>
              </a:rPr>
              <a:t>极大平面图</a:t>
            </a:r>
          </a:p>
        </p:txBody>
      </p:sp>
      <p:sp>
        <p:nvSpPr>
          <p:cNvPr id="10243" name="Rectangle 3"/>
          <p:cNvSpPr>
            <a:spLocks noGrp="1"/>
          </p:cNvSpPr>
          <p:nvPr>
            <p:ph idx="1"/>
          </p:nvPr>
        </p:nvSpPr>
        <p:spPr>
          <a:xfrm>
            <a:off x="685800" y="1981200"/>
            <a:ext cx="7772400" cy="914400"/>
          </a:xfrm>
        </p:spPr>
        <p:txBody>
          <a:bodyPr vert="horz" wrap="square" lIns="91440" tIns="45720" rIns="91440" bIns="45720" anchor="t" anchorCtr="0"/>
          <a:lstStyle/>
          <a:p>
            <a:pPr algn="just" eaLnBrk="1" hangingPunct="1">
              <a:buNone/>
            </a:pPr>
            <a:r>
              <a:rPr lang="zh-CN" altLang="en-US" sz="2400" b="1" dirty="0">
                <a:solidFill>
                  <a:srgbClr val="7030A0"/>
                </a:solidFill>
              </a:rPr>
              <a:t>定义6.24</a:t>
            </a:r>
            <a:r>
              <a:rPr lang="zh-CN" altLang="en-US" sz="2400" b="1" dirty="0">
                <a:solidFill>
                  <a:srgbClr val="FF3300"/>
                </a:solidFill>
              </a:rPr>
              <a:t> </a:t>
            </a:r>
            <a:r>
              <a:rPr lang="zh-CN" altLang="en-US" sz="2400" b="1" dirty="0"/>
              <a:t>若</a:t>
            </a:r>
            <a:r>
              <a:rPr lang="en-US" altLang="zh-CN" sz="2400" b="1" i="1" dirty="0"/>
              <a:t>G</a:t>
            </a:r>
            <a:r>
              <a:rPr lang="zh-CN" altLang="en-US" sz="2400" b="1" dirty="0"/>
              <a:t>是</a:t>
            </a:r>
            <a:r>
              <a:rPr lang="zh-CN" altLang="en-US" sz="2400" b="1" dirty="0">
                <a:solidFill>
                  <a:srgbClr val="FF0000"/>
                </a:solidFill>
              </a:rPr>
              <a:t>简单</a:t>
            </a:r>
            <a:r>
              <a:rPr lang="zh-CN" altLang="en-US" sz="2400" b="1" dirty="0">
                <a:solidFill>
                  <a:schemeClr val="tx2"/>
                </a:solidFill>
              </a:rPr>
              <a:t>平面图</a:t>
            </a:r>
            <a:r>
              <a:rPr lang="zh-CN" altLang="en-US" sz="2400" b="1" dirty="0"/>
              <a:t>, 且在</a:t>
            </a:r>
            <a:r>
              <a:rPr lang="zh-CN" altLang="en-US" sz="2400" b="1" dirty="0">
                <a:solidFill>
                  <a:srgbClr val="FF0000"/>
                </a:solidFill>
              </a:rPr>
              <a:t>任意</a:t>
            </a:r>
            <a:r>
              <a:rPr lang="zh-CN" altLang="en-US" sz="2400" b="1" dirty="0"/>
              <a:t>两个</a:t>
            </a:r>
            <a:r>
              <a:rPr lang="zh-CN" altLang="en-US" sz="2400" b="1" dirty="0">
                <a:solidFill>
                  <a:srgbClr val="FF0000"/>
                </a:solidFill>
              </a:rPr>
              <a:t>不相邻</a:t>
            </a:r>
            <a:r>
              <a:rPr lang="zh-CN" altLang="en-US" sz="2400" b="1" dirty="0"/>
              <a:t>的顶点</a:t>
            </a:r>
          </a:p>
          <a:p>
            <a:pPr algn="just" eaLnBrk="1" hangingPunct="1">
              <a:buNone/>
            </a:pPr>
            <a:r>
              <a:rPr lang="zh-CN" altLang="en-US" sz="2400" b="1" dirty="0"/>
              <a:t>之间加一条新边所得图为非平面图, 则称</a:t>
            </a:r>
            <a:r>
              <a:rPr lang="en-US" altLang="zh-CN" sz="2400" b="1" i="1" dirty="0"/>
              <a:t>G</a:t>
            </a:r>
            <a:r>
              <a:rPr lang="zh-CN" altLang="en-US" sz="2400" b="1" dirty="0"/>
              <a:t>为</a:t>
            </a:r>
            <a:r>
              <a:rPr lang="zh-CN" altLang="en-US" sz="2400" b="1" dirty="0">
                <a:solidFill>
                  <a:srgbClr val="FF3300"/>
                </a:solidFill>
              </a:rPr>
              <a:t>极大平面图</a:t>
            </a:r>
            <a:endParaRPr lang="zh-CN" altLang="en-US" sz="2400" b="1" dirty="0"/>
          </a:p>
        </p:txBody>
      </p:sp>
      <p:grpSp>
        <p:nvGrpSpPr>
          <p:cNvPr id="10244" name="Group 16"/>
          <p:cNvGrpSpPr/>
          <p:nvPr/>
        </p:nvGrpSpPr>
        <p:grpSpPr>
          <a:xfrm>
            <a:off x="609600" y="3276600"/>
            <a:ext cx="7772400" cy="3200400"/>
            <a:chOff x="384" y="2064"/>
            <a:chExt cx="4896" cy="2016"/>
          </a:xfrm>
        </p:grpSpPr>
        <p:sp>
          <p:nvSpPr>
            <p:cNvPr id="10245" name="Text Box 4"/>
            <p:cNvSpPr txBox="1"/>
            <p:nvPr/>
          </p:nvSpPr>
          <p:spPr>
            <a:xfrm>
              <a:off x="384" y="2064"/>
              <a:ext cx="4896" cy="2016"/>
            </a:xfrm>
            <a:prstGeom prst="rect">
              <a:avLst/>
            </a:prstGeom>
            <a:solidFill>
              <a:schemeClr val="bg1"/>
            </a:solidFill>
            <a:ln w="6350">
              <a:noFill/>
            </a:ln>
          </p:spPr>
          <p:txBody>
            <a:bodyPr anchor="t" anchorCtr="0">
              <a:spAutoFit/>
            </a:bodyPr>
            <a:lstStyle/>
            <a:p>
              <a:pPr>
                <a:spcBef>
                  <a:spcPct val="50000"/>
                </a:spcBef>
              </a:pPr>
              <a:r>
                <a:rPr lang="zh-CN" altLang="en-US" sz="2400" b="1" dirty="0">
                  <a:solidFill>
                    <a:srgbClr val="0000FF"/>
                  </a:solidFill>
                  <a:latin typeface="Times New Roman" panose="02020603050405020304" pitchFamily="18" charset="0"/>
                  <a:ea typeface="宋体" panose="02010600030101010101" pitchFamily="2" charset="-122"/>
                </a:rPr>
                <a:t>例如</a:t>
              </a:r>
              <a:r>
                <a:rPr lang="zh-CN" altLang="en-US" sz="2400" b="1" dirty="0">
                  <a:solidFill>
                    <a:srgbClr val="800000"/>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30000" dirty="0">
                  <a:solidFill>
                    <a:srgbClr val="002060"/>
                  </a:solidFill>
                  <a:latin typeface="Times New Roman" panose="02020603050405020304" pitchFamily="18" charset="0"/>
                  <a:ea typeface="宋体" panose="02010600030101010101" pitchFamily="2" charset="-122"/>
                </a:rPr>
                <a:t>1</a:t>
              </a: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30000" dirty="0">
                  <a:solidFill>
                    <a:srgbClr val="002060"/>
                  </a:solidFill>
                  <a:latin typeface="Times New Roman" panose="02020603050405020304" pitchFamily="18" charset="0"/>
                  <a:ea typeface="宋体" panose="02010600030101010101" pitchFamily="2" charset="-122"/>
                </a:rPr>
                <a:t>2</a:t>
              </a: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30000" dirty="0">
                  <a:solidFill>
                    <a:srgbClr val="002060"/>
                  </a:solidFill>
                  <a:latin typeface="Times New Roman" panose="02020603050405020304" pitchFamily="18" charset="0"/>
                  <a:ea typeface="宋体" panose="02010600030101010101" pitchFamily="2" charset="-122"/>
                </a:rPr>
                <a:t>3</a:t>
              </a:r>
              <a:r>
                <a:rPr lang="en-US" altLang="zh-CN" sz="2400" b="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30000" dirty="0">
                  <a:solidFill>
                    <a:srgbClr val="002060"/>
                  </a:solidFill>
                  <a:latin typeface="Times New Roman" panose="02020603050405020304" pitchFamily="18" charset="0"/>
                  <a:ea typeface="宋体" panose="02010600030101010101" pitchFamily="2" charset="-122"/>
                </a:rPr>
                <a:t>4</a:t>
              </a:r>
              <a:r>
                <a:rPr lang="zh-CN" altLang="en-US" sz="2400" b="1" dirty="0">
                  <a:solidFill>
                    <a:srgbClr val="002060"/>
                  </a:solidFill>
                  <a:latin typeface="Times New Roman" panose="02020603050405020304" pitchFamily="18" charset="0"/>
                  <a:ea typeface="宋体" panose="02010600030101010101" pitchFamily="2" charset="-122"/>
                </a:rPr>
                <a:t>都是极大平面图</a:t>
              </a:r>
            </a:p>
            <a:p>
              <a:pPr>
                <a:spcBef>
                  <a:spcPct val="25000"/>
                </a:spcBef>
              </a:pPr>
              <a:r>
                <a:rPr lang="zh-CN" altLang="en-US" sz="2400" b="1" dirty="0">
                  <a:solidFill>
                    <a:srgbClr val="002060"/>
                  </a:solidFill>
                  <a:latin typeface="Times New Roman" panose="02020603050405020304" pitchFamily="18" charset="0"/>
                  <a:ea typeface="宋体" panose="02010600030101010101" pitchFamily="2" charset="-122"/>
                </a:rPr>
                <a:t>(1)是</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30000" dirty="0">
                  <a:solidFill>
                    <a:srgbClr val="002060"/>
                  </a:solidFill>
                  <a:latin typeface="Times New Roman" panose="02020603050405020304" pitchFamily="18" charset="0"/>
                  <a:ea typeface="宋体" panose="02010600030101010101" pitchFamily="2" charset="-122"/>
                </a:rPr>
                <a:t>5</a:t>
              </a:r>
              <a:r>
                <a:rPr lang="zh-CN" altLang="en-US" sz="2400" b="1" dirty="0">
                  <a:solidFill>
                    <a:srgbClr val="002060"/>
                  </a:solidFill>
                  <a:latin typeface="Times New Roman" panose="02020603050405020304" pitchFamily="18" charset="0"/>
                  <a:ea typeface="宋体" panose="02010600030101010101" pitchFamily="2" charset="-122"/>
                </a:rPr>
                <a:t>删去一条边, 是极大平面图.  (2)、(3)不是.</a:t>
              </a:r>
            </a:p>
            <a:p>
              <a:pPr>
                <a:spcBef>
                  <a:spcPct val="25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25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25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25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25000"/>
                </a:spcBef>
              </a:pPr>
              <a:endParaRPr lang="zh-CN" altLang="en-US" sz="2400" b="1" dirty="0">
                <a:solidFill>
                  <a:schemeClr val="tx1"/>
                </a:solidFill>
                <a:latin typeface="Times New Roman" panose="02020603050405020304" pitchFamily="18" charset="0"/>
                <a:ea typeface="宋体" panose="02010600030101010101" pitchFamily="2" charset="-122"/>
              </a:endParaRPr>
            </a:p>
          </p:txBody>
        </p:sp>
        <p:grpSp>
          <p:nvGrpSpPr>
            <p:cNvPr id="10246" name="Group 12"/>
            <p:cNvGrpSpPr/>
            <p:nvPr/>
          </p:nvGrpSpPr>
          <p:grpSpPr>
            <a:xfrm>
              <a:off x="2352" y="2784"/>
              <a:ext cx="2367" cy="1152"/>
              <a:chOff x="2496" y="2784"/>
              <a:chExt cx="2367" cy="1152"/>
            </a:xfrm>
          </p:grpSpPr>
          <p:pic>
            <p:nvPicPr>
              <p:cNvPr id="10247" name="Picture 5" descr="17-4"/>
              <p:cNvPicPr>
                <a:picLocks noChangeAspect="1"/>
              </p:cNvPicPr>
              <p:nvPr/>
            </p:nvPicPr>
            <p:blipFill>
              <a:blip r:embed="rId3"/>
              <a:srcRect r="39700"/>
              <a:stretch>
                <a:fillRect/>
              </a:stretch>
            </p:blipFill>
            <p:spPr>
              <a:xfrm>
                <a:off x="2496" y="2784"/>
                <a:ext cx="2367" cy="958"/>
              </a:xfrm>
              <a:prstGeom prst="rect">
                <a:avLst/>
              </a:prstGeom>
              <a:noFill/>
              <a:ln w="9525">
                <a:noFill/>
              </a:ln>
            </p:spPr>
          </p:pic>
          <p:sp>
            <p:nvSpPr>
              <p:cNvPr id="10248" name="Text Box 9"/>
              <p:cNvSpPr txBox="1"/>
              <p:nvPr/>
            </p:nvSpPr>
            <p:spPr>
              <a:xfrm>
                <a:off x="2880" y="3648"/>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(2)</a:t>
                </a:r>
              </a:p>
            </p:txBody>
          </p:sp>
          <p:sp>
            <p:nvSpPr>
              <p:cNvPr id="10249" name="Text Box 10"/>
              <p:cNvSpPr txBox="1"/>
              <p:nvPr/>
            </p:nvSpPr>
            <p:spPr>
              <a:xfrm>
                <a:off x="4224" y="3648"/>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grpSp>
        <p:grpSp>
          <p:nvGrpSpPr>
            <p:cNvPr id="10250" name="Group 15"/>
            <p:cNvGrpSpPr/>
            <p:nvPr/>
          </p:nvGrpSpPr>
          <p:grpSpPr>
            <a:xfrm>
              <a:off x="1008" y="2874"/>
              <a:ext cx="1006" cy="1062"/>
              <a:chOff x="1008" y="2874"/>
              <a:chExt cx="1006" cy="1062"/>
            </a:xfrm>
          </p:grpSpPr>
          <p:sp>
            <p:nvSpPr>
              <p:cNvPr id="10251" name="Text Box 8"/>
              <p:cNvSpPr txBox="1"/>
              <p:nvPr/>
            </p:nvSpPr>
            <p:spPr>
              <a:xfrm>
                <a:off x="1344" y="3648"/>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pic>
            <p:nvPicPr>
              <p:cNvPr id="10252" name="Picture 14" descr="E:\插图\离散\K5-e.tif"/>
              <p:cNvPicPr>
                <a:picLocks noChangeAspect="1"/>
              </p:cNvPicPr>
              <p:nvPr/>
            </p:nvPicPr>
            <p:blipFill>
              <a:blip r:embed="rId4"/>
              <a:stretch>
                <a:fillRect/>
              </a:stretch>
            </p:blipFill>
            <p:spPr>
              <a:xfrm>
                <a:off x="1008" y="2874"/>
                <a:ext cx="1006" cy="774"/>
              </a:xfrm>
              <a:prstGeom prst="rect">
                <a:avLst/>
              </a:prstGeom>
              <a:noFill/>
              <a:ln w="9525">
                <a:noFill/>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25</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1266" name="Rectangle 2"/>
          <p:cNvSpPr>
            <a:spLocks noGrp="1"/>
          </p:cNvSpPr>
          <p:nvPr>
            <p:ph type="title"/>
          </p:nvPr>
        </p:nvSpPr>
        <p:spPr>
          <a:xfrm>
            <a:off x="685800" y="466090"/>
            <a:ext cx="7772400" cy="1143000"/>
          </a:xfrm>
        </p:spPr>
        <p:txBody>
          <a:bodyPr vert="horz" wrap="square" lIns="91440" tIns="45720" rIns="91440" bIns="45720" anchor="ctr" anchorCtr="0"/>
          <a:lstStyle/>
          <a:p>
            <a:pPr algn="l" eaLnBrk="1" hangingPunct="1"/>
            <a:r>
              <a:rPr lang="zh-CN" altLang="en-US" sz="3600" dirty="0">
                <a:solidFill>
                  <a:srgbClr val="800000"/>
                </a:solidFill>
                <a:latin typeface="宋体" panose="02010600030101010101" pitchFamily="2" charset="-122"/>
              </a:rPr>
              <a:t>极大平面图的性质</a:t>
            </a:r>
          </a:p>
        </p:txBody>
      </p:sp>
      <p:sp>
        <p:nvSpPr>
          <p:cNvPr id="11267" name="Rectangle 3"/>
          <p:cNvSpPr>
            <a:spLocks noGrp="1"/>
          </p:cNvSpPr>
          <p:nvPr>
            <p:ph idx="1"/>
          </p:nvPr>
        </p:nvSpPr>
        <p:spPr>
          <a:xfrm>
            <a:off x="685800" y="1550670"/>
            <a:ext cx="7772400" cy="2242820"/>
          </a:xfrm>
        </p:spPr>
        <p:txBody>
          <a:bodyPr vert="horz" wrap="square" lIns="91440" tIns="45720" rIns="91440" bIns="45720" anchor="t" anchorCtr="0"/>
          <a:lstStyle/>
          <a:p>
            <a:pPr algn="just" eaLnBrk="1" hangingPunct="1">
              <a:buSzPct val="150000"/>
            </a:pPr>
            <a:r>
              <a:rPr lang="zh-CN" altLang="en-US" sz="2400" b="1" dirty="0">
                <a:solidFill>
                  <a:schemeClr val="tx1"/>
                </a:solidFill>
              </a:rPr>
              <a:t>极大平面图是连通的 </a:t>
            </a:r>
          </a:p>
          <a:p>
            <a:pPr algn="just" eaLnBrk="1" hangingPunct="1">
              <a:buSzPct val="150000"/>
            </a:pPr>
            <a:r>
              <a:rPr lang="zh-CN" altLang="en-US" sz="2400" b="1" dirty="0">
                <a:solidFill>
                  <a:schemeClr val="tx1"/>
                </a:solidFill>
              </a:rPr>
              <a:t>设</a:t>
            </a:r>
            <a:r>
              <a:rPr lang="en-US" altLang="zh-CN" sz="2400" b="1" i="1" dirty="0">
                <a:solidFill>
                  <a:schemeClr val="tx1"/>
                </a:solidFill>
              </a:rPr>
              <a:t>G</a:t>
            </a:r>
            <a:r>
              <a:rPr lang="zh-CN" altLang="en-US" sz="2400" b="1" dirty="0">
                <a:solidFill>
                  <a:schemeClr val="tx1"/>
                </a:solidFill>
              </a:rPr>
              <a:t>为</a:t>
            </a:r>
            <a:r>
              <a:rPr lang="en-US" altLang="zh-CN" sz="2400" b="1" i="1" dirty="0">
                <a:solidFill>
                  <a:schemeClr val="tx1"/>
                </a:solidFill>
              </a:rPr>
              <a:t>n</a:t>
            </a:r>
            <a:r>
              <a:rPr lang="en-US" altLang="zh-CN" sz="2400" b="1" dirty="0">
                <a:solidFill>
                  <a:schemeClr val="tx1"/>
                </a:solidFill>
              </a:rPr>
              <a:t>(</a:t>
            </a:r>
            <a:r>
              <a:rPr lang="en-US" altLang="zh-CN" sz="2400" b="1" i="1" dirty="0">
                <a:solidFill>
                  <a:schemeClr val="tx1"/>
                </a:solidFill>
              </a:rPr>
              <a:t>n</a:t>
            </a:r>
            <a:r>
              <a:rPr lang="en-US" altLang="zh-CN" sz="2400" b="1" dirty="0">
                <a:solidFill>
                  <a:schemeClr val="tx1"/>
                </a:solidFill>
                <a:sym typeface="Symbol" panose="05050102010706020507" pitchFamily="18" charset="2"/>
              </a:rPr>
              <a:t>3</a:t>
            </a:r>
            <a:r>
              <a:rPr lang="en-US" altLang="zh-CN" sz="2400" b="1" dirty="0">
                <a:solidFill>
                  <a:schemeClr val="tx1"/>
                </a:solidFill>
              </a:rPr>
              <a:t>)</a:t>
            </a:r>
            <a:r>
              <a:rPr lang="zh-CN" altLang="en-US" sz="2400" b="1" dirty="0">
                <a:solidFill>
                  <a:schemeClr val="tx1"/>
                </a:solidFill>
              </a:rPr>
              <a:t>阶简单图, 它为极大平面图的充分必要条</a:t>
            </a:r>
          </a:p>
          <a:p>
            <a:pPr algn="just" eaLnBrk="1" hangingPunct="1">
              <a:buSzPct val="150000"/>
              <a:buNone/>
            </a:pPr>
            <a:r>
              <a:rPr lang="zh-CN" altLang="en-US" sz="2400" b="1" dirty="0">
                <a:solidFill>
                  <a:schemeClr val="tx1"/>
                </a:solidFill>
              </a:rPr>
              <a:t>    件是</a:t>
            </a:r>
            <a:r>
              <a:rPr lang="en-US" altLang="zh-CN" sz="2400" b="1" i="1" dirty="0">
                <a:solidFill>
                  <a:schemeClr val="tx1"/>
                </a:solidFill>
              </a:rPr>
              <a:t>G</a:t>
            </a:r>
            <a:r>
              <a:rPr lang="zh-CN" altLang="en-US" sz="2400" b="1" dirty="0">
                <a:solidFill>
                  <a:schemeClr val="tx1"/>
                </a:solidFill>
              </a:rPr>
              <a:t>每个面的次数均为</a:t>
            </a:r>
            <a:r>
              <a:rPr lang="zh-CN" altLang="en-US" sz="2400" b="1" dirty="0">
                <a:solidFill>
                  <a:srgbClr val="FF0000"/>
                </a:solidFill>
              </a:rPr>
              <a:t>3</a:t>
            </a:r>
            <a:r>
              <a:rPr lang="zh-CN" altLang="en-US" sz="2400" b="1" dirty="0">
                <a:solidFill>
                  <a:schemeClr val="tx1"/>
                </a:solidFill>
              </a:rPr>
              <a:t>.</a:t>
            </a:r>
          </a:p>
          <a:p>
            <a:pPr algn="just" eaLnBrk="1" hangingPunct="1">
              <a:buSzPct val="150000"/>
              <a:buFont typeface="Arial" panose="020B0604020202020204" pitchFamily="34" charset="0"/>
              <a:buChar char="•"/>
            </a:pPr>
            <a:r>
              <a:rPr lang="zh-CN" altLang="en-US" sz="2400" b="1" dirty="0">
                <a:solidFill>
                  <a:schemeClr val="tx1"/>
                </a:solidFill>
                <a:sym typeface="+mn-ea"/>
              </a:rPr>
              <a:t>设</a:t>
            </a:r>
            <a:r>
              <a:rPr lang="en-US" altLang="zh-CN" sz="2400" b="1" i="1" dirty="0">
                <a:solidFill>
                  <a:schemeClr val="tx1"/>
                </a:solidFill>
                <a:sym typeface="+mn-ea"/>
              </a:rPr>
              <a:t>G</a:t>
            </a:r>
            <a:r>
              <a:rPr lang="zh-CN" altLang="en-US" sz="2400" b="1" dirty="0">
                <a:solidFill>
                  <a:schemeClr val="tx1"/>
                </a:solidFill>
                <a:sym typeface="+mn-ea"/>
              </a:rPr>
              <a:t>为</a:t>
            </a:r>
            <a:r>
              <a:rPr lang="en-US" altLang="zh-CN" sz="2400" b="1" i="1" dirty="0">
                <a:solidFill>
                  <a:schemeClr val="tx1"/>
                </a:solidFill>
                <a:sym typeface="+mn-ea"/>
              </a:rPr>
              <a:t>n</a:t>
            </a:r>
            <a:r>
              <a:rPr lang="en-US" altLang="zh-CN" sz="2400" b="1" dirty="0">
                <a:solidFill>
                  <a:schemeClr val="tx1"/>
                </a:solidFill>
                <a:sym typeface="+mn-ea"/>
              </a:rPr>
              <a:t>(</a:t>
            </a:r>
            <a:r>
              <a:rPr lang="en-US" altLang="zh-CN" sz="2400" b="1" i="1" dirty="0">
                <a:solidFill>
                  <a:schemeClr val="tx1"/>
                </a:solidFill>
                <a:sym typeface="+mn-ea"/>
              </a:rPr>
              <a:t>n</a:t>
            </a:r>
            <a:r>
              <a:rPr lang="en-US" altLang="zh-CN" sz="2400" b="1" dirty="0">
                <a:solidFill>
                  <a:schemeClr val="tx1"/>
                </a:solidFill>
                <a:sym typeface="Symbol" panose="05050102010706020507" pitchFamily="18" charset="2"/>
              </a:rPr>
              <a:t>3</a:t>
            </a:r>
            <a:r>
              <a:rPr lang="en-US" altLang="zh-CN" sz="2400" b="1" dirty="0">
                <a:solidFill>
                  <a:schemeClr val="tx1"/>
                </a:solidFill>
                <a:sym typeface="+mn-ea"/>
              </a:rPr>
              <a:t>)</a:t>
            </a:r>
            <a:r>
              <a:rPr lang="zh-CN" altLang="en-US" sz="2400" b="1" dirty="0">
                <a:solidFill>
                  <a:schemeClr val="tx1"/>
                </a:solidFill>
                <a:sym typeface="+mn-ea"/>
              </a:rPr>
              <a:t>阶简单图, 如它是极大平面图，则边数为</a:t>
            </a:r>
            <a:r>
              <a:rPr lang="en-US" altLang="zh-CN" sz="2400" b="1" dirty="0">
                <a:solidFill>
                  <a:srgbClr val="FF0000"/>
                </a:solidFill>
                <a:sym typeface="+mn-ea"/>
              </a:rPr>
              <a:t>3</a:t>
            </a:r>
            <a:r>
              <a:rPr lang="en-US" altLang="zh-CN" sz="2400" b="1" i="1" dirty="0">
                <a:solidFill>
                  <a:srgbClr val="FF0000"/>
                </a:solidFill>
                <a:sym typeface="+mn-ea"/>
              </a:rPr>
              <a:t>n</a:t>
            </a:r>
            <a:r>
              <a:rPr lang="en-US" altLang="zh-CN" sz="2400" b="1" dirty="0">
                <a:solidFill>
                  <a:srgbClr val="FF0000"/>
                </a:solidFill>
                <a:sym typeface="+mn-ea"/>
              </a:rPr>
              <a:t>-6</a:t>
            </a:r>
            <a:r>
              <a:rPr lang="zh-CN" altLang="en-US" sz="2400" b="1" dirty="0">
                <a:solidFill>
                  <a:srgbClr val="FF0000"/>
                </a:solidFill>
                <a:sym typeface="+mn-ea"/>
              </a:rPr>
              <a:t>，</a:t>
            </a:r>
            <a:r>
              <a:rPr lang="zh-CN" altLang="en-US" sz="2400" b="1" dirty="0">
                <a:solidFill>
                  <a:schemeClr val="tx2"/>
                </a:solidFill>
                <a:sym typeface="+mn-ea"/>
              </a:rPr>
              <a:t>面数是</a:t>
            </a:r>
            <a:r>
              <a:rPr lang="en-US" altLang="zh-CN" sz="2400" b="1" dirty="0">
                <a:solidFill>
                  <a:srgbClr val="FF0000"/>
                </a:solidFill>
                <a:sym typeface="+mn-ea"/>
              </a:rPr>
              <a:t>2n-4</a:t>
            </a:r>
          </a:p>
        </p:txBody>
      </p:sp>
      <p:grpSp>
        <p:nvGrpSpPr>
          <p:cNvPr id="2" name="Group 10"/>
          <p:cNvGrpSpPr/>
          <p:nvPr/>
        </p:nvGrpSpPr>
        <p:grpSpPr>
          <a:xfrm>
            <a:off x="762000" y="3810000"/>
            <a:ext cx="7391400" cy="2647950"/>
            <a:chOff x="480" y="2400"/>
            <a:chExt cx="4656" cy="1668"/>
          </a:xfrm>
        </p:grpSpPr>
        <p:sp>
          <p:nvSpPr>
            <p:cNvPr id="11269" name="Text Box 4"/>
            <p:cNvSpPr txBox="1"/>
            <p:nvPr/>
          </p:nvSpPr>
          <p:spPr>
            <a:xfrm>
              <a:off x="480" y="2400"/>
              <a:ext cx="4656" cy="1668"/>
            </a:xfrm>
            <a:prstGeom prst="rect">
              <a:avLst/>
            </a:prstGeom>
            <a:solidFill>
              <a:schemeClr val="bg1"/>
            </a:solidFill>
            <a:ln w="6350">
              <a:noFill/>
            </a:ln>
          </p:spPr>
          <p:txBody>
            <a:bodyPr anchor="t" anchorCtr="0">
              <a:spAutoFit/>
            </a:bodyPr>
            <a:lstStyle/>
            <a:p>
              <a:pPr>
                <a:spcBef>
                  <a:spcPct val="50000"/>
                </a:spcBef>
              </a:pPr>
              <a:r>
                <a:rPr lang="zh-CN" altLang="en-US" sz="2400" b="1" dirty="0">
                  <a:solidFill>
                    <a:srgbClr val="0000FF"/>
                  </a:solidFill>
                  <a:latin typeface="Times New Roman" panose="02020603050405020304" pitchFamily="18" charset="0"/>
                  <a:ea typeface="宋体" panose="02010600030101010101" pitchFamily="2" charset="-122"/>
                </a:rPr>
                <a:t>例如</a:t>
              </a:r>
            </a:p>
            <a:p>
              <a:pPr>
                <a:spcBef>
                  <a:spcPct val="50000"/>
                </a:spcBef>
              </a:pPr>
              <a:endParaRPr lang="zh-CN" altLang="en-US" sz="2400" b="1" dirty="0">
                <a:solidFill>
                  <a:srgbClr val="663300"/>
                </a:solidFill>
                <a:latin typeface="Times New Roman" panose="02020603050405020304" pitchFamily="18" charset="0"/>
                <a:ea typeface="宋体" panose="02010600030101010101" pitchFamily="2" charset="-122"/>
              </a:endParaRPr>
            </a:p>
            <a:p>
              <a:pPr>
                <a:spcBef>
                  <a:spcPct val="50000"/>
                </a:spcBef>
              </a:pPr>
              <a:endParaRPr lang="zh-CN" altLang="en-US" sz="2400" b="1" dirty="0">
                <a:solidFill>
                  <a:srgbClr val="663300"/>
                </a:solidFill>
                <a:latin typeface="Times New Roman" panose="02020603050405020304" pitchFamily="18" charset="0"/>
                <a:ea typeface="宋体" panose="02010600030101010101" pitchFamily="2" charset="-122"/>
              </a:endParaRPr>
            </a:p>
            <a:p>
              <a:pPr>
                <a:spcBef>
                  <a:spcPct val="50000"/>
                </a:spcBef>
              </a:pPr>
              <a:endParaRPr lang="zh-CN" altLang="en-US" sz="2400" b="1" dirty="0">
                <a:solidFill>
                  <a:srgbClr val="663300"/>
                </a:solidFill>
                <a:latin typeface="Times New Roman" panose="02020603050405020304" pitchFamily="18" charset="0"/>
                <a:ea typeface="宋体" panose="02010600030101010101" pitchFamily="2" charset="-122"/>
              </a:endParaRPr>
            </a:p>
            <a:p>
              <a:pPr>
                <a:spcBef>
                  <a:spcPct val="50000"/>
                </a:spcBef>
              </a:pPr>
              <a:endParaRPr lang="zh-CN" altLang="en-US" sz="2400" b="1" dirty="0">
                <a:solidFill>
                  <a:srgbClr val="663300"/>
                </a:solidFill>
                <a:latin typeface="Times New Roman" panose="02020603050405020304" pitchFamily="18" charset="0"/>
                <a:ea typeface="宋体" panose="02010600030101010101" pitchFamily="2" charset="-122"/>
              </a:endParaRPr>
            </a:p>
          </p:txBody>
        </p:sp>
        <p:pic>
          <p:nvPicPr>
            <p:cNvPr id="11270" name="Picture 6" descr="E:\插图\离散\图6.37(a).tif"/>
            <p:cNvPicPr>
              <a:picLocks noChangeAspect="1"/>
            </p:cNvPicPr>
            <p:nvPr/>
          </p:nvPicPr>
          <p:blipFill>
            <a:blip r:embed="rId3"/>
            <a:stretch>
              <a:fillRect/>
            </a:stretch>
          </p:blipFill>
          <p:spPr>
            <a:xfrm>
              <a:off x="1440" y="2496"/>
              <a:ext cx="1031" cy="950"/>
            </a:xfrm>
            <a:prstGeom prst="rect">
              <a:avLst/>
            </a:prstGeom>
            <a:noFill/>
            <a:ln w="9525">
              <a:noFill/>
            </a:ln>
          </p:spPr>
        </p:pic>
        <p:pic>
          <p:nvPicPr>
            <p:cNvPr id="11271" name="Picture 7" descr="E:\插图\离散\图6.37(b).tif"/>
            <p:cNvPicPr>
              <a:picLocks noChangeAspect="1"/>
            </p:cNvPicPr>
            <p:nvPr/>
          </p:nvPicPr>
          <p:blipFill>
            <a:blip r:embed="rId4"/>
            <a:stretch>
              <a:fillRect/>
            </a:stretch>
          </p:blipFill>
          <p:spPr>
            <a:xfrm>
              <a:off x="3360" y="2592"/>
              <a:ext cx="970" cy="835"/>
            </a:xfrm>
            <a:prstGeom prst="rect">
              <a:avLst/>
            </a:prstGeom>
            <a:noFill/>
            <a:ln w="9525">
              <a:noFill/>
            </a:ln>
          </p:spPr>
        </p:pic>
      </p:grpSp>
      <p:sp>
        <p:nvSpPr>
          <p:cNvPr id="315400" name="Text Box 8"/>
          <p:cNvSpPr txBox="1"/>
          <p:nvPr/>
        </p:nvSpPr>
        <p:spPr>
          <a:xfrm>
            <a:off x="2209800" y="5638800"/>
            <a:ext cx="17526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极大平面图</a:t>
            </a:r>
          </a:p>
        </p:txBody>
      </p:sp>
      <p:sp>
        <p:nvSpPr>
          <p:cNvPr id="315401" name="Text Box 9"/>
          <p:cNvSpPr txBox="1"/>
          <p:nvPr/>
        </p:nvSpPr>
        <p:spPr>
          <a:xfrm>
            <a:off x="4876800" y="5502275"/>
            <a:ext cx="2667000" cy="822325"/>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外部面的次数为4</a:t>
            </a:r>
          </a:p>
          <a:p>
            <a:r>
              <a:rPr lang="zh-CN" altLang="en-US" sz="2400" b="1" dirty="0">
                <a:solidFill>
                  <a:schemeClr val="tx1"/>
                </a:solidFill>
                <a:latin typeface="Times New Roman" panose="02020603050405020304" pitchFamily="18" charset="0"/>
                <a:ea typeface="宋体" panose="02010600030101010101" pitchFamily="2" charset="-122"/>
              </a:rPr>
              <a:t>    非极大平面图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5" dur="500"/>
                                        <p:tgtEl>
                                          <p:spTgt spid="112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0" dur="500"/>
                                        <p:tgtEl>
                                          <p:spTgt spid="112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15400"/>
                                        </p:tgtEl>
                                        <p:attrNameLst>
                                          <p:attrName>style.visibility</p:attrName>
                                        </p:attrNameLst>
                                      </p:cBhvr>
                                      <p:to>
                                        <p:strVal val="visible"/>
                                      </p:to>
                                    </p:set>
                                    <p:animEffect transition="in" filter="blinds(horizontal)">
                                      <p:cBhvr>
                                        <p:cTn id="25" dur="500"/>
                                        <p:tgtEl>
                                          <p:spTgt spid="31540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15401"/>
                                        </p:tgtEl>
                                        <p:attrNameLst>
                                          <p:attrName>style.visibility</p:attrName>
                                        </p:attrNameLst>
                                      </p:cBhvr>
                                      <p:to>
                                        <p:strVal val="visible"/>
                                      </p:to>
                                    </p:set>
                                    <p:animEffect transition="in" filter="blinds(horizontal)">
                                      <p:cBhvr>
                                        <p:cTn id="28" dur="500"/>
                                        <p:tgtEl>
                                          <p:spTgt spid="315401"/>
                                        </p:tgtEl>
                                      </p:cBhvr>
                                    </p:animEffect>
                                  </p:childTnLst>
                                </p:cTn>
                              </p:par>
                              <p:par>
                                <p:cTn id="29" presetID="3" presetClass="entr" presetSubtype="1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00" grpId="0"/>
      <p:bldP spid="315400" grpId="1"/>
      <p:bldP spid="315401" grpId="0"/>
      <p:bldP spid="31540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26</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2290" name="Rectangle 2"/>
          <p:cNvSpPr>
            <a:spLocks noGrp="1"/>
          </p:cNvSpPr>
          <p:nvPr>
            <p:ph type="title"/>
          </p:nvPr>
        </p:nvSpPr>
        <p:spPr>
          <a:xfrm>
            <a:off x="470535" y="107315"/>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latin typeface="宋体" panose="02010600030101010101" pitchFamily="2" charset="-122"/>
              </a:rPr>
              <a:t>欧拉公式</a:t>
            </a:r>
          </a:p>
        </p:txBody>
      </p:sp>
      <p:sp>
        <p:nvSpPr>
          <p:cNvPr id="12291" name="Rectangle 3"/>
          <p:cNvSpPr>
            <a:spLocks noGrp="1"/>
          </p:cNvSpPr>
          <p:nvPr>
            <p:ph idx="1"/>
          </p:nvPr>
        </p:nvSpPr>
        <p:spPr>
          <a:xfrm>
            <a:off x="354965" y="1111251"/>
            <a:ext cx="8551545" cy="5342086"/>
          </a:xfrm>
        </p:spPr>
        <p:txBody>
          <a:bodyPr vert="horz" wrap="square" lIns="91440" tIns="45720" rIns="91440" bIns="45720" anchor="t" anchorCtr="0"/>
          <a:lstStyle/>
          <a:p>
            <a:pPr marL="533400" indent="-533400" algn="just" eaLnBrk="1" hangingPunct="1">
              <a:buNone/>
            </a:pPr>
            <a:r>
              <a:rPr lang="zh-CN" altLang="en-US" sz="2400" b="1" dirty="0">
                <a:solidFill>
                  <a:srgbClr val="7030A0"/>
                </a:solidFill>
              </a:rPr>
              <a:t>定理6.1</a:t>
            </a:r>
            <a:r>
              <a:rPr lang="en-US" altLang="zh-CN" sz="2400" b="1" dirty="0">
                <a:solidFill>
                  <a:srgbClr val="7030A0"/>
                </a:solidFill>
              </a:rPr>
              <a:t>6</a:t>
            </a:r>
            <a:r>
              <a:rPr lang="zh-CN" altLang="en-US" sz="2400" b="1" dirty="0">
                <a:solidFill>
                  <a:srgbClr val="FF3300"/>
                </a:solidFill>
              </a:rPr>
              <a:t> </a:t>
            </a:r>
            <a:r>
              <a:rPr lang="zh-CN" altLang="en-US" sz="2400" b="1" dirty="0">
                <a:solidFill>
                  <a:schemeClr val="accent2"/>
                </a:solidFill>
              </a:rPr>
              <a:t>设</a:t>
            </a:r>
            <a:r>
              <a:rPr lang="en-US" altLang="zh-CN" sz="2400" b="1" i="1" dirty="0">
                <a:solidFill>
                  <a:schemeClr val="accent2"/>
                </a:solidFill>
              </a:rPr>
              <a:t>G</a:t>
            </a:r>
            <a:r>
              <a:rPr lang="zh-CN" altLang="en-US" sz="2400" b="1" dirty="0">
                <a:solidFill>
                  <a:schemeClr val="accent2"/>
                </a:solidFill>
              </a:rPr>
              <a:t>为</a:t>
            </a:r>
            <a:r>
              <a:rPr lang="en-US" altLang="zh-CN" sz="2400" b="1" i="1" dirty="0">
                <a:solidFill>
                  <a:schemeClr val="accent2"/>
                </a:solidFill>
              </a:rPr>
              <a:t>n</a:t>
            </a:r>
            <a:r>
              <a:rPr lang="zh-CN" altLang="en-US" sz="2400" b="1" dirty="0">
                <a:solidFill>
                  <a:schemeClr val="accent2"/>
                </a:solidFill>
              </a:rPr>
              <a:t>阶</a:t>
            </a:r>
            <a:r>
              <a:rPr lang="en-US" altLang="zh-CN" sz="2400" b="1" i="1" dirty="0">
                <a:solidFill>
                  <a:schemeClr val="accent2"/>
                </a:solidFill>
              </a:rPr>
              <a:t>m</a:t>
            </a:r>
            <a:r>
              <a:rPr lang="zh-CN" altLang="en-US" sz="2400" b="1" dirty="0">
                <a:solidFill>
                  <a:schemeClr val="accent2"/>
                </a:solidFill>
              </a:rPr>
              <a:t>条边</a:t>
            </a:r>
            <a:r>
              <a:rPr lang="en-US" altLang="zh-CN" sz="2400" b="1" i="1" dirty="0">
                <a:solidFill>
                  <a:schemeClr val="accent2"/>
                </a:solidFill>
              </a:rPr>
              <a:t>r</a:t>
            </a:r>
            <a:r>
              <a:rPr lang="zh-CN" altLang="en-US" sz="2400" b="1" dirty="0">
                <a:solidFill>
                  <a:schemeClr val="accent2"/>
                </a:solidFill>
              </a:rPr>
              <a:t>个面的</a:t>
            </a:r>
            <a:r>
              <a:rPr lang="zh-CN" altLang="en-US" sz="2400" b="1" dirty="0">
                <a:solidFill>
                  <a:srgbClr val="FF0000"/>
                </a:solidFill>
              </a:rPr>
              <a:t>连通</a:t>
            </a:r>
            <a:r>
              <a:rPr lang="zh-CN" altLang="en-US" sz="2400" b="1" dirty="0">
                <a:solidFill>
                  <a:schemeClr val="accent2"/>
                </a:solidFill>
              </a:rPr>
              <a:t>平面图，则  </a:t>
            </a:r>
          </a:p>
          <a:p>
            <a:pPr marL="533400" indent="-533400" algn="just" eaLnBrk="1" hangingPunct="1">
              <a:buNone/>
            </a:pPr>
            <a:r>
              <a:rPr lang="en-US" altLang="zh-CN" sz="2400" b="1" dirty="0">
                <a:solidFill>
                  <a:schemeClr val="accent2"/>
                </a:solidFill>
              </a:rPr>
              <a:t>                                           </a:t>
            </a:r>
            <a:r>
              <a:rPr lang="en-US" altLang="zh-CN" sz="2400" b="1" i="1" dirty="0">
                <a:solidFill>
                  <a:srgbClr val="FF0000"/>
                </a:solidFill>
              </a:rPr>
              <a:t>n</a:t>
            </a:r>
            <a:r>
              <a:rPr lang="en-US" altLang="zh-CN" sz="2400" b="1" dirty="0">
                <a:solidFill>
                  <a:srgbClr val="FF0000"/>
                </a:solidFill>
                <a:sym typeface="Symbol" panose="05050102010706020507" pitchFamily="18" charset="2"/>
              </a:rPr>
              <a:t></a:t>
            </a:r>
            <a:r>
              <a:rPr lang="en-US" altLang="zh-CN" sz="2400" b="1" i="1" dirty="0">
                <a:solidFill>
                  <a:srgbClr val="FF0000"/>
                </a:solidFill>
              </a:rPr>
              <a:t>m</a:t>
            </a:r>
            <a:r>
              <a:rPr lang="en-US" altLang="zh-CN" sz="2400" b="1" dirty="0">
                <a:solidFill>
                  <a:srgbClr val="FF0000"/>
                </a:solidFill>
              </a:rPr>
              <a:t>+</a:t>
            </a:r>
            <a:r>
              <a:rPr lang="en-US" altLang="zh-CN" sz="2400" b="1" i="1" dirty="0">
                <a:solidFill>
                  <a:srgbClr val="FF0000"/>
                </a:solidFill>
              </a:rPr>
              <a:t>r</a:t>
            </a:r>
            <a:r>
              <a:rPr lang="en-US" altLang="zh-CN" sz="2400" b="1" dirty="0">
                <a:solidFill>
                  <a:srgbClr val="FF0000"/>
                </a:solidFill>
              </a:rPr>
              <a:t>=2 </a:t>
            </a:r>
            <a:endParaRPr lang="en-US" altLang="zh-CN" sz="2400" b="1" dirty="0"/>
          </a:p>
          <a:p>
            <a:pPr marL="533400" indent="-533400" algn="just" eaLnBrk="1" hangingPunct="1">
              <a:buNone/>
            </a:pPr>
            <a:endParaRPr lang="zh-CN" altLang="en-US" sz="2400" b="1" dirty="0"/>
          </a:p>
          <a:p>
            <a:pPr marL="533400" indent="-533400" algn="just" eaLnBrk="1" hangingPunct="1">
              <a:buNone/>
            </a:pPr>
            <a:r>
              <a:rPr lang="zh-CN" altLang="en-US" sz="2400" b="1" dirty="0"/>
              <a:t>证  对边数</a:t>
            </a:r>
            <a:r>
              <a:rPr lang="en-US" altLang="zh-CN" sz="2400" b="1" i="1" dirty="0">
                <a:solidFill>
                  <a:srgbClr val="FF0000"/>
                </a:solidFill>
              </a:rPr>
              <a:t>m</a:t>
            </a:r>
            <a:r>
              <a:rPr lang="zh-CN" altLang="en-US" sz="2400" b="1" dirty="0"/>
              <a:t>做归纳证明.  </a:t>
            </a:r>
          </a:p>
          <a:p>
            <a:pPr marL="533400" indent="-533400" algn="just" eaLnBrk="1" latinLnBrk="0" hangingPunct="1">
              <a:spcBef>
                <a:spcPts val="1500"/>
              </a:spcBef>
              <a:buNone/>
            </a:pPr>
            <a:r>
              <a:rPr lang="zh-CN" altLang="en-US" sz="2400" b="1" dirty="0"/>
              <a:t>当</a:t>
            </a:r>
            <a:r>
              <a:rPr lang="en-US" altLang="zh-CN" sz="2400" b="1" i="1" dirty="0"/>
              <a:t>m</a:t>
            </a:r>
            <a:r>
              <a:rPr lang="en-US" altLang="zh-CN" sz="2400" b="1" dirty="0"/>
              <a:t>=0, </a:t>
            </a:r>
            <a:r>
              <a:rPr lang="zh-CN" altLang="en-US" sz="2400" b="1" dirty="0"/>
              <a:t>连通性要求只有一个顶点，</a:t>
            </a:r>
            <a:r>
              <a:rPr lang="en-US" altLang="zh-CN" sz="2400" b="1" i="1" dirty="0"/>
              <a:t>G</a:t>
            </a:r>
            <a:r>
              <a:rPr lang="zh-CN" altLang="en-US" sz="2400" b="1" dirty="0"/>
              <a:t>为平凡图, 结论成立.</a:t>
            </a:r>
          </a:p>
          <a:p>
            <a:pPr marL="533400" indent="-533400" algn="just" eaLnBrk="1" latinLnBrk="0" hangingPunct="1">
              <a:spcBef>
                <a:spcPts val="1500"/>
              </a:spcBef>
              <a:buNone/>
            </a:pPr>
            <a:r>
              <a:rPr lang="zh-CN" altLang="en-US" sz="2400" b="1" dirty="0"/>
              <a:t>设</a:t>
            </a:r>
            <a:r>
              <a:rPr lang="en-US" altLang="zh-CN" sz="2400" b="1" i="1" dirty="0"/>
              <a:t>m</a:t>
            </a:r>
            <a:r>
              <a:rPr lang="en-US" altLang="zh-CN" sz="2400" b="1" dirty="0"/>
              <a:t>=</a:t>
            </a:r>
            <a:r>
              <a:rPr lang="en-US" altLang="zh-CN" sz="2400" b="1" i="1" dirty="0"/>
              <a:t>k</a:t>
            </a:r>
            <a:r>
              <a:rPr lang="en-US" altLang="zh-CN" sz="2400" b="1" dirty="0"/>
              <a:t>(</a:t>
            </a:r>
            <a:r>
              <a:rPr lang="en-US" altLang="zh-CN" sz="2400" b="1" i="1" dirty="0"/>
              <a:t>k</a:t>
            </a:r>
            <a:r>
              <a:rPr lang="en-US" altLang="zh-CN" sz="2400" b="1" dirty="0">
                <a:sym typeface="Symbol" panose="05050102010706020507" pitchFamily="18" charset="2"/>
              </a:rPr>
              <a:t></a:t>
            </a:r>
            <a:r>
              <a:rPr lang="en-US" altLang="zh-CN" sz="2400" b="1" dirty="0"/>
              <a:t>0)</a:t>
            </a:r>
            <a:r>
              <a:rPr lang="zh-CN" altLang="en-US" sz="2400" b="1" dirty="0"/>
              <a:t>时结论成立</a:t>
            </a:r>
            <a:r>
              <a:rPr lang="en-US" altLang="zh-CN" sz="2400" b="1" dirty="0"/>
              <a:t>. </a:t>
            </a:r>
          </a:p>
          <a:p>
            <a:pPr marL="533400" indent="-533400" algn="just" eaLnBrk="1" latinLnBrk="0" hangingPunct="1">
              <a:spcBef>
                <a:spcPts val="1500"/>
              </a:spcBef>
              <a:buNone/>
            </a:pPr>
            <a:r>
              <a:rPr lang="zh-CN" altLang="en-US" sz="2400" b="1" dirty="0"/>
              <a:t>对</a:t>
            </a:r>
            <a:r>
              <a:rPr lang="en-US" altLang="zh-CN" sz="2400" b="1" i="1" dirty="0"/>
              <a:t>m</a:t>
            </a:r>
            <a:r>
              <a:rPr lang="en-US" altLang="zh-CN" sz="2400" b="1" dirty="0"/>
              <a:t>=</a:t>
            </a:r>
            <a:r>
              <a:rPr lang="en-US" altLang="zh-CN" sz="2400" b="1" i="1" dirty="0"/>
              <a:t>k</a:t>
            </a:r>
            <a:r>
              <a:rPr lang="en-US" altLang="zh-CN" sz="2400" b="1" dirty="0"/>
              <a:t>+1, </a:t>
            </a:r>
            <a:r>
              <a:rPr lang="zh-CN" altLang="en-US" sz="2400" b="1" dirty="0"/>
              <a:t>有：</a:t>
            </a:r>
          </a:p>
          <a:p>
            <a:pPr algn="just" eaLnBrk="1" latinLnBrk="0" hangingPunct="1">
              <a:spcBef>
                <a:spcPts val="1200"/>
              </a:spcBef>
              <a:buFont typeface="Arial" panose="020B0604020202020204" pitchFamily="34" charset="0"/>
              <a:buChar char="•"/>
            </a:pPr>
            <a:r>
              <a:rPr lang="zh-CN" altLang="en-US" sz="2400" b="1" dirty="0"/>
              <a:t>若</a:t>
            </a:r>
            <a:r>
              <a:rPr lang="en-US" altLang="zh-CN" sz="2400" b="1" i="1" dirty="0"/>
              <a:t>G</a:t>
            </a:r>
            <a:r>
              <a:rPr lang="zh-CN" altLang="en-US" sz="2400" b="1" dirty="0"/>
              <a:t>中有悬挂点（度数为1）的顶点</a:t>
            </a:r>
            <a:r>
              <a:rPr lang="en-US" altLang="zh-CN" sz="2400" b="1" i="1" dirty="0"/>
              <a:t>v, </a:t>
            </a:r>
            <a:r>
              <a:rPr lang="zh-CN" altLang="en-US" sz="2400" b="1" dirty="0"/>
              <a:t>删除</a:t>
            </a:r>
            <a:r>
              <a:rPr lang="en-US" altLang="zh-CN" sz="2400" b="1" i="1" dirty="0"/>
              <a:t>v</a:t>
            </a:r>
            <a:r>
              <a:rPr lang="zh-CN" altLang="en-US" sz="2400" b="1" dirty="0"/>
              <a:t>及关联的边, 记作</a:t>
            </a:r>
            <a:r>
              <a:rPr lang="en-US" altLang="zh-CN" sz="2400" b="1" i="1" dirty="0"/>
              <a:t>G</a:t>
            </a:r>
            <a:r>
              <a:rPr lang="en-US" altLang="zh-CN" sz="2400" b="1" dirty="0">
                <a:sym typeface="Symbol" panose="05050102010706020507" pitchFamily="18" charset="2"/>
              </a:rPr>
              <a:t>. </a:t>
            </a:r>
            <a:r>
              <a:rPr lang="en-US" altLang="zh-CN" sz="2400" b="1" i="1" dirty="0"/>
              <a:t>G</a:t>
            </a:r>
            <a:r>
              <a:rPr lang="en-US" altLang="zh-CN" sz="2400" b="1" dirty="0">
                <a:sym typeface="Symbol" panose="05050102010706020507" pitchFamily="18" charset="2"/>
              </a:rPr>
              <a:t></a:t>
            </a:r>
            <a:r>
              <a:rPr lang="zh-CN" altLang="he-IL" sz="2400" b="1" dirty="0">
                <a:sym typeface="Symbol" panose="05050102010706020507" pitchFamily="18" charset="2"/>
              </a:rPr>
              <a:t>连通</a:t>
            </a:r>
            <a:r>
              <a:rPr lang="zh-CN" altLang="en-US" sz="2400" b="1" dirty="0">
                <a:sym typeface="Symbol" panose="05050102010706020507" pitchFamily="18" charset="2"/>
              </a:rPr>
              <a:t>, 有</a:t>
            </a:r>
            <a:r>
              <a:rPr lang="en-US" altLang="zh-CN" sz="2400" b="1" i="1" dirty="0">
                <a:sym typeface="Symbol" panose="05050102010706020507" pitchFamily="18" charset="2"/>
              </a:rPr>
              <a:t>n</a:t>
            </a:r>
            <a:r>
              <a:rPr lang="en-US" altLang="zh-CN" sz="2400" b="1" dirty="0">
                <a:sym typeface="Symbol" panose="05050102010706020507" pitchFamily="18" charset="2"/>
              </a:rPr>
              <a:t>-1</a:t>
            </a:r>
            <a:r>
              <a:rPr lang="zh-CN" altLang="en-US" sz="2400" b="1" dirty="0">
                <a:sym typeface="Symbol" panose="05050102010706020507" pitchFamily="18" charset="2"/>
              </a:rPr>
              <a:t>个顶点, </a:t>
            </a:r>
            <a:r>
              <a:rPr lang="en-US" altLang="zh-CN" sz="2400" b="1" i="1" dirty="0">
                <a:sym typeface="Symbol" panose="05050102010706020507" pitchFamily="18" charset="2"/>
              </a:rPr>
              <a:t>k</a:t>
            </a:r>
            <a:r>
              <a:rPr lang="zh-CN" altLang="en-US" sz="2400" b="1" dirty="0">
                <a:sym typeface="Symbol" panose="05050102010706020507" pitchFamily="18" charset="2"/>
              </a:rPr>
              <a:t>条边和</a:t>
            </a:r>
            <a:r>
              <a:rPr lang="en-US" altLang="zh-CN" sz="2400" b="1" i="1" dirty="0">
                <a:sym typeface="Symbol" panose="05050102010706020507" pitchFamily="18" charset="2"/>
              </a:rPr>
              <a:t>r</a:t>
            </a:r>
            <a:r>
              <a:rPr lang="zh-CN" altLang="en-US" sz="2400" b="1" dirty="0">
                <a:sym typeface="Symbol" panose="05050102010706020507" pitchFamily="18" charset="2"/>
              </a:rPr>
              <a:t>个面. </a:t>
            </a:r>
          </a:p>
          <a:p>
            <a:pPr marL="0" indent="0" algn="just" eaLnBrk="1" latinLnBrk="0" hangingPunct="1">
              <a:spcBef>
                <a:spcPts val="1200"/>
              </a:spcBef>
              <a:buFont typeface="Arial" panose="020B0604020202020204" pitchFamily="34" charset="0"/>
              <a:buNone/>
            </a:pPr>
            <a:r>
              <a:rPr lang="en-US" altLang="zh-CN" sz="2400" b="1" dirty="0">
                <a:sym typeface="Symbol" panose="05050102010706020507" pitchFamily="18" charset="2"/>
              </a:rPr>
              <a:t>     </a:t>
            </a:r>
            <a:r>
              <a:rPr lang="zh-CN" altLang="en-US" sz="2400" b="1" dirty="0">
                <a:sym typeface="Symbol" panose="05050102010706020507" pitchFamily="18" charset="2"/>
              </a:rPr>
              <a:t>由</a:t>
            </a:r>
            <a:r>
              <a:rPr lang="zh-CN" altLang="en-US" sz="2400" b="1" dirty="0"/>
              <a:t>归纳假设, (</a:t>
            </a:r>
            <a:r>
              <a:rPr lang="en-US" altLang="zh-CN" sz="2400" b="1" i="1" dirty="0"/>
              <a:t>n</a:t>
            </a:r>
            <a:r>
              <a:rPr lang="en-US" altLang="zh-CN" sz="2400" b="1" dirty="0"/>
              <a:t>-1)-</a:t>
            </a:r>
            <a:r>
              <a:rPr lang="en-US" altLang="zh-CN" sz="2400" b="1" i="1" dirty="0"/>
              <a:t>k</a:t>
            </a:r>
            <a:r>
              <a:rPr lang="en-US" altLang="zh-CN" sz="2400" b="1" dirty="0"/>
              <a:t>+</a:t>
            </a:r>
            <a:r>
              <a:rPr lang="en-US" altLang="zh-CN" sz="2400" b="1" i="1" dirty="0"/>
              <a:t>r</a:t>
            </a:r>
            <a:r>
              <a:rPr lang="en-US" altLang="zh-CN" sz="2400" b="1" dirty="0"/>
              <a:t>=2, </a:t>
            </a:r>
            <a:r>
              <a:rPr lang="zh-CN" altLang="en-US" sz="2400" b="1" dirty="0"/>
              <a:t>即</a:t>
            </a:r>
            <a:r>
              <a:rPr lang="en-US" altLang="zh-CN" sz="2400" b="1" i="1" dirty="0"/>
              <a:t>n</a:t>
            </a:r>
            <a:r>
              <a:rPr lang="en-US" altLang="zh-CN" sz="2400" b="1" dirty="0"/>
              <a:t>-(</a:t>
            </a:r>
            <a:r>
              <a:rPr lang="en-US" altLang="zh-CN" sz="2400" b="1" i="1" dirty="0"/>
              <a:t>k</a:t>
            </a:r>
            <a:r>
              <a:rPr lang="en-US" altLang="zh-CN" sz="2400" b="1" dirty="0"/>
              <a:t>+1)+</a:t>
            </a:r>
            <a:r>
              <a:rPr lang="en-US" altLang="zh-CN" sz="2400" b="1" i="1" dirty="0"/>
              <a:t>r</a:t>
            </a:r>
            <a:r>
              <a:rPr lang="en-US" altLang="zh-CN" sz="2400" b="1" dirty="0"/>
              <a:t>=2, </a:t>
            </a:r>
            <a:r>
              <a:rPr lang="zh-CN" altLang="en-US" sz="2400" b="1" dirty="0"/>
              <a:t>得证</a:t>
            </a:r>
            <a:r>
              <a:rPr lang="en-US" altLang="zh-CN" sz="2400" b="1" i="1" dirty="0"/>
              <a:t>m</a:t>
            </a:r>
            <a:r>
              <a:rPr lang="en-US" altLang="zh-CN" sz="2400" b="1" dirty="0"/>
              <a:t>=</a:t>
            </a:r>
            <a:r>
              <a:rPr lang="en-US" altLang="zh-CN" sz="2400" b="1" i="1" dirty="0"/>
              <a:t>k</a:t>
            </a:r>
            <a:r>
              <a:rPr lang="en-US" altLang="zh-CN" sz="2400" b="1" dirty="0"/>
              <a:t>+1</a:t>
            </a:r>
            <a:r>
              <a:rPr lang="zh-CN" altLang="en-US" sz="2400" b="1" dirty="0"/>
              <a:t>时结论</a:t>
            </a:r>
          </a:p>
          <a:p>
            <a:pPr marL="0" indent="0" algn="just" eaLnBrk="1" latinLnBrk="0" hangingPunct="1">
              <a:spcBef>
                <a:spcPts val="1200"/>
              </a:spcBef>
              <a:buFont typeface="Arial" panose="020B0604020202020204" pitchFamily="34" charset="0"/>
              <a:buNone/>
            </a:pPr>
            <a:r>
              <a:rPr lang="zh-CN" altLang="en-US" sz="2400" b="1" dirty="0"/>
              <a:t> </a:t>
            </a:r>
            <a:r>
              <a:rPr lang="en-US" altLang="zh-CN" sz="2400" b="1" dirty="0"/>
              <a:t>    </a:t>
            </a:r>
            <a:r>
              <a:rPr lang="zh-CN" altLang="en-US" sz="2400" b="1" dirty="0"/>
              <a:t>成立. </a:t>
            </a:r>
          </a:p>
          <a:p>
            <a:pPr algn="just" eaLnBrk="1" latinLnBrk="0" hangingPunct="1">
              <a:spcBef>
                <a:spcPts val="1200"/>
              </a:spcBef>
              <a:buFont typeface="Arial" panose="020B0604020202020204" pitchFamily="34" charset="0"/>
              <a:buChar char="•"/>
            </a:pP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7" dur="500"/>
                                        <p:tgtEl>
                                          <p:spTgt spid="1229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12" dur="500"/>
                                        <p:tgtEl>
                                          <p:spTgt spid="1229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17" dur="500"/>
                                        <p:tgtEl>
                                          <p:spTgt spid="1229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22" dur="500"/>
                                        <p:tgtEl>
                                          <p:spTgt spid="12291">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25" dur="500"/>
                                        <p:tgtEl>
                                          <p:spTgt spid="12291">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30" dur="500"/>
                                        <p:tgtEl>
                                          <p:spTgt spid="12291">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33"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95605" y="908685"/>
            <a:ext cx="8352790" cy="122428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12289"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27</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2291" name="Rectangle 3"/>
          <p:cNvSpPr>
            <a:spLocks noGrp="1"/>
          </p:cNvSpPr>
          <p:nvPr>
            <p:ph idx="1"/>
          </p:nvPr>
        </p:nvSpPr>
        <p:spPr>
          <a:xfrm>
            <a:off x="354965" y="2474595"/>
            <a:ext cx="8551545" cy="3546693"/>
          </a:xfrm>
        </p:spPr>
        <p:txBody>
          <a:bodyPr vert="horz" wrap="square" lIns="91440" tIns="45720" rIns="91440" bIns="45720" anchor="t" anchorCtr="0"/>
          <a:lstStyle/>
          <a:p>
            <a:pPr algn="just" eaLnBrk="1" latinLnBrk="0" hangingPunct="1">
              <a:spcBef>
                <a:spcPts val="1200"/>
              </a:spcBef>
              <a:buFont typeface="Arial" panose="020B0604020202020204" pitchFamily="34" charset="0"/>
              <a:buChar char="•"/>
            </a:pPr>
            <a:r>
              <a:rPr lang="zh-CN" altLang="en-US" sz="2400" b="1" dirty="0"/>
              <a:t>如没有悬挂点，则必存在圈。</a:t>
            </a:r>
          </a:p>
          <a:p>
            <a:pPr marL="0" indent="0" algn="just" eaLnBrk="1" latinLnBrk="0" hangingPunct="1">
              <a:spcBef>
                <a:spcPts val="1200"/>
              </a:spcBef>
              <a:buFont typeface="Arial" panose="020B0604020202020204" pitchFamily="34" charset="0"/>
              <a:buNone/>
            </a:pPr>
            <a:r>
              <a:rPr lang="en-US" altLang="zh-CN" sz="2400" b="1" dirty="0"/>
              <a:t>     </a:t>
            </a:r>
            <a:r>
              <a:rPr lang="zh-CN" altLang="en-US" sz="2400" b="1" dirty="0"/>
              <a:t>删除一个圈上的一条边</a:t>
            </a:r>
            <a:r>
              <a:rPr lang="en-US" altLang="zh-CN" sz="2400" b="1" dirty="0"/>
              <a:t>, </a:t>
            </a:r>
            <a:r>
              <a:rPr lang="zh-CN" altLang="en-US" sz="2400" b="1" dirty="0"/>
              <a:t>记作</a:t>
            </a:r>
            <a:r>
              <a:rPr lang="en-US" altLang="zh-CN" sz="2400" b="1" i="1" dirty="0"/>
              <a:t>G</a:t>
            </a:r>
            <a:r>
              <a:rPr lang="en-US" altLang="zh-CN" sz="2400" b="1" dirty="0">
                <a:sym typeface="Symbol" panose="05050102010706020507" pitchFamily="18" charset="2"/>
              </a:rPr>
              <a:t>. </a:t>
            </a:r>
          </a:p>
          <a:p>
            <a:pPr marL="0" indent="0" algn="just" eaLnBrk="1" latinLnBrk="0" hangingPunct="1">
              <a:spcBef>
                <a:spcPts val="1200"/>
              </a:spcBef>
              <a:buFont typeface="Arial" panose="020B0604020202020204" pitchFamily="34" charset="0"/>
              <a:buNone/>
            </a:pPr>
            <a:r>
              <a:rPr lang="en-US" altLang="zh-CN" sz="2400" b="1" dirty="0">
                <a:sym typeface="Symbol" panose="05050102010706020507" pitchFamily="18" charset="2"/>
              </a:rPr>
              <a:t>     </a:t>
            </a:r>
            <a:r>
              <a:rPr lang="en-US" altLang="zh-CN" sz="2400" b="1" i="1" dirty="0"/>
              <a:t>G</a:t>
            </a:r>
            <a:r>
              <a:rPr lang="en-US" altLang="zh-CN" sz="2400" b="1" dirty="0">
                <a:sym typeface="Symbol" panose="05050102010706020507" pitchFamily="18" charset="2"/>
              </a:rPr>
              <a:t></a:t>
            </a:r>
            <a:r>
              <a:rPr lang="zh-CN" altLang="he-IL" sz="2400" b="1" dirty="0">
                <a:sym typeface="Symbol" panose="05050102010706020507" pitchFamily="18" charset="2"/>
              </a:rPr>
              <a:t>连通</a:t>
            </a:r>
            <a:r>
              <a:rPr lang="zh-CN" altLang="en-US" sz="2400" b="1" dirty="0">
                <a:sym typeface="Symbol" panose="05050102010706020507" pitchFamily="18" charset="2"/>
              </a:rPr>
              <a:t>, 有</a:t>
            </a:r>
            <a:r>
              <a:rPr lang="en-US" altLang="zh-CN" sz="2400" b="1" i="1" dirty="0">
                <a:sym typeface="Symbol" panose="05050102010706020507" pitchFamily="18" charset="2"/>
              </a:rPr>
              <a:t>n</a:t>
            </a:r>
            <a:r>
              <a:rPr lang="zh-CN" altLang="en-US" sz="2400" b="1" dirty="0">
                <a:sym typeface="Symbol" panose="05050102010706020507" pitchFamily="18" charset="2"/>
              </a:rPr>
              <a:t>个顶点,</a:t>
            </a:r>
            <a:r>
              <a:rPr lang="en-US" altLang="zh-CN" sz="2400" b="1" dirty="0">
                <a:sym typeface="Symbol" panose="05050102010706020507" pitchFamily="18" charset="2"/>
              </a:rPr>
              <a:t> </a:t>
            </a:r>
            <a:r>
              <a:rPr lang="en-US" altLang="zh-CN" sz="2400" b="1" i="1" dirty="0">
                <a:sym typeface="Symbol" panose="05050102010706020507" pitchFamily="18" charset="2"/>
              </a:rPr>
              <a:t>k</a:t>
            </a:r>
            <a:r>
              <a:rPr lang="zh-CN" altLang="en-US" sz="2400" b="1" dirty="0">
                <a:sym typeface="Symbol" panose="05050102010706020507" pitchFamily="18" charset="2"/>
              </a:rPr>
              <a:t>条边和</a:t>
            </a:r>
            <a:r>
              <a:rPr lang="en-US" altLang="zh-CN" sz="2400" b="1" i="1" dirty="0">
                <a:sym typeface="Symbol" panose="05050102010706020507" pitchFamily="18" charset="2"/>
              </a:rPr>
              <a:t>r-</a:t>
            </a:r>
            <a:r>
              <a:rPr lang="en-US" altLang="zh-CN" sz="2400" b="1" dirty="0">
                <a:sym typeface="Symbol" panose="05050102010706020507" pitchFamily="18" charset="2"/>
              </a:rPr>
              <a:t>1</a:t>
            </a:r>
            <a:r>
              <a:rPr lang="zh-CN" altLang="en-US" sz="2400" b="1" dirty="0">
                <a:sym typeface="Symbol" panose="05050102010706020507" pitchFamily="18" charset="2"/>
              </a:rPr>
              <a:t>个面. </a:t>
            </a:r>
          </a:p>
          <a:p>
            <a:pPr marL="0" indent="0" algn="just" eaLnBrk="1" latinLnBrk="0" hangingPunct="1">
              <a:spcBef>
                <a:spcPts val="1200"/>
              </a:spcBef>
              <a:buFont typeface="Arial" panose="020B0604020202020204" pitchFamily="34" charset="0"/>
              <a:buNone/>
            </a:pPr>
            <a:r>
              <a:rPr lang="zh-CN" altLang="en-US" sz="2400" b="1" dirty="0">
                <a:sym typeface="Symbol" panose="05050102010706020507" pitchFamily="18" charset="2"/>
              </a:rPr>
              <a:t> </a:t>
            </a:r>
            <a:r>
              <a:rPr lang="en-US" altLang="zh-CN" sz="2400" b="1" dirty="0">
                <a:sym typeface="Symbol" panose="05050102010706020507" pitchFamily="18" charset="2"/>
              </a:rPr>
              <a:t>    </a:t>
            </a:r>
            <a:r>
              <a:rPr lang="zh-CN" altLang="en-US" sz="2400" b="1" dirty="0">
                <a:sym typeface="Symbol" panose="05050102010706020507" pitchFamily="18" charset="2"/>
              </a:rPr>
              <a:t>由</a:t>
            </a:r>
            <a:r>
              <a:rPr lang="zh-CN" altLang="en-US" sz="2400" b="1" dirty="0"/>
              <a:t>归纳假设, </a:t>
            </a:r>
            <a:r>
              <a:rPr lang="en-US" altLang="zh-CN" sz="2400" b="1" i="1" dirty="0"/>
              <a:t>n</a:t>
            </a:r>
            <a:r>
              <a:rPr lang="en-US" altLang="zh-CN" sz="2400" b="1" dirty="0"/>
              <a:t>-</a:t>
            </a:r>
            <a:r>
              <a:rPr lang="en-US" altLang="zh-CN" sz="2400" b="1" i="1" dirty="0"/>
              <a:t>k</a:t>
            </a:r>
            <a:r>
              <a:rPr lang="en-US" altLang="zh-CN" sz="2400" b="1" dirty="0"/>
              <a:t>+(</a:t>
            </a:r>
            <a:r>
              <a:rPr lang="en-US" altLang="zh-CN" sz="2400" b="1" i="1" dirty="0"/>
              <a:t>r</a:t>
            </a:r>
            <a:r>
              <a:rPr lang="en-US" altLang="zh-CN" sz="2400" b="1" dirty="0"/>
              <a:t>-1)=2, </a:t>
            </a:r>
            <a:r>
              <a:rPr lang="zh-CN" altLang="en-US" sz="2400" b="1" dirty="0"/>
              <a:t>即</a:t>
            </a:r>
            <a:r>
              <a:rPr lang="en-US" altLang="zh-CN" sz="2400" b="1" i="1" dirty="0"/>
              <a:t>n</a:t>
            </a:r>
            <a:r>
              <a:rPr lang="en-US" altLang="zh-CN" sz="2400" b="1" dirty="0"/>
              <a:t>-(</a:t>
            </a:r>
            <a:r>
              <a:rPr lang="en-US" altLang="zh-CN" sz="2400" b="1" i="1" dirty="0"/>
              <a:t>k</a:t>
            </a:r>
            <a:r>
              <a:rPr lang="en-US" altLang="zh-CN" sz="2400" b="1" dirty="0"/>
              <a:t>+1)+</a:t>
            </a:r>
            <a:r>
              <a:rPr lang="en-US" altLang="zh-CN" sz="2400" b="1" i="1" dirty="0"/>
              <a:t>r</a:t>
            </a:r>
            <a:r>
              <a:rPr lang="en-US" altLang="zh-CN" sz="2400" b="1" dirty="0"/>
              <a:t>=2. </a:t>
            </a:r>
            <a:r>
              <a:rPr lang="zh-CN" altLang="en-US" sz="2400" b="1" dirty="0"/>
              <a:t>得证</a:t>
            </a:r>
            <a:r>
              <a:rPr lang="en-US" altLang="zh-CN" sz="2400" b="1" i="1" dirty="0"/>
              <a:t>m</a:t>
            </a:r>
            <a:r>
              <a:rPr lang="en-US" altLang="zh-CN" sz="2400" b="1" dirty="0"/>
              <a:t>=</a:t>
            </a:r>
            <a:r>
              <a:rPr lang="en-US" altLang="zh-CN" sz="2400" b="1" i="1" dirty="0"/>
              <a:t>k</a:t>
            </a:r>
            <a:r>
              <a:rPr lang="en-US" altLang="zh-CN" sz="2400" b="1" dirty="0"/>
              <a:t>+1</a:t>
            </a:r>
            <a:r>
              <a:rPr lang="zh-CN" altLang="en-US" sz="2400" b="1" dirty="0"/>
              <a:t>时结论</a:t>
            </a:r>
            <a:r>
              <a:rPr lang="en-US" altLang="zh-CN" sz="2400" b="1" dirty="0"/>
              <a:t>  </a:t>
            </a:r>
          </a:p>
          <a:p>
            <a:pPr marL="0" indent="0" algn="just" eaLnBrk="1" latinLnBrk="0" hangingPunct="1">
              <a:spcBef>
                <a:spcPts val="1200"/>
              </a:spcBef>
              <a:buFont typeface="Arial" panose="020B0604020202020204" pitchFamily="34" charset="0"/>
              <a:buNone/>
            </a:pPr>
            <a:r>
              <a:rPr lang="en-US" altLang="zh-CN" sz="2400" b="1" dirty="0"/>
              <a:t>     </a:t>
            </a:r>
            <a:r>
              <a:rPr lang="zh-CN" altLang="en-US" sz="2400" b="1" dirty="0"/>
              <a:t>也成立.</a:t>
            </a:r>
            <a:r>
              <a:rPr lang="en-US" altLang="zh-CN" sz="2400" b="1" dirty="0"/>
              <a:t> </a:t>
            </a:r>
            <a:r>
              <a:rPr lang="zh-CN" altLang="en-US" sz="2400" b="1" dirty="0"/>
              <a:t>   </a:t>
            </a:r>
          </a:p>
          <a:p>
            <a:pPr marL="533400" indent="-533400" algn="just" eaLnBrk="1" hangingPunct="1">
              <a:buNone/>
            </a:pPr>
            <a:endParaRPr lang="zh-CN" altLang="en-US" sz="2400" b="1" dirty="0"/>
          </a:p>
          <a:p>
            <a:pPr marL="533400" indent="-533400" algn="just" eaLnBrk="1" hangingPunct="1">
              <a:buNone/>
            </a:pPr>
            <a:r>
              <a:rPr lang="zh-CN" altLang="en-US" sz="2400" b="1" dirty="0"/>
              <a:t>证毕.</a:t>
            </a:r>
          </a:p>
        </p:txBody>
      </p:sp>
      <p:sp>
        <p:nvSpPr>
          <p:cNvPr id="3" name="Rectangle 3"/>
          <p:cNvSpPr>
            <a:spLocks noGrp="1"/>
          </p:cNvSpPr>
          <p:nvPr/>
        </p:nvSpPr>
        <p:spPr>
          <a:xfrm>
            <a:off x="354965" y="1111250"/>
            <a:ext cx="8551545" cy="99441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533400" indent="-533400" algn="just" eaLnBrk="1" hangingPunct="1">
              <a:buNone/>
            </a:pPr>
            <a:r>
              <a:rPr lang="zh-CN" altLang="en-US" sz="2400" b="1" dirty="0">
                <a:solidFill>
                  <a:srgbClr val="7030A0"/>
                </a:solidFill>
              </a:rPr>
              <a:t>定理6.1</a:t>
            </a:r>
            <a:r>
              <a:rPr lang="en-US" altLang="zh-CN" sz="2400" b="1" dirty="0">
                <a:solidFill>
                  <a:srgbClr val="7030A0"/>
                </a:solidFill>
              </a:rPr>
              <a:t>6</a:t>
            </a:r>
            <a:r>
              <a:rPr lang="zh-CN" altLang="en-US" sz="2400" b="1" dirty="0">
                <a:solidFill>
                  <a:srgbClr val="FF3300"/>
                </a:solidFill>
              </a:rPr>
              <a:t> </a:t>
            </a:r>
            <a:r>
              <a:rPr lang="zh-CN" altLang="en-US" sz="2400" b="1" dirty="0">
                <a:solidFill>
                  <a:schemeClr val="accent2"/>
                </a:solidFill>
              </a:rPr>
              <a:t>设</a:t>
            </a:r>
            <a:r>
              <a:rPr lang="en-US" altLang="zh-CN" sz="2400" b="1" i="1" dirty="0">
                <a:solidFill>
                  <a:schemeClr val="accent2"/>
                </a:solidFill>
              </a:rPr>
              <a:t>G</a:t>
            </a:r>
            <a:r>
              <a:rPr lang="zh-CN" altLang="en-US" sz="2400" b="1" dirty="0">
                <a:solidFill>
                  <a:schemeClr val="accent2"/>
                </a:solidFill>
              </a:rPr>
              <a:t>为</a:t>
            </a:r>
            <a:r>
              <a:rPr lang="en-US" altLang="zh-CN" sz="2400" b="1" i="1" dirty="0">
                <a:solidFill>
                  <a:schemeClr val="accent2"/>
                </a:solidFill>
              </a:rPr>
              <a:t>n</a:t>
            </a:r>
            <a:r>
              <a:rPr lang="zh-CN" altLang="en-US" sz="2400" b="1" dirty="0">
                <a:solidFill>
                  <a:schemeClr val="accent2"/>
                </a:solidFill>
              </a:rPr>
              <a:t>阶</a:t>
            </a:r>
            <a:r>
              <a:rPr lang="en-US" altLang="zh-CN" sz="2400" b="1" i="1" dirty="0">
                <a:solidFill>
                  <a:schemeClr val="accent2"/>
                </a:solidFill>
              </a:rPr>
              <a:t>m</a:t>
            </a:r>
            <a:r>
              <a:rPr lang="zh-CN" altLang="en-US" sz="2400" b="1" dirty="0">
                <a:solidFill>
                  <a:schemeClr val="accent2"/>
                </a:solidFill>
              </a:rPr>
              <a:t>条边</a:t>
            </a:r>
            <a:r>
              <a:rPr lang="en-US" altLang="zh-CN" sz="2400" b="1" i="1" dirty="0">
                <a:solidFill>
                  <a:schemeClr val="accent2"/>
                </a:solidFill>
              </a:rPr>
              <a:t>r</a:t>
            </a:r>
            <a:r>
              <a:rPr lang="zh-CN" altLang="en-US" sz="2400" b="1" dirty="0">
                <a:solidFill>
                  <a:schemeClr val="accent2"/>
                </a:solidFill>
              </a:rPr>
              <a:t>个面的</a:t>
            </a:r>
            <a:r>
              <a:rPr lang="zh-CN" altLang="en-US" sz="2400" b="1" dirty="0">
                <a:solidFill>
                  <a:srgbClr val="FF0000"/>
                </a:solidFill>
              </a:rPr>
              <a:t>连通</a:t>
            </a:r>
            <a:r>
              <a:rPr lang="zh-CN" altLang="en-US" sz="2400" b="1" dirty="0">
                <a:solidFill>
                  <a:schemeClr val="accent2"/>
                </a:solidFill>
              </a:rPr>
              <a:t>平面图，则  </a:t>
            </a:r>
          </a:p>
          <a:p>
            <a:pPr marL="533400" indent="-533400" algn="just" eaLnBrk="1" hangingPunct="1">
              <a:buNone/>
            </a:pPr>
            <a:r>
              <a:rPr lang="en-US" altLang="zh-CN" sz="2400" b="1" dirty="0">
                <a:solidFill>
                  <a:schemeClr val="accent2"/>
                </a:solidFill>
              </a:rPr>
              <a:t>                                           </a:t>
            </a:r>
            <a:r>
              <a:rPr lang="en-US" altLang="zh-CN" sz="2400" b="1" i="1" dirty="0">
                <a:solidFill>
                  <a:srgbClr val="FF0000"/>
                </a:solidFill>
              </a:rPr>
              <a:t>n</a:t>
            </a:r>
            <a:r>
              <a:rPr lang="en-US" altLang="zh-CN" sz="2400" b="1" dirty="0">
                <a:solidFill>
                  <a:srgbClr val="FF0000"/>
                </a:solidFill>
                <a:sym typeface="Symbol" panose="05050102010706020507" pitchFamily="18" charset="2"/>
              </a:rPr>
              <a:t></a:t>
            </a:r>
            <a:r>
              <a:rPr lang="en-US" altLang="zh-CN" sz="2400" b="1" i="1" dirty="0">
                <a:solidFill>
                  <a:srgbClr val="FF0000"/>
                </a:solidFill>
              </a:rPr>
              <a:t>m</a:t>
            </a:r>
            <a:r>
              <a:rPr lang="en-US" altLang="zh-CN" sz="2400" b="1" dirty="0">
                <a:solidFill>
                  <a:srgbClr val="FF0000"/>
                </a:solidFill>
              </a:rPr>
              <a:t>+</a:t>
            </a:r>
            <a:r>
              <a:rPr lang="en-US" altLang="zh-CN" sz="2400" b="1" i="1" dirty="0">
                <a:solidFill>
                  <a:srgbClr val="FF0000"/>
                </a:solidFill>
              </a:rPr>
              <a:t>r</a:t>
            </a:r>
            <a:r>
              <a:rPr lang="en-US" altLang="zh-CN" sz="2400" b="1" dirty="0">
                <a:solidFill>
                  <a:srgbClr val="FF0000"/>
                </a:solidFill>
              </a:rPr>
              <a:t>=2 </a:t>
            </a:r>
            <a:endParaRPr lang="en-US" altLang="zh-CN" sz="2400" b="1" dirty="0"/>
          </a:p>
          <a:p>
            <a:pPr algn="just" eaLnBrk="1" latinLnBrk="0" hangingPunct="1">
              <a:spcBef>
                <a:spcPts val="1200"/>
              </a:spcBef>
              <a:buFont typeface="Arial" panose="020B0604020202020204" pitchFamily="34" charset="0"/>
              <a:buChar char="•"/>
            </a:pP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5" dur="500"/>
                                        <p:tgtEl>
                                          <p:spTgt spid="12291">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28"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28</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3315" name="Rectangle 3"/>
          <p:cNvSpPr>
            <a:spLocks noGrp="1"/>
          </p:cNvSpPr>
          <p:nvPr>
            <p:ph idx="1"/>
          </p:nvPr>
        </p:nvSpPr>
        <p:spPr>
          <a:xfrm>
            <a:off x="685800" y="1622425"/>
            <a:ext cx="7772400" cy="4212590"/>
          </a:xfrm>
        </p:spPr>
        <p:txBody>
          <a:bodyPr vert="horz" wrap="square" lIns="91440" tIns="45720" rIns="91440" bIns="45720" anchor="t" anchorCtr="0"/>
          <a:lstStyle/>
          <a:p>
            <a:pPr eaLnBrk="1" hangingPunct="1">
              <a:buNone/>
            </a:pPr>
            <a:r>
              <a:rPr lang="zh-CN" altLang="en-US" sz="2400" b="1" dirty="0">
                <a:solidFill>
                  <a:srgbClr val="7030A0"/>
                </a:solidFill>
              </a:rPr>
              <a:t>推论</a:t>
            </a:r>
            <a:r>
              <a:rPr lang="zh-CN" altLang="en-US" sz="2400" b="1" dirty="0"/>
              <a:t> </a:t>
            </a:r>
            <a:r>
              <a:rPr lang="zh-CN" altLang="en-US" sz="2400" b="1" dirty="0">
                <a:solidFill>
                  <a:schemeClr val="accent2"/>
                </a:solidFill>
              </a:rPr>
              <a:t>设平面图</a:t>
            </a:r>
            <a:r>
              <a:rPr lang="en-US" altLang="zh-CN" sz="2400" b="1" i="1" dirty="0">
                <a:solidFill>
                  <a:schemeClr val="accent2"/>
                </a:solidFill>
              </a:rPr>
              <a:t>G</a:t>
            </a:r>
            <a:r>
              <a:rPr lang="zh-CN" altLang="en-US" sz="2400" b="1" dirty="0">
                <a:solidFill>
                  <a:schemeClr val="accent2"/>
                </a:solidFill>
              </a:rPr>
              <a:t>有 </a:t>
            </a:r>
            <a:r>
              <a:rPr lang="en-US" altLang="zh-CN" sz="2400" b="1" i="1" dirty="0">
                <a:solidFill>
                  <a:schemeClr val="accent2"/>
                </a:solidFill>
              </a:rPr>
              <a:t>p </a:t>
            </a:r>
            <a:r>
              <a:rPr lang="en-US" altLang="zh-CN" sz="2400" b="1" dirty="0">
                <a:solidFill>
                  <a:schemeClr val="accent2"/>
                </a:solidFill>
              </a:rPr>
              <a:t>(</a:t>
            </a:r>
            <a:r>
              <a:rPr lang="en-US" altLang="zh-CN" sz="2400" b="1" i="1" dirty="0">
                <a:solidFill>
                  <a:schemeClr val="accent2"/>
                </a:solidFill>
              </a:rPr>
              <a:t>p</a:t>
            </a:r>
            <a:r>
              <a:rPr lang="en-US" altLang="zh-CN" sz="2400" b="1" dirty="0">
                <a:solidFill>
                  <a:schemeClr val="accent2"/>
                </a:solidFill>
                <a:sym typeface="Symbol" panose="05050102010706020507" pitchFamily="18" charset="2"/>
              </a:rPr>
              <a:t></a:t>
            </a:r>
            <a:r>
              <a:rPr lang="en-US" altLang="zh-CN" sz="2400" b="1" dirty="0">
                <a:solidFill>
                  <a:schemeClr val="accent2"/>
                </a:solidFill>
              </a:rPr>
              <a:t>2) </a:t>
            </a:r>
            <a:r>
              <a:rPr lang="zh-CN" altLang="en-US" sz="2400" b="1" dirty="0">
                <a:solidFill>
                  <a:schemeClr val="accent2"/>
                </a:solidFill>
              </a:rPr>
              <a:t>个连通分支, 则</a:t>
            </a:r>
          </a:p>
          <a:p>
            <a:pPr algn="just" eaLnBrk="1" hangingPunct="1">
              <a:buNone/>
            </a:pPr>
            <a:r>
              <a:rPr lang="zh-CN" altLang="en-US" sz="2400" b="1" dirty="0">
                <a:solidFill>
                  <a:schemeClr val="accent2"/>
                </a:solidFill>
              </a:rPr>
              <a:t>                          </a:t>
            </a:r>
            <a:r>
              <a:rPr lang="en-US" altLang="zh-CN" sz="2400" b="1" dirty="0">
                <a:solidFill>
                  <a:schemeClr val="accent2"/>
                </a:solidFill>
              </a:rPr>
              <a:t>     </a:t>
            </a:r>
            <a:r>
              <a:rPr lang="en-US" altLang="zh-CN" sz="2400" b="1" i="1" dirty="0">
                <a:solidFill>
                  <a:srgbClr val="FF0000"/>
                </a:solidFill>
              </a:rPr>
              <a:t>n </a:t>
            </a:r>
            <a:r>
              <a:rPr lang="en-US" altLang="zh-CN" sz="2400" b="1" dirty="0">
                <a:solidFill>
                  <a:srgbClr val="FF0000"/>
                </a:solidFill>
                <a:sym typeface="Symbol" panose="05050102010706020507" pitchFamily="18" charset="2"/>
              </a:rPr>
              <a:t> </a:t>
            </a:r>
            <a:r>
              <a:rPr lang="en-US" altLang="zh-CN" sz="2400" b="1" i="1" dirty="0">
                <a:solidFill>
                  <a:srgbClr val="FF0000"/>
                </a:solidFill>
              </a:rPr>
              <a:t>m </a:t>
            </a:r>
            <a:r>
              <a:rPr lang="en-US" altLang="zh-CN" sz="2400" b="1" dirty="0">
                <a:solidFill>
                  <a:srgbClr val="FF0000"/>
                </a:solidFill>
              </a:rPr>
              <a:t>+ </a:t>
            </a:r>
            <a:r>
              <a:rPr lang="en-US" altLang="zh-CN" sz="2400" b="1" i="1" dirty="0">
                <a:solidFill>
                  <a:srgbClr val="FF0000"/>
                </a:solidFill>
              </a:rPr>
              <a:t>r </a:t>
            </a:r>
            <a:r>
              <a:rPr lang="en-US" altLang="zh-CN" sz="2400" b="1" dirty="0">
                <a:solidFill>
                  <a:srgbClr val="FF0000"/>
                </a:solidFill>
              </a:rPr>
              <a:t>= </a:t>
            </a:r>
            <a:r>
              <a:rPr lang="en-US" altLang="zh-CN" sz="2400" b="1" i="1" dirty="0">
                <a:solidFill>
                  <a:srgbClr val="FF0000"/>
                </a:solidFill>
              </a:rPr>
              <a:t>p </a:t>
            </a:r>
            <a:r>
              <a:rPr lang="en-US" altLang="zh-CN" sz="2400" b="1" dirty="0">
                <a:solidFill>
                  <a:srgbClr val="FF0000"/>
                </a:solidFill>
              </a:rPr>
              <a:t>+ 1</a:t>
            </a:r>
            <a:endParaRPr lang="en-US" altLang="zh-CN" sz="2400" b="1" dirty="0">
              <a:solidFill>
                <a:schemeClr val="accent2"/>
              </a:solidFill>
            </a:endParaRPr>
          </a:p>
          <a:p>
            <a:pPr algn="just" eaLnBrk="1" hangingPunct="1">
              <a:buNone/>
            </a:pPr>
            <a:r>
              <a:rPr lang="zh-CN" altLang="en-US" sz="2400" b="1" dirty="0">
                <a:solidFill>
                  <a:schemeClr val="accent2"/>
                </a:solidFill>
              </a:rPr>
              <a:t>其中</a:t>
            </a:r>
            <a:r>
              <a:rPr lang="en-US" altLang="zh-CN" sz="2400" b="1" i="1" dirty="0">
                <a:solidFill>
                  <a:schemeClr val="accent2"/>
                </a:solidFill>
              </a:rPr>
              <a:t>n</a:t>
            </a:r>
            <a:r>
              <a:rPr lang="en-US" altLang="zh-CN" sz="2400" b="1" dirty="0">
                <a:solidFill>
                  <a:schemeClr val="accent2"/>
                </a:solidFill>
                <a:sym typeface="Symbol" panose="05050102010706020507" pitchFamily="18" charset="2"/>
              </a:rPr>
              <a:t>, </a:t>
            </a:r>
            <a:r>
              <a:rPr lang="en-US" altLang="zh-CN" sz="2400" b="1" i="1" dirty="0">
                <a:solidFill>
                  <a:schemeClr val="accent2"/>
                </a:solidFill>
              </a:rPr>
              <a:t>m</a:t>
            </a:r>
            <a:r>
              <a:rPr lang="en-US" altLang="zh-CN" sz="2400" b="1" dirty="0">
                <a:solidFill>
                  <a:schemeClr val="accent2"/>
                </a:solidFill>
              </a:rPr>
              <a:t>, </a:t>
            </a:r>
            <a:r>
              <a:rPr lang="en-US" altLang="zh-CN" sz="2400" b="1" i="1" dirty="0">
                <a:solidFill>
                  <a:schemeClr val="accent2"/>
                </a:solidFill>
              </a:rPr>
              <a:t>r </a:t>
            </a:r>
            <a:r>
              <a:rPr lang="zh-CN" altLang="en-US" sz="2400" b="1" dirty="0">
                <a:solidFill>
                  <a:schemeClr val="accent2"/>
                </a:solidFill>
              </a:rPr>
              <a:t>分别是</a:t>
            </a:r>
            <a:r>
              <a:rPr lang="en-US" altLang="zh-CN" sz="2400" b="1" i="1" dirty="0">
                <a:solidFill>
                  <a:schemeClr val="accent2"/>
                </a:solidFill>
              </a:rPr>
              <a:t>G</a:t>
            </a:r>
            <a:r>
              <a:rPr lang="zh-CN" altLang="en-US" sz="2400" b="1" dirty="0">
                <a:solidFill>
                  <a:schemeClr val="accent2"/>
                </a:solidFill>
              </a:rPr>
              <a:t>的阶数, 边数和面数.</a:t>
            </a:r>
          </a:p>
          <a:p>
            <a:pPr algn="just" eaLnBrk="1" hangingPunct="1">
              <a:buNone/>
            </a:pPr>
            <a:endParaRPr lang="en-US" altLang="zh-CN" sz="2400" b="1" dirty="0"/>
          </a:p>
          <a:p>
            <a:pPr algn="just" eaLnBrk="1" hangingPunct="1">
              <a:buNone/>
            </a:pPr>
            <a:r>
              <a:rPr lang="zh-CN" altLang="en-US" sz="2400" b="1" dirty="0"/>
              <a:t>证  设第 </a:t>
            </a:r>
            <a:r>
              <a:rPr lang="en-US" altLang="zh-CN" sz="2400" b="1" i="1" dirty="0"/>
              <a:t>i </a:t>
            </a:r>
            <a:r>
              <a:rPr lang="zh-CN" altLang="en-US" sz="2400" b="1" dirty="0"/>
              <a:t>个连通分支有 </a:t>
            </a:r>
            <a:r>
              <a:rPr lang="en-US" altLang="zh-CN" sz="2400" b="1" i="1" dirty="0"/>
              <a:t>n</a:t>
            </a:r>
            <a:r>
              <a:rPr lang="en-US" altLang="zh-CN" sz="2400" b="1" i="1" baseline="-25000" dirty="0"/>
              <a:t>i</a:t>
            </a:r>
            <a:r>
              <a:rPr lang="zh-CN" altLang="en-US" sz="2400" b="1" dirty="0"/>
              <a:t>个顶点, </a:t>
            </a:r>
            <a:r>
              <a:rPr lang="en-US" altLang="zh-CN" sz="2400" b="1" i="1" dirty="0"/>
              <a:t>m</a:t>
            </a:r>
            <a:r>
              <a:rPr lang="en-US" altLang="zh-CN" sz="2400" b="1" i="1" baseline="-25000" dirty="0"/>
              <a:t>i </a:t>
            </a:r>
            <a:r>
              <a:rPr lang="zh-CN" altLang="en-US" sz="2400" b="1" dirty="0"/>
              <a:t>条边和 </a:t>
            </a:r>
            <a:r>
              <a:rPr lang="en-US" altLang="zh-CN" sz="2400" b="1" i="1" dirty="0"/>
              <a:t>r</a:t>
            </a:r>
            <a:r>
              <a:rPr lang="en-US" altLang="zh-CN" sz="2400" b="1" i="1" baseline="-25000" dirty="0"/>
              <a:t>i </a:t>
            </a:r>
            <a:r>
              <a:rPr lang="zh-CN" altLang="en-US" sz="2400" b="1" dirty="0"/>
              <a:t>个面. 对各</a:t>
            </a:r>
          </a:p>
          <a:p>
            <a:pPr algn="just" eaLnBrk="1" hangingPunct="1">
              <a:buNone/>
            </a:pPr>
            <a:r>
              <a:rPr lang="zh-CN" altLang="en-US" sz="2400" b="1" dirty="0"/>
              <a:t>连通分支用欧拉公式,  </a:t>
            </a:r>
          </a:p>
          <a:p>
            <a:pPr algn="just" eaLnBrk="1" hangingPunct="1">
              <a:buNone/>
            </a:pPr>
            <a:r>
              <a:rPr lang="zh-CN" altLang="en-US" sz="2400" b="1" dirty="0"/>
              <a:t>                          </a:t>
            </a:r>
            <a:r>
              <a:rPr lang="en-US" altLang="zh-CN" sz="2400" b="1" i="1" dirty="0"/>
              <a:t>n</a:t>
            </a:r>
            <a:r>
              <a:rPr lang="en-US" altLang="zh-CN" sz="2400" b="1" i="1" baseline="-25000" dirty="0"/>
              <a:t>i</a:t>
            </a:r>
            <a:r>
              <a:rPr lang="en-US" altLang="zh-CN" sz="2400" b="1" dirty="0"/>
              <a:t> </a:t>
            </a:r>
            <a:r>
              <a:rPr lang="en-US" altLang="zh-CN" sz="2400" b="1" dirty="0">
                <a:sym typeface="Symbol" panose="05050102010706020507" pitchFamily="18" charset="2"/>
              </a:rPr>
              <a:t></a:t>
            </a:r>
            <a:r>
              <a:rPr lang="en-US" altLang="zh-CN" sz="2400" b="1" dirty="0"/>
              <a:t> </a:t>
            </a:r>
            <a:r>
              <a:rPr lang="en-US" altLang="zh-CN" sz="2400" b="1" i="1" dirty="0"/>
              <a:t>m</a:t>
            </a:r>
            <a:r>
              <a:rPr lang="en-US" altLang="zh-CN" sz="2400" b="1" i="1" baseline="-25000" dirty="0"/>
              <a:t>i</a:t>
            </a:r>
            <a:r>
              <a:rPr lang="en-US" altLang="zh-CN" sz="2400" b="1" dirty="0"/>
              <a:t> + </a:t>
            </a:r>
            <a:r>
              <a:rPr lang="en-US" altLang="zh-CN" sz="2400" b="1" i="1" dirty="0"/>
              <a:t>r</a:t>
            </a:r>
            <a:r>
              <a:rPr lang="en-US" altLang="zh-CN" sz="2400" b="1" i="1" baseline="-25000" dirty="0"/>
              <a:t>i</a:t>
            </a:r>
            <a:r>
              <a:rPr lang="en-US" altLang="zh-CN" sz="2400" b="1" dirty="0"/>
              <a:t> = 2,      </a:t>
            </a:r>
            <a:r>
              <a:rPr lang="en-US" altLang="zh-CN" sz="2400" b="1" i="1" dirty="0"/>
              <a:t>i </a:t>
            </a:r>
            <a:r>
              <a:rPr lang="en-US" altLang="zh-CN" sz="2400" b="1" dirty="0"/>
              <a:t>= 1, 2, … , </a:t>
            </a:r>
            <a:r>
              <a:rPr lang="en-US" altLang="zh-CN" sz="2400" b="1" i="1" dirty="0"/>
              <a:t>p</a:t>
            </a:r>
          </a:p>
          <a:p>
            <a:pPr algn="just" eaLnBrk="1" hangingPunct="1">
              <a:buNone/>
            </a:pPr>
            <a:r>
              <a:rPr lang="zh-CN" altLang="en-US" sz="2400" b="1" dirty="0"/>
              <a:t>求和并注意 </a:t>
            </a:r>
            <a:r>
              <a:rPr lang="en-US" altLang="zh-CN" sz="2400" b="1" i="1" dirty="0"/>
              <a:t>r </a:t>
            </a:r>
            <a:r>
              <a:rPr lang="en-US" altLang="zh-CN" sz="2400" b="1" dirty="0"/>
              <a:t>= </a:t>
            </a:r>
            <a:r>
              <a:rPr lang="en-US" altLang="zh-CN" sz="2400" b="1" i="1" dirty="0"/>
              <a:t>r</a:t>
            </a:r>
            <a:r>
              <a:rPr lang="en-US" altLang="zh-CN" sz="2400" b="1" baseline="-25000" dirty="0"/>
              <a:t>1</a:t>
            </a:r>
            <a:r>
              <a:rPr lang="en-US" altLang="zh-CN" sz="2400" b="1" dirty="0"/>
              <a:t>+…+</a:t>
            </a:r>
            <a:r>
              <a:rPr lang="en-US" altLang="zh-CN" sz="2400" b="1" i="1" dirty="0"/>
              <a:t>r</a:t>
            </a:r>
            <a:r>
              <a:rPr lang="en-US" altLang="zh-CN" sz="2400" b="1" i="1" baseline="-25000" dirty="0"/>
              <a:t>p</a:t>
            </a:r>
            <a:r>
              <a:rPr lang="en-US" altLang="zh-CN" sz="2400" b="1" dirty="0">
                <a:sym typeface="Symbol" panose="05050102010706020507" pitchFamily="18" charset="2"/>
              </a:rPr>
              <a:t></a:t>
            </a:r>
            <a:r>
              <a:rPr lang="en-US" altLang="zh-CN" sz="2400" b="1" dirty="0"/>
              <a:t> </a:t>
            </a:r>
            <a:r>
              <a:rPr lang="en-US" altLang="zh-CN" sz="2400" b="1" i="1" dirty="0"/>
              <a:t>p+</a:t>
            </a:r>
            <a:r>
              <a:rPr lang="en-US" altLang="zh-CN" sz="2400" b="1" dirty="0"/>
              <a:t>1</a:t>
            </a:r>
            <a:r>
              <a:rPr lang="zh-CN" altLang="en-US" sz="2400" b="1" dirty="0"/>
              <a:t>（</a:t>
            </a:r>
            <a:r>
              <a:rPr lang="en-US" altLang="zh-CN" sz="2400" b="1" dirty="0">
                <a:solidFill>
                  <a:srgbClr val="FF0000"/>
                </a:solidFill>
              </a:rPr>
              <a:t>共用外部面</a:t>
            </a:r>
            <a:r>
              <a:rPr lang="zh-CN" altLang="en-US" sz="2400" b="1" dirty="0"/>
              <a:t>）</a:t>
            </a:r>
            <a:r>
              <a:rPr lang="en-US" altLang="zh-CN" sz="2400" b="1" dirty="0"/>
              <a:t>, </a:t>
            </a:r>
            <a:r>
              <a:rPr lang="zh-CN" altLang="en-US" sz="2400" b="1" dirty="0"/>
              <a:t>即得</a:t>
            </a:r>
          </a:p>
          <a:p>
            <a:pPr algn="just" eaLnBrk="1" hangingPunct="1">
              <a:buNone/>
            </a:pPr>
            <a:r>
              <a:rPr lang="zh-CN" altLang="en-US" sz="2400" b="1" i="1" dirty="0"/>
              <a:t>                          </a:t>
            </a:r>
            <a:r>
              <a:rPr lang="en-US" altLang="zh-CN" sz="2400" b="1" i="1" dirty="0"/>
              <a:t>n </a:t>
            </a:r>
            <a:r>
              <a:rPr lang="en-US" altLang="zh-CN" sz="2400" b="1" dirty="0">
                <a:sym typeface="Symbol" panose="05050102010706020507" pitchFamily="18" charset="2"/>
              </a:rPr>
              <a:t> </a:t>
            </a:r>
            <a:r>
              <a:rPr lang="en-US" altLang="zh-CN" sz="2400" b="1" i="1" dirty="0"/>
              <a:t>m </a:t>
            </a:r>
            <a:r>
              <a:rPr lang="en-US" altLang="zh-CN" sz="2400" b="1" dirty="0"/>
              <a:t>+ </a:t>
            </a:r>
            <a:r>
              <a:rPr lang="en-US" altLang="zh-CN" sz="2400" b="1" i="1" dirty="0"/>
              <a:t>r </a:t>
            </a:r>
            <a:r>
              <a:rPr lang="en-US" altLang="zh-CN" sz="2400" b="1" dirty="0"/>
              <a:t>= </a:t>
            </a:r>
            <a:r>
              <a:rPr lang="en-US" altLang="zh-CN" sz="2400" b="1" i="1" dirty="0"/>
              <a:t>p </a:t>
            </a:r>
            <a:r>
              <a:rPr lang="en-US" altLang="zh-CN" sz="2400" b="1" dirty="0"/>
              <a:t>+ 1</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7" dur="500"/>
                                        <p:tgtEl>
                                          <p:spTgt spid="1331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10" dur="500"/>
                                        <p:tgtEl>
                                          <p:spTgt spid="1331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13" dur="500"/>
                                        <p:tgtEl>
                                          <p:spTgt spid="1331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18" dur="500"/>
                                        <p:tgtEl>
                                          <p:spTgt spid="13315">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21" dur="500"/>
                                        <p:tgtEl>
                                          <p:spTgt spid="13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29</a:t>
            </a:fld>
            <a:endParaRPr lang="zh-CN" altLang="en-US" sz="1400" dirty="0">
              <a:solidFill>
                <a:schemeClr val="tx1"/>
              </a:solidFill>
              <a:latin typeface="Times New Roman" panose="02020603050405020304" pitchFamily="18" charset="0"/>
              <a:ea typeface="宋体" panose="02010600030101010101" pitchFamily="2" charset="-122"/>
            </a:endParaRPr>
          </a:p>
        </p:txBody>
      </p:sp>
      <p:grpSp>
        <p:nvGrpSpPr>
          <p:cNvPr id="14339" name="Group 14"/>
          <p:cNvGrpSpPr/>
          <p:nvPr/>
        </p:nvGrpSpPr>
        <p:grpSpPr>
          <a:xfrm>
            <a:off x="609600" y="1471612"/>
            <a:ext cx="8210872" cy="1752600"/>
            <a:chOff x="384" y="927"/>
            <a:chExt cx="4848" cy="1104"/>
          </a:xfrm>
        </p:grpSpPr>
        <p:sp>
          <p:nvSpPr>
            <p:cNvPr id="14340" name="Text Box 4"/>
            <p:cNvSpPr txBox="1"/>
            <p:nvPr/>
          </p:nvSpPr>
          <p:spPr>
            <a:xfrm>
              <a:off x="384" y="927"/>
              <a:ext cx="4848" cy="988"/>
            </a:xfrm>
            <a:prstGeom prst="rect">
              <a:avLst/>
            </a:prstGeom>
            <a:noFill/>
            <a:ln w="6350">
              <a:noFill/>
            </a:ln>
          </p:spPr>
          <p:txBody>
            <a:bodyPr anchor="t" anchorCtr="0">
              <a:spAutoFit/>
            </a:bodyPr>
            <a:lstStyle/>
            <a:p>
              <a:pPr algn="just">
                <a:spcBef>
                  <a:spcPct val="50000"/>
                </a:spcBef>
                <a:buClr>
                  <a:schemeClr val="bg2"/>
                </a:buClr>
                <a:buSzPct val="75000"/>
                <a:buFont typeface="Wingdings" panose="05000000000000000000" pitchFamily="2" charset="2"/>
              </a:pPr>
              <a:r>
                <a:rPr lang="zh-CN" altLang="en-US" sz="2400" b="1" dirty="0">
                  <a:solidFill>
                    <a:srgbClr val="7030A0"/>
                  </a:solidFill>
                  <a:latin typeface="Times New Roman" panose="02020603050405020304" pitchFamily="18" charset="0"/>
                  <a:ea typeface="宋体" panose="02010600030101010101" pitchFamily="2" charset="-122"/>
                </a:rPr>
                <a:t>定理6.1</a:t>
              </a:r>
              <a:r>
                <a:rPr lang="en-US" altLang="zh-CN" sz="2400" b="1" dirty="0">
                  <a:solidFill>
                    <a:srgbClr val="7030A0"/>
                  </a:solidFill>
                  <a:latin typeface="Times New Roman" panose="02020603050405020304" pitchFamily="18" charset="0"/>
                  <a:ea typeface="宋体" panose="02010600030101010101" pitchFamily="2" charset="-122"/>
                </a:rPr>
                <a:t>7</a:t>
              </a:r>
              <a:r>
                <a:rPr lang="zh-CN" altLang="en-US" sz="2400" b="1" dirty="0">
                  <a:solidFill>
                    <a:srgbClr val="FF3300"/>
                  </a:solidFill>
                  <a:latin typeface="Times New Roman" panose="02020603050405020304" pitchFamily="18" charset="0"/>
                  <a:ea typeface="宋体" panose="02010600030101010101" pitchFamily="2" charset="-122"/>
                </a:rPr>
                <a:t> </a:t>
              </a:r>
              <a:r>
                <a:rPr lang="zh-CN" altLang="en-US" sz="2400" b="1" dirty="0">
                  <a:solidFill>
                    <a:schemeClr val="accent2"/>
                  </a:solidFill>
                  <a:latin typeface="Times New Roman" panose="02020603050405020304" pitchFamily="18" charset="0"/>
                  <a:ea typeface="宋体" panose="02010600030101010101" pitchFamily="2" charset="-122"/>
                </a:rPr>
                <a:t>设</a:t>
              </a:r>
              <a:r>
                <a:rPr lang="en-US" altLang="zh-CN" sz="2400" b="1" i="1" dirty="0">
                  <a:solidFill>
                    <a:schemeClr val="accent2"/>
                  </a:solidFill>
                  <a:latin typeface="Times New Roman" panose="02020603050405020304" pitchFamily="18" charset="0"/>
                  <a:ea typeface="宋体" panose="02010600030101010101" pitchFamily="2" charset="-122"/>
                </a:rPr>
                <a:t>G</a:t>
              </a:r>
              <a:r>
                <a:rPr lang="zh-CN" altLang="en-US" sz="2400" b="1" dirty="0">
                  <a:solidFill>
                    <a:schemeClr val="accent2"/>
                  </a:solidFill>
                  <a:latin typeface="Times New Roman" panose="02020603050405020304" pitchFamily="18" charset="0"/>
                  <a:ea typeface="宋体" panose="02010600030101010101" pitchFamily="2" charset="-122"/>
                </a:rPr>
                <a:t>为</a:t>
              </a:r>
              <a:r>
                <a:rPr lang="en-US" altLang="zh-CN" sz="2400" b="1" i="1" dirty="0">
                  <a:solidFill>
                    <a:schemeClr val="accent2"/>
                  </a:solidFill>
                  <a:latin typeface="Times New Roman" panose="02020603050405020304" pitchFamily="18" charset="0"/>
                  <a:ea typeface="宋体" panose="02010600030101010101" pitchFamily="2" charset="-122"/>
                </a:rPr>
                <a:t>n</a:t>
              </a:r>
              <a:r>
                <a:rPr lang="zh-CN" altLang="en-US" sz="2400" b="1" dirty="0">
                  <a:solidFill>
                    <a:schemeClr val="accent2"/>
                  </a:solidFill>
                  <a:latin typeface="Times New Roman" panose="02020603050405020304" pitchFamily="18" charset="0"/>
                  <a:ea typeface="宋体" panose="02010600030101010101" pitchFamily="2" charset="-122"/>
                </a:rPr>
                <a:t>阶连通平面图, 有</a:t>
              </a:r>
              <a:r>
                <a:rPr lang="en-US" altLang="zh-CN" sz="2400" b="1" i="1" dirty="0">
                  <a:solidFill>
                    <a:schemeClr val="accent2"/>
                  </a:solidFill>
                  <a:latin typeface="Times New Roman" panose="02020603050405020304" pitchFamily="18" charset="0"/>
                  <a:ea typeface="宋体" panose="02010600030101010101" pitchFamily="2" charset="-122"/>
                </a:rPr>
                <a:t>m</a:t>
              </a:r>
              <a:r>
                <a:rPr lang="zh-CN" altLang="en-US" sz="2400" b="1" dirty="0">
                  <a:solidFill>
                    <a:schemeClr val="accent2"/>
                  </a:solidFill>
                  <a:latin typeface="Times New Roman" panose="02020603050405020304" pitchFamily="18" charset="0"/>
                  <a:ea typeface="宋体" panose="02010600030101010101" pitchFamily="2" charset="-122"/>
                </a:rPr>
                <a:t>条边, 且每个面的次</a:t>
              </a:r>
            </a:p>
            <a:p>
              <a:pPr algn="just">
                <a:spcBef>
                  <a:spcPct val="50000"/>
                </a:spcBef>
                <a:buClr>
                  <a:schemeClr val="bg2"/>
                </a:buClr>
                <a:buSzPct val="75000"/>
                <a:buFont typeface="Wingdings" panose="05000000000000000000" pitchFamily="2" charset="2"/>
              </a:pPr>
              <a:r>
                <a:rPr lang="zh-CN" altLang="en-US" sz="2400" b="1" dirty="0">
                  <a:solidFill>
                    <a:schemeClr val="accent2"/>
                  </a:solidFill>
                  <a:latin typeface="Times New Roman" panose="02020603050405020304" pitchFamily="18" charset="0"/>
                  <a:ea typeface="宋体" panose="02010600030101010101" pitchFamily="2" charset="-122"/>
                </a:rPr>
                <a:t>数至少为</a:t>
              </a:r>
              <a:r>
                <a:rPr lang="en-US" altLang="zh-CN" sz="2400" b="1" i="1" dirty="0">
                  <a:solidFill>
                    <a:schemeClr val="accent2"/>
                  </a:solidFill>
                  <a:latin typeface="Times New Roman" panose="02020603050405020304" pitchFamily="18" charset="0"/>
                  <a:ea typeface="宋体" panose="02010600030101010101" pitchFamily="2" charset="-122"/>
                </a:rPr>
                <a:t>l </a:t>
              </a:r>
              <a:r>
                <a:rPr lang="en-US" altLang="zh-CN" sz="2400" b="1" dirty="0">
                  <a:solidFill>
                    <a:schemeClr val="accent2"/>
                  </a:solidFill>
                  <a:latin typeface="Times New Roman" panose="02020603050405020304" pitchFamily="18" charset="0"/>
                  <a:ea typeface="宋体" panose="02010600030101010101" pitchFamily="2" charset="-122"/>
                </a:rPr>
                <a:t>(</a:t>
              </a:r>
              <a:r>
                <a:rPr lang="en-US" altLang="zh-CN" sz="2400" b="1" i="1" dirty="0">
                  <a:solidFill>
                    <a:schemeClr val="accent2"/>
                  </a:solidFill>
                  <a:latin typeface="Times New Roman" panose="02020603050405020304" pitchFamily="18" charset="0"/>
                  <a:ea typeface="宋体" panose="02010600030101010101" pitchFamily="2" charset="-122"/>
                </a:rPr>
                <a:t>l </a:t>
              </a:r>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chemeClr val="accent2"/>
                  </a:solidFill>
                  <a:latin typeface="Times New Roman" panose="02020603050405020304" pitchFamily="18" charset="0"/>
                  <a:ea typeface="宋体" panose="02010600030101010101" pitchFamily="2" charset="-122"/>
                </a:rPr>
                <a:t>3), </a:t>
              </a:r>
              <a:r>
                <a:rPr lang="zh-CN" altLang="en-US" sz="2400" b="1" dirty="0">
                  <a:solidFill>
                    <a:schemeClr val="accent2"/>
                  </a:solidFill>
                  <a:latin typeface="Times New Roman" panose="02020603050405020304" pitchFamily="18" charset="0"/>
                  <a:ea typeface="宋体" panose="02010600030101010101" pitchFamily="2" charset="-122"/>
                </a:rPr>
                <a:t>则 </a:t>
              </a:r>
            </a:p>
            <a:p>
              <a:pPr algn="just">
                <a:spcBef>
                  <a:spcPct val="50000"/>
                </a:spcBef>
                <a:buClr>
                  <a:schemeClr val="bg2"/>
                </a:buClr>
                <a:buSzPct val="75000"/>
                <a:buFont typeface="Wingdings" panose="05000000000000000000" pitchFamily="2" charset="2"/>
              </a:pPr>
              <a:r>
                <a:rPr lang="zh-CN" altLang="en-US" sz="2400" b="1" dirty="0">
                  <a:solidFill>
                    <a:schemeClr val="accent2"/>
                  </a:solidFill>
                  <a:latin typeface="Times New Roman" panose="02020603050405020304" pitchFamily="18" charset="0"/>
                  <a:ea typeface="宋体" panose="02010600030101010101" pitchFamily="2" charset="-122"/>
                </a:rPr>
                <a:t>            </a:t>
              </a:r>
              <a:endParaRPr lang="zh-CN" altLang="en-US" sz="2400" b="1" dirty="0">
                <a:solidFill>
                  <a:schemeClr val="tx1"/>
                </a:solidFill>
                <a:latin typeface="Times New Roman" panose="02020603050405020304" pitchFamily="18" charset="0"/>
                <a:ea typeface="宋体" panose="02010600030101010101" pitchFamily="2" charset="-122"/>
              </a:endParaRPr>
            </a:p>
          </p:txBody>
        </p:sp>
        <p:graphicFrame>
          <p:nvGraphicFramePr>
            <p:cNvPr id="14341" name="Object 0"/>
            <p:cNvGraphicFramePr/>
            <p:nvPr/>
          </p:nvGraphicFramePr>
          <p:xfrm>
            <a:off x="1896" y="1529"/>
            <a:ext cx="1296" cy="502"/>
          </p:xfrm>
          <a:graphic>
            <a:graphicData uri="http://schemas.openxmlformats.org/presentationml/2006/ole">
              <mc:AlternateContent xmlns:mc="http://schemas.openxmlformats.org/markup-compatibility/2006">
                <mc:Choice xmlns:v="urn:schemas-microsoft-com:vml" Requires="v">
                  <p:oleObj spid="_x0000_s3086" r:id="rId4" imgW="1016000" imgH="393700" progId="Equation.3">
                    <p:embed/>
                  </p:oleObj>
                </mc:Choice>
                <mc:Fallback>
                  <p:oleObj r:id="rId4" imgW="1016000" imgH="393700" progId="Equation.3">
                    <p:embed/>
                    <p:pic>
                      <p:nvPicPr>
                        <p:cNvPr id="0" name="图片 3075"/>
                        <p:cNvPicPr/>
                        <p:nvPr/>
                      </p:nvPicPr>
                      <p:blipFill>
                        <a:blip r:embed="rId5"/>
                        <a:stretch>
                          <a:fillRect/>
                        </a:stretch>
                      </p:blipFill>
                      <p:spPr>
                        <a:xfrm>
                          <a:off x="1896" y="1529"/>
                          <a:ext cx="1296" cy="502"/>
                        </a:xfrm>
                        <a:prstGeom prst="rect">
                          <a:avLst/>
                        </a:prstGeom>
                        <a:noFill/>
                        <a:ln w="38100">
                          <a:noFill/>
                          <a:miter/>
                        </a:ln>
                      </p:spPr>
                    </p:pic>
                  </p:oleObj>
                </mc:Fallback>
              </mc:AlternateContent>
            </a:graphicData>
          </a:graphic>
        </p:graphicFrame>
      </p:grpSp>
      <p:graphicFrame>
        <p:nvGraphicFramePr>
          <p:cNvPr id="2" name="对象 -2147482624"/>
          <p:cNvGraphicFramePr>
            <a:graphicFrameLocks noChangeAspect="1"/>
          </p:cNvGraphicFramePr>
          <p:nvPr/>
        </p:nvGraphicFramePr>
        <p:xfrm>
          <a:off x="2750820" y="3801745"/>
          <a:ext cx="3634105" cy="2649220"/>
        </p:xfrm>
        <a:graphic>
          <a:graphicData uri="http://schemas.openxmlformats.org/presentationml/2006/ole">
            <mc:AlternateContent xmlns:mc="http://schemas.openxmlformats.org/markup-compatibility/2006">
              <mc:Choice xmlns:v="urn:schemas-microsoft-com:vml" Requires="v">
                <p:oleObj spid="_x0000_s3087" r:id="rId6" imgW="1777365" imgH="1295400" progId="DSEquations">
                  <p:embed/>
                </p:oleObj>
              </mc:Choice>
              <mc:Fallback>
                <p:oleObj r:id="rId6" imgW="1777365" imgH="1295400" progId="DSEquations">
                  <p:embed/>
                  <p:pic>
                    <p:nvPicPr>
                      <p:cNvPr id="0" name="图片 1"/>
                      <p:cNvPicPr/>
                      <p:nvPr/>
                    </p:nvPicPr>
                    <p:blipFill>
                      <a:blip r:embed="rId7"/>
                      <a:stretch>
                        <a:fillRect/>
                      </a:stretch>
                    </p:blipFill>
                    <p:spPr>
                      <a:xfrm>
                        <a:off x="2750820" y="3801745"/>
                        <a:ext cx="3634105" cy="2649220"/>
                      </a:xfrm>
                      <a:prstGeom prst="rect">
                        <a:avLst/>
                      </a:prstGeom>
                      <a:noFill/>
                      <a:ln w="38100">
                        <a:noFill/>
                        <a:miter/>
                      </a:ln>
                    </p:spPr>
                  </p:pic>
                </p:oleObj>
              </mc:Fallback>
            </mc:AlternateContent>
          </a:graphicData>
        </a:graphic>
      </p:graphicFrame>
      <p:sp>
        <p:nvSpPr>
          <p:cNvPr id="8" name="Text Box 4"/>
          <p:cNvSpPr txBox="1"/>
          <p:nvPr/>
        </p:nvSpPr>
        <p:spPr>
          <a:xfrm>
            <a:off x="584835" y="3355340"/>
            <a:ext cx="8211185" cy="1014730"/>
          </a:xfrm>
          <a:prstGeom prst="rect">
            <a:avLst/>
          </a:prstGeom>
          <a:noFill/>
          <a:ln w="6350">
            <a:noFill/>
          </a:ln>
        </p:spPr>
        <p:txBody>
          <a:bodyPr wrap="square" anchor="t" anchorCtr="0">
            <a:spAutoFit/>
          </a:bodyPr>
          <a:lstStyle/>
          <a:p>
            <a:pPr algn="just">
              <a:spcBef>
                <a:spcPct val="85000"/>
              </a:spcBef>
              <a:buClr>
                <a:schemeClr val="bg2"/>
              </a:buClr>
              <a:buSzPct val="75000"/>
              <a:buFont typeface="Wingdings" panose="05000000000000000000" pitchFamily="2" charset="2"/>
            </a:pPr>
            <a:r>
              <a:rPr lang="zh-CN" altLang="en-US" sz="2400" b="1" dirty="0">
                <a:solidFill>
                  <a:schemeClr val="tx1"/>
                </a:solidFill>
                <a:latin typeface="Times New Roman" panose="02020603050405020304" pitchFamily="18" charset="0"/>
                <a:ea typeface="宋体" panose="02010600030101010101" pitchFamily="2" charset="-122"/>
              </a:rPr>
              <a:t>证  由欧拉公式和各面次数之和等于边数的2倍</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定理</a:t>
            </a:r>
            <a:r>
              <a:rPr lang="en-US" altLang="zh-CN" sz="2400" b="1" dirty="0">
                <a:solidFill>
                  <a:schemeClr val="tx1"/>
                </a:solidFill>
                <a:latin typeface="Times New Roman" panose="02020603050405020304" pitchFamily="18" charset="0"/>
                <a:ea typeface="宋体" panose="02010600030101010101" pitchFamily="2" charset="-122"/>
              </a:rPr>
              <a:t>6.15)</a:t>
            </a:r>
            <a:r>
              <a:rPr lang="zh-CN" altLang="en-US" sz="2400" b="1" dirty="0">
                <a:solidFill>
                  <a:schemeClr val="tx1"/>
                </a:solidFill>
                <a:latin typeface="Times New Roman" panose="02020603050405020304" pitchFamily="18" charset="0"/>
                <a:ea typeface="宋体" panose="02010600030101010101" pitchFamily="2" charset="-122"/>
              </a:rPr>
              <a:t>得</a:t>
            </a:r>
          </a:p>
          <a:p>
            <a:pPr algn="just">
              <a:spcBef>
                <a:spcPct val="50000"/>
              </a:spcBef>
              <a:buClr>
                <a:schemeClr val="bg2"/>
              </a:buClr>
              <a:buSzPct val="75000"/>
              <a:buFont typeface="Wingdings" panose="05000000000000000000" pitchFamily="2" charset="2"/>
            </a:pPr>
            <a:r>
              <a:rPr lang="zh-CN" altLang="en-US" sz="2400" b="1" dirty="0">
                <a:solidFill>
                  <a:schemeClr val="tx1"/>
                </a:solidFill>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6146" name="Rectangle 2"/>
          <p:cNvSpPr>
            <a:spLocks noGrp="1"/>
          </p:cNvSpPr>
          <p:nvPr>
            <p:ph type="title"/>
          </p:nvPr>
        </p:nvSpPr>
        <p:spPr>
          <a:xfrm>
            <a:off x="327025" y="-36195"/>
            <a:ext cx="7772400" cy="1219200"/>
          </a:xfrm>
        </p:spPr>
        <p:txBody>
          <a:bodyPr vert="horz" wrap="square" lIns="91440" tIns="45720" rIns="91440" bIns="45720" anchor="ctr" anchorCtr="0"/>
          <a:lstStyle/>
          <a:p>
            <a:pPr marL="0" indent="0" algn="l" eaLnBrk="1" hangingPunct="1">
              <a:buFont typeface="Wingdings" panose="05000000000000000000" charset="0"/>
              <a:buNone/>
            </a:pPr>
            <a:r>
              <a:rPr lang="zh-CN" altLang="en-US" sz="3600" dirty="0">
                <a:solidFill>
                  <a:srgbClr val="800000"/>
                </a:solidFill>
                <a:latin typeface="宋体" panose="02010600030101010101" pitchFamily="2" charset="-122"/>
              </a:rPr>
              <a:t>二部图的判别定理</a:t>
            </a:r>
          </a:p>
        </p:txBody>
      </p:sp>
      <p:sp>
        <p:nvSpPr>
          <p:cNvPr id="6147" name="Rectangle 3"/>
          <p:cNvSpPr>
            <a:spLocks noGrp="1"/>
          </p:cNvSpPr>
          <p:nvPr>
            <p:ph idx="1"/>
          </p:nvPr>
        </p:nvSpPr>
        <p:spPr>
          <a:xfrm>
            <a:off x="254635" y="895985"/>
            <a:ext cx="8999855" cy="5665470"/>
          </a:xfrm>
        </p:spPr>
        <p:txBody>
          <a:bodyPr vert="horz" wrap="square" lIns="91440" tIns="45720" rIns="91440" bIns="45720" anchor="t" anchorCtr="0"/>
          <a:lstStyle/>
          <a:p>
            <a:pPr eaLnBrk="1" hangingPunct="1">
              <a:buNone/>
            </a:pPr>
            <a:r>
              <a:rPr lang="zh-CN" altLang="en-US" sz="2400" b="1" dirty="0">
                <a:solidFill>
                  <a:srgbClr val="7030A0"/>
                </a:solidFill>
              </a:rPr>
              <a:t>定理6.7</a:t>
            </a:r>
            <a:r>
              <a:rPr lang="zh-CN" altLang="en-US" sz="2400" b="1" dirty="0">
                <a:solidFill>
                  <a:srgbClr val="FF3300"/>
                </a:solidFill>
              </a:rPr>
              <a:t> </a:t>
            </a:r>
            <a:r>
              <a:rPr lang="zh-CN" altLang="en-US" sz="2400" b="1" dirty="0"/>
              <a:t>无向图</a:t>
            </a:r>
            <a:r>
              <a:rPr lang="en-US" altLang="zh-CN" sz="2400" b="1" i="1" dirty="0"/>
              <a:t>G</a:t>
            </a:r>
            <a:r>
              <a:rPr lang="en-US" altLang="zh-CN" sz="2400" b="1" dirty="0"/>
              <a:t>=&lt;</a:t>
            </a:r>
            <a:r>
              <a:rPr lang="en-US" altLang="zh-CN" sz="2400" b="1" i="1" dirty="0"/>
              <a:t>V</a:t>
            </a:r>
            <a:r>
              <a:rPr lang="en-US" altLang="zh-CN" sz="2400" b="1" dirty="0"/>
              <a:t>, </a:t>
            </a:r>
            <a:r>
              <a:rPr lang="en-US" altLang="zh-CN" sz="2400" b="1" i="1" dirty="0"/>
              <a:t>E</a:t>
            </a:r>
            <a:r>
              <a:rPr lang="en-US" altLang="zh-CN" sz="2400" b="1" dirty="0"/>
              <a:t>&gt;</a:t>
            </a:r>
            <a:r>
              <a:rPr lang="zh-CN" altLang="en-US" sz="2400" b="1" dirty="0"/>
              <a:t>是二部图当且仅当</a:t>
            </a:r>
            <a:r>
              <a:rPr lang="en-US" altLang="zh-CN" sz="2400" b="1" i="1" dirty="0"/>
              <a:t>G</a:t>
            </a:r>
            <a:r>
              <a:rPr lang="zh-CN" altLang="en-US" sz="2400" b="1" dirty="0"/>
              <a:t>中</a:t>
            </a:r>
            <a:r>
              <a:rPr lang="zh-CN" altLang="en-US" sz="2400" b="1" dirty="0">
                <a:solidFill>
                  <a:srgbClr val="FF0000"/>
                </a:solidFill>
              </a:rPr>
              <a:t>无奇数</a:t>
            </a:r>
            <a:r>
              <a:rPr lang="zh-CN" altLang="en-US" sz="2400" b="1" dirty="0"/>
              <a:t>长度</a:t>
            </a:r>
          </a:p>
          <a:p>
            <a:pPr eaLnBrk="1" hangingPunct="1">
              <a:buNone/>
            </a:pPr>
            <a:r>
              <a:rPr lang="zh-CN" altLang="en-US" sz="2400" b="1" dirty="0"/>
              <a:t>的回路</a:t>
            </a:r>
            <a:r>
              <a:rPr lang="en-US" altLang="zh-CN" sz="2400" b="1" dirty="0"/>
              <a:t>.</a:t>
            </a:r>
            <a:endParaRPr lang="zh-CN" altLang="en-US" sz="2400" b="1" dirty="0"/>
          </a:p>
          <a:p>
            <a:pPr eaLnBrk="1" latinLnBrk="0" hangingPunct="1">
              <a:spcBef>
                <a:spcPts val="1500"/>
              </a:spcBef>
              <a:buNone/>
            </a:pPr>
            <a:r>
              <a:rPr lang="zh-CN" altLang="en-US" sz="2200" b="1" dirty="0"/>
              <a:t>证 </a:t>
            </a:r>
            <a:r>
              <a:rPr lang="zh-CN" altLang="en-US" sz="2200" b="1" dirty="0">
                <a:solidFill>
                  <a:schemeClr val="accent2"/>
                </a:solidFill>
              </a:rPr>
              <a:t>必要性</a:t>
            </a:r>
          </a:p>
          <a:p>
            <a:pPr eaLnBrk="1" latinLnBrk="0" hangingPunct="1">
              <a:spcBef>
                <a:spcPts val="0"/>
              </a:spcBef>
              <a:buNone/>
            </a:pPr>
            <a:r>
              <a:rPr lang="zh-CN" altLang="en-US" sz="2200" b="1" dirty="0"/>
              <a:t>设</a:t>
            </a:r>
            <a:r>
              <a:rPr lang="en-US" altLang="zh-CN" sz="2200" b="1" i="1" dirty="0"/>
              <a:t>G=</a:t>
            </a:r>
            <a:r>
              <a:rPr lang="zh-CN" altLang="en-US" sz="2200" b="1" dirty="0"/>
              <a:t>&lt;</a:t>
            </a:r>
            <a:r>
              <a:rPr lang="en-US" altLang="zh-CN" sz="2200" b="1" i="1" dirty="0"/>
              <a:t>V</a:t>
            </a:r>
            <a:r>
              <a:rPr lang="en-US" altLang="zh-CN" sz="2200" b="1" baseline="-30000" dirty="0"/>
              <a:t>1</a:t>
            </a:r>
            <a:r>
              <a:rPr lang="en-US" altLang="zh-CN" sz="2200" b="1" dirty="0"/>
              <a:t>, </a:t>
            </a:r>
            <a:r>
              <a:rPr lang="en-US" altLang="zh-CN" sz="2200" b="1" i="1" dirty="0"/>
              <a:t>V</a:t>
            </a:r>
            <a:r>
              <a:rPr lang="en-US" altLang="zh-CN" sz="2200" b="1" baseline="-30000" dirty="0"/>
              <a:t>2</a:t>
            </a:r>
            <a:r>
              <a:rPr lang="en-US" altLang="zh-CN" sz="2200" b="1" dirty="0"/>
              <a:t>, </a:t>
            </a:r>
            <a:r>
              <a:rPr lang="en-US" altLang="zh-CN" sz="2200" b="1" i="1" dirty="0"/>
              <a:t>E</a:t>
            </a:r>
            <a:r>
              <a:rPr lang="en-US" altLang="zh-CN" sz="2200" b="1" dirty="0"/>
              <a:t>&gt;</a:t>
            </a:r>
            <a:r>
              <a:rPr lang="zh-CN" altLang="en-US" sz="2200" b="1" dirty="0"/>
              <a:t>是二部图, 每条边只能从</a:t>
            </a:r>
            <a:r>
              <a:rPr lang="en-US" altLang="zh-CN" sz="2200" b="1" i="1" dirty="0"/>
              <a:t>V</a:t>
            </a:r>
            <a:r>
              <a:rPr lang="en-US" altLang="zh-CN" sz="2200" b="1" baseline="-30000" dirty="0"/>
              <a:t>1</a:t>
            </a:r>
            <a:r>
              <a:rPr lang="zh-CN" altLang="en-US" sz="2200" b="1" dirty="0"/>
              <a:t>到</a:t>
            </a:r>
            <a:r>
              <a:rPr lang="en-US" altLang="zh-CN" sz="2200" b="1" i="1" dirty="0"/>
              <a:t>V</a:t>
            </a:r>
            <a:r>
              <a:rPr lang="en-US" altLang="zh-CN" sz="2200" b="1" baseline="-30000" dirty="0"/>
              <a:t>2</a:t>
            </a:r>
            <a:r>
              <a:rPr lang="zh-CN" altLang="en-US" sz="2200" b="1" dirty="0"/>
              <a:t>, 或从</a:t>
            </a:r>
            <a:r>
              <a:rPr lang="en-US" altLang="zh-CN" sz="2200" b="1" i="1" dirty="0"/>
              <a:t>V</a:t>
            </a:r>
            <a:r>
              <a:rPr lang="en-US" altLang="zh-CN" sz="2200" b="1" baseline="-30000" dirty="0"/>
              <a:t>2</a:t>
            </a:r>
            <a:r>
              <a:rPr lang="zh-CN" altLang="en-US" sz="2200" b="1" dirty="0"/>
              <a:t>到</a:t>
            </a:r>
            <a:r>
              <a:rPr lang="en-US" altLang="zh-CN" sz="2200" b="1" i="1" dirty="0"/>
              <a:t>V</a:t>
            </a:r>
            <a:r>
              <a:rPr lang="en-US" altLang="zh-CN" sz="2200" b="1" baseline="-30000" dirty="0"/>
              <a:t>1</a:t>
            </a:r>
            <a:r>
              <a:rPr lang="zh-CN" altLang="en-US" sz="2200" b="1" dirty="0"/>
              <a:t>, 故任何回</a:t>
            </a:r>
          </a:p>
          <a:p>
            <a:pPr eaLnBrk="1" latinLnBrk="0" hangingPunct="1">
              <a:spcBef>
                <a:spcPts val="0"/>
              </a:spcBef>
              <a:buNone/>
            </a:pPr>
            <a:r>
              <a:rPr lang="zh-CN" altLang="en-US" sz="2200" b="1" dirty="0"/>
              <a:t>路必为偶长度.</a:t>
            </a:r>
          </a:p>
          <a:p>
            <a:pPr eaLnBrk="1" latinLnBrk="0" hangingPunct="1">
              <a:spcBef>
                <a:spcPts val="1500"/>
              </a:spcBef>
              <a:buNone/>
            </a:pPr>
            <a:r>
              <a:rPr lang="zh-CN" altLang="en-US" sz="2200" b="1" dirty="0">
                <a:solidFill>
                  <a:schemeClr val="accent2"/>
                </a:solidFill>
              </a:rPr>
              <a:t>充分性</a:t>
            </a:r>
            <a:endParaRPr lang="zh-CN" altLang="en-US" sz="2200" b="1" dirty="0"/>
          </a:p>
          <a:p>
            <a:pPr eaLnBrk="1" latinLnBrk="0" hangingPunct="1">
              <a:spcBef>
                <a:spcPts val="0"/>
              </a:spcBef>
              <a:buFont typeface="Arial" panose="020B0604020202020204" pitchFamily="34" charset="0"/>
              <a:buChar char="•"/>
            </a:pPr>
            <a:r>
              <a:rPr lang="zh-CN" altLang="en-US" sz="2200" b="1" dirty="0"/>
              <a:t>设</a:t>
            </a:r>
            <a:r>
              <a:rPr lang="en-US" altLang="zh-CN" sz="2200" b="1" i="1" dirty="0"/>
              <a:t>G</a:t>
            </a:r>
            <a:r>
              <a:rPr lang="zh-CN" altLang="en-US" sz="2200" b="1" dirty="0"/>
              <a:t>是连通的. </a:t>
            </a:r>
          </a:p>
          <a:p>
            <a:pPr eaLnBrk="1" latinLnBrk="0" hangingPunct="1">
              <a:spcBef>
                <a:spcPts val="0"/>
              </a:spcBef>
              <a:buFont typeface="Arial" panose="020B0604020202020204" pitchFamily="34" charset="0"/>
              <a:buChar char="•"/>
            </a:pPr>
            <a:r>
              <a:rPr lang="zh-CN" altLang="en-US" sz="2200" b="1" dirty="0"/>
              <a:t>取任顶点</a:t>
            </a:r>
            <a:r>
              <a:rPr lang="en-US" altLang="zh-CN" sz="2200" b="1" i="1" dirty="0"/>
              <a:t>u</a:t>
            </a:r>
            <a:r>
              <a:rPr lang="en-US" altLang="zh-CN" sz="2200" b="1" dirty="0"/>
              <a:t>,  </a:t>
            </a:r>
            <a:r>
              <a:rPr lang="zh-CN" altLang="en-US" sz="2200" b="1" dirty="0"/>
              <a:t>令</a:t>
            </a:r>
            <a:r>
              <a:rPr lang="en-US" altLang="zh-CN" sz="2200" b="1" i="1" dirty="0">
                <a:solidFill>
                  <a:srgbClr val="FF0000"/>
                </a:solidFill>
              </a:rPr>
              <a:t>V</a:t>
            </a:r>
            <a:r>
              <a:rPr lang="en-US" altLang="zh-CN" sz="2200" b="1" baseline="-25000" dirty="0">
                <a:solidFill>
                  <a:srgbClr val="FF0000"/>
                </a:solidFill>
              </a:rPr>
              <a:t>1</a:t>
            </a:r>
            <a:r>
              <a:rPr lang="en-US" altLang="zh-CN" sz="2200" b="1" dirty="0">
                <a:solidFill>
                  <a:srgbClr val="FF0000"/>
                </a:solidFill>
              </a:rPr>
              <a:t>={</a:t>
            </a:r>
            <a:r>
              <a:rPr lang="en-US" altLang="zh-CN" sz="2200" b="1" i="1" dirty="0">
                <a:solidFill>
                  <a:srgbClr val="FF0000"/>
                </a:solidFill>
              </a:rPr>
              <a:t>v</a:t>
            </a:r>
            <a:r>
              <a:rPr lang="en-US" altLang="zh-CN" sz="2200" b="1" dirty="0">
                <a:solidFill>
                  <a:srgbClr val="FF0000"/>
                </a:solidFill>
              </a:rPr>
              <a:t> | </a:t>
            </a:r>
            <a:r>
              <a:rPr lang="en-US" altLang="zh-CN" sz="2200" b="1" i="1" dirty="0">
                <a:solidFill>
                  <a:srgbClr val="FF0000"/>
                </a:solidFill>
              </a:rPr>
              <a:t>v</a:t>
            </a:r>
            <a:r>
              <a:rPr lang="en-US" altLang="zh-CN" sz="2200" b="1" dirty="0">
                <a:solidFill>
                  <a:srgbClr val="FF0000"/>
                </a:solidFill>
                <a:sym typeface="Symbol" panose="05050102010706020507" pitchFamily="18" charset="2"/>
              </a:rPr>
              <a:t></a:t>
            </a:r>
            <a:r>
              <a:rPr lang="en-US" altLang="zh-CN" sz="2200" b="1" i="1" dirty="0">
                <a:solidFill>
                  <a:srgbClr val="FF0000"/>
                </a:solidFill>
                <a:sym typeface="Symbol" panose="05050102010706020507" pitchFamily="18" charset="2"/>
              </a:rPr>
              <a:t>V </a:t>
            </a:r>
            <a:r>
              <a:rPr lang="en-US" altLang="zh-CN" sz="2200" b="1" dirty="0">
                <a:solidFill>
                  <a:srgbClr val="FF0000"/>
                </a:solidFill>
                <a:sym typeface="Symbol" panose="05050102010706020507" pitchFamily="18" charset="2"/>
              </a:rPr>
              <a:t> </a:t>
            </a:r>
            <a:r>
              <a:rPr lang="en-US" altLang="zh-CN" sz="2200" b="1" i="1" dirty="0">
                <a:solidFill>
                  <a:srgbClr val="FF0000"/>
                </a:solidFill>
                <a:sym typeface="Symbol" panose="05050102010706020507" pitchFamily="18" charset="2"/>
              </a:rPr>
              <a:t>d</a:t>
            </a:r>
            <a:r>
              <a:rPr lang="en-US" altLang="zh-CN" sz="2200" b="1" dirty="0">
                <a:solidFill>
                  <a:srgbClr val="FF0000"/>
                </a:solidFill>
                <a:sym typeface="Symbol" panose="05050102010706020507" pitchFamily="18" charset="2"/>
              </a:rPr>
              <a:t>(</a:t>
            </a:r>
            <a:r>
              <a:rPr lang="en-US" altLang="zh-CN" sz="2200" b="1" i="1" dirty="0">
                <a:solidFill>
                  <a:srgbClr val="FF0000"/>
                </a:solidFill>
                <a:sym typeface="Symbol" panose="05050102010706020507" pitchFamily="18" charset="2"/>
              </a:rPr>
              <a:t>v</a:t>
            </a:r>
            <a:r>
              <a:rPr lang="en-US" altLang="zh-CN" sz="2200" b="1" dirty="0">
                <a:solidFill>
                  <a:srgbClr val="FF0000"/>
                </a:solidFill>
                <a:sym typeface="Symbol" panose="05050102010706020507" pitchFamily="18" charset="2"/>
              </a:rPr>
              <a:t>, </a:t>
            </a:r>
            <a:r>
              <a:rPr lang="en-US" altLang="zh-CN" sz="2200" b="1" i="1" dirty="0">
                <a:solidFill>
                  <a:srgbClr val="FF0000"/>
                </a:solidFill>
                <a:sym typeface="Symbol" panose="05050102010706020507" pitchFamily="18" charset="2"/>
              </a:rPr>
              <a:t>u</a:t>
            </a:r>
            <a:r>
              <a:rPr lang="en-US" altLang="zh-CN" sz="2200" b="1" dirty="0">
                <a:solidFill>
                  <a:srgbClr val="FF0000"/>
                </a:solidFill>
                <a:sym typeface="Symbol" panose="05050102010706020507" pitchFamily="18" charset="2"/>
              </a:rPr>
              <a:t>)</a:t>
            </a:r>
            <a:r>
              <a:rPr lang="zh-CN" altLang="en-US" sz="2200" b="1" dirty="0">
                <a:solidFill>
                  <a:srgbClr val="FF0000"/>
                </a:solidFill>
                <a:sym typeface="Symbol" panose="05050102010706020507" pitchFamily="18" charset="2"/>
              </a:rPr>
              <a:t>为偶}, </a:t>
            </a:r>
            <a:r>
              <a:rPr lang="en-US" altLang="zh-CN" sz="2200" b="1" i="1" dirty="0">
                <a:solidFill>
                  <a:srgbClr val="FF0000"/>
                </a:solidFill>
              </a:rPr>
              <a:t>V</a:t>
            </a:r>
            <a:r>
              <a:rPr lang="en-US" altLang="zh-CN" sz="2200" b="1" baseline="-25000" dirty="0">
                <a:solidFill>
                  <a:srgbClr val="FF0000"/>
                </a:solidFill>
              </a:rPr>
              <a:t>2</a:t>
            </a:r>
            <a:r>
              <a:rPr lang="en-US" altLang="zh-CN" sz="2200" b="1" dirty="0">
                <a:solidFill>
                  <a:srgbClr val="FF0000"/>
                </a:solidFill>
              </a:rPr>
              <a:t>={</a:t>
            </a:r>
            <a:r>
              <a:rPr lang="en-US" altLang="zh-CN" sz="2200" b="1" i="1" dirty="0">
                <a:solidFill>
                  <a:srgbClr val="FF0000"/>
                </a:solidFill>
              </a:rPr>
              <a:t>v</a:t>
            </a:r>
            <a:r>
              <a:rPr lang="en-US" altLang="zh-CN" sz="2200" b="1" dirty="0">
                <a:solidFill>
                  <a:srgbClr val="FF0000"/>
                </a:solidFill>
              </a:rPr>
              <a:t> | </a:t>
            </a:r>
            <a:r>
              <a:rPr lang="en-US" altLang="zh-CN" sz="2200" b="1" i="1" dirty="0">
                <a:solidFill>
                  <a:srgbClr val="FF0000"/>
                </a:solidFill>
              </a:rPr>
              <a:t>v</a:t>
            </a:r>
            <a:r>
              <a:rPr lang="en-US" altLang="zh-CN" sz="2200" b="1" dirty="0">
                <a:solidFill>
                  <a:srgbClr val="FF0000"/>
                </a:solidFill>
                <a:sym typeface="Symbol" panose="05050102010706020507" pitchFamily="18" charset="2"/>
              </a:rPr>
              <a:t></a:t>
            </a:r>
            <a:r>
              <a:rPr lang="en-US" altLang="zh-CN" sz="2200" b="1" i="1" dirty="0">
                <a:solidFill>
                  <a:srgbClr val="FF0000"/>
                </a:solidFill>
                <a:sym typeface="Symbol" panose="05050102010706020507" pitchFamily="18" charset="2"/>
              </a:rPr>
              <a:t>V </a:t>
            </a:r>
            <a:r>
              <a:rPr lang="en-US" altLang="zh-CN" sz="2200" b="1" dirty="0">
                <a:solidFill>
                  <a:srgbClr val="FF0000"/>
                </a:solidFill>
                <a:sym typeface="Symbol" panose="05050102010706020507" pitchFamily="18" charset="2"/>
              </a:rPr>
              <a:t> </a:t>
            </a:r>
            <a:r>
              <a:rPr lang="en-US" altLang="zh-CN" sz="2200" b="1" i="1" dirty="0">
                <a:solidFill>
                  <a:srgbClr val="FF0000"/>
                </a:solidFill>
                <a:sym typeface="Symbol" panose="05050102010706020507" pitchFamily="18" charset="2"/>
              </a:rPr>
              <a:t>d</a:t>
            </a:r>
            <a:r>
              <a:rPr lang="en-US" altLang="zh-CN" sz="2200" b="1" dirty="0">
                <a:solidFill>
                  <a:srgbClr val="FF0000"/>
                </a:solidFill>
                <a:sym typeface="Symbol" panose="05050102010706020507" pitchFamily="18" charset="2"/>
              </a:rPr>
              <a:t>(</a:t>
            </a:r>
            <a:r>
              <a:rPr lang="en-US" altLang="zh-CN" sz="2200" b="1" i="1" dirty="0">
                <a:solidFill>
                  <a:srgbClr val="FF0000"/>
                </a:solidFill>
                <a:sym typeface="Symbol" panose="05050102010706020507" pitchFamily="18" charset="2"/>
              </a:rPr>
              <a:t>v</a:t>
            </a:r>
            <a:r>
              <a:rPr lang="en-US" altLang="zh-CN" sz="2200" b="1" dirty="0">
                <a:solidFill>
                  <a:srgbClr val="FF0000"/>
                </a:solidFill>
                <a:sym typeface="Symbol" panose="05050102010706020507" pitchFamily="18" charset="2"/>
              </a:rPr>
              <a:t>, </a:t>
            </a:r>
            <a:r>
              <a:rPr lang="en-US" altLang="zh-CN" sz="2200" b="1" i="1" dirty="0">
                <a:solidFill>
                  <a:srgbClr val="FF0000"/>
                </a:solidFill>
                <a:sym typeface="Symbol" panose="05050102010706020507" pitchFamily="18" charset="2"/>
              </a:rPr>
              <a:t>u</a:t>
            </a:r>
            <a:r>
              <a:rPr lang="en-US" altLang="zh-CN" sz="2200" b="1" dirty="0">
                <a:solidFill>
                  <a:srgbClr val="FF0000"/>
                </a:solidFill>
                <a:sym typeface="Symbol" panose="05050102010706020507" pitchFamily="18" charset="2"/>
              </a:rPr>
              <a:t>)</a:t>
            </a:r>
            <a:r>
              <a:rPr lang="zh-CN" altLang="en-US" sz="2200" b="1" dirty="0">
                <a:solidFill>
                  <a:srgbClr val="FF0000"/>
                </a:solidFill>
                <a:sym typeface="Symbol" panose="05050102010706020507" pitchFamily="18" charset="2"/>
              </a:rPr>
              <a:t>为奇}</a:t>
            </a:r>
            <a:endParaRPr lang="zh-CN" altLang="en-US" sz="2200" b="1" dirty="0">
              <a:solidFill>
                <a:schemeClr val="accent2"/>
              </a:solidFill>
              <a:sym typeface="Symbol" panose="05050102010706020507" pitchFamily="18" charset="2"/>
            </a:endParaRPr>
          </a:p>
          <a:p>
            <a:pPr eaLnBrk="1" hangingPunct="1">
              <a:buNone/>
            </a:pPr>
            <a:r>
              <a:rPr lang="en-US" altLang="zh-CN" sz="2200" b="1" dirty="0">
                <a:sym typeface="Symbol" panose="05050102010706020507" pitchFamily="18" charset="2"/>
              </a:rPr>
              <a:t>     </a:t>
            </a:r>
            <a:r>
              <a:rPr lang="zh-CN" altLang="en-US" sz="2200" b="1" dirty="0">
                <a:sym typeface="Symbol" panose="05050102010706020507" pitchFamily="18" charset="2"/>
              </a:rPr>
              <a:t>则</a:t>
            </a:r>
            <a:r>
              <a:rPr lang="en-US" altLang="zh-CN" sz="2200" b="1" i="1" dirty="0"/>
              <a:t>V</a:t>
            </a:r>
            <a:r>
              <a:rPr lang="en-US" altLang="zh-CN" sz="2200" b="1" baseline="-30000" dirty="0"/>
              <a:t>1</a:t>
            </a:r>
            <a:r>
              <a:rPr lang="en-US" altLang="zh-CN" sz="2200" b="1" dirty="0">
                <a:sym typeface="Symbol" panose="05050102010706020507" pitchFamily="18" charset="2"/>
              </a:rPr>
              <a:t></a:t>
            </a:r>
            <a:r>
              <a:rPr lang="en-US" altLang="zh-CN" sz="2200" b="1" i="1" dirty="0"/>
              <a:t>V</a:t>
            </a:r>
            <a:r>
              <a:rPr lang="en-US" altLang="zh-CN" sz="2200" b="1" baseline="-30000" dirty="0"/>
              <a:t>2</a:t>
            </a:r>
            <a:r>
              <a:rPr lang="en-US" altLang="zh-CN" sz="2200" b="1" dirty="0"/>
              <a:t>=</a:t>
            </a:r>
            <a:r>
              <a:rPr lang="en-US" altLang="zh-CN" sz="2200" b="1" i="1" dirty="0"/>
              <a:t>V, V</a:t>
            </a:r>
            <a:r>
              <a:rPr lang="en-US" altLang="zh-CN" sz="2200" b="1" baseline="-30000" dirty="0"/>
              <a:t>1</a:t>
            </a:r>
            <a:r>
              <a:rPr lang="en-US" altLang="zh-CN" sz="2200" b="1" dirty="0">
                <a:sym typeface="Symbol" panose="05050102010706020507" pitchFamily="18" charset="2"/>
              </a:rPr>
              <a:t></a:t>
            </a:r>
            <a:r>
              <a:rPr lang="en-US" altLang="zh-CN" sz="2200" b="1" i="1" dirty="0"/>
              <a:t>V</a:t>
            </a:r>
            <a:r>
              <a:rPr lang="en-US" altLang="zh-CN" sz="2200" b="1" baseline="-30000" dirty="0"/>
              <a:t>2</a:t>
            </a:r>
            <a:r>
              <a:rPr lang="en-US" altLang="zh-CN" sz="2200" b="1" dirty="0"/>
              <a:t>=</a:t>
            </a:r>
            <a:r>
              <a:rPr lang="en-US" altLang="zh-CN" sz="2200" b="1" dirty="0">
                <a:sym typeface="Symbol" panose="05050102010706020507" pitchFamily="18" charset="2"/>
              </a:rPr>
              <a:t>.  </a:t>
            </a:r>
            <a:r>
              <a:rPr lang="zh-CN" altLang="en-US" sz="2200" b="1" dirty="0">
                <a:sym typeface="Symbol" panose="05050102010706020507" pitchFamily="18" charset="2"/>
              </a:rPr>
              <a:t>（直接构造）</a:t>
            </a:r>
            <a:endParaRPr lang="en-US" altLang="zh-CN" sz="2200" b="1" dirty="0">
              <a:sym typeface="Symbol" panose="05050102010706020507" pitchFamily="18" charset="2"/>
            </a:endParaRPr>
          </a:p>
          <a:p>
            <a:pPr eaLnBrk="1" hangingPunct="1">
              <a:buFont typeface="Arial" panose="020B0604020202020204" pitchFamily="34" charset="0"/>
              <a:buChar char="•"/>
            </a:pPr>
            <a:r>
              <a:rPr lang="zh-CN" altLang="en-US" sz="2200" b="1" dirty="0">
                <a:sym typeface="Symbol" panose="05050102010706020507" pitchFamily="18" charset="2"/>
              </a:rPr>
              <a:t>采用</a:t>
            </a:r>
            <a:r>
              <a:rPr lang="zh-CN" altLang="en-US" sz="2200" b="1" dirty="0">
                <a:solidFill>
                  <a:srgbClr val="FF0000"/>
                </a:solidFill>
                <a:sym typeface="Symbol" panose="05050102010706020507" pitchFamily="18" charset="2"/>
              </a:rPr>
              <a:t>归谬法</a:t>
            </a:r>
            <a:r>
              <a:rPr lang="zh-CN" altLang="en-US" sz="2200" b="1" dirty="0">
                <a:sym typeface="Symbol" panose="05050102010706020507" pitchFamily="18" charset="2"/>
              </a:rPr>
              <a:t>证</a:t>
            </a:r>
            <a:r>
              <a:rPr lang="en-US" altLang="zh-CN" sz="2200" b="1" i="1" dirty="0"/>
              <a:t>V</a:t>
            </a:r>
            <a:r>
              <a:rPr lang="en-US" altLang="zh-CN" sz="2200" b="1" baseline="-30000" dirty="0"/>
              <a:t>1</a:t>
            </a:r>
            <a:r>
              <a:rPr lang="zh-CN" altLang="en-US" sz="2200" b="1" dirty="0">
                <a:sym typeface="Symbol" panose="05050102010706020507" pitchFamily="18" charset="2"/>
              </a:rPr>
              <a:t>中任意两点不相邻. 假设存在</a:t>
            </a:r>
            <a:r>
              <a:rPr lang="en-US" altLang="zh-CN" sz="2200" b="1" i="1" dirty="0">
                <a:sym typeface="Symbol" panose="05050102010706020507" pitchFamily="18" charset="2"/>
              </a:rPr>
              <a:t>s, t</a:t>
            </a:r>
            <a:r>
              <a:rPr lang="en-US" altLang="zh-CN" sz="2200" b="1" dirty="0">
                <a:sym typeface="Symbol" panose="05050102010706020507" pitchFamily="18" charset="2"/>
              </a:rPr>
              <a:t></a:t>
            </a:r>
            <a:r>
              <a:rPr lang="en-US" altLang="zh-CN" sz="2200" b="1" i="1" dirty="0"/>
              <a:t>V</a:t>
            </a:r>
            <a:r>
              <a:rPr lang="en-US" altLang="zh-CN" sz="2200" b="1" baseline="-30000" dirty="0"/>
              <a:t>1</a:t>
            </a:r>
            <a:r>
              <a:rPr lang="en-US" altLang="zh-CN" sz="2200" b="1" dirty="0">
                <a:sym typeface="Symbol" panose="05050102010706020507" pitchFamily="18" charset="2"/>
              </a:rPr>
              <a:t>, </a:t>
            </a:r>
            <a:r>
              <a:rPr lang="en-US" altLang="zh-CN" sz="2200" b="1" i="1" dirty="0">
                <a:sym typeface="Symbol" panose="05050102010706020507" pitchFamily="18" charset="2"/>
              </a:rPr>
              <a:t>e</a:t>
            </a:r>
            <a:r>
              <a:rPr lang="en-US" altLang="zh-CN" sz="2200" b="1" dirty="0">
                <a:sym typeface="Symbol" panose="05050102010706020507" pitchFamily="18" charset="2"/>
              </a:rPr>
              <a:t>=(</a:t>
            </a:r>
            <a:r>
              <a:rPr lang="en-US" altLang="zh-CN" sz="2200" b="1" i="1" dirty="0">
                <a:sym typeface="Symbol" panose="05050102010706020507" pitchFamily="18" charset="2"/>
              </a:rPr>
              <a:t>s, t</a:t>
            </a:r>
            <a:r>
              <a:rPr lang="en-US" altLang="zh-CN" sz="2200" b="1" dirty="0">
                <a:sym typeface="Symbol" panose="05050102010706020507" pitchFamily="18" charset="2"/>
              </a:rPr>
              <a:t>)</a:t>
            </a:r>
            <a:r>
              <a:rPr lang="en-US" altLang="zh-CN" sz="2200" b="1" i="1" dirty="0">
                <a:sym typeface="Symbol" panose="05050102010706020507" pitchFamily="18" charset="2"/>
              </a:rPr>
              <a:t>E</a:t>
            </a:r>
            <a:r>
              <a:rPr lang="en-US" altLang="zh-CN" sz="2200" b="1" dirty="0">
                <a:sym typeface="Symbol" panose="05050102010706020507" pitchFamily="18" charset="2"/>
              </a:rPr>
              <a:t>. </a:t>
            </a:r>
          </a:p>
          <a:p>
            <a:pPr eaLnBrk="1" hangingPunct="1">
              <a:buNone/>
            </a:pPr>
            <a:r>
              <a:rPr lang="en-US" altLang="zh-CN" sz="2200" b="1" dirty="0">
                <a:sym typeface="Symbol" panose="05050102010706020507" pitchFamily="18" charset="2"/>
              </a:rPr>
              <a:t>     </a:t>
            </a:r>
            <a:r>
              <a:rPr lang="zh-CN" altLang="en-US" sz="2200" b="1" dirty="0">
                <a:sym typeface="Symbol" panose="05050102010706020507" pitchFamily="18" charset="2"/>
              </a:rPr>
              <a:t>设</a:t>
            </a:r>
            <a:r>
              <a:rPr lang="en-US" altLang="zh-CN" sz="2200" b="1" i="1" dirty="0"/>
              <a:t>Γ</a:t>
            </a:r>
            <a:r>
              <a:rPr lang="en-US" altLang="zh-CN" sz="2200" b="1" baseline="-25000" dirty="0"/>
              <a:t>1</a:t>
            </a:r>
            <a:r>
              <a:rPr lang="en-US" altLang="zh-CN" sz="2200" b="1" dirty="0"/>
              <a:t>, </a:t>
            </a:r>
            <a:r>
              <a:rPr lang="en-US" altLang="zh-CN" sz="2200" b="1" i="1" dirty="0"/>
              <a:t>Γ</a:t>
            </a:r>
            <a:r>
              <a:rPr lang="en-US" altLang="zh-CN" sz="2200" b="1" baseline="-25000" dirty="0"/>
              <a:t>2</a:t>
            </a:r>
            <a:r>
              <a:rPr lang="zh-CN" altLang="en-US" sz="2200" b="1" dirty="0"/>
              <a:t>分别是</a:t>
            </a:r>
            <a:r>
              <a:rPr lang="en-US" altLang="zh-CN" sz="2200" b="1" i="1" dirty="0"/>
              <a:t>u</a:t>
            </a:r>
            <a:r>
              <a:rPr lang="zh-CN" altLang="en-US" sz="2200" b="1" dirty="0"/>
              <a:t>到</a:t>
            </a:r>
            <a:r>
              <a:rPr lang="en-US" altLang="zh-CN" sz="2200" b="1" i="1" dirty="0"/>
              <a:t>s, t</a:t>
            </a:r>
            <a:r>
              <a:rPr lang="zh-CN" altLang="en-US" sz="2200" b="1" dirty="0"/>
              <a:t>的短程线, 则</a:t>
            </a:r>
            <a:r>
              <a:rPr lang="en-US" altLang="zh-CN" sz="2200" b="1" i="1" dirty="0"/>
              <a:t>Γ</a:t>
            </a:r>
            <a:r>
              <a:rPr lang="en-US" altLang="zh-CN" sz="2200" b="1" baseline="-25000" dirty="0"/>
              <a:t>1</a:t>
            </a:r>
            <a:r>
              <a:rPr lang="en-US" altLang="zh-CN" sz="2200" b="1" dirty="0">
                <a:sym typeface="Symbol" panose="05050102010706020507" pitchFamily="18" charset="2"/>
              </a:rPr>
              <a:t></a:t>
            </a:r>
            <a:r>
              <a:rPr lang="en-US" altLang="zh-CN" sz="2200" b="1" i="1" dirty="0">
                <a:sym typeface="Symbol" panose="05050102010706020507" pitchFamily="18" charset="2"/>
              </a:rPr>
              <a:t>e</a:t>
            </a:r>
            <a:r>
              <a:rPr lang="en-US" altLang="zh-CN" sz="2200" b="1" dirty="0">
                <a:sym typeface="Symbol" panose="05050102010706020507" pitchFamily="18" charset="2"/>
              </a:rPr>
              <a:t></a:t>
            </a:r>
            <a:r>
              <a:rPr lang="en-US" altLang="zh-CN" sz="2200" b="1" i="1" dirty="0"/>
              <a:t>Γ</a:t>
            </a:r>
            <a:r>
              <a:rPr lang="en-US" altLang="zh-CN" sz="2200" b="1" baseline="-25000" dirty="0"/>
              <a:t>2</a:t>
            </a:r>
            <a:r>
              <a:rPr lang="zh-CN" altLang="en-US" sz="2200" b="1" dirty="0"/>
              <a:t>是一条回路, 其长度</a:t>
            </a:r>
          </a:p>
          <a:p>
            <a:pPr eaLnBrk="1" hangingPunct="1">
              <a:buNone/>
            </a:pPr>
            <a:r>
              <a:rPr lang="en-US" altLang="zh-CN" sz="2200" b="1" dirty="0"/>
              <a:t>     </a:t>
            </a:r>
            <a:r>
              <a:rPr lang="zh-CN" altLang="en-US" sz="2200" b="1" dirty="0"/>
              <a:t>奇数, 与前提矛盾. </a:t>
            </a:r>
          </a:p>
          <a:p>
            <a:pPr eaLnBrk="1" hangingPunct="1">
              <a:buFont typeface="Arial" panose="020B0604020202020204" pitchFamily="34" charset="0"/>
              <a:buChar char="•"/>
            </a:pPr>
            <a:r>
              <a:rPr lang="zh-CN" altLang="en-US" sz="2200" b="1" dirty="0"/>
              <a:t>同理可</a:t>
            </a:r>
            <a:r>
              <a:rPr lang="zh-CN" altLang="en-US" sz="2200" b="1" dirty="0">
                <a:sym typeface="Symbol" panose="05050102010706020507" pitchFamily="18" charset="2"/>
              </a:rPr>
              <a:t>证</a:t>
            </a:r>
            <a:r>
              <a:rPr lang="en-US" altLang="zh-CN" sz="2200" b="1" i="1" dirty="0"/>
              <a:t>V</a:t>
            </a:r>
            <a:r>
              <a:rPr lang="en-US" altLang="zh-CN" sz="2200" b="1" baseline="-30000" dirty="0"/>
              <a:t>2</a:t>
            </a:r>
            <a:r>
              <a:rPr lang="zh-CN" altLang="en-US" sz="2200" b="1" dirty="0">
                <a:sym typeface="Symbol" panose="05050102010706020507" pitchFamily="18" charset="2"/>
              </a:rPr>
              <a:t>中任意两点不相邻.</a:t>
            </a:r>
            <a:r>
              <a:rPr lang="zh-CN" altLang="en-US" sz="2200" b="1" dirty="0"/>
              <a:t> </a:t>
            </a:r>
          </a:p>
          <a:p>
            <a:pPr eaLnBrk="1" hangingPunct="1">
              <a:buFont typeface="Arial" panose="020B0604020202020204" pitchFamily="34" charset="0"/>
              <a:buChar char="•"/>
            </a:pPr>
            <a:r>
              <a:rPr lang="zh-CN" altLang="en-US" sz="2200" b="1" dirty="0">
                <a:sym typeface="+mn-ea"/>
              </a:rPr>
              <a:t>如果非连通，则考察每个连通分支。</a:t>
            </a:r>
            <a:endParaRPr lang="zh-CN" altLang="en-US" sz="2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5" end="5"/>
                                            </p:txEl>
                                          </p:spTgt>
                                        </p:tgtEl>
                                        <p:attrNameLst>
                                          <p:attrName>style.visibility</p:attrName>
                                        </p:attrNameLst>
                                      </p:cBhvr>
                                      <p:to>
                                        <p:strVal val="visible"/>
                                      </p:to>
                                    </p:set>
                                    <p:animEffect transition="in" filter="blinds(horizontal)">
                                      <p:cBhvr>
                                        <p:cTn id="7" dur="500"/>
                                        <p:tgtEl>
                                          <p:spTgt spid="614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6" end="6"/>
                                            </p:txEl>
                                          </p:spTgt>
                                        </p:tgtEl>
                                        <p:attrNameLst>
                                          <p:attrName>style.visibility</p:attrName>
                                        </p:attrNameLst>
                                      </p:cBhvr>
                                      <p:to>
                                        <p:strVal val="visible"/>
                                      </p:to>
                                    </p:set>
                                    <p:animEffect transition="in" filter="blinds(horizontal)">
                                      <p:cBhvr>
                                        <p:cTn id="10" dur="500"/>
                                        <p:tgtEl>
                                          <p:spTgt spid="6147">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animEffect transition="in" filter="blinds(horizontal)">
                                      <p:cBhvr>
                                        <p:cTn id="15" dur="500"/>
                                        <p:tgtEl>
                                          <p:spTgt spid="6147">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147">
                                            <p:txEl>
                                              <p:pRg st="8" end="8"/>
                                            </p:txEl>
                                          </p:spTgt>
                                        </p:tgtEl>
                                        <p:attrNameLst>
                                          <p:attrName>style.visibility</p:attrName>
                                        </p:attrNameLst>
                                      </p:cBhvr>
                                      <p:to>
                                        <p:strVal val="visible"/>
                                      </p:to>
                                    </p:set>
                                    <p:animEffect transition="in" filter="blinds(horizontal)">
                                      <p:cBhvr>
                                        <p:cTn id="18" dur="500"/>
                                        <p:tgtEl>
                                          <p:spTgt spid="614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147">
                                            <p:txEl>
                                              <p:pRg st="9" end="9"/>
                                            </p:txEl>
                                          </p:spTgt>
                                        </p:tgtEl>
                                        <p:attrNameLst>
                                          <p:attrName>style.visibility</p:attrName>
                                        </p:attrNameLst>
                                      </p:cBhvr>
                                      <p:to>
                                        <p:strVal val="visible"/>
                                      </p:to>
                                    </p:set>
                                    <p:animEffect transition="in" filter="blinds(horizontal)">
                                      <p:cBhvr>
                                        <p:cTn id="23" dur="500"/>
                                        <p:tgtEl>
                                          <p:spTgt spid="6147">
                                            <p:txEl>
                                              <p:pRg st="9" end="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147">
                                            <p:txEl>
                                              <p:pRg st="10" end="10"/>
                                            </p:txEl>
                                          </p:spTgt>
                                        </p:tgtEl>
                                        <p:attrNameLst>
                                          <p:attrName>style.visibility</p:attrName>
                                        </p:attrNameLst>
                                      </p:cBhvr>
                                      <p:to>
                                        <p:strVal val="visible"/>
                                      </p:to>
                                    </p:set>
                                    <p:animEffect transition="in" filter="blinds(horizontal)">
                                      <p:cBhvr>
                                        <p:cTn id="26" dur="500"/>
                                        <p:tgtEl>
                                          <p:spTgt spid="6147">
                                            <p:txEl>
                                              <p:pRg st="10" end="1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147">
                                            <p:txEl>
                                              <p:pRg st="11" end="11"/>
                                            </p:txEl>
                                          </p:spTgt>
                                        </p:tgtEl>
                                        <p:attrNameLst>
                                          <p:attrName>style.visibility</p:attrName>
                                        </p:attrNameLst>
                                      </p:cBhvr>
                                      <p:to>
                                        <p:strVal val="visible"/>
                                      </p:to>
                                    </p:set>
                                    <p:animEffect transition="in" filter="blinds(horizontal)">
                                      <p:cBhvr>
                                        <p:cTn id="29" dur="500"/>
                                        <p:tgtEl>
                                          <p:spTgt spid="6147">
                                            <p:txEl>
                                              <p:pRg st="11" end="1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147">
                                            <p:txEl>
                                              <p:pRg st="12" end="12"/>
                                            </p:txEl>
                                          </p:spTgt>
                                        </p:tgtEl>
                                        <p:attrNameLst>
                                          <p:attrName>style.visibility</p:attrName>
                                        </p:attrNameLst>
                                      </p:cBhvr>
                                      <p:to>
                                        <p:strVal val="visible"/>
                                      </p:to>
                                    </p:set>
                                    <p:animEffect transition="in" filter="blinds(horizontal)">
                                      <p:cBhvr>
                                        <p:cTn id="34" dur="500"/>
                                        <p:tgtEl>
                                          <p:spTgt spid="6147">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147">
                                            <p:txEl>
                                              <p:pRg st="13" end="13"/>
                                            </p:txEl>
                                          </p:spTgt>
                                        </p:tgtEl>
                                        <p:attrNameLst>
                                          <p:attrName>style.visibility</p:attrName>
                                        </p:attrNameLst>
                                      </p:cBhvr>
                                      <p:to>
                                        <p:strVal val="visible"/>
                                      </p:to>
                                    </p:set>
                                    <p:animEffect transition="in" filter="blinds(horizontal)">
                                      <p:cBhvr>
                                        <p:cTn id="39" dur="500"/>
                                        <p:tgtEl>
                                          <p:spTgt spid="61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30</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5362" name="Rectangle 2"/>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800000"/>
                </a:solidFill>
              </a:rPr>
              <a:t>实例</a:t>
            </a:r>
          </a:p>
        </p:txBody>
      </p:sp>
      <p:sp>
        <p:nvSpPr>
          <p:cNvPr id="320515" name="Rectangle 3"/>
          <p:cNvSpPr>
            <a:spLocks noGrp="1"/>
          </p:cNvSpPr>
          <p:nvPr>
            <p:ph idx="1"/>
          </p:nvPr>
        </p:nvSpPr>
        <p:spPr>
          <a:xfrm>
            <a:off x="685800" y="4038600"/>
            <a:ext cx="7772400" cy="914400"/>
          </a:xfrm>
        </p:spPr>
        <p:txBody>
          <a:bodyPr vert="horz" wrap="square" lIns="91440" tIns="45720" rIns="91440" bIns="45720" anchor="t" anchorCtr="0"/>
          <a:lstStyle/>
          <a:p>
            <a:pPr eaLnBrk="1" hangingPunct="1">
              <a:buNone/>
            </a:pPr>
            <a:r>
              <a:rPr lang="zh-CN" altLang="en-US" sz="2400" b="1" dirty="0">
                <a:solidFill>
                  <a:srgbClr val="0000FF"/>
                </a:solidFill>
              </a:rPr>
              <a:t>例4</a:t>
            </a:r>
            <a:r>
              <a:rPr lang="zh-CN" altLang="en-US" sz="2400" b="1" dirty="0"/>
              <a:t> </a:t>
            </a:r>
            <a:r>
              <a:rPr lang="zh-CN" altLang="en-US" sz="2400" b="1" dirty="0">
                <a:solidFill>
                  <a:srgbClr val="002060"/>
                </a:solidFill>
              </a:rPr>
              <a:t>设</a:t>
            </a:r>
            <a:r>
              <a:rPr lang="zh-CN" altLang="en-US" sz="2400" b="1" dirty="0">
                <a:solidFill>
                  <a:srgbClr val="FF0000"/>
                </a:solidFill>
              </a:rPr>
              <a:t>简单连通平面图</a:t>
            </a:r>
            <a:r>
              <a:rPr lang="zh-CN" altLang="en-US" sz="2400" b="1" dirty="0">
                <a:solidFill>
                  <a:srgbClr val="002060"/>
                </a:solidFill>
              </a:rPr>
              <a:t>有</a:t>
            </a:r>
            <a:r>
              <a:rPr lang="en-US" altLang="zh-CN" sz="2400" b="1" i="1" dirty="0">
                <a:solidFill>
                  <a:srgbClr val="002060"/>
                </a:solidFill>
              </a:rPr>
              <a:t>n</a:t>
            </a:r>
            <a:r>
              <a:rPr lang="en-US" altLang="zh-CN" sz="2400" b="1" dirty="0">
                <a:solidFill>
                  <a:srgbClr val="002060"/>
                </a:solidFill>
              </a:rPr>
              <a:t>(</a:t>
            </a:r>
            <a:r>
              <a:rPr lang="en-US" altLang="zh-CN" sz="2400" b="1" i="1" dirty="0">
                <a:solidFill>
                  <a:srgbClr val="002060"/>
                </a:solidFill>
              </a:rPr>
              <a:t>n</a:t>
            </a:r>
            <a:r>
              <a:rPr lang="en-US" altLang="zh-CN" sz="2400" b="1" dirty="0">
                <a:solidFill>
                  <a:srgbClr val="002060"/>
                </a:solidFill>
                <a:sym typeface="Symbol" panose="05050102010706020507" pitchFamily="18" charset="2"/>
              </a:rPr>
              <a:t>3</a:t>
            </a:r>
            <a:r>
              <a:rPr lang="en-US" altLang="zh-CN" sz="2400" b="1" dirty="0">
                <a:solidFill>
                  <a:srgbClr val="002060"/>
                </a:solidFill>
              </a:rPr>
              <a:t>)</a:t>
            </a:r>
            <a:r>
              <a:rPr lang="zh-CN" altLang="en-US" sz="2400" b="1" dirty="0">
                <a:solidFill>
                  <a:srgbClr val="002060"/>
                </a:solidFill>
              </a:rPr>
              <a:t>个顶点、</a:t>
            </a:r>
            <a:r>
              <a:rPr lang="en-US" altLang="zh-CN" sz="2400" b="1" i="1" dirty="0">
                <a:solidFill>
                  <a:srgbClr val="002060"/>
                </a:solidFill>
              </a:rPr>
              <a:t>m</a:t>
            </a:r>
            <a:r>
              <a:rPr lang="zh-CN" altLang="en-US" sz="2400" b="1" dirty="0">
                <a:solidFill>
                  <a:srgbClr val="002060"/>
                </a:solidFill>
              </a:rPr>
              <a:t>条边, 则</a:t>
            </a:r>
          </a:p>
          <a:p>
            <a:pPr eaLnBrk="1" hangingPunct="1">
              <a:buNone/>
            </a:pPr>
            <a:r>
              <a:rPr lang="en-US" altLang="zh-CN" sz="2400" b="1" i="1" dirty="0">
                <a:solidFill>
                  <a:srgbClr val="002060"/>
                </a:solidFill>
              </a:rPr>
              <a:t>                                 m</a:t>
            </a:r>
            <a:r>
              <a:rPr lang="en-US" altLang="zh-CN" sz="2400" b="1" dirty="0">
                <a:solidFill>
                  <a:srgbClr val="002060"/>
                </a:solidFill>
                <a:sym typeface="Symbol" panose="05050102010706020507" pitchFamily="18" charset="2"/>
              </a:rPr>
              <a:t>3</a:t>
            </a:r>
            <a:r>
              <a:rPr lang="en-US" altLang="zh-CN" sz="2400" b="1" i="1" dirty="0">
                <a:solidFill>
                  <a:srgbClr val="002060"/>
                </a:solidFill>
                <a:sym typeface="Symbol" panose="05050102010706020507" pitchFamily="18" charset="2"/>
              </a:rPr>
              <a:t>n</a:t>
            </a:r>
            <a:r>
              <a:rPr lang="en-US" altLang="zh-CN" sz="2400" b="1" dirty="0">
                <a:solidFill>
                  <a:srgbClr val="002060"/>
                </a:solidFill>
                <a:sym typeface="Symbol" panose="05050102010706020507" pitchFamily="18" charset="2"/>
              </a:rPr>
              <a:t>-6</a:t>
            </a:r>
          </a:p>
        </p:txBody>
      </p:sp>
      <p:grpSp>
        <p:nvGrpSpPr>
          <p:cNvPr id="15364" name="Group 12"/>
          <p:cNvGrpSpPr/>
          <p:nvPr/>
        </p:nvGrpSpPr>
        <p:grpSpPr>
          <a:xfrm>
            <a:off x="685800" y="1919288"/>
            <a:ext cx="7924800" cy="1609725"/>
            <a:chOff x="432" y="1209"/>
            <a:chExt cx="4992" cy="1014"/>
          </a:xfrm>
        </p:grpSpPr>
        <p:sp>
          <p:nvSpPr>
            <p:cNvPr id="15365" name="Text Box 6"/>
            <p:cNvSpPr txBox="1"/>
            <p:nvPr/>
          </p:nvSpPr>
          <p:spPr>
            <a:xfrm>
              <a:off x="432" y="1209"/>
              <a:ext cx="4992" cy="290"/>
            </a:xfrm>
            <a:prstGeom prst="rect">
              <a:avLst/>
            </a:prstGeom>
            <a:noFill/>
            <a:ln w="6350">
              <a:noFill/>
            </a:ln>
          </p:spPr>
          <p:txBody>
            <a:bodyPr anchor="t" anchorCtr="0">
              <a:spAutoFit/>
            </a:bodyPr>
            <a:lstStyle/>
            <a:p>
              <a:pPr>
                <a:spcBef>
                  <a:spcPct val="50000"/>
                </a:spcBef>
              </a:pPr>
              <a:r>
                <a:rPr lang="zh-CN" altLang="en-US" sz="2400" b="1" dirty="0">
                  <a:solidFill>
                    <a:srgbClr val="0000FF"/>
                  </a:solidFill>
                  <a:latin typeface="Times New Roman" panose="02020603050405020304" pitchFamily="18" charset="0"/>
                  <a:ea typeface="宋体" panose="02010600030101010101" pitchFamily="2" charset="-122"/>
                </a:rPr>
                <a:t>例3</a:t>
              </a:r>
              <a:r>
                <a:rPr lang="zh-CN" altLang="en-US"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证明 </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30000" dirty="0">
                  <a:solidFill>
                    <a:srgbClr val="002060"/>
                  </a:solidFill>
                  <a:latin typeface="Times New Roman" panose="02020603050405020304" pitchFamily="18" charset="0"/>
                  <a:ea typeface="宋体" panose="02010600030101010101" pitchFamily="2" charset="-122"/>
                </a:rPr>
                <a:t>5 </a:t>
              </a:r>
              <a:r>
                <a:rPr lang="zh-CN" altLang="en-US" sz="2400" b="1" dirty="0">
                  <a:solidFill>
                    <a:srgbClr val="002060"/>
                  </a:solidFill>
                  <a:latin typeface="Times New Roman" panose="02020603050405020304" pitchFamily="18" charset="0"/>
                  <a:ea typeface="宋体" panose="02010600030101010101" pitchFamily="2" charset="-122"/>
                </a:rPr>
                <a:t>和 </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30000" dirty="0">
                  <a:solidFill>
                    <a:srgbClr val="002060"/>
                  </a:solidFill>
                  <a:latin typeface="Times New Roman" panose="02020603050405020304" pitchFamily="18" charset="0"/>
                  <a:ea typeface="宋体" panose="02010600030101010101" pitchFamily="2" charset="-122"/>
                </a:rPr>
                <a:t>3, 3</a:t>
              </a:r>
              <a:r>
                <a:rPr lang="zh-CN" altLang="en-US" sz="2400" b="1" dirty="0">
                  <a:solidFill>
                    <a:srgbClr val="002060"/>
                  </a:solidFill>
                  <a:latin typeface="Times New Roman" panose="02020603050405020304" pitchFamily="18" charset="0"/>
                  <a:ea typeface="宋体" panose="02010600030101010101" pitchFamily="2" charset="-122"/>
                </a:rPr>
                <a:t>不是平面图</a:t>
              </a:r>
            </a:p>
          </p:txBody>
        </p:sp>
        <p:pic>
          <p:nvPicPr>
            <p:cNvPr id="15366" name="Picture 7" descr="E:\插图\离散\K5.tif"/>
            <p:cNvPicPr>
              <a:picLocks noChangeAspect="1"/>
            </p:cNvPicPr>
            <p:nvPr/>
          </p:nvPicPr>
          <p:blipFill>
            <a:blip r:embed="rId4"/>
            <a:stretch>
              <a:fillRect/>
            </a:stretch>
          </p:blipFill>
          <p:spPr>
            <a:xfrm>
              <a:off x="3120" y="1257"/>
              <a:ext cx="1008" cy="965"/>
            </a:xfrm>
            <a:prstGeom prst="rect">
              <a:avLst/>
            </a:prstGeom>
            <a:noFill/>
            <a:ln w="9525">
              <a:noFill/>
            </a:ln>
          </p:spPr>
        </p:pic>
        <p:pic>
          <p:nvPicPr>
            <p:cNvPr id="15367" name="Picture 8" descr="E:\插图\离散\K33.tif"/>
            <p:cNvPicPr>
              <a:picLocks noChangeAspect="1"/>
            </p:cNvPicPr>
            <p:nvPr/>
          </p:nvPicPr>
          <p:blipFill>
            <a:blip r:embed="rId5"/>
            <a:stretch>
              <a:fillRect/>
            </a:stretch>
          </p:blipFill>
          <p:spPr>
            <a:xfrm>
              <a:off x="4320" y="1353"/>
              <a:ext cx="804" cy="870"/>
            </a:xfrm>
            <a:prstGeom prst="rect">
              <a:avLst/>
            </a:prstGeom>
            <a:noFill/>
            <a:ln w="9525">
              <a:noFill/>
            </a:ln>
          </p:spPr>
        </p:pic>
      </p:grpSp>
      <p:sp>
        <p:nvSpPr>
          <p:cNvPr id="320521" name="Text Box 9"/>
          <p:cNvSpPr txBox="1"/>
          <p:nvPr/>
        </p:nvSpPr>
        <p:spPr>
          <a:xfrm>
            <a:off x="685800" y="4953000"/>
            <a:ext cx="7620000" cy="904875"/>
          </a:xfrm>
          <a:prstGeom prst="rect">
            <a:avLst/>
          </a:prstGeom>
          <a:noFill/>
          <a:ln w="6350">
            <a:noFill/>
          </a:ln>
        </p:spPr>
        <p:txBody>
          <a:bodyPr anchor="t" anchorCtr="0">
            <a:spAutoFit/>
          </a:bodyPr>
          <a:lstStyle/>
          <a:p>
            <a:pPr>
              <a:spcBef>
                <a:spcPct val="20000"/>
              </a:spcBef>
            </a:pPr>
            <a:r>
              <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证  不难证明3阶以上的简单连通平面图每个面的次数至</a:t>
            </a:r>
          </a:p>
          <a:p>
            <a:pPr>
              <a:spcBef>
                <a:spcPct val="20000"/>
              </a:spcBef>
            </a:pPr>
            <a:r>
              <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少为3, 由定理6.1</a:t>
            </a:r>
            <a:r>
              <a:rPr lang="en-US" altLang="zh-CN"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7</a:t>
            </a:r>
            <a:r>
              <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立即得到要证的结论.</a:t>
            </a:r>
          </a:p>
        </p:txBody>
      </p:sp>
      <p:sp>
        <p:nvSpPr>
          <p:cNvPr id="320522" name="Text Box 10"/>
          <p:cNvSpPr txBox="1"/>
          <p:nvPr/>
        </p:nvSpPr>
        <p:spPr>
          <a:xfrm>
            <a:off x="685800" y="2362200"/>
            <a:ext cx="3352800" cy="457200"/>
          </a:xfrm>
          <a:prstGeom prst="rect">
            <a:avLst/>
          </a:prstGeom>
          <a:noFill/>
          <a:ln w="6350">
            <a:noFill/>
          </a:ln>
        </p:spPr>
        <p:txBody>
          <a:bodyPr anchor="t" anchorCtr="0">
            <a:spAutoFit/>
          </a:bodyPr>
          <a:lstStyle/>
          <a:p>
            <a:pPr>
              <a:spcBef>
                <a:spcPct val="20000"/>
              </a:spcBef>
            </a:pPr>
            <a:r>
              <a:rPr lang="zh-CN" altLang="en-US" sz="2400" b="1" dirty="0">
                <a:solidFill>
                  <a:srgbClr val="002060"/>
                </a:solidFill>
                <a:latin typeface="Times New Roman" panose="02020603050405020304" pitchFamily="18" charset="0"/>
                <a:ea typeface="宋体" panose="02010600030101010101" pitchFamily="2" charset="-122"/>
                <a:sym typeface="Symbol" panose="05050102010706020507" pitchFamily="18" charset="2"/>
              </a:rPr>
              <a:t>证 </a:t>
            </a:r>
            <a:r>
              <a:rPr lang="en-US" altLang="zh-CN" sz="2400" b="1" i="1" dirty="0">
                <a:solidFill>
                  <a:srgbClr val="FF0000"/>
                </a:solidFill>
                <a:latin typeface="Times New Roman" panose="02020603050405020304" pitchFamily="18" charset="0"/>
                <a:ea typeface="宋体" panose="02010600030101010101" pitchFamily="2" charset="-122"/>
              </a:rPr>
              <a:t>K</a:t>
            </a:r>
            <a:r>
              <a:rPr lang="en-US" altLang="zh-CN" sz="2400" b="1" baseline="-30000" dirty="0">
                <a:solidFill>
                  <a:srgbClr val="FF0000"/>
                </a:solidFill>
                <a:latin typeface="Times New Roman" panose="02020603050405020304" pitchFamily="18" charset="0"/>
                <a:ea typeface="宋体" panose="02010600030101010101" pitchFamily="2" charset="-122"/>
              </a:rPr>
              <a:t>5</a:t>
            </a:r>
            <a:r>
              <a:rPr lang="en-US" altLang="zh-CN" sz="2400" b="1" dirty="0">
                <a:solidFill>
                  <a:srgbClr val="002060"/>
                </a:solidFill>
                <a:latin typeface="Times New Roman" panose="02020603050405020304" pitchFamily="18" charset="0"/>
                <a:ea typeface="宋体" panose="02010600030101010101" pitchFamily="2" charset="-122"/>
              </a:rPr>
              <a:t> : </a:t>
            </a:r>
            <a:r>
              <a:rPr lang="en-US" altLang="zh-CN" sz="2400" b="1" i="1" dirty="0">
                <a:solidFill>
                  <a:srgbClr val="002060"/>
                </a:solidFill>
                <a:latin typeface="Times New Roman" panose="02020603050405020304" pitchFamily="18" charset="0"/>
                <a:ea typeface="宋体" panose="02010600030101010101" pitchFamily="2" charset="-122"/>
              </a:rPr>
              <a:t>n</a:t>
            </a:r>
            <a:r>
              <a:rPr lang="en-US" altLang="zh-CN" sz="2400" b="1" dirty="0">
                <a:solidFill>
                  <a:srgbClr val="002060"/>
                </a:solidFill>
                <a:latin typeface="Times New Roman" panose="02020603050405020304" pitchFamily="18" charset="0"/>
                <a:ea typeface="宋体" panose="02010600030101010101" pitchFamily="2" charset="-122"/>
              </a:rPr>
              <a:t>=5, </a:t>
            </a:r>
            <a:r>
              <a:rPr lang="en-US" altLang="zh-CN" sz="2400" b="1" i="1" dirty="0">
                <a:solidFill>
                  <a:srgbClr val="002060"/>
                </a:solidFill>
                <a:latin typeface="Times New Roman" panose="02020603050405020304" pitchFamily="18" charset="0"/>
                <a:ea typeface="宋体" panose="02010600030101010101" pitchFamily="2" charset="-122"/>
              </a:rPr>
              <a:t>m</a:t>
            </a:r>
            <a:r>
              <a:rPr lang="en-US" altLang="zh-CN" sz="2400" b="1" dirty="0">
                <a:solidFill>
                  <a:srgbClr val="002060"/>
                </a:solidFill>
                <a:latin typeface="Times New Roman" panose="02020603050405020304" pitchFamily="18" charset="0"/>
                <a:ea typeface="宋体" panose="02010600030101010101" pitchFamily="2" charset="-122"/>
              </a:rPr>
              <a:t>=10, </a:t>
            </a:r>
            <a:r>
              <a:rPr lang="en-US" altLang="zh-CN" sz="2400" b="1" i="1" dirty="0">
                <a:solidFill>
                  <a:srgbClr val="002060"/>
                </a:solidFill>
                <a:latin typeface="Times New Roman" panose="02020603050405020304" pitchFamily="18" charset="0"/>
                <a:ea typeface="宋体" panose="02010600030101010101" pitchFamily="2" charset="-122"/>
              </a:rPr>
              <a:t>l</a:t>
            </a:r>
            <a:r>
              <a:rPr lang="en-US" altLang="zh-CN" sz="2400" b="1" dirty="0">
                <a:solidFill>
                  <a:srgbClr val="002060"/>
                </a:solidFill>
                <a:latin typeface="Times New Roman" panose="02020603050405020304" pitchFamily="18" charset="0"/>
                <a:ea typeface="宋体" panose="02010600030101010101" pitchFamily="2" charset="-122"/>
              </a:rPr>
              <a:t>=3</a:t>
            </a:r>
          </a:p>
        </p:txBody>
      </p:sp>
      <p:sp>
        <p:nvSpPr>
          <p:cNvPr id="320523" name="Text Box 11"/>
          <p:cNvSpPr txBox="1"/>
          <p:nvPr/>
        </p:nvSpPr>
        <p:spPr>
          <a:xfrm>
            <a:off x="685800" y="2835275"/>
            <a:ext cx="3352800" cy="829310"/>
          </a:xfrm>
          <a:prstGeom prst="rect">
            <a:avLst/>
          </a:prstGeom>
          <a:noFill/>
          <a:ln w="6350">
            <a:noFill/>
          </a:ln>
        </p:spPr>
        <p:txBody>
          <a:bodyPr anchor="t" anchorCtr="0">
            <a:spAutoFit/>
          </a:bodyPr>
          <a:lstStyle/>
          <a:p>
            <a:pPr algn="just">
              <a:lnSpc>
                <a:spcPct val="90000"/>
              </a:lnSpc>
              <a:spcBef>
                <a:spcPct val="20000"/>
              </a:spcBef>
              <a:buClr>
                <a:schemeClr val="bg2"/>
              </a:buClr>
              <a:buSzPct val="75000"/>
              <a:buFont typeface="Wingdings" panose="05000000000000000000" pitchFamily="2" charset="2"/>
            </a:pPr>
            <a:r>
              <a:rPr lang="en-US" altLang="zh-CN" sz="2400" b="1" i="1" dirty="0">
                <a:solidFill>
                  <a:srgbClr val="002060"/>
                </a:solidFill>
                <a:latin typeface="Times New Roman" panose="02020603050405020304" pitchFamily="18" charset="0"/>
                <a:ea typeface="宋体" panose="02010600030101010101" pitchFamily="2" charset="-122"/>
              </a:rPr>
              <a:t>     </a:t>
            </a:r>
            <a:r>
              <a:rPr lang="en-US" altLang="zh-CN" sz="2400" b="1" i="1" dirty="0">
                <a:solidFill>
                  <a:srgbClr val="FF0000"/>
                </a:solidFill>
                <a:latin typeface="Times New Roman" panose="02020603050405020304" pitchFamily="18" charset="0"/>
                <a:ea typeface="宋体" panose="02010600030101010101" pitchFamily="2" charset="-122"/>
              </a:rPr>
              <a:t>K</a:t>
            </a:r>
            <a:r>
              <a:rPr lang="en-US" altLang="zh-CN" sz="2400" b="1" baseline="-30000" dirty="0">
                <a:solidFill>
                  <a:srgbClr val="FF0000"/>
                </a:solidFill>
                <a:latin typeface="Times New Roman" panose="02020603050405020304" pitchFamily="18" charset="0"/>
                <a:ea typeface="宋体" panose="02010600030101010101" pitchFamily="2" charset="-122"/>
              </a:rPr>
              <a:t>3, 3</a:t>
            </a:r>
            <a:r>
              <a:rPr lang="en-US" altLang="zh-CN" sz="2400" b="1" dirty="0">
                <a:solidFill>
                  <a:srgbClr val="002060"/>
                </a:solidFill>
                <a:latin typeface="Times New Roman" panose="02020603050405020304" pitchFamily="18" charset="0"/>
                <a:ea typeface="宋体" panose="02010600030101010101" pitchFamily="2" charset="-122"/>
              </a:rPr>
              <a:t> : </a:t>
            </a:r>
            <a:r>
              <a:rPr lang="en-US" altLang="zh-CN" sz="2400" b="1" i="1" dirty="0">
                <a:solidFill>
                  <a:srgbClr val="002060"/>
                </a:solidFill>
                <a:latin typeface="Times New Roman" panose="02020603050405020304" pitchFamily="18" charset="0"/>
                <a:ea typeface="宋体" panose="02010600030101010101" pitchFamily="2" charset="-122"/>
              </a:rPr>
              <a:t>n</a:t>
            </a:r>
            <a:r>
              <a:rPr lang="en-US" altLang="zh-CN" sz="2400" b="1" dirty="0">
                <a:solidFill>
                  <a:srgbClr val="002060"/>
                </a:solidFill>
                <a:latin typeface="Times New Roman" panose="02020603050405020304" pitchFamily="18" charset="0"/>
                <a:ea typeface="宋体" panose="02010600030101010101" pitchFamily="2" charset="-122"/>
              </a:rPr>
              <a:t>=6, </a:t>
            </a:r>
            <a:r>
              <a:rPr lang="en-US" altLang="zh-CN" sz="2400" b="1" i="1" dirty="0">
                <a:solidFill>
                  <a:srgbClr val="002060"/>
                </a:solidFill>
                <a:latin typeface="Times New Roman" panose="02020603050405020304" pitchFamily="18" charset="0"/>
                <a:ea typeface="宋体" panose="02010600030101010101" pitchFamily="2" charset="-122"/>
              </a:rPr>
              <a:t>m</a:t>
            </a:r>
            <a:r>
              <a:rPr lang="en-US" altLang="zh-CN" sz="2400" b="1" dirty="0">
                <a:solidFill>
                  <a:srgbClr val="002060"/>
                </a:solidFill>
                <a:latin typeface="Times New Roman" panose="02020603050405020304" pitchFamily="18" charset="0"/>
                <a:ea typeface="宋体" panose="02010600030101010101" pitchFamily="2" charset="-122"/>
              </a:rPr>
              <a:t>=9, </a:t>
            </a:r>
            <a:r>
              <a:rPr lang="en-US" altLang="zh-CN" sz="2400" b="1" i="1" dirty="0">
                <a:solidFill>
                  <a:srgbClr val="002060"/>
                </a:solidFill>
                <a:latin typeface="Times New Roman" panose="02020603050405020304" pitchFamily="18" charset="0"/>
                <a:ea typeface="宋体" panose="02010600030101010101" pitchFamily="2" charset="-122"/>
              </a:rPr>
              <a:t>l</a:t>
            </a:r>
            <a:r>
              <a:rPr lang="en-US" altLang="zh-CN" sz="2400" b="1" dirty="0">
                <a:solidFill>
                  <a:srgbClr val="002060"/>
                </a:solidFill>
                <a:latin typeface="Times New Roman" panose="02020603050405020304" pitchFamily="18" charset="0"/>
                <a:ea typeface="宋体" panose="02010600030101010101" pitchFamily="2" charset="-122"/>
              </a:rPr>
              <a:t>=4</a:t>
            </a:r>
          </a:p>
          <a:p>
            <a:pPr algn="just">
              <a:lnSpc>
                <a:spcPct val="90000"/>
              </a:lnSpc>
              <a:spcBef>
                <a:spcPct val="20000"/>
              </a:spcBef>
              <a:buClr>
                <a:schemeClr val="bg2"/>
              </a:buClr>
              <a:buSzPct val="75000"/>
              <a:buFont typeface="Wingdings" panose="05000000000000000000" pitchFamily="2" charset="2"/>
            </a:pPr>
            <a:r>
              <a:rPr lang="zh-CN" altLang="en-US" sz="2400" b="1" dirty="0">
                <a:solidFill>
                  <a:srgbClr val="002060"/>
                </a:solidFill>
                <a:latin typeface="Times New Roman" panose="02020603050405020304" pitchFamily="18" charset="0"/>
                <a:ea typeface="宋体" panose="02010600030101010101" pitchFamily="2" charset="-122"/>
              </a:rPr>
              <a:t>不满足定理6.1</a:t>
            </a:r>
            <a:r>
              <a:rPr lang="en-US" altLang="zh-CN" sz="2400" b="1" dirty="0">
                <a:solidFill>
                  <a:srgbClr val="002060"/>
                </a:solidFill>
                <a:latin typeface="Times New Roman" panose="02020603050405020304" pitchFamily="18" charset="0"/>
                <a:ea typeface="宋体" panose="02010600030101010101" pitchFamily="2" charset="-122"/>
              </a:rPr>
              <a:t>7</a:t>
            </a:r>
            <a:r>
              <a:rPr lang="zh-CN" altLang="en-US" sz="2400" b="1" dirty="0">
                <a:solidFill>
                  <a:srgbClr val="002060"/>
                </a:solidFill>
                <a:latin typeface="Times New Roman" panose="02020603050405020304" pitchFamily="18" charset="0"/>
                <a:ea typeface="宋体" panose="02010600030101010101" pitchFamily="2" charset="-122"/>
              </a:rPr>
              <a:t>的条件</a:t>
            </a:r>
            <a:r>
              <a:rPr lang="en-US" altLang="zh-CN" sz="2400" b="1" dirty="0">
                <a:solidFill>
                  <a:srgbClr val="002060"/>
                </a:solidFill>
                <a:latin typeface="Times New Roman" panose="02020603050405020304" pitchFamily="18" charset="0"/>
                <a:ea typeface="宋体" panose="02010600030101010101" pitchFamily="2" charset="-122"/>
              </a:rPr>
              <a:t>.</a:t>
            </a:r>
          </a:p>
        </p:txBody>
      </p:sp>
      <p:sp>
        <p:nvSpPr>
          <p:cNvPr id="2" name="矩形 1"/>
          <p:cNvSpPr/>
          <p:nvPr/>
        </p:nvSpPr>
        <p:spPr>
          <a:xfrm>
            <a:off x="3060065" y="836930"/>
            <a:ext cx="2447925" cy="108013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graphicFrame>
        <p:nvGraphicFramePr>
          <p:cNvPr id="14341" name="Object 0"/>
          <p:cNvGraphicFramePr/>
          <p:nvPr/>
        </p:nvGraphicFramePr>
        <p:xfrm>
          <a:off x="3225165" y="920433"/>
          <a:ext cx="2057400" cy="796925"/>
        </p:xfrm>
        <a:graphic>
          <a:graphicData uri="http://schemas.openxmlformats.org/presentationml/2006/ole">
            <mc:AlternateContent xmlns:mc="http://schemas.openxmlformats.org/markup-compatibility/2006">
              <mc:Choice xmlns:v="urn:schemas-microsoft-com:vml" Requires="v">
                <p:oleObj spid="_x0000_s4102" r:id="rId6" imgW="1016000" imgH="393700" progId="Equation.3">
                  <p:embed/>
                </p:oleObj>
              </mc:Choice>
              <mc:Fallback>
                <p:oleObj r:id="rId6" imgW="1016000" imgH="393700" progId="Equation.3">
                  <p:embed/>
                  <p:pic>
                    <p:nvPicPr>
                      <p:cNvPr id="0" name="图片 3075"/>
                      <p:cNvPicPr/>
                      <p:nvPr/>
                    </p:nvPicPr>
                    <p:blipFill>
                      <a:blip r:embed="rId7"/>
                      <a:stretch>
                        <a:fillRect/>
                      </a:stretch>
                    </p:blipFill>
                    <p:spPr>
                      <a:xfrm>
                        <a:off x="3225165" y="920433"/>
                        <a:ext cx="2057400" cy="7969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Effect transition="in" filter="blinds(horizontal)">
                                      <p:cBhvr>
                                        <p:cTn id="7" dur="500"/>
                                        <p:tgtEl>
                                          <p:spTgt spid="320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5">
                                            <p:txEl>
                                              <p:pRg st="1" end="1"/>
                                            </p:txEl>
                                          </p:spTgt>
                                        </p:tgtEl>
                                        <p:attrNameLst>
                                          <p:attrName>style.visibility</p:attrName>
                                        </p:attrNameLst>
                                      </p:cBhvr>
                                      <p:to>
                                        <p:strVal val="visible"/>
                                      </p:to>
                                    </p:set>
                                    <p:animEffect transition="in" filter="blinds(horizontal)">
                                      <p:cBhvr>
                                        <p:cTn id="12" dur="500"/>
                                        <p:tgtEl>
                                          <p:spTgt spid="320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0521"/>
                                        </p:tgtEl>
                                        <p:attrNameLst>
                                          <p:attrName>style.visibility</p:attrName>
                                        </p:attrNameLst>
                                      </p:cBhvr>
                                      <p:to>
                                        <p:strVal val="visible"/>
                                      </p:to>
                                    </p:set>
                                    <p:animEffect transition="in" filter="blinds(horizontal)">
                                      <p:cBhvr>
                                        <p:cTn id="17" dur="500"/>
                                        <p:tgtEl>
                                          <p:spTgt spid="320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P spid="320515" grpId="1" build="p"/>
      <p:bldP spid="320521" grpId="0"/>
      <p:bldP spid="32052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31</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6386" name="Rectangle 2"/>
          <p:cNvSpPr>
            <a:spLocks noGrp="1"/>
          </p:cNvSpPr>
          <p:nvPr>
            <p:ph type="title"/>
          </p:nvPr>
        </p:nvSpPr>
        <p:spPr>
          <a:xfrm>
            <a:off x="542290" y="179070"/>
            <a:ext cx="7772400" cy="1143000"/>
          </a:xfrm>
        </p:spPr>
        <p:txBody>
          <a:bodyPr vert="horz" wrap="square" lIns="91440" tIns="45720" rIns="91440" bIns="45720" anchor="ctr" anchorCtr="0"/>
          <a:lstStyle/>
          <a:p>
            <a:pPr marL="571500" indent="-571500" algn="l" eaLnBrk="1" hangingPunct="1">
              <a:buClrTx/>
              <a:buSzTx/>
              <a:buFont typeface="Wingdings" panose="05000000000000000000" charset="0"/>
              <a:buChar char="p"/>
            </a:pPr>
            <a:r>
              <a:rPr lang="zh-CN" altLang="en-US" sz="3600" dirty="0">
                <a:solidFill>
                  <a:srgbClr val="800000"/>
                </a:solidFill>
              </a:rPr>
              <a:t>库拉图斯基定理</a:t>
            </a:r>
          </a:p>
        </p:txBody>
      </p:sp>
      <p:pic>
        <p:nvPicPr>
          <p:cNvPr id="16387" name="Picture 6" descr="17-6"/>
          <p:cNvPicPr>
            <a:picLocks noChangeAspect="1"/>
          </p:cNvPicPr>
          <p:nvPr/>
        </p:nvPicPr>
        <p:blipFill>
          <a:blip r:embed="rId3"/>
          <a:srcRect r="24866" b="39975"/>
          <a:stretch>
            <a:fillRect/>
          </a:stretch>
        </p:blipFill>
        <p:spPr>
          <a:xfrm>
            <a:off x="5181600" y="1322705"/>
            <a:ext cx="3427095" cy="1876425"/>
          </a:xfrm>
          <a:prstGeom prst="rect">
            <a:avLst/>
          </a:prstGeom>
          <a:noFill/>
          <a:ln w="9525">
            <a:noFill/>
          </a:ln>
        </p:spPr>
      </p:pic>
      <p:sp>
        <p:nvSpPr>
          <p:cNvPr id="16388" name="Text Box 8"/>
          <p:cNvSpPr txBox="1"/>
          <p:nvPr/>
        </p:nvSpPr>
        <p:spPr>
          <a:xfrm>
            <a:off x="370840" y="1527175"/>
            <a:ext cx="4162425" cy="4522470"/>
          </a:xfrm>
          <a:prstGeom prst="rect">
            <a:avLst/>
          </a:prstGeom>
          <a:noFill/>
          <a:ln w="9525">
            <a:noFill/>
          </a:ln>
        </p:spPr>
        <p:txBody>
          <a:bodyPr wrap="square" anchor="t" anchorCtr="0">
            <a:spAutoFit/>
          </a:bodyPr>
          <a:lstStyle/>
          <a:p>
            <a:pPr algn="just">
              <a:spcBef>
                <a:spcPct val="20000"/>
              </a:spcBef>
              <a:buClr>
                <a:schemeClr val="bg2"/>
              </a:buClr>
              <a:buSzPct val="75000"/>
              <a:buFont typeface="Wingdings" panose="05000000000000000000" pitchFamily="2" charset="2"/>
            </a:pPr>
            <a:r>
              <a:rPr lang="zh-CN" altLang="en-US" sz="2400" b="1" dirty="0">
                <a:solidFill>
                  <a:srgbClr val="7030A0"/>
                </a:solidFill>
                <a:latin typeface="Times New Roman" panose="02020603050405020304" pitchFamily="18" charset="0"/>
                <a:ea typeface="宋体" panose="02010600030101010101" pitchFamily="2" charset="-122"/>
              </a:rPr>
              <a:t>消去2度顶点</a:t>
            </a:r>
            <a:r>
              <a:rPr lang="en-US" altLang="zh-CN" sz="2400" b="1" i="1" dirty="0">
                <a:solidFill>
                  <a:srgbClr val="7030A0"/>
                </a:solidFill>
                <a:latin typeface="Times New Roman" panose="02020603050405020304" pitchFamily="18" charset="0"/>
                <a:ea typeface="宋体" panose="02010600030101010101" pitchFamily="2" charset="-122"/>
              </a:rPr>
              <a:t>v</a:t>
            </a:r>
            <a:r>
              <a:rPr lang="en-US" altLang="zh-CN" sz="2400" b="1" i="1" dirty="0">
                <a:solidFill>
                  <a:schemeClr val="tx1"/>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如图从(1)到(2)</a:t>
            </a:r>
          </a:p>
          <a:p>
            <a:pPr>
              <a:spcBef>
                <a:spcPct val="20000"/>
              </a:spcBef>
              <a:buClr>
                <a:schemeClr val="bg2"/>
              </a:buClr>
              <a:buSzPct val="75000"/>
              <a:buFont typeface="Wingdings" panose="05000000000000000000" pitchFamily="2" charset="2"/>
            </a:pPr>
            <a:r>
              <a:rPr lang="zh-CN" altLang="en-US" sz="2400" b="1" dirty="0">
                <a:solidFill>
                  <a:srgbClr val="7030A0"/>
                </a:solidFill>
                <a:latin typeface="Times New Roman" panose="02020603050405020304" pitchFamily="18" charset="0"/>
                <a:ea typeface="宋体" panose="02010600030101010101" pitchFamily="2" charset="-122"/>
              </a:rPr>
              <a:t>插入2度顶点</a:t>
            </a:r>
            <a:r>
              <a:rPr lang="en-US" altLang="zh-CN" sz="2400" b="1" i="1" dirty="0">
                <a:solidFill>
                  <a:srgbClr val="7030A0"/>
                </a:solidFill>
                <a:latin typeface="Times New Roman" panose="02020603050405020304" pitchFamily="18" charset="0"/>
                <a:ea typeface="宋体" panose="02010600030101010101" pitchFamily="2" charset="-122"/>
              </a:rPr>
              <a:t>v</a:t>
            </a:r>
            <a:r>
              <a:rPr lang="en-US" altLang="zh-CN" sz="2400" b="1" i="1" dirty="0">
                <a:solidFill>
                  <a:srgbClr val="FF0066"/>
                </a:solidFill>
                <a:latin typeface="Times New Roman" panose="02020603050405020304" pitchFamily="18" charset="0"/>
                <a:ea typeface="宋体" panose="02010600030101010101" pitchFamily="2" charset="-122"/>
              </a:rPr>
              <a:t> </a:t>
            </a:r>
            <a:r>
              <a:rPr lang="zh-CN" altLang="en-US" sz="2400" b="1" dirty="0">
                <a:solidFill>
                  <a:schemeClr val="tx1"/>
                </a:solidFill>
                <a:latin typeface="Times New Roman" panose="02020603050405020304" pitchFamily="18" charset="0"/>
                <a:ea typeface="宋体" panose="02010600030101010101" pitchFamily="2" charset="-122"/>
              </a:rPr>
              <a:t>如图从(2)到(1)</a:t>
            </a:r>
          </a:p>
          <a:p>
            <a:pPr>
              <a:spcBef>
                <a:spcPct val="20000"/>
              </a:spcBef>
              <a:buClr>
                <a:schemeClr val="bg2"/>
              </a:buClr>
              <a:buSzPct val="75000"/>
              <a:buFont typeface="Wingdings" panose="05000000000000000000" pitchFamily="2" charset="2"/>
            </a:pPr>
            <a:r>
              <a:rPr lang="en-US" altLang="zh-CN" sz="2400" b="1" i="1" dirty="0">
                <a:solidFill>
                  <a:srgbClr val="7030A0"/>
                </a:solidFill>
                <a:latin typeface="Times New Roman" panose="02020603050405020304" pitchFamily="18" charset="0"/>
                <a:ea typeface="宋体" panose="02010600030101010101" pitchFamily="2" charset="-122"/>
              </a:rPr>
              <a:t>G</a:t>
            </a:r>
            <a:r>
              <a:rPr lang="en-US" altLang="zh-CN" sz="2400" b="1" baseline="-30000" dirty="0">
                <a:solidFill>
                  <a:srgbClr val="7030A0"/>
                </a:solidFill>
                <a:latin typeface="Times New Roman" panose="02020603050405020304" pitchFamily="18" charset="0"/>
                <a:ea typeface="宋体" panose="02010600030101010101" pitchFamily="2" charset="-122"/>
              </a:rPr>
              <a:t>1</a:t>
            </a:r>
            <a:r>
              <a:rPr lang="zh-CN" altLang="en-US" sz="2400" b="1" dirty="0">
                <a:solidFill>
                  <a:srgbClr val="7030A0"/>
                </a:solidFill>
                <a:latin typeface="Times New Roman" panose="02020603050405020304" pitchFamily="18" charset="0"/>
                <a:ea typeface="宋体" panose="02010600030101010101" pitchFamily="2" charset="-122"/>
              </a:rPr>
              <a:t>与</a:t>
            </a:r>
            <a:r>
              <a:rPr lang="en-US" altLang="zh-CN" sz="2400" b="1" i="1" dirty="0">
                <a:solidFill>
                  <a:srgbClr val="7030A0"/>
                </a:solidFill>
                <a:latin typeface="Times New Roman" panose="02020603050405020304" pitchFamily="18" charset="0"/>
                <a:ea typeface="宋体" panose="02010600030101010101" pitchFamily="2" charset="-122"/>
              </a:rPr>
              <a:t>G</a:t>
            </a:r>
            <a:r>
              <a:rPr lang="en-US" altLang="zh-CN" sz="2400" b="1" baseline="-30000" dirty="0">
                <a:solidFill>
                  <a:srgbClr val="7030A0"/>
                </a:solidFill>
                <a:latin typeface="Times New Roman" panose="02020603050405020304" pitchFamily="18" charset="0"/>
                <a:ea typeface="宋体" panose="02010600030101010101" pitchFamily="2" charset="-122"/>
              </a:rPr>
              <a:t>2</a:t>
            </a:r>
            <a:r>
              <a:rPr lang="zh-CN" altLang="en-US" sz="2400" b="1" dirty="0">
                <a:solidFill>
                  <a:srgbClr val="7030A0"/>
                </a:solidFill>
                <a:latin typeface="Times New Roman" panose="02020603050405020304" pitchFamily="18" charset="0"/>
                <a:ea typeface="宋体" panose="02010600030101010101" pitchFamily="2" charset="-122"/>
              </a:rPr>
              <a:t>同胚</a:t>
            </a:r>
            <a:r>
              <a:rPr lang="zh-CN" altLang="en-US"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G</a:t>
            </a:r>
            <a:r>
              <a:rPr lang="en-US" altLang="zh-CN" sz="2400" b="1" baseline="-30000" dirty="0">
                <a:solidFill>
                  <a:schemeClr val="tx1"/>
                </a:solidFill>
                <a:latin typeface="Times New Roman" panose="02020603050405020304" pitchFamily="18" charset="0"/>
                <a:ea typeface="宋体" panose="02010600030101010101" pitchFamily="2" charset="-122"/>
              </a:rPr>
              <a:t>1</a:t>
            </a:r>
            <a:r>
              <a:rPr lang="zh-CN" altLang="en-US" sz="2400" b="1" dirty="0">
                <a:solidFill>
                  <a:schemeClr val="tx1"/>
                </a:solidFill>
                <a:latin typeface="Times New Roman" panose="02020603050405020304" pitchFamily="18" charset="0"/>
                <a:ea typeface="宋体" panose="02010600030101010101" pitchFamily="2" charset="-122"/>
              </a:rPr>
              <a:t>与</a:t>
            </a:r>
            <a:r>
              <a:rPr lang="en-US" altLang="zh-CN" sz="2400" b="1" i="1" dirty="0">
                <a:solidFill>
                  <a:schemeClr val="tx1"/>
                </a:solidFill>
                <a:latin typeface="Times New Roman" panose="02020603050405020304" pitchFamily="18" charset="0"/>
                <a:ea typeface="宋体" panose="02010600030101010101" pitchFamily="2" charset="-122"/>
              </a:rPr>
              <a:t>G</a:t>
            </a:r>
            <a:r>
              <a:rPr lang="en-US" altLang="zh-CN" sz="2400" b="1" baseline="-30000" dirty="0">
                <a:solidFill>
                  <a:schemeClr val="tx1"/>
                </a:solidFill>
                <a:latin typeface="Times New Roman" panose="02020603050405020304" pitchFamily="18" charset="0"/>
                <a:ea typeface="宋体" panose="02010600030101010101" pitchFamily="2" charset="-122"/>
              </a:rPr>
              <a:t>2</a:t>
            </a:r>
            <a:r>
              <a:rPr lang="zh-CN" altLang="en-US" sz="2400" b="1" dirty="0">
                <a:solidFill>
                  <a:schemeClr val="tx1"/>
                </a:solidFill>
                <a:latin typeface="Times New Roman" panose="02020603050405020304" pitchFamily="18" charset="0"/>
                <a:ea typeface="宋体" panose="02010600030101010101" pitchFamily="2" charset="-122"/>
              </a:rPr>
              <a:t>同构, </a:t>
            </a:r>
            <a:r>
              <a:rPr lang="zh-CN" altLang="en-US" sz="2400" b="1" dirty="0">
                <a:solidFill>
                  <a:srgbClr val="FF0000"/>
                </a:solidFill>
                <a:latin typeface="Times New Roman" panose="02020603050405020304" pitchFamily="18" charset="0"/>
                <a:ea typeface="宋体" panose="02010600030101010101" pitchFamily="2" charset="-122"/>
              </a:rPr>
              <a:t>或</a:t>
            </a:r>
            <a:r>
              <a:rPr lang="zh-CN" altLang="en-US" sz="2400" b="1" dirty="0">
                <a:solidFill>
                  <a:schemeClr val="tx1"/>
                </a:solidFill>
                <a:latin typeface="Times New Roman" panose="02020603050405020304" pitchFamily="18" charset="0"/>
                <a:ea typeface="宋体" panose="02010600030101010101" pitchFamily="2" charset="-122"/>
              </a:rPr>
              <a:t>经过反复插入或消去2度顶点后同构</a:t>
            </a:r>
          </a:p>
          <a:p>
            <a:pPr>
              <a:spcBef>
                <a:spcPct val="20000"/>
              </a:spcBef>
              <a:buClr>
                <a:schemeClr val="bg2"/>
              </a:buClr>
              <a:buSzPct val="75000"/>
              <a:buFont typeface="Wingdings" panose="05000000000000000000" pitchFamily="2" charset="2"/>
            </a:pPr>
            <a:endParaRPr lang="zh-CN" altLang="en-US" sz="2400" b="1" dirty="0">
              <a:solidFill>
                <a:srgbClr val="FF0066"/>
              </a:solidFill>
              <a:latin typeface="Times New Roman" panose="02020603050405020304" pitchFamily="18" charset="0"/>
              <a:ea typeface="宋体" panose="02010600030101010101" pitchFamily="2" charset="-122"/>
            </a:endParaRPr>
          </a:p>
          <a:p>
            <a:pPr>
              <a:spcBef>
                <a:spcPct val="20000"/>
              </a:spcBef>
              <a:buClr>
                <a:schemeClr val="bg2"/>
              </a:buClr>
              <a:buSzPct val="75000"/>
              <a:buFont typeface="Wingdings" panose="05000000000000000000" pitchFamily="2" charset="2"/>
            </a:pPr>
            <a:r>
              <a:rPr lang="zh-CN" altLang="en-US" sz="2400" b="1" dirty="0">
                <a:solidFill>
                  <a:srgbClr val="7030A0"/>
                </a:solidFill>
                <a:latin typeface="Times New Roman" panose="02020603050405020304" pitchFamily="18" charset="0"/>
                <a:ea typeface="宋体" panose="02010600030101010101" pitchFamily="2" charset="-122"/>
              </a:rPr>
              <a:t>收缩边</a:t>
            </a:r>
            <a:r>
              <a:rPr lang="en-US" altLang="zh-CN" sz="2400" b="1" i="1" dirty="0">
                <a:solidFill>
                  <a:srgbClr val="7030A0"/>
                </a:solidFill>
                <a:latin typeface="Times New Roman" panose="02020603050405020304" pitchFamily="18" charset="0"/>
                <a:ea typeface="宋体" panose="02010600030101010101" pitchFamily="2" charset="-122"/>
              </a:rPr>
              <a:t>e</a:t>
            </a:r>
            <a:r>
              <a:rPr lang="en-US" altLang="zh-CN" sz="2400" b="1" dirty="0">
                <a:solidFill>
                  <a:srgbClr val="7030A0"/>
                </a:solidFill>
                <a:latin typeface="Times New Roman" panose="02020603050405020304" pitchFamily="18" charset="0"/>
                <a:ea typeface="宋体" panose="02010600030101010101" pitchFamily="2" charset="-122"/>
              </a:rPr>
              <a:t>:</a:t>
            </a:r>
            <a:r>
              <a:rPr lang="en-US" altLang="zh-CN" sz="2400" b="1" i="1" dirty="0">
                <a:solidFill>
                  <a:srgbClr val="7030A0"/>
                </a:solidFill>
                <a:latin typeface="Times New Roman" panose="02020603050405020304" pitchFamily="18" charset="0"/>
                <a:ea typeface="宋体" panose="02010600030101010101" pitchFamily="2" charset="-122"/>
              </a:rPr>
              <a:t> </a:t>
            </a:r>
            <a:r>
              <a:rPr lang="zh-CN" altLang="en-US" sz="2400" b="1" dirty="0">
                <a:solidFill>
                  <a:schemeClr val="tx2"/>
                </a:solidFill>
                <a:latin typeface="Times New Roman" panose="02020603050405020304" pitchFamily="18" charset="0"/>
                <a:ea typeface="宋体" panose="02010600030101010101" pitchFamily="2" charset="-122"/>
              </a:rPr>
              <a:t>删除边</a:t>
            </a:r>
            <a:r>
              <a:rPr lang="en-US" altLang="zh-CN" sz="2400" b="1" dirty="0">
                <a:solidFill>
                  <a:schemeClr val="tx2"/>
                </a:solidFill>
                <a:latin typeface="Times New Roman" panose="02020603050405020304" pitchFamily="18" charset="0"/>
                <a:ea typeface="宋体" panose="02010600030101010101" pitchFamily="2" charset="-122"/>
              </a:rPr>
              <a:t>e</a:t>
            </a:r>
            <a:r>
              <a:rPr lang="zh-CN" altLang="en-US" sz="2400" b="1" dirty="0">
                <a:solidFill>
                  <a:schemeClr val="tx2"/>
                </a:solidFill>
                <a:latin typeface="Times New Roman" panose="02020603050405020304" pitchFamily="18" charset="0"/>
                <a:ea typeface="宋体" panose="02010600030101010101" pitchFamily="2" charset="-122"/>
              </a:rPr>
              <a:t>，将两端点合并为一顶点，并将原先与两端点有关联的其它边全部关联到该顶点上。</a:t>
            </a:r>
            <a:endParaRPr lang="en-US" altLang="zh-CN" sz="2400" b="1" i="1" dirty="0">
              <a:solidFill>
                <a:srgbClr val="7030A0"/>
              </a:solidFill>
              <a:latin typeface="Times New Roman" panose="02020603050405020304" pitchFamily="18" charset="0"/>
              <a:ea typeface="宋体" panose="02010600030101010101" pitchFamily="2" charset="-122"/>
            </a:endParaRPr>
          </a:p>
          <a:p>
            <a:pPr>
              <a:spcBef>
                <a:spcPct val="20000"/>
              </a:spcBef>
              <a:buClr>
                <a:schemeClr val="bg2"/>
              </a:buClr>
              <a:buSzPct val="75000"/>
              <a:buFont typeface="Wingdings" panose="05000000000000000000" pitchFamily="2" charset="2"/>
            </a:pPr>
            <a:endParaRPr lang="zh-CN" altLang="en-US" sz="2400" b="1" dirty="0">
              <a:solidFill>
                <a:schemeClr val="tx1"/>
              </a:solidFill>
              <a:latin typeface="Times New Roman" panose="02020603050405020304" pitchFamily="18" charset="0"/>
              <a:ea typeface="宋体" panose="02010600030101010101" pitchFamily="2" charset="-122"/>
            </a:endParaRPr>
          </a:p>
        </p:txBody>
      </p:sp>
      <p:grpSp>
        <p:nvGrpSpPr>
          <p:cNvPr id="16389" name="Group 14"/>
          <p:cNvGrpSpPr/>
          <p:nvPr/>
        </p:nvGrpSpPr>
        <p:grpSpPr>
          <a:xfrm>
            <a:off x="4867910" y="4107815"/>
            <a:ext cx="3938270" cy="2014811"/>
            <a:chOff x="2976" y="2722"/>
            <a:chExt cx="2352" cy="1138"/>
          </a:xfrm>
        </p:grpSpPr>
        <p:pic>
          <p:nvPicPr>
            <p:cNvPr id="16390" name="Picture 11" descr="E:\插图\离散\收缩边.tif"/>
            <p:cNvPicPr>
              <a:picLocks noChangeAspect="1"/>
            </p:cNvPicPr>
            <p:nvPr/>
          </p:nvPicPr>
          <p:blipFill>
            <a:blip r:embed="rId4"/>
            <a:stretch>
              <a:fillRect/>
            </a:stretch>
          </p:blipFill>
          <p:spPr>
            <a:xfrm>
              <a:off x="2976" y="2722"/>
              <a:ext cx="2352" cy="1022"/>
            </a:xfrm>
            <a:prstGeom prst="rect">
              <a:avLst/>
            </a:prstGeom>
            <a:noFill/>
            <a:ln w="9525">
              <a:noFill/>
            </a:ln>
          </p:spPr>
        </p:pic>
        <p:sp>
          <p:nvSpPr>
            <p:cNvPr id="16391" name="Text Box 12"/>
            <p:cNvSpPr txBox="1"/>
            <p:nvPr/>
          </p:nvSpPr>
          <p:spPr>
            <a:xfrm>
              <a:off x="3360" y="3600"/>
              <a:ext cx="384" cy="26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sp>
          <p:nvSpPr>
            <p:cNvPr id="16392" name="Text Box 13"/>
            <p:cNvSpPr txBox="1"/>
            <p:nvPr/>
          </p:nvSpPr>
          <p:spPr>
            <a:xfrm>
              <a:off x="4752" y="3600"/>
              <a:ext cx="384" cy="26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8">
                                            <p:txEl>
                                              <p:pRg st="4" end="4"/>
                                            </p:txEl>
                                          </p:spTgt>
                                        </p:tgtEl>
                                        <p:attrNameLst>
                                          <p:attrName>style.visibility</p:attrName>
                                        </p:attrNameLst>
                                      </p:cBhvr>
                                      <p:to>
                                        <p:strVal val="visible"/>
                                      </p:to>
                                    </p:set>
                                    <p:animEffect transition="in" filter="blinds(horizontal)">
                                      <p:cBhvr>
                                        <p:cTn id="7" dur="500"/>
                                        <p:tgtEl>
                                          <p:spTgt spid="1638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linds(horizontal)">
                                      <p:cBhvr>
                                        <p:cTn id="12"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32</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7410" name="Rectangle 1026"/>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800000"/>
                </a:solidFill>
                <a:latin typeface="宋体" panose="02010600030101010101" pitchFamily="2" charset="-122"/>
              </a:rPr>
              <a:t>库拉图斯基</a:t>
            </a:r>
            <a:r>
              <a:rPr lang="zh-CN" altLang="en-US" sz="3600" dirty="0">
                <a:solidFill>
                  <a:srgbClr val="800000"/>
                </a:solidFill>
              </a:rPr>
              <a:t>(</a:t>
            </a:r>
            <a:r>
              <a:rPr lang="en-US" altLang="zh-CN" sz="3600" dirty="0">
                <a:solidFill>
                  <a:srgbClr val="800000"/>
                </a:solidFill>
              </a:rPr>
              <a:t>Kuratowski)</a:t>
            </a:r>
            <a:r>
              <a:rPr lang="zh-CN" altLang="en-US" sz="3600" dirty="0">
                <a:solidFill>
                  <a:srgbClr val="800000"/>
                </a:solidFill>
                <a:latin typeface="宋体" panose="02010600030101010101" pitchFamily="2" charset="-122"/>
              </a:rPr>
              <a:t>定理</a:t>
            </a:r>
          </a:p>
        </p:txBody>
      </p:sp>
      <p:sp>
        <p:nvSpPr>
          <p:cNvPr id="17411" name="Rectangle 1027"/>
          <p:cNvSpPr>
            <a:spLocks noGrp="1"/>
          </p:cNvSpPr>
          <p:nvPr>
            <p:ph idx="1"/>
          </p:nvPr>
        </p:nvSpPr>
        <p:spPr>
          <a:xfrm>
            <a:off x="685800" y="2057400"/>
            <a:ext cx="8001000" cy="2971800"/>
          </a:xfrm>
        </p:spPr>
        <p:txBody>
          <a:bodyPr vert="horz" wrap="square" lIns="91440" tIns="45720" rIns="91440" bIns="45720" anchor="t" anchorCtr="0"/>
          <a:lstStyle/>
          <a:p>
            <a:pPr algn="just" eaLnBrk="1" hangingPunct="1">
              <a:lnSpc>
                <a:spcPct val="130000"/>
              </a:lnSpc>
              <a:buNone/>
            </a:pPr>
            <a:r>
              <a:rPr lang="zh-CN" altLang="en-US" sz="2400" b="1" dirty="0">
                <a:solidFill>
                  <a:srgbClr val="7030A0"/>
                </a:solidFill>
              </a:rPr>
              <a:t>定理6.1</a:t>
            </a:r>
            <a:r>
              <a:rPr lang="en-US" altLang="zh-CN" sz="2400" b="1" dirty="0">
                <a:solidFill>
                  <a:srgbClr val="7030A0"/>
                </a:solidFill>
              </a:rPr>
              <a:t>8</a:t>
            </a:r>
            <a:r>
              <a:rPr lang="zh-CN" altLang="en-US" sz="2400" b="1" dirty="0"/>
              <a:t>  </a:t>
            </a:r>
            <a:r>
              <a:rPr lang="zh-CN" altLang="en-US" sz="2400" b="1" dirty="0">
                <a:solidFill>
                  <a:schemeClr val="accent2"/>
                </a:solidFill>
              </a:rPr>
              <a:t>一个图是平面图当且仅当它既不含与</a:t>
            </a:r>
            <a:r>
              <a:rPr lang="en-US" altLang="zh-CN" sz="2400" b="1" i="1" dirty="0">
                <a:solidFill>
                  <a:schemeClr val="accent2"/>
                </a:solidFill>
              </a:rPr>
              <a:t>K</a:t>
            </a:r>
            <a:r>
              <a:rPr lang="en-US" altLang="zh-CN" sz="2400" b="1" baseline="-30000" dirty="0">
                <a:solidFill>
                  <a:schemeClr val="accent2"/>
                </a:solidFill>
              </a:rPr>
              <a:t>5</a:t>
            </a:r>
            <a:r>
              <a:rPr lang="zh-CN" altLang="en-US" sz="2400" b="1" dirty="0">
                <a:solidFill>
                  <a:schemeClr val="accent2"/>
                </a:solidFill>
              </a:rPr>
              <a:t>同胚的</a:t>
            </a:r>
          </a:p>
          <a:p>
            <a:pPr algn="just" eaLnBrk="1" hangingPunct="1">
              <a:lnSpc>
                <a:spcPct val="130000"/>
              </a:lnSpc>
              <a:buNone/>
            </a:pPr>
            <a:r>
              <a:rPr lang="zh-CN" altLang="en-US" sz="2400" b="1" dirty="0">
                <a:solidFill>
                  <a:srgbClr val="FF0000"/>
                </a:solidFill>
              </a:rPr>
              <a:t>子图</a:t>
            </a:r>
            <a:r>
              <a:rPr lang="zh-CN" altLang="en-US" sz="2400" b="1" dirty="0">
                <a:solidFill>
                  <a:schemeClr val="accent2"/>
                </a:solidFill>
              </a:rPr>
              <a:t>, 也不含与</a:t>
            </a:r>
            <a:r>
              <a:rPr lang="en-US" altLang="zh-CN" sz="2400" b="1" i="1" dirty="0">
                <a:solidFill>
                  <a:schemeClr val="accent2"/>
                </a:solidFill>
              </a:rPr>
              <a:t>K</a:t>
            </a:r>
            <a:r>
              <a:rPr lang="en-US" altLang="zh-CN" sz="2400" b="1" baseline="-30000" dirty="0">
                <a:solidFill>
                  <a:schemeClr val="accent2"/>
                </a:solidFill>
              </a:rPr>
              <a:t>3, 3</a:t>
            </a:r>
            <a:r>
              <a:rPr lang="zh-CN" altLang="en-US" sz="2400" b="1" dirty="0">
                <a:solidFill>
                  <a:schemeClr val="accent2"/>
                </a:solidFill>
              </a:rPr>
              <a:t>同胚的</a:t>
            </a:r>
            <a:r>
              <a:rPr lang="zh-CN" altLang="en-US" sz="2400" b="1" dirty="0">
                <a:solidFill>
                  <a:srgbClr val="FF0000"/>
                </a:solidFill>
              </a:rPr>
              <a:t>子图</a:t>
            </a:r>
            <a:r>
              <a:rPr lang="zh-CN" altLang="en-US" sz="2400" b="1" dirty="0">
                <a:solidFill>
                  <a:schemeClr val="accent2"/>
                </a:solidFill>
              </a:rPr>
              <a:t>.</a:t>
            </a:r>
          </a:p>
          <a:p>
            <a:pPr algn="just" eaLnBrk="1" hangingPunct="1">
              <a:lnSpc>
                <a:spcPct val="130000"/>
              </a:lnSpc>
              <a:buNone/>
            </a:pPr>
            <a:endParaRPr lang="zh-CN" altLang="en-US" sz="2400" b="1" dirty="0"/>
          </a:p>
          <a:p>
            <a:pPr algn="just" eaLnBrk="1" hangingPunct="1">
              <a:lnSpc>
                <a:spcPct val="130000"/>
              </a:lnSpc>
              <a:buNone/>
            </a:pPr>
            <a:r>
              <a:rPr lang="zh-CN" altLang="en-US" sz="2400" b="1" dirty="0">
                <a:solidFill>
                  <a:srgbClr val="7030A0"/>
                </a:solidFill>
              </a:rPr>
              <a:t>定理6.1</a:t>
            </a:r>
            <a:r>
              <a:rPr lang="en-US" altLang="zh-CN" sz="2400" b="1" dirty="0">
                <a:solidFill>
                  <a:srgbClr val="7030A0"/>
                </a:solidFill>
              </a:rPr>
              <a:t>9</a:t>
            </a:r>
            <a:r>
              <a:rPr lang="zh-CN" altLang="en-US" sz="2400" b="1" dirty="0"/>
              <a:t>  </a:t>
            </a:r>
            <a:r>
              <a:rPr lang="zh-CN" altLang="en-US" sz="2400" b="1" dirty="0">
                <a:solidFill>
                  <a:schemeClr val="accent2"/>
                </a:solidFill>
              </a:rPr>
              <a:t>一个图是平面图当且仅当它既无可收缩为</a:t>
            </a:r>
            <a:r>
              <a:rPr lang="en-US" altLang="zh-CN" sz="2400" b="1" i="1" dirty="0">
                <a:solidFill>
                  <a:schemeClr val="accent2"/>
                </a:solidFill>
              </a:rPr>
              <a:t>K</a:t>
            </a:r>
            <a:r>
              <a:rPr lang="en-US" altLang="zh-CN" sz="2400" b="1" baseline="-30000" dirty="0">
                <a:solidFill>
                  <a:schemeClr val="accent2"/>
                </a:solidFill>
              </a:rPr>
              <a:t>5</a:t>
            </a:r>
            <a:r>
              <a:rPr lang="zh-CN" altLang="en-US" sz="2400" b="1" dirty="0">
                <a:solidFill>
                  <a:schemeClr val="accent2"/>
                </a:solidFill>
              </a:rPr>
              <a:t>的</a:t>
            </a:r>
          </a:p>
          <a:p>
            <a:pPr algn="just" eaLnBrk="1" hangingPunct="1">
              <a:lnSpc>
                <a:spcPct val="130000"/>
              </a:lnSpc>
              <a:buNone/>
            </a:pPr>
            <a:r>
              <a:rPr lang="zh-CN" altLang="en-US" sz="2400" b="1" dirty="0">
                <a:solidFill>
                  <a:srgbClr val="FF0000"/>
                </a:solidFill>
              </a:rPr>
              <a:t>子图</a:t>
            </a:r>
            <a:r>
              <a:rPr lang="zh-CN" altLang="en-US" sz="2400" b="1" dirty="0">
                <a:solidFill>
                  <a:schemeClr val="accent2"/>
                </a:solidFill>
              </a:rPr>
              <a:t>, 也无可收缩为</a:t>
            </a:r>
            <a:r>
              <a:rPr lang="en-US" altLang="zh-CN" sz="2400" b="1" i="1" dirty="0">
                <a:solidFill>
                  <a:schemeClr val="accent2"/>
                </a:solidFill>
              </a:rPr>
              <a:t>K</a:t>
            </a:r>
            <a:r>
              <a:rPr lang="en-US" altLang="zh-CN" sz="2400" b="1" baseline="-30000" dirty="0">
                <a:solidFill>
                  <a:schemeClr val="accent2"/>
                </a:solidFill>
              </a:rPr>
              <a:t>3, 3</a:t>
            </a:r>
            <a:r>
              <a:rPr lang="zh-CN" altLang="en-US" sz="2400" b="1" dirty="0">
                <a:solidFill>
                  <a:schemeClr val="accent2"/>
                </a:solidFill>
              </a:rPr>
              <a:t>的</a:t>
            </a:r>
            <a:r>
              <a:rPr lang="zh-CN" altLang="en-US" sz="2400" b="1" dirty="0">
                <a:solidFill>
                  <a:srgbClr val="FF0000"/>
                </a:solidFill>
              </a:rPr>
              <a:t>子图</a:t>
            </a:r>
            <a:r>
              <a:rPr lang="zh-CN" altLang="en-US" sz="2400" b="1" dirty="0">
                <a:solidFill>
                  <a:schemeClr val="accent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7" dur="500"/>
                                        <p:tgtEl>
                                          <p:spTgt spid="1741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10"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33</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8434" name="Rectangle 2"/>
          <p:cNvSpPr>
            <a:spLocks noGrp="1"/>
          </p:cNvSpPr>
          <p:nvPr>
            <p:ph type="title"/>
          </p:nvPr>
        </p:nvSpPr>
        <p:spPr>
          <a:xfrm>
            <a:off x="542290" y="466090"/>
            <a:ext cx="7772400" cy="1143000"/>
          </a:xfrm>
        </p:spPr>
        <p:txBody>
          <a:bodyPr vert="horz" wrap="square" lIns="91440" tIns="45720" rIns="91440" bIns="45720" anchor="ctr" anchorCtr="0"/>
          <a:lstStyle/>
          <a:p>
            <a:pPr algn="l" eaLnBrk="1" hangingPunct="1"/>
            <a:r>
              <a:rPr lang="zh-CN" altLang="en-US" sz="3600" dirty="0">
                <a:solidFill>
                  <a:srgbClr val="800000"/>
                </a:solidFill>
              </a:rPr>
              <a:t>实例</a:t>
            </a:r>
          </a:p>
        </p:txBody>
      </p:sp>
      <p:sp>
        <p:nvSpPr>
          <p:cNvPr id="18437" name="Text Box 4"/>
          <p:cNvSpPr txBox="1"/>
          <p:nvPr/>
        </p:nvSpPr>
        <p:spPr>
          <a:xfrm>
            <a:off x="588010" y="1542415"/>
            <a:ext cx="7645400" cy="457200"/>
          </a:xfrm>
          <a:prstGeom prst="rect">
            <a:avLst/>
          </a:prstGeom>
          <a:noFill/>
          <a:ln w="6350">
            <a:noFill/>
          </a:ln>
        </p:spPr>
        <p:txBody>
          <a:bodyPr anchor="t" anchorCtr="0">
            <a:spAutoFit/>
          </a:bodyPr>
          <a:lstStyle/>
          <a:p>
            <a:pPr>
              <a:spcBef>
                <a:spcPct val="20000"/>
              </a:spcBef>
              <a:buClr>
                <a:schemeClr val="bg2"/>
              </a:buClr>
              <a:buSzPct val="75000"/>
              <a:buFont typeface="Wingdings" panose="05000000000000000000" pitchFamily="2" charset="2"/>
            </a:pPr>
            <a:r>
              <a:rPr lang="zh-CN" altLang="en-US" sz="2400" b="1" dirty="0">
                <a:solidFill>
                  <a:srgbClr val="0000FF"/>
                </a:solidFill>
                <a:latin typeface="Times New Roman" panose="02020603050405020304" pitchFamily="18" charset="0"/>
                <a:ea typeface="宋体" panose="02010600030101010101" pitchFamily="2" charset="-122"/>
              </a:rPr>
              <a:t>例5</a:t>
            </a:r>
            <a:r>
              <a:rPr lang="zh-CN" altLang="en-US" sz="2400" b="1" dirty="0">
                <a:solidFill>
                  <a:schemeClr val="tx1"/>
                </a:solidFill>
                <a:latin typeface="Times New Roman" panose="02020603050405020304" pitchFamily="18" charset="0"/>
                <a:ea typeface="宋体" panose="02010600030101010101" pitchFamily="2" charset="-122"/>
              </a:rPr>
              <a:t>  </a:t>
            </a:r>
            <a:r>
              <a:rPr lang="zh-CN" altLang="en-US" sz="2400" b="1" dirty="0">
                <a:solidFill>
                  <a:srgbClr val="002060"/>
                </a:solidFill>
                <a:latin typeface="Times New Roman" panose="02020603050405020304" pitchFamily="18" charset="0"/>
                <a:ea typeface="宋体" panose="02010600030101010101" pitchFamily="2" charset="-122"/>
              </a:rPr>
              <a:t>证明下面2个图均为非平面图.</a:t>
            </a:r>
            <a:r>
              <a:rPr lang="zh-CN" altLang="en-US" sz="2400" b="1" dirty="0">
                <a:solidFill>
                  <a:schemeClr val="tx1"/>
                </a:solidFill>
                <a:latin typeface="Times New Roman" panose="02020603050405020304" pitchFamily="18" charset="0"/>
                <a:ea typeface="宋体" panose="02010600030101010101" pitchFamily="2" charset="-122"/>
              </a:rPr>
              <a:t> </a:t>
            </a:r>
          </a:p>
        </p:txBody>
      </p:sp>
      <p:pic>
        <p:nvPicPr>
          <p:cNvPr id="323594" name="Picture 10" descr="E:\插图\离散\17-8(2).tif"/>
          <p:cNvPicPr>
            <a:picLocks noChangeAspect="1"/>
          </p:cNvPicPr>
          <p:nvPr/>
        </p:nvPicPr>
        <p:blipFill>
          <a:blip r:embed="rId3"/>
          <a:stretch>
            <a:fillRect/>
          </a:stretch>
        </p:blipFill>
        <p:spPr>
          <a:xfrm>
            <a:off x="419100" y="4419600"/>
            <a:ext cx="2221230" cy="1692275"/>
          </a:xfrm>
          <a:prstGeom prst="rect">
            <a:avLst/>
          </a:prstGeom>
          <a:noFill/>
          <a:ln w="9525">
            <a:noFill/>
          </a:ln>
        </p:spPr>
      </p:pic>
      <p:sp>
        <p:nvSpPr>
          <p:cNvPr id="323595" name="Text Box 11"/>
          <p:cNvSpPr txBox="1"/>
          <p:nvPr/>
        </p:nvSpPr>
        <p:spPr>
          <a:xfrm>
            <a:off x="2391410" y="4724400"/>
            <a:ext cx="2209800" cy="1004888"/>
          </a:xfrm>
          <a:prstGeom prst="rect">
            <a:avLst/>
          </a:prstGeom>
          <a:noFill/>
          <a:ln w="6350">
            <a:noFill/>
          </a:ln>
        </p:spPr>
        <p:txBody>
          <a:bodyPr anchor="t" anchorCtr="0">
            <a:spAutoFit/>
          </a:bodyPr>
          <a:lstStyle/>
          <a:p>
            <a:pPr>
              <a:spcBef>
                <a:spcPct val="50000"/>
              </a:spcBef>
            </a:pPr>
            <a:r>
              <a:rPr lang="zh-CN" altLang="en-US" sz="2400" b="1" dirty="0">
                <a:solidFill>
                  <a:srgbClr val="002060"/>
                </a:solidFill>
                <a:latin typeface="Times New Roman" panose="02020603050405020304" pitchFamily="18" charset="0"/>
                <a:ea typeface="宋体" panose="02010600030101010101" pitchFamily="2" charset="-122"/>
              </a:rPr>
              <a:t>与</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25000" dirty="0">
                <a:solidFill>
                  <a:srgbClr val="002060"/>
                </a:solidFill>
                <a:latin typeface="Times New Roman" panose="02020603050405020304" pitchFamily="18" charset="0"/>
                <a:ea typeface="宋体" panose="02010600030101010101" pitchFamily="2" charset="-122"/>
              </a:rPr>
              <a:t>5</a:t>
            </a:r>
            <a:r>
              <a:rPr lang="zh-CN" altLang="en-US" sz="2400" b="1" dirty="0">
                <a:solidFill>
                  <a:srgbClr val="002060"/>
                </a:solidFill>
                <a:latin typeface="Times New Roman" panose="02020603050405020304" pitchFamily="18" charset="0"/>
                <a:ea typeface="宋体" panose="02010600030101010101" pitchFamily="2" charset="-122"/>
              </a:rPr>
              <a:t>同胚</a:t>
            </a:r>
          </a:p>
          <a:p>
            <a:pPr>
              <a:spcBef>
                <a:spcPct val="50000"/>
              </a:spcBef>
            </a:pPr>
            <a:r>
              <a:rPr lang="zh-CN" altLang="en-US" sz="2400" b="1" dirty="0">
                <a:solidFill>
                  <a:srgbClr val="002060"/>
                </a:solidFill>
                <a:latin typeface="Times New Roman" panose="02020603050405020304" pitchFamily="18" charset="0"/>
                <a:ea typeface="宋体" panose="02010600030101010101" pitchFamily="2" charset="-122"/>
              </a:rPr>
              <a:t>也可收缩到</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25000" dirty="0">
                <a:solidFill>
                  <a:srgbClr val="002060"/>
                </a:solidFill>
                <a:latin typeface="Times New Roman" panose="02020603050405020304" pitchFamily="18" charset="0"/>
                <a:ea typeface="宋体" panose="02010600030101010101" pitchFamily="2" charset="-122"/>
              </a:rPr>
              <a:t>5</a:t>
            </a:r>
          </a:p>
        </p:txBody>
      </p:sp>
      <p:sp>
        <p:nvSpPr>
          <p:cNvPr id="4" name="圆角矩形 3"/>
          <p:cNvSpPr/>
          <p:nvPr/>
        </p:nvSpPr>
        <p:spPr>
          <a:xfrm>
            <a:off x="5507990" y="332740"/>
            <a:ext cx="3528695" cy="172847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pic>
        <p:nvPicPr>
          <p:cNvPr id="15366" name="Picture 7" descr="E:\插图\离散\K5.tif"/>
          <p:cNvPicPr>
            <a:picLocks noChangeAspect="1"/>
          </p:cNvPicPr>
          <p:nvPr/>
        </p:nvPicPr>
        <p:blipFill>
          <a:blip r:embed="rId4"/>
          <a:stretch>
            <a:fillRect/>
          </a:stretch>
        </p:blipFill>
        <p:spPr>
          <a:xfrm>
            <a:off x="5670550" y="416878"/>
            <a:ext cx="1600200" cy="1531938"/>
          </a:xfrm>
          <a:prstGeom prst="rect">
            <a:avLst/>
          </a:prstGeom>
          <a:noFill/>
          <a:ln w="9525">
            <a:noFill/>
          </a:ln>
        </p:spPr>
      </p:pic>
      <p:pic>
        <p:nvPicPr>
          <p:cNvPr id="15367" name="Picture 8" descr="E:\插图\离散\K33.tif"/>
          <p:cNvPicPr>
            <a:picLocks noChangeAspect="1"/>
          </p:cNvPicPr>
          <p:nvPr/>
        </p:nvPicPr>
        <p:blipFill>
          <a:blip r:embed="rId5"/>
          <a:stretch>
            <a:fillRect/>
          </a:stretch>
        </p:blipFill>
        <p:spPr>
          <a:xfrm>
            <a:off x="7575550" y="569278"/>
            <a:ext cx="1276350" cy="1381125"/>
          </a:xfrm>
          <a:prstGeom prst="rect">
            <a:avLst/>
          </a:prstGeom>
          <a:noFill/>
          <a:ln w="9525">
            <a:noFill/>
          </a:ln>
        </p:spPr>
      </p:pic>
      <p:pic>
        <p:nvPicPr>
          <p:cNvPr id="2" name="图片 1"/>
          <p:cNvPicPr>
            <a:picLocks noChangeAspect="1"/>
          </p:cNvPicPr>
          <p:nvPr/>
        </p:nvPicPr>
        <p:blipFill>
          <a:blip r:embed="rId6"/>
          <a:stretch>
            <a:fillRect/>
          </a:stretch>
        </p:blipFill>
        <p:spPr>
          <a:xfrm>
            <a:off x="4552315" y="2120265"/>
            <a:ext cx="2433320" cy="1834515"/>
          </a:xfrm>
          <a:prstGeom prst="rect">
            <a:avLst/>
          </a:prstGeom>
        </p:spPr>
      </p:pic>
      <p:pic>
        <p:nvPicPr>
          <p:cNvPr id="3" name="图片 2"/>
          <p:cNvPicPr>
            <a:picLocks noChangeAspect="1"/>
          </p:cNvPicPr>
          <p:nvPr/>
        </p:nvPicPr>
        <p:blipFill>
          <a:blip r:embed="rId7"/>
          <a:stretch>
            <a:fillRect/>
          </a:stretch>
        </p:blipFill>
        <p:spPr>
          <a:xfrm>
            <a:off x="1734820" y="2214245"/>
            <a:ext cx="2278380" cy="1775460"/>
          </a:xfrm>
          <a:prstGeom prst="rect">
            <a:avLst/>
          </a:prstGeom>
        </p:spPr>
      </p:pic>
      <p:sp>
        <p:nvSpPr>
          <p:cNvPr id="5" name="Text Box 5"/>
          <p:cNvSpPr txBox="1"/>
          <p:nvPr/>
        </p:nvSpPr>
        <p:spPr>
          <a:xfrm>
            <a:off x="6667500" y="4648200"/>
            <a:ext cx="2378075" cy="1014095"/>
          </a:xfrm>
          <a:prstGeom prst="rect">
            <a:avLst/>
          </a:prstGeom>
          <a:noFill/>
          <a:ln w="6350">
            <a:noFill/>
          </a:ln>
        </p:spPr>
        <p:txBody>
          <a:bodyPr wrap="square" anchor="t" anchorCtr="0">
            <a:spAutoFit/>
          </a:bodyPr>
          <a:lstStyle/>
          <a:p>
            <a:pPr>
              <a:spcBef>
                <a:spcPct val="50000"/>
              </a:spcBef>
            </a:pPr>
            <a:r>
              <a:rPr lang="zh-CN" altLang="en-US" sz="2400" b="1" dirty="0">
                <a:solidFill>
                  <a:srgbClr val="002060"/>
                </a:solidFill>
                <a:latin typeface="Times New Roman" panose="02020603050405020304" pitchFamily="18" charset="0"/>
                <a:ea typeface="宋体" panose="02010600030101010101" pitchFamily="2" charset="-122"/>
              </a:rPr>
              <a:t>与</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25000" dirty="0">
                <a:solidFill>
                  <a:srgbClr val="002060"/>
                </a:solidFill>
                <a:latin typeface="Times New Roman" panose="02020603050405020304" pitchFamily="18" charset="0"/>
                <a:ea typeface="宋体" panose="02010600030101010101" pitchFamily="2" charset="-122"/>
              </a:rPr>
              <a:t>3, 3</a:t>
            </a:r>
            <a:r>
              <a:rPr lang="zh-CN" altLang="en-US" sz="2400" b="1" dirty="0">
                <a:solidFill>
                  <a:srgbClr val="002060"/>
                </a:solidFill>
                <a:latin typeface="Times New Roman" panose="02020603050405020304" pitchFamily="18" charset="0"/>
                <a:ea typeface="宋体" panose="02010600030101010101" pitchFamily="2" charset="-122"/>
              </a:rPr>
              <a:t>同胚</a:t>
            </a:r>
          </a:p>
          <a:p>
            <a:pPr>
              <a:spcBef>
                <a:spcPct val="50000"/>
              </a:spcBef>
            </a:pPr>
            <a:r>
              <a:rPr lang="zh-CN" altLang="en-US" sz="2400" b="1" dirty="0">
                <a:solidFill>
                  <a:srgbClr val="002060"/>
                </a:solidFill>
                <a:latin typeface="Times New Roman" panose="02020603050405020304" pitchFamily="18" charset="0"/>
                <a:ea typeface="宋体" panose="02010600030101010101" pitchFamily="2" charset="-122"/>
              </a:rPr>
              <a:t>也可收缩到</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25000" dirty="0">
                <a:solidFill>
                  <a:srgbClr val="002060"/>
                </a:solidFill>
                <a:latin typeface="Times New Roman" panose="02020603050405020304" pitchFamily="18" charset="0"/>
                <a:ea typeface="宋体" panose="02010600030101010101" pitchFamily="2" charset="-122"/>
              </a:rPr>
              <a:t>3, 3</a:t>
            </a:r>
          </a:p>
        </p:txBody>
      </p:sp>
      <p:pic>
        <p:nvPicPr>
          <p:cNvPr id="6" name="Picture 9" descr="E:\插图\离散\17-8(1).tif"/>
          <p:cNvPicPr>
            <a:picLocks noChangeAspect="1"/>
          </p:cNvPicPr>
          <p:nvPr/>
        </p:nvPicPr>
        <p:blipFill>
          <a:blip r:embed="rId8"/>
          <a:stretch>
            <a:fillRect/>
          </a:stretch>
        </p:blipFill>
        <p:spPr>
          <a:xfrm>
            <a:off x="4847590" y="4267200"/>
            <a:ext cx="1849438" cy="15509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34</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2531" name="Rectangle 3"/>
          <p:cNvSpPr>
            <a:spLocks noGrp="1"/>
          </p:cNvSpPr>
          <p:nvPr>
            <p:ph idx="1"/>
          </p:nvPr>
        </p:nvSpPr>
        <p:spPr>
          <a:xfrm>
            <a:off x="901065" y="1407160"/>
            <a:ext cx="7772400" cy="533400"/>
          </a:xfrm>
        </p:spPr>
        <p:txBody>
          <a:bodyPr vert="horz" wrap="square" lIns="91440" tIns="45720" rIns="91440" bIns="45720" anchor="t" anchorCtr="0"/>
          <a:lstStyle/>
          <a:p>
            <a:pPr eaLnBrk="1" hangingPunct="1">
              <a:buNone/>
            </a:pPr>
            <a:r>
              <a:rPr lang="zh-CN" altLang="en-US" sz="2400" b="1" dirty="0">
                <a:solidFill>
                  <a:srgbClr val="0000FF"/>
                </a:solidFill>
              </a:rPr>
              <a:t>例6</a:t>
            </a:r>
            <a:r>
              <a:rPr lang="zh-CN" altLang="en-US" sz="2400" b="1" dirty="0"/>
              <a:t> </a:t>
            </a:r>
            <a:r>
              <a:rPr lang="zh-CN" altLang="en-US" sz="2400" b="1" dirty="0">
                <a:solidFill>
                  <a:srgbClr val="002060"/>
                </a:solidFill>
              </a:rPr>
              <a:t>画出</a:t>
            </a:r>
            <a:r>
              <a:rPr lang="zh-CN" altLang="en-US" sz="2400" b="1" dirty="0">
                <a:solidFill>
                  <a:schemeClr val="accent4"/>
                </a:solidFill>
              </a:rPr>
              <a:t>所有</a:t>
            </a:r>
            <a:r>
              <a:rPr lang="zh-CN" altLang="en-US" sz="2400" b="1" dirty="0">
                <a:solidFill>
                  <a:srgbClr val="002060"/>
                </a:solidFill>
              </a:rPr>
              <a:t>非同构的</a:t>
            </a:r>
            <a:r>
              <a:rPr lang="zh-CN" altLang="en-US" sz="2400" b="1" dirty="0">
                <a:solidFill>
                  <a:srgbClr val="FF0000"/>
                </a:solidFill>
              </a:rPr>
              <a:t>6阶11条边</a:t>
            </a:r>
            <a:r>
              <a:rPr lang="zh-CN" altLang="en-US" sz="2400" b="1" dirty="0">
                <a:solidFill>
                  <a:srgbClr val="002060"/>
                </a:solidFill>
              </a:rPr>
              <a:t>的简单连通非平面图</a:t>
            </a:r>
          </a:p>
        </p:txBody>
      </p:sp>
      <p:sp>
        <p:nvSpPr>
          <p:cNvPr id="327684" name="Text Box 4"/>
          <p:cNvSpPr txBox="1"/>
          <p:nvPr/>
        </p:nvSpPr>
        <p:spPr>
          <a:xfrm>
            <a:off x="901065" y="1940560"/>
            <a:ext cx="3124200" cy="1443038"/>
          </a:xfrm>
          <a:prstGeom prst="rect">
            <a:avLst/>
          </a:prstGeom>
          <a:noFill/>
          <a:ln w="6350">
            <a:noFill/>
          </a:ln>
        </p:spPr>
        <p:txBody>
          <a:bodyPr anchor="t" anchorCtr="0">
            <a:spAutoFit/>
          </a:bodyPr>
          <a:lstStyle/>
          <a:p>
            <a:pPr>
              <a:spcBef>
                <a:spcPct val="50000"/>
              </a:spcBef>
            </a:pPr>
            <a:r>
              <a:rPr lang="zh-CN" altLang="en-US" sz="2400" b="1" dirty="0">
                <a:solidFill>
                  <a:srgbClr val="002060"/>
                </a:solidFill>
                <a:latin typeface="Times New Roman" panose="02020603050405020304" pitchFamily="18" charset="0"/>
                <a:ea typeface="宋体" panose="02010600030101010101" pitchFamily="2" charset="-122"/>
              </a:rPr>
              <a:t>解  </a:t>
            </a:r>
          </a:p>
          <a:p>
            <a:pPr>
              <a:spcBef>
                <a:spcPct val="50000"/>
              </a:spcBef>
            </a:pPr>
            <a:r>
              <a:rPr lang="zh-CN" altLang="en-US" sz="2400" b="1" dirty="0">
                <a:solidFill>
                  <a:srgbClr val="002060"/>
                </a:solidFill>
                <a:latin typeface="Times New Roman" panose="02020603050405020304" pitchFamily="18" charset="0"/>
                <a:ea typeface="宋体" panose="02010600030101010101" pitchFamily="2" charset="-122"/>
              </a:rPr>
              <a:t>在</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25000" dirty="0">
                <a:solidFill>
                  <a:srgbClr val="002060"/>
                </a:solidFill>
                <a:latin typeface="Times New Roman" panose="02020603050405020304" pitchFamily="18" charset="0"/>
                <a:ea typeface="宋体" panose="02010600030101010101" pitchFamily="2" charset="-122"/>
              </a:rPr>
              <a:t>5</a:t>
            </a:r>
            <a:r>
              <a:rPr lang="en-US" altLang="zh-CN" sz="2400" b="1" dirty="0">
                <a:solidFill>
                  <a:srgbClr val="002060"/>
                </a:solidFill>
                <a:latin typeface="Times New Roman" panose="02020603050405020304" pitchFamily="18" charset="0"/>
                <a:ea typeface="宋体" panose="02010600030101010101" pitchFamily="2" charset="-122"/>
              </a:rPr>
              <a:t>(5</a:t>
            </a:r>
            <a:r>
              <a:rPr lang="zh-CN" altLang="en-US" sz="2400" b="1" dirty="0">
                <a:solidFill>
                  <a:srgbClr val="002060"/>
                </a:solidFill>
                <a:latin typeface="Times New Roman" panose="02020603050405020304" pitchFamily="18" charset="0"/>
                <a:ea typeface="宋体" panose="02010600030101010101" pitchFamily="2" charset="-122"/>
              </a:rPr>
              <a:t>阶10条边)上</a:t>
            </a:r>
          </a:p>
          <a:p>
            <a:pPr>
              <a:spcBef>
                <a:spcPct val="20000"/>
              </a:spcBef>
            </a:pPr>
            <a:r>
              <a:rPr lang="zh-CN" altLang="en-US" sz="2400" b="1" dirty="0">
                <a:solidFill>
                  <a:srgbClr val="002060"/>
                </a:solidFill>
                <a:latin typeface="Times New Roman" panose="02020603050405020304" pitchFamily="18" charset="0"/>
                <a:ea typeface="宋体" panose="02010600030101010101" pitchFamily="2" charset="-122"/>
              </a:rPr>
              <a:t>加一个顶点和一条边</a:t>
            </a:r>
          </a:p>
        </p:txBody>
      </p:sp>
      <p:pic>
        <p:nvPicPr>
          <p:cNvPr id="327685" name="Picture 5" descr="E:\插图\离散\图6.46(a).tif"/>
          <p:cNvPicPr>
            <a:picLocks noChangeAspect="1"/>
          </p:cNvPicPr>
          <p:nvPr/>
        </p:nvPicPr>
        <p:blipFill>
          <a:blip r:embed="rId2"/>
          <a:stretch>
            <a:fillRect/>
          </a:stretch>
        </p:blipFill>
        <p:spPr>
          <a:xfrm>
            <a:off x="4253865" y="2169160"/>
            <a:ext cx="1438275" cy="1376363"/>
          </a:xfrm>
          <a:prstGeom prst="rect">
            <a:avLst/>
          </a:prstGeom>
          <a:noFill/>
          <a:ln w="9525">
            <a:noFill/>
          </a:ln>
        </p:spPr>
      </p:pic>
      <p:pic>
        <p:nvPicPr>
          <p:cNvPr id="327686" name="Picture 6" descr="E:\插图\离散\图6.46(b).tif"/>
          <p:cNvPicPr>
            <a:picLocks noChangeAspect="1"/>
          </p:cNvPicPr>
          <p:nvPr/>
        </p:nvPicPr>
        <p:blipFill>
          <a:blip r:embed="rId3"/>
          <a:stretch>
            <a:fillRect/>
          </a:stretch>
        </p:blipFill>
        <p:spPr>
          <a:xfrm>
            <a:off x="6463665" y="2169160"/>
            <a:ext cx="1447800" cy="1412875"/>
          </a:xfrm>
          <a:prstGeom prst="rect">
            <a:avLst/>
          </a:prstGeom>
          <a:noFill/>
          <a:ln w="9525">
            <a:noFill/>
          </a:ln>
        </p:spPr>
      </p:pic>
      <p:sp>
        <p:nvSpPr>
          <p:cNvPr id="327687" name="Text Box 7"/>
          <p:cNvSpPr txBox="1"/>
          <p:nvPr/>
        </p:nvSpPr>
        <p:spPr>
          <a:xfrm>
            <a:off x="901065" y="4226560"/>
            <a:ext cx="2971800" cy="903605"/>
          </a:xfrm>
          <a:prstGeom prst="rect">
            <a:avLst/>
          </a:prstGeom>
          <a:noFill/>
          <a:ln w="6350">
            <a:noFill/>
          </a:ln>
        </p:spPr>
        <p:txBody>
          <a:bodyPr anchor="t" anchorCtr="0">
            <a:spAutoFit/>
          </a:bodyPr>
          <a:lstStyle/>
          <a:p>
            <a:pPr>
              <a:spcBef>
                <a:spcPct val="20000"/>
              </a:spcBef>
            </a:pPr>
            <a:r>
              <a:rPr lang="zh-CN" altLang="en-US" sz="2400" b="1" dirty="0">
                <a:solidFill>
                  <a:srgbClr val="002060"/>
                </a:solidFill>
                <a:latin typeface="Times New Roman" panose="02020603050405020304" pitchFamily="18" charset="0"/>
                <a:ea typeface="宋体" panose="02010600030101010101" pitchFamily="2" charset="-122"/>
              </a:rPr>
              <a:t>在</a:t>
            </a:r>
            <a:r>
              <a:rPr lang="en-US" altLang="zh-CN" sz="2400" b="1" i="1" dirty="0">
                <a:solidFill>
                  <a:srgbClr val="002060"/>
                </a:solidFill>
                <a:latin typeface="Times New Roman" panose="02020603050405020304" pitchFamily="18" charset="0"/>
                <a:ea typeface="宋体" panose="02010600030101010101" pitchFamily="2" charset="-122"/>
              </a:rPr>
              <a:t>K</a:t>
            </a:r>
            <a:r>
              <a:rPr lang="en-US" altLang="zh-CN" sz="2400" b="1" baseline="-25000" dirty="0">
                <a:solidFill>
                  <a:srgbClr val="002060"/>
                </a:solidFill>
                <a:latin typeface="Times New Roman" panose="02020603050405020304" pitchFamily="18" charset="0"/>
                <a:ea typeface="宋体" panose="02010600030101010101" pitchFamily="2" charset="-122"/>
              </a:rPr>
              <a:t>3, 3</a:t>
            </a:r>
            <a:r>
              <a:rPr lang="en-US" altLang="zh-CN" sz="2400" b="1" dirty="0">
                <a:solidFill>
                  <a:srgbClr val="002060"/>
                </a:solidFill>
                <a:latin typeface="Times New Roman" panose="02020603050405020304" pitchFamily="18" charset="0"/>
                <a:ea typeface="宋体" panose="02010600030101010101" pitchFamily="2" charset="-122"/>
              </a:rPr>
              <a:t>(6</a:t>
            </a:r>
            <a:r>
              <a:rPr lang="zh-CN" altLang="en-US" sz="2400" b="1" dirty="0">
                <a:solidFill>
                  <a:srgbClr val="002060"/>
                </a:solidFill>
                <a:latin typeface="Times New Roman" panose="02020603050405020304" pitchFamily="18" charset="0"/>
                <a:ea typeface="宋体" panose="02010600030101010101" pitchFamily="2" charset="-122"/>
              </a:rPr>
              <a:t>阶9条边)</a:t>
            </a:r>
          </a:p>
          <a:p>
            <a:pPr>
              <a:spcBef>
                <a:spcPct val="20000"/>
              </a:spcBef>
            </a:pPr>
            <a:r>
              <a:rPr lang="zh-CN" altLang="en-US" sz="2400" b="1" dirty="0">
                <a:solidFill>
                  <a:srgbClr val="002060"/>
                </a:solidFill>
                <a:latin typeface="Times New Roman" panose="02020603050405020304" pitchFamily="18" charset="0"/>
                <a:ea typeface="宋体" panose="02010600030101010101" pitchFamily="2" charset="-122"/>
              </a:rPr>
              <a:t>上加2条边</a:t>
            </a:r>
          </a:p>
        </p:txBody>
      </p:sp>
      <p:pic>
        <p:nvPicPr>
          <p:cNvPr id="327688" name="Picture 8" descr="E:\插图\离散\图6.46(c).tif"/>
          <p:cNvPicPr>
            <a:picLocks noChangeAspect="1"/>
          </p:cNvPicPr>
          <p:nvPr/>
        </p:nvPicPr>
        <p:blipFill>
          <a:blip r:embed="rId4"/>
          <a:stretch>
            <a:fillRect/>
          </a:stretch>
        </p:blipFill>
        <p:spPr>
          <a:xfrm>
            <a:off x="4330065" y="4150360"/>
            <a:ext cx="1338263" cy="1447800"/>
          </a:xfrm>
          <a:prstGeom prst="rect">
            <a:avLst/>
          </a:prstGeom>
          <a:noFill/>
          <a:ln w="9525">
            <a:noFill/>
          </a:ln>
        </p:spPr>
      </p:pic>
      <p:pic>
        <p:nvPicPr>
          <p:cNvPr id="327689" name="Picture 9" descr="E:\插图\离散\图6.46(d).tif"/>
          <p:cNvPicPr>
            <a:picLocks noChangeAspect="1"/>
          </p:cNvPicPr>
          <p:nvPr/>
        </p:nvPicPr>
        <p:blipFill>
          <a:blip r:embed="rId5"/>
          <a:stretch>
            <a:fillRect/>
          </a:stretch>
        </p:blipFill>
        <p:spPr>
          <a:xfrm>
            <a:off x="6616065" y="4150360"/>
            <a:ext cx="1276350" cy="13811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684"/>
                                        </p:tgtEl>
                                        <p:attrNameLst>
                                          <p:attrName>style.visibility</p:attrName>
                                        </p:attrNameLst>
                                      </p:cBhvr>
                                      <p:to>
                                        <p:strVal val="visible"/>
                                      </p:to>
                                    </p:set>
                                    <p:anim calcmode="lin" valueType="num">
                                      <p:cBhvr additive="base">
                                        <p:cTn id="7" dur="500" fill="hold"/>
                                        <p:tgtEl>
                                          <p:spTgt spid="327684"/>
                                        </p:tgtEl>
                                        <p:attrNameLst>
                                          <p:attrName>ppt_x</p:attrName>
                                        </p:attrNameLst>
                                      </p:cBhvr>
                                      <p:tavLst>
                                        <p:tav tm="0">
                                          <p:val>
                                            <p:strVal val="0-#ppt_w/2"/>
                                          </p:val>
                                        </p:tav>
                                        <p:tav tm="100000">
                                          <p:val>
                                            <p:strVal val="#ppt_x"/>
                                          </p:val>
                                        </p:tav>
                                      </p:tavLst>
                                    </p:anim>
                                    <p:anim calcmode="lin" valueType="num">
                                      <p:cBhvr additive="base">
                                        <p:cTn id="8" dur="500" fill="hold"/>
                                        <p:tgtEl>
                                          <p:spTgt spid="3276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685"/>
                                        </p:tgtEl>
                                        <p:attrNameLst>
                                          <p:attrName>style.visibility</p:attrName>
                                        </p:attrNameLst>
                                      </p:cBhvr>
                                      <p:to>
                                        <p:strVal val="visible"/>
                                      </p:to>
                                    </p:set>
                                    <p:anim calcmode="lin" valueType="num">
                                      <p:cBhvr additive="base">
                                        <p:cTn id="13" dur="500" fill="hold"/>
                                        <p:tgtEl>
                                          <p:spTgt spid="327685"/>
                                        </p:tgtEl>
                                        <p:attrNameLst>
                                          <p:attrName>ppt_x</p:attrName>
                                        </p:attrNameLst>
                                      </p:cBhvr>
                                      <p:tavLst>
                                        <p:tav tm="0">
                                          <p:val>
                                            <p:strVal val="0-#ppt_w/2"/>
                                          </p:val>
                                        </p:tav>
                                        <p:tav tm="100000">
                                          <p:val>
                                            <p:strVal val="#ppt_x"/>
                                          </p:val>
                                        </p:tav>
                                      </p:tavLst>
                                    </p:anim>
                                    <p:anim calcmode="lin" valueType="num">
                                      <p:cBhvr additive="base">
                                        <p:cTn id="14" dur="500" fill="hold"/>
                                        <p:tgtEl>
                                          <p:spTgt spid="3276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7686"/>
                                        </p:tgtEl>
                                        <p:attrNameLst>
                                          <p:attrName>style.visibility</p:attrName>
                                        </p:attrNameLst>
                                      </p:cBhvr>
                                      <p:to>
                                        <p:strVal val="visible"/>
                                      </p:to>
                                    </p:set>
                                    <p:anim calcmode="lin" valueType="num">
                                      <p:cBhvr additive="base">
                                        <p:cTn id="19" dur="500" fill="hold"/>
                                        <p:tgtEl>
                                          <p:spTgt spid="327686"/>
                                        </p:tgtEl>
                                        <p:attrNameLst>
                                          <p:attrName>ppt_x</p:attrName>
                                        </p:attrNameLst>
                                      </p:cBhvr>
                                      <p:tavLst>
                                        <p:tav tm="0">
                                          <p:val>
                                            <p:strVal val="0-#ppt_w/2"/>
                                          </p:val>
                                        </p:tav>
                                        <p:tav tm="100000">
                                          <p:val>
                                            <p:strVal val="#ppt_x"/>
                                          </p:val>
                                        </p:tav>
                                      </p:tavLst>
                                    </p:anim>
                                    <p:anim calcmode="lin" valueType="num">
                                      <p:cBhvr additive="base">
                                        <p:cTn id="20" dur="500" fill="hold"/>
                                        <p:tgtEl>
                                          <p:spTgt spid="3276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687"/>
                                        </p:tgtEl>
                                        <p:attrNameLst>
                                          <p:attrName>style.visibility</p:attrName>
                                        </p:attrNameLst>
                                      </p:cBhvr>
                                      <p:to>
                                        <p:strVal val="visible"/>
                                      </p:to>
                                    </p:set>
                                    <p:anim calcmode="lin" valueType="num">
                                      <p:cBhvr additive="base">
                                        <p:cTn id="25" dur="500" fill="hold"/>
                                        <p:tgtEl>
                                          <p:spTgt spid="327687"/>
                                        </p:tgtEl>
                                        <p:attrNameLst>
                                          <p:attrName>ppt_x</p:attrName>
                                        </p:attrNameLst>
                                      </p:cBhvr>
                                      <p:tavLst>
                                        <p:tav tm="0">
                                          <p:val>
                                            <p:strVal val="0-#ppt_w/2"/>
                                          </p:val>
                                        </p:tav>
                                        <p:tav tm="100000">
                                          <p:val>
                                            <p:strVal val="#ppt_x"/>
                                          </p:val>
                                        </p:tav>
                                      </p:tavLst>
                                    </p:anim>
                                    <p:anim calcmode="lin" valueType="num">
                                      <p:cBhvr additive="base">
                                        <p:cTn id="26" dur="500" fill="hold"/>
                                        <p:tgtEl>
                                          <p:spTgt spid="32768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27688"/>
                                        </p:tgtEl>
                                        <p:attrNameLst>
                                          <p:attrName>style.visibility</p:attrName>
                                        </p:attrNameLst>
                                      </p:cBhvr>
                                      <p:to>
                                        <p:strVal val="visible"/>
                                      </p:to>
                                    </p:set>
                                    <p:anim calcmode="lin" valueType="num">
                                      <p:cBhvr additive="base">
                                        <p:cTn id="31" dur="500" fill="hold"/>
                                        <p:tgtEl>
                                          <p:spTgt spid="327688"/>
                                        </p:tgtEl>
                                        <p:attrNameLst>
                                          <p:attrName>ppt_x</p:attrName>
                                        </p:attrNameLst>
                                      </p:cBhvr>
                                      <p:tavLst>
                                        <p:tav tm="0">
                                          <p:val>
                                            <p:strVal val="0-#ppt_w/2"/>
                                          </p:val>
                                        </p:tav>
                                        <p:tav tm="100000">
                                          <p:val>
                                            <p:strVal val="#ppt_x"/>
                                          </p:val>
                                        </p:tav>
                                      </p:tavLst>
                                    </p:anim>
                                    <p:anim calcmode="lin" valueType="num">
                                      <p:cBhvr additive="base">
                                        <p:cTn id="32" dur="500" fill="hold"/>
                                        <p:tgtEl>
                                          <p:spTgt spid="32768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27689"/>
                                        </p:tgtEl>
                                        <p:attrNameLst>
                                          <p:attrName>style.visibility</p:attrName>
                                        </p:attrNameLst>
                                      </p:cBhvr>
                                      <p:to>
                                        <p:strVal val="visible"/>
                                      </p:to>
                                    </p:set>
                                    <p:anim calcmode="lin" valueType="num">
                                      <p:cBhvr additive="base">
                                        <p:cTn id="37" dur="500" fill="hold"/>
                                        <p:tgtEl>
                                          <p:spTgt spid="327689"/>
                                        </p:tgtEl>
                                        <p:attrNameLst>
                                          <p:attrName>ppt_x</p:attrName>
                                        </p:attrNameLst>
                                      </p:cBhvr>
                                      <p:tavLst>
                                        <p:tav tm="0">
                                          <p:val>
                                            <p:strVal val="0-#ppt_w/2"/>
                                          </p:val>
                                        </p:tav>
                                        <p:tav tm="100000">
                                          <p:val>
                                            <p:strVal val="#ppt_x"/>
                                          </p:val>
                                        </p:tav>
                                      </p:tavLst>
                                    </p:anim>
                                    <p:anim calcmode="lin" valueType="num">
                                      <p:cBhvr additive="base">
                                        <p:cTn id="38" dur="500" fill="hold"/>
                                        <p:tgtEl>
                                          <p:spTgt spid="327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4" grpId="0"/>
      <p:bldP spid="32768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35</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9458" name="Rectangle 2"/>
          <p:cNvSpPr>
            <a:spLocks noGrp="1"/>
          </p:cNvSpPr>
          <p:nvPr>
            <p:ph type="title"/>
          </p:nvPr>
        </p:nvSpPr>
        <p:spPr>
          <a:xfrm>
            <a:off x="685800" y="322580"/>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rPr>
              <a:t>对偶图</a:t>
            </a:r>
          </a:p>
        </p:txBody>
      </p:sp>
      <p:sp>
        <p:nvSpPr>
          <p:cNvPr id="19459" name="Rectangle 3"/>
          <p:cNvSpPr>
            <a:spLocks noGrp="1"/>
          </p:cNvSpPr>
          <p:nvPr>
            <p:ph idx="1"/>
          </p:nvPr>
        </p:nvSpPr>
        <p:spPr>
          <a:xfrm>
            <a:off x="111760" y="1335405"/>
            <a:ext cx="7924800" cy="5085080"/>
          </a:xfrm>
        </p:spPr>
        <p:txBody>
          <a:bodyPr vert="horz" wrap="square" lIns="91440" tIns="45720" rIns="91440" bIns="45720" anchor="t" anchorCtr="0"/>
          <a:lstStyle/>
          <a:p>
            <a:pPr algn="just" eaLnBrk="1" latinLnBrk="0" hangingPunct="1">
              <a:lnSpc>
                <a:spcPct val="150000"/>
              </a:lnSpc>
              <a:spcBef>
                <a:spcPts val="0"/>
              </a:spcBef>
              <a:buNone/>
            </a:pPr>
            <a:r>
              <a:rPr lang="zh-CN" altLang="en-US" sz="2400" b="1" dirty="0">
                <a:solidFill>
                  <a:srgbClr val="7030A0"/>
                </a:solidFill>
              </a:rPr>
              <a:t>定义6.28</a:t>
            </a:r>
            <a:r>
              <a:rPr lang="zh-CN" altLang="en-US" sz="2400" b="1" dirty="0"/>
              <a:t> 设</a:t>
            </a:r>
            <a:r>
              <a:rPr lang="zh-CN" altLang="en-US" sz="2400" b="1" dirty="0">
                <a:solidFill>
                  <a:srgbClr val="FF0000"/>
                </a:solidFill>
              </a:rPr>
              <a:t>平面图</a:t>
            </a:r>
            <a:r>
              <a:rPr lang="en-US" altLang="zh-CN" sz="2400" b="1" i="1" dirty="0">
                <a:solidFill>
                  <a:srgbClr val="FF0000"/>
                </a:solidFill>
              </a:rPr>
              <a:t>G</a:t>
            </a:r>
            <a:r>
              <a:rPr lang="zh-CN" altLang="en-US" sz="2400" b="1" dirty="0"/>
              <a:t>有</a:t>
            </a:r>
            <a:r>
              <a:rPr lang="en-US" altLang="zh-CN" sz="2400" b="1" i="1" dirty="0"/>
              <a:t>n</a:t>
            </a:r>
            <a:r>
              <a:rPr lang="zh-CN" altLang="en-US" sz="2400" b="1" dirty="0"/>
              <a:t>个顶点, </a:t>
            </a:r>
            <a:r>
              <a:rPr lang="en-US" altLang="zh-CN" sz="2400" b="1" i="1" dirty="0"/>
              <a:t>m</a:t>
            </a:r>
            <a:r>
              <a:rPr lang="zh-CN" altLang="en-US" sz="2400" b="1" dirty="0"/>
              <a:t>条边和</a:t>
            </a:r>
            <a:r>
              <a:rPr lang="en-US" altLang="zh-CN" sz="2400" b="1" i="1" dirty="0"/>
              <a:t>r</a:t>
            </a:r>
            <a:r>
              <a:rPr lang="zh-CN" altLang="en-US" sz="2400" b="1" dirty="0"/>
              <a:t>个面, </a:t>
            </a:r>
            <a:r>
              <a:rPr lang="en-US" altLang="zh-CN" sz="2400" b="1" i="1" dirty="0">
                <a:sym typeface="+mn-ea"/>
              </a:rPr>
              <a:t>G</a:t>
            </a:r>
            <a:r>
              <a:rPr lang="en-US" altLang="zh-CN" sz="2400" b="1" dirty="0">
                <a:sym typeface="+mn-ea"/>
              </a:rPr>
              <a:t>=&lt;</a:t>
            </a:r>
            <a:r>
              <a:rPr lang="en-US" altLang="zh-CN" sz="2400" b="1" i="1" dirty="0">
                <a:sym typeface="+mn-ea"/>
              </a:rPr>
              <a:t>V</a:t>
            </a:r>
            <a:r>
              <a:rPr lang="en-US" altLang="zh-CN" sz="2400" b="1" dirty="0">
                <a:sym typeface="+mn-ea"/>
              </a:rPr>
              <a:t>, </a:t>
            </a:r>
            <a:r>
              <a:rPr lang="en-US" altLang="zh-CN" sz="2400" b="1" i="1" dirty="0">
                <a:sym typeface="+mn-ea"/>
              </a:rPr>
              <a:t>E</a:t>
            </a:r>
            <a:r>
              <a:rPr lang="en-US" altLang="zh-CN" sz="2400" b="1" dirty="0">
                <a:sym typeface="+mn-ea"/>
              </a:rPr>
              <a:t>&gt;</a:t>
            </a:r>
          </a:p>
          <a:p>
            <a:pPr algn="just" eaLnBrk="1" latinLnBrk="0" hangingPunct="1">
              <a:lnSpc>
                <a:spcPct val="150000"/>
              </a:lnSpc>
              <a:spcBef>
                <a:spcPts val="0"/>
              </a:spcBef>
              <a:buNone/>
            </a:pPr>
            <a:r>
              <a:rPr lang="zh-CN" altLang="en-US" sz="2400" b="1" dirty="0"/>
              <a:t>的</a:t>
            </a:r>
            <a:r>
              <a:rPr lang="zh-CN" altLang="en-US" sz="2400" b="1" dirty="0">
                <a:solidFill>
                  <a:srgbClr val="7030A0"/>
                </a:solidFill>
              </a:rPr>
              <a:t>对偶图</a:t>
            </a:r>
            <a:r>
              <a:rPr lang="en-US" altLang="zh-CN" sz="2400" b="1" i="1" dirty="0"/>
              <a:t>G</a:t>
            </a:r>
            <a:r>
              <a:rPr lang="en-US" altLang="zh-CN" sz="2400" b="1" dirty="0"/>
              <a:t>*=&lt;</a:t>
            </a:r>
            <a:r>
              <a:rPr lang="en-US" altLang="zh-CN" sz="2400" b="1" i="1" dirty="0"/>
              <a:t>V</a:t>
            </a:r>
            <a:r>
              <a:rPr lang="en-US" altLang="zh-CN" sz="2400" b="1" dirty="0"/>
              <a:t>*, </a:t>
            </a:r>
            <a:r>
              <a:rPr lang="en-US" altLang="zh-CN" sz="2400" b="1" i="1" dirty="0"/>
              <a:t>E</a:t>
            </a:r>
            <a:r>
              <a:rPr lang="en-US" altLang="zh-CN" sz="2400" b="1" dirty="0"/>
              <a:t>*&gt;</a:t>
            </a:r>
            <a:r>
              <a:rPr lang="zh-CN" altLang="en-US" sz="2400" b="1" dirty="0"/>
              <a:t>构造如下: </a:t>
            </a:r>
          </a:p>
          <a:p>
            <a:pPr algn="just" eaLnBrk="1" latinLnBrk="0" hangingPunct="1">
              <a:lnSpc>
                <a:spcPct val="150000"/>
              </a:lnSpc>
              <a:spcBef>
                <a:spcPts val="0"/>
              </a:spcBef>
              <a:buFont typeface="Arial" panose="020B0604020202020204" pitchFamily="34" charset="0"/>
              <a:buChar char="•"/>
            </a:pPr>
            <a:r>
              <a:rPr lang="zh-CN" altLang="en-US" sz="2400" b="1" dirty="0"/>
              <a:t>在</a:t>
            </a:r>
            <a:r>
              <a:rPr lang="en-US" altLang="zh-CN" sz="2400" b="1" i="1" dirty="0"/>
              <a:t>G</a:t>
            </a:r>
            <a:r>
              <a:rPr lang="zh-CN" altLang="en-US" sz="2400" b="1" dirty="0"/>
              <a:t>的每一个面</a:t>
            </a:r>
            <a:r>
              <a:rPr lang="en-US" altLang="zh-CN" sz="2400" b="1" i="1" dirty="0"/>
              <a:t>R</a:t>
            </a:r>
            <a:r>
              <a:rPr lang="en-US" altLang="zh-CN" sz="2400" b="1" i="1" baseline="-30000" dirty="0"/>
              <a:t>i</a:t>
            </a:r>
            <a:r>
              <a:rPr lang="zh-CN" altLang="en-US" sz="2400" b="1" dirty="0"/>
              <a:t>的</a:t>
            </a:r>
            <a:r>
              <a:rPr lang="zh-CN" altLang="en-US" sz="2400" b="1" dirty="0">
                <a:solidFill>
                  <a:srgbClr val="FF0000"/>
                </a:solidFill>
              </a:rPr>
              <a:t>内部</a:t>
            </a:r>
            <a:r>
              <a:rPr lang="zh-CN" altLang="en-US" sz="2400" b="1" dirty="0"/>
              <a:t>中</a:t>
            </a:r>
            <a:r>
              <a:rPr lang="en-US" altLang="zh-CN" sz="2400" b="1" dirty="0"/>
              <a:t>, </a:t>
            </a:r>
            <a:r>
              <a:rPr lang="zh-CN" altLang="en-US" sz="2400" b="1" dirty="0"/>
              <a:t>任取一个点</a:t>
            </a:r>
            <a:r>
              <a:rPr lang="en-US" altLang="zh-CN" sz="2400" b="1" i="1" dirty="0"/>
              <a:t>v</a:t>
            </a:r>
            <a:r>
              <a:rPr lang="en-US" altLang="zh-CN" sz="2400" b="1" i="1" baseline="-30000" dirty="0"/>
              <a:t>i</a:t>
            </a:r>
            <a:r>
              <a:rPr lang="en-US" altLang="zh-CN" sz="2400" b="1" i="1" dirty="0"/>
              <a:t>*</a:t>
            </a:r>
            <a:r>
              <a:rPr lang="zh-CN" altLang="en-US" sz="2400" b="1" dirty="0"/>
              <a:t>作为</a:t>
            </a:r>
            <a:r>
              <a:rPr lang="en-US" altLang="zh-CN" sz="2400" b="1" i="1" dirty="0"/>
              <a:t>G</a:t>
            </a:r>
            <a:r>
              <a:rPr lang="en-US" altLang="zh-CN" sz="2400" b="1" dirty="0"/>
              <a:t>*</a:t>
            </a:r>
            <a:r>
              <a:rPr lang="zh-CN" altLang="en-US" sz="2400" b="1" dirty="0"/>
              <a:t>的顶点, </a:t>
            </a:r>
            <a:r>
              <a:rPr lang="en-US" altLang="zh-CN" sz="2400" b="1" i="1" dirty="0"/>
              <a:t>V</a:t>
            </a:r>
            <a:r>
              <a:rPr lang="en-US" altLang="zh-CN" sz="2400" b="1" dirty="0"/>
              <a:t>*= { </a:t>
            </a:r>
            <a:r>
              <a:rPr lang="en-US" altLang="zh-CN" sz="2400" b="1" i="1" dirty="0"/>
              <a:t>v</a:t>
            </a:r>
            <a:r>
              <a:rPr lang="en-US" altLang="zh-CN" sz="2400" b="1" i="1" baseline="-30000" dirty="0"/>
              <a:t>i</a:t>
            </a:r>
            <a:r>
              <a:rPr lang="en-US" altLang="zh-CN" sz="2400" b="1" i="1" dirty="0"/>
              <a:t>*| i</a:t>
            </a:r>
            <a:r>
              <a:rPr lang="en-US" altLang="zh-CN" sz="2400" b="1" dirty="0"/>
              <a:t>=1</a:t>
            </a:r>
            <a:r>
              <a:rPr lang="en-US" altLang="zh-CN" sz="2400" b="1" i="1" dirty="0"/>
              <a:t>, 2, </a:t>
            </a:r>
            <a:r>
              <a:rPr lang="en-US" altLang="zh-CN" sz="2400" b="1" dirty="0"/>
              <a:t>…, </a:t>
            </a:r>
            <a:r>
              <a:rPr lang="en-US" altLang="zh-CN" sz="2400" b="1" i="1" dirty="0">
                <a:solidFill>
                  <a:srgbClr val="FF0000"/>
                </a:solidFill>
              </a:rPr>
              <a:t>r</a:t>
            </a:r>
            <a:r>
              <a:rPr lang="en-US" altLang="zh-CN" sz="2400" b="1" i="1" dirty="0"/>
              <a:t> </a:t>
            </a:r>
            <a:r>
              <a:rPr lang="en-US" altLang="zh-CN" sz="2400" b="1" dirty="0"/>
              <a:t>}. </a:t>
            </a:r>
          </a:p>
          <a:p>
            <a:pPr algn="just" eaLnBrk="1" latinLnBrk="0" hangingPunct="1">
              <a:lnSpc>
                <a:spcPct val="150000"/>
              </a:lnSpc>
              <a:spcBef>
                <a:spcPts val="0"/>
              </a:spcBef>
              <a:buFont typeface="Arial" panose="020B0604020202020204" pitchFamily="34" charset="0"/>
              <a:buChar char="•"/>
            </a:pPr>
            <a:r>
              <a:rPr lang="zh-CN" altLang="en-US" sz="2400" b="1" dirty="0"/>
              <a:t>对</a:t>
            </a:r>
            <a:r>
              <a:rPr lang="en-US" altLang="zh-CN" sz="2400" b="1" i="1" dirty="0"/>
              <a:t>G</a:t>
            </a:r>
            <a:r>
              <a:rPr lang="zh-CN" altLang="en-US" sz="2400" b="1" dirty="0"/>
              <a:t>每一条边</a:t>
            </a:r>
            <a:r>
              <a:rPr lang="en-US" altLang="zh-CN" sz="2400" b="1" i="1" dirty="0"/>
              <a:t>e</a:t>
            </a:r>
            <a:r>
              <a:rPr lang="en-US" altLang="zh-CN" sz="2400" b="1" i="1" baseline="-25000" dirty="0"/>
              <a:t>k</a:t>
            </a:r>
            <a:r>
              <a:rPr lang="en-US" altLang="zh-CN" sz="2400" b="1" dirty="0"/>
              <a:t>, </a:t>
            </a:r>
            <a:r>
              <a:rPr lang="zh-CN" altLang="en-US" sz="2400" b="1" dirty="0"/>
              <a:t>若</a:t>
            </a:r>
            <a:r>
              <a:rPr lang="en-US" altLang="zh-CN" sz="2400" b="1" i="1" dirty="0"/>
              <a:t>e</a:t>
            </a:r>
            <a:r>
              <a:rPr lang="en-US" altLang="zh-CN" sz="2400" b="1" i="1" baseline="-25000" dirty="0"/>
              <a:t>k</a:t>
            </a:r>
            <a:r>
              <a:rPr lang="zh-CN" altLang="en-US" sz="2400" b="1" dirty="0"/>
              <a:t>在</a:t>
            </a:r>
            <a:r>
              <a:rPr lang="en-US" altLang="zh-CN" sz="2400" b="1" i="1" dirty="0"/>
              <a:t>G</a:t>
            </a:r>
            <a:r>
              <a:rPr lang="zh-CN" altLang="en-US" sz="2400" b="1" dirty="0"/>
              <a:t>的面</a:t>
            </a:r>
            <a:r>
              <a:rPr lang="en-US" altLang="zh-CN" sz="2400" b="1" i="1" dirty="0"/>
              <a:t>R</a:t>
            </a:r>
            <a:r>
              <a:rPr lang="en-US" altLang="zh-CN" sz="2400" b="1" i="1" baseline="-30000" dirty="0"/>
              <a:t>i</a:t>
            </a:r>
            <a:r>
              <a:rPr lang="zh-CN" altLang="en-US" sz="2400" b="1" dirty="0"/>
              <a:t>与</a:t>
            </a:r>
            <a:r>
              <a:rPr lang="en-US" altLang="zh-CN" sz="2400" b="1" i="1" dirty="0"/>
              <a:t>R</a:t>
            </a:r>
            <a:r>
              <a:rPr lang="en-US" altLang="zh-CN" sz="2400" b="1" i="1" baseline="-30000" dirty="0"/>
              <a:t>j</a:t>
            </a:r>
            <a:r>
              <a:rPr lang="zh-CN" altLang="en-US" sz="2400" b="1" dirty="0"/>
              <a:t>的公共边界上, 则作边</a:t>
            </a:r>
            <a:r>
              <a:rPr lang="en-US" altLang="zh-CN" sz="2400" b="1" i="1" dirty="0"/>
              <a:t>e</a:t>
            </a:r>
            <a:r>
              <a:rPr lang="en-US" altLang="zh-CN" sz="2400" b="1" i="1" baseline="-25000" dirty="0"/>
              <a:t>k</a:t>
            </a:r>
            <a:r>
              <a:rPr lang="en-US" altLang="zh-CN" sz="2400" b="1" dirty="0"/>
              <a:t>*=(</a:t>
            </a:r>
            <a:r>
              <a:rPr lang="en-US" altLang="zh-CN" sz="2400" b="1" i="1" dirty="0"/>
              <a:t>v</a:t>
            </a:r>
            <a:r>
              <a:rPr lang="en-US" altLang="zh-CN" sz="2400" b="1" i="1" baseline="-30000" dirty="0"/>
              <a:t>i</a:t>
            </a:r>
            <a:r>
              <a:rPr lang="en-US" altLang="zh-CN" sz="2400" b="1" dirty="0"/>
              <a:t>*,</a:t>
            </a:r>
            <a:r>
              <a:rPr lang="en-US" altLang="zh-CN" sz="2400" b="1" i="1" dirty="0"/>
              <a:t>v</a:t>
            </a:r>
            <a:r>
              <a:rPr lang="en-US" altLang="zh-CN" sz="2400" b="1" i="1" baseline="-30000" dirty="0"/>
              <a:t>j</a:t>
            </a:r>
            <a:r>
              <a:rPr lang="en-US" altLang="zh-CN" sz="2400" b="1" dirty="0"/>
              <a:t>*), </a:t>
            </a:r>
            <a:r>
              <a:rPr lang="zh-CN" altLang="en-US" sz="2400" b="1" dirty="0"/>
              <a:t>且</a:t>
            </a:r>
            <a:r>
              <a:rPr lang="zh-CN" altLang="en-US" sz="2400" b="1" dirty="0">
                <a:solidFill>
                  <a:srgbClr val="FF0000"/>
                </a:solidFill>
              </a:rPr>
              <a:t>与</a:t>
            </a:r>
            <a:r>
              <a:rPr lang="en-US" altLang="zh-CN" sz="2400" b="1" i="1" dirty="0">
                <a:solidFill>
                  <a:srgbClr val="FF0000"/>
                </a:solidFill>
              </a:rPr>
              <a:t>e</a:t>
            </a:r>
            <a:r>
              <a:rPr lang="en-US" altLang="zh-CN" sz="2400" b="1" i="1" baseline="-25000" dirty="0">
                <a:solidFill>
                  <a:srgbClr val="FF0000"/>
                </a:solidFill>
              </a:rPr>
              <a:t>k</a:t>
            </a:r>
            <a:r>
              <a:rPr lang="zh-CN" altLang="en-US" sz="2400" b="1" dirty="0">
                <a:solidFill>
                  <a:srgbClr val="FF0000"/>
                </a:solidFill>
              </a:rPr>
              <a:t>相交</a:t>
            </a:r>
            <a:r>
              <a:rPr lang="zh-CN" altLang="en-US" sz="2400" b="1" dirty="0"/>
              <a:t>; </a:t>
            </a:r>
          </a:p>
          <a:p>
            <a:pPr marL="0" indent="0" algn="just" eaLnBrk="1" latinLnBrk="0" hangingPunct="1">
              <a:lnSpc>
                <a:spcPct val="150000"/>
              </a:lnSpc>
              <a:spcBef>
                <a:spcPts val="0"/>
              </a:spcBef>
              <a:buFont typeface="Arial" panose="020B0604020202020204" pitchFamily="34" charset="0"/>
              <a:buNone/>
            </a:pPr>
            <a:r>
              <a:rPr lang="en-US" altLang="zh-CN" sz="2400" b="1" dirty="0"/>
              <a:t>    </a:t>
            </a:r>
            <a:r>
              <a:rPr lang="zh-CN" altLang="en-US" sz="2400" b="1" dirty="0"/>
              <a:t>若</a:t>
            </a:r>
            <a:r>
              <a:rPr lang="en-US" altLang="zh-CN" sz="2400" b="1" i="1" dirty="0"/>
              <a:t>e</a:t>
            </a:r>
            <a:r>
              <a:rPr lang="en-US" altLang="zh-CN" sz="2400" b="1" i="1" baseline="-25000" dirty="0"/>
              <a:t>k</a:t>
            </a:r>
            <a:r>
              <a:rPr lang="zh-CN" altLang="en-US" sz="2400" b="1" dirty="0"/>
              <a:t>只在面</a:t>
            </a:r>
            <a:r>
              <a:rPr lang="en-US" altLang="zh-CN" sz="2400" b="1" i="1" dirty="0"/>
              <a:t>R</a:t>
            </a:r>
            <a:r>
              <a:rPr lang="en-US" altLang="zh-CN" sz="2400" b="1" i="1" baseline="-30000" dirty="0"/>
              <a:t>i</a:t>
            </a:r>
            <a:r>
              <a:rPr lang="zh-CN" altLang="en-US" sz="2400" b="1" dirty="0"/>
              <a:t>的边界上, 则以</a:t>
            </a:r>
            <a:r>
              <a:rPr lang="en-US" altLang="zh-CN" sz="2400" b="1" i="1" dirty="0">
                <a:sym typeface="+mn-ea"/>
              </a:rPr>
              <a:t>R</a:t>
            </a:r>
            <a:r>
              <a:rPr lang="en-US" altLang="zh-CN" sz="2400" b="1" i="1" baseline="-30000" dirty="0">
                <a:sym typeface="+mn-ea"/>
              </a:rPr>
              <a:t>i</a:t>
            </a:r>
            <a:r>
              <a:rPr lang="zh-CN" altLang="en-US" sz="2400" b="1" dirty="0"/>
              <a:t>中的</a:t>
            </a:r>
            <a:r>
              <a:rPr lang="zh-CN" altLang="en-US" sz="2400" b="1" dirty="0">
                <a:sym typeface="+mn-ea"/>
              </a:rPr>
              <a:t>顶点</a:t>
            </a:r>
            <a:r>
              <a:rPr lang="en-US" altLang="zh-CN" sz="2400" b="1" i="1" dirty="0">
                <a:sym typeface="+mn-ea"/>
              </a:rPr>
              <a:t>v</a:t>
            </a:r>
            <a:r>
              <a:rPr lang="en-US" altLang="zh-CN" sz="2400" b="1" i="1" baseline="-30000" dirty="0">
                <a:sym typeface="+mn-ea"/>
              </a:rPr>
              <a:t>i</a:t>
            </a:r>
            <a:r>
              <a:rPr lang="en-US" altLang="zh-CN" sz="2400" b="1" dirty="0">
                <a:sym typeface="+mn-ea"/>
              </a:rPr>
              <a:t>*</a:t>
            </a:r>
            <a:r>
              <a:rPr lang="zh-CN" altLang="en-US" sz="2400" b="1" dirty="0">
                <a:sym typeface="+mn-ea"/>
              </a:rPr>
              <a:t>作</a:t>
            </a:r>
            <a:r>
              <a:rPr lang="zh-CN" altLang="en-US" sz="2400" b="1" dirty="0">
                <a:solidFill>
                  <a:srgbClr val="FF0000"/>
                </a:solidFill>
              </a:rPr>
              <a:t>环</a:t>
            </a:r>
            <a:r>
              <a:rPr lang="en-US" altLang="zh-CN" sz="2400" b="1" dirty="0"/>
              <a:t>=(</a:t>
            </a:r>
            <a:r>
              <a:rPr lang="en-US" altLang="zh-CN" sz="2400" b="1" i="1" dirty="0"/>
              <a:t>v</a:t>
            </a:r>
            <a:r>
              <a:rPr lang="en-US" altLang="zh-CN" sz="2400" b="1" i="1" baseline="-30000" dirty="0"/>
              <a:t>i</a:t>
            </a:r>
            <a:r>
              <a:rPr lang="en-US" altLang="zh-CN" sz="2400" b="1" dirty="0"/>
              <a:t>*,</a:t>
            </a:r>
            <a:r>
              <a:rPr lang="en-US" altLang="zh-CN" sz="2400" b="1" i="1" dirty="0"/>
              <a:t>v</a:t>
            </a:r>
            <a:r>
              <a:rPr lang="en-US" altLang="zh-CN" sz="2400" b="1" i="1" baseline="-30000" dirty="0"/>
              <a:t>i</a:t>
            </a:r>
            <a:r>
              <a:rPr lang="en-US" altLang="zh-CN" sz="2400" b="1" dirty="0"/>
              <a:t>*)  </a:t>
            </a:r>
          </a:p>
          <a:p>
            <a:pPr marL="0" indent="0" algn="just" eaLnBrk="1" latinLnBrk="0" hangingPunct="1">
              <a:lnSpc>
                <a:spcPct val="150000"/>
              </a:lnSpc>
              <a:spcBef>
                <a:spcPts val="0"/>
              </a:spcBef>
              <a:buFont typeface="Arial" panose="020B0604020202020204" pitchFamily="34" charset="0"/>
              <a:buNone/>
            </a:pPr>
            <a:r>
              <a:rPr lang="en-US" altLang="zh-CN" sz="2400" b="1" dirty="0"/>
              <a:t>     </a:t>
            </a:r>
            <a:r>
              <a:rPr lang="zh-CN" altLang="en-US" sz="2400" b="1" dirty="0"/>
              <a:t>且该环</a:t>
            </a:r>
            <a:r>
              <a:rPr lang="zh-CN" altLang="en-US" sz="2400" b="1" dirty="0">
                <a:solidFill>
                  <a:srgbClr val="FF0000"/>
                </a:solidFill>
              </a:rPr>
              <a:t>与</a:t>
            </a:r>
            <a:r>
              <a:rPr lang="en-US" altLang="zh-CN" sz="2400" b="1" i="1" dirty="0">
                <a:solidFill>
                  <a:srgbClr val="FF0000"/>
                </a:solidFill>
                <a:sym typeface="+mn-ea"/>
              </a:rPr>
              <a:t>e</a:t>
            </a:r>
            <a:r>
              <a:rPr lang="en-US" altLang="zh-CN" sz="2400" b="1" i="1" baseline="-25000" dirty="0">
                <a:solidFill>
                  <a:srgbClr val="FF0000"/>
                </a:solidFill>
                <a:sym typeface="+mn-ea"/>
              </a:rPr>
              <a:t>k</a:t>
            </a:r>
            <a:r>
              <a:rPr lang="zh-CN" altLang="en-US" sz="2400" b="1" dirty="0">
                <a:solidFill>
                  <a:srgbClr val="FF0000"/>
                </a:solidFill>
              </a:rPr>
              <a:t>相交</a:t>
            </a:r>
            <a:r>
              <a:rPr lang="en-US" altLang="zh-CN" sz="2400" b="1" dirty="0"/>
              <a:t>.</a:t>
            </a:r>
          </a:p>
          <a:p>
            <a:pPr marL="0" indent="0" algn="just" eaLnBrk="1" latinLnBrk="0" hangingPunct="1">
              <a:lnSpc>
                <a:spcPct val="150000"/>
              </a:lnSpc>
              <a:spcBef>
                <a:spcPts val="0"/>
              </a:spcBef>
              <a:buFont typeface="Arial" panose="020B0604020202020204" pitchFamily="34" charset="0"/>
              <a:buNone/>
            </a:pPr>
            <a:r>
              <a:rPr lang="en-US" altLang="zh-CN" sz="2400" b="1" dirty="0"/>
              <a:t>     </a:t>
            </a:r>
            <a:r>
              <a:rPr lang="en-US" altLang="zh-CN" sz="2400" b="1" i="1" dirty="0"/>
              <a:t>E</a:t>
            </a:r>
            <a:r>
              <a:rPr lang="en-US" altLang="zh-CN" sz="2400" b="1" dirty="0"/>
              <a:t>*={ </a:t>
            </a:r>
            <a:r>
              <a:rPr lang="en-US" altLang="zh-CN" sz="2400" b="1" i="1" dirty="0"/>
              <a:t>e</a:t>
            </a:r>
            <a:r>
              <a:rPr lang="en-US" altLang="zh-CN" sz="2400" b="1" i="1" baseline="-25000" dirty="0"/>
              <a:t>k</a:t>
            </a:r>
            <a:r>
              <a:rPr lang="en-US" altLang="zh-CN" sz="2400" b="1" dirty="0"/>
              <a:t>*| </a:t>
            </a:r>
            <a:r>
              <a:rPr lang="en-US" altLang="zh-CN" sz="2400" b="1" i="1" dirty="0"/>
              <a:t>k</a:t>
            </a:r>
            <a:r>
              <a:rPr lang="en-US" altLang="zh-CN" sz="2400" b="1" dirty="0"/>
              <a:t>=1, 2, …, </a:t>
            </a:r>
            <a:r>
              <a:rPr lang="en-US" altLang="zh-CN" sz="2400" b="1" i="1" dirty="0">
                <a:solidFill>
                  <a:srgbClr val="FF0000"/>
                </a:solidFill>
              </a:rPr>
              <a:t>m</a:t>
            </a:r>
            <a:r>
              <a:rPr lang="en-US" altLang="zh-CN" sz="2400" b="1" i="1" dirty="0"/>
              <a:t> </a:t>
            </a:r>
            <a:r>
              <a:rPr lang="en-US" altLang="zh-CN" sz="2400" b="1" dirty="0"/>
              <a:t>}.</a:t>
            </a:r>
            <a:endParaRPr lang="zh-CN" altLang="en-US" sz="2400" b="1" dirty="0"/>
          </a:p>
        </p:txBody>
      </p:sp>
      <p:grpSp>
        <p:nvGrpSpPr>
          <p:cNvPr id="20485" name="Group 15"/>
          <p:cNvGrpSpPr/>
          <p:nvPr/>
        </p:nvGrpSpPr>
        <p:grpSpPr>
          <a:xfrm>
            <a:off x="7739380" y="404495"/>
            <a:ext cx="1297940" cy="1892392"/>
            <a:chOff x="528" y="1056"/>
            <a:chExt cx="1089" cy="1586"/>
          </a:xfrm>
        </p:grpSpPr>
        <p:pic>
          <p:nvPicPr>
            <p:cNvPr id="20486" name="Picture 16" descr="对偶图(1)"/>
            <p:cNvPicPr>
              <a:picLocks noChangeAspect="1"/>
            </p:cNvPicPr>
            <p:nvPr/>
          </p:nvPicPr>
          <p:blipFill>
            <a:blip r:embed="rId3"/>
            <a:stretch>
              <a:fillRect/>
            </a:stretch>
          </p:blipFill>
          <p:spPr>
            <a:xfrm>
              <a:off x="528" y="1056"/>
              <a:ext cx="1089" cy="1248"/>
            </a:xfrm>
            <a:prstGeom prst="rect">
              <a:avLst/>
            </a:prstGeom>
            <a:noFill/>
            <a:ln w="9525">
              <a:noFill/>
            </a:ln>
          </p:spPr>
        </p:pic>
        <p:sp>
          <p:nvSpPr>
            <p:cNvPr id="20487" name="Text Box 17"/>
            <p:cNvSpPr txBox="1"/>
            <p:nvPr/>
          </p:nvSpPr>
          <p:spPr>
            <a:xfrm>
              <a:off x="912" y="2256"/>
              <a:ext cx="384" cy="386"/>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36</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0482" name="Rectangle 2"/>
          <p:cNvSpPr>
            <a:spLocks noGrp="1"/>
          </p:cNvSpPr>
          <p:nvPr>
            <p:ph type="title"/>
          </p:nvPr>
        </p:nvSpPr>
        <p:spPr>
          <a:xfrm>
            <a:off x="685800" y="394335"/>
            <a:ext cx="7772400" cy="1143000"/>
          </a:xfrm>
        </p:spPr>
        <p:txBody>
          <a:bodyPr vert="horz" wrap="square" lIns="91440" tIns="45720" rIns="91440" bIns="45720" anchor="ctr" anchorCtr="0"/>
          <a:lstStyle/>
          <a:p>
            <a:pPr algn="l" eaLnBrk="1" hangingPunct="1"/>
            <a:r>
              <a:rPr lang="zh-CN" altLang="en-US" sz="3600" dirty="0">
                <a:solidFill>
                  <a:srgbClr val="800000"/>
                </a:solidFill>
              </a:rPr>
              <a:t>实例</a:t>
            </a:r>
          </a:p>
        </p:txBody>
      </p:sp>
      <p:sp>
        <p:nvSpPr>
          <p:cNvPr id="20483" name="Rectangle 3"/>
          <p:cNvSpPr>
            <a:spLocks noGrp="1"/>
          </p:cNvSpPr>
          <p:nvPr>
            <p:ph idx="1"/>
          </p:nvPr>
        </p:nvSpPr>
        <p:spPr>
          <a:xfrm>
            <a:off x="685800" y="4267200"/>
            <a:ext cx="7772400" cy="2133600"/>
          </a:xfrm>
        </p:spPr>
        <p:txBody>
          <a:bodyPr vert="horz" wrap="square" lIns="91440" tIns="45720" rIns="91440" bIns="45720" anchor="t" anchorCtr="0"/>
          <a:lstStyle/>
          <a:p>
            <a:pPr algn="just" eaLnBrk="1" hangingPunct="1">
              <a:lnSpc>
                <a:spcPct val="90000"/>
              </a:lnSpc>
              <a:buSzPct val="150000"/>
              <a:buNone/>
            </a:pPr>
            <a:r>
              <a:rPr lang="zh-CN" altLang="en-US" sz="2400" b="1" dirty="0">
                <a:solidFill>
                  <a:srgbClr val="7030A0"/>
                </a:solidFill>
              </a:rPr>
              <a:t>性质</a:t>
            </a:r>
          </a:p>
          <a:p>
            <a:pPr algn="just" eaLnBrk="1" hangingPunct="1">
              <a:lnSpc>
                <a:spcPct val="90000"/>
              </a:lnSpc>
              <a:buSzPct val="150000"/>
            </a:pPr>
            <a:r>
              <a:rPr lang="en-US" altLang="zh-CN" sz="2400" b="1" i="1" dirty="0"/>
              <a:t>G</a:t>
            </a:r>
            <a:r>
              <a:rPr lang="en-US" altLang="zh-CN" sz="2400" b="1" dirty="0"/>
              <a:t>*</a:t>
            </a:r>
            <a:r>
              <a:rPr lang="zh-CN" altLang="en-US" sz="2400" b="1" dirty="0"/>
              <a:t>也是</a:t>
            </a:r>
            <a:r>
              <a:rPr lang="zh-CN" altLang="en-US" sz="2400" b="1" dirty="0">
                <a:solidFill>
                  <a:schemeClr val="accent4"/>
                </a:solidFill>
              </a:rPr>
              <a:t>平面图</a:t>
            </a:r>
            <a:r>
              <a:rPr lang="zh-CN" altLang="en-US" sz="2400" b="1" dirty="0"/>
              <a:t>，而且是</a:t>
            </a:r>
            <a:r>
              <a:rPr lang="zh-CN" altLang="en-US" sz="2400" b="1" dirty="0">
                <a:solidFill>
                  <a:srgbClr val="FF0000"/>
                </a:solidFill>
              </a:rPr>
              <a:t>平面嵌入</a:t>
            </a:r>
            <a:r>
              <a:rPr lang="zh-CN" altLang="en-US" sz="2400" b="1" dirty="0"/>
              <a:t>.</a:t>
            </a:r>
          </a:p>
          <a:p>
            <a:pPr algn="just" eaLnBrk="1" hangingPunct="1">
              <a:lnSpc>
                <a:spcPct val="90000"/>
              </a:lnSpc>
              <a:buSzPct val="150000"/>
            </a:pPr>
            <a:r>
              <a:rPr lang="en-US" altLang="zh-CN" sz="2400" b="1" i="1" dirty="0"/>
              <a:t>G</a:t>
            </a:r>
            <a:r>
              <a:rPr lang="en-US" altLang="zh-CN" sz="2400" b="1" dirty="0"/>
              <a:t>*</a:t>
            </a:r>
            <a:r>
              <a:rPr lang="zh-CN" altLang="en-US" sz="2400" b="1" dirty="0"/>
              <a:t>是</a:t>
            </a:r>
            <a:r>
              <a:rPr lang="zh-CN" altLang="en-US" sz="2400" b="1" dirty="0">
                <a:solidFill>
                  <a:srgbClr val="FF0000"/>
                </a:solidFill>
              </a:rPr>
              <a:t>连通</a:t>
            </a:r>
            <a:r>
              <a:rPr lang="zh-CN" altLang="en-US" sz="2400" b="1" dirty="0"/>
              <a:t>的.</a:t>
            </a:r>
          </a:p>
          <a:p>
            <a:pPr algn="just" eaLnBrk="1" hangingPunct="1">
              <a:lnSpc>
                <a:spcPct val="90000"/>
              </a:lnSpc>
              <a:buSzPct val="150000"/>
            </a:pPr>
            <a:r>
              <a:rPr lang="zh-CN" altLang="en-US" sz="2400" b="1" dirty="0"/>
              <a:t>若</a:t>
            </a:r>
            <a:r>
              <a:rPr lang="en-US" altLang="zh-CN" sz="2400" b="1" i="1" dirty="0"/>
              <a:t>e</a:t>
            </a:r>
            <a:r>
              <a:rPr lang="zh-CN" altLang="en-US" sz="2400" b="1" dirty="0"/>
              <a:t>为</a:t>
            </a:r>
            <a:r>
              <a:rPr lang="en-US" altLang="zh-CN" sz="2400" b="1" i="1" dirty="0"/>
              <a:t>G</a:t>
            </a:r>
            <a:r>
              <a:rPr lang="zh-CN" altLang="en-US" sz="2400" b="1" dirty="0"/>
              <a:t>中的环, 则</a:t>
            </a:r>
            <a:r>
              <a:rPr lang="en-US" altLang="zh-CN" sz="2400" b="1" i="1" dirty="0"/>
              <a:t>G</a:t>
            </a:r>
            <a:r>
              <a:rPr lang="en-US" altLang="zh-CN" sz="2400" b="1" dirty="0"/>
              <a:t>*</a:t>
            </a:r>
            <a:r>
              <a:rPr lang="zh-CN" altLang="en-US" sz="2400" b="1" dirty="0"/>
              <a:t>中</a:t>
            </a:r>
            <a:r>
              <a:rPr lang="en-US" altLang="zh-CN" sz="2400" b="1" i="1" dirty="0"/>
              <a:t>e</a:t>
            </a:r>
            <a:r>
              <a:rPr lang="en-US" altLang="zh-CN" sz="2400" b="1" dirty="0"/>
              <a:t>*</a:t>
            </a:r>
            <a:r>
              <a:rPr lang="zh-CN" altLang="en-US" sz="2400" b="1" dirty="0"/>
              <a:t>为桥; 若</a:t>
            </a:r>
            <a:r>
              <a:rPr lang="en-US" altLang="zh-CN" sz="2400" b="1" i="1" dirty="0"/>
              <a:t>e</a:t>
            </a:r>
            <a:r>
              <a:rPr lang="zh-CN" altLang="en-US" sz="2400" b="1" dirty="0"/>
              <a:t>为桥, 则</a:t>
            </a:r>
            <a:r>
              <a:rPr lang="en-US" altLang="zh-CN" sz="2400" b="1" i="1" dirty="0"/>
              <a:t>G</a:t>
            </a:r>
            <a:r>
              <a:rPr lang="en-US" altLang="zh-CN" sz="2400" b="1" dirty="0"/>
              <a:t>*</a:t>
            </a:r>
            <a:r>
              <a:rPr lang="zh-CN" altLang="en-US" sz="2400" b="1" dirty="0"/>
              <a:t>中</a:t>
            </a:r>
            <a:r>
              <a:rPr lang="en-US" altLang="zh-CN" sz="2400" b="1" i="1" dirty="0"/>
              <a:t>e</a:t>
            </a:r>
            <a:r>
              <a:rPr lang="en-US" altLang="zh-CN" sz="2400" b="1" dirty="0"/>
              <a:t>*</a:t>
            </a:r>
            <a:r>
              <a:rPr lang="zh-CN" altLang="en-US" sz="2400" b="1" dirty="0"/>
              <a:t>为环.</a:t>
            </a:r>
          </a:p>
          <a:p>
            <a:pPr algn="just" eaLnBrk="1" hangingPunct="1">
              <a:lnSpc>
                <a:spcPct val="90000"/>
              </a:lnSpc>
              <a:buSzPct val="150000"/>
            </a:pPr>
            <a:r>
              <a:rPr lang="zh-CN" altLang="en-US" sz="2400" b="1" dirty="0">
                <a:solidFill>
                  <a:srgbClr val="FF0000"/>
                </a:solidFill>
              </a:rPr>
              <a:t>同构的平面图的对偶图不一定同构</a:t>
            </a:r>
            <a:r>
              <a:rPr lang="zh-CN" altLang="en-US" sz="2400" b="1" dirty="0"/>
              <a:t>. 如(1)和(3)</a:t>
            </a:r>
          </a:p>
        </p:txBody>
      </p:sp>
      <p:sp>
        <p:nvSpPr>
          <p:cNvPr id="20484" name="Text Box 14"/>
          <p:cNvSpPr txBox="1"/>
          <p:nvPr/>
        </p:nvSpPr>
        <p:spPr>
          <a:xfrm>
            <a:off x="685800" y="1600200"/>
            <a:ext cx="7772400" cy="2647950"/>
          </a:xfrm>
          <a:prstGeom prst="rect">
            <a:avLst/>
          </a:prstGeom>
          <a:solidFill>
            <a:schemeClr val="bg1"/>
          </a:solidFill>
          <a:ln w="6350">
            <a:noFill/>
          </a:ln>
        </p:spPr>
        <p:txBody>
          <a:bodyPr anchor="t" anchorCtr="0">
            <a:spAutoFit/>
          </a:bodyPr>
          <a:lstStyle/>
          <a:p>
            <a:pPr>
              <a:spcBef>
                <a:spcPct val="20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20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20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20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20000"/>
              </a:spcBef>
            </a:pP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20000"/>
              </a:spcBef>
            </a:pPr>
            <a:endParaRPr lang="zh-CN" altLang="en-US" sz="2400" b="1" dirty="0">
              <a:solidFill>
                <a:schemeClr val="tx1"/>
              </a:solidFill>
              <a:latin typeface="Times New Roman" panose="02020603050405020304" pitchFamily="18" charset="0"/>
              <a:ea typeface="宋体" panose="02010600030101010101" pitchFamily="2" charset="-122"/>
            </a:endParaRPr>
          </a:p>
        </p:txBody>
      </p:sp>
      <p:grpSp>
        <p:nvGrpSpPr>
          <p:cNvPr id="20485" name="Group 15"/>
          <p:cNvGrpSpPr/>
          <p:nvPr/>
        </p:nvGrpSpPr>
        <p:grpSpPr>
          <a:xfrm>
            <a:off x="990600" y="1752600"/>
            <a:ext cx="1728788" cy="2362200"/>
            <a:chOff x="528" y="1056"/>
            <a:chExt cx="1089" cy="1488"/>
          </a:xfrm>
        </p:grpSpPr>
        <p:pic>
          <p:nvPicPr>
            <p:cNvPr id="20486" name="Picture 16" descr="对偶图(1)"/>
            <p:cNvPicPr>
              <a:picLocks noChangeAspect="1"/>
            </p:cNvPicPr>
            <p:nvPr/>
          </p:nvPicPr>
          <p:blipFill>
            <a:blip r:embed="rId3"/>
            <a:stretch>
              <a:fillRect/>
            </a:stretch>
          </p:blipFill>
          <p:spPr>
            <a:xfrm>
              <a:off x="528" y="1056"/>
              <a:ext cx="1089" cy="1248"/>
            </a:xfrm>
            <a:prstGeom prst="rect">
              <a:avLst/>
            </a:prstGeom>
            <a:noFill/>
            <a:ln w="9525">
              <a:noFill/>
            </a:ln>
          </p:spPr>
        </p:pic>
        <p:sp>
          <p:nvSpPr>
            <p:cNvPr id="20487" name="Text Box 17"/>
            <p:cNvSpPr txBox="1"/>
            <p:nvPr/>
          </p:nvSpPr>
          <p:spPr>
            <a:xfrm>
              <a:off x="912" y="2256"/>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grpSp>
      <p:grpSp>
        <p:nvGrpSpPr>
          <p:cNvPr id="20488" name="Group 18"/>
          <p:cNvGrpSpPr/>
          <p:nvPr/>
        </p:nvGrpSpPr>
        <p:grpSpPr>
          <a:xfrm>
            <a:off x="2971800" y="1752600"/>
            <a:ext cx="2514600" cy="2286000"/>
            <a:chOff x="1872" y="1056"/>
            <a:chExt cx="1584" cy="1440"/>
          </a:xfrm>
        </p:grpSpPr>
        <p:pic>
          <p:nvPicPr>
            <p:cNvPr id="20489" name="Picture 19" descr="对偶图(2)"/>
            <p:cNvPicPr>
              <a:picLocks noChangeAspect="1"/>
            </p:cNvPicPr>
            <p:nvPr/>
          </p:nvPicPr>
          <p:blipFill>
            <a:blip r:embed="rId4"/>
            <a:stretch>
              <a:fillRect/>
            </a:stretch>
          </p:blipFill>
          <p:spPr>
            <a:xfrm>
              <a:off x="1872" y="1056"/>
              <a:ext cx="1584" cy="1242"/>
            </a:xfrm>
            <a:prstGeom prst="rect">
              <a:avLst/>
            </a:prstGeom>
            <a:noFill/>
            <a:ln w="9525">
              <a:noFill/>
            </a:ln>
          </p:spPr>
        </p:pic>
        <p:sp>
          <p:nvSpPr>
            <p:cNvPr id="20490" name="Text Box 20"/>
            <p:cNvSpPr txBox="1"/>
            <p:nvPr/>
          </p:nvSpPr>
          <p:spPr>
            <a:xfrm>
              <a:off x="2496" y="2208"/>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(2)</a:t>
              </a:r>
            </a:p>
          </p:txBody>
        </p:sp>
      </p:grpSp>
      <p:grpSp>
        <p:nvGrpSpPr>
          <p:cNvPr id="20491" name="Group 21"/>
          <p:cNvGrpSpPr/>
          <p:nvPr/>
        </p:nvGrpSpPr>
        <p:grpSpPr>
          <a:xfrm>
            <a:off x="6019800" y="1981200"/>
            <a:ext cx="2154238" cy="2209800"/>
            <a:chOff x="3744" y="1200"/>
            <a:chExt cx="1357" cy="1392"/>
          </a:xfrm>
        </p:grpSpPr>
        <p:pic>
          <p:nvPicPr>
            <p:cNvPr id="20492" name="Picture 22" descr="对偶图(3)"/>
            <p:cNvPicPr>
              <a:picLocks noChangeAspect="1"/>
            </p:cNvPicPr>
            <p:nvPr/>
          </p:nvPicPr>
          <p:blipFill>
            <a:blip r:embed="rId5"/>
            <a:stretch>
              <a:fillRect/>
            </a:stretch>
          </p:blipFill>
          <p:spPr>
            <a:xfrm>
              <a:off x="3744" y="1200"/>
              <a:ext cx="1357" cy="1392"/>
            </a:xfrm>
            <a:prstGeom prst="rect">
              <a:avLst/>
            </a:prstGeom>
            <a:noFill/>
            <a:ln w="9525">
              <a:noFill/>
            </a:ln>
          </p:spPr>
        </p:pic>
        <p:sp>
          <p:nvSpPr>
            <p:cNvPr id="20493" name="Text Box 23"/>
            <p:cNvSpPr txBox="1"/>
            <p:nvPr/>
          </p:nvSpPr>
          <p:spPr>
            <a:xfrm>
              <a:off x="4224" y="2208"/>
              <a:ext cx="384"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8"/>
                                        </p:tgtEl>
                                        <p:attrNameLst>
                                          <p:attrName>style.visibility</p:attrName>
                                        </p:attrNameLst>
                                      </p:cBhvr>
                                      <p:to>
                                        <p:strVal val="visible"/>
                                      </p:to>
                                    </p:set>
                                    <p:animEffect transition="in" filter="blinds(horizontal)">
                                      <p:cBhvr>
                                        <p:cTn id="7" dur="500"/>
                                        <p:tgtEl>
                                          <p:spTgt spid="204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91"/>
                                        </p:tgtEl>
                                        <p:attrNameLst>
                                          <p:attrName>style.visibility</p:attrName>
                                        </p:attrNameLst>
                                      </p:cBhvr>
                                      <p:to>
                                        <p:strVal val="visible"/>
                                      </p:to>
                                    </p:set>
                                    <p:animEffect transition="in" filter="blinds(horizontal)">
                                      <p:cBhvr>
                                        <p:cTn id="12" dur="500"/>
                                        <p:tgtEl>
                                          <p:spTgt spid="204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17" dur="500"/>
                                        <p:tgtEl>
                                          <p:spTgt spid="2048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22" dur="500"/>
                                        <p:tgtEl>
                                          <p:spTgt spid="2048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27" dur="500"/>
                                        <p:tgtEl>
                                          <p:spTgt spid="2048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32" dur="500"/>
                                        <p:tgtEl>
                                          <p:spTgt spid="2048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37"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83" grpI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37</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1507" name="Rectangle 3"/>
          <p:cNvSpPr>
            <a:spLocks noGrp="1"/>
          </p:cNvSpPr>
          <p:nvPr>
            <p:ph idx="1"/>
          </p:nvPr>
        </p:nvSpPr>
        <p:spPr>
          <a:xfrm>
            <a:off x="685800" y="1120140"/>
            <a:ext cx="7772400" cy="3505200"/>
          </a:xfrm>
        </p:spPr>
        <p:txBody>
          <a:bodyPr vert="horz" wrap="square" lIns="91440" tIns="45720" rIns="91440" bIns="45720" anchor="t" anchorCtr="0"/>
          <a:lstStyle/>
          <a:p>
            <a:pPr algn="just" eaLnBrk="1" hangingPunct="1">
              <a:spcBef>
                <a:spcPct val="40000"/>
              </a:spcBef>
              <a:buNone/>
            </a:pPr>
            <a:r>
              <a:rPr lang="zh-CN" altLang="en-US" sz="2400" b="1" dirty="0">
                <a:solidFill>
                  <a:srgbClr val="7030A0"/>
                </a:solidFill>
              </a:rPr>
              <a:t>定理6.</a:t>
            </a:r>
            <a:r>
              <a:rPr lang="en-US" altLang="zh-CN" sz="2400" b="1" dirty="0">
                <a:solidFill>
                  <a:srgbClr val="7030A0"/>
                </a:solidFill>
              </a:rPr>
              <a:t>20</a:t>
            </a:r>
            <a:r>
              <a:rPr lang="zh-CN" altLang="en-US" sz="2400" b="1" dirty="0"/>
              <a:t> </a:t>
            </a:r>
            <a:r>
              <a:rPr lang="zh-CN" altLang="en-US" sz="2400" b="1" dirty="0">
                <a:solidFill>
                  <a:schemeClr val="accent2"/>
                </a:solidFill>
              </a:rPr>
              <a:t>设</a:t>
            </a:r>
            <a:r>
              <a:rPr lang="en-US" altLang="zh-CN" sz="2400" b="1" i="1" dirty="0">
                <a:solidFill>
                  <a:schemeClr val="accent2"/>
                </a:solidFill>
              </a:rPr>
              <a:t>G</a:t>
            </a:r>
            <a:r>
              <a:rPr lang="en-US" altLang="zh-CN" sz="2400" b="1" dirty="0">
                <a:solidFill>
                  <a:schemeClr val="accent2"/>
                </a:solidFill>
              </a:rPr>
              <a:t>*</a:t>
            </a:r>
            <a:r>
              <a:rPr lang="zh-CN" altLang="en-US" sz="2400" b="1" dirty="0">
                <a:solidFill>
                  <a:schemeClr val="accent2"/>
                </a:solidFill>
              </a:rPr>
              <a:t>是</a:t>
            </a:r>
            <a:r>
              <a:rPr lang="zh-CN" altLang="en-US" sz="2400" b="1" dirty="0">
                <a:solidFill>
                  <a:srgbClr val="FF0000"/>
                </a:solidFill>
              </a:rPr>
              <a:t>连通</a:t>
            </a:r>
            <a:r>
              <a:rPr lang="zh-CN" altLang="en-US" sz="2400" b="1" dirty="0">
                <a:solidFill>
                  <a:schemeClr val="accent2"/>
                </a:solidFill>
              </a:rPr>
              <a:t>平面图</a:t>
            </a:r>
            <a:r>
              <a:rPr lang="en-US" altLang="zh-CN" sz="2400" b="1" i="1" dirty="0">
                <a:solidFill>
                  <a:schemeClr val="accent2"/>
                </a:solidFill>
              </a:rPr>
              <a:t>G</a:t>
            </a:r>
            <a:r>
              <a:rPr lang="zh-CN" altLang="en-US" sz="2400" b="1" dirty="0">
                <a:solidFill>
                  <a:schemeClr val="accent2"/>
                </a:solidFill>
              </a:rPr>
              <a:t>的对偶图, </a:t>
            </a:r>
            <a:r>
              <a:rPr lang="en-US" altLang="zh-CN" sz="2400" b="1" i="1" dirty="0">
                <a:solidFill>
                  <a:schemeClr val="accent2"/>
                </a:solidFill>
              </a:rPr>
              <a:t>n</a:t>
            </a:r>
            <a:r>
              <a:rPr lang="en-US" altLang="zh-CN" sz="2400" b="1" dirty="0">
                <a:solidFill>
                  <a:schemeClr val="accent2"/>
                </a:solidFill>
              </a:rPr>
              <a:t>*, </a:t>
            </a:r>
            <a:r>
              <a:rPr lang="en-US" altLang="zh-CN" sz="2400" b="1" i="1" dirty="0">
                <a:solidFill>
                  <a:schemeClr val="accent2"/>
                </a:solidFill>
              </a:rPr>
              <a:t>m</a:t>
            </a:r>
            <a:r>
              <a:rPr lang="en-US" altLang="zh-CN" sz="2400" b="1" dirty="0">
                <a:solidFill>
                  <a:schemeClr val="accent2"/>
                </a:solidFill>
              </a:rPr>
              <a:t>*, </a:t>
            </a:r>
            <a:r>
              <a:rPr lang="en-US" altLang="zh-CN" sz="2400" b="1" i="1" dirty="0">
                <a:solidFill>
                  <a:schemeClr val="accent2"/>
                </a:solidFill>
              </a:rPr>
              <a:t>r</a:t>
            </a:r>
            <a:r>
              <a:rPr lang="en-US" altLang="zh-CN" sz="2400" b="1" dirty="0">
                <a:solidFill>
                  <a:schemeClr val="accent2"/>
                </a:solidFill>
              </a:rPr>
              <a:t>*</a:t>
            </a:r>
            <a:r>
              <a:rPr lang="zh-CN" altLang="en-US" sz="2400" b="1" dirty="0">
                <a:solidFill>
                  <a:schemeClr val="accent2"/>
                </a:solidFill>
              </a:rPr>
              <a:t>和</a:t>
            </a:r>
            <a:r>
              <a:rPr lang="en-US" altLang="zh-CN" sz="2400" b="1" i="1" dirty="0">
                <a:solidFill>
                  <a:schemeClr val="accent2"/>
                </a:solidFill>
              </a:rPr>
              <a:t>n</a:t>
            </a:r>
            <a:r>
              <a:rPr lang="en-US" altLang="zh-CN" sz="2400" b="1" dirty="0">
                <a:solidFill>
                  <a:schemeClr val="accent2"/>
                </a:solidFill>
              </a:rPr>
              <a:t>, </a:t>
            </a:r>
            <a:r>
              <a:rPr lang="en-US" altLang="zh-CN" sz="2400" b="1" i="1" dirty="0">
                <a:solidFill>
                  <a:schemeClr val="accent2"/>
                </a:solidFill>
              </a:rPr>
              <a:t>m</a:t>
            </a:r>
            <a:r>
              <a:rPr lang="en-US" altLang="zh-CN" sz="2400" b="1" dirty="0">
                <a:solidFill>
                  <a:schemeClr val="accent2"/>
                </a:solidFill>
              </a:rPr>
              <a:t>, </a:t>
            </a:r>
          </a:p>
          <a:p>
            <a:pPr algn="just" eaLnBrk="1" hangingPunct="1">
              <a:spcBef>
                <a:spcPct val="40000"/>
              </a:spcBef>
              <a:buNone/>
            </a:pPr>
            <a:r>
              <a:rPr lang="en-US" altLang="zh-CN" sz="2400" b="1" i="1" dirty="0">
                <a:solidFill>
                  <a:schemeClr val="accent2"/>
                </a:solidFill>
              </a:rPr>
              <a:t>r</a:t>
            </a:r>
            <a:r>
              <a:rPr lang="zh-CN" altLang="en-US" sz="2400" b="1" dirty="0">
                <a:solidFill>
                  <a:schemeClr val="accent2"/>
                </a:solidFill>
              </a:rPr>
              <a:t>分别为</a:t>
            </a:r>
            <a:r>
              <a:rPr lang="en-US" altLang="zh-CN" sz="2400" b="1" i="1" dirty="0">
                <a:solidFill>
                  <a:schemeClr val="accent2"/>
                </a:solidFill>
              </a:rPr>
              <a:t>G</a:t>
            </a:r>
            <a:r>
              <a:rPr lang="en-US" altLang="zh-CN" sz="2400" b="1" dirty="0">
                <a:solidFill>
                  <a:schemeClr val="accent2"/>
                </a:solidFill>
              </a:rPr>
              <a:t>*</a:t>
            </a:r>
            <a:r>
              <a:rPr lang="zh-CN" altLang="en-US" sz="2400" b="1" dirty="0">
                <a:solidFill>
                  <a:schemeClr val="accent2"/>
                </a:solidFill>
              </a:rPr>
              <a:t>和</a:t>
            </a:r>
            <a:r>
              <a:rPr lang="en-US" altLang="zh-CN" sz="2400" b="1" i="1" dirty="0">
                <a:solidFill>
                  <a:schemeClr val="accent2"/>
                </a:solidFill>
              </a:rPr>
              <a:t>G</a:t>
            </a:r>
            <a:r>
              <a:rPr lang="zh-CN" altLang="en-US" sz="2400" b="1" dirty="0">
                <a:solidFill>
                  <a:schemeClr val="accent2"/>
                </a:solidFill>
              </a:rPr>
              <a:t>的顶点数</a:t>
            </a:r>
            <a:r>
              <a:rPr lang="en-US" altLang="zh-CN" sz="2400" b="1" dirty="0">
                <a:solidFill>
                  <a:schemeClr val="accent2"/>
                </a:solidFill>
              </a:rPr>
              <a:t>, </a:t>
            </a:r>
            <a:r>
              <a:rPr lang="zh-CN" altLang="en-US" sz="2400" b="1" dirty="0">
                <a:solidFill>
                  <a:schemeClr val="accent2"/>
                </a:solidFill>
              </a:rPr>
              <a:t>边数和面数，则</a:t>
            </a:r>
          </a:p>
          <a:p>
            <a:pPr algn="just" eaLnBrk="1" hangingPunct="1">
              <a:spcBef>
                <a:spcPct val="40000"/>
              </a:spcBef>
              <a:buNone/>
            </a:pPr>
            <a:r>
              <a:rPr lang="zh-CN" altLang="en-US" sz="2400" b="1" dirty="0">
                <a:solidFill>
                  <a:schemeClr val="accent2"/>
                </a:solidFill>
              </a:rPr>
              <a:t>(1)  </a:t>
            </a:r>
            <a:r>
              <a:rPr lang="en-US" altLang="zh-CN" sz="2400" b="1" i="1" dirty="0">
                <a:solidFill>
                  <a:schemeClr val="accent2"/>
                </a:solidFill>
              </a:rPr>
              <a:t>n</a:t>
            </a:r>
            <a:r>
              <a:rPr lang="en-US" altLang="zh-CN" sz="2400" b="1" dirty="0">
                <a:solidFill>
                  <a:schemeClr val="accent2"/>
                </a:solidFill>
              </a:rPr>
              <a:t>*= </a:t>
            </a:r>
            <a:r>
              <a:rPr lang="en-US" altLang="zh-CN" sz="2400" b="1" i="1" dirty="0">
                <a:solidFill>
                  <a:schemeClr val="accent2"/>
                </a:solidFill>
              </a:rPr>
              <a:t>r</a:t>
            </a:r>
            <a:endParaRPr lang="en-US" altLang="zh-CN" sz="2400" b="1" dirty="0">
              <a:solidFill>
                <a:schemeClr val="accent2"/>
              </a:solidFill>
            </a:endParaRPr>
          </a:p>
          <a:p>
            <a:pPr algn="just" eaLnBrk="1" hangingPunct="1">
              <a:spcBef>
                <a:spcPct val="40000"/>
              </a:spcBef>
              <a:buNone/>
            </a:pPr>
            <a:r>
              <a:rPr lang="en-US" altLang="zh-CN" sz="2400" b="1" dirty="0">
                <a:solidFill>
                  <a:schemeClr val="accent2"/>
                </a:solidFill>
              </a:rPr>
              <a:t>(2)  </a:t>
            </a:r>
            <a:r>
              <a:rPr lang="en-US" altLang="zh-CN" sz="2400" b="1" i="1" dirty="0">
                <a:solidFill>
                  <a:schemeClr val="accent2"/>
                </a:solidFill>
              </a:rPr>
              <a:t>m</a:t>
            </a:r>
            <a:r>
              <a:rPr lang="en-US" altLang="zh-CN" sz="2400" b="1" dirty="0">
                <a:solidFill>
                  <a:schemeClr val="accent2"/>
                </a:solidFill>
              </a:rPr>
              <a:t>*=</a:t>
            </a:r>
            <a:r>
              <a:rPr lang="en-US" altLang="zh-CN" sz="2400" b="1" i="1" dirty="0">
                <a:solidFill>
                  <a:schemeClr val="accent2"/>
                </a:solidFill>
              </a:rPr>
              <a:t>m</a:t>
            </a:r>
            <a:endParaRPr lang="en-US" altLang="zh-CN" sz="2400" b="1" dirty="0">
              <a:solidFill>
                <a:schemeClr val="accent2"/>
              </a:solidFill>
            </a:endParaRPr>
          </a:p>
          <a:p>
            <a:pPr algn="just" eaLnBrk="1" hangingPunct="1">
              <a:spcBef>
                <a:spcPct val="40000"/>
              </a:spcBef>
              <a:buNone/>
            </a:pPr>
            <a:r>
              <a:rPr lang="en-US" altLang="zh-CN" sz="2400" b="1" dirty="0">
                <a:solidFill>
                  <a:srgbClr val="FF0000"/>
                </a:solidFill>
              </a:rPr>
              <a:t>(3)  </a:t>
            </a:r>
            <a:r>
              <a:rPr lang="en-US" altLang="zh-CN" sz="2400" b="1" i="1" dirty="0">
                <a:solidFill>
                  <a:srgbClr val="FF0000"/>
                </a:solidFill>
              </a:rPr>
              <a:t>r</a:t>
            </a:r>
            <a:r>
              <a:rPr lang="en-US" altLang="zh-CN" sz="2400" b="1" dirty="0">
                <a:solidFill>
                  <a:srgbClr val="FF0000"/>
                </a:solidFill>
              </a:rPr>
              <a:t>*=</a:t>
            </a:r>
            <a:r>
              <a:rPr lang="en-US" altLang="zh-CN" sz="2400" b="1" i="1" dirty="0">
                <a:solidFill>
                  <a:srgbClr val="FF0000"/>
                </a:solidFill>
              </a:rPr>
              <a:t>n</a:t>
            </a:r>
            <a:endParaRPr lang="zh-CN" altLang="en-US" sz="2400" b="1" dirty="0">
              <a:solidFill>
                <a:srgbClr val="FF0000"/>
              </a:solidFill>
            </a:endParaRPr>
          </a:p>
          <a:p>
            <a:pPr algn="just" eaLnBrk="1" hangingPunct="1">
              <a:spcBef>
                <a:spcPct val="40000"/>
              </a:spcBef>
              <a:buNone/>
            </a:pPr>
            <a:r>
              <a:rPr lang="zh-CN" altLang="en-US" sz="2400" b="1" dirty="0">
                <a:solidFill>
                  <a:schemeClr val="accent2"/>
                </a:solidFill>
              </a:rPr>
              <a:t>(4) 设</a:t>
            </a:r>
            <a:r>
              <a:rPr lang="en-US" altLang="zh-CN" sz="2400" b="1" i="1" dirty="0">
                <a:solidFill>
                  <a:schemeClr val="accent2"/>
                </a:solidFill>
              </a:rPr>
              <a:t>G</a:t>
            </a:r>
            <a:r>
              <a:rPr lang="en-US" altLang="zh-CN" sz="2400" b="1" dirty="0">
                <a:solidFill>
                  <a:schemeClr val="accent2"/>
                </a:solidFill>
              </a:rPr>
              <a:t>*</a:t>
            </a:r>
            <a:r>
              <a:rPr lang="zh-CN" altLang="en-US" sz="2400" b="1" dirty="0">
                <a:solidFill>
                  <a:schemeClr val="accent2"/>
                </a:solidFill>
              </a:rPr>
              <a:t>的顶点</a:t>
            </a:r>
            <a:r>
              <a:rPr lang="en-US" altLang="zh-CN" sz="2400" b="1" i="1" dirty="0">
                <a:solidFill>
                  <a:schemeClr val="accent2"/>
                </a:solidFill>
              </a:rPr>
              <a:t>v</a:t>
            </a:r>
            <a:r>
              <a:rPr lang="en-US" altLang="zh-CN" sz="2400" b="1" i="1" baseline="-30000" dirty="0">
                <a:solidFill>
                  <a:schemeClr val="accent2"/>
                </a:solidFill>
              </a:rPr>
              <a:t>i</a:t>
            </a:r>
            <a:r>
              <a:rPr lang="en-US" altLang="zh-CN" sz="2400" b="1" dirty="0">
                <a:solidFill>
                  <a:schemeClr val="accent2"/>
                </a:solidFill>
              </a:rPr>
              <a:t>*</a:t>
            </a:r>
            <a:r>
              <a:rPr lang="zh-CN" altLang="en-US" sz="2400" b="1" dirty="0">
                <a:solidFill>
                  <a:schemeClr val="accent2"/>
                </a:solidFill>
              </a:rPr>
              <a:t>位于</a:t>
            </a:r>
            <a:r>
              <a:rPr lang="en-US" altLang="zh-CN" sz="2400" b="1" i="1" dirty="0">
                <a:solidFill>
                  <a:schemeClr val="accent2"/>
                </a:solidFill>
              </a:rPr>
              <a:t>G</a:t>
            </a:r>
            <a:r>
              <a:rPr lang="zh-CN" altLang="en-US" sz="2400" b="1" dirty="0">
                <a:solidFill>
                  <a:schemeClr val="accent2"/>
                </a:solidFill>
              </a:rPr>
              <a:t>的面</a:t>
            </a:r>
            <a:r>
              <a:rPr lang="en-US" altLang="zh-CN" sz="2400" b="1" i="1" dirty="0">
                <a:solidFill>
                  <a:schemeClr val="accent2"/>
                </a:solidFill>
              </a:rPr>
              <a:t>R</a:t>
            </a:r>
            <a:r>
              <a:rPr lang="en-US" altLang="zh-CN" sz="2400" b="1" i="1" baseline="-30000" dirty="0">
                <a:solidFill>
                  <a:schemeClr val="accent2"/>
                </a:solidFill>
              </a:rPr>
              <a:t>i</a:t>
            </a:r>
            <a:r>
              <a:rPr lang="zh-CN" altLang="en-US" sz="2400" b="1" dirty="0">
                <a:solidFill>
                  <a:schemeClr val="accent2"/>
                </a:solidFill>
              </a:rPr>
              <a:t>中, 则</a:t>
            </a:r>
            <a:r>
              <a:rPr lang="en-US" altLang="zh-CN" sz="2400" b="1" i="1" dirty="0">
                <a:solidFill>
                  <a:schemeClr val="accent2"/>
                </a:solidFill>
              </a:rPr>
              <a:t>d</a:t>
            </a:r>
            <a:r>
              <a:rPr lang="en-US" altLang="zh-CN" sz="2400" b="1" dirty="0">
                <a:solidFill>
                  <a:schemeClr val="accent2"/>
                </a:solidFill>
              </a:rPr>
              <a:t>(</a:t>
            </a:r>
            <a:r>
              <a:rPr lang="en-US" altLang="zh-CN" sz="2400" b="1" i="1" dirty="0">
                <a:solidFill>
                  <a:schemeClr val="accent2"/>
                </a:solidFill>
              </a:rPr>
              <a:t>v</a:t>
            </a:r>
            <a:r>
              <a:rPr lang="en-US" altLang="zh-CN" sz="2400" b="1" i="1" baseline="-30000" dirty="0">
                <a:solidFill>
                  <a:schemeClr val="accent2"/>
                </a:solidFill>
              </a:rPr>
              <a:t>i</a:t>
            </a:r>
            <a:r>
              <a:rPr lang="en-US" altLang="zh-CN" sz="2400" b="1" dirty="0">
                <a:solidFill>
                  <a:schemeClr val="accent2"/>
                </a:solidFill>
              </a:rPr>
              <a:t>*)=deg(</a:t>
            </a:r>
            <a:r>
              <a:rPr lang="en-US" altLang="zh-CN" sz="2400" b="1" i="1" dirty="0">
                <a:solidFill>
                  <a:schemeClr val="accent2"/>
                </a:solidFill>
              </a:rPr>
              <a:t>R</a:t>
            </a:r>
            <a:r>
              <a:rPr lang="en-US" altLang="zh-CN" sz="2400" b="1" i="1" baseline="-30000" dirty="0">
                <a:solidFill>
                  <a:schemeClr val="accent2"/>
                </a:solidFill>
              </a:rPr>
              <a:t>i</a:t>
            </a:r>
            <a:r>
              <a:rPr lang="en-US" altLang="zh-CN" sz="2400" b="1" dirty="0">
                <a:solidFill>
                  <a:schemeClr val="accent2"/>
                </a:solidFill>
              </a:rPr>
              <a:t>)</a:t>
            </a:r>
          </a:p>
          <a:p>
            <a:pPr algn="just" eaLnBrk="1" hangingPunct="1">
              <a:spcBef>
                <a:spcPct val="40000"/>
              </a:spcBef>
              <a:buNone/>
            </a:pPr>
            <a:endParaRPr lang="en-US" altLang="zh-CN" sz="2400" b="1" dirty="0">
              <a:solidFill>
                <a:schemeClr val="accent2"/>
              </a:solidFill>
            </a:endParaRPr>
          </a:p>
          <a:p>
            <a:pPr algn="just" eaLnBrk="1" hangingPunct="1">
              <a:spcBef>
                <a:spcPct val="40000"/>
              </a:spcBef>
              <a:buNone/>
            </a:pPr>
            <a:r>
              <a:rPr lang="zh-CN" altLang="en-US" sz="2400" b="1" dirty="0">
                <a:solidFill>
                  <a:schemeClr val="accent2"/>
                </a:solidFill>
              </a:rPr>
              <a:t>如果</a:t>
            </a:r>
            <a:r>
              <a:rPr lang="en-US" altLang="zh-CN" sz="2400" b="1" dirty="0">
                <a:solidFill>
                  <a:schemeClr val="accent2"/>
                </a:solidFill>
              </a:rPr>
              <a:t>G</a:t>
            </a:r>
            <a:r>
              <a:rPr lang="zh-CN" altLang="en-US" sz="2400" b="1" dirty="0">
                <a:solidFill>
                  <a:schemeClr val="accent2"/>
                </a:solidFill>
              </a:rPr>
              <a:t>为非</a:t>
            </a:r>
            <a:r>
              <a:rPr lang="zh-CN" altLang="en-US" sz="2400" b="1" dirty="0">
                <a:solidFill>
                  <a:schemeClr val="accent4"/>
                </a:solidFill>
                <a:sym typeface="+mn-ea"/>
              </a:rPr>
              <a:t>连通</a:t>
            </a:r>
            <a:r>
              <a:rPr lang="zh-CN" altLang="en-US" sz="2400" b="1" dirty="0">
                <a:solidFill>
                  <a:schemeClr val="accent2"/>
                </a:solidFill>
                <a:sym typeface="+mn-ea"/>
              </a:rPr>
              <a:t>平面图</a:t>
            </a:r>
            <a:r>
              <a:rPr lang="en-US" altLang="zh-CN" sz="2400" b="1" dirty="0">
                <a:solidFill>
                  <a:schemeClr val="accent2"/>
                </a:solidFill>
                <a:sym typeface="+mn-ea"/>
              </a:rPr>
              <a:t>(</a:t>
            </a:r>
            <a:r>
              <a:rPr lang="zh-CN" altLang="en-US" sz="2400" b="1" dirty="0">
                <a:solidFill>
                  <a:schemeClr val="accent2"/>
                </a:solidFill>
                <a:sym typeface="+mn-ea"/>
              </a:rPr>
              <a:t>含</a:t>
            </a:r>
            <a:r>
              <a:rPr lang="en-US" altLang="zh-CN" sz="2400" b="1" i="1" dirty="0">
                <a:solidFill>
                  <a:schemeClr val="accent2"/>
                </a:solidFill>
                <a:sym typeface="+mn-ea"/>
              </a:rPr>
              <a:t>k</a:t>
            </a:r>
            <a:r>
              <a:rPr lang="zh-CN" altLang="en-US" sz="2400" b="1" dirty="0">
                <a:solidFill>
                  <a:schemeClr val="accent2"/>
                </a:solidFill>
                <a:sym typeface="+mn-ea"/>
              </a:rPr>
              <a:t>个连通分支</a:t>
            </a:r>
            <a:r>
              <a:rPr lang="en-US" altLang="zh-CN" sz="2400" b="1" dirty="0">
                <a:solidFill>
                  <a:schemeClr val="accent2"/>
                </a:solidFill>
                <a:sym typeface="+mn-ea"/>
              </a:rPr>
              <a:t>)</a:t>
            </a:r>
            <a:r>
              <a:rPr lang="zh-CN" altLang="en-US" sz="2400" b="1" dirty="0">
                <a:solidFill>
                  <a:schemeClr val="accent2"/>
                </a:solidFill>
                <a:sym typeface="+mn-ea"/>
              </a:rPr>
              <a:t>，则对对偶图</a:t>
            </a:r>
            <a:r>
              <a:rPr lang="en-US" altLang="zh-CN" sz="2400" b="1" i="1" dirty="0">
                <a:solidFill>
                  <a:schemeClr val="accent2"/>
                </a:solidFill>
                <a:sym typeface="+mn-ea"/>
              </a:rPr>
              <a:t>G</a:t>
            </a:r>
            <a:r>
              <a:rPr lang="en-US" altLang="zh-CN" sz="2400" b="1" dirty="0">
                <a:solidFill>
                  <a:schemeClr val="accent2"/>
                </a:solidFill>
                <a:sym typeface="+mn-ea"/>
              </a:rPr>
              <a:t>*</a:t>
            </a:r>
            <a:r>
              <a:rPr lang="zh-CN" altLang="en-US" sz="2400" b="1" dirty="0">
                <a:solidFill>
                  <a:schemeClr val="accent2"/>
                </a:solidFill>
                <a:sym typeface="+mn-ea"/>
              </a:rPr>
              <a:t>，</a:t>
            </a:r>
          </a:p>
          <a:p>
            <a:pPr algn="just" eaLnBrk="1" hangingPunct="1">
              <a:spcBef>
                <a:spcPct val="40000"/>
              </a:spcBef>
              <a:buNone/>
            </a:pPr>
            <a:r>
              <a:rPr lang="zh-CN" altLang="en-US" sz="2400" b="1" dirty="0">
                <a:solidFill>
                  <a:schemeClr val="accent2"/>
                </a:solidFill>
                <a:sym typeface="+mn-ea"/>
              </a:rPr>
              <a:t>以上</a:t>
            </a:r>
            <a:r>
              <a:rPr lang="en-US" altLang="zh-CN" sz="2400" b="1" dirty="0">
                <a:solidFill>
                  <a:schemeClr val="accent2"/>
                </a:solidFill>
                <a:sym typeface="+mn-ea"/>
              </a:rPr>
              <a:t>(1), (2)</a:t>
            </a:r>
            <a:r>
              <a:rPr lang="zh-CN" altLang="en-US" sz="2400" b="1" dirty="0">
                <a:solidFill>
                  <a:schemeClr val="accent2"/>
                </a:solidFill>
                <a:sym typeface="+mn-ea"/>
              </a:rPr>
              <a:t>和</a:t>
            </a:r>
            <a:r>
              <a:rPr lang="en-US" altLang="zh-CN" sz="2400" b="1" dirty="0">
                <a:solidFill>
                  <a:schemeClr val="accent2"/>
                </a:solidFill>
                <a:sym typeface="+mn-ea"/>
              </a:rPr>
              <a:t>(4)</a:t>
            </a:r>
            <a:r>
              <a:rPr lang="zh-CN" altLang="en-US" sz="2400" b="1" dirty="0">
                <a:solidFill>
                  <a:schemeClr val="accent2"/>
                </a:solidFill>
                <a:sym typeface="+mn-ea"/>
              </a:rPr>
              <a:t>式不变，而</a:t>
            </a:r>
            <a:r>
              <a:rPr lang="en-US" altLang="zh-CN" sz="2400" b="1" dirty="0">
                <a:solidFill>
                  <a:schemeClr val="accent2"/>
                </a:solidFill>
                <a:sym typeface="+mn-ea"/>
              </a:rPr>
              <a:t>(3)</a:t>
            </a:r>
            <a:r>
              <a:rPr lang="zh-CN" altLang="en-US" sz="2400" b="1" dirty="0">
                <a:solidFill>
                  <a:schemeClr val="accent2"/>
                </a:solidFill>
                <a:sym typeface="+mn-ea"/>
              </a:rPr>
              <a:t>要变为</a:t>
            </a:r>
            <a:r>
              <a:rPr lang="en-US" altLang="zh-CN" sz="2400" b="1" i="1" dirty="0">
                <a:solidFill>
                  <a:srgbClr val="FF0000"/>
                </a:solidFill>
                <a:sym typeface="+mn-ea"/>
              </a:rPr>
              <a:t>r</a:t>
            </a:r>
            <a:r>
              <a:rPr lang="en-US" altLang="zh-CN" sz="2400" b="1" dirty="0">
                <a:solidFill>
                  <a:srgbClr val="FF0000"/>
                </a:solidFill>
                <a:sym typeface="+mn-ea"/>
              </a:rPr>
              <a:t>*=</a:t>
            </a:r>
            <a:r>
              <a:rPr lang="en-US" altLang="zh-CN" sz="2400" b="1" i="1" dirty="0">
                <a:solidFill>
                  <a:srgbClr val="FF0000"/>
                </a:solidFill>
                <a:sym typeface="+mn-ea"/>
              </a:rPr>
              <a:t>n</a:t>
            </a:r>
            <a:r>
              <a:rPr lang="en-US" altLang="zh-CN" sz="2400" b="1" dirty="0">
                <a:solidFill>
                  <a:srgbClr val="FF0000"/>
                </a:solidFill>
                <a:sym typeface="+mn-ea"/>
              </a:rPr>
              <a:t>-</a:t>
            </a:r>
            <a:r>
              <a:rPr lang="en-US" altLang="zh-CN" sz="2400" b="1" i="1" dirty="0">
                <a:solidFill>
                  <a:srgbClr val="FF0000"/>
                </a:solidFill>
                <a:sym typeface="+mn-ea"/>
              </a:rPr>
              <a:t>k</a:t>
            </a:r>
            <a:r>
              <a:rPr lang="en-US" altLang="zh-CN" sz="2400" b="1" dirty="0">
                <a:solidFill>
                  <a:srgbClr val="FF0000"/>
                </a:solidFill>
                <a:sym typeface="+mn-ea"/>
              </a:rPr>
              <a:t>+1.</a:t>
            </a:r>
            <a:endParaRPr lang="zh-CN" altLang="en-US" sz="2400" b="1" dirty="0">
              <a:solidFill>
                <a:schemeClr val="accent2"/>
              </a:solidFill>
              <a:sym typeface="+mn-ea"/>
            </a:endParaRPr>
          </a:p>
          <a:p>
            <a:pPr algn="just" eaLnBrk="1" hangingPunct="1">
              <a:spcBef>
                <a:spcPct val="40000"/>
              </a:spcBef>
              <a:buNone/>
            </a:pPr>
            <a:endParaRPr lang="zh-CN" altLang="en-US" sz="2400" b="1" dirty="0">
              <a:solidFill>
                <a:schemeClr val="accent2"/>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7" end="7"/>
                                            </p:txEl>
                                          </p:spTgt>
                                        </p:tgtEl>
                                        <p:attrNameLst>
                                          <p:attrName>style.visibility</p:attrName>
                                        </p:attrNameLst>
                                      </p:cBhvr>
                                      <p:to>
                                        <p:strVal val="visible"/>
                                      </p:to>
                                    </p:set>
                                    <p:animEffect transition="in" filter="blinds(horizontal)">
                                      <p:cBhvr>
                                        <p:cTn id="7" dur="500"/>
                                        <p:tgtEl>
                                          <p:spTgt spid="21507">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xEl>
                                              <p:pRg st="8" end="8"/>
                                            </p:txEl>
                                          </p:spTgt>
                                        </p:tgtEl>
                                        <p:attrNameLst>
                                          <p:attrName>style.visibility</p:attrName>
                                        </p:attrNameLst>
                                      </p:cBhvr>
                                      <p:to>
                                        <p:strVal val="visible"/>
                                      </p:to>
                                    </p:set>
                                    <p:animEffect transition="in" filter="blinds(horizontal)">
                                      <p:cBhvr>
                                        <p:cTn id="10"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5"/>
          <p:cNvSpPr>
            <a:spLocks noGrp="1"/>
          </p:cNvSpPr>
          <p:nvPr>
            <p:ph type="sldNum" sz="quarter" idx="12"/>
          </p:nvPr>
        </p:nvSpPr>
        <p:spPr>
          <a:xfrm>
            <a:off x="6810375" y="6286500"/>
            <a:ext cx="1905000" cy="457200"/>
          </a:xfrm>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38</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3554" name="Rectangle 2"/>
          <p:cNvSpPr>
            <a:spLocks noGrp="1"/>
          </p:cNvSpPr>
          <p:nvPr>
            <p:ph type="title"/>
          </p:nvPr>
        </p:nvSpPr>
        <p:spPr/>
        <p:txBody>
          <a:bodyPr vert="horz" wrap="square" lIns="91440" tIns="45720" rIns="91440" bIns="45720" anchor="ctr" anchorCtr="0"/>
          <a:lstStyle/>
          <a:p>
            <a:pPr marL="571500" indent="-571500" algn="l" eaLnBrk="1" hangingPunct="1">
              <a:buClrTx/>
              <a:buSzTx/>
              <a:buFont typeface="Wingdings" panose="05000000000000000000" charset="0"/>
              <a:buChar char="p"/>
            </a:pPr>
            <a:r>
              <a:rPr lang="zh-CN" altLang="en-US" sz="3600" dirty="0">
                <a:solidFill>
                  <a:srgbClr val="800000"/>
                </a:solidFill>
              </a:rPr>
              <a:t>着色</a:t>
            </a:r>
          </a:p>
        </p:txBody>
      </p:sp>
      <p:sp>
        <p:nvSpPr>
          <p:cNvPr id="23555" name="Rectangle 3"/>
          <p:cNvSpPr>
            <a:spLocks noGrp="1"/>
          </p:cNvSpPr>
          <p:nvPr>
            <p:ph idx="1"/>
          </p:nvPr>
        </p:nvSpPr>
        <p:spPr>
          <a:xfrm>
            <a:off x="714375" y="1928813"/>
            <a:ext cx="7772400" cy="1428750"/>
          </a:xfrm>
        </p:spPr>
        <p:txBody>
          <a:bodyPr vert="horz" wrap="square" lIns="91440" tIns="45720" rIns="91440" bIns="45720" anchor="t" anchorCtr="0"/>
          <a:lstStyle/>
          <a:p>
            <a:pPr eaLnBrk="1" hangingPunct="1">
              <a:buNone/>
            </a:pPr>
            <a:r>
              <a:rPr lang="zh-CN" altLang="en-US" sz="2400" b="1" dirty="0">
                <a:solidFill>
                  <a:srgbClr val="7030A0"/>
                </a:solidFill>
              </a:rPr>
              <a:t>点着色</a:t>
            </a:r>
            <a:r>
              <a:rPr lang="en-US" altLang="zh-CN" sz="2400" b="1" dirty="0">
                <a:solidFill>
                  <a:srgbClr val="7030A0"/>
                </a:solidFill>
              </a:rPr>
              <a:t>(</a:t>
            </a:r>
            <a:r>
              <a:rPr lang="zh-CN" altLang="en-US" sz="2400" b="1" dirty="0">
                <a:solidFill>
                  <a:srgbClr val="7030A0"/>
                </a:solidFill>
              </a:rPr>
              <a:t>简称着色</a:t>
            </a:r>
            <a:r>
              <a:rPr lang="en-US" altLang="zh-CN" sz="2400" b="1" dirty="0">
                <a:solidFill>
                  <a:srgbClr val="7030A0"/>
                </a:solidFill>
              </a:rPr>
              <a:t>)</a:t>
            </a:r>
            <a:r>
              <a:rPr lang="en-US" altLang="zh-CN" sz="2400" b="1" dirty="0"/>
              <a:t>:  </a:t>
            </a:r>
            <a:r>
              <a:rPr lang="zh-CN" altLang="en-US" sz="2400" b="1" dirty="0"/>
              <a:t>对</a:t>
            </a:r>
            <a:r>
              <a:rPr lang="zh-CN" altLang="en-US" sz="2400" b="1" dirty="0">
                <a:solidFill>
                  <a:srgbClr val="FF0000"/>
                </a:solidFill>
              </a:rPr>
              <a:t>无环无向图</a:t>
            </a:r>
            <a:r>
              <a:rPr lang="zh-CN" altLang="en-US" sz="2400" b="1" dirty="0"/>
              <a:t>的每个顶点涂一种颜色，</a:t>
            </a:r>
            <a:endParaRPr lang="en-US" altLang="zh-CN" sz="2400" b="1" dirty="0"/>
          </a:p>
          <a:p>
            <a:pPr eaLnBrk="1" hangingPunct="1">
              <a:buNone/>
            </a:pPr>
            <a:r>
              <a:rPr lang="zh-CN" altLang="en-US" sz="2400" b="1" dirty="0"/>
              <a:t>使相邻的顶点涂不同的颜色，称为图</a:t>
            </a:r>
            <a:r>
              <a:rPr lang="en-US" altLang="zh-CN" sz="2400" b="1" i="1" dirty="0"/>
              <a:t>G</a:t>
            </a:r>
            <a:r>
              <a:rPr lang="zh-CN" altLang="en-US" sz="2400" b="1" dirty="0"/>
              <a:t>的一种着色．</a:t>
            </a:r>
            <a:endParaRPr lang="en-US" altLang="zh-CN" sz="2400" b="1" dirty="0"/>
          </a:p>
          <a:p>
            <a:pPr eaLnBrk="1" hangingPunct="1">
              <a:buNone/>
            </a:pPr>
            <a:r>
              <a:rPr lang="en-US" altLang="zh-CN" sz="2400" b="1" i="1" dirty="0">
                <a:solidFill>
                  <a:srgbClr val="7030A0"/>
                </a:solidFill>
              </a:rPr>
              <a:t>k</a:t>
            </a:r>
            <a:r>
              <a:rPr lang="en-US" altLang="zh-CN" sz="2400" b="1" dirty="0">
                <a:solidFill>
                  <a:srgbClr val="7030A0"/>
                </a:solidFill>
              </a:rPr>
              <a:t>-</a:t>
            </a:r>
            <a:r>
              <a:rPr lang="zh-CN" altLang="en-US" sz="2400" b="1" dirty="0">
                <a:solidFill>
                  <a:srgbClr val="7030A0"/>
                </a:solidFill>
              </a:rPr>
              <a:t>可着色的</a:t>
            </a:r>
            <a:r>
              <a:rPr lang="en-US" altLang="zh-CN" sz="2400" b="1" dirty="0"/>
              <a:t>: </a:t>
            </a:r>
            <a:r>
              <a:rPr lang="zh-CN" altLang="en-US" sz="2400" b="1" dirty="0"/>
              <a:t>能用</a:t>
            </a:r>
            <a:r>
              <a:rPr lang="en-US" altLang="zh-CN" sz="2400" b="1" i="1" dirty="0">
                <a:solidFill>
                  <a:schemeClr val="accent4"/>
                </a:solidFill>
              </a:rPr>
              <a:t>k</a:t>
            </a:r>
            <a:r>
              <a:rPr lang="zh-CN" altLang="en-US" sz="2400" b="1" dirty="0"/>
              <a:t>种颜色着色．</a:t>
            </a:r>
          </a:p>
        </p:txBody>
      </p:sp>
      <p:sp>
        <p:nvSpPr>
          <p:cNvPr id="23556" name="TextBox 168"/>
          <p:cNvSpPr txBox="1"/>
          <p:nvPr/>
        </p:nvSpPr>
        <p:spPr>
          <a:xfrm>
            <a:off x="642938" y="3571875"/>
            <a:ext cx="7858125" cy="2586038"/>
          </a:xfrm>
          <a:prstGeom prst="rect">
            <a:avLst/>
          </a:prstGeom>
          <a:solidFill>
            <a:schemeClr val="bg1"/>
          </a:solidFill>
          <a:ln w="9525">
            <a:noFill/>
          </a:ln>
        </p:spPr>
        <p:txBody>
          <a:bodyPr anchor="t" anchorCtr="0">
            <a:spAutoFit/>
          </a:bodyPr>
          <a:lstStyle/>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zh-CN" altLang="en-US" dirty="0">
              <a:latin typeface="Arial" panose="020B0604020202020204" pitchFamily="34" charset="0"/>
            </a:endParaRPr>
          </a:p>
        </p:txBody>
      </p:sp>
      <p:grpSp>
        <p:nvGrpSpPr>
          <p:cNvPr id="23557" name="组合 170"/>
          <p:cNvGrpSpPr/>
          <p:nvPr/>
        </p:nvGrpSpPr>
        <p:grpSpPr>
          <a:xfrm>
            <a:off x="714375" y="3929063"/>
            <a:ext cx="1928813" cy="1785937"/>
            <a:chOff x="714348" y="3929066"/>
            <a:chExt cx="1928826" cy="1785950"/>
          </a:xfrm>
        </p:grpSpPr>
        <p:grpSp>
          <p:nvGrpSpPr>
            <p:cNvPr id="23558" name="组合 126"/>
            <p:cNvGrpSpPr/>
            <p:nvPr/>
          </p:nvGrpSpPr>
          <p:grpSpPr>
            <a:xfrm>
              <a:off x="1000100" y="4263016"/>
              <a:ext cx="1249252" cy="1094810"/>
              <a:chOff x="1214415" y="3905826"/>
              <a:chExt cx="1249252" cy="1094810"/>
            </a:xfrm>
          </p:grpSpPr>
          <p:sp>
            <p:nvSpPr>
              <p:cNvPr id="181" name="Oval 3"/>
              <p:cNvSpPr>
                <a:spLocks noChangeArrowheads="1"/>
              </p:cNvSpPr>
              <p:nvPr/>
            </p:nvSpPr>
            <p:spPr bwMode="auto">
              <a:xfrm>
                <a:off x="1522392" y="3908428"/>
                <a:ext cx="85726"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82" name="Oval 4"/>
              <p:cNvSpPr>
                <a:spLocks noChangeArrowheads="1"/>
              </p:cNvSpPr>
              <p:nvPr/>
            </p:nvSpPr>
            <p:spPr bwMode="auto">
              <a:xfrm>
                <a:off x="2051033" y="3905253"/>
                <a:ext cx="85726"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cxnSp>
            <p:nvCxnSpPr>
              <p:cNvPr id="23561" name="AutoShape 6"/>
              <p:cNvCxnSpPr/>
              <p:nvPr/>
            </p:nvCxnSpPr>
            <p:spPr>
              <a:xfrm>
                <a:off x="1608280" y="3948696"/>
                <a:ext cx="443400" cy="0"/>
              </a:xfrm>
              <a:prstGeom prst="straightConnector1">
                <a:avLst/>
              </a:prstGeom>
              <a:ln w="28575" cap="flat" cmpd="sng">
                <a:solidFill>
                  <a:srgbClr val="000000"/>
                </a:solidFill>
                <a:prstDash val="solid"/>
                <a:round/>
                <a:headEnd type="none" w="med" len="med"/>
                <a:tailEnd type="none" w="med" len="med"/>
              </a:ln>
            </p:spPr>
          </p:cxnSp>
          <p:sp>
            <p:nvSpPr>
              <p:cNvPr id="184" name="Oval 7"/>
              <p:cNvSpPr>
                <a:spLocks noChangeArrowheads="1"/>
              </p:cNvSpPr>
              <p:nvPr/>
            </p:nvSpPr>
            <p:spPr bwMode="auto">
              <a:xfrm>
                <a:off x="1511280" y="4918085"/>
                <a:ext cx="85726"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cxnSp>
            <p:nvCxnSpPr>
              <p:cNvPr id="23563" name="AutoShape 9"/>
              <p:cNvCxnSpPr/>
              <p:nvPr/>
            </p:nvCxnSpPr>
            <p:spPr>
              <a:xfrm flipV="1">
                <a:off x="1274824" y="3965183"/>
                <a:ext cx="247675" cy="217643"/>
              </a:xfrm>
              <a:prstGeom prst="straightConnector1">
                <a:avLst/>
              </a:prstGeom>
              <a:ln w="28575" cap="flat" cmpd="sng">
                <a:solidFill>
                  <a:srgbClr val="000000"/>
                </a:solidFill>
                <a:prstDash val="solid"/>
                <a:round/>
                <a:headEnd type="none" w="med" len="med"/>
                <a:tailEnd type="none" w="med" len="med"/>
              </a:ln>
            </p:spPr>
          </p:cxnSp>
          <p:sp>
            <p:nvSpPr>
              <p:cNvPr id="186" name="Oval 11"/>
              <p:cNvSpPr>
                <a:spLocks noChangeArrowheads="1"/>
              </p:cNvSpPr>
              <p:nvPr/>
            </p:nvSpPr>
            <p:spPr bwMode="auto">
              <a:xfrm>
                <a:off x="2378060" y="4630745"/>
                <a:ext cx="85726"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cxnSp>
            <p:nvCxnSpPr>
              <p:cNvPr id="23565" name="AutoShape 12"/>
              <p:cNvCxnSpPr/>
              <p:nvPr/>
            </p:nvCxnSpPr>
            <p:spPr>
              <a:xfrm>
                <a:off x="2410508" y="4248779"/>
                <a:ext cx="9665" cy="385822"/>
              </a:xfrm>
              <a:prstGeom prst="straightConnector1">
                <a:avLst/>
              </a:prstGeom>
              <a:ln w="28575" cap="flat" cmpd="sng">
                <a:solidFill>
                  <a:srgbClr val="000000"/>
                </a:solidFill>
                <a:prstDash val="solid"/>
                <a:round/>
                <a:headEnd type="none" w="med" len="med"/>
                <a:tailEnd type="none" w="med" len="med"/>
              </a:ln>
            </p:spPr>
          </p:cxnSp>
          <p:sp>
            <p:nvSpPr>
              <p:cNvPr id="188" name="Oval 13"/>
              <p:cNvSpPr>
                <a:spLocks noChangeArrowheads="1"/>
              </p:cNvSpPr>
              <p:nvPr/>
            </p:nvSpPr>
            <p:spPr bwMode="auto">
              <a:xfrm>
                <a:off x="1214415" y="4171955"/>
                <a:ext cx="85726"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89" name="Oval 14"/>
              <p:cNvSpPr>
                <a:spLocks noChangeArrowheads="1"/>
              </p:cNvSpPr>
              <p:nvPr/>
            </p:nvSpPr>
            <p:spPr bwMode="auto">
              <a:xfrm>
                <a:off x="2363772" y="4168780"/>
                <a:ext cx="85726"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90" name="Oval 15"/>
              <p:cNvSpPr>
                <a:spLocks noChangeArrowheads="1"/>
              </p:cNvSpPr>
              <p:nvPr/>
            </p:nvSpPr>
            <p:spPr bwMode="auto">
              <a:xfrm>
                <a:off x="1225528" y="4627570"/>
                <a:ext cx="85726"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191" name="Oval 16"/>
              <p:cNvSpPr>
                <a:spLocks noChangeArrowheads="1"/>
              </p:cNvSpPr>
              <p:nvPr/>
            </p:nvSpPr>
            <p:spPr bwMode="auto">
              <a:xfrm>
                <a:off x="2047858" y="4905385"/>
                <a:ext cx="85726"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cxnSp>
            <p:nvCxnSpPr>
              <p:cNvPr id="23570" name="AutoShape 17"/>
              <p:cNvCxnSpPr/>
              <p:nvPr/>
            </p:nvCxnSpPr>
            <p:spPr>
              <a:xfrm>
                <a:off x="2120546" y="3981671"/>
                <a:ext cx="242843" cy="201155"/>
              </a:xfrm>
              <a:prstGeom prst="straightConnector1">
                <a:avLst/>
              </a:prstGeom>
              <a:ln w="28575" cap="flat" cmpd="sng">
                <a:solidFill>
                  <a:srgbClr val="000000"/>
                </a:solidFill>
                <a:prstDash val="solid"/>
                <a:round/>
                <a:headEnd type="none" w="med" len="med"/>
                <a:tailEnd type="none" w="med" len="med"/>
              </a:ln>
            </p:spPr>
          </p:cxnSp>
          <p:cxnSp>
            <p:nvCxnSpPr>
              <p:cNvPr id="23571" name="AutoShape 19"/>
              <p:cNvCxnSpPr/>
              <p:nvPr/>
            </p:nvCxnSpPr>
            <p:spPr>
              <a:xfrm flipV="1">
                <a:off x="2119338" y="4703850"/>
                <a:ext cx="247675" cy="217643"/>
              </a:xfrm>
              <a:prstGeom prst="straightConnector1">
                <a:avLst/>
              </a:prstGeom>
              <a:ln w="28575" cap="flat" cmpd="sng">
                <a:solidFill>
                  <a:srgbClr val="000000"/>
                </a:solidFill>
                <a:prstDash val="solid"/>
                <a:round/>
                <a:headEnd type="none" w="med" len="med"/>
                <a:tailEnd type="none" w="med" len="med"/>
              </a:ln>
            </p:spPr>
          </p:cxnSp>
          <p:cxnSp>
            <p:nvCxnSpPr>
              <p:cNvPr id="23572" name="AutoShape 20"/>
              <p:cNvCxnSpPr/>
              <p:nvPr/>
            </p:nvCxnSpPr>
            <p:spPr>
              <a:xfrm>
                <a:off x="1604656" y="4944577"/>
                <a:ext cx="443400" cy="0"/>
              </a:xfrm>
              <a:prstGeom prst="straightConnector1">
                <a:avLst/>
              </a:prstGeom>
              <a:ln w="28575" cap="flat" cmpd="sng">
                <a:solidFill>
                  <a:srgbClr val="000000"/>
                </a:solidFill>
                <a:prstDash val="solid"/>
                <a:round/>
                <a:headEnd type="none" w="med" len="med"/>
                <a:tailEnd type="none" w="med" len="med"/>
              </a:ln>
            </p:spPr>
          </p:cxnSp>
          <p:cxnSp>
            <p:nvCxnSpPr>
              <p:cNvPr id="23573" name="AutoShape 21"/>
              <p:cNvCxnSpPr/>
              <p:nvPr/>
            </p:nvCxnSpPr>
            <p:spPr>
              <a:xfrm>
                <a:off x="1254284" y="4255374"/>
                <a:ext cx="9665" cy="385822"/>
              </a:xfrm>
              <a:prstGeom prst="straightConnector1">
                <a:avLst/>
              </a:prstGeom>
              <a:ln w="28575" cap="flat" cmpd="sng">
                <a:solidFill>
                  <a:srgbClr val="000000"/>
                </a:solidFill>
                <a:prstDash val="solid"/>
                <a:round/>
                <a:headEnd type="none" w="med" len="med"/>
                <a:tailEnd type="none" w="med" len="med"/>
              </a:ln>
            </p:spPr>
          </p:cxnSp>
          <p:cxnSp>
            <p:nvCxnSpPr>
              <p:cNvPr id="23574" name="AutoShape 22"/>
              <p:cNvCxnSpPr/>
              <p:nvPr/>
            </p:nvCxnSpPr>
            <p:spPr>
              <a:xfrm>
                <a:off x="1279656" y="4703850"/>
                <a:ext cx="242843" cy="227536"/>
              </a:xfrm>
              <a:prstGeom prst="straightConnector1">
                <a:avLst/>
              </a:prstGeom>
              <a:ln w="28575" cap="flat" cmpd="sng">
                <a:solidFill>
                  <a:srgbClr val="000000"/>
                </a:solidFill>
                <a:prstDash val="solid"/>
                <a:round/>
                <a:headEnd type="none" w="med" len="med"/>
                <a:tailEnd type="none" w="med" len="med"/>
              </a:ln>
            </p:spPr>
          </p:cxnSp>
        </p:grpSp>
        <p:sp>
          <p:nvSpPr>
            <p:cNvPr id="23575" name="Text Box 43"/>
            <p:cNvSpPr txBox="1"/>
            <p:nvPr/>
          </p:nvSpPr>
          <p:spPr>
            <a:xfrm>
              <a:off x="1142976" y="3929066"/>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576" name="Text Box 43"/>
            <p:cNvSpPr txBox="1"/>
            <p:nvPr/>
          </p:nvSpPr>
          <p:spPr>
            <a:xfrm>
              <a:off x="714348" y="4857760"/>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577" name="Text Box 43"/>
            <p:cNvSpPr txBox="1"/>
            <p:nvPr/>
          </p:nvSpPr>
          <p:spPr>
            <a:xfrm>
              <a:off x="1795591" y="5286388"/>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578" name="Text Box 43"/>
            <p:cNvSpPr txBox="1"/>
            <p:nvPr/>
          </p:nvSpPr>
          <p:spPr>
            <a:xfrm>
              <a:off x="2224219" y="4357694"/>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579" name="Text Box 43"/>
            <p:cNvSpPr txBox="1"/>
            <p:nvPr/>
          </p:nvSpPr>
          <p:spPr>
            <a:xfrm>
              <a:off x="714348" y="4357694"/>
              <a:ext cx="419103"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580" name="Text Box 43"/>
            <p:cNvSpPr txBox="1"/>
            <p:nvPr/>
          </p:nvSpPr>
          <p:spPr>
            <a:xfrm>
              <a:off x="1081063" y="5286388"/>
              <a:ext cx="419103"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581" name="Text Box 43"/>
            <p:cNvSpPr txBox="1"/>
            <p:nvPr/>
          </p:nvSpPr>
          <p:spPr>
            <a:xfrm>
              <a:off x="2081195" y="5000636"/>
              <a:ext cx="419103"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582" name="Text Box 43"/>
            <p:cNvSpPr txBox="1"/>
            <p:nvPr/>
          </p:nvSpPr>
          <p:spPr>
            <a:xfrm>
              <a:off x="1795443" y="3929066"/>
              <a:ext cx="419103"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grpSp>
      <p:grpSp>
        <p:nvGrpSpPr>
          <p:cNvPr id="23583" name="组合 196"/>
          <p:cNvGrpSpPr/>
          <p:nvPr/>
        </p:nvGrpSpPr>
        <p:grpSpPr>
          <a:xfrm>
            <a:off x="2795588" y="3929063"/>
            <a:ext cx="1766887" cy="1785937"/>
            <a:chOff x="2795723" y="3857628"/>
            <a:chExt cx="1766604" cy="1785950"/>
          </a:xfrm>
        </p:grpSpPr>
        <p:grpSp>
          <p:nvGrpSpPr>
            <p:cNvPr id="23584" name="组合 131"/>
            <p:cNvGrpSpPr/>
            <p:nvPr/>
          </p:nvGrpSpPr>
          <p:grpSpPr>
            <a:xfrm>
              <a:off x="3051139" y="4214818"/>
              <a:ext cx="1163671" cy="1089098"/>
              <a:chOff x="2908263" y="3911538"/>
              <a:chExt cx="1163671" cy="1089098"/>
            </a:xfrm>
          </p:grpSpPr>
          <p:sp>
            <p:nvSpPr>
              <p:cNvPr id="206" name="Oval 23"/>
              <p:cNvSpPr>
                <a:spLocks noChangeArrowheads="1"/>
              </p:cNvSpPr>
              <p:nvPr/>
            </p:nvSpPr>
            <p:spPr bwMode="auto">
              <a:xfrm>
                <a:off x="3327426" y="3911538"/>
                <a:ext cx="79362"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207" name="Oval 24"/>
              <p:cNvSpPr>
                <a:spLocks noChangeArrowheads="1"/>
              </p:cNvSpPr>
              <p:nvPr/>
            </p:nvSpPr>
            <p:spPr bwMode="auto">
              <a:xfrm>
                <a:off x="3286158" y="4918020"/>
                <a:ext cx="80950"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cxnSp>
            <p:nvCxnSpPr>
              <p:cNvPr id="23587" name="AutoShape 25"/>
              <p:cNvCxnSpPr/>
              <p:nvPr/>
            </p:nvCxnSpPr>
            <p:spPr>
              <a:xfrm flipV="1">
                <a:off x="2964534" y="3983925"/>
                <a:ext cx="362382" cy="200710"/>
              </a:xfrm>
              <a:prstGeom prst="straightConnector1">
                <a:avLst/>
              </a:prstGeom>
              <a:ln w="28575" cap="flat" cmpd="sng">
                <a:solidFill>
                  <a:srgbClr val="000000"/>
                </a:solidFill>
                <a:prstDash val="solid"/>
                <a:round/>
                <a:headEnd type="none" w="med" len="med"/>
                <a:tailEnd type="none" w="med" len="med"/>
              </a:ln>
            </p:spPr>
          </p:cxnSp>
          <p:sp>
            <p:nvSpPr>
              <p:cNvPr id="209" name="Oval 26"/>
              <p:cNvSpPr>
                <a:spLocks noChangeArrowheads="1"/>
              </p:cNvSpPr>
              <p:nvPr/>
            </p:nvSpPr>
            <p:spPr bwMode="auto">
              <a:xfrm>
                <a:off x="3992483" y="4463992"/>
                <a:ext cx="79362"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cxnSp>
            <p:nvCxnSpPr>
              <p:cNvPr id="23589" name="AutoShape 27"/>
              <p:cNvCxnSpPr/>
              <p:nvPr/>
            </p:nvCxnSpPr>
            <p:spPr>
              <a:xfrm flipH="1">
                <a:off x="3796209" y="4546572"/>
                <a:ext cx="226207" cy="309290"/>
              </a:xfrm>
              <a:prstGeom prst="straightConnector1">
                <a:avLst/>
              </a:prstGeom>
              <a:ln w="28575" cap="flat" cmpd="sng">
                <a:solidFill>
                  <a:srgbClr val="000000"/>
                </a:solidFill>
                <a:prstDash val="solid"/>
                <a:round/>
                <a:headEnd type="none" w="med" len="med"/>
                <a:tailEnd type="none" w="med" len="med"/>
              </a:ln>
            </p:spPr>
          </p:cxnSp>
          <p:sp>
            <p:nvSpPr>
              <p:cNvPr id="211" name="Oval 28"/>
              <p:cNvSpPr>
                <a:spLocks noChangeArrowheads="1"/>
              </p:cNvSpPr>
              <p:nvPr/>
            </p:nvSpPr>
            <p:spPr bwMode="auto">
              <a:xfrm>
                <a:off x="2908393" y="4175065"/>
                <a:ext cx="79362"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212" name="Oval 29"/>
              <p:cNvSpPr>
                <a:spLocks noChangeArrowheads="1"/>
              </p:cNvSpPr>
              <p:nvPr/>
            </p:nvSpPr>
            <p:spPr bwMode="auto">
              <a:xfrm>
                <a:off x="3857566" y="4043302"/>
                <a:ext cx="79362"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213" name="Oval 30"/>
              <p:cNvSpPr>
                <a:spLocks noChangeArrowheads="1"/>
              </p:cNvSpPr>
              <p:nvPr/>
            </p:nvSpPr>
            <p:spPr bwMode="auto">
              <a:xfrm>
                <a:off x="2917916" y="4629093"/>
                <a:ext cx="80950"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214" name="Oval 31"/>
              <p:cNvSpPr>
                <a:spLocks noChangeArrowheads="1"/>
              </p:cNvSpPr>
              <p:nvPr/>
            </p:nvSpPr>
            <p:spPr bwMode="auto">
              <a:xfrm>
                <a:off x="3725825" y="4856108"/>
                <a:ext cx="79362" cy="82551"/>
              </a:xfrm>
              <a:prstGeom prst="ellipse">
                <a:avLst/>
              </a:prstGeom>
              <a:solidFill>
                <a:srgbClr val="FFFFFF"/>
              </a:solidFill>
              <a:ln w="28575">
                <a:solidFill>
                  <a:srgbClr val="000000"/>
                </a:solidFill>
                <a:round/>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w="38100">
                    <a:solidFill>
                      <a:schemeClr val="tx1"/>
                    </a:solidFill>
                  </a:ln>
                  <a:solidFill>
                    <a:schemeClr val="accent2"/>
                  </a:solidFill>
                  <a:effectLst/>
                  <a:uLnTx/>
                  <a:uFillTx/>
                  <a:latin typeface="Arial" panose="020B0604020202020204" pitchFamily="34" charset="0"/>
                  <a:ea typeface="华文行楷" panose="02010800040101010101" pitchFamily="2" charset="-122"/>
                  <a:cs typeface="+mn-cs"/>
                </a:endParaRPr>
              </a:p>
            </p:txBody>
          </p:sp>
          <p:cxnSp>
            <p:nvCxnSpPr>
              <p:cNvPr id="23594" name="AutoShape 32"/>
              <p:cNvCxnSpPr/>
              <p:nvPr/>
            </p:nvCxnSpPr>
            <p:spPr>
              <a:xfrm>
                <a:off x="3406818" y="3960893"/>
                <a:ext cx="450162" cy="102000"/>
              </a:xfrm>
              <a:prstGeom prst="straightConnector1">
                <a:avLst/>
              </a:prstGeom>
              <a:ln w="28575" cap="flat" cmpd="sng">
                <a:solidFill>
                  <a:srgbClr val="000000"/>
                </a:solidFill>
                <a:prstDash val="solid"/>
                <a:round/>
                <a:headEnd type="none" w="med" len="med"/>
                <a:tailEnd type="none" w="med" len="med"/>
              </a:ln>
            </p:spPr>
          </p:cxnSp>
          <p:cxnSp>
            <p:nvCxnSpPr>
              <p:cNvPr id="23595" name="AutoShape 33"/>
              <p:cNvCxnSpPr/>
              <p:nvPr/>
            </p:nvCxnSpPr>
            <p:spPr>
              <a:xfrm flipH="1" flipV="1">
                <a:off x="3916628" y="4125410"/>
                <a:ext cx="111416" cy="338904"/>
              </a:xfrm>
              <a:prstGeom prst="straightConnector1">
                <a:avLst/>
              </a:prstGeom>
              <a:ln w="28575" cap="flat" cmpd="sng">
                <a:solidFill>
                  <a:srgbClr val="000000"/>
                </a:solidFill>
                <a:prstDash val="solid"/>
                <a:round/>
                <a:headEnd type="none" w="med" len="med"/>
                <a:tailEnd type="none" w="med" len="med"/>
              </a:ln>
            </p:spPr>
          </p:cxnSp>
          <p:cxnSp>
            <p:nvCxnSpPr>
              <p:cNvPr id="23596" name="AutoShape 34"/>
              <p:cNvCxnSpPr/>
              <p:nvPr/>
            </p:nvCxnSpPr>
            <p:spPr>
              <a:xfrm flipV="1">
                <a:off x="3357300" y="4898636"/>
                <a:ext cx="357880" cy="62517"/>
              </a:xfrm>
              <a:prstGeom prst="straightConnector1">
                <a:avLst/>
              </a:prstGeom>
              <a:ln w="28575" cap="flat" cmpd="sng">
                <a:solidFill>
                  <a:srgbClr val="000000"/>
                </a:solidFill>
                <a:prstDash val="solid"/>
                <a:round/>
                <a:headEnd type="none" w="med" len="med"/>
                <a:tailEnd type="none" w="med" len="med"/>
              </a:ln>
            </p:spPr>
          </p:cxnSp>
          <p:cxnSp>
            <p:nvCxnSpPr>
              <p:cNvPr id="23597" name="AutoShape 35"/>
              <p:cNvCxnSpPr/>
              <p:nvPr/>
            </p:nvCxnSpPr>
            <p:spPr>
              <a:xfrm>
                <a:off x="2945402" y="4257022"/>
                <a:ext cx="9003" cy="384969"/>
              </a:xfrm>
              <a:prstGeom prst="straightConnector1">
                <a:avLst/>
              </a:prstGeom>
              <a:ln w="28575" cap="flat" cmpd="sng">
                <a:solidFill>
                  <a:srgbClr val="000000"/>
                </a:solidFill>
                <a:prstDash val="solid"/>
                <a:round/>
                <a:headEnd type="none" w="med" len="med"/>
                <a:tailEnd type="none" w="med" len="med"/>
              </a:ln>
            </p:spPr>
          </p:cxnSp>
          <p:cxnSp>
            <p:nvCxnSpPr>
              <p:cNvPr id="23598" name="AutoShape 36"/>
              <p:cNvCxnSpPr/>
              <p:nvPr/>
            </p:nvCxnSpPr>
            <p:spPr>
              <a:xfrm>
                <a:off x="2969034" y="4704507"/>
                <a:ext cx="317365" cy="240194"/>
              </a:xfrm>
              <a:prstGeom prst="straightConnector1">
                <a:avLst/>
              </a:prstGeom>
              <a:ln w="28575" cap="flat" cmpd="sng">
                <a:solidFill>
                  <a:srgbClr val="000000"/>
                </a:solidFill>
                <a:prstDash val="solid"/>
                <a:round/>
                <a:headEnd type="none" w="med" len="med"/>
                <a:tailEnd type="none" w="med" len="med"/>
              </a:ln>
            </p:spPr>
          </p:cxnSp>
        </p:grpSp>
        <p:sp>
          <p:nvSpPr>
            <p:cNvPr id="23599" name="Text Box 43"/>
            <p:cNvSpPr txBox="1"/>
            <p:nvPr/>
          </p:nvSpPr>
          <p:spPr>
            <a:xfrm>
              <a:off x="3367227" y="3857628"/>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600" name="Text Box 43"/>
            <p:cNvSpPr txBox="1"/>
            <p:nvPr/>
          </p:nvSpPr>
          <p:spPr>
            <a:xfrm>
              <a:off x="2795723" y="4857760"/>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601" name="Text Box 43"/>
            <p:cNvSpPr txBox="1"/>
            <p:nvPr/>
          </p:nvSpPr>
          <p:spPr>
            <a:xfrm>
              <a:off x="3867293" y="5143512"/>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602" name="Text Box 43"/>
            <p:cNvSpPr txBox="1"/>
            <p:nvPr/>
          </p:nvSpPr>
          <p:spPr>
            <a:xfrm>
              <a:off x="2795723" y="4286256"/>
              <a:ext cx="419033"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603" name="Text Box 43"/>
            <p:cNvSpPr txBox="1"/>
            <p:nvPr/>
          </p:nvSpPr>
          <p:spPr>
            <a:xfrm>
              <a:off x="3214756" y="5214950"/>
              <a:ext cx="419033"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604" name="Text Box 43"/>
            <p:cNvSpPr txBox="1"/>
            <p:nvPr/>
          </p:nvSpPr>
          <p:spPr>
            <a:xfrm>
              <a:off x="4143294" y="4572008"/>
              <a:ext cx="419033"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605" name="Text Box 43"/>
            <p:cNvSpPr txBox="1"/>
            <p:nvPr/>
          </p:nvSpPr>
          <p:spPr>
            <a:xfrm>
              <a:off x="4010169" y="4071942"/>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3</a:t>
              </a:r>
              <a:endParaRPr lang="zh-CN" altLang="zh-CN" sz="2000" b="1" dirty="0">
                <a:solidFill>
                  <a:schemeClr val="tx1"/>
                </a:solidFill>
                <a:latin typeface="Arial" panose="020B0604020202020204" pitchFamily="34" charset="0"/>
              </a:endParaRPr>
            </a:p>
          </p:txBody>
        </p:sp>
      </p:grpSp>
      <p:grpSp>
        <p:nvGrpSpPr>
          <p:cNvPr id="23606" name="组合 219"/>
          <p:cNvGrpSpPr/>
          <p:nvPr/>
        </p:nvGrpSpPr>
        <p:grpSpPr>
          <a:xfrm>
            <a:off x="4572000" y="3929063"/>
            <a:ext cx="1857375" cy="1785937"/>
            <a:chOff x="4572000" y="3857628"/>
            <a:chExt cx="1857388" cy="1785950"/>
          </a:xfrm>
        </p:grpSpPr>
        <p:grpSp>
          <p:nvGrpSpPr>
            <p:cNvPr id="23607" name="组合 130"/>
            <p:cNvGrpSpPr/>
            <p:nvPr/>
          </p:nvGrpSpPr>
          <p:grpSpPr>
            <a:xfrm>
              <a:off x="4880187" y="4214818"/>
              <a:ext cx="1192011" cy="1091002"/>
              <a:chOff x="5880319" y="3909634"/>
              <a:chExt cx="1192011" cy="1091002"/>
            </a:xfrm>
          </p:grpSpPr>
          <p:sp>
            <p:nvSpPr>
              <p:cNvPr id="23608" name="Oval 51"/>
              <p:cNvSpPr/>
              <p:nvPr/>
            </p:nvSpPr>
            <p:spPr>
              <a:xfrm>
                <a:off x="6174286" y="3912920"/>
                <a:ext cx="81850" cy="82153"/>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3609" name="Oval 52"/>
              <p:cNvSpPr/>
              <p:nvPr/>
            </p:nvSpPr>
            <p:spPr>
              <a:xfrm>
                <a:off x="6679220" y="3909634"/>
                <a:ext cx="81850" cy="82153"/>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23610" name="AutoShape 53"/>
              <p:cNvCxnSpPr/>
              <p:nvPr/>
            </p:nvCxnSpPr>
            <p:spPr>
              <a:xfrm>
                <a:off x="6256137" y="3952354"/>
                <a:ext cx="423084" cy="0"/>
              </a:xfrm>
              <a:prstGeom prst="straightConnector1">
                <a:avLst/>
              </a:prstGeom>
              <a:ln w="28575" cap="flat" cmpd="sng">
                <a:solidFill>
                  <a:srgbClr val="000000"/>
                </a:solidFill>
                <a:prstDash val="solid"/>
                <a:round/>
                <a:headEnd type="none" w="med" len="med"/>
                <a:tailEnd type="none" w="med" len="med"/>
              </a:ln>
            </p:spPr>
          </p:cxnSp>
          <p:sp>
            <p:nvSpPr>
              <p:cNvPr id="23611" name="Oval 54"/>
              <p:cNvSpPr/>
              <p:nvPr/>
            </p:nvSpPr>
            <p:spPr>
              <a:xfrm>
                <a:off x="6163912" y="4918483"/>
                <a:ext cx="81850" cy="82153"/>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23612" name="AutoShape 56"/>
              <p:cNvCxnSpPr/>
              <p:nvPr/>
            </p:nvCxnSpPr>
            <p:spPr>
              <a:xfrm flipV="1">
                <a:off x="5937960" y="3968786"/>
                <a:ext cx="236326" cy="216886"/>
              </a:xfrm>
              <a:prstGeom prst="straightConnector1">
                <a:avLst/>
              </a:prstGeom>
              <a:ln w="28575" cap="flat" cmpd="sng">
                <a:solidFill>
                  <a:srgbClr val="000000"/>
                </a:solidFill>
                <a:prstDash val="solid"/>
                <a:round/>
                <a:headEnd type="none" w="med" len="med"/>
                <a:tailEnd type="none" w="med" len="med"/>
              </a:ln>
            </p:spPr>
          </p:cxnSp>
          <p:sp>
            <p:nvSpPr>
              <p:cNvPr id="23613" name="Oval 58"/>
              <p:cNvSpPr/>
              <p:nvPr/>
            </p:nvSpPr>
            <p:spPr>
              <a:xfrm>
                <a:off x="6990480" y="4632587"/>
                <a:ext cx="81850" cy="82153"/>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23614" name="AutoShape 59"/>
              <p:cNvCxnSpPr/>
              <p:nvPr/>
            </p:nvCxnSpPr>
            <p:spPr>
              <a:xfrm>
                <a:off x="7021606" y="4251394"/>
                <a:ext cx="9222" cy="384480"/>
              </a:xfrm>
              <a:prstGeom prst="straightConnector1">
                <a:avLst/>
              </a:prstGeom>
              <a:ln w="28575" cap="flat" cmpd="sng">
                <a:solidFill>
                  <a:srgbClr val="000000"/>
                </a:solidFill>
                <a:prstDash val="solid"/>
                <a:round/>
                <a:headEnd type="none" w="med" len="med"/>
                <a:tailEnd type="none" w="med" len="med"/>
              </a:ln>
            </p:spPr>
          </p:cxnSp>
          <p:sp>
            <p:nvSpPr>
              <p:cNvPr id="23615" name="Oval 60"/>
              <p:cNvSpPr/>
              <p:nvPr/>
            </p:nvSpPr>
            <p:spPr>
              <a:xfrm>
                <a:off x="5880319" y="4175813"/>
                <a:ext cx="81850" cy="82153"/>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3616" name="Oval 61"/>
              <p:cNvSpPr/>
              <p:nvPr/>
            </p:nvSpPr>
            <p:spPr>
              <a:xfrm>
                <a:off x="6976647" y="4172527"/>
                <a:ext cx="81850" cy="82153"/>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3617" name="Oval 62"/>
              <p:cNvSpPr/>
              <p:nvPr/>
            </p:nvSpPr>
            <p:spPr>
              <a:xfrm>
                <a:off x="5890694" y="4629301"/>
                <a:ext cx="81850" cy="82153"/>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3618" name="Oval 63"/>
              <p:cNvSpPr/>
              <p:nvPr/>
            </p:nvSpPr>
            <p:spPr>
              <a:xfrm>
                <a:off x="6675761" y="4905337"/>
                <a:ext cx="81850" cy="82153"/>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23619" name="AutoShape 64"/>
              <p:cNvCxnSpPr/>
              <p:nvPr/>
            </p:nvCxnSpPr>
            <p:spPr>
              <a:xfrm>
                <a:off x="6744931" y="3985215"/>
                <a:ext cx="231716" cy="200455"/>
              </a:xfrm>
              <a:prstGeom prst="straightConnector1">
                <a:avLst/>
              </a:prstGeom>
              <a:ln w="28575" cap="flat" cmpd="sng">
                <a:solidFill>
                  <a:srgbClr val="000000"/>
                </a:solidFill>
                <a:prstDash val="solid"/>
                <a:round/>
                <a:headEnd type="none" w="med" len="med"/>
                <a:tailEnd type="none" w="med" len="med"/>
              </a:ln>
            </p:spPr>
          </p:cxnSp>
          <p:cxnSp>
            <p:nvCxnSpPr>
              <p:cNvPr id="23620" name="AutoShape 66"/>
              <p:cNvCxnSpPr/>
              <p:nvPr/>
            </p:nvCxnSpPr>
            <p:spPr>
              <a:xfrm flipV="1">
                <a:off x="6743778" y="4704882"/>
                <a:ext cx="236326" cy="216886"/>
              </a:xfrm>
              <a:prstGeom prst="straightConnector1">
                <a:avLst/>
              </a:prstGeom>
              <a:ln w="28575" cap="flat" cmpd="sng">
                <a:solidFill>
                  <a:srgbClr val="000000"/>
                </a:solidFill>
                <a:prstDash val="solid"/>
                <a:round/>
                <a:headEnd type="none" w="med" len="med"/>
                <a:tailEnd type="none" w="med" len="med"/>
              </a:ln>
            </p:spPr>
          </p:cxnSp>
          <p:cxnSp>
            <p:nvCxnSpPr>
              <p:cNvPr id="23621" name="AutoShape 67"/>
              <p:cNvCxnSpPr/>
              <p:nvPr/>
            </p:nvCxnSpPr>
            <p:spPr>
              <a:xfrm>
                <a:off x="6252679" y="4944772"/>
                <a:ext cx="423084" cy="0"/>
              </a:xfrm>
              <a:prstGeom prst="straightConnector1">
                <a:avLst/>
              </a:prstGeom>
              <a:ln w="28575" cap="flat" cmpd="sng">
                <a:solidFill>
                  <a:srgbClr val="000000"/>
                </a:solidFill>
                <a:prstDash val="solid"/>
                <a:round/>
                <a:headEnd type="none" w="med" len="med"/>
                <a:tailEnd type="none" w="med" len="med"/>
              </a:ln>
            </p:spPr>
          </p:cxnSp>
          <p:cxnSp>
            <p:nvCxnSpPr>
              <p:cNvPr id="23622" name="AutoShape 68"/>
              <p:cNvCxnSpPr/>
              <p:nvPr/>
            </p:nvCxnSpPr>
            <p:spPr>
              <a:xfrm>
                <a:off x="5918363" y="4257966"/>
                <a:ext cx="9222" cy="384480"/>
              </a:xfrm>
              <a:prstGeom prst="straightConnector1">
                <a:avLst/>
              </a:prstGeom>
              <a:ln w="28575" cap="flat" cmpd="sng">
                <a:solidFill>
                  <a:srgbClr val="000000"/>
                </a:solidFill>
                <a:prstDash val="solid"/>
                <a:round/>
                <a:headEnd type="none" w="med" len="med"/>
                <a:tailEnd type="none" w="med" len="med"/>
              </a:ln>
            </p:spPr>
          </p:cxnSp>
          <p:cxnSp>
            <p:nvCxnSpPr>
              <p:cNvPr id="23623" name="AutoShape 69"/>
              <p:cNvCxnSpPr/>
              <p:nvPr/>
            </p:nvCxnSpPr>
            <p:spPr>
              <a:xfrm>
                <a:off x="5942570" y="4704882"/>
                <a:ext cx="231716" cy="226744"/>
              </a:xfrm>
              <a:prstGeom prst="straightConnector1">
                <a:avLst/>
              </a:prstGeom>
              <a:ln w="28575" cap="flat" cmpd="sng">
                <a:solidFill>
                  <a:srgbClr val="000000"/>
                </a:solidFill>
                <a:prstDash val="solid"/>
                <a:round/>
                <a:headEnd type="none" w="med" len="med"/>
                <a:tailEnd type="none" w="med" len="med"/>
              </a:ln>
            </p:spPr>
          </p:cxnSp>
          <p:sp>
            <p:nvSpPr>
              <p:cNvPr id="23624" name="Oval 98"/>
              <p:cNvSpPr/>
              <p:nvPr/>
            </p:nvSpPr>
            <p:spPr>
              <a:xfrm>
                <a:off x="6440587" y="4382840"/>
                <a:ext cx="81850" cy="82153"/>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23625" name="AutoShape 100"/>
              <p:cNvCxnSpPr/>
              <p:nvPr/>
            </p:nvCxnSpPr>
            <p:spPr>
              <a:xfrm>
                <a:off x="6214635" y="3965498"/>
                <a:ext cx="225952" cy="427199"/>
              </a:xfrm>
              <a:prstGeom prst="straightConnector1">
                <a:avLst/>
              </a:prstGeom>
              <a:ln w="28575" cap="flat" cmpd="sng">
                <a:solidFill>
                  <a:srgbClr val="000000"/>
                </a:solidFill>
                <a:prstDash val="solid"/>
                <a:round/>
                <a:headEnd type="none" w="med" len="med"/>
                <a:tailEnd type="none" w="med" len="med"/>
              </a:ln>
            </p:spPr>
          </p:cxnSp>
          <p:cxnSp>
            <p:nvCxnSpPr>
              <p:cNvPr id="23626" name="AutoShape 101"/>
              <p:cNvCxnSpPr/>
              <p:nvPr/>
            </p:nvCxnSpPr>
            <p:spPr>
              <a:xfrm>
                <a:off x="5969262" y="4225105"/>
                <a:ext cx="502627" cy="174166"/>
              </a:xfrm>
              <a:prstGeom prst="straightConnector1">
                <a:avLst/>
              </a:prstGeom>
              <a:ln w="28575" cap="flat" cmpd="sng">
                <a:solidFill>
                  <a:srgbClr val="000000"/>
                </a:solidFill>
                <a:prstDash val="solid"/>
                <a:round/>
                <a:headEnd type="none" w="med" len="med"/>
                <a:tailEnd type="none" w="med" len="med"/>
              </a:ln>
            </p:spPr>
          </p:cxnSp>
          <p:cxnSp>
            <p:nvCxnSpPr>
              <p:cNvPr id="23627" name="AutoShape 102"/>
              <p:cNvCxnSpPr/>
              <p:nvPr/>
            </p:nvCxnSpPr>
            <p:spPr>
              <a:xfrm flipV="1">
                <a:off x="5972544" y="4425560"/>
                <a:ext cx="468043" cy="223458"/>
              </a:xfrm>
              <a:prstGeom prst="straightConnector1">
                <a:avLst/>
              </a:prstGeom>
              <a:ln w="28575" cap="flat" cmpd="sng">
                <a:solidFill>
                  <a:srgbClr val="000000"/>
                </a:solidFill>
                <a:prstDash val="solid"/>
                <a:round/>
                <a:headEnd type="none" w="med" len="med"/>
                <a:tailEnd type="none" w="med" len="med"/>
              </a:ln>
            </p:spPr>
          </p:cxnSp>
          <p:cxnSp>
            <p:nvCxnSpPr>
              <p:cNvPr id="23628" name="AutoShape 103"/>
              <p:cNvCxnSpPr/>
              <p:nvPr/>
            </p:nvCxnSpPr>
            <p:spPr>
              <a:xfrm flipV="1">
                <a:off x="6214635" y="4464994"/>
                <a:ext cx="225952" cy="466634"/>
              </a:xfrm>
              <a:prstGeom prst="straightConnector1">
                <a:avLst/>
              </a:prstGeom>
              <a:ln w="28575" cap="flat" cmpd="sng">
                <a:solidFill>
                  <a:srgbClr val="000000"/>
                </a:solidFill>
                <a:prstDash val="solid"/>
                <a:round/>
                <a:headEnd type="none" w="med" len="med"/>
                <a:tailEnd type="none" w="med" len="med"/>
              </a:ln>
            </p:spPr>
          </p:cxnSp>
          <p:cxnSp>
            <p:nvCxnSpPr>
              <p:cNvPr id="23629" name="AutoShape 104"/>
              <p:cNvCxnSpPr/>
              <p:nvPr/>
            </p:nvCxnSpPr>
            <p:spPr>
              <a:xfrm flipH="1" flipV="1">
                <a:off x="6491311" y="4464994"/>
                <a:ext cx="221341" cy="456774"/>
              </a:xfrm>
              <a:prstGeom prst="straightConnector1">
                <a:avLst/>
              </a:prstGeom>
              <a:ln w="28575" cap="flat" cmpd="sng">
                <a:solidFill>
                  <a:srgbClr val="000000"/>
                </a:solidFill>
                <a:prstDash val="solid"/>
                <a:round/>
                <a:headEnd type="none" w="med" len="med"/>
                <a:tailEnd type="none" w="med" len="med"/>
              </a:ln>
            </p:spPr>
          </p:cxnSp>
          <p:cxnSp>
            <p:nvCxnSpPr>
              <p:cNvPr id="23630" name="AutoShape 105"/>
              <p:cNvCxnSpPr/>
              <p:nvPr/>
            </p:nvCxnSpPr>
            <p:spPr>
              <a:xfrm>
                <a:off x="6522437" y="4445277"/>
                <a:ext cx="468043" cy="203741"/>
              </a:xfrm>
              <a:prstGeom prst="straightConnector1">
                <a:avLst/>
              </a:prstGeom>
              <a:ln w="28575" cap="flat" cmpd="sng">
                <a:solidFill>
                  <a:srgbClr val="000000"/>
                </a:solidFill>
                <a:prstDash val="solid"/>
                <a:round/>
                <a:headEnd type="none" w="med" len="med"/>
                <a:tailEnd type="none" w="med" len="med"/>
              </a:ln>
            </p:spPr>
          </p:cxnSp>
          <p:cxnSp>
            <p:nvCxnSpPr>
              <p:cNvPr id="23631" name="AutoShape 106"/>
              <p:cNvCxnSpPr/>
              <p:nvPr/>
            </p:nvCxnSpPr>
            <p:spPr>
              <a:xfrm flipV="1">
                <a:off x="6522437" y="4225105"/>
                <a:ext cx="468043" cy="184024"/>
              </a:xfrm>
              <a:prstGeom prst="straightConnector1">
                <a:avLst/>
              </a:prstGeom>
              <a:ln w="28575" cap="flat" cmpd="sng">
                <a:solidFill>
                  <a:srgbClr val="000000"/>
                </a:solidFill>
                <a:prstDash val="solid"/>
                <a:round/>
                <a:headEnd type="none" w="med" len="med"/>
                <a:tailEnd type="none" w="med" len="med"/>
              </a:ln>
            </p:spPr>
          </p:cxnSp>
          <p:cxnSp>
            <p:nvCxnSpPr>
              <p:cNvPr id="23632" name="AutoShape 107"/>
              <p:cNvCxnSpPr/>
              <p:nvPr/>
            </p:nvCxnSpPr>
            <p:spPr>
              <a:xfrm flipH="1">
                <a:off x="6491311" y="3991787"/>
                <a:ext cx="187910" cy="427199"/>
              </a:xfrm>
              <a:prstGeom prst="straightConnector1">
                <a:avLst/>
              </a:prstGeom>
              <a:ln w="28575" cap="flat" cmpd="sng">
                <a:solidFill>
                  <a:srgbClr val="000000"/>
                </a:solidFill>
                <a:prstDash val="solid"/>
                <a:round/>
                <a:headEnd type="none" w="med" len="med"/>
                <a:tailEnd type="none" w="med" len="med"/>
              </a:ln>
            </p:spPr>
          </p:cxnSp>
        </p:grpSp>
        <p:sp>
          <p:nvSpPr>
            <p:cNvPr id="23633" name="Text Box 43"/>
            <p:cNvSpPr txBox="1"/>
            <p:nvPr/>
          </p:nvSpPr>
          <p:spPr>
            <a:xfrm>
              <a:off x="4938863" y="3857628"/>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634" name="Text Box 43"/>
            <p:cNvSpPr txBox="1"/>
            <p:nvPr/>
          </p:nvSpPr>
          <p:spPr>
            <a:xfrm>
              <a:off x="4643438" y="4786322"/>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635" name="Text Box 43"/>
            <p:cNvSpPr txBox="1"/>
            <p:nvPr/>
          </p:nvSpPr>
          <p:spPr>
            <a:xfrm>
              <a:off x="5653243" y="5214950"/>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636" name="Text Box 43"/>
            <p:cNvSpPr txBox="1"/>
            <p:nvPr/>
          </p:nvSpPr>
          <p:spPr>
            <a:xfrm>
              <a:off x="6010433" y="4214818"/>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637" name="Text Box 43"/>
            <p:cNvSpPr txBox="1"/>
            <p:nvPr/>
          </p:nvSpPr>
          <p:spPr>
            <a:xfrm>
              <a:off x="4572000" y="4286256"/>
              <a:ext cx="419103"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638" name="Text Box 43"/>
            <p:cNvSpPr txBox="1"/>
            <p:nvPr/>
          </p:nvSpPr>
          <p:spPr>
            <a:xfrm>
              <a:off x="4929191" y="5214950"/>
              <a:ext cx="419103"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639" name="Text Box 43"/>
            <p:cNvSpPr txBox="1"/>
            <p:nvPr/>
          </p:nvSpPr>
          <p:spPr>
            <a:xfrm>
              <a:off x="6010285" y="4786322"/>
              <a:ext cx="419103"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640" name="Text Box 43"/>
            <p:cNvSpPr txBox="1"/>
            <p:nvPr/>
          </p:nvSpPr>
          <p:spPr>
            <a:xfrm>
              <a:off x="5572132" y="3857628"/>
              <a:ext cx="419103"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641" name="Text Box 43"/>
            <p:cNvSpPr txBox="1"/>
            <p:nvPr/>
          </p:nvSpPr>
          <p:spPr>
            <a:xfrm>
              <a:off x="5296053" y="4786322"/>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3</a:t>
              </a:r>
              <a:endParaRPr lang="zh-CN" altLang="zh-CN" sz="2000" b="1" dirty="0">
                <a:solidFill>
                  <a:schemeClr val="tx1"/>
                </a:solidFill>
                <a:latin typeface="Arial" panose="020B0604020202020204" pitchFamily="34" charset="0"/>
              </a:endParaRPr>
            </a:p>
          </p:txBody>
        </p:sp>
      </p:grpSp>
      <p:grpSp>
        <p:nvGrpSpPr>
          <p:cNvPr id="23642" name="组合 255"/>
          <p:cNvGrpSpPr/>
          <p:nvPr/>
        </p:nvGrpSpPr>
        <p:grpSpPr>
          <a:xfrm>
            <a:off x="6643688" y="3857625"/>
            <a:ext cx="1847850" cy="1857375"/>
            <a:chOff x="6724813" y="3786190"/>
            <a:chExt cx="1847715" cy="1857388"/>
          </a:xfrm>
        </p:grpSpPr>
        <p:grpSp>
          <p:nvGrpSpPr>
            <p:cNvPr id="23643" name="组合 132"/>
            <p:cNvGrpSpPr/>
            <p:nvPr/>
          </p:nvGrpSpPr>
          <p:grpSpPr>
            <a:xfrm>
              <a:off x="7000892" y="4201099"/>
              <a:ext cx="1162251" cy="1085289"/>
              <a:chOff x="5124261" y="5629859"/>
              <a:chExt cx="1162251" cy="1085289"/>
            </a:xfrm>
          </p:grpSpPr>
          <p:sp>
            <p:nvSpPr>
              <p:cNvPr id="23644" name="Oval 70"/>
              <p:cNvSpPr/>
              <p:nvPr/>
            </p:nvSpPr>
            <p:spPr>
              <a:xfrm>
                <a:off x="5542403" y="5629859"/>
                <a:ext cx="79807" cy="81970"/>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3645" name="Oval 71"/>
              <p:cNvSpPr/>
              <p:nvPr/>
            </p:nvSpPr>
            <p:spPr>
              <a:xfrm>
                <a:off x="5501937" y="6633178"/>
                <a:ext cx="79807" cy="81970"/>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23646" name="AutoShape 72"/>
              <p:cNvCxnSpPr/>
              <p:nvPr/>
            </p:nvCxnSpPr>
            <p:spPr>
              <a:xfrm flipV="1">
                <a:off x="5180463" y="5701992"/>
                <a:ext cx="361940" cy="200008"/>
              </a:xfrm>
              <a:prstGeom prst="straightConnector1">
                <a:avLst/>
              </a:prstGeom>
              <a:ln w="28575" cap="flat" cmpd="sng">
                <a:solidFill>
                  <a:srgbClr val="000000"/>
                </a:solidFill>
                <a:prstDash val="solid"/>
                <a:round/>
                <a:headEnd type="none" w="med" len="med"/>
                <a:tailEnd type="none" w="med" len="med"/>
              </a:ln>
            </p:spPr>
          </p:cxnSp>
          <p:sp>
            <p:nvSpPr>
              <p:cNvPr id="23647" name="Oval 73"/>
              <p:cNvSpPr/>
              <p:nvPr/>
            </p:nvSpPr>
            <p:spPr>
              <a:xfrm>
                <a:off x="6206705" y="6180701"/>
                <a:ext cx="79807" cy="81970"/>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23648" name="AutoShape 74"/>
              <p:cNvCxnSpPr/>
              <p:nvPr/>
            </p:nvCxnSpPr>
            <p:spPr>
              <a:xfrm flipH="1">
                <a:off x="6011123" y="6262671"/>
                <a:ext cx="225931" cy="308209"/>
              </a:xfrm>
              <a:prstGeom prst="straightConnector1">
                <a:avLst/>
              </a:prstGeom>
              <a:ln w="28575" cap="flat" cmpd="sng">
                <a:solidFill>
                  <a:srgbClr val="000000"/>
                </a:solidFill>
                <a:prstDash val="solid"/>
                <a:round/>
                <a:headEnd type="none" w="med" len="med"/>
                <a:tailEnd type="none" w="med" len="med"/>
              </a:ln>
            </p:spPr>
          </p:cxnSp>
          <p:sp>
            <p:nvSpPr>
              <p:cNvPr id="23649" name="Oval 75"/>
              <p:cNvSpPr/>
              <p:nvPr/>
            </p:nvSpPr>
            <p:spPr>
              <a:xfrm>
                <a:off x="5124261" y="5892164"/>
                <a:ext cx="79807" cy="81970"/>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3650" name="Oval 76"/>
              <p:cNvSpPr/>
              <p:nvPr/>
            </p:nvSpPr>
            <p:spPr>
              <a:xfrm>
                <a:off x="6071822" y="5761011"/>
                <a:ext cx="79807" cy="81970"/>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3651" name="Oval 77"/>
              <p:cNvSpPr/>
              <p:nvPr/>
            </p:nvSpPr>
            <p:spPr>
              <a:xfrm>
                <a:off x="5134377" y="6344641"/>
                <a:ext cx="79807" cy="81970"/>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3652" name="Oval 78"/>
              <p:cNvSpPr/>
              <p:nvPr/>
            </p:nvSpPr>
            <p:spPr>
              <a:xfrm>
                <a:off x="5940311" y="6570881"/>
                <a:ext cx="79807" cy="81970"/>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23653" name="AutoShape 79"/>
              <p:cNvCxnSpPr/>
              <p:nvPr/>
            </p:nvCxnSpPr>
            <p:spPr>
              <a:xfrm>
                <a:off x="5622208" y="5679041"/>
                <a:ext cx="449613" cy="101643"/>
              </a:xfrm>
              <a:prstGeom prst="straightConnector1">
                <a:avLst/>
              </a:prstGeom>
              <a:ln w="28575" cap="flat" cmpd="sng">
                <a:solidFill>
                  <a:srgbClr val="000000"/>
                </a:solidFill>
                <a:prstDash val="solid"/>
                <a:round/>
                <a:headEnd type="none" w="med" len="med"/>
                <a:tailEnd type="none" w="med" len="med"/>
              </a:ln>
            </p:spPr>
          </p:cxnSp>
          <p:cxnSp>
            <p:nvCxnSpPr>
              <p:cNvPr id="23654" name="AutoShape 80"/>
              <p:cNvCxnSpPr/>
              <p:nvPr/>
            </p:nvCxnSpPr>
            <p:spPr>
              <a:xfrm flipH="1" flipV="1">
                <a:off x="6131395" y="5842981"/>
                <a:ext cx="111280" cy="337719"/>
              </a:xfrm>
              <a:prstGeom prst="straightConnector1">
                <a:avLst/>
              </a:prstGeom>
              <a:ln w="28575" cap="flat" cmpd="sng">
                <a:solidFill>
                  <a:srgbClr val="000000"/>
                </a:solidFill>
                <a:prstDash val="solid"/>
                <a:round/>
                <a:headEnd type="none" w="med" len="med"/>
                <a:tailEnd type="none" w="med" len="med"/>
              </a:ln>
            </p:spPr>
          </p:cxnSp>
          <p:cxnSp>
            <p:nvCxnSpPr>
              <p:cNvPr id="23655" name="AutoShape 81"/>
              <p:cNvCxnSpPr/>
              <p:nvPr/>
            </p:nvCxnSpPr>
            <p:spPr>
              <a:xfrm flipV="1">
                <a:off x="5572750" y="6613505"/>
                <a:ext cx="357443" cy="62298"/>
              </a:xfrm>
              <a:prstGeom prst="straightConnector1">
                <a:avLst/>
              </a:prstGeom>
              <a:ln w="28575" cap="flat" cmpd="sng">
                <a:solidFill>
                  <a:srgbClr val="000000"/>
                </a:solidFill>
                <a:prstDash val="solid"/>
                <a:round/>
                <a:headEnd type="none" w="med" len="med"/>
                <a:tailEnd type="none" w="med" len="med"/>
              </a:ln>
            </p:spPr>
          </p:cxnSp>
          <p:cxnSp>
            <p:nvCxnSpPr>
              <p:cNvPr id="23656" name="AutoShape 82"/>
              <p:cNvCxnSpPr/>
              <p:nvPr/>
            </p:nvCxnSpPr>
            <p:spPr>
              <a:xfrm>
                <a:off x="5161355" y="5974134"/>
                <a:ext cx="8992" cy="383623"/>
              </a:xfrm>
              <a:prstGeom prst="straightConnector1">
                <a:avLst/>
              </a:prstGeom>
              <a:ln w="28575" cap="flat" cmpd="sng">
                <a:solidFill>
                  <a:srgbClr val="000000"/>
                </a:solidFill>
                <a:prstDash val="solid"/>
                <a:round/>
                <a:headEnd type="none" w="med" len="med"/>
                <a:tailEnd type="none" w="med" len="med"/>
              </a:ln>
            </p:spPr>
          </p:cxnSp>
          <p:cxnSp>
            <p:nvCxnSpPr>
              <p:cNvPr id="23657" name="AutoShape 83"/>
              <p:cNvCxnSpPr/>
              <p:nvPr/>
            </p:nvCxnSpPr>
            <p:spPr>
              <a:xfrm>
                <a:off x="5184958" y="6420054"/>
                <a:ext cx="316978" cy="239355"/>
              </a:xfrm>
              <a:prstGeom prst="straightConnector1">
                <a:avLst/>
              </a:prstGeom>
              <a:ln w="28575" cap="flat" cmpd="sng">
                <a:solidFill>
                  <a:srgbClr val="000000"/>
                </a:solidFill>
                <a:prstDash val="solid"/>
                <a:round/>
                <a:headEnd type="none" w="med" len="med"/>
                <a:tailEnd type="none" w="med" len="med"/>
              </a:ln>
            </p:spPr>
          </p:cxnSp>
          <p:sp>
            <p:nvSpPr>
              <p:cNvPr id="23658" name="Oval 99"/>
              <p:cNvSpPr/>
              <p:nvPr/>
            </p:nvSpPr>
            <p:spPr>
              <a:xfrm>
                <a:off x="5643565" y="6102009"/>
                <a:ext cx="79807" cy="81970"/>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23659" name="AutoShape 108"/>
              <p:cNvCxnSpPr/>
              <p:nvPr/>
            </p:nvCxnSpPr>
            <p:spPr>
              <a:xfrm>
                <a:off x="5581742" y="5711829"/>
                <a:ext cx="105659" cy="416411"/>
              </a:xfrm>
              <a:prstGeom prst="straightConnector1">
                <a:avLst/>
              </a:prstGeom>
              <a:ln w="28575" cap="flat" cmpd="sng">
                <a:solidFill>
                  <a:srgbClr val="000000"/>
                </a:solidFill>
                <a:prstDash val="solid"/>
                <a:round/>
                <a:headEnd type="none" w="med" len="med"/>
                <a:tailEnd type="none" w="med" len="med"/>
              </a:ln>
            </p:spPr>
          </p:cxnSp>
          <p:cxnSp>
            <p:nvCxnSpPr>
              <p:cNvPr id="23660" name="AutoShape 109"/>
              <p:cNvCxnSpPr/>
              <p:nvPr/>
            </p:nvCxnSpPr>
            <p:spPr>
              <a:xfrm>
                <a:off x="5184958" y="5954462"/>
                <a:ext cx="458605" cy="173778"/>
              </a:xfrm>
              <a:prstGeom prst="straightConnector1">
                <a:avLst/>
              </a:prstGeom>
              <a:ln w="28575" cap="flat" cmpd="sng">
                <a:solidFill>
                  <a:srgbClr val="000000"/>
                </a:solidFill>
                <a:prstDash val="solid"/>
                <a:round/>
                <a:headEnd type="none" w="med" len="med"/>
                <a:tailEnd type="none" w="med" len="med"/>
              </a:ln>
            </p:spPr>
          </p:cxnSp>
          <p:cxnSp>
            <p:nvCxnSpPr>
              <p:cNvPr id="23661" name="AutoShape 110"/>
              <p:cNvCxnSpPr/>
              <p:nvPr/>
            </p:nvCxnSpPr>
            <p:spPr>
              <a:xfrm flipV="1">
                <a:off x="5193952" y="6124961"/>
                <a:ext cx="473218" cy="252469"/>
              </a:xfrm>
              <a:prstGeom prst="straightConnector1">
                <a:avLst/>
              </a:prstGeom>
              <a:ln w="28575" cap="flat" cmpd="sng">
                <a:solidFill>
                  <a:srgbClr val="000000"/>
                </a:solidFill>
                <a:prstDash val="solid"/>
                <a:round/>
                <a:headEnd type="none" w="med" len="med"/>
                <a:tailEnd type="none" w="med" len="med"/>
              </a:ln>
            </p:spPr>
          </p:cxnSp>
          <p:cxnSp>
            <p:nvCxnSpPr>
              <p:cNvPr id="23662" name="AutoShape 111"/>
              <p:cNvCxnSpPr/>
              <p:nvPr/>
            </p:nvCxnSpPr>
            <p:spPr>
              <a:xfrm flipV="1">
                <a:off x="5542403" y="6154470"/>
                <a:ext cx="145001" cy="475429"/>
              </a:xfrm>
              <a:prstGeom prst="straightConnector1">
                <a:avLst/>
              </a:prstGeom>
              <a:ln w="28575" cap="flat" cmpd="sng">
                <a:solidFill>
                  <a:srgbClr val="000000"/>
                </a:solidFill>
                <a:prstDash val="solid"/>
                <a:round/>
                <a:headEnd type="none" w="med" len="med"/>
                <a:tailEnd type="none" w="med" len="med"/>
              </a:ln>
            </p:spPr>
          </p:cxnSp>
          <p:cxnSp>
            <p:nvCxnSpPr>
              <p:cNvPr id="23663" name="AutoShape 112"/>
              <p:cNvCxnSpPr/>
              <p:nvPr/>
            </p:nvCxnSpPr>
            <p:spPr>
              <a:xfrm flipH="1" flipV="1">
                <a:off x="5687401" y="6154470"/>
                <a:ext cx="252907" cy="416411"/>
              </a:xfrm>
              <a:prstGeom prst="straightConnector1">
                <a:avLst/>
              </a:prstGeom>
              <a:ln w="28575" cap="flat" cmpd="sng">
                <a:solidFill>
                  <a:srgbClr val="000000"/>
                </a:solidFill>
                <a:prstDash val="solid"/>
                <a:round/>
                <a:headEnd type="none" w="med" len="med"/>
                <a:tailEnd type="none" w="med" len="med"/>
              </a:ln>
            </p:spPr>
          </p:cxnSp>
          <p:cxnSp>
            <p:nvCxnSpPr>
              <p:cNvPr id="23664" name="AutoShape 113"/>
              <p:cNvCxnSpPr/>
              <p:nvPr/>
            </p:nvCxnSpPr>
            <p:spPr>
              <a:xfrm flipH="1">
                <a:off x="5723372" y="5836424"/>
                <a:ext cx="348451" cy="291816"/>
              </a:xfrm>
              <a:prstGeom prst="straightConnector1">
                <a:avLst/>
              </a:prstGeom>
              <a:ln w="28575" cap="flat" cmpd="sng">
                <a:solidFill>
                  <a:srgbClr val="000000"/>
                </a:solidFill>
                <a:prstDash val="solid"/>
                <a:round/>
                <a:headEnd type="none" w="med" len="med"/>
                <a:tailEnd type="none" w="med" len="med"/>
              </a:ln>
            </p:spPr>
          </p:cxnSp>
          <p:cxnSp>
            <p:nvCxnSpPr>
              <p:cNvPr id="23665" name="AutoShape 114"/>
              <p:cNvCxnSpPr/>
              <p:nvPr/>
            </p:nvCxnSpPr>
            <p:spPr>
              <a:xfrm flipH="1" flipV="1">
                <a:off x="5731240" y="6154470"/>
                <a:ext cx="475467" cy="62298"/>
              </a:xfrm>
              <a:prstGeom prst="straightConnector1">
                <a:avLst/>
              </a:prstGeom>
              <a:ln w="28575" cap="flat" cmpd="sng">
                <a:solidFill>
                  <a:srgbClr val="000000"/>
                </a:solidFill>
                <a:prstDash val="solid"/>
                <a:round/>
                <a:headEnd type="none" w="med" len="med"/>
                <a:tailEnd type="none" w="med" len="med"/>
              </a:ln>
            </p:spPr>
          </p:cxnSp>
        </p:grpSp>
        <p:sp>
          <p:nvSpPr>
            <p:cNvPr id="23666" name="Text Box 43"/>
            <p:cNvSpPr txBox="1"/>
            <p:nvPr/>
          </p:nvSpPr>
          <p:spPr>
            <a:xfrm>
              <a:off x="7296317" y="3786190"/>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667" name="Text Box 43"/>
            <p:cNvSpPr txBox="1"/>
            <p:nvPr/>
          </p:nvSpPr>
          <p:spPr>
            <a:xfrm>
              <a:off x="6724813" y="4786322"/>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668" name="Text Box 43"/>
            <p:cNvSpPr txBox="1"/>
            <p:nvPr/>
          </p:nvSpPr>
          <p:spPr>
            <a:xfrm>
              <a:off x="7796383" y="5143512"/>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3669" name="Text Box 43"/>
            <p:cNvSpPr txBox="1"/>
            <p:nvPr/>
          </p:nvSpPr>
          <p:spPr>
            <a:xfrm>
              <a:off x="6724813" y="4214818"/>
              <a:ext cx="419069"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670" name="Text Box 43"/>
            <p:cNvSpPr txBox="1"/>
            <p:nvPr/>
          </p:nvSpPr>
          <p:spPr>
            <a:xfrm>
              <a:off x="7153407" y="5214950"/>
              <a:ext cx="419069"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671" name="Text Box 43"/>
            <p:cNvSpPr txBox="1"/>
            <p:nvPr/>
          </p:nvSpPr>
          <p:spPr>
            <a:xfrm>
              <a:off x="8153459" y="4643446"/>
              <a:ext cx="419069" cy="428628"/>
            </a:xfrm>
            <a:prstGeom prst="rect">
              <a:avLst/>
            </a:prstGeom>
            <a:solidFill>
              <a:srgbClr val="FFFFFF">
                <a:alpha val="0"/>
              </a:srgbClr>
            </a:solidFill>
            <a:ln w="9525">
              <a:noFill/>
            </a:ln>
          </p:spPr>
          <p:txBody>
            <a:bodyPr anchor="t" anchorCtr="0"/>
            <a:lstStyle/>
            <a:p>
              <a:pPr algn="just">
                <a:buSzTx/>
              </a:pPr>
              <a:r>
                <a:rPr lang="en-US" altLang="zh-CN" sz="2000" b="1" dirty="0">
                  <a:solidFill>
                    <a:schemeClr val="tx1"/>
                  </a:solidFill>
                  <a:latin typeface="Times New Roman" panose="02020603050405020304" pitchFamily="18" charset="0"/>
                </a:rPr>
                <a:t>2</a:t>
              </a:r>
              <a:endParaRPr lang="zh-CN" altLang="zh-CN" sz="2000" b="1" dirty="0">
                <a:solidFill>
                  <a:schemeClr val="tx1"/>
                </a:solidFill>
                <a:latin typeface="Times New Roman" panose="02020603050405020304" pitchFamily="18" charset="0"/>
              </a:endParaRPr>
            </a:p>
          </p:txBody>
        </p:sp>
        <p:sp>
          <p:nvSpPr>
            <p:cNvPr id="23672" name="Text Box 43"/>
            <p:cNvSpPr txBox="1"/>
            <p:nvPr/>
          </p:nvSpPr>
          <p:spPr>
            <a:xfrm>
              <a:off x="7796383" y="3929066"/>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3</a:t>
              </a:r>
              <a:endParaRPr lang="zh-CN" altLang="zh-CN" sz="2000" b="1" dirty="0">
                <a:solidFill>
                  <a:schemeClr val="tx1"/>
                </a:solidFill>
                <a:latin typeface="Arial" panose="020B0604020202020204" pitchFamily="34" charset="0"/>
              </a:endParaRPr>
            </a:p>
          </p:txBody>
        </p:sp>
        <p:sp>
          <p:nvSpPr>
            <p:cNvPr id="23673" name="Text Box 43"/>
            <p:cNvSpPr txBox="1"/>
            <p:nvPr/>
          </p:nvSpPr>
          <p:spPr>
            <a:xfrm>
              <a:off x="7500958" y="4286256"/>
              <a:ext cx="418955" cy="428628"/>
            </a:xfrm>
            <a:prstGeom prst="rect">
              <a:avLst/>
            </a:prstGeom>
            <a:solidFill>
              <a:srgbClr val="FFFFFF">
                <a:alpha val="0"/>
              </a:srgbClr>
            </a:solidFill>
            <a:ln w="9525">
              <a:noFill/>
            </a:ln>
          </p:spPr>
          <p:txBody>
            <a:bodyPr anchor="t" anchorCtr="0"/>
            <a:lstStyle/>
            <a:p>
              <a:pPr algn="just"/>
              <a:r>
                <a:rPr lang="en-US" altLang="zh-CN" sz="2000" b="1" dirty="0">
                  <a:solidFill>
                    <a:schemeClr val="tx1"/>
                  </a:solidFill>
                  <a:latin typeface="Times New Roman" panose="02020603050405020304" pitchFamily="18" charset="0"/>
                </a:rPr>
                <a:t>4</a:t>
              </a:r>
              <a:endParaRPr lang="zh-CN" altLang="zh-CN" sz="2000" b="1" dirty="0">
                <a:solidFill>
                  <a:schemeClr val="tx1"/>
                </a:solidFill>
                <a:latin typeface="Arial" panose="020B0604020202020204" pitchFamily="34"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p:cNvSpPr>
            <a:spLocks noGrp="1"/>
          </p:cNvSpPr>
          <p:nvPr>
            <p:ph type="sldNum" sz="quarter" idx="12"/>
          </p:nvPr>
        </p:nvSpPr>
        <p:spPr>
          <a:xfrm>
            <a:off x="6810375" y="6286500"/>
            <a:ext cx="1905000" cy="457200"/>
          </a:xfrm>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39</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4578" name="Rectangle 2"/>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800000"/>
                </a:solidFill>
              </a:rPr>
              <a:t>实例</a:t>
            </a:r>
          </a:p>
        </p:txBody>
      </p:sp>
      <p:sp>
        <p:nvSpPr>
          <p:cNvPr id="24579" name="Rectangle 3"/>
          <p:cNvSpPr>
            <a:spLocks noGrp="1"/>
          </p:cNvSpPr>
          <p:nvPr>
            <p:ph idx="1"/>
          </p:nvPr>
        </p:nvSpPr>
        <p:spPr>
          <a:xfrm>
            <a:off x="714375" y="1713548"/>
            <a:ext cx="7772400" cy="642937"/>
          </a:xfrm>
        </p:spPr>
        <p:txBody>
          <a:bodyPr vert="horz" wrap="square" lIns="91440" tIns="45720" rIns="91440" bIns="45720" anchor="t" anchorCtr="0"/>
          <a:lstStyle/>
          <a:p>
            <a:pPr eaLnBrk="1" hangingPunct="1">
              <a:buNone/>
            </a:pPr>
            <a:r>
              <a:rPr lang="zh-CN" altLang="en-US" sz="2400" b="1" dirty="0">
                <a:solidFill>
                  <a:srgbClr val="0000FF"/>
                </a:solidFill>
              </a:rPr>
              <a:t>例</a:t>
            </a:r>
            <a:r>
              <a:rPr lang="zh-CN" altLang="en-US" sz="2400" dirty="0"/>
              <a:t> </a:t>
            </a:r>
            <a:r>
              <a:rPr lang="zh-CN" altLang="en-US" sz="2400" b="1" dirty="0">
                <a:solidFill>
                  <a:srgbClr val="002060"/>
                </a:solidFill>
              </a:rPr>
              <a:t>给出颜色尽可能少的着色方式</a:t>
            </a:r>
          </a:p>
        </p:txBody>
      </p:sp>
      <p:pic>
        <p:nvPicPr>
          <p:cNvPr id="3" name="图片 2"/>
          <p:cNvPicPr>
            <a:picLocks noChangeAspect="1"/>
          </p:cNvPicPr>
          <p:nvPr>
            <p:custDataLst>
              <p:tags r:id="rId1"/>
            </p:custDataLst>
          </p:nvPr>
        </p:nvPicPr>
        <p:blipFill>
          <a:blip r:embed="rId3"/>
          <a:stretch>
            <a:fillRect/>
          </a:stretch>
        </p:blipFill>
        <p:spPr>
          <a:xfrm>
            <a:off x="3204845" y="2493645"/>
            <a:ext cx="2874010" cy="2924175"/>
          </a:xfrm>
          <a:prstGeom prst="rect">
            <a:avLst/>
          </a:prstGeom>
        </p:spPr>
      </p:pic>
      <p:pic>
        <p:nvPicPr>
          <p:cNvPr id="4" name="图片 3"/>
          <p:cNvPicPr>
            <a:picLocks noChangeAspect="1"/>
          </p:cNvPicPr>
          <p:nvPr/>
        </p:nvPicPr>
        <p:blipFill>
          <a:blip r:embed="rId4"/>
          <a:stretch>
            <a:fillRect/>
          </a:stretch>
        </p:blipFill>
        <p:spPr>
          <a:xfrm>
            <a:off x="467995" y="2708910"/>
            <a:ext cx="2451100" cy="2699385"/>
          </a:xfrm>
          <a:prstGeom prst="rect">
            <a:avLst/>
          </a:prstGeom>
        </p:spPr>
      </p:pic>
      <p:pic>
        <p:nvPicPr>
          <p:cNvPr id="5" name="图片 4"/>
          <p:cNvPicPr>
            <a:picLocks noChangeAspect="1"/>
          </p:cNvPicPr>
          <p:nvPr/>
        </p:nvPicPr>
        <p:blipFill>
          <a:blip r:embed="rId5"/>
          <a:stretch>
            <a:fillRect/>
          </a:stretch>
        </p:blipFill>
        <p:spPr>
          <a:xfrm>
            <a:off x="6438900" y="2770505"/>
            <a:ext cx="2337435" cy="25374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4</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7170" name="Rectangle 2"/>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800000"/>
                </a:solidFill>
              </a:rPr>
              <a:t>实例</a:t>
            </a:r>
          </a:p>
        </p:txBody>
      </p:sp>
      <p:sp>
        <p:nvSpPr>
          <p:cNvPr id="311300" name="Text Box 4"/>
          <p:cNvSpPr txBox="1"/>
          <p:nvPr/>
        </p:nvSpPr>
        <p:spPr>
          <a:xfrm>
            <a:off x="990600" y="3505200"/>
            <a:ext cx="17526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非二部图</a:t>
            </a:r>
          </a:p>
        </p:txBody>
      </p:sp>
      <p:pic>
        <p:nvPicPr>
          <p:cNvPr id="7172" name="Picture 6" descr="E:\插图\离散\图6.21(a).tif"/>
          <p:cNvPicPr>
            <a:picLocks noChangeAspect="1"/>
          </p:cNvPicPr>
          <p:nvPr/>
        </p:nvPicPr>
        <p:blipFill>
          <a:blip r:embed="rId3"/>
          <a:stretch>
            <a:fillRect/>
          </a:stretch>
        </p:blipFill>
        <p:spPr>
          <a:xfrm>
            <a:off x="838200" y="1828800"/>
            <a:ext cx="1481138" cy="1524000"/>
          </a:xfrm>
          <a:prstGeom prst="rect">
            <a:avLst/>
          </a:prstGeom>
          <a:noFill/>
          <a:ln w="9525">
            <a:noFill/>
          </a:ln>
        </p:spPr>
      </p:pic>
      <p:pic>
        <p:nvPicPr>
          <p:cNvPr id="7173" name="Picture 7" descr="E:\插图\离散\图6.21(b).tif"/>
          <p:cNvPicPr>
            <a:picLocks noChangeAspect="1"/>
          </p:cNvPicPr>
          <p:nvPr/>
        </p:nvPicPr>
        <p:blipFill>
          <a:blip r:embed="rId4"/>
          <a:stretch>
            <a:fillRect/>
          </a:stretch>
        </p:blipFill>
        <p:spPr>
          <a:xfrm>
            <a:off x="3352800" y="1828800"/>
            <a:ext cx="1546225" cy="1590675"/>
          </a:xfrm>
          <a:prstGeom prst="rect">
            <a:avLst/>
          </a:prstGeom>
          <a:noFill/>
          <a:ln w="9525">
            <a:noFill/>
          </a:ln>
        </p:spPr>
      </p:pic>
      <p:pic>
        <p:nvPicPr>
          <p:cNvPr id="7174" name="Picture 8" descr="E:\插图\离散\图6.21(c).tif"/>
          <p:cNvPicPr>
            <a:picLocks noChangeAspect="1"/>
          </p:cNvPicPr>
          <p:nvPr/>
        </p:nvPicPr>
        <p:blipFill>
          <a:blip r:embed="rId5"/>
          <a:stretch>
            <a:fillRect/>
          </a:stretch>
        </p:blipFill>
        <p:spPr>
          <a:xfrm>
            <a:off x="5943600" y="2133600"/>
            <a:ext cx="1676400" cy="1262063"/>
          </a:xfrm>
          <a:prstGeom prst="rect">
            <a:avLst/>
          </a:prstGeom>
          <a:noFill/>
          <a:ln w="9525">
            <a:noFill/>
          </a:ln>
        </p:spPr>
      </p:pic>
      <p:pic>
        <p:nvPicPr>
          <p:cNvPr id="7175" name="Picture 9" descr="E:\插图\离散\图6.21(d).tif"/>
          <p:cNvPicPr>
            <a:picLocks noChangeAspect="1"/>
          </p:cNvPicPr>
          <p:nvPr/>
        </p:nvPicPr>
        <p:blipFill>
          <a:blip r:embed="rId6"/>
          <a:stretch>
            <a:fillRect/>
          </a:stretch>
        </p:blipFill>
        <p:spPr>
          <a:xfrm>
            <a:off x="685800" y="4419600"/>
            <a:ext cx="1676400" cy="1262063"/>
          </a:xfrm>
          <a:prstGeom prst="rect">
            <a:avLst/>
          </a:prstGeom>
          <a:noFill/>
          <a:ln w="9525">
            <a:noFill/>
          </a:ln>
        </p:spPr>
      </p:pic>
      <p:pic>
        <p:nvPicPr>
          <p:cNvPr id="7176" name="Picture 10" descr="E:\插图\离散\图6.21(e).tif"/>
          <p:cNvPicPr>
            <a:picLocks noChangeAspect="1"/>
          </p:cNvPicPr>
          <p:nvPr/>
        </p:nvPicPr>
        <p:blipFill>
          <a:blip r:embed="rId7"/>
          <a:stretch>
            <a:fillRect/>
          </a:stretch>
        </p:blipFill>
        <p:spPr>
          <a:xfrm>
            <a:off x="3276600" y="4572000"/>
            <a:ext cx="1676400" cy="1262063"/>
          </a:xfrm>
          <a:prstGeom prst="rect">
            <a:avLst/>
          </a:prstGeom>
          <a:noFill/>
          <a:ln w="9525">
            <a:noFill/>
          </a:ln>
        </p:spPr>
      </p:pic>
      <p:pic>
        <p:nvPicPr>
          <p:cNvPr id="7177" name="Picture 11" descr="E:\插图\离散\图6.21(f).tif"/>
          <p:cNvPicPr>
            <a:picLocks noChangeAspect="1"/>
          </p:cNvPicPr>
          <p:nvPr/>
        </p:nvPicPr>
        <p:blipFill>
          <a:blip r:embed="rId8"/>
          <a:stretch>
            <a:fillRect/>
          </a:stretch>
        </p:blipFill>
        <p:spPr>
          <a:xfrm>
            <a:off x="6019800" y="4267200"/>
            <a:ext cx="1524000" cy="1455738"/>
          </a:xfrm>
          <a:prstGeom prst="rect">
            <a:avLst/>
          </a:prstGeom>
          <a:noFill/>
          <a:ln w="9525">
            <a:noFill/>
          </a:ln>
        </p:spPr>
      </p:pic>
      <p:pic>
        <p:nvPicPr>
          <p:cNvPr id="311309" name="Picture 13" descr="E:\插图\离散\图6.21(b1).tif"/>
          <p:cNvPicPr>
            <a:picLocks noChangeAspect="1"/>
          </p:cNvPicPr>
          <p:nvPr/>
        </p:nvPicPr>
        <p:blipFill>
          <a:blip r:embed="rId9"/>
          <a:stretch>
            <a:fillRect/>
          </a:stretch>
        </p:blipFill>
        <p:spPr>
          <a:xfrm>
            <a:off x="3352800" y="2552700"/>
            <a:ext cx="1524000" cy="190500"/>
          </a:xfrm>
          <a:prstGeom prst="rect">
            <a:avLst/>
          </a:prstGeom>
          <a:noFill/>
          <a:ln w="9525">
            <a:noFill/>
          </a:ln>
        </p:spPr>
      </p:pic>
      <p:pic>
        <p:nvPicPr>
          <p:cNvPr id="311310" name="Picture 14" descr="E:\插图\离散\图6.21(d1).tif"/>
          <p:cNvPicPr>
            <a:picLocks noChangeAspect="1"/>
          </p:cNvPicPr>
          <p:nvPr/>
        </p:nvPicPr>
        <p:blipFill>
          <a:blip r:embed="rId10"/>
          <a:stretch>
            <a:fillRect/>
          </a:stretch>
        </p:blipFill>
        <p:spPr>
          <a:xfrm>
            <a:off x="5943600" y="2133600"/>
            <a:ext cx="1295400" cy="1279525"/>
          </a:xfrm>
          <a:prstGeom prst="rect">
            <a:avLst/>
          </a:prstGeom>
          <a:noFill/>
          <a:ln w="9525">
            <a:noFill/>
          </a:ln>
        </p:spPr>
      </p:pic>
      <p:pic>
        <p:nvPicPr>
          <p:cNvPr id="311311" name="Picture 15" descr="E:\插图\离散\图6.21(e1).tif"/>
          <p:cNvPicPr>
            <a:picLocks noChangeAspect="1"/>
          </p:cNvPicPr>
          <p:nvPr/>
        </p:nvPicPr>
        <p:blipFill>
          <a:blip r:embed="rId11"/>
          <a:stretch>
            <a:fillRect/>
          </a:stretch>
        </p:blipFill>
        <p:spPr>
          <a:xfrm>
            <a:off x="3276600" y="4572000"/>
            <a:ext cx="1295400" cy="1277938"/>
          </a:xfrm>
          <a:prstGeom prst="rect">
            <a:avLst/>
          </a:prstGeom>
          <a:noFill/>
          <a:ln w="9525">
            <a:noFill/>
          </a:ln>
        </p:spPr>
      </p:pic>
      <p:pic>
        <p:nvPicPr>
          <p:cNvPr id="311312" name="Picture 16" descr="E:\插图\离散\图6.21(d1).tif"/>
          <p:cNvPicPr>
            <a:picLocks noChangeAspect="1"/>
          </p:cNvPicPr>
          <p:nvPr/>
        </p:nvPicPr>
        <p:blipFill>
          <a:blip r:embed="rId11"/>
          <a:stretch>
            <a:fillRect/>
          </a:stretch>
        </p:blipFill>
        <p:spPr>
          <a:xfrm>
            <a:off x="685800" y="4419600"/>
            <a:ext cx="1295400" cy="1277938"/>
          </a:xfrm>
          <a:prstGeom prst="rect">
            <a:avLst/>
          </a:prstGeom>
          <a:noFill/>
          <a:ln w="9525">
            <a:noFill/>
          </a:ln>
        </p:spPr>
      </p:pic>
      <p:sp>
        <p:nvSpPr>
          <p:cNvPr id="311313" name="Text Box 17"/>
          <p:cNvSpPr txBox="1"/>
          <p:nvPr/>
        </p:nvSpPr>
        <p:spPr>
          <a:xfrm>
            <a:off x="6096000" y="5715000"/>
            <a:ext cx="1752600" cy="457200"/>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非二部图</a:t>
            </a:r>
          </a:p>
        </p:txBody>
      </p:sp>
      <p:pic>
        <p:nvPicPr>
          <p:cNvPr id="311317" name="Picture 21" descr="E:\插图\离散\图6.21(a1).tif"/>
          <p:cNvPicPr>
            <a:picLocks noChangeAspect="1"/>
          </p:cNvPicPr>
          <p:nvPr/>
        </p:nvPicPr>
        <p:blipFill>
          <a:blip r:embed="rId12"/>
          <a:stretch>
            <a:fillRect/>
          </a:stretch>
        </p:blipFill>
        <p:spPr>
          <a:xfrm>
            <a:off x="990600" y="1936750"/>
            <a:ext cx="1219200" cy="654050"/>
          </a:xfrm>
          <a:prstGeom prst="rect">
            <a:avLst/>
          </a:prstGeom>
          <a:noFill/>
          <a:ln w="9525">
            <a:noFill/>
          </a:ln>
        </p:spPr>
      </p:pic>
      <p:pic>
        <p:nvPicPr>
          <p:cNvPr id="311318" name="Picture 22" descr="E:\插图\离散\图6.21(f1).tif"/>
          <p:cNvPicPr>
            <a:picLocks noChangeAspect="1"/>
          </p:cNvPicPr>
          <p:nvPr/>
        </p:nvPicPr>
        <p:blipFill>
          <a:blip r:embed="rId13"/>
          <a:stretch>
            <a:fillRect/>
          </a:stretch>
        </p:blipFill>
        <p:spPr>
          <a:xfrm>
            <a:off x="6096000" y="4343400"/>
            <a:ext cx="1358900" cy="12906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1317"/>
                                        </p:tgtEl>
                                        <p:attrNameLst>
                                          <p:attrName>style.visibility</p:attrName>
                                        </p:attrNameLst>
                                      </p:cBhvr>
                                      <p:to>
                                        <p:strVal val="visible"/>
                                      </p:to>
                                    </p:set>
                                    <p:anim calcmode="lin" valueType="num">
                                      <p:cBhvr additive="base">
                                        <p:cTn id="7" dur="500" fill="hold"/>
                                        <p:tgtEl>
                                          <p:spTgt spid="311317"/>
                                        </p:tgtEl>
                                        <p:attrNameLst>
                                          <p:attrName>ppt_x</p:attrName>
                                        </p:attrNameLst>
                                      </p:cBhvr>
                                      <p:tavLst>
                                        <p:tav tm="0">
                                          <p:val>
                                            <p:strVal val="0-#ppt_w/2"/>
                                          </p:val>
                                        </p:tav>
                                        <p:tav tm="100000">
                                          <p:val>
                                            <p:strVal val="#ppt_x"/>
                                          </p:val>
                                        </p:tav>
                                      </p:tavLst>
                                    </p:anim>
                                    <p:anim calcmode="lin" valueType="num">
                                      <p:cBhvr additive="base">
                                        <p:cTn id="8" dur="500" fill="hold"/>
                                        <p:tgtEl>
                                          <p:spTgt spid="3113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1300"/>
                                        </p:tgtEl>
                                        <p:attrNameLst>
                                          <p:attrName>style.visibility</p:attrName>
                                        </p:attrNameLst>
                                      </p:cBhvr>
                                      <p:to>
                                        <p:strVal val="visible"/>
                                      </p:to>
                                    </p:set>
                                    <p:anim calcmode="lin" valueType="num">
                                      <p:cBhvr additive="base">
                                        <p:cTn id="13" dur="500" fill="hold"/>
                                        <p:tgtEl>
                                          <p:spTgt spid="311300"/>
                                        </p:tgtEl>
                                        <p:attrNameLst>
                                          <p:attrName>ppt_x</p:attrName>
                                        </p:attrNameLst>
                                      </p:cBhvr>
                                      <p:tavLst>
                                        <p:tav tm="0">
                                          <p:val>
                                            <p:strVal val="0-#ppt_w/2"/>
                                          </p:val>
                                        </p:tav>
                                        <p:tav tm="100000">
                                          <p:val>
                                            <p:strVal val="#ppt_x"/>
                                          </p:val>
                                        </p:tav>
                                      </p:tavLst>
                                    </p:anim>
                                    <p:anim calcmode="lin" valueType="num">
                                      <p:cBhvr additive="base">
                                        <p:cTn id="14" dur="500" fill="hold"/>
                                        <p:tgtEl>
                                          <p:spTgt spid="3113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1309"/>
                                        </p:tgtEl>
                                        <p:attrNameLst>
                                          <p:attrName>style.visibility</p:attrName>
                                        </p:attrNameLst>
                                      </p:cBhvr>
                                      <p:to>
                                        <p:strVal val="visible"/>
                                      </p:to>
                                    </p:set>
                                    <p:anim calcmode="lin" valueType="num">
                                      <p:cBhvr additive="base">
                                        <p:cTn id="19" dur="500" fill="hold"/>
                                        <p:tgtEl>
                                          <p:spTgt spid="311309"/>
                                        </p:tgtEl>
                                        <p:attrNameLst>
                                          <p:attrName>ppt_x</p:attrName>
                                        </p:attrNameLst>
                                      </p:cBhvr>
                                      <p:tavLst>
                                        <p:tav tm="0">
                                          <p:val>
                                            <p:strVal val="0-#ppt_w/2"/>
                                          </p:val>
                                        </p:tav>
                                        <p:tav tm="100000">
                                          <p:val>
                                            <p:strVal val="#ppt_x"/>
                                          </p:val>
                                        </p:tav>
                                      </p:tavLst>
                                    </p:anim>
                                    <p:anim calcmode="lin" valueType="num">
                                      <p:cBhvr additive="base">
                                        <p:cTn id="20" dur="500" fill="hold"/>
                                        <p:tgtEl>
                                          <p:spTgt spid="31130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11310"/>
                                        </p:tgtEl>
                                        <p:attrNameLst>
                                          <p:attrName>style.visibility</p:attrName>
                                        </p:attrNameLst>
                                      </p:cBhvr>
                                      <p:to>
                                        <p:strVal val="visible"/>
                                      </p:to>
                                    </p:set>
                                    <p:anim calcmode="lin" valueType="num">
                                      <p:cBhvr additive="base">
                                        <p:cTn id="25" dur="500" fill="hold"/>
                                        <p:tgtEl>
                                          <p:spTgt spid="311310"/>
                                        </p:tgtEl>
                                        <p:attrNameLst>
                                          <p:attrName>ppt_x</p:attrName>
                                        </p:attrNameLst>
                                      </p:cBhvr>
                                      <p:tavLst>
                                        <p:tav tm="0">
                                          <p:val>
                                            <p:strVal val="0-#ppt_w/2"/>
                                          </p:val>
                                        </p:tav>
                                        <p:tav tm="100000">
                                          <p:val>
                                            <p:strVal val="#ppt_x"/>
                                          </p:val>
                                        </p:tav>
                                      </p:tavLst>
                                    </p:anim>
                                    <p:anim calcmode="lin" valueType="num">
                                      <p:cBhvr additive="base">
                                        <p:cTn id="26" dur="500" fill="hold"/>
                                        <p:tgtEl>
                                          <p:spTgt spid="3113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11312"/>
                                        </p:tgtEl>
                                        <p:attrNameLst>
                                          <p:attrName>style.visibility</p:attrName>
                                        </p:attrNameLst>
                                      </p:cBhvr>
                                      <p:to>
                                        <p:strVal val="visible"/>
                                      </p:to>
                                    </p:set>
                                    <p:anim calcmode="lin" valueType="num">
                                      <p:cBhvr additive="base">
                                        <p:cTn id="31" dur="500" fill="hold"/>
                                        <p:tgtEl>
                                          <p:spTgt spid="311312"/>
                                        </p:tgtEl>
                                        <p:attrNameLst>
                                          <p:attrName>ppt_x</p:attrName>
                                        </p:attrNameLst>
                                      </p:cBhvr>
                                      <p:tavLst>
                                        <p:tav tm="0">
                                          <p:val>
                                            <p:strVal val="0-#ppt_w/2"/>
                                          </p:val>
                                        </p:tav>
                                        <p:tav tm="100000">
                                          <p:val>
                                            <p:strVal val="#ppt_x"/>
                                          </p:val>
                                        </p:tav>
                                      </p:tavLst>
                                    </p:anim>
                                    <p:anim calcmode="lin" valueType="num">
                                      <p:cBhvr additive="base">
                                        <p:cTn id="32" dur="500" fill="hold"/>
                                        <p:tgtEl>
                                          <p:spTgt spid="3113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11311"/>
                                        </p:tgtEl>
                                        <p:attrNameLst>
                                          <p:attrName>style.visibility</p:attrName>
                                        </p:attrNameLst>
                                      </p:cBhvr>
                                      <p:to>
                                        <p:strVal val="visible"/>
                                      </p:to>
                                    </p:set>
                                    <p:anim calcmode="lin" valueType="num">
                                      <p:cBhvr additive="base">
                                        <p:cTn id="37" dur="500" fill="hold"/>
                                        <p:tgtEl>
                                          <p:spTgt spid="311311"/>
                                        </p:tgtEl>
                                        <p:attrNameLst>
                                          <p:attrName>ppt_x</p:attrName>
                                        </p:attrNameLst>
                                      </p:cBhvr>
                                      <p:tavLst>
                                        <p:tav tm="0">
                                          <p:val>
                                            <p:strVal val="0-#ppt_w/2"/>
                                          </p:val>
                                        </p:tav>
                                        <p:tav tm="100000">
                                          <p:val>
                                            <p:strVal val="#ppt_x"/>
                                          </p:val>
                                        </p:tav>
                                      </p:tavLst>
                                    </p:anim>
                                    <p:anim calcmode="lin" valueType="num">
                                      <p:cBhvr additive="base">
                                        <p:cTn id="38" dur="500" fill="hold"/>
                                        <p:tgtEl>
                                          <p:spTgt spid="31131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11318"/>
                                        </p:tgtEl>
                                        <p:attrNameLst>
                                          <p:attrName>style.visibility</p:attrName>
                                        </p:attrNameLst>
                                      </p:cBhvr>
                                      <p:to>
                                        <p:strVal val="visible"/>
                                      </p:to>
                                    </p:set>
                                    <p:anim calcmode="lin" valueType="num">
                                      <p:cBhvr additive="base">
                                        <p:cTn id="43" dur="500" fill="hold"/>
                                        <p:tgtEl>
                                          <p:spTgt spid="311318"/>
                                        </p:tgtEl>
                                        <p:attrNameLst>
                                          <p:attrName>ppt_x</p:attrName>
                                        </p:attrNameLst>
                                      </p:cBhvr>
                                      <p:tavLst>
                                        <p:tav tm="0">
                                          <p:val>
                                            <p:strVal val="0-#ppt_w/2"/>
                                          </p:val>
                                        </p:tav>
                                        <p:tav tm="100000">
                                          <p:val>
                                            <p:strVal val="#ppt_x"/>
                                          </p:val>
                                        </p:tav>
                                      </p:tavLst>
                                    </p:anim>
                                    <p:anim calcmode="lin" valueType="num">
                                      <p:cBhvr additive="base">
                                        <p:cTn id="44" dur="500" fill="hold"/>
                                        <p:tgtEl>
                                          <p:spTgt spid="31131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11313"/>
                                        </p:tgtEl>
                                        <p:attrNameLst>
                                          <p:attrName>style.visibility</p:attrName>
                                        </p:attrNameLst>
                                      </p:cBhvr>
                                      <p:to>
                                        <p:strVal val="visible"/>
                                      </p:to>
                                    </p:set>
                                    <p:anim calcmode="lin" valueType="num">
                                      <p:cBhvr additive="base">
                                        <p:cTn id="49" dur="500" fill="hold"/>
                                        <p:tgtEl>
                                          <p:spTgt spid="311313"/>
                                        </p:tgtEl>
                                        <p:attrNameLst>
                                          <p:attrName>ppt_x</p:attrName>
                                        </p:attrNameLst>
                                      </p:cBhvr>
                                      <p:tavLst>
                                        <p:tav tm="0">
                                          <p:val>
                                            <p:strVal val="0-#ppt_w/2"/>
                                          </p:val>
                                        </p:tav>
                                        <p:tav tm="100000">
                                          <p:val>
                                            <p:strVal val="#ppt_x"/>
                                          </p:val>
                                        </p:tav>
                                      </p:tavLst>
                                    </p:anim>
                                    <p:anim calcmode="lin" valueType="num">
                                      <p:cBhvr additive="base">
                                        <p:cTn id="50" dur="500" fill="hold"/>
                                        <p:tgtEl>
                                          <p:spTgt spid="3113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0" grpId="0"/>
      <p:bldP spid="3113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5"/>
          <p:cNvSpPr>
            <a:spLocks noGrp="1"/>
          </p:cNvSpPr>
          <p:nvPr>
            <p:ph type="sldNum" sz="quarter" idx="12"/>
          </p:nvPr>
        </p:nvSpPr>
        <p:spPr>
          <a:xfrm>
            <a:off x="6786563" y="6215063"/>
            <a:ext cx="1905000" cy="457200"/>
          </a:xfrm>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40</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5602" name="Rectangle 2"/>
          <p:cNvSpPr>
            <a:spLocks noGrp="1"/>
          </p:cNvSpPr>
          <p:nvPr>
            <p:ph type="title"/>
          </p:nvPr>
        </p:nvSpPr>
        <p:spPr/>
        <p:txBody>
          <a:bodyPr vert="horz" wrap="square" lIns="91440" tIns="45720" rIns="91440" bIns="45720" anchor="ctr" anchorCtr="0"/>
          <a:lstStyle/>
          <a:p>
            <a:pPr algn="l" eaLnBrk="1" hangingPunct="1"/>
            <a:r>
              <a:rPr lang="zh-CN" altLang="en-US" sz="3600" dirty="0">
                <a:solidFill>
                  <a:srgbClr val="800000"/>
                </a:solidFill>
              </a:rPr>
              <a:t>应用</a:t>
            </a:r>
          </a:p>
        </p:txBody>
      </p:sp>
      <p:sp>
        <p:nvSpPr>
          <p:cNvPr id="25603" name="Rectangle 3"/>
          <p:cNvSpPr>
            <a:spLocks noGrp="1"/>
          </p:cNvSpPr>
          <p:nvPr>
            <p:ph idx="1"/>
          </p:nvPr>
        </p:nvSpPr>
        <p:spPr>
          <a:xfrm>
            <a:off x="642620" y="1570355"/>
            <a:ext cx="7816215" cy="2357120"/>
          </a:xfrm>
        </p:spPr>
        <p:txBody>
          <a:bodyPr vert="horz" wrap="square" lIns="91440" tIns="45720" rIns="91440" bIns="45720" anchor="t" anchorCtr="0"/>
          <a:lstStyle/>
          <a:p>
            <a:pPr eaLnBrk="1" hangingPunct="1">
              <a:buNone/>
            </a:pPr>
            <a:r>
              <a:rPr lang="zh-CN" altLang="en-US" sz="2400" b="1" dirty="0">
                <a:solidFill>
                  <a:srgbClr val="0000FF"/>
                </a:solidFill>
              </a:rPr>
              <a:t>例</a:t>
            </a:r>
            <a:r>
              <a:rPr lang="zh-CN" altLang="en-US" sz="2400" dirty="0"/>
              <a:t> </a:t>
            </a:r>
            <a:r>
              <a:rPr lang="zh-CN" altLang="en-US" sz="2400" b="1" dirty="0"/>
              <a:t>一个程序有</a:t>
            </a:r>
            <a:r>
              <a:rPr lang="en-US" altLang="zh-CN" sz="2400" b="1" dirty="0"/>
              <a:t>6</a:t>
            </a:r>
            <a:r>
              <a:rPr lang="zh-CN" altLang="en-US" sz="2400" b="1" dirty="0"/>
              <a:t>个变量</a:t>
            </a:r>
            <a:r>
              <a:rPr lang="en-US" altLang="zh-CN" sz="2400" b="1" i="1" dirty="0"/>
              <a:t>x</a:t>
            </a:r>
            <a:r>
              <a:rPr lang="en-US" altLang="zh-CN" sz="2400" b="1" i="1" baseline="-25000" dirty="0"/>
              <a:t>i</a:t>
            </a:r>
            <a:r>
              <a:rPr lang="en-US" altLang="zh-CN" sz="2400" b="1" dirty="0"/>
              <a:t>, </a:t>
            </a:r>
            <a:r>
              <a:rPr lang="en-US" altLang="zh-CN" sz="2400" b="1" i="1" dirty="0"/>
              <a:t>i</a:t>
            </a:r>
            <a:r>
              <a:rPr lang="en-US" altLang="zh-CN" sz="2400" b="1" dirty="0"/>
              <a:t>=1, 2, </a:t>
            </a:r>
            <a:r>
              <a:rPr lang="en-US" altLang="zh-CN" sz="2400" b="1" dirty="0">
                <a:sym typeface="Symbol" panose="05050102010706020507" pitchFamily="18" charset="2"/>
              </a:rPr>
              <a:t></a:t>
            </a:r>
            <a:r>
              <a:rPr lang="en-US" altLang="zh-CN" sz="2400" b="1" dirty="0"/>
              <a:t>, 6, </a:t>
            </a:r>
            <a:r>
              <a:rPr lang="zh-CN" altLang="en-US" sz="2400" b="1" dirty="0"/>
              <a:t>其中</a:t>
            </a:r>
            <a:r>
              <a:rPr lang="en-US" altLang="zh-CN" sz="2400" b="1" i="1" dirty="0"/>
              <a:t>x</a:t>
            </a:r>
            <a:r>
              <a:rPr lang="en-US" altLang="zh-CN" sz="2400" b="1" baseline="-25000" dirty="0"/>
              <a:t>1</a:t>
            </a:r>
            <a:r>
              <a:rPr lang="zh-CN" altLang="en-US" sz="2400" b="1" dirty="0"/>
              <a:t>与</a:t>
            </a:r>
            <a:r>
              <a:rPr lang="en-US" altLang="zh-CN" sz="2400" b="1" i="1" dirty="0"/>
              <a:t>x</a:t>
            </a:r>
            <a:r>
              <a:rPr lang="en-US" altLang="zh-CN" sz="2400" b="1" baseline="-25000" dirty="0"/>
              <a:t>4</a:t>
            </a:r>
            <a:r>
              <a:rPr lang="en-US" altLang="zh-CN" sz="2400" b="1" dirty="0"/>
              <a:t>, </a:t>
            </a:r>
            <a:r>
              <a:rPr lang="en-US" altLang="zh-CN" sz="2400" b="1" i="1" dirty="0"/>
              <a:t>x</a:t>
            </a:r>
            <a:r>
              <a:rPr lang="en-US" altLang="zh-CN" sz="2400" b="1" baseline="-25000" dirty="0"/>
              <a:t>1</a:t>
            </a:r>
            <a:r>
              <a:rPr lang="zh-CN" altLang="en-US" sz="2400" b="1" dirty="0"/>
              <a:t>与</a:t>
            </a:r>
            <a:r>
              <a:rPr lang="en-US" altLang="zh-CN" sz="2400" b="1" i="1" dirty="0"/>
              <a:t>x</a:t>
            </a:r>
            <a:r>
              <a:rPr lang="en-US" altLang="zh-CN" sz="2400" b="1" baseline="-25000" dirty="0"/>
              <a:t>5</a:t>
            </a:r>
            <a:r>
              <a:rPr lang="en-US" altLang="zh-CN" sz="2400" b="1" dirty="0"/>
              <a:t>, </a:t>
            </a:r>
            <a:r>
              <a:rPr lang="en-US" altLang="zh-CN" sz="2400" b="1" i="1" dirty="0"/>
              <a:t>x</a:t>
            </a:r>
            <a:r>
              <a:rPr lang="en-US" altLang="zh-CN" sz="2400" b="1" baseline="-25000" dirty="0"/>
              <a:t>2</a:t>
            </a:r>
            <a:r>
              <a:rPr lang="zh-CN" altLang="en-US" sz="2400" b="1" dirty="0"/>
              <a:t>与</a:t>
            </a:r>
            <a:r>
              <a:rPr lang="en-US" altLang="zh-CN" sz="2400" b="1" i="1" dirty="0"/>
              <a:t>x</a:t>
            </a:r>
            <a:r>
              <a:rPr lang="en-US" altLang="zh-CN" sz="2400" b="1" baseline="-25000" dirty="0"/>
              <a:t>5</a:t>
            </a:r>
            <a:r>
              <a:rPr lang="en-US" altLang="zh-CN" sz="2400" b="1" dirty="0">
                <a:sym typeface="+mn-ea"/>
              </a:rPr>
              <a:t>, </a:t>
            </a:r>
            <a:r>
              <a:rPr lang="en-US" altLang="zh-CN" sz="2400" b="1" i="1" dirty="0"/>
              <a:t>x</a:t>
            </a:r>
            <a:r>
              <a:rPr lang="en-US" altLang="zh-CN" sz="2400" b="1" baseline="-25000" dirty="0"/>
              <a:t>2</a:t>
            </a:r>
            <a:r>
              <a:rPr lang="zh-CN" altLang="en-US" sz="2400" b="1" dirty="0"/>
              <a:t>与</a:t>
            </a:r>
            <a:r>
              <a:rPr lang="en-US" altLang="zh-CN" sz="2400" b="1" i="1" dirty="0"/>
              <a:t>x</a:t>
            </a:r>
            <a:r>
              <a:rPr lang="en-US" altLang="zh-CN" sz="2400" b="1" baseline="-25000" dirty="0"/>
              <a:t>6</a:t>
            </a:r>
            <a:r>
              <a:rPr lang="en-US" altLang="zh-CN" sz="2400" b="1" dirty="0">
                <a:sym typeface="+mn-ea"/>
              </a:rPr>
              <a:t>, </a:t>
            </a:r>
            <a:r>
              <a:rPr lang="en-US" altLang="zh-CN" sz="2400" b="1" i="1" dirty="0"/>
              <a:t>x</a:t>
            </a:r>
            <a:r>
              <a:rPr lang="en-US" altLang="zh-CN" sz="2400" b="1" baseline="-25000" dirty="0"/>
              <a:t>3</a:t>
            </a:r>
            <a:r>
              <a:rPr lang="zh-CN" altLang="en-US" sz="2400" b="1" dirty="0"/>
              <a:t>与</a:t>
            </a:r>
            <a:r>
              <a:rPr lang="en-US" altLang="zh-CN" sz="2400" b="1" i="1" dirty="0"/>
              <a:t>x</a:t>
            </a:r>
            <a:r>
              <a:rPr lang="en-US" altLang="zh-CN" sz="2400" b="1" baseline="-25000" dirty="0"/>
              <a:t>4</a:t>
            </a:r>
            <a:r>
              <a:rPr lang="en-US" altLang="zh-CN" sz="2400" b="1" dirty="0">
                <a:sym typeface="+mn-ea"/>
              </a:rPr>
              <a:t>, </a:t>
            </a:r>
            <a:r>
              <a:rPr lang="en-US" altLang="zh-CN" sz="2400" b="1" i="1" dirty="0"/>
              <a:t>x</a:t>
            </a:r>
            <a:r>
              <a:rPr lang="en-US" altLang="zh-CN" sz="2400" b="1" baseline="-25000" dirty="0"/>
              <a:t>3</a:t>
            </a:r>
            <a:r>
              <a:rPr lang="zh-CN" altLang="en-US" sz="2400" b="1" dirty="0"/>
              <a:t>与</a:t>
            </a:r>
            <a:r>
              <a:rPr lang="en-US" altLang="zh-CN" sz="2400" b="1" i="1" dirty="0"/>
              <a:t>x</a:t>
            </a:r>
            <a:r>
              <a:rPr lang="en-US" altLang="zh-CN" sz="2400" b="1" baseline="-25000" dirty="0"/>
              <a:t>6</a:t>
            </a:r>
            <a:r>
              <a:rPr lang="en-US" altLang="zh-CN" sz="2400" b="1" dirty="0"/>
              <a:t>,  </a:t>
            </a:r>
            <a:r>
              <a:rPr lang="en-US" altLang="zh-CN" sz="2400" b="1" i="1" dirty="0"/>
              <a:t>x</a:t>
            </a:r>
            <a:r>
              <a:rPr lang="en-US" altLang="zh-CN" sz="2400" b="1" baseline="-25000" dirty="0"/>
              <a:t>4</a:t>
            </a:r>
            <a:r>
              <a:rPr lang="zh-CN" altLang="en-US" sz="2400" b="1" dirty="0"/>
              <a:t>与</a:t>
            </a:r>
            <a:r>
              <a:rPr lang="en-US" altLang="zh-CN" sz="2400" b="1" i="1" dirty="0"/>
              <a:t>x</a:t>
            </a:r>
            <a:r>
              <a:rPr lang="en-US" altLang="zh-CN" sz="2400" b="1" baseline="-25000" dirty="0"/>
              <a:t>5</a:t>
            </a:r>
            <a:r>
              <a:rPr lang="en-US" altLang="zh-CN" sz="2400" b="1" dirty="0">
                <a:sym typeface="+mn-ea"/>
              </a:rPr>
              <a:t>, </a:t>
            </a:r>
            <a:r>
              <a:rPr lang="en-US" altLang="zh-CN" sz="2400" b="1" i="1" dirty="0"/>
              <a:t>x</a:t>
            </a:r>
            <a:r>
              <a:rPr lang="en-US" altLang="zh-CN" sz="2400" b="1" baseline="-25000" dirty="0"/>
              <a:t>4</a:t>
            </a:r>
            <a:r>
              <a:rPr lang="zh-CN" altLang="en-US" sz="2400" b="1" dirty="0"/>
              <a:t>与</a:t>
            </a:r>
            <a:r>
              <a:rPr lang="en-US" altLang="zh-CN" sz="2400" b="1" i="1" dirty="0"/>
              <a:t>x</a:t>
            </a:r>
            <a:r>
              <a:rPr lang="en-US" altLang="zh-CN" sz="2400" b="1" baseline="-25000" dirty="0"/>
              <a:t>6</a:t>
            </a:r>
            <a:r>
              <a:rPr lang="en-US" altLang="zh-CN" sz="2400" b="1" dirty="0"/>
              <a:t>, </a:t>
            </a:r>
            <a:r>
              <a:rPr lang="en-US" altLang="zh-CN" sz="2400" b="1" i="1" dirty="0"/>
              <a:t>x</a:t>
            </a:r>
            <a:r>
              <a:rPr lang="en-US" altLang="zh-CN" sz="2400" b="1" baseline="-25000" dirty="0"/>
              <a:t>5</a:t>
            </a:r>
            <a:r>
              <a:rPr lang="zh-CN" altLang="en-US" sz="2400" b="1" dirty="0"/>
              <a:t>与</a:t>
            </a:r>
            <a:r>
              <a:rPr lang="en-US" altLang="zh-CN" sz="2400" b="1" i="1" dirty="0"/>
              <a:t>x</a:t>
            </a:r>
            <a:r>
              <a:rPr lang="en-US" altLang="zh-CN" sz="2400" b="1" baseline="-25000" dirty="0"/>
              <a:t>6</a:t>
            </a:r>
            <a:r>
              <a:rPr lang="zh-CN" altLang="en-US" sz="2400" b="1" dirty="0"/>
              <a:t>要同时使用</a:t>
            </a:r>
            <a:r>
              <a:rPr lang="en-US" altLang="zh-CN" sz="2400" b="1" dirty="0"/>
              <a:t>. </a:t>
            </a:r>
            <a:r>
              <a:rPr lang="zh-CN" altLang="en-US" sz="2400" b="1" dirty="0"/>
              <a:t>给每一个变量分配一个寄存器</a:t>
            </a:r>
            <a:r>
              <a:rPr lang="en-US" altLang="zh-CN" sz="2400" b="1" dirty="0"/>
              <a:t>. </a:t>
            </a:r>
            <a:r>
              <a:rPr lang="zh-CN" altLang="en-US" sz="2400" b="1" dirty="0"/>
              <a:t>要同时使用的两个变量不能分配同一个寄存器</a:t>
            </a:r>
            <a:r>
              <a:rPr lang="en-US" altLang="zh-CN" sz="2400" b="1" dirty="0"/>
              <a:t>. </a:t>
            </a:r>
          </a:p>
          <a:p>
            <a:pPr eaLnBrk="1" hangingPunct="1">
              <a:buNone/>
            </a:pPr>
            <a:r>
              <a:rPr lang="zh-CN" altLang="en-US" sz="2400" b="1" dirty="0"/>
              <a:t>问</a:t>
            </a:r>
            <a:r>
              <a:rPr lang="en-US" altLang="zh-CN" sz="2400" b="1" dirty="0"/>
              <a:t>:</a:t>
            </a:r>
            <a:r>
              <a:rPr lang="zh-CN" altLang="en-US" sz="2400" b="1" dirty="0"/>
              <a:t> 至少要使用几个寄存器</a:t>
            </a:r>
            <a:r>
              <a:rPr lang="en-US" altLang="zh-CN" sz="2400" b="1" dirty="0"/>
              <a:t>?</a:t>
            </a:r>
            <a:r>
              <a:rPr lang="zh-CN" altLang="en-US" sz="2400" b="1" dirty="0"/>
              <a:t>如何分配</a:t>
            </a:r>
            <a:r>
              <a:rPr lang="en-US" altLang="zh-CN" sz="2400" b="1" dirty="0"/>
              <a:t>?</a:t>
            </a:r>
            <a:endParaRPr lang="zh-CN" altLang="en-US" sz="2400" b="1" dirty="0"/>
          </a:p>
        </p:txBody>
      </p:sp>
      <p:sp>
        <p:nvSpPr>
          <p:cNvPr id="337940" name="Text Box 20"/>
          <p:cNvSpPr txBox="1"/>
          <p:nvPr/>
        </p:nvSpPr>
        <p:spPr>
          <a:xfrm>
            <a:off x="1857375" y="4803775"/>
            <a:ext cx="428625" cy="411163"/>
          </a:xfrm>
          <a:prstGeom prst="rect">
            <a:avLst/>
          </a:prstGeom>
          <a:noFill/>
          <a:ln w="9525">
            <a:noFill/>
          </a:ln>
        </p:spPr>
        <p:txBody>
          <a:bodyPr anchor="t" anchorCtr="0"/>
          <a:lstStyle/>
          <a:p>
            <a:pPr algn="just"/>
            <a:r>
              <a:rPr lang="en-US" altLang="zh-CN" sz="2000" b="1" dirty="0">
                <a:solidFill>
                  <a:srgbClr val="FF0000"/>
                </a:solidFill>
                <a:latin typeface="Times New Roman" panose="02020603050405020304" pitchFamily="18" charset="0"/>
              </a:rPr>
              <a:t>1</a:t>
            </a:r>
            <a:endParaRPr lang="zh-CN" altLang="zh-CN" sz="2000" b="1" dirty="0">
              <a:solidFill>
                <a:srgbClr val="FF0000"/>
              </a:solidFill>
              <a:latin typeface="Arial" panose="020B0604020202020204" pitchFamily="34" charset="0"/>
            </a:endParaRPr>
          </a:p>
        </p:txBody>
      </p:sp>
      <p:grpSp>
        <p:nvGrpSpPr>
          <p:cNvPr id="2" name="组合 132"/>
          <p:cNvGrpSpPr/>
          <p:nvPr/>
        </p:nvGrpSpPr>
        <p:grpSpPr>
          <a:xfrm>
            <a:off x="1785938" y="4357688"/>
            <a:ext cx="2500312" cy="2071687"/>
            <a:chOff x="4929190" y="4214818"/>
            <a:chExt cx="2500330" cy="2071702"/>
          </a:xfrm>
        </p:grpSpPr>
        <p:grpSp>
          <p:nvGrpSpPr>
            <p:cNvPr id="25606" name="组合 121"/>
            <p:cNvGrpSpPr/>
            <p:nvPr/>
          </p:nvGrpSpPr>
          <p:grpSpPr>
            <a:xfrm>
              <a:off x="5158106" y="4572008"/>
              <a:ext cx="1914224" cy="1325005"/>
              <a:chOff x="5086668" y="4818639"/>
              <a:chExt cx="1914224" cy="1325005"/>
            </a:xfrm>
          </p:grpSpPr>
          <p:cxnSp>
            <p:nvCxnSpPr>
              <p:cNvPr id="25607" name="AutoShape 3"/>
              <p:cNvCxnSpPr/>
              <p:nvPr/>
            </p:nvCxnSpPr>
            <p:spPr>
              <a:xfrm flipV="1">
                <a:off x="5137294" y="4881734"/>
                <a:ext cx="1826654" cy="12907"/>
              </a:xfrm>
              <a:prstGeom prst="straightConnector1">
                <a:avLst/>
              </a:prstGeom>
              <a:ln w="28575" cap="flat" cmpd="sng">
                <a:solidFill>
                  <a:srgbClr val="000000"/>
                </a:solidFill>
                <a:prstDash val="solid"/>
                <a:round/>
                <a:headEnd type="none" w="med" len="med"/>
                <a:tailEnd type="none" w="med" len="med"/>
              </a:ln>
            </p:spPr>
          </p:cxnSp>
          <p:cxnSp>
            <p:nvCxnSpPr>
              <p:cNvPr id="25608" name="AutoShape 4"/>
              <p:cNvCxnSpPr/>
              <p:nvPr/>
            </p:nvCxnSpPr>
            <p:spPr>
              <a:xfrm>
                <a:off x="5137294" y="4894639"/>
                <a:ext cx="894855" cy="1214588"/>
              </a:xfrm>
              <a:prstGeom prst="straightConnector1">
                <a:avLst/>
              </a:prstGeom>
              <a:ln w="28575" cap="flat" cmpd="sng">
                <a:solidFill>
                  <a:srgbClr val="000000"/>
                </a:solidFill>
                <a:prstDash val="solid"/>
                <a:round/>
                <a:headEnd type="none" w="med" len="med"/>
                <a:tailEnd type="none" w="med" len="med"/>
              </a:ln>
            </p:spPr>
          </p:cxnSp>
          <p:cxnSp>
            <p:nvCxnSpPr>
              <p:cNvPr id="25609" name="AutoShape 5"/>
              <p:cNvCxnSpPr/>
              <p:nvPr/>
            </p:nvCxnSpPr>
            <p:spPr>
              <a:xfrm flipH="1">
                <a:off x="6032150" y="4881734"/>
                <a:ext cx="931799" cy="1227495"/>
              </a:xfrm>
              <a:prstGeom prst="straightConnector1">
                <a:avLst/>
              </a:prstGeom>
              <a:ln w="28575" cap="flat" cmpd="sng">
                <a:solidFill>
                  <a:srgbClr val="000000"/>
                </a:solidFill>
                <a:prstDash val="solid"/>
                <a:round/>
                <a:headEnd type="none" w="med" len="med"/>
                <a:tailEnd type="none" w="med" len="med"/>
              </a:ln>
            </p:spPr>
          </p:cxnSp>
          <p:cxnSp>
            <p:nvCxnSpPr>
              <p:cNvPr id="25610" name="AutoShape 6"/>
              <p:cNvCxnSpPr/>
              <p:nvPr/>
            </p:nvCxnSpPr>
            <p:spPr>
              <a:xfrm flipH="1">
                <a:off x="5625770" y="4894639"/>
                <a:ext cx="406379" cy="688315"/>
              </a:xfrm>
              <a:prstGeom prst="straightConnector1">
                <a:avLst/>
              </a:prstGeom>
              <a:ln w="28575" cap="flat" cmpd="sng">
                <a:solidFill>
                  <a:srgbClr val="000000"/>
                </a:solidFill>
                <a:prstDash val="solid"/>
                <a:round/>
                <a:headEnd type="none" w="med" len="med"/>
                <a:tailEnd type="none" w="med" len="med"/>
              </a:ln>
            </p:spPr>
          </p:cxnSp>
          <p:cxnSp>
            <p:nvCxnSpPr>
              <p:cNvPr id="25611" name="AutoShape 7"/>
              <p:cNvCxnSpPr/>
              <p:nvPr/>
            </p:nvCxnSpPr>
            <p:spPr>
              <a:xfrm>
                <a:off x="5625770" y="5582954"/>
                <a:ext cx="788129" cy="0"/>
              </a:xfrm>
              <a:prstGeom prst="straightConnector1">
                <a:avLst/>
              </a:prstGeom>
              <a:ln w="28575" cap="flat" cmpd="sng">
                <a:solidFill>
                  <a:srgbClr val="000000"/>
                </a:solidFill>
                <a:prstDash val="solid"/>
                <a:round/>
                <a:headEnd type="none" w="med" len="med"/>
                <a:tailEnd type="none" w="med" len="med"/>
              </a:ln>
            </p:spPr>
          </p:cxnSp>
          <p:cxnSp>
            <p:nvCxnSpPr>
              <p:cNvPr id="25612" name="AutoShape 8"/>
              <p:cNvCxnSpPr/>
              <p:nvPr/>
            </p:nvCxnSpPr>
            <p:spPr>
              <a:xfrm>
                <a:off x="6032150" y="4881734"/>
                <a:ext cx="381750" cy="701220"/>
              </a:xfrm>
              <a:prstGeom prst="straightConnector1">
                <a:avLst/>
              </a:prstGeom>
              <a:ln w="28575" cap="flat" cmpd="sng">
                <a:solidFill>
                  <a:srgbClr val="000000"/>
                </a:solidFill>
                <a:prstDash val="solid"/>
                <a:round/>
                <a:headEnd type="none" w="med" len="med"/>
                <a:tailEnd type="none" w="med" len="med"/>
              </a:ln>
            </p:spPr>
          </p:cxnSp>
          <p:sp>
            <p:nvSpPr>
              <p:cNvPr id="25613" name="Oval 9"/>
              <p:cNvSpPr/>
              <p:nvPr/>
            </p:nvSpPr>
            <p:spPr>
              <a:xfrm>
                <a:off x="5086668" y="4835845"/>
                <a:ext cx="108094" cy="111851"/>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5614" name="Oval 10"/>
              <p:cNvSpPr/>
              <p:nvPr/>
            </p:nvSpPr>
            <p:spPr>
              <a:xfrm>
                <a:off x="5969209" y="4844451"/>
                <a:ext cx="108094" cy="111851"/>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5615" name="Oval 11"/>
              <p:cNvSpPr/>
              <p:nvPr/>
            </p:nvSpPr>
            <p:spPr>
              <a:xfrm>
                <a:off x="6892798" y="4818639"/>
                <a:ext cx="108094" cy="111851"/>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5616" name="Oval 12"/>
              <p:cNvSpPr/>
              <p:nvPr/>
            </p:nvSpPr>
            <p:spPr>
              <a:xfrm>
                <a:off x="5587459" y="5515557"/>
                <a:ext cx="108094" cy="111851"/>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5617" name="Oval 13"/>
              <p:cNvSpPr/>
              <p:nvPr/>
            </p:nvSpPr>
            <p:spPr>
              <a:xfrm>
                <a:off x="6363273" y="5515557"/>
                <a:ext cx="108094" cy="111851"/>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25618" name="Oval 14"/>
              <p:cNvSpPr/>
              <p:nvPr/>
            </p:nvSpPr>
            <p:spPr>
              <a:xfrm>
                <a:off x="5969209" y="6031793"/>
                <a:ext cx="108094" cy="111851"/>
              </a:xfrm>
              <a:prstGeom prst="ellipse">
                <a:avLst/>
              </a:prstGeom>
              <a:solidFill>
                <a:srgbClr val="FFFFFF"/>
              </a:solidFill>
              <a:ln w="28575"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grpSp>
        <p:sp>
          <p:nvSpPr>
            <p:cNvPr id="25619" name="Text Box 15"/>
            <p:cNvSpPr txBox="1"/>
            <p:nvPr/>
          </p:nvSpPr>
          <p:spPr>
            <a:xfrm>
              <a:off x="4929190" y="4214818"/>
              <a:ext cx="500066" cy="507963"/>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x</a:t>
              </a:r>
              <a:r>
                <a:rPr lang="en-US" altLang="zh-CN" sz="2000" b="1" baseline="-25000" dirty="0">
                  <a:solidFill>
                    <a:schemeClr val="tx1"/>
                  </a:solidFill>
                  <a:latin typeface="Times New Roman" panose="02020603050405020304" pitchFamily="18" charset="0"/>
                </a:rPr>
                <a:t>1</a:t>
              </a:r>
              <a:endParaRPr lang="zh-CN" altLang="zh-CN" sz="2000" b="1" dirty="0">
                <a:solidFill>
                  <a:schemeClr val="tx1"/>
                </a:solidFill>
                <a:latin typeface="Arial" panose="020B0604020202020204" pitchFamily="34" charset="0"/>
              </a:endParaRPr>
            </a:p>
          </p:txBody>
        </p:sp>
        <p:sp>
          <p:nvSpPr>
            <p:cNvPr id="25620" name="Text Box 15"/>
            <p:cNvSpPr txBox="1"/>
            <p:nvPr/>
          </p:nvSpPr>
          <p:spPr>
            <a:xfrm>
              <a:off x="5286380" y="5135615"/>
              <a:ext cx="500066" cy="507963"/>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x</a:t>
              </a:r>
              <a:r>
                <a:rPr lang="en-US" altLang="zh-CN" sz="2000" b="1" baseline="-25000" dirty="0">
                  <a:solidFill>
                    <a:schemeClr val="tx1"/>
                  </a:solidFill>
                  <a:latin typeface="Times New Roman" panose="02020603050405020304" pitchFamily="18" charset="0"/>
                </a:rPr>
                <a:t>5</a:t>
              </a:r>
              <a:endParaRPr lang="zh-CN" altLang="zh-CN" sz="2000" b="1" dirty="0">
                <a:solidFill>
                  <a:schemeClr val="tx1"/>
                </a:solidFill>
                <a:latin typeface="Arial" panose="020B0604020202020204" pitchFamily="34" charset="0"/>
              </a:endParaRPr>
            </a:p>
          </p:txBody>
        </p:sp>
        <p:sp>
          <p:nvSpPr>
            <p:cNvPr id="25621" name="Text Box 15"/>
            <p:cNvSpPr txBox="1"/>
            <p:nvPr/>
          </p:nvSpPr>
          <p:spPr>
            <a:xfrm>
              <a:off x="5929322" y="5778557"/>
              <a:ext cx="500066" cy="507963"/>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x</a:t>
              </a:r>
              <a:r>
                <a:rPr lang="en-US" altLang="zh-CN" sz="2000" b="1" baseline="-25000" dirty="0">
                  <a:solidFill>
                    <a:schemeClr val="tx1"/>
                  </a:solidFill>
                  <a:latin typeface="Times New Roman" panose="02020603050405020304" pitchFamily="18" charset="0"/>
                </a:rPr>
                <a:t>2</a:t>
              </a:r>
              <a:endParaRPr lang="zh-CN" altLang="zh-CN" sz="2000" b="1" dirty="0">
                <a:solidFill>
                  <a:schemeClr val="tx1"/>
                </a:solidFill>
                <a:latin typeface="Arial" panose="020B0604020202020204" pitchFamily="34" charset="0"/>
              </a:endParaRPr>
            </a:p>
          </p:txBody>
        </p:sp>
        <p:sp>
          <p:nvSpPr>
            <p:cNvPr id="25622" name="Text Box 15"/>
            <p:cNvSpPr txBox="1"/>
            <p:nvPr/>
          </p:nvSpPr>
          <p:spPr>
            <a:xfrm>
              <a:off x="6929454" y="4214818"/>
              <a:ext cx="500066" cy="507963"/>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x</a:t>
              </a:r>
              <a:r>
                <a:rPr lang="en-US" altLang="zh-CN" sz="2000" b="1" baseline="-25000" dirty="0">
                  <a:solidFill>
                    <a:schemeClr val="tx1"/>
                  </a:solidFill>
                  <a:latin typeface="Times New Roman" panose="02020603050405020304" pitchFamily="18" charset="0"/>
                </a:rPr>
                <a:t>3</a:t>
              </a:r>
              <a:endParaRPr lang="zh-CN" altLang="zh-CN" sz="2000" b="1" dirty="0">
                <a:solidFill>
                  <a:schemeClr val="tx1"/>
                </a:solidFill>
                <a:latin typeface="Arial" panose="020B0604020202020204" pitchFamily="34" charset="0"/>
              </a:endParaRPr>
            </a:p>
          </p:txBody>
        </p:sp>
        <p:sp>
          <p:nvSpPr>
            <p:cNvPr id="25623" name="Text Box 15"/>
            <p:cNvSpPr txBox="1"/>
            <p:nvPr/>
          </p:nvSpPr>
          <p:spPr>
            <a:xfrm>
              <a:off x="6500826" y="5143512"/>
              <a:ext cx="500066" cy="507963"/>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x</a:t>
              </a:r>
              <a:r>
                <a:rPr lang="en-US" altLang="zh-CN" sz="2000" b="1" baseline="-25000" dirty="0">
                  <a:solidFill>
                    <a:schemeClr val="tx1"/>
                  </a:solidFill>
                  <a:latin typeface="Times New Roman" panose="02020603050405020304" pitchFamily="18" charset="0"/>
                </a:rPr>
                <a:t>6</a:t>
              </a:r>
              <a:endParaRPr lang="zh-CN" altLang="zh-CN" sz="2000" b="1" dirty="0">
                <a:solidFill>
                  <a:schemeClr val="tx1"/>
                </a:solidFill>
                <a:latin typeface="Arial" panose="020B0604020202020204" pitchFamily="34" charset="0"/>
              </a:endParaRPr>
            </a:p>
          </p:txBody>
        </p:sp>
        <p:sp>
          <p:nvSpPr>
            <p:cNvPr id="25624" name="Text Box 15"/>
            <p:cNvSpPr txBox="1"/>
            <p:nvPr/>
          </p:nvSpPr>
          <p:spPr>
            <a:xfrm>
              <a:off x="5929322" y="4214818"/>
              <a:ext cx="500066" cy="507963"/>
            </a:xfrm>
            <a:prstGeom prst="rect">
              <a:avLst/>
            </a:prstGeom>
            <a:noFill/>
            <a:ln w="9525">
              <a:noFill/>
            </a:ln>
          </p:spPr>
          <p:txBody>
            <a:bodyPr anchor="t" anchorCtr="0"/>
            <a:lstStyle/>
            <a:p>
              <a:pPr algn="just"/>
              <a:r>
                <a:rPr lang="en-US" altLang="zh-CN" sz="2000" b="1" i="1" dirty="0">
                  <a:solidFill>
                    <a:schemeClr val="tx1"/>
                  </a:solidFill>
                  <a:latin typeface="Times New Roman" panose="02020603050405020304" pitchFamily="18" charset="0"/>
                </a:rPr>
                <a:t>x</a:t>
              </a:r>
              <a:r>
                <a:rPr lang="en-US" altLang="zh-CN" sz="2000" b="1" baseline="-25000" dirty="0">
                  <a:solidFill>
                    <a:schemeClr val="tx1"/>
                  </a:solidFill>
                  <a:latin typeface="Times New Roman" panose="02020603050405020304" pitchFamily="18" charset="0"/>
                </a:rPr>
                <a:t>4</a:t>
              </a:r>
              <a:endParaRPr lang="zh-CN" altLang="zh-CN" sz="2000" b="1" dirty="0">
                <a:solidFill>
                  <a:schemeClr val="tx1"/>
                </a:solidFill>
                <a:latin typeface="Arial" panose="020B0604020202020204" pitchFamily="34" charset="0"/>
              </a:endParaRPr>
            </a:p>
          </p:txBody>
        </p:sp>
      </p:grpSp>
      <p:sp>
        <p:nvSpPr>
          <p:cNvPr id="128" name="Text Box 20"/>
          <p:cNvSpPr txBox="1"/>
          <p:nvPr/>
        </p:nvSpPr>
        <p:spPr>
          <a:xfrm>
            <a:off x="2571750" y="4732338"/>
            <a:ext cx="428625" cy="411162"/>
          </a:xfrm>
          <a:prstGeom prst="rect">
            <a:avLst/>
          </a:prstGeom>
          <a:noFill/>
          <a:ln w="9525">
            <a:noFill/>
          </a:ln>
        </p:spPr>
        <p:txBody>
          <a:bodyPr anchor="t" anchorCtr="0"/>
          <a:lstStyle/>
          <a:p>
            <a:pPr algn="just"/>
            <a:r>
              <a:rPr lang="en-US" altLang="zh-CN" sz="2000" b="1" dirty="0">
                <a:solidFill>
                  <a:srgbClr val="FF0000"/>
                </a:solidFill>
                <a:latin typeface="Times New Roman" panose="02020603050405020304" pitchFamily="18" charset="0"/>
              </a:rPr>
              <a:t>2</a:t>
            </a:r>
            <a:endParaRPr lang="zh-CN" altLang="zh-CN" sz="2000" b="1" dirty="0">
              <a:solidFill>
                <a:srgbClr val="FF0000"/>
              </a:solidFill>
              <a:latin typeface="Arial" panose="020B0604020202020204" pitchFamily="34" charset="0"/>
            </a:endParaRPr>
          </a:p>
        </p:txBody>
      </p:sp>
      <p:sp>
        <p:nvSpPr>
          <p:cNvPr id="129" name="Text Box 20"/>
          <p:cNvSpPr txBox="1"/>
          <p:nvPr/>
        </p:nvSpPr>
        <p:spPr>
          <a:xfrm>
            <a:off x="2643188" y="5143500"/>
            <a:ext cx="428625" cy="411163"/>
          </a:xfrm>
          <a:prstGeom prst="rect">
            <a:avLst/>
          </a:prstGeom>
          <a:noFill/>
          <a:ln w="9525">
            <a:noFill/>
          </a:ln>
        </p:spPr>
        <p:txBody>
          <a:bodyPr anchor="t" anchorCtr="0"/>
          <a:lstStyle/>
          <a:p>
            <a:pPr algn="just"/>
            <a:r>
              <a:rPr lang="en-US" altLang="zh-CN" sz="2000" b="1" dirty="0">
                <a:solidFill>
                  <a:srgbClr val="FF0000"/>
                </a:solidFill>
                <a:latin typeface="Times New Roman" panose="02020603050405020304" pitchFamily="18" charset="0"/>
              </a:rPr>
              <a:t>3</a:t>
            </a:r>
            <a:endParaRPr lang="zh-CN" altLang="zh-CN" sz="2000" b="1" dirty="0">
              <a:solidFill>
                <a:srgbClr val="FF0000"/>
              </a:solidFill>
              <a:latin typeface="Arial" panose="020B0604020202020204" pitchFamily="34" charset="0"/>
            </a:endParaRPr>
          </a:p>
        </p:txBody>
      </p:sp>
      <p:sp>
        <p:nvSpPr>
          <p:cNvPr id="130" name="Text Box 20"/>
          <p:cNvSpPr txBox="1"/>
          <p:nvPr/>
        </p:nvSpPr>
        <p:spPr>
          <a:xfrm>
            <a:off x="3214688" y="5018088"/>
            <a:ext cx="428625" cy="411162"/>
          </a:xfrm>
          <a:prstGeom prst="rect">
            <a:avLst/>
          </a:prstGeom>
          <a:noFill/>
          <a:ln w="9525">
            <a:noFill/>
          </a:ln>
        </p:spPr>
        <p:txBody>
          <a:bodyPr anchor="t" anchorCtr="0"/>
          <a:lstStyle/>
          <a:p>
            <a:pPr algn="just"/>
            <a:r>
              <a:rPr lang="en-US" altLang="zh-CN" sz="2000" b="1" dirty="0">
                <a:solidFill>
                  <a:srgbClr val="FF0000"/>
                </a:solidFill>
                <a:latin typeface="Times New Roman" panose="02020603050405020304" pitchFamily="18" charset="0"/>
              </a:rPr>
              <a:t>1</a:t>
            </a:r>
            <a:endParaRPr lang="zh-CN" altLang="zh-CN" sz="2000" b="1" dirty="0">
              <a:solidFill>
                <a:srgbClr val="FF0000"/>
              </a:solidFill>
              <a:latin typeface="Arial" panose="020B0604020202020204" pitchFamily="34" charset="0"/>
            </a:endParaRPr>
          </a:p>
        </p:txBody>
      </p:sp>
      <p:sp>
        <p:nvSpPr>
          <p:cNvPr id="131" name="Text Box 20"/>
          <p:cNvSpPr txBox="1"/>
          <p:nvPr/>
        </p:nvSpPr>
        <p:spPr>
          <a:xfrm>
            <a:off x="3786188" y="4803775"/>
            <a:ext cx="428625" cy="411163"/>
          </a:xfrm>
          <a:prstGeom prst="rect">
            <a:avLst/>
          </a:prstGeom>
          <a:noFill/>
          <a:ln w="9525">
            <a:noFill/>
          </a:ln>
        </p:spPr>
        <p:txBody>
          <a:bodyPr anchor="t" anchorCtr="0"/>
          <a:lstStyle/>
          <a:p>
            <a:pPr algn="just"/>
            <a:r>
              <a:rPr lang="en-US" altLang="zh-CN" sz="2000" b="1" dirty="0">
                <a:solidFill>
                  <a:srgbClr val="FF0000"/>
                </a:solidFill>
                <a:latin typeface="Times New Roman" panose="02020603050405020304" pitchFamily="18" charset="0"/>
              </a:rPr>
              <a:t>3</a:t>
            </a:r>
            <a:endParaRPr lang="zh-CN" altLang="zh-CN" sz="2000" b="1" dirty="0">
              <a:solidFill>
                <a:srgbClr val="FF0000"/>
              </a:solidFill>
              <a:latin typeface="Arial" panose="020B0604020202020204" pitchFamily="34" charset="0"/>
            </a:endParaRPr>
          </a:p>
        </p:txBody>
      </p:sp>
      <p:sp>
        <p:nvSpPr>
          <p:cNvPr id="132" name="Text Box 20"/>
          <p:cNvSpPr txBox="1"/>
          <p:nvPr/>
        </p:nvSpPr>
        <p:spPr>
          <a:xfrm>
            <a:off x="2786063" y="5589588"/>
            <a:ext cx="428625" cy="411162"/>
          </a:xfrm>
          <a:prstGeom prst="rect">
            <a:avLst/>
          </a:prstGeom>
          <a:noFill/>
          <a:ln w="9525">
            <a:noFill/>
          </a:ln>
        </p:spPr>
        <p:txBody>
          <a:bodyPr anchor="t" anchorCtr="0"/>
          <a:lstStyle/>
          <a:p>
            <a:pPr algn="just">
              <a:buSzTx/>
            </a:pPr>
            <a:r>
              <a:rPr lang="en-US" altLang="zh-CN" sz="2000" b="1" dirty="0">
                <a:solidFill>
                  <a:srgbClr val="FF0000"/>
                </a:solidFill>
                <a:latin typeface="Times New Roman" panose="02020603050405020304" pitchFamily="18" charset="0"/>
              </a:rPr>
              <a:t>2</a:t>
            </a:r>
            <a:endParaRPr lang="zh-CN" altLang="zh-CN" sz="2000" b="1" dirty="0">
              <a:solidFill>
                <a:srgbClr val="FF0000"/>
              </a:solidFill>
              <a:latin typeface="Times New Roman" panose="02020603050405020304" pitchFamily="18" charset="0"/>
            </a:endParaRPr>
          </a:p>
        </p:txBody>
      </p:sp>
      <p:sp>
        <p:nvSpPr>
          <p:cNvPr id="31" name="TextBox 30"/>
          <p:cNvSpPr txBox="1"/>
          <p:nvPr/>
        </p:nvSpPr>
        <p:spPr>
          <a:xfrm>
            <a:off x="5143500" y="4428173"/>
            <a:ext cx="2928938" cy="1570037"/>
          </a:xfrm>
          <a:prstGeom prst="rect">
            <a:avLst/>
          </a:prstGeom>
          <a:noFill/>
          <a:ln w="9525">
            <a:noFill/>
          </a:ln>
        </p:spPr>
        <p:txBody>
          <a:bodyPr anchor="t" anchorCtr="0">
            <a:spAutoFit/>
          </a:bodyPr>
          <a:lstStyle/>
          <a:p>
            <a:pPr>
              <a:buSzTx/>
            </a:pPr>
            <a:r>
              <a:rPr lang="zh-CN" altLang="en-US" sz="2400" b="1" dirty="0">
                <a:solidFill>
                  <a:schemeClr val="tx1"/>
                </a:solidFill>
                <a:latin typeface="Times New Roman" panose="02020603050405020304" pitchFamily="18" charset="0"/>
                <a:ea typeface="宋体" panose="02010600030101010101" pitchFamily="2" charset="-122"/>
              </a:rPr>
              <a:t>至少用</a:t>
            </a:r>
            <a:r>
              <a:rPr lang="en-US" altLang="zh-CN" sz="2400" b="1" dirty="0">
                <a:solidFill>
                  <a:schemeClr val="tx1"/>
                </a:solidFill>
                <a:latin typeface="Times New Roman" panose="02020603050405020304" pitchFamily="18" charset="0"/>
                <a:ea typeface="宋体" panose="02010600030101010101" pitchFamily="2" charset="-122"/>
              </a:rPr>
              <a:t>3</a:t>
            </a:r>
            <a:r>
              <a:rPr lang="zh-CN" altLang="en-US" sz="2400" b="1" dirty="0">
                <a:solidFill>
                  <a:schemeClr val="tx1"/>
                </a:solidFill>
                <a:latin typeface="Times New Roman" panose="02020603050405020304" pitchFamily="18" charset="0"/>
                <a:ea typeface="宋体" panose="02010600030101010101" pitchFamily="2" charset="-122"/>
              </a:rPr>
              <a:t>个寄存器</a:t>
            </a:r>
            <a:endParaRPr lang="en-US" altLang="zh-CN" sz="2400" b="1" dirty="0">
              <a:solidFill>
                <a:schemeClr val="tx1"/>
              </a:solidFill>
              <a:latin typeface="Times New Roman" panose="02020603050405020304" pitchFamily="18" charset="0"/>
              <a:ea typeface="宋体" panose="02010600030101010101" pitchFamily="2" charset="-122"/>
            </a:endParaRPr>
          </a:p>
          <a:p>
            <a:pPr>
              <a:buSzTx/>
            </a:pP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baseline="-25000" dirty="0">
                <a:solidFill>
                  <a:schemeClr val="tx1"/>
                </a:solidFill>
                <a:latin typeface="Times New Roman" panose="02020603050405020304" pitchFamily="18" charset="0"/>
                <a:ea typeface="宋体" panose="02010600030101010101" pitchFamily="2" charset="-122"/>
              </a:rPr>
              <a:t>1</a:t>
            </a:r>
            <a:r>
              <a:rPr lang="zh-CN" altLang="en-US" sz="2400" b="1" dirty="0">
                <a:solidFill>
                  <a:schemeClr val="tx1"/>
                </a:solidFill>
                <a:latin typeface="Times New Roman" panose="02020603050405020304" pitchFamily="18" charset="0"/>
                <a:ea typeface="宋体" panose="02010600030101010101" pitchFamily="2" charset="-122"/>
              </a:rPr>
              <a:t>与</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baseline="-25000" dirty="0">
                <a:solidFill>
                  <a:schemeClr val="tx1"/>
                </a:solidFill>
                <a:latin typeface="Times New Roman" panose="02020603050405020304" pitchFamily="18" charset="0"/>
                <a:ea typeface="宋体" panose="02010600030101010101" pitchFamily="2" charset="-122"/>
              </a:rPr>
              <a:t>6</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baseline="-25000" dirty="0">
                <a:solidFill>
                  <a:schemeClr val="tx1"/>
                </a:solidFill>
                <a:latin typeface="Times New Roman" panose="02020603050405020304" pitchFamily="18" charset="0"/>
                <a:ea typeface="宋体" panose="02010600030101010101" pitchFamily="2" charset="-122"/>
              </a:rPr>
              <a:t>2</a:t>
            </a:r>
            <a:r>
              <a:rPr lang="zh-CN" altLang="en-US" sz="2400" b="1" dirty="0">
                <a:solidFill>
                  <a:schemeClr val="tx1"/>
                </a:solidFill>
                <a:latin typeface="Times New Roman" panose="02020603050405020304" pitchFamily="18" charset="0"/>
                <a:ea typeface="宋体" panose="02010600030101010101" pitchFamily="2" charset="-122"/>
              </a:rPr>
              <a:t>与</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baseline="-25000" dirty="0">
                <a:solidFill>
                  <a:schemeClr val="tx1"/>
                </a:solidFill>
                <a:latin typeface="Times New Roman" panose="02020603050405020304" pitchFamily="18" charset="0"/>
                <a:ea typeface="宋体" panose="02010600030101010101" pitchFamily="2" charset="-122"/>
              </a:rPr>
              <a:t>4</a:t>
            </a:r>
            <a:r>
              <a:rPr lang="en-US" altLang="zh-CN" sz="2400" b="1" dirty="0">
                <a:solidFill>
                  <a:schemeClr val="tx1"/>
                </a:solidFill>
                <a:latin typeface="Times New Roman" panose="02020603050405020304" pitchFamily="18" charset="0"/>
                <a:ea typeface="宋体" panose="02010600030101010101" pitchFamily="2" charset="-122"/>
              </a:rPr>
              <a:t>, </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baseline="-25000" dirty="0">
                <a:solidFill>
                  <a:schemeClr val="tx1"/>
                </a:solidFill>
                <a:latin typeface="Times New Roman" panose="02020603050405020304" pitchFamily="18" charset="0"/>
                <a:ea typeface="宋体" panose="02010600030101010101" pitchFamily="2" charset="-122"/>
              </a:rPr>
              <a:t>3</a:t>
            </a:r>
            <a:r>
              <a:rPr lang="zh-CN" altLang="en-US" sz="2400" b="1" dirty="0">
                <a:solidFill>
                  <a:schemeClr val="tx1"/>
                </a:solidFill>
                <a:latin typeface="Times New Roman" panose="02020603050405020304" pitchFamily="18" charset="0"/>
                <a:ea typeface="宋体" panose="02010600030101010101" pitchFamily="2" charset="-122"/>
              </a:rPr>
              <a:t>与</a:t>
            </a:r>
            <a:r>
              <a:rPr lang="en-US" altLang="zh-CN" sz="2400" b="1" i="1" dirty="0">
                <a:solidFill>
                  <a:schemeClr val="tx1"/>
                </a:solidFill>
                <a:latin typeface="Times New Roman" panose="02020603050405020304" pitchFamily="18" charset="0"/>
                <a:ea typeface="宋体" panose="02010600030101010101" pitchFamily="2" charset="-122"/>
              </a:rPr>
              <a:t>x</a:t>
            </a:r>
            <a:r>
              <a:rPr lang="en-US" altLang="zh-CN" sz="2400" b="1" baseline="-25000" dirty="0">
                <a:solidFill>
                  <a:schemeClr val="tx1"/>
                </a:solidFill>
                <a:latin typeface="Times New Roman" panose="02020603050405020304" pitchFamily="18" charset="0"/>
                <a:ea typeface="宋体" panose="02010600030101010101" pitchFamily="2" charset="-122"/>
              </a:rPr>
              <a:t>5</a:t>
            </a:r>
            <a:r>
              <a:rPr lang="en-US" altLang="zh-CN" sz="2400" b="1" dirty="0">
                <a:solidFill>
                  <a:schemeClr val="tx1"/>
                </a:solidFill>
                <a:latin typeface="Times New Roman" panose="02020603050405020304" pitchFamily="18" charset="0"/>
                <a:ea typeface="宋体" panose="02010600030101010101" pitchFamily="2" charset="-122"/>
              </a:rPr>
              <a:t>,</a:t>
            </a:r>
            <a:r>
              <a:rPr lang="zh-CN" altLang="en-US" sz="2400" b="1" dirty="0">
                <a:solidFill>
                  <a:schemeClr val="tx1"/>
                </a:solidFill>
                <a:latin typeface="Times New Roman" panose="02020603050405020304" pitchFamily="18" charset="0"/>
                <a:ea typeface="宋体" panose="02010600030101010101" pitchFamily="2" charset="-122"/>
              </a:rPr>
              <a:t>分配同一个寄存器</a:t>
            </a:r>
            <a:r>
              <a:rPr lang="en-US" altLang="zh-CN" sz="2400" b="1" dirty="0">
                <a:solidFill>
                  <a:schemeClr val="tx1"/>
                </a:solidFill>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40"/>
                                        </p:tgtEl>
                                        <p:attrNameLst>
                                          <p:attrName>style.visibility</p:attrName>
                                        </p:attrNameLst>
                                      </p:cBhvr>
                                      <p:to>
                                        <p:strVal val="visible"/>
                                      </p:to>
                                    </p:set>
                                    <p:animEffect transition="in" filter="blinds(horizontal)">
                                      <p:cBhvr>
                                        <p:cTn id="12" dur="500"/>
                                        <p:tgtEl>
                                          <p:spTgt spid="33794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8"/>
                                        </p:tgtEl>
                                        <p:attrNameLst>
                                          <p:attrName>style.visibility</p:attrName>
                                        </p:attrNameLst>
                                      </p:cBhvr>
                                      <p:to>
                                        <p:strVal val="visible"/>
                                      </p:to>
                                    </p:set>
                                    <p:animEffect transition="in" filter="blinds(horizontal)">
                                      <p:cBhvr>
                                        <p:cTn id="15" dur="500"/>
                                        <p:tgtEl>
                                          <p:spTgt spid="12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9"/>
                                        </p:tgtEl>
                                        <p:attrNameLst>
                                          <p:attrName>style.visibility</p:attrName>
                                        </p:attrNameLst>
                                      </p:cBhvr>
                                      <p:to>
                                        <p:strVal val="visible"/>
                                      </p:to>
                                    </p:set>
                                    <p:animEffect transition="in" filter="blinds(horizontal)">
                                      <p:cBhvr>
                                        <p:cTn id="18" dur="500"/>
                                        <p:tgtEl>
                                          <p:spTgt spid="12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0"/>
                                        </p:tgtEl>
                                        <p:attrNameLst>
                                          <p:attrName>style.visibility</p:attrName>
                                        </p:attrNameLst>
                                      </p:cBhvr>
                                      <p:to>
                                        <p:strVal val="visible"/>
                                      </p:to>
                                    </p:set>
                                    <p:animEffect transition="in" filter="blinds(horizontal)">
                                      <p:cBhvr>
                                        <p:cTn id="21" dur="500"/>
                                        <p:tgtEl>
                                          <p:spTgt spid="13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1"/>
                                        </p:tgtEl>
                                        <p:attrNameLst>
                                          <p:attrName>style.visibility</p:attrName>
                                        </p:attrNameLst>
                                      </p:cBhvr>
                                      <p:to>
                                        <p:strVal val="visible"/>
                                      </p:to>
                                    </p:set>
                                    <p:animEffect transition="in" filter="blinds(horizontal)">
                                      <p:cBhvr>
                                        <p:cTn id="24" dur="500"/>
                                        <p:tgtEl>
                                          <p:spTgt spid="13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2"/>
                                        </p:tgtEl>
                                        <p:attrNameLst>
                                          <p:attrName>style.visibility</p:attrName>
                                        </p:attrNameLst>
                                      </p:cBhvr>
                                      <p:to>
                                        <p:strVal val="visible"/>
                                      </p:to>
                                    </p:set>
                                    <p:animEffect transition="in" filter="blinds(horizontal)">
                                      <p:cBhvr>
                                        <p:cTn id="27" dur="500"/>
                                        <p:tgtEl>
                                          <p:spTgt spid="1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0" grpId="0"/>
      <p:bldP spid="337940" grpId="1"/>
      <p:bldP spid="128" grpId="0"/>
      <p:bldP spid="128" grpId="1"/>
      <p:bldP spid="129" grpId="0"/>
      <p:bldP spid="129" grpId="1"/>
      <p:bldP spid="130" grpId="0"/>
      <p:bldP spid="130" grpId="1"/>
      <p:bldP spid="131" grpId="0"/>
      <p:bldP spid="131" grpId="1"/>
      <p:bldP spid="132" grpId="0"/>
      <p:bldP spid="132" grpId="1"/>
      <p:bldP spid="31" grpId="0"/>
      <p:bldP spid="31"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灯片编号占位符 5"/>
          <p:cNvSpPr>
            <a:spLocks noGrp="1"/>
          </p:cNvSpPr>
          <p:nvPr>
            <p:ph type="sldNum" sz="quarter" idx="12"/>
          </p:nvPr>
        </p:nvSpPr>
        <p:spPr>
          <a:xfrm>
            <a:off x="6786563" y="6215063"/>
            <a:ext cx="1905000" cy="457200"/>
          </a:xfrm>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41</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26626" name="Rectangle 2"/>
          <p:cNvSpPr>
            <a:spLocks noGrp="1"/>
          </p:cNvSpPr>
          <p:nvPr>
            <p:ph type="title"/>
          </p:nvPr>
        </p:nvSpPr>
        <p:spPr>
          <a:xfrm>
            <a:off x="398780" y="394335"/>
            <a:ext cx="7772400" cy="1143000"/>
          </a:xfrm>
        </p:spPr>
        <p:txBody>
          <a:bodyPr vert="horz" wrap="square" lIns="91440" tIns="45720" rIns="91440" bIns="45720" anchor="ctr" anchorCtr="0"/>
          <a:lstStyle/>
          <a:p>
            <a:pPr algn="l" eaLnBrk="1" hangingPunct="1"/>
            <a:r>
              <a:rPr lang="zh-CN" altLang="en-US" sz="3600" dirty="0">
                <a:solidFill>
                  <a:srgbClr val="800000"/>
                </a:solidFill>
              </a:rPr>
              <a:t>地图着色</a:t>
            </a:r>
          </a:p>
        </p:txBody>
      </p:sp>
      <p:sp>
        <p:nvSpPr>
          <p:cNvPr id="26627" name="Rectangle 3"/>
          <p:cNvSpPr>
            <a:spLocks noGrp="1"/>
          </p:cNvSpPr>
          <p:nvPr>
            <p:ph idx="1"/>
          </p:nvPr>
        </p:nvSpPr>
        <p:spPr>
          <a:xfrm>
            <a:off x="374015" y="1426845"/>
            <a:ext cx="8589645" cy="1327785"/>
          </a:xfrm>
        </p:spPr>
        <p:txBody>
          <a:bodyPr vert="horz" wrap="square" lIns="91440" tIns="45720" rIns="91440" bIns="45720" anchor="t" anchorCtr="0"/>
          <a:lstStyle/>
          <a:p>
            <a:pPr eaLnBrk="1" hangingPunct="1">
              <a:buNone/>
            </a:pPr>
            <a:r>
              <a:rPr lang="zh-CN" altLang="en-US" sz="2400" b="1" dirty="0">
                <a:solidFill>
                  <a:srgbClr val="7030A0"/>
                </a:solidFill>
              </a:rPr>
              <a:t>地图</a:t>
            </a:r>
            <a:r>
              <a:rPr lang="en-US" altLang="zh-CN" sz="2400" b="1" dirty="0">
                <a:solidFill>
                  <a:srgbClr val="7030A0"/>
                </a:solidFill>
              </a:rPr>
              <a:t>(</a:t>
            </a:r>
            <a:r>
              <a:rPr lang="zh-CN" altLang="en-US" sz="2400" b="1" dirty="0">
                <a:sym typeface="+mn-ea"/>
              </a:rPr>
              <a:t>无桥平面图</a:t>
            </a:r>
            <a:r>
              <a:rPr lang="en-US" altLang="zh-CN" sz="2400" b="1" dirty="0">
                <a:sym typeface="+mn-ea"/>
              </a:rPr>
              <a:t>)</a:t>
            </a:r>
            <a:r>
              <a:rPr lang="en-US" altLang="zh-CN" sz="2400" b="1" dirty="0"/>
              <a:t>: , </a:t>
            </a:r>
            <a:r>
              <a:rPr lang="zh-CN" altLang="en-US" sz="2400" b="1" dirty="0"/>
              <a:t>对偶图是无环平面图</a:t>
            </a:r>
            <a:endParaRPr lang="en-US" altLang="zh-CN" sz="2400" b="1" dirty="0"/>
          </a:p>
          <a:p>
            <a:pPr eaLnBrk="1" hangingPunct="1">
              <a:buNone/>
            </a:pPr>
            <a:r>
              <a:rPr lang="zh-CN" altLang="en-US" sz="2400" b="1" dirty="0">
                <a:solidFill>
                  <a:srgbClr val="7030A0"/>
                </a:solidFill>
              </a:rPr>
              <a:t>地图着色</a:t>
            </a:r>
            <a:r>
              <a:rPr lang="en-US" altLang="zh-CN" sz="2400" b="1" dirty="0">
                <a:solidFill>
                  <a:srgbClr val="7030A0"/>
                </a:solidFill>
              </a:rPr>
              <a:t>(</a:t>
            </a:r>
            <a:r>
              <a:rPr lang="zh-CN" altLang="en-US" sz="2400" b="1" dirty="0">
                <a:solidFill>
                  <a:srgbClr val="7030A0"/>
                </a:solidFill>
              </a:rPr>
              <a:t>面着色</a:t>
            </a:r>
            <a:r>
              <a:rPr lang="en-US" altLang="zh-CN" sz="2400" b="1" dirty="0">
                <a:solidFill>
                  <a:srgbClr val="7030A0"/>
                </a:solidFill>
              </a:rPr>
              <a:t>)</a:t>
            </a:r>
            <a:r>
              <a:rPr lang="en-US" altLang="zh-CN" sz="2400" b="1" dirty="0"/>
              <a:t>: </a:t>
            </a:r>
            <a:r>
              <a:rPr lang="zh-CN" altLang="en-US" sz="2400" b="1" dirty="0"/>
              <a:t>每个面着一种颜色</a:t>
            </a:r>
            <a:r>
              <a:rPr lang="en-US" altLang="zh-CN" sz="2400" b="1" dirty="0"/>
              <a:t>, </a:t>
            </a:r>
            <a:r>
              <a:rPr lang="zh-CN" altLang="en-US" sz="2400" b="1" dirty="0"/>
              <a:t>相邻的面着不同的颜色</a:t>
            </a:r>
            <a:endParaRPr lang="en-US" altLang="zh-CN" sz="2400" b="1" dirty="0"/>
          </a:p>
          <a:p>
            <a:pPr eaLnBrk="1" hangingPunct="1">
              <a:buNone/>
            </a:pPr>
            <a:r>
              <a:rPr lang="zh-CN" altLang="en-US" sz="2400" b="1" dirty="0">
                <a:solidFill>
                  <a:srgbClr val="FF0000"/>
                </a:solidFill>
              </a:rPr>
              <a:t>地图着色对应对偶图的点着色</a:t>
            </a:r>
          </a:p>
        </p:txBody>
      </p:sp>
      <p:sp>
        <p:nvSpPr>
          <p:cNvPr id="26628" name="TextBox 30"/>
          <p:cNvSpPr txBox="1"/>
          <p:nvPr/>
        </p:nvSpPr>
        <p:spPr>
          <a:xfrm>
            <a:off x="714375" y="3786188"/>
            <a:ext cx="7786688" cy="2586037"/>
          </a:xfrm>
          <a:prstGeom prst="rect">
            <a:avLst/>
          </a:prstGeom>
          <a:solidFill>
            <a:schemeClr val="bg1"/>
          </a:solidFill>
          <a:ln w="9525">
            <a:noFill/>
          </a:ln>
        </p:spPr>
        <p:txBody>
          <a:bodyPr anchor="t" anchorCtr="0">
            <a:spAutoFit/>
          </a:bodyPr>
          <a:lstStyle/>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endParaRPr lang="zh-CN" altLang="en-US" dirty="0">
              <a:latin typeface="Arial" panose="020B0604020202020204" pitchFamily="34" charset="0"/>
            </a:endParaRPr>
          </a:p>
        </p:txBody>
      </p:sp>
      <p:grpSp>
        <p:nvGrpSpPr>
          <p:cNvPr id="26629" name="组合 80"/>
          <p:cNvGrpSpPr/>
          <p:nvPr/>
        </p:nvGrpSpPr>
        <p:grpSpPr>
          <a:xfrm>
            <a:off x="636270" y="3186113"/>
            <a:ext cx="2609850" cy="2217737"/>
            <a:chOff x="1444172" y="4325257"/>
            <a:chExt cx="2610152" cy="2218267"/>
          </a:xfrm>
        </p:grpSpPr>
        <p:cxnSp>
          <p:nvCxnSpPr>
            <p:cNvPr id="26630" name="直接连接符 32"/>
            <p:cNvCxnSpPr/>
            <p:nvPr/>
          </p:nvCxnSpPr>
          <p:spPr>
            <a:xfrm rot="-10800000" flipV="1">
              <a:off x="1928794" y="4857760"/>
              <a:ext cx="571504" cy="500066"/>
            </a:xfrm>
            <a:prstGeom prst="line">
              <a:avLst/>
            </a:prstGeom>
            <a:ln w="28575" cap="flat" cmpd="sng">
              <a:solidFill>
                <a:schemeClr val="tx1"/>
              </a:solidFill>
              <a:prstDash val="solid"/>
              <a:round/>
              <a:headEnd type="none" w="med" len="med"/>
              <a:tailEnd type="none" w="med" len="med"/>
            </a:ln>
          </p:spPr>
        </p:cxnSp>
        <p:cxnSp>
          <p:nvCxnSpPr>
            <p:cNvPr id="26631" name="直接连接符 34"/>
            <p:cNvCxnSpPr/>
            <p:nvPr/>
          </p:nvCxnSpPr>
          <p:spPr>
            <a:xfrm rot="-5400000" flipH="1">
              <a:off x="2107389" y="5250669"/>
              <a:ext cx="1000132" cy="214314"/>
            </a:xfrm>
            <a:prstGeom prst="line">
              <a:avLst/>
            </a:prstGeom>
            <a:ln w="28575" cap="flat" cmpd="sng">
              <a:solidFill>
                <a:schemeClr val="tx1"/>
              </a:solidFill>
              <a:prstDash val="solid"/>
              <a:round/>
              <a:headEnd type="none" w="med" len="med"/>
              <a:tailEnd type="none" w="med" len="med"/>
            </a:ln>
          </p:spPr>
        </p:cxnSp>
        <p:cxnSp>
          <p:nvCxnSpPr>
            <p:cNvPr id="26632" name="直接连接符 36"/>
            <p:cNvCxnSpPr/>
            <p:nvPr/>
          </p:nvCxnSpPr>
          <p:spPr>
            <a:xfrm>
              <a:off x="1928794" y="5357826"/>
              <a:ext cx="785818" cy="500066"/>
            </a:xfrm>
            <a:prstGeom prst="line">
              <a:avLst/>
            </a:prstGeom>
            <a:ln w="28575" cap="flat" cmpd="sng">
              <a:solidFill>
                <a:schemeClr val="tx1"/>
              </a:solidFill>
              <a:prstDash val="solid"/>
              <a:round/>
              <a:headEnd type="none" w="med" len="med"/>
              <a:tailEnd type="none" w="med" len="med"/>
            </a:ln>
          </p:spPr>
        </p:cxnSp>
        <p:cxnSp>
          <p:nvCxnSpPr>
            <p:cNvPr id="26633" name="直接连接符 38"/>
            <p:cNvCxnSpPr/>
            <p:nvPr/>
          </p:nvCxnSpPr>
          <p:spPr>
            <a:xfrm flipV="1">
              <a:off x="2500298" y="4714884"/>
              <a:ext cx="785818" cy="142876"/>
            </a:xfrm>
            <a:prstGeom prst="line">
              <a:avLst/>
            </a:prstGeom>
            <a:ln w="28575" cap="flat" cmpd="sng">
              <a:solidFill>
                <a:schemeClr val="tx1"/>
              </a:solidFill>
              <a:prstDash val="solid"/>
              <a:round/>
              <a:headEnd type="none" w="med" len="med"/>
              <a:tailEnd type="none" w="med" len="med"/>
            </a:ln>
          </p:spPr>
        </p:cxnSp>
        <p:cxnSp>
          <p:nvCxnSpPr>
            <p:cNvPr id="26634" name="直接连接符 40"/>
            <p:cNvCxnSpPr/>
            <p:nvPr/>
          </p:nvCxnSpPr>
          <p:spPr>
            <a:xfrm rot="-5400000" flipH="1">
              <a:off x="2964645" y="5036353"/>
              <a:ext cx="857255" cy="214314"/>
            </a:xfrm>
            <a:prstGeom prst="line">
              <a:avLst/>
            </a:prstGeom>
            <a:ln w="28575" cap="flat" cmpd="sng">
              <a:solidFill>
                <a:schemeClr val="tx1"/>
              </a:solidFill>
              <a:prstDash val="solid"/>
              <a:round/>
              <a:headEnd type="none" w="med" len="med"/>
              <a:tailEnd type="none" w="med" len="med"/>
            </a:ln>
          </p:spPr>
        </p:cxnSp>
        <p:cxnSp>
          <p:nvCxnSpPr>
            <p:cNvPr id="26635" name="直接连接符 42"/>
            <p:cNvCxnSpPr/>
            <p:nvPr/>
          </p:nvCxnSpPr>
          <p:spPr>
            <a:xfrm flipV="1">
              <a:off x="2714612" y="5572140"/>
              <a:ext cx="785818" cy="285752"/>
            </a:xfrm>
            <a:prstGeom prst="line">
              <a:avLst/>
            </a:prstGeom>
            <a:ln w="28575" cap="flat" cmpd="sng">
              <a:solidFill>
                <a:schemeClr val="tx1"/>
              </a:solidFill>
              <a:prstDash val="solid"/>
              <a:round/>
              <a:headEnd type="none" w="med" len="med"/>
              <a:tailEnd type="none" w="med" len="med"/>
            </a:ln>
          </p:spPr>
        </p:cxnSp>
        <p:cxnSp>
          <p:nvCxnSpPr>
            <p:cNvPr id="26636" name="直接连接符 44"/>
            <p:cNvCxnSpPr/>
            <p:nvPr/>
          </p:nvCxnSpPr>
          <p:spPr>
            <a:xfrm>
              <a:off x="2500298" y="4857760"/>
              <a:ext cx="1000132" cy="714380"/>
            </a:xfrm>
            <a:prstGeom prst="line">
              <a:avLst/>
            </a:prstGeom>
            <a:ln w="28575" cap="flat" cmpd="sng">
              <a:solidFill>
                <a:schemeClr val="tx1"/>
              </a:solidFill>
              <a:prstDash val="solid"/>
              <a:round/>
              <a:headEnd type="none" w="med" len="med"/>
              <a:tailEnd type="none" w="med" len="med"/>
            </a:ln>
          </p:spPr>
        </p:cxnSp>
        <p:sp>
          <p:nvSpPr>
            <p:cNvPr id="26637" name="椭圆 53"/>
            <p:cNvSpPr/>
            <p:nvPr/>
          </p:nvSpPr>
          <p:spPr>
            <a:xfrm>
              <a:off x="2428860" y="4786322"/>
              <a:ext cx="142876" cy="142876"/>
            </a:xfrm>
            <a:prstGeom prst="ellipse">
              <a:avLst/>
            </a:prstGeom>
            <a:solidFill>
              <a:schemeClr val="tx1"/>
            </a:solidFill>
            <a:ln w="28575" cap="flat" cmpd="sng">
              <a:solidFill>
                <a:schemeClr val="tx1"/>
              </a:solidFill>
              <a:prstDash val="solid"/>
              <a:round/>
              <a:headEnd type="none" w="med" len="med"/>
              <a:tailEnd type="none" w="med" len="med"/>
            </a:ln>
          </p:spPr>
          <p:txBody>
            <a:bodyPr wrap="none" anchor="ctr" anchorCtr="0">
              <a:spAutoFit/>
            </a:bodyPr>
            <a:lstStyle/>
            <a:p>
              <a:pPr algn="ctr"/>
              <a:endParaRPr lang="zh-CN" altLang="en-US" dirty="0">
                <a:latin typeface="Arial" panose="020B0604020202020204" pitchFamily="34" charset="0"/>
              </a:endParaRPr>
            </a:p>
          </p:txBody>
        </p:sp>
        <p:sp>
          <p:nvSpPr>
            <p:cNvPr id="26638" name="椭圆 54"/>
            <p:cNvSpPr/>
            <p:nvPr/>
          </p:nvSpPr>
          <p:spPr>
            <a:xfrm>
              <a:off x="3214678" y="4643446"/>
              <a:ext cx="142876" cy="142876"/>
            </a:xfrm>
            <a:prstGeom prst="ellipse">
              <a:avLst/>
            </a:prstGeom>
            <a:solidFill>
              <a:schemeClr val="tx1"/>
            </a:solidFill>
            <a:ln w="28575" cap="flat" cmpd="sng">
              <a:solidFill>
                <a:schemeClr val="tx1"/>
              </a:solidFill>
              <a:prstDash val="solid"/>
              <a:round/>
              <a:headEnd type="none" w="med" len="med"/>
              <a:tailEnd type="none" w="med" len="med"/>
            </a:ln>
          </p:spPr>
          <p:txBody>
            <a:bodyPr wrap="none" anchor="ctr" anchorCtr="0">
              <a:spAutoFit/>
            </a:bodyPr>
            <a:lstStyle/>
            <a:p>
              <a:pPr algn="ctr"/>
              <a:endParaRPr lang="zh-CN" altLang="en-US" dirty="0">
                <a:latin typeface="Arial" panose="020B0604020202020204" pitchFamily="34" charset="0"/>
              </a:endParaRPr>
            </a:p>
          </p:txBody>
        </p:sp>
        <p:sp>
          <p:nvSpPr>
            <p:cNvPr id="26639" name="椭圆 55"/>
            <p:cNvSpPr/>
            <p:nvPr/>
          </p:nvSpPr>
          <p:spPr>
            <a:xfrm>
              <a:off x="1857356" y="5286388"/>
              <a:ext cx="142876" cy="142876"/>
            </a:xfrm>
            <a:prstGeom prst="ellipse">
              <a:avLst/>
            </a:prstGeom>
            <a:solidFill>
              <a:schemeClr val="tx1"/>
            </a:solidFill>
            <a:ln w="28575" cap="flat" cmpd="sng">
              <a:solidFill>
                <a:schemeClr val="tx1"/>
              </a:solidFill>
              <a:prstDash val="solid"/>
              <a:round/>
              <a:headEnd type="none" w="med" len="med"/>
              <a:tailEnd type="none" w="med" len="med"/>
            </a:ln>
          </p:spPr>
          <p:txBody>
            <a:bodyPr wrap="none" anchor="ctr" anchorCtr="0">
              <a:spAutoFit/>
            </a:bodyPr>
            <a:lstStyle/>
            <a:p>
              <a:pPr algn="ctr"/>
              <a:endParaRPr lang="zh-CN" altLang="en-US" dirty="0">
                <a:latin typeface="Arial" panose="020B0604020202020204" pitchFamily="34" charset="0"/>
              </a:endParaRPr>
            </a:p>
          </p:txBody>
        </p:sp>
        <p:sp>
          <p:nvSpPr>
            <p:cNvPr id="26640" name="椭圆 56"/>
            <p:cNvSpPr/>
            <p:nvPr/>
          </p:nvSpPr>
          <p:spPr>
            <a:xfrm>
              <a:off x="2643174" y="5786454"/>
              <a:ext cx="142876" cy="142876"/>
            </a:xfrm>
            <a:prstGeom prst="ellipse">
              <a:avLst/>
            </a:prstGeom>
            <a:solidFill>
              <a:schemeClr val="tx1"/>
            </a:solidFill>
            <a:ln w="28575" cap="flat" cmpd="sng">
              <a:solidFill>
                <a:schemeClr val="tx1"/>
              </a:solidFill>
              <a:prstDash val="solid"/>
              <a:round/>
              <a:headEnd type="none" w="med" len="med"/>
              <a:tailEnd type="none" w="med" len="med"/>
            </a:ln>
          </p:spPr>
          <p:txBody>
            <a:bodyPr wrap="none" anchor="ctr" anchorCtr="0">
              <a:spAutoFit/>
            </a:bodyPr>
            <a:lstStyle/>
            <a:p>
              <a:pPr algn="ctr"/>
              <a:endParaRPr lang="zh-CN" altLang="en-US" dirty="0">
                <a:latin typeface="Arial" panose="020B0604020202020204" pitchFamily="34" charset="0"/>
              </a:endParaRPr>
            </a:p>
          </p:txBody>
        </p:sp>
        <p:sp>
          <p:nvSpPr>
            <p:cNvPr id="26641" name="椭圆 57"/>
            <p:cNvSpPr/>
            <p:nvPr/>
          </p:nvSpPr>
          <p:spPr>
            <a:xfrm>
              <a:off x="3428992" y="5500702"/>
              <a:ext cx="142876" cy="142876"/>
            </a:xfrm>
            <a:prstGeom prst="ellipse">
              <a:avLst/>
            </a:prstGeom>
            <a:solidFill>
              <a:schemeClr val="tx1"/>
            </a:solidFill>
            <a:ln w="28575" cap="flat" cmpd="sng">
              <a:solidFill>
                <a:schemeClr val="tx1"/>
              </a:solidFill>
              <a:prstDash val="solid"/>
              <a:round/>
              <a:headEnd type="none" w="med" len="med"/>
              <a:tailEnd type="none" w="med" len="med"/>
            </a:ln>
          </p:spPr>
          <p:txBody>
            <a:bodyPr wrap="none" anchor="ctr" anchorCtr="0">
              <a:spAutoFit/>
            </a:bodyPr>
            <a:lstStyle/>
            <a:p>
              <a:pPr algn="ctr"/>
              <a:endParaRPr lang="zh-CN" altLang="en-US" dirty="0">
                <a:latin typeface="Arial" panose="020B0604020202020204" pitchFamily="34" charset="0"/>
              </a:endParaRPr>
            </a:p>
          </p:txBody>
        </p:sp>
        <p:cxnSp>
          <p:nvCxnSpPr>
            <p:cNvPr id="26642" name="直接连接符 59"/>
            <p:cNvCxnSpPr/>
            <p:nvPr/>
          </p:nvCxnSpPr>
          <p:spPr>
            <a:xfrm rot="5400000">
              <a:off x="2714612" y="5143512"/>
              <a:ext cx="500066" cy="214314"/>
            </a:xfrm>
            <a:prstGeom prst="line">
              <a:avLst/>
            </a:prstGeom>
            <a:ln w="28575" cap="flat" cmpd="sng">
              <a:solidFill>
                <a:schemeClr val="tx1"/>
              </a:solidFill>
              <a:prstDash val="dash"/>
              <a:round/>
              <a:headEnd type="none" w="med" len="med"/>
              <a:tailEnd type="none" w="med" len="med"/>
            </a:ln>
          </p:spPr>
        </p:cxnSp>
        <p:cxnSp>
          <p:nvCxnSpPr>
            <p:cNvPr id="26643" name="直接连接符 61"/>
            <p:cNvCxnSpPr/>
            <p:nvPr/>
          </p:nvCxnSpPr>
          <p:spPr>
            <a:xfrm>
              <a:off x="2357422" y="5357826"/>
              <a:ext cx="500066" cy="142876"/>
            </a:xfrm>
            <a:prstGeom prst="line">
              <a:avLst/>
            </a:prstGeom>
            <a:ln w="28575" cap="flat" cmpd="sng">
              <a:solidFill>
                <a:schemeClr val="tx1"/>
              </a:solidFill>
              <a:prstDash val="dash"/>
              <a:round/>
              <a:headEnd type="none" w="med" len="med"/>
              <a:tailEnd type="none" w="med" len="med"/>
            </a:ln>
          </p:spPr>
        </p:cxnSp>
        <p:cxnSp>
          <p:nvCxnSpPr>
            <p:cNvPr id="26644" name="直接连接符 67"/>
            <p:cNvCxnSpPr>
              <a:endCxn id="26645" idx="3"/>
            </p:cNvCxnSpPr>
            <p:nvPr/>
          </p:nvCxnSpPr>
          <p:spPr>
            <a:xfrm rot="-5400000" flipH="1">
              <a:off x="2792980" y="5565207"/>
              <a:ext cx="725927" cy="596912"/>
            </a:xfrm>
            <a:prstGeom prst="line">
              <a:avLst/>
            </a:prstGeom>
            <a:ln w="28575" cap="flat" cmpd="sng">
              <a:solidFill>
                <a:schemeClr val="tx1"/>
              </a:solidFill>
              <a:prstDash val="dash"/>
              <a:round/>
              <a:headEnd type="none" w="med" len="med"/>
              <a:tailEnd type="none" w="med" len="med"/>
            </a:ln>
          </p:spPr>
        </p:cxnSp>
        <p:sp>
          <p:nvSpPr>
            <p:cNvPr id="26645" name="任意多边形 70"/>
            <p:cNvSpPr/>
            <p:nvPr/>
          </p:nvSpPr>
          <p:spPr>
            <a:xfrm>
              <a:off x="3062514" y="5036457"/>
              <a:ext cx="672495" cy="1211943"/>
            </a:xfrm>
            <a:custGeom>
              <a:avLst/>
              <a:gdLst/>
              <a:ahLst/>
              <a:cxnLst>
                <a:cxn ang="0">
                  <a:pos x="0" y="0"/>
                </a:cxn>
                <a:cxn ang="0">
                  <a:pos x="595086" y="362857"/>
                </a:cxn>
                <a:cxn ang="0">
                  <a:pos x="464457" y="1074057"/>
                </a:cxn>
                <a:cxn ang="0">
                  <a:pos x="391886" y="1190172"/>
                </a:cxn>
                <a:cxn ang="0">
                  <a:pos x="391886" y="1190172"/>
                </a:cxn>
              </a:cxnLst>
              <a:rect l="0" t="0" r="0" b="0"/>
              <a:pathLst>
                <a:path w="672495" h="1211943">
                  <a:moveTo>
                    <a:pt x="0" y="0"/>
                  </a:moveTo>
                  <a:cubicBezTo>
                    <a:pt x="258838" y="91924"/>
                    <a:pt x="517677" y="183848"/>
                    <a:pt x="595086" y="362857"/>
                  </a:cubicBezTo>
                  <a:cubicBezTo>
                    <a:pt x="672495" y="541866"/>
                    <a:pt x="498324" y="936171"/>
                    <a:pt x="464457" y="1074057"/>
                  </a:cubicBezTo>
                  <a:cubicBezTo>
                    <a:pt x="430590" y="1211943"/>
                    <a:pt x="391886" y="1190172"/>
                    <a:pt x="391886" y="1190172"/>
                  </a:cubicBezTo>
                </a:path>
              </a:pathLst>
            </a:custGeom>
            <a:noFill/>
            <a:ln w="28575" cap="flat" cmpd="sng">
              <a:solidFill>
                <a:schemeClr val="tx1"/>
              </a:solidFill>
              <a:prstDash val="dash"/>
              <a:round/>
              <a:headEnd type="none" w="med" len="med"/>
              <a:tailEnd type="none" w="med" len="med"/>
            </a:ln>
          </p:spPr>
          <p:txBody>
            <a:bodyPr/>
            <a:lstStyle/>
            <a:p>
              <a:endParaRPr lang="zh-CN" altLang="en-US"/>
            </a:p>
          </p:txBody>
        </p:sp>
        <p:sp>
          <p:nvSpPr>
            <p:cNvPr id="26646" name="任意多边形 73"/>
            <p:cNvSpPr/>
            <p:nvPr/>
          </p:nvSpPr>
          <p:spPr>
            <a:xfrm>
              <a:off x="2348895" y="5370286"/>
              <a:ext cx="1163562" cy="907143"/>
            </a:xfrm>
            <a:custGeom>
              <a:avLst/>
              <a:gdLst/>
              <a:ahLst/>
              <a:cxnLst>
                <a:cxn ang="0">
                  <a:pos x="31448" y="0"/>
                </a:cxn>
                <a:cxn ang="0">
                  <a:pos x="104019" y="551543"/>
                </a:cxn>
                <a:cxn ang="0">
                  <a:pos x="655562" y="856343"/>
                </a:cxn>
                <a:cxn ang="0">
                  <a:pos x="1163562" y="856343"/>
                </a:cxn>
                <a:cxn ang="0">
                  <a:pos x="1163562" y="856343"/>
                </a:cxn>
              </a:cxnLst>
              <a:rect l="0" t="0" r="0" b="0"/>
              <a:pathLst>
                <a:path w="1163562" h="907143">
                  <a:moveTo>
                    <a:pt x="31448" y="0"/>
                  </a:moveTo>
                  <a:cubicBezTo>
                    <a:pt x="15724" y="204409"/>
                    <a:pt x="0" y="408819"/>
                    <a:pt x="104019" y="551543"/>
                  </a:cubicBezTo>
                  <a:cubicBezTo>
                    <a:pt x="208038" y="694267"/>
                    <a:pt x="478972" y="805543"/>
                    <a:pt x="655562" y="856343"/>
                  </a:cubicBezTo>
                  <a:cubicBezTo>
                    <a:pt x="832152" y="907143"/>
                    <a:pt x="1163562" y="856343"/>
                    <a:pt x="1163562" y="856343"/>
                  </a:cubicBezTo>
                </a:path>
              </a:pathLst>
            </a:custGeom>
            <a:noFill/>
            <a:ln w="28575" cap="flat" cmpd="sng">
              <a:solidFill>
                <a:schemeClr val="tx1"/>
              </a:solidFill>
              <a:prstDash val="dash"/>
              <a:round/>
              <a:headEnd type="none" w="med" len="med"/>
              <a:tailEnd type="none" w="med" len="med"/>
            </a:ln>
          </p:spPr>
          <p:txBody>
            <a:bodyPr/>
            <a:lstStyle/>
            <a:p>
              <a:endParaRPr lang="zh-CN" altLang="en-US"/>
            </a:p>
          </p:txBody>
        </p:sp>
        <p:sp>
          <p:nvSpPr>
            <p:cNvPr id="26647" name="任意多边形 74"/>
            <p:cNvSpPr/>
            <p:nvPr/>
          </p:nvSpPr>
          <p:spPr>
            <a:xfrm>
              <a:off x="2914952" y="4325257"/>
              <a:ext cx="1139372" cy="1915886"/>
            </a:xfrm>
            <a:custGeom>
              <a:avLst/>
              <a:gdLst/>
              <a:ahLst/>
              <a:cxnLst>
                <a:cxn ang="0">
                  <a:pos x="133048" y="711200"/>
                </a:cxn>
                <a:cxn ang="0">
                  <a:pos x="31448" y="304800"/>
                </a:cxn>
                <a:cxn ang="0">
                  <a:pos x="321734" y="29029"/>
                </a:cxn>
                <a:cxn ang="0">
                  <a:pos x="945848" y="478972"/>
                </a:cxn>
                <a:cxn ang="0">
                  <a:pos x="1076477" y="1436914"/>
                </a:cxn>
                <a:cxn ang="0">
                  <a:pos x="568477" y="1915886"/>
                </a:cxn>
                <a:cxn ang="0">
                  <a:pos x="568477" y="1915886"/>
                </a:cxn>
                <a:cxn ang="0">
                  <a:pos x="568477" y="1915886"/>
                </a:cxn>
                <a:cxn ang="0">
                  <a:pos x="582991" y="1915886"/>
                </a:cxn>
              </a:cxnLst>
              <a:rect l="0" t="0" r="0" b="0"/>
              <a:pathLst>
                <a:path w="1139372" h="1915886">
                  <a:moveTo>
                    <a:pt x="133048" y="711200"/>
                  </a:moveTo>
                  <a:cubicBezTo>
                    <a:pt x="66524" y="564847"/>
                    <a:pt x="0" y="418495"/>
                    <a:pt x="31448" y="304800"/>
                  </a:cubicBezTo>
                  <a:cubicBezTo>
                    <a:pt x="62896" y="191105"/>
                    <a:pt x="169334" y="0"/>
                    <a:pt x="321734" y="29029"/>
                  </a:cubicBezTo>
                  <a:cubicBezTo>
                    <a:pt x="474134" y="58058"/>
                    <a:pt x="820058" y="244325"/>
                    <a:pt x="945848" y="478972"/>
                  </a:cubicBezTo>
                  <a:cubicBezTo>
                    <a:pt x="1071639" y="713620"/>
                    <a:pt x="1139372" y="1197428"/>
                    <a:pt x="1076477" y="1436914"/>
                  </a:cubicBezTo>
                  <a:cubicBezTo>
                    <a:pt x="1013582" y="1676400"/>
                    <a:pt x="568477" y="1915886"/>
                    <a:pt x="568477" y="1915886"/>
                  </a:cubicBezTo>
                  <a:lnTo>
                    <a:pt x="582991" y="1915886"/>
                  </a:lnTo>
                </a:path>
              </a:pathLst>
            </a:custGeom>
            <a:noFill/>
            <a:ln w="28575" cap="flat" cmpd="sng">
              <a:solidFill>
                <a:schemeClr val="tx1"/>
              </a:solidFill>
              <a:prstDash val="dash"/>
              <a:round/>
              <a:headEnd type="none" w="med" len="med"/>
              <a:tailEnd type="none" w="med" len="med"/>
            </a:ln>
          </p:spPr>
          <p:txBody>
            <a:bodyPr/>
            <a:lstStyle/>
            <a:p>
              <a:endParaRPr lang="zh-CN" altLang="en-US"/>
            </a:p>
          </p:txBody>
        </p:sp>
        <p:sp>
          <p:nvSpPr>
            <p:cNvPr id="26648" name="任意多边形 75"/>
            <p:cNvSpPr/>
            <p:nvPr/>
          </p:nvSpPr>
          <p:spPr>
            <a:xfrm>
              <a:off x="1444172" y="5050972"/>
              <a:ext cx="2186819" cy="1492552"/>
            </a:xfrm>
            <a:custGeom>
              <a:avLst/>
              <a:gdLst/>
              <a:ahLst/>
              <a:cxnLst>
                <a:cxn ang="0">
                  <a:pos x="936171" y="304799"/>
                </a:cxn>
                <a:cxn ang="0">
                  <a:pos x="587828" y="14514"/>
                </a:cxn>
                <a:cxn ang="0">
                  <a:pos x="123371" y="217714"/>
                </a:cxn>
                <a:cxn ang="0">
                  <a:pos x="166914" y="943428"/>
                </a:cxn>
                <a:cxn ang="0">
                  <a:pos x="1124859" y="1451428"/>
                </a:cxn>
                <a:cxn ang="0">
                  <a:pos x="2039259" y="1190171"/>
                </a:cxn>
                <a:cxn ang="0">
                  <a:pos x="2010230" y="1204685"/>
                </a:cxn>
              </a:cxnLst>
              <a:rect l="0" t="0" r="0" b="0"/>
              <a:pathLst>
                <a:path w="2186819" h="1492552">
                  <a:moveTo>
                    <a:pt x="936171" y="304799"/>
                  </a:moveTo>
                  <a:cubicBezTo>
                    <a:pt x="829733" y="166913"/>
                    <a:pt x="723295" y="29028"/>
                    <a:pt x="587828" y="14514"/>
                  </a:cubicBezTo>
                  <a:cubicBezTo>
                    <a:pt x="452361" y="0"/>
                    <a:pt x="193523" y="62895"/>
                    <a:pt x="123371" y="217714"/>
                  </a:cubicBezTo>
                  <a:cubicBezTo>
                    <a:pt x="53219" y="372533"/>
                    <a:pt x="0" y="737809"/>
                    <a:pt x="166914" y="943428"/>
                  </a:cubicBezTo>
                  <a:cubicBezTo>
                    <a:pt x="333828" y="1149047"/>
                    <a:pt x="812800" y="1410304"/>
                    <a:pt x="1124857" y="1451428"/>
                  </a:cubicBezTo>
                  <a:cubicBezTo>
                    <a:pt x="1436914" y="1492552"/>
                    <a:pt x="1891695" y="1231295"/>
                    <a:pt x="2039257" y="1190171"/>
                  </a:cubicBezTo>
                  <a:cubicBezTo>
                    <a:pt x="2186819" y="1149047"/>
                    <a:pt x="2098523" y="1176866"/>
                    <a:pt x="2010228" y="1204685"/>
                  </a:cubicBezTo>
                </a:path>
              </a:pathLst>
            </a:custGeom>
            <a:noFill/>
            <a:ln w="28575" cap="flat" cmpd="sng">
              <a:solidFill>
                <a:schemeClr val="tx1"/>
              </a:solidFill>
              <a:prstDash val="dash"/>
              <a:round/>
              <a:headEnd type="none" w="med" len="med"/>
              <a:tailEnd type="none" w="med" len="med"/>
            </a:ln>
          </p:spPr>
          <p:txBody>
            <a:bodyPr/>
            <a:lstStyle/>
            <a:p>
              <a:endParaRPr lang="zh-CN" altLang="en-US"/>
            </a:p>
          </p:txBody>
        </p:sp>
        <p:sp>
          <p:nvSpPr>
            <p:cNvPr id="26649" name="椭圆 76"/>
            <p:cNvSpPr/>
            <p:nvPr/>
          </p:nvSpPr>
          <p:spPr>
            <a:xfrm>
              <a:off x="3000364" y="5000636"/>
              <a:ext cx="142876" cy="142876"/>
            </a:xfrm>
            <a:prstGeom prst="ellipse">
              <a:avLst/>
            </a:prstGeom>
            <a:solidFill>
              <a:srgbClr val="FFC000"/>
            </a:solidFill>
            <a:ln w="28575" cap="flat" cmpd="sng">
              <a:solidFill>
                <a:schemeClr val="tx1"/>
              </a:solidFill>
              <a:prstDash val="solid"/>
              <a:round/>
              <a:headEnd type="none" w="med" len="med"/>
              <a:tailEnd type="none" w="med" len="med"/>
            </a:ln>
          </p:spPr>
          <p:txBody>
            <a:bodyPr wrap="none" anchor="ctr" anchorCtr="0">
              <a:spAutoFit/>
            </a:bodyPr>
            <a:lstStyle/>
            <a:p>
              <a:pPr algn="ctr"/>
              <a:endParaRPr lang="zh-CN" altLang="en-US" dirty="0">
                <a:latin typeface="Arial" panose="020B0604020202020204" pitchFamily="34" charset="0"/>
              </a:endParaRPr>
            </a:p>
          </p:txBody>
        </p:sp>
        <p:sp>
          <p:nvSpPr>
            <p:cNvPr id="78" name="椭圆 77"/>
            <p:cNvSpPr/>
            <p:nvPr/>
          </p:nvSpPr>
          <p:spPr bwMode="auto">
            <a:xfrm>
              <a:off x="2785765" y="5428833"/>
              <a:ext cx="142892" cy="142909"/>
            </a:xfrm>
            <a:prstGeom prst="ellipse">
              <a:avLst/>
            </a:prstGeom>
            <a:solidFill>
              <a:schemeClr val="accent1">
                <a:lumMod val="75000"/>
              </a:schemeClr>
            </a:solidFill>
            <a:ln w="28575" cap="flat" cmpd="sng" algn="ctr">
              <a:solidFill>
                <a:schemeClr val="tx1"/>
              </a:solidFill>
              <a:prstDash val="solid"/>
              <a:round/>
              <a:headEnd type="none" w="med" len="med"/>
              <a:tailEnd type="none" w="med" len="med"/>
            </a:ln>
            <a:effec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uLnTx/>
                <a:uFillTx/>
                <a:latin typeface="Arial" panose="020B0604020202020204" pitchFamily="34" charset="0"/>
                <a:ea typeface="华文行楷" panose="02010800040101010101" pitchFamily="2" charset="-122"/>
                <a:cs typeface="+mn-cs"/>
              </a:endParaRPr>
            </a:p>
          </p:txBody>
        </p:sp>
        <p:sp>
          <p:nvSpPr>
            <p:cNvPr id="26651" name="椭圆 78"/>
            <p:cNvSpPr/>
            <p:nvPr/>
          </p:nvSpPr>
          <p:spPr>
            <a:xfrm>
              <a:off x="2357422" y="5286388"/>
              <a:ext cx="142876" cy="142876"/>
            </a:xfrm>
            <a:prstGeom prst="ellipse">
              <a:avLst/>
            </a:prstGeom>
            <a:solidFill>
              <a:schemeClr val="accent2"/>
            </a:solidFill>
            <a:ln w="28575" cap="flat" cmpd="sng">
              <a:solidFill>
                <a:schemeClr val="tx1"/>
              </a:solidFill>
              <a:prstDash val="solid"/>
              <a:round/>
              <a:headEnd type="none" w="med" len="med"/>
              <a:tailEnd type="none" w="med" len="med"/>
            </a:ln>
          </p:spPr>
          <p:txBody>
            <a:bodyPr wrap="none" anchor="ctr" anchorCtr="0">
              <a:spAutoFit/>
            </a:bodyPr>
            <a:lstStyle/>
            <a:p>
              <a:pPr algn="ctr"/>
              <a:endParaRPr lang="zh-CN" altLang="en-US" dirty="0">
                <a:latin typeface="Arial" panose="020B0604020202020204" pitchFamily="34" charset="0"/>
              </a:endParaRPr>
            </a:p>
          </p:txBody>
        </p:sp>
        <p:sp>
          <p:nvSpPr>
            <p:cNvPr id="26652" name="椭圆 79"/>
            <p:cNvSpPr/>
            <p:nvPr/>
          </p:nvSpPr>
          <p:spPr>
            <a:xfrm>
              <a:off x="3428992" y="6143644"/>
              <a:ext cx="142876" cy="142876"/>
            </a:xfrm>
            <a:prstGeom prst="ellipse">
              <a:avLst/>
            </a:prstGeom>
            <a:solidFill>
              <a:srgbClr val="FF0000"/>
            </a:solidFill>
            <a:ln w="28575" cap="flat" cmpd="sng">
              <a:solidFill>
                <a:schemeClr val="tx1"/>
              </a:solidFill>
              <a:prstDash val="solid"/>
              <a:round/>
              <a:headEnd type="none" w="med" len="med"/>
              <a:tailEnd type="none" w="med" len="med"/>
            </a:ln>
          </p:spPr>
          <p:txBody>
            <a:bodyPr wrap="none" anchor="ctr" anchorCtr="0">
              <a:spAutoFit/>
            </a:bodyPr>
            <a:lstStyle/>
            <a:p>
              <a:pPr algn="ctr"/>
              <a:endParaRPr lang="zh-CN" altLang="en-US" dirty="0">
                <a:latin typeface="Arial" panose="020B0604020202020204" pitchFamily="34" charset="0"/>
              </a:endParaRPr>
            </a:p>
          </p:txBody>
        </p:sp>
      </p:grpSp>
      <p:sp>
        <p:nvSpPr>
          <p:cNvPr id="2" name="圆角矩形 1"/>
          <p:cNvSpPr/>
          <p:nvPr/>
        </p:nvSpPr>
        <p:spPr>
          <a:xfrm>
            <a:off x="3635375" y="3429000"/>
            <a:ext cx="5256530" cy="244856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a:ln>
                <a:noFill/>
              </a:ln>
              <a:solidFill>
                <a:schemeClr val="accent2"/>
              </a:solidFill>
              <a:effectLst/>
              <a:latin typeface="Arial" panose="020B0604020202020204" pitchFamily="34" charset="0"/>
              <a:ea typeface="华文行楷" panose="02010800040101010101" pitchFamily="2" charset="-122"/>
            </a:endParaRPr>
          </a:p>
        </p:txBody>
      </p:sp>
      <p:sp>
        <p:nvSpPr>
          <p:cNvPr id="27651" name="Rectangle 3"/>
          <p:cNvSpPr>
            <a:spLocks noGrp="1"/>
          </p:cNvSpPr>
          <p:nvPr/>
        </p:nvSpPr>
        <p:spPr>
          <a:xfrm>
            <a:off x="4015105" y="3723005"/>
            <a:ext cx="4826000" cy="188150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None/>
            </a:pPr>
            <a:r>
              <a:rPr lang="zh-CN" altLang="en-US" sz="2400" b="1" dirty="0">
                <a:solidFill>
                  <a:srgbClr val="FF0000"/>
                </a:solidFill>
                <a:sym typeface="+mn-ea"/>
              </a:rPr>
              <a:t>五色定理</a:t>
            </a:r>
            <a:r>
              <a:rPr lang="en-US" altLang="zh-CN" sz="2400" b="1" dirty="0">
                <a:sym typeface="+mn-ea"/>
              </a:rPr>
              <a:t>(</a:t>
            </a:r>
            <a:r>
              <a:rPr lang="zh-CN" altLang="en-US" sz="2400" b="1" dirty="0">
                <a:sym typeface="+mn-ea"/>
              </a:rPr>
              <a:t>希伍德</a:t>
            </a:r>
            <a:r>
              <a:rPr lang="en-US" altLang="zh-CN" sz="2400" b="1" dirty="0">
                <a:sym typeface="+mn-ea"/>
              </a:rPr>
              <a:t>, 1890</a:t>
            </a:r>
            <a:r>
              <a:rPr lang="zh-CN" altLang="en-US" sz="2400" b="1" dirty="0">
                <a:sym typeface="+mn-ea"/>
              </a:rPr>
              <a:t>年</a:t>
            </a:r>
            <a:r>
              <a:rPr lang="en-US" altLang="zh-CN" sz="2400" b="1" dirty="0">
                <a:sym typeface="+mn-ea"/>
              </a:rPr>
              <a:t>) </a:t>
            </a:r>
            <a:endParaRPr lang="zh-CN" altLang="en-US" sz="2400" b="1" dirty="0">
              <a:solidFill>
                <a:srgbClr val="FF0000"/>
              </a:solidFill>
            </a:endParaRPr>
          </a:p>
          <a:p>
            <a:pPr eaLnBrk="1" hangingPunct="1">
              <a:buNone/>
            </a:pPr>
            <a:r>
              <a:rPr lang="zh-CN" altLang="en-US" sz="2400" b="1" dirty="0">
                <a:solidFill>
                  <a:srgbClr val="FF0000"/>
                </a:solidFill>
              </a:rPr>
              <a:t>四色猜想</a:t>
            </a:r>
            <a:r>
              <a:rPr lang="en-US" altLang="zh-CN" sz="2400" b="1" dirty="0"/>
              <a:t>(19</a:t>
            </a:r>
            <a:r>
              <a:rPr lang="zh-CN" altLang="en-US" sz="2400" b="1" dirty="0"/>
              <a:t>世纪</a:t>
            </a:r>
            <a:r>
              <a:rPr lang="en-US" altLang="zh-CN" sz="2400" b="1" dirty="0"/>
              <a:t>50</a:t>
            </a:r>
            <a:r>
              <a:rPr lang="zh-CN" altLang="en-US" sz="2400" b="1" dirty="0"/>
              <a:t>年代</a:t>
            </a:r>
            <a:r>
              <a:rPr lang="en-US" altLang="zh-CN" sz="2400" b="1" dirty="0"/>
              <a:t>)</a:t>
            </a:r>
          </a:p>
          <a:p>
            <a:pPr eaLnBrk="1" hangingPunct="1">
              <a:buNone/>
            </a:pPr>
            <a:r>
              <a:rPr lang="zh-CN" altLang="en-US" sz="2400" b="1" dirty="0">
                <a:solidFill>
                  <a:srgbClr val="FF0000"/>
                </a:solidFill>
              </a:rPr>
              <a:t>四色定理</a:t>
            </a:r>
            <a:r>
              <a:rPr lang="en-US" altLang="zh-CN" sz="2400" b="1" dirty="0"/>
              <a:t>( </a:t>
            </a:r>
            <a:r>
              <a:rPr lang="zh-CN" altLang="en-US" sz="2400" b="1" dirty="0"/>
              <a:t>阿佩尔和黑肯</a:t>
            </a:r>
            <a:r>
              <a:rPr lang="en-US" altLang="zh-CN" sz="2400" b="1" dirty="0"/>
              <a:t>, 1976</a:t>
            </a:r>
            <a:r>
              <a:rPr lang="zh-CN" altLang="en-US" sz="2400" b="1" dirty="0"/>
              <a:t>年</a:t>
            </a:r>
            <a:r>
              <a:rPr lang="en-US" altLang="zh-CN" sz="2400" b="1" dirty="0"/>
              <a:t>)</a:t>
            </a:r>
          </a:p>
          <a:p>
            <a:pPr eaLnBrk="1" hangingPunct="1">
              <a:buNone/>
            </a:pPr>
            <a:r>
              <a:rPr lang="en-US" altLang="zh-CN" sz="2400" b="1" dirty="0"/>
              <a:t>        </a:t>
            </a:r>
            <a:r>
              <a:rPr lang="zh-CN" altLang="en-US" sz="2400" b="1" dirty="0">
                <a:solidFill>
                  <a:schemeClr val="accent2"/>
                </a:solidFill>
              </a:rPr>
              <a:t>任何平面图都是</a:t>
            </a:r>
            <a:r>
              <a:rPr lang="en-US" altLang="zh-CN" sz="2400" b="1" dirty="0">
                <a:solidFill>
                  <a:schemeClr val="accent2"/>
                </a:solidFill>
              </a:rPr>
              <a:t>4-</a:t>
            </a:r>
            <a:r>
              <a:rPr lang="zh-CN" altLang="en-US" sz="2400" b="1" dirty="0">
                <a:solidFill>
                  <a:schemeClr val="accent2"/>
                </a:solidFill>
              </a:rPr>
              <a:t>可着色的</a:t>
            </a:r>
            <a:r>
              <a:rPr lang="en-US" altLang="zh-CN" sz="2400" b="1" dirty="0">
                <a:solidFill>
                  <a:schemeClr val="accent2"/>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a:xfrm>
            <a:off x="685800" y="466090"/>
            <a:ext cx="7772400" cy="1143000"/>
          </a:xfrm>
        </p:spPr>
        <p:txBody>
          <a:bodyPr vert="horz" wrap="square" lIns="91440" tIns="45720" rIns="91440" bIns="45720" anchor="ctr" anchorCtr="0"/>
          <a:lstStyle/>
          <a:p>
            <a:pPr marL="571500" indent="-571500" algn="l" eaLnBrk="1" hangingPunct="1">
              <a:buFont typeface="Wingdings" panose="05000000000000000000" charset="0"/>
              <a:buChar char="p"/>
            </a:pPr>
            <a:r>
              <a:rPr lang="zh-CN" altLang="en-US" sz="3600" dirty="0">
                <a:solidFill>
                  <a:srgbClr val="800000"/>
                </a:solidFill>
              </a:rPr>
              <a:t>匹配</a:t>
            </a:r>
          </a:p>
        </p:txBody>
      </p:sp>
      <p:sp>
        <p:nvSpPr>
          <p:cNvPr id="8194" name="Rectangle 3"/>
          <p:cNvSpPr>
            <a:spLocks noGrp="1"/>
          </p:cNvSpPr>
          <p:nvPr>
            <p:ph idx="1"/>
          </p:nvPr>
        </p:nvSpPr>
        <p:spPr>
          <a:xfrm>
            <a:off x="685800" y="1622425"/>
            <a:ext cx="7772400" cy="3218815"/>
          </a:xfrm>
        </p:spPr>
        <p:txBody>
          <a:bodyPr vert="horz" wrap="square" lIns="91440" tIns="45720" rIns="91440" bIns="45720" anchor="t" anchorCtr="0"/>
          <a:lstStyle/>
          <a:p>
            <a:pPr eaLnBrk="1" hangingPunct="1">
              <a:buNone/>
            </a:pPr>
            <a:r>
              <a:rPr lang="zh-CN" altLang="en-US" sz="2400" b="1" dirty="0">
                <a:solidFill>
                  <a:srgbClr val="7030A0"/>
                </a:solidFill>
              </a:rPr>
              <a:t>定义</a:t>
            </a:r>
            <a:r>
              <a:rPr lang="en-US" altLang="zh-CN" sz="2400" b="1" dirty="0">
                <a:solidFill>
                  <a:srgbClr val="7030A0"/>
                </a:solidFill>
              </a:rPr>
              <a:t>6.20</a:t>
            </a:r>
            <a:r>
              <a:rPr lang="en-US" altLang="zh-CN" sz="2400" b="1" dirty="0"/>
              <a:t> </a:t>
            </a:r>
            <a:r>
              <a:rPr lang="zh-CN" altLang="en-US" sz="2400" b="1" dirty="0"/>
              <a:t>设二部图</a:t>
            </a:r>
            <a:r>
              <a:rPr lang="en-US" altLang="zh-CN" sz="2400" b="1" i="1" dirty="0"/>
              <a:t>G</a:t>
            </a:r>
            <a:r>
              <a:rPr lang="en-US" altLang="zh-CN" sz="2400" b="1" dirty="0"/>
              <a:t>=&lt;</a:t>
            </a:r>
            <a:r>
              <a:rPr lang="en-US" altLang="zh-CN" sz="2400" b="1" i="1" dirty="0"/>
              <a:t>V</a:t>
            </a:r>
            <a:r>
              <a:rPr lang="en-US" altLang="zh-CN" sz="2400" b="1" baseline="-25000" dirty="0"/>
              <a:t>1</a:t>
            </a:r>
            <a:r>
              <a:rPr lang="en-US" altLang="zh-CN" sz="2400" b="1" dirty="0"/>
              <a:t>, </a:t>
            </a:r>
            <a:r>
              <a:rPr lang="en-US" altLang="zh-CN" sz="2400" b="1" i="1" dirty="0"/>
              <a:t>V</a:t>
            </a:r>
            <a:r>
              <a:rPr lang="en-US" altLang="zh-CN" sz="2400" b="1" baseline="-25000" dirty="0"/>
              <a:t>2</a:t>
            </a:r>
            <a:r>
              <a:rPr lang="en-US" altLang="zh-CN" sz="2400" b="1" dirty="0"/>
              <a:t>, </a:t>
            </a:r>
            <a:r>
              <a:rPr lang="en-US" altLang="zh-CN" sz="2400" b="1" i="1" dirty="0"/>
              <a:t>E</a:t>
            </a:r>
            <a:r>
              <a:rPr lang="en-US" altLang="zh-CN" sz="2400" b="1" dirty="0"/>
              <a:t>&gt;, </a:t>
            </a:r>
            <a:r>
              <a:rPr lang="en-US" altLang="zh-CN" sz="2400" b="1" i="1" dirty="0">
                <a:solidFill>
                  <a:srgbClr val="FF0000"/>
                </a:solidFill>
              </a:rPr>
              <a:t>E</a:t>
            </a:r>
            <a:r>
              <a:rPr lang="en-US" altLang="zh-CN" sz="2400" b="1" dirty="0">
                <a:solidFill>
                  <a:srgbClr val="FF0000"/>
                </a:solidFill>
                <a:sym typeface="Symbol" panose="05050102010706020507" pitchFamily="18" charset="2"/>
              </a:rPr>
              <a:t></a:t>
            </a:r>
            <a:r>
              <a:rPr lang="en-US" altLang="zh-CN" sz="2400" b="1" i="1" dirty="0">
                <a:solidFill>
                  <a:srgbClr val="FF0000"/>
                </a:solidFill>
              </a:rPr>
              <a:t>E</a:t>
            </a:r>
            <a:r>
              <a:rPr lang="en-US" altLang="zh-CN" sz="2400" b="1" dirty="0"/>
              <a:t>. </a:t>
            </a:r>
            <a:r>
              <a:rPr lang="zh-CN" altLang="en-US" sz="2400" b="1" dirty="0"/>
              <a:t>若</a:t>
            </a:r>
            <a:r>
              <a:rPr lang="en-US" altLang="zh-CN" sz="2400" b="1" i="1" dirty="0"/>
              <a:t>E</a:t>
            </a:r>
            <a:r>
              <a:rPr lang="en-US" altLang="zh-CN" sz="2400" b="1" dirty="0">
                <a:sym typeface="Symbol" panose="05050102010706020507" pitchFamily="18" charset="2"/>
              </a:rPr>
              <a:t></a:t>
            </a:r>
            <a:r>
              <a:rPr lang="zh-CN" altLang="en-US" sz="2400" b="1" dirty="0"/>
              <a:t>中的边互不</a:t>
            </a:r>
          </a:p>
          <a:p>
            <a:pPr eaLnBrk="1" hangingPunct="1">
              <a:buNone/>
            </a:pPr>
            <a:r>
              <a:rPr lang="zh-CN" altLang="en-US" sz="2400" b="1" dirty="0"/>
              <a:t>相邻</a:t>
            </a:r>
            <a:r>
              <a:rPr lang="en-US" altLang="zh-CN" sz="2400" b="1" dirty="0"/>
              <a:t>, </a:t>
            </a:r>
            <a:r>
              <a:rPr lang="zh-CN" altLang="en-US" sz="2400" b="1" dirty="0"/>
              <a:t>则称</a:t>
            </a:r>
            <a:r>
              <a:rPr lang="en-US" altLang="zh-CN" sz="2400" b="1" i="1" dirty="0"/>
              <a:t>E</a:t>
            </a:r>
            <a:r>
              <a:rPr lang="en-US" altLang="zh-CN" sz="2400" b="1" dirty="0">
                <a:sym typeface="Symbol" panose="05050102010706020507" pitchFamily="18" charset="2"/>
              </a:rPr>
              <a:t></a:t>
            </a:r>
            <a:r>
              <a:rPr lang="zh-CN" altLang="en-US" sz="2400" b="1" dirty="0"/>
              <a:t>是</a:t>
            </a:r>
            <a:r>
              <a:rPr lang="en-US" altLang="zh-CN" sz="2400" b="1" i="1" dirty="0"/>
              <a:t>G</a:t>
            </a:r>
            <a:r>
              <a:rPr lang="zh-CN" altLang="en-US" sz="2400" b="1" dirty="0"/>
              <a:t>的</a:t>
            </a:r>
            <a:r>
              <a:rPr lang="zh-CN" altLang="en-US" sz="2400" b="1" dirty="0">
                <a:solidFill>
                  <a:srgbClr val="7030A0"/>
                </a:solidFill>
              </a:rPr>
              <a:t>匹配</a:t>
            </a:r>
            <a:r>
              <a:rPr lang="en-US" altLang="zh-CN" sz="2400" b="1" dirty="0"/>
              <a:t>. </a:t>
            </a:r>
          </a:p>
          <a:p>
            <a:pPr eaLnBrk="1" hangingPunct="1">
              <a:buFont typeface="Arial" panose="020B0604020202020204" pitchFamily="34" charset="0"/>
              <a:buChar char="•"/>
            </a:pPr>
            <a:r>
              <a:rPr lang="zh-CN" altLang="en-US" sz="2400" b="1" dirty="0"/>
              <a:t>如果在匹配</a:t>
            </a:r>
            <a:r>
              <a:rPr lang="en-US" altLang="zh-CN" sz="2400" b="1" i="1" dirty="0"/>
              <a:t>E</a:t>
            </a:r>
            <a:r>
              <a:rPr lang="en-US" altLang="zh-CN" sz="2400" b="1" dirty="0">
                <a:sym typeface="Symbol" panose="05050102010706020507" pitchFamily="18" charset="2"/>
              </a:rPr>
              <a:t></a:t>
            </a:r>
            <a:r>
              <a:rPr lang="zh-CN" altLang="en-US" sz="2400" b="1" dirty="0"/>
              <a:t>中再添加任意一条其它边后所得到的边子集不再是匹配</a:t>
            </a:r>
            <a:r>
              <a:rPr lang="en-US" altLang="zh-CN" sz="2400" b="1" dirty="0"/>
              <a:t>, </a:t>
            </a:r>
            <a:r>
              <a:rPr lang="zh-CN" altLang="en-US" sz="2400" b="1" dirty="0"/>
              <a:t>则称</a:t>
            </a:r>
            <a:r>
              <a:rPr lang="en-US" altLang="zh-CN" sz="2400" b="1" i="1" dirty="0"/>
              <a:t>E</a:t>
            </a:r>
            <a:r>
              <a:rPr lang="en-US" altLang="zh-CN" sz="2400" b="1" dirty="0">
                <a:sym typeface="Symbol" panose="05050102010706020507" pitchFamily="18" charset="2"/>
              </a:rPr>
              <a:t></a:t>
            </a:r>
            <a:r>
              <a:rPr lang="zh-CN" altLang="en-US" sz="2400" b="1" dirty="0"/>
              <a:t>是</a:t>
            </a:r>
            <a:r>
              <a:rPr lang="en-US" altLang="zh-CN" sz="2400" b="1" i="1" dirty="0"/>
              <a:t>G</a:t>
            </a:r>
            <a:r>
              <a:rPr lang="zh-CN" altLang="en-US" sz="2400" b="1" dirty="0"/>
              <a:t>的</a:t>
            </a:r>
            <a:r>
              <a:rPr lang="zh-CN" altLang="en-US" sz="2400" b="1" dirty="0">
                <a:solidFill>
                  <a:srgbClr val="7030A0"/>
                </a:solidFill>
              </a:rPr>
              <a:t>极大匹配</a:t>
            </a:r>
            <a:r>
              <a:rPr lang="en-US" altLang="zh-CN" sz="2400" b="1" dirty="0"/>
              <a:t>. </a:t>
            </a:r>
          </a:p>
          <a:p>
            <a:pPr eaLnBrk="1" hangingPunct="1">
              <a:buFont typeface="Arial" panose="020B0604020202020204" pitchFamily="34" charset="0"/>
              <a:buChar char="•"/>
            </a:pPr>
            <a:r>
              <a:rPr lang="en-US" altLang="zh-CN" sz="2400" b="1" i="1" dirty="0"/>
              <a:t>G</a:t>
            </a:r>
            <a:r>
              <a:rPr lang="zh-CN" altLang="en-US" sz="2400" b="1" dirty="0"/>
              <a:t>中边数最多的匹配称为</a:t>
            </a:r>
            <a:r>
              <a:rPr lang="en-US" altLang="zh-CN" sz="2400" b="1" i="1" dirty="0"/>
              <a:t>G</a:t>
            </a:r>
            <a:r>
              <a:rPr lang="zh-CN" altLang="en-US" sz="2400" b="1" dirty="0"/>
              <a:t>的</a:t>
            </a:r>
            <a:r>
              <a:rPr lang="zh-CN" altLang="en-US" sz="2400" b="1" dirty="0">
                <a:solidFill>
                  <a:srgbClr val="7030A0"/>
                </a:solidFill>
              </a:rPr>
              <a:t>最大匹配</a:t>
            </a:r>
            <a:r>
              <a:rPr lang="en-US" altLang="zh-CN" sz="2400" b="1" dirty="0"/>
              <a:t>.</a:t>
            </a:r>
            <a:endParaRPr lang="zh-CN" altLang="en-US" sz="2400" b="1" dirty="0"/>
          </a:p>
          <a:p>
            <a:pPr eaLnBrk="1" hangingPunct="1">
              <a:buFont typeface="Arial" panose="020B0604020202020204" pitchFamily="34" charset="0"/>
              <a:buChar char="•"/>
            </a:pPr>
            <a:r>
              <a:rPr lang="zh-CN" altLang="en-US" sz="2400" b="1" dirty="0"/>
              <a:t>设</a:t>
            </a:r>
            <a:r>
              <a:rPr lang="en-US" altLang="zh-CN" sz="2400" b="1" dirty="0"/>
              <a:t>|</a:t>
            </a:r>
            <a:r>
              <a:rPr lang="en-US" altLang="zh-CN" sz="2400" b="1" i="1" dirty="0"/>
              <a:t>V</a:t>
            </a:r>
            <a:r>
              <a:rPr lang="en-US" altLang="zh-CN" sz="2400" b="1" baseline="-25000" dirty="0"/>
              <a:t>1</a:t>
            </a:r>
            <a:r>
              <a:rPr lang="en-US" altLang="zh-CN" sz="2400" b="1" dirty="0"/>
              <a:t>|</a:t>
            </a:r>
            <a:r>
              <a:rPr lang="en-US" altLang="zh-CN" sz="2400" b="1" dirty="0">
                <a:sym typeface="Symbol" panose="05050102010706020507" pitchFamily="18" charset="2"/>
              </a:rPr>
              <a:t></a:t>
            </a:r>
            <a:r>
              <a:rPr lang="en-US" altLang="zh-CN" sz="2400" b="1" dirty="0"/>
              <a:t>|</a:t>
            </a:r>
            <a:r>
              <a:rPr lang="en-US" altLang="zh-CN" sz="2400" b="1" i="1" dirty="0"/>
              <a:t>V</a:t>
            </a:r>
            <a:r>
              <a:rPr lang="en-US" altLang="zh-CN" sz="2400" b="1" baseline="-25000" dirty="0"/>
              <a:t>2</a:t>
            </a:r>
            <a:r>
              <a:rPr lang="en-US" altLang="zh-CN" sz="2400" b="1" dirty="0"/>
              <a:t>|, </a:t>
            </a:r>
            <a:r>
              <a:rPr lang="en-US" altLang="zh-CN" sz="2400" b="1" i="1" dirty="0"/>
              <a:t>E</a:t>
            </a:r>
            <a:r>
              <a:rPr lang="en-US" altLang="zh-CN" sz="2400" b="1" dirty="0">
                <a:sym typeface="Symbol" panose="05050102010706020507" pitchFamily="18" charset="2"/>
              </a:rPr>
              <a:t></a:t>
            </a:r>
            <a:r>
              <a:rPr lang="zh-CN" altLang="en-US" sz="2400" b="1" dirty="0"/>
              <a:t>是</a:t>
            </a:r>
            <a:r>
              <a:rPr lang="en-US" altLang="zh-CN" sz="2400" b="1" i="1" dirty="0"/>
              <a:t>G</a:t>
            </a:r>
            <a:r>
              <a:rPr lang="zh-CN" altLang="en-US" sz="2400" b="1" dirty="0"/>
              <a:t>的匹配</a:t>
            </a:r>
            <a:r>
              <a:rPr lang="en-US" altLang="zh-CN" sz="2400" b="1" dirty="0"/>
              <a:t>. </a:t>
            </a:r>
            <a:r>
              <a:rPr lang="zh-CN" altLang="en-US" sz="2400" b="1" dirty="0"/>
              <a:t>若</a:t>
            </a:r>
            <a:r>
              <a:rPr lang="en-US" altLang="zh-CN" sz="2400" b="1" dirty="0"/>
              <a:t>|</a:t>
            </a:r>
            <a:r>
              <a:rPr lang="en-US" altLang="zh-CN" sz="2400" b="1" i="1" dirty="0"/>
              <a:t>E</a:t>
            </a:r>
            <a:r>
              <a:rPr lang="en-US" altLang="zh-CN" sz="2400" b="1" dirty="0">
                <a:sym typeface="Symbol" panose="05050102010706020507" pitchFamily="18" charset="2"/>
              </a:rPr>
              <a:t></a:t>
            </a:r>
            <a:r>
              <a:rPr lang="en-US" altLang="zh-CN" sz="2400" b="1" dirty="0"/>
              <a:t>|=|</a:t>
            </a:r>
            <a:r>
              <a:rPr lang="en-US" altLang="zh-CN" sz="2400" b="1" i="1" dirty="0"/>
              <a:t>V</a:t>
            </a:r>
            <a:r>
              <a:rPr lang="en-US" altLang="zh-CN" sz="2400" b="1" baseline="-25000" dirty="0"/>
              <a:t>1</a:t>
            </a:r>
            <a:r>
              <a:rPr lang="en-US" altLang="zh-CN" sz="2400" b="1" dirty="0"/>
              <a:t>|, </a:t>
            </a:r>
            <a:r>
              <a:rPr lang="zh-CN" altLang="en-US" sz="2400" b="1" dirty="0"/>
              <a:t>则称</a:t>
            </a:r>
            <a:r>
              <a:rPr lang="en-US" altLang="zh-CN" sz="2400" b="1" i="1" dirty="0"/>
              <a:t>E</a:t>
            </a:r>
            <a:r>
              <a:rPr lang="en-US" altLang="zh-CN" sz="2400" b="1" dirty="0">
                <a:sym typeface="Symbol" panose="05050102010706020507" pitchFamily="18" charset="2"/>
              </a:rPr>
              <a:t></a:t>
            </a:r>
            <a:r>
              <a:rPr lang="zh-CN" altLang="en-US" sz="2400" b="1" dirty="0"/>
              <a:t>是</a:t>
            </a:r>
            <a:r>
              <a:rPr lang="en-US" altLang="zh-CN" sz="2400" b="1" i="1" dirty="0">
                <a:solidFill>
                  <a:srgbClr val="7030A0"/>
                </a:solidFill>
              </a:rPr>
              <a:t>V</a:t>
            </a:r>
            <a:r>
              <a:rPr lang="en-US" altLang="zh-CN" sz="2400" b="1" baseline="-25000" dirty="0">
                <a:solidFill>
                  <a:srgbClr val="7030A0"/>
                </a:solidFill>
              </a:rPr>
              <a:t>1</a:t>
            </a:r>
            <a:r>
              <a:rPr lang="zh-CN" altLang="en-US" sz="2400" b="1" dirty="0">
                <a:solidFill>
                  <a:srgbClr val="7030A0"/>
                </a:solidFill>
              </a:rPr>
              <a:t>到</a:t>
            </a:r>
            <a:r>
              <a:rPr lang="en-US" altLang="zh-CN" sz="2400" b="1" i="1" dirty="0">
                <a:solidFill>
                  <a:srgbClr val="7030A0"/>
                </a:solidFill>
              </a:rPr>
              <a:t>V</a:t>
            </a:r>
            <a:r>
              <a:rPr lang="en-US" altLang="zh-CN" sz="2400" b="1" baseline="-25000" dirty="0">
                <a:solidFill>
                  <a:srgbClr val="7030A0"/>
                </a:solidFill>
              </a:rPr>
              <a:t>2</a:t>
            </a:r>
          </a:p>
          <a:p>
            <a:pPr marL="0" indent="0" eaLnBrk="1" hangingPunct="1">
              <a:buFont typeface="Arial" panose="020B0604020202020204" pitchFamily="34" charset="0"/>
              <a:buNone/>
            </a:pPr>
            <a:r>
              <a:rPr lang="en-US" altLang="zh-CN" sz="2400" b="1" dirty="0">
                <a:solidFill>
                  <a:srgbClr val="7030A0"/>
                </a:solidFill>
              </a:rPr>
              <a:t>     </a:t>
            </a:r>
            <a:r>
              <a:rPr lang="zh-CN" altLang="en-US" sz="2400" b="1" dirty="0">
                <a:solidFill>
                  <a:srgbClr val="7030A0"/>
                </a:solidFill>
              </a:rPr>
              <a:t>的完备匹配</a:t>
            </a:r>
            <a:r>
              <a:rPr lang="en-US" altLang="zh-CN" sz="2400" b="1" dirty="0"/>
              <a:t>. </a:t>
            </a:r>
            <a:r>
              <a:rPr lang="zh-CN" altLang="en-US" sz="2400" b="1" dirty="0"/>
              <a:t>当</a:t>
            </a:r>
            <a:r>
              <a:rPr lang="en-US" altLang="zh-CN" sz="2400" b="1" dirty="0"/>
              <a:t>|</a:t>
            </a:r>
            <a:r>
              <a:rPr lang="en-US" altLang="zh-CN" sz="2400" b="1" i="1" dirty="0"/>
              <a:t>V</a:t>
            </a:r>
            <a:r>
              <a:rPr lang="en-US" altLang="zh-CN" sz="2400" b="1" baseline="-25000" dirty="0"/>
              <a:t>1</a:t>
            </a:r>
            <a:r>
              <a:rPr lang="en-US" altLang="zh-CN" sz="2400" b="1" dirty="0"/>
              <a:t>|=|</a:t>
            </a:r>
            <a:r>
              <a:rPr lang="en-US" altLang="zh-CN" sz="2400" b="1" i="1" dirty="0"/>
              <a:t>V</a:t>
            </a:r>
            <a:r>
              <a:rPr lang="en-US" altLang="zh-CN" sz="2400" b="1" baseline="-25000" dirty="0"/>
              <a:t>2</a:t>
            </a:r>
            <a:r>
              <a:rPr lang="en-US" altLang="zh-CN" sz="2400" b="1" dirty="0"/>
              <a:t>|</a:t>
            </a:r>
            <a:r>
              <a:rPr lang="zh-CN" altLang="en-US" sz="2400" b="1" dirty="0"/>
              <a:t>时</a:t>
            </a:r>
            <a:r>
              <a:rPr lang="en-US" altLang="zh-CN" sz="2400" b="1" dirty="0"/>
              <a:t>, </a:t>
            </a:r>
            <a:r>
              <a:rPr lang="zh-CN" altLang="en-US" sz="2400" b="1" dirty="0"/>
              <a:t>完备匹配称为</a:t>
            </a:r>
            <a:r>
              <a:rPr lang="zh-CN" altLang="en-US" sz="2400" b="1" dirty="0">
                <a:solidFill>
                  <a:srgbClr val="7030A0"/>
                </a:solidFill>
              </a:rPr>
              <a:t>完美匹配</a:t>
            </a:r>
            <a:r>
              <a:rPr lang="en-US" altLang="zh-CN" sz="2400" b="1" dirty="0"/>
              <a:t>.</a:t>
            </a:r>
            <a:endParaRPr lang="zh-CN" altLang="en-US" sz="2400" b="1" dirty="0"/>
          </a:p>
        </p:txBody>
      </p:sp>
      <p:sp>
        <p:nvSpPr>
          <p:cNvPr id="8195" name="Text Box 48"/>
          <p:cNvSpPr txBox="1"/>
          <p:nvPr/>
        </p:nvSpPr>
        <p:spPr>
          <a:xfrm>
            <a:off x="755650" y="4797425"/>
            <a:ext cx="7500938" cy="1714500"/>
          </a:xfrm>
          <a:prstGeom prst="rect">
            <a:avLst/>
          </a:prstGeom>
          <a:solidFill>
            <a:schemeClr val="bg1"/>
          </a:solidFill>
          <a:ln w="9525">
            <a:noFill/>
          </a:ln>
        </p:spPr>
        <p:txBody>
          <a:bodyPr anchor="t" anchorCtr="0"/>
          <a:lstStyle/>
          <a:p>
            <a:pPr algn="just"/>
            <a:endParaRPr lang="en-US" altLang="zh-CN" dirty="0">
              <a:latin typeface="Arial" panose="020B0604020202020204" pitchFamily="34" charset="0"/>
            </a:endParaRPr>
          </a:p>
        </p:txBody>
      </p:sp>
      <p:grpSp>
        <p:nvGrpSpPr>
          <p:cNvPr id="8196" name="组合 54"/>
          <p:cNvGrpSpPr/>
          <p:nvPr/>
        </p:nvGrpSpPr>
        <p:grpSpPr>
          <a:xfrm>
            <a:off x="6905625" y="4929188"/>
            <a:ext cx="695325" cy="730250"/>
            <a:chOff x="3943510" y="5003458"/>
            <a:chExt cx="694182" cy="729722"/>
          </a:xfrm>
        </p:grpSpPr>
        <p:sp>
          <p:nvSpPr>
            <p:cNvPr id="8197" name="Oval 7"/>
            <p:cNvSpPr/>
            <p:nvPr/>
          </p:nvSpPr>
          <p:spPr>
            <a:xfrm>
              <a:off x="3943510" y="5003458"/>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198" name="Oval 8"/>
            <p:cNvSpPr/>
            <p:nvPr/>
          </p:nvSpPr>
          <p:spPr>
            <a:xfrm>
              <a:off x="4247509" y="5009099"/>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199" name="Oval 9"/>
            <p:cNvSpPr/>
            <p:nvPr/>
          </p:nvSpPr>
          <p:spPr>
            <a:xfrm>
              <a:off x="4546265" y="5009099"/>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00" name="Oval 10"/>
            <p:cNvSpPr/>
            <p:nvPr/>
          </p:nvSpPr>
          <p:spPr>
            <a:xfrm>
              <a:off x="3966800" y="5660773"/>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01" name="Oval 11"/>
            <p:cNvSpPr/>
            <p:nvPr/>
          </p:nvSpPr>
          <p:spPr>
            <a:xfrm>
              <a:off x="4270798" y="5666414"/>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02" name="Oval 12"/>
            <p:cNvSpPr/>
            <p:nvPr/>
          </p:nvSpPr>
          <p:spPr>
            <a:xfrm>
              <a:off x="4569554" y="5666414"/>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8203" name="AutoShape 15"/>
            <p:cNvCxnSpPr>
              <a:endCxn id="8200" idx="2"/>
            </p:cNvCxnSpPr>
            <p:nvPr/>
          </p:nvCxnSpPr>
          <p:spPr>
            <a:xfrm rot="5400000">
              <a:off x="3660624" y="5387684"/>
              <a:ext cx="612648" cy="296"/>
            </a:xfrm>
            <a:prstGeom prst="straightConnector1">
              <a:avLst/>
            </a:prstGeom>
            <a:ln w="19050" cap="flat" cmpd="sng">
              <a:solidFill>
                <a:srgbClr val="000000"/>
              </a:solidFill>
              <a:prstDash val="solid"/>
              <a:round/>
              <a:headEnd type="none" w="med" len="med"/>
              <a:tailEnd type="none" w="med" len="med"/>
            </a:ln>
          </p:spPr>
        </p:cxnSp>
        <p:cxnSp>
          <p:nvCxnSpPr>
            <p:cNvPr id="8204" name="AutoShape 16"/>
            <p:cNvCxnSpPr>
              <a:endCxn id="8200" idx="0"/>
            </p:cNvCxnSpPr>
            <p:nvPr/>
          </p:nvCxnSpPr>
          <p:spPr>
            <a:xfrm rot="5400000">
              <a:off x="3834557" y="5247819"/>
              <a:ext cx="579265" cy="246641"/>
            </a:xfrm>
            <a:prstGeom prst="straightConnector1">
              <a:avLst/>
            </a:prstGeom>
            <a:ln w="19050" cap="flat" cmpd="sng">
              <a:solidFill>
                <a:srgbClr val="000000"/>
              </a:solidFill>
              <a:prstDash val="dash"/>
              <a:round/>
              <a:headEnd type="none" w="med" len="med"/>
              <a:tailEnd type="none" w="med" len="med"/>
            </a:ln>
          </p:spPr>
        </p:cxnSp>
        <p:cxnSp>
          <p:nvCxnSpPr>
            <p:cNvPr id="8205" name="AutoShape 17"/>
            <p:cNvCxnSpPr>
              <a:endCxn id="8201" idx="6"/>
            </p:cNvCxnSpPr>
            <p:nvPr/>
          </p:nvCxnSpPr>
          <p:spPr>
            <a:xfrm rot="-5400000" flipH="1">
              <a:off x="4002422" y="5363282"/>
              <a:ext cx="618289" cy="54736"/>
            </a:xfrm>
            <a:prstGeom prst="straightConnector1">
              <a:avLst/>
            </a:prstGeom>
            <a:ln w="19050" cap="flat" cmpd="sng">
              <a:solidFill>
                <a:srgbClr val="000000"/>
              </a:solidFill>
              <a:prstDash val="solid"/>
              <a:round/>
              <a:headEnd type="none" w="med" len="med"/>
              <a:tailEnd type="none" w="med" len="med"/>
            </a:ln>
          </p:spPr>
        </p:cxnSp>
        <p:cxnSp>
          <p:nvCxnSpPr>
            <p:cNvPr id="8206" name="AutoShape 18"/>
            <p:cNvCxnSpPr>
              <a:endCxn id="8202" idx="6"/>
            </p:cNvCxnSpPr>
            <p:nvPr/>
          </p:nvCxnSpPr>
          <p:spPr>
            <a:xfrm rot="-5400000" flipH="1">
              <a:off x="4167523" y="5229628"/>
              <a:ext cx="618289" cy="322045"/>
            </a:xfrm>
            <a:prstGeom prst="straightConnector1">
              <a:avLst/>
            </a:prstGeom>
            <a:ln w="19050" cap="flat" cmpd="sng">
              <a:solidFill>
                <a:srgbClr val="000000"/>
              </a:solidFill>
              <a:prstDash val="dash"/>
              <a:round/>
              <a:headEnd type="none" w="med" len="med"/>
              <a:tailEnd type="none" w="med" len="med"/>
            </a:ln>
          </p:spPr>
        </p:cxnSp>
        <p:cxnSp>
          <p:nvCxnSpPr>
            <p:cNvPr id="8207" name="AutoShape 19"/>
            <p:cNvCxnSpPr>
              <a:endCxn id="8200" idx="6"/>
            </p:cNvCxnSpPr>
            <p:nvPr/>
          </p:nvCxnSpPr>
          <p:spPr>
            <a:xfrm rot="5400000">
              <a:off x="3998690" y="5117753"/>
              <a:ext cx="612648" cy="540157"/>
            </a:xfrm>
            <a:prstGeom prst="straightConnector1">
              <a:avLst/>
            </a:prstGeom>
            <a:ln w="19050" cap="flat" cmpd="sng">
              <a:solidFill>
                <a:srgbClr val="000000"/>
              </a:solidFill>
              <a:prstDash val="dash"/>
              <a:round/>
              <a:headEnd type="none" w="med" len="med"/>
              <a:tailEnd type="none" w="med" len="med"/>
            </a:ln>
          </p:spPr>
        </p:cxnSp>
        <p:cxnSp>
          <p:nvCxnSpPr>
            <p:cNvPr id="8208" name="AutoShape 20"/>
            <p:cNvCxnSpPr>
              <a:endCxn id="8202" idx="6"/>
            </p:cNvCxnSpPr>
            <p:nvPr/>
          </p:nvCxnSpPr>
          <p:spPr>
            <a:xfrm rot="-5400000" flipH="1">
              <a:off x="4305109" y="5367213"/>
              <a:ext cx="618289" cy="46874"/>
            </a:xfrm>
            <a:prstGeom prst="straightConnector1">
              <a:avLst/>
            </a:prstGeom>
            <a:ln w="19050" cap="flat" cmpd="sng">
              <a:solidFill>
                <a:srgbClr val="000000"/>
              </a:solidFill>
              <a:prstDash val="solid"/>
              <a:round/>
              <a:headEnd type="none" w="med" len="med"/>
              <a:tailEnd type="none" w="med" len="med"/>
            </a:ln>
          </p:spPr>
        </p:cxnSp>
      </p:grpSp>
      <p:grpSp>
        <p:nvGrpSpPr>
          <p:cNvPr id="8209" name="组合 80"/>
          <p:cNvGrpSpPr/>
          <p:nvPr/>
        </p:nvGrpSpPr>
        <p:grpSpPr>
          <a:xfrm>
            <a:off x="1181100" y="4984750"/>
            <a:ext cx="1042988" cy="730250"/>
            <a:chOff x="2143108" y="5009099"/>
            <a:chExt cx="1043028" cy="729724"/>
          </a:xfrm>
        </p:grpSpPr>
        <p:sp>
          <p:nvSpPr>
            <p:cNvPr id="8210" name="Oval 21"/>
            <p:cNvSpPr/>
            <p:nvPr/>
          </p:nvSpPr>
          <p:spPr>
            <a:xfrm>
              <a:off x="2305590" y="5009099"/>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11" name="Oval 22"/>
            <p:cNvSpPr/>
            <p:nvPr/>
          </p:nvSpPr>
          <p:spPr>
            <a:xfrm>
              <a:off x="2609588" y="5014741"/>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12" name="Oval 23"/>
            <p:cNvSpPr/>
            <p:nvPr/>
          </p:nvSpPr>
          <p:spPr>
            <a:xfrm>
              <a:off x="2908345" y="5014741"/>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13" name="Oval 24"/>
            <p:cNvSpPr/>
            <p:nvPr/>
          </p:nvSpPr>
          <p:spPr>
            <a:xfrm>
              <a:off x="2515244" y="5666414"/>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14" name="Oval 25"/>
            <p:cNvSpPr/>
            <p:nvPr/>
          </p:nvSpPr>
          <p:spPr>
            <a:xfrm>
              <a:off x="2819242" y="5672057"/>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15" name="Oval 26"/>
            <p:cNvSpPr/>
            <p:nvPr/>
          </p:nvSpPr>
          <p:spPr>
            <a:xfrm>
              <a:off x="3117999" y="5672057"/>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16" name="Oval 27"/>
            <p:cNvSpPr/>
            <p:nvPr/>
          </p:nvSpPr>
          <p:spPr>
            <a:xfrm>
              <a:off x="2143108" y="5663594"/>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8217" name="AutoShape 28"/>
            <p:cNvCxnSpPr>
              <a:endCxn id="8202" idx="6"/>
            </p:cNvCxnSpPr>
            <p:nvPr/>
          </p:nvCxnSpPr>
          <p:spPr>
            <a:xfrm>
              <a:off x="2373727" y="5087149"/>
              <a:ext cx="445514" cy="584908"/>
            </a:xfrm>
            <a:prstGeom prst="straightConnector1">
              <a:avLst/>
            </a:prstGeom>
            <a:ln w="19050" cap="flat" cmpd="sng">
              <a:solidFill>
                <a:srgbClr val="000000"/>
              </a:solidFill>
              <a:prstDash val="dash"/>
              <a:round/>
              <a:headEnd type="none" w="med" len="med"/>
              <a:tailEnd type="none" w="med" len="med"/>
            </a:ln>
          </p:spPr>
        </p:cxnSp>
        <p:cxnSp>
          <p:nvCxnSpPr>
            <p:cNvPr id="8218" name="AutoShape 29"/>
            <p:cNvCxnSpPr>
              <a:endCxn id="8202" idx="6"/>
            </p:cNvCxnSpPr>
            <p:nvPr/>
          </p:nvCxnSpPr>
          <p:spPr>
            <a:xfrm>
              <a:off x="2329175" y="5087149"/>
              <a:ext cx="186067" cy="584908"/>
            </a:xfrm>
            <a:prstGeom prst="straightConnector1">
              <a:avLst/>
            </a:prstGeom>
            <a:ln w="19050" cap="flat" cmpd="sng">
              <a:solidFill>
                <a:srgbClr val="000000"/>
              </a:solidFill>
              <a:prstDash val="solid"/>
              <a:round/>
              <a:headEnd type="none" w="med" len="med"/>
              <a:tailEnd type="none" w="med" len="med"/>
            </a:ln>
          </p:spPr>
        </p:cxnSp>
        <p:cxnSp>
          <p:nvCxnSpPr>
            <p:cNvPr id="8219" name="AutoShape 30"/>
            <p:cNvCxnSpPr>
              <a:endCxn id="8202" idx="6"/>
            </p:cNvCxnSpPr>
            <p:nvPr/>
          </p:nvCxnSpPr>
          <p:spPr>
            <a:xfrm flipH="1">
              <a:off x="2211245" y="5087149"/>
              <a:ext cx="398343" cy="584908"/>
            </a:xfrm>
            <a:prstGeom prst="straightConnector1">
              <a:avLst/>
            </a:prstGeom>
            <a:ln w="19050" cap="flat" cmpd="sng">
              <a:solidFill>
                <a:srgbClr val="000000"/>
              </a:solidFill>
              <a:prstDash val="solid"/>
              <a:round/>
              <a:headEnd type="none" w="med" len="med"/>
              <a:tailEnd type="none" w="med" len="med"/>
            </a:ln>
          </p:spPr>
        </p:cxnSp>
        <p:cxnSp>
          <p:nvCxnSpPr>
            <p:cNvPr id="8220" name="AutoShape 31"/>
            <p:cNvCxnSpPr>
              <a:endCxn id="8202" idx="6"/>
            </p:cNvCxnSpPr>
            <p:nvPr/>
          </p:nvCxnSpPr>
          <p:spPr>
            <a:xfrm>
              <a:off x="2646277" y="5087149"/>
              <a:ext cx="209654" cy="576445"/>
            </a:xfrm>
            <a:prstGeom prst="straightConnector1">
              <a:avLst/>
            </a:prstGeom>
            <a:ln w="19050" cap="flat" cmpd="sng">
              <a:solidFill>
                <a:srgbClr val="000000"/>
              </a:solidFill>
              <a:prstDash val="dash"/>
              <a:round/>
              <a:headEnd type="none" w="med" len="med"/>
              <a:tailEnd type="none" w="med" len="med"/>
            </a:ln>
          </p:spPr>
        </p:cxnSp>
        <p:cxnSp>
          <p:nvCxnSpPr>
            <p:cNvPr id="8221" name="AutoShape 32"/>
            <p:cNvCxnSpPr>
              <a:endCxn id="8202" idx="6"/>
            </p:cNvCxnSpPr>
            <p:nvPr/>
          </p:nvCxnSpPr>
          <p:spPr>
            <a:xfrm>
              <a:off x="2677726" y="5087149"/>
              <a:ext cx="440273" cy="576445"/>
            </a:xfrm>
            <a:prstGeom prst="straightConnector1">
              <a:avLst/>
            </a:prstGeom>
            <a:ln w="19050" cap="flat" cmpd="sng">
              <a:solidFill>
                <a:srgbClr val="000000"/>
              </a:solidFill>
              <a:prstDash val="dash"/>
              <a:round/>
              <a:headEnd type="none" w="med" len="med"/>
              <a:tailEnd type="none" w="med" len="med"/>
            </a:ln>
          </p:spPr>
        </p:cxnSp>
        <p:cxnSp>
          <p:nvCxnSpPr>
            <p:cNvPr id="8222" name="AutoShape 33"/>
            <p:cNvCxnSpPr>
              <a:endCxn id="8202" idx="6"/>
            </p:cNvCxnSpPr>
            <p:nvPr/>
          </p:nvCxnSpPr>
          <p:spPr>
            <a:xfrm flipH="1">
              <a:off x="2887380" y="5087149"/>
              <a:ext cx="49792" cy="579265"/>
            </a:xfrm>
            <a:prstGeom prst="straightConnector1">
              <a:avLst/>
            </a:prstGeom>
            <a:ln w="19050" cap="flat" cmpd="sng">
              <a:solidFill>
                <a:srgbClr val="000000"/>
              </a:solidFill>
              <a:prstDash val="dash"/>
              <a:round/>
              <a:headEnd type="none" w="med" len="med"/>
              <a:tailEnd type="none" w="med" len="med"/>
            </a:ln>
          </p:spPr>
        </p:cxnSp>
        <p:cxnSp>
          <p:nvCxnSpPr>
            <p:cNvPr id="8223" name="AutoShape 34"/>
            <p:cNvCxnSpPr>
              <a:endCxn id="8202" idx="6"/>
            </p:cNvCxnSpPr>
            <p:nvPr/>
          </p:nvCxnSpPr>
          <p:spPr>
            <a:xfrm>
              <a:off x="2952896" y="5087149"/>
              <a:ext cx="209654" cy="584908"/>
            </a:xfrm>
            <a:prstGeom prst="straightConnector1">
              <a:avLst/>
            </a:prstGeom>
            <a:ln w="19050" cap="flat" cmpd="sng">
              <a:solidFill>
                <a:srgbClr val="000000"/>
              </a:solidFill>
              <a:prstDash val="solid"/>
              <a:round/>
              <a:headEnd type="none" w="med" len="med"/>
              <a:tailEnd type="none" w="med" len="med"/>
            </a:ln>
          </p:spPr>
        </p:cxnSp>
      </p:grpSp>
      <p:grpSp>
        <p:nvGrpSpPr>
          <p:cNvPr id="8224" name="组合 95"/>
          <p:cNvGrpSpPr/>
          <p:nvPr/>
        </p:nvGrpSpPr>
        <p:grpSpPr>
          <a:xfrm>
            <a:off x="3100388" y="4984750"/>
            <a:ext cx="1042987" cy="730250"/>
            <a:chOff x="3781029" y="5003458"/>
            <a:chExt cx="1043027" cy="729722"/>
          </a:xfrm>
        </p:grpSpPr>
        <p:sp>
          <p:nvSpPr>
            <p:cNvPr id="8225" name="Oval 7"/>
            <p:cNvSpPr/>
            <p:nvPr/>
          </p:nvSpPr>
          <p:spPr>
            <a:xfrm>
              <a:off x="3943510" y="5003458"/>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26" name="Oval 8"/>
            <p:cNvSpPr/>
            <p:nvPr/>
          </p:nvSpPr>
          <p:spPr>
            <a:xfrm>
              <a:off x="4247509" y="5009099"/>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27" name="Oval 9"/>
            <p:cNvSpPr/>
            <p:nvPr/>
          </p:nvSpPr>
          <p:spPr>
            <a:xfrm>
              <a:off x="4546265" y="5009099"/>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28" name="Oval 10"/>
            <p:cNvSpPr/>
            <p:nvPr/>
          </p:nvSpPr>
          <p:spPr>
            <a:xfrm>
              <a:off x="4153165" y="5660773"/>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29" name="Oval 11"/>
            <p:cNvSpPr/>
            <p:nvPr/>
          </p:nvSpPr>
          <p:spPr>
            <a:xfrm>
              <a:off x="4457163" y="5666414"/>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30" name="Oval 12"/>
            <p:cNvSpPr/>
            <p:nvPr/>
          </p:nvSpPr>
          <p:spPr>
            <a:xfrm>
              <a:off x="4755919" y="5666414"/>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31" name="Oval 13"/>
            <p:cNvSpPr/>
            <p:nvPr/>
          </p:nvSpPr>
          <p:spPr>
            <a:xfrm>
              <a:off x="3781029" y="5657951"/>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8232" name="AutoShape 14"/>
            <p:cNvCxnSpPr>
              <a:endCxn id="8202" idx="6"/>
            </p:cNvCxnSpPr>
            <p:nvPr/>
          </p:nvCxnSpPr>
          <p:spPr>
            <a:xfrm flipH="1">
              <a:off x="3804616" y="5081508"/>
              <a:ext cx="162482" cy="579265"/>
            </a:xfrm>
            <a:prstGeom prst="straightConnector1">
              <a:avLst/>
            </a:prstGeom>
            <a:ln w="19050" cap="flat" cmpd="sng">
              <a:solidFill>
                <a:srgbClr val="000000"/>
              </a:solidFill>
              <a:prstDash val="dash"/>
              <a:round/>
              <a:headEnd type="none" w="med" len="med"/>
              <a:tailEnd type="none" w="med" len="med"/>
            </a:ln>
          </p:spPr>
        </p:cxnSp>
        <p:cxnSp>
          <p:nvCxnSpPr>
            <p:cNvPr id="8233" name="AutoShape 15"/>
            <p:cNvCxnSpPr>
              <a:endCxn id="8202" idx="6"/>
            </p:cNvCxnSpPr>
            <p:nvPr/>
          </p:nvCxnSpPr>
          <p:spPr>
            <a:xfrm>
              <a:off x="3967097" y="5081508"/>
              <a:ext cx="186067" cy="584908"/>
            </a:xfrm>
            <a:prstGeom prst="straightConnector1">
              <a:avLst/>
            </a:prstGeom>
            <a:ln w="19050" cap="flat" cmpd="sng">
              <a:solidFill>
                <a:srgbClr val="000000"/>
              </a:solidFill>
              <a:prstDash val="solid"/>
              <a:round/>
              <a:headEnd type="none" w="med" len="med"/>
              <a:tailEnd type="none" w="med" len="med"/>
            </a:ln>
          </p:spPr>
        </p:cxnSp>
        <p:cxnSp>
          <p:nvCxnSpPr>
            <p:cNvPr id="8234" name="AutoShape 16"/>
            <p:cNvCxnSpPr>
              <a:endCxn id="8202" idx="6"/>
            </p:cNvCxnSpPr>
            <p:nvPr/>
          </p:nvCxnSpPr>
          <p:spPr>
            <a:xfrm flipH="1">
              <a:off x="3849166" y="5081508"/>
              <a:ext cx="398343" cy="584908"/>
            </a:xfrm>
            <a:prstGeom prst="straightConnector1">
              <a:avLst/>
            </a:prstGeom>
            <a:ln w="19050" cap="flat" cmpd="sng">
              <a:solidFill>
                <a:srgbClr val="000000"/>
              </a:solidFill>
              <a:prstDash val="dash"/>
              <a:round/>
              <a:headEnd type="none" w="med" len="med"/>
              <a:tailEnd type="none" w="med" len="med"/>
            </a:ln>
          </p:spPr>
        </p:cxnSp>
        <p:cxnSp>
          <p:nvCxnSpPr>
            <p:cNvPr id="8235" name="AutoShape 17"/>
            <p:cNvCxnSpPr>
              <a:endCxn id="8202" idx="6"/>
            </p:cNvCxnSpPr>
            <p:nvPr/>
          </p:nvCxnSpPr>
          <p:spPr>
            <a:xfrm>
              <a:off x="4284199" y="5081508"/>
              <a:ext cx="209654" cy="576445"/>
            </a:xfrm>
            <a:prstGeom prst="straightConnector1">
              <a:avLst/>
            </a:prstGeom>
            <a:ln w="19050" cap="flat" cmpd="sng">
              <a:solidFill>
                <a:srgbClr val="000000"/>
              </a:solidFill>
              <a:prstDash val="dash"/>
              <a:round/>
              <a:headEnd type="none" w="med" len="med"/>
              <a:tailEnd type="none" w="med" len="med"/>
            </a:ln>
          </p:spPr>
        </p:cxnSp>
        <p:cxnSp>
          <p:nvCxnSpPr>
            <p:cNvPr id="8236" name="AutoShape 18"/>
            <p:cNvCxnSpPr>
              <a:endCxn id="8202" idx="6"/>
            </p:cNvCxnSpPr>
            <p:nvPr/>
          </p:nvCxnSpPr>
          <p:spPr>
            <a:xfrm>
              <a:off x="4315646" y="5081508"/>
              <a:ext cx="440273" cy="576445"/>
            </a:xfrm>
            <a:prstGeom prst="straightConnector1">
              <a:avLst/>
            </a:prstGeom>
            <a:ln w="19050" cap="flat" cmpd="sng">
              <a:solidFill>
                <a:srgbClr val="000000"/>
              </a:solidFill>
              <a:prstDash val="solid"/>
              <a:round/>
              <a:headEnd type="none" w="med" len="med"/>
              <a:tailEnd type="none" w="med" len="med"/>
            </a:ln>
          </p:spPr>
        </p:cxnSp>
        <p:cxnSp>
          <p:nvCxnSpPr>
            <p:cNvPr id="8237" name="AutoShape 19"/>
            <p:cNvCxnSpPr>
              <a:endCxn id="8202" idx="6"/>
            </p:cNvCxnSpPr>
            <p:nvPr/>
          </p:nvCxnSpPr>
          <p:spPr>
            <a:xfrm flipH="1">
              <a:off x="4181992" y="5081508"/>
              <a:ext cx="393101" cy="576445"/>
            </a:xfrm>
            <a:prstGeom prst="straightConnector1">
              <a:avLst/>
            </a:prstGeom>
            <a:ln w="19050" cap="flat" cmpd="sng">
              <a:solidFill>
                <a:srgbClr val="000000"/>
              </a:solidFill>
              <a:prstDash val="dash"/>
              <a:round/>
              <a:headEnd type="none" w="med" len="med"/>
              <a:tailEnd type="none" w="med" len="med"/>
            </a:ln>
          </p:spPr>
        </p:cxnSp>
        <p:cxnSp>
          <p:nvCxnSpPr>
            <p:cNvPr id="8238" name="AutoShape 20"/>
            <p:cNvCxnSpPr>
              <a:endCxn id="8202" idx="6"/>
            </p:cNvCxnSpPr>
            <p:nvPr/>
          </p:nvCxnSpPr>
          <p:spPr>
            <a:xfrm>
              <a:off x="4590817" y="5081508"/>
              <a:ext cx="209654" cy="584908"/>
            </a:xfrm>
            <a:prstGeom prst="straightConnector1">
              <a:avLst/>
            </a:prstGeom>
            <a:ln w="19050" cap="flat" cmpd="sng">
              <a:solidFill>
                <a:srgbClr val="000000"/>
              </a:solidFill>
              <a:prstDash val="dash"/>
              <a:round/>
              <a:headEnd type="none" w="med" len="med"/>
              <a:tailEnd type="none" w="med" len="med"/>
            </a:ln>
          </p:spPr>
        </p:cxnSp>
      </p:grpSp>
      <p:grpSp>
        <p:nvGrpSpPr>
          <p:cNvPr id="8239" name="组合 110"/>
          <p:cNvGrpSpPr/>
          <p:nvPr/>
        </p:nvGrpSpPr>
        <p:grpSpPr>
          <a:xfrm>
            <a:off x="4957763" y="5000625"/>
            <a:ext cx="1042987" cy="730250"/>
            <a:chOff x="5453019" y="5000636"/>
            <a:chExt cx="1043028" cy="729724"/>
          </a:xfrm>
        </p:grpSpPr>
        <p:sp>
          <p:nvSpPr>
            <p:cNvPr id="8240" name="Oval 35"/>
            <p:cNvSpPr/>
            <p:nvPr/>
          </p:nvSpPr>
          <p:spPr>
            <a:xfrm>
              <a:off x="5615500" y="5000636"/>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41" name="Oval 36"/>
            <p:cNvSpPr/>
            <p:nvPr/>
          </p:nvSpPr>
          <p:spPr>
            <a:xfrm>
              <a:off x="5919499" y="5006278"/>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42" name="Oval 37"/>
            <p:cNvSpPr/>
            <p:nvPr/>
          </p:nvSpPr>
          <p:spPr>
            <a:xfrm>
              <a:off x="6218255" y="5006278"/>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43" name="Oval 38"/>
            <p:cNvSpPr/>
            <p:nvPr/>
          </p:nvSpPr>
          <p:spPr>
            <a:xfrm>
              <a:off x="5825155" y="5657951"/>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44" name="Oval 39"/>
            <p:cNvSpPr/>
            <p:nvPr/>
          </p:nvSpPr>
          <p:spPr>
            <a:xfrm>
              <a:off x="6170700" y="5663594"/>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45" name="Oval 40"/>
            <p:cNvSpPr/>
            <p:nvPr/>
          </p:nvSpPr>
          <p:spPr>
            <a:xfrm>
              <a:off x="6427910" y="5663594"/>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sp>
          <p:nvSpPr>
            <p:cNvPr id="8246" name="Oval 41"/>
            <p:cNvSpPr/>
            <p:nvPr/>
          </p:nvSpPr>
          <p:spPr>
            <a:xfrm>
              <a:off x="5453019" y="5655131"/>
              <a:ext cx="68137" cy="66766"/>
            </a:xfrm>
            <a:prstGeom prst="ellipse">
              <a:avLst/>
            </a:prstGeom>
            <a:solidFill>
              <a:schemeClr val="tx1"/>
            </a:solidFill>
            <a:ln w="19050" cap="flat" cmpd="sng">
              <a:solidFill>
                <a:srgbClr val="000000"/>
              </a:solidFill>
              <a:prstDash val="solid"/>
              <a:round/>
              <a:headEnd type="none" w="med" len="med"/>
              <a:tailEnd type="none" w="med" len="med"/>
            </a:ln>
          </p:spPr>
          <p:txBody>
            <a:bodyPr anchor="t" anchorCtr="0"/>
            <a:lstStyle/>
            <a:p>
              <a:pPr algn="ctr"/>
              <a:endParaRPr lang="zh-CN" altLang="en-US" dirty="0">
                <a:latin typeface="Arial" panose="020B0604020202020204" pitchFamily="34" charset="0"/>
              </a:endParaRPr>
            </a:p>
          </p:txBody>
        </p:sp>
        <p:cxnSp>
          <p:nvCxnSpPr>
            <p:cNvPr id="8247" name="AutoShape 42"/>
            <p:cNvCxnSpPr>
              <a:endCxn id="8202" idx="6"/>
            </p:cNvCxnSpPr>
            <p:nvPr/>
          </p:nvCxnSpPr>
          <p:spPr>
            <a:xfrm flipH="1">
              <a:off x="5476604" y="5078686"/>
              <a:ext cx="162482" cy="579265"/>
            </a:xfrm>
            <a:prstGeom prst="straightConnector1">
              <a:avLst/>
            </a:prstGeom>
            <a:ln w="19050" cap="flat" cmpd="sng">
              <a:solidFill>
                <a:srgbClr val="000000"/>
              </a:solidFill>
              <a:prstDash val="solid"/>
              <a:round/>
              <a:headEnd type="none" w="med" len="med"/>
              <a:tailEnd type="none" w="med" len="med"/>
            </a:ln>
          </p:spPr>
        </p:cxnSp>
        <p:cxnSp>
          <p:nvCxnSpPr>
            <p:cNvPr id="8248" name="AutoShape 43"/>
            <p:cNvCxnSpPr>
              <a:endCxn id="8202" idx="6"/>
            </p:cNvCxnSpPr>
            <p:nvPr/>
          </p:nvCxnSpPr>
          <p:spPr>
            <a:xfrm flipH="1">
              <a:off x="6173705" y="5070223"/>
              <a:ext cx="89102" cy="593371"/>
            </a:xfrm>
            <a:prstGeom prst="straightConnector1">
              <a:avLst/>
            </a:prstGeom>
            <a:ln w="19050" cap="flat" cmpd="sng">
              <a:solidFill>
                <a:srgbClr val="000000"/>
              </a:solidFill>
              <a:prstDash val="dash"/>
              <a:round/>
              <a:headEnd type="none" w="med" len="med"/>
              <a:tailEnd type="none" w="med" len="med"/>
            </a:ln>
          </p:spPr>
        </p:cxnSp>
        <p:cxnSp>
          <p:nvCxnSpPr>
            <p:cNvPr id="8249" name="AutoShape 44"/>
            <p:cNvCxnSpPr>
              <a:endCxn id="8202" idx="6"/>
            </p:cNvCxnSpPr>
            <p:nvPr/>
          </p:nvCxnSpPr>
          <p:spPr>
            <a:xfrm flipH="1">
              <a:off x="5521156" y="5078686"/>
              <a:ext cx="398343" cy="582086"/>
            </a:xfrm>
            <a:prstGeom prst="straightConnector1">
              <a:avLst/>
            </a:prstGeom>
            <a:ln w="19050" cap="flat" cmpd="sng">
              <a:solidFill>
                <a:srgbClr val="000000"/>
              </a:solidFill>
              <a:prstDash val="dash"/>
              <a:round/>
              <a:headEnd type="none" w="med" len="med"/>
              <a:tailEnd type="none" w="med" len="med"/>
            </a:ln>
          </p:spPr>
        </p:cxnSp>
        <p:cxnSp>
          <p:nvCxnSpPr>
            <p:cNvPr id="8250" name="AutoShape 45"/>
            <p:cNvCxnSpPr>
              <a:endCxn id="8202" idx="6"/>
            </p:cNvCxnSpPr>
            <p:nvPr/>
          </p:nvCxnSpPr>
          <p:spPr>
            <a:xfrm flipH="1">
              <a:off x="5521156" y="5067402"/>
              <a:ext cx="697099" cy="604654"/>
            </a:xfrm>
            <a:prstGeom prst="straightConnector1">
              <a:avLst/>
            </a:prstGeom>
            <a:ln w="19050" cap="flat" cmpd="sng">
              <a:solidFill>
                <a:srgbClr val="000000"/>
              </a:solidFill>
              <a:prstDash val="dash"/>
              <a:round/>
              <a:headEnd type="none" w="med" len="med"/>
              <a:tailEnd type="none" w="med" len="med"/>
            </a:ln>
          </p:spPr>
        </p:cxnSp>
        <p:cxnSp>
          <p:nvCxnSpPr>
            <p:cNvPr id="8251" name="AutoShape 46"/>
            <p:cNvCxnSpPr>
              <a:endCxn id="8202" idx="6"/>
            </p:cNvCxnSpPr>
            <p:nvPr/>
          </p:nvCxnSpPr>
          <p:spPr>
            <a:xfrm flipH="1">
              <a:off x="5853982" y="5078686"/>
              <a:ext cx="393101" cy="576445"/>
            </a:xfrm>
            <a:prstGeom prst="straightConnector1">
              <a:avLst/>
            </a:prstGeom>
            <a:ln w="19050" cap="flat" cmpd="sng">
              <a:solidFill>
                <a:srgbClr val="000000"/>
              </a:solidFill>
              <a:prstDash val="solid"/>
              <a:round/>
              <a:headEnd type="none" w="med" len="med"/>
              <a:tailEnd type="none" w="med" len="med"/>
            </a:ln>
          </p:spPr>
        </p:cxnSp>
        <p:cxnSp>
          <p:nvCxnSpPr>
            <p:cNvPr id="8252" name="AutoShape 47"/>
            <p:cNvCxnSpPr>
              <a:endCxn id="8202" idx="6"/>
            </p:cNvCxnSpPr>
            <p:nvPr/>
          </p:nvCxnSpPr>
          <p:spPr>
            <a:xfrm>
              <a:off x="6286393" y="5078686"/>
              <a:ext cx="186067" cy="584908"/>
            </a:xfrm>
            <a:prstGeom prst="straightConnector1">
              <a:avLst/>
            </a:prstGeom>
            <a:ln w="19050" cap="flat" cmpd="sng">
              <a:solidFill>
                <a:srgbClr val="000000"/>
              </a:solidFill>
              <a:prstDash val="dash"/>
              <a:round/>
              <a:headEnd type="none" w="med" len="med"/>
              <a:tailEnd type="none" w="med" len="med"/>
            </a:ln>
          </p:spPr>
        </p:cxnSp>
      </p:grpSp>
      <p:sp>
        <p:nvSpPr>
          <p:cNvPr id="8253" name="TextBox 124"/>
          <p:cNvSpPr txBox="1"/>
          <p:nvPr/>
        </p:nvSpPr>
        <p:spPr>
          <a:xfrm>
            <a:off x="1071563" y="5786438"/>
            <a:ext cx="1500187" cy="1014730"/>
          </a:xfrm>
          <a:prstGeom prst="rect">
            <a:avLst/>
          </a:prstGeom>
          <a:noFill/>
          <a:ln w="9525">
            <a:noFill/>
          </a:ln>
        </p:spPr>
        <p:txBody>
          <a:bodyPr anchor="t" anchorCtr="0">
            <a:spAutoFit/>
          </a:bodyPr>
          <a:lstStyle/>
          <a:p>
            <a:pPr algn="ctr">
              <a:buSzTx/>
            </a:pPr>
            <a:r>
              <a:rPr lang="zh-CN" altLang="en-US" sz="2000" b="1" dirty="0">
                <a:solidFill>
                  <a:schemeClr val="tx1"/>
                </a:solidFill>
                <a:latin typeface="宋体" panose="02010600030101010101" pitchFamily="2" charset="-122"/>
                <a:ea typeface="宋体" panose="02010600030101010101" pitchFamily="2" charset="-122"/>
              </a:rPr>
              <a:t>完备匹配</a:t>
            </a:r>
          </a:p>
          <a:p>
            <a:pPr algn="ctr">
              <a:buSzTx/>
            </a:pPr>
            <a:r>
              <a:rPr lang="zh-CN" altLang="en-US" sz="2000" b="1" dirty="0">
                <a:solidFill>
                  <a:schemeClr val="tx1"/>
                </a:solidFill>
                <a:latin typeface="宋体" panose="02010600030101010101" pitchFamily="2" charset="-122"/>
                <a:ea typeface="宋体" panose="02010600030101010101" pitchFamily="2" charset="-122"/>
                <a:sym typeface="+mn-ea"/>
              </a:rPr>
              <a:t>最大匹配</a:t>
            </a:r>
            <a:endParaRPr lang="en-US" altLang="zh-CN" sz="2000" b="1" dirty="0">
              <a:solidFill>
                <a:schemeClr val="tx1"/>
              </a:solidFill>
              <a:latin typeface="宋体" panose="02010600030101010101" pitchFamily="2" charset="-122"/>
              <a:ea typeface="宋体" panose="02010600030101010101" pitchFamily="2" charset="-122"/>
            </a:endParaRPr>
          </a:p>
          <a:p>
            <a:pPr algn="ctr">
              <a:buSzTx/>
            </a:pP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8254" name="TextBox 125"/>
          <p:cNvSpPr txBox="1"/>
          <p:nvPr/>
        </p:nvSpPr>
        <p:spPr>
          <a:xfrm>
            <a:off x="2642235" y="5929630"/>
            <a:ext cx="1929765" cy="706755"/>
          </a:xfrm>
          <a:prstGeom prst="rect">
            <a:avLst/>
          </a:prstGeom>
          <a:noFill/>
          <a:ln w="9525">
            <a:noFill/>
          </a:ln>
        </p:spPr>
        <p:txBody>
          <a:bodyPr wrap="square" anchor="t" anchorCtr="0">
            <a:spAutoFit/>
          </a:bodyPr>
          <a:lstStyle/>
          <a:p>
            <a:pPr algn="ctr">
              <a:buSzTx/>
            </a:pPr>
            <a:r>
              <a:rPr lang="zh-CN" altLang="en-US" sz="2000" b="1" dirty="0">
                <a:solidFill>
                  <a:schemeClr val="tx1"/>
                </a:solidFill>
                <a:latin typeface="宋体" panose="02010600030101010101" pitchFamily="2" charset="-122"/>
                <a:ea typeface="宋体" panose="02010600030101010101" pitchFamily="2" charset="-122"/>
              </a:rPr>
              <a:t>极大匹配</a:t>
            </a:r>
          </a:p>
          <a:p>
            <a:pPr algn="ctr">
              <a:buSzTx/>
            </a:pP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8255" name="灯片编号占位符 5"/>
          <p:cNvSpPr txBox="1"/>
          <p:nvPr/>
        </p:nvSpPr>
        <p:spPr>
          <a:xfrm>
            <a:off x="6500813" y="6215063"/>
            <a:ext cx="1905000" cy="457200"/>
          </a:xfrm>
          <a:prstGeom prst="rect">
            <a:avLst/>
          </a:prstGeom>
          <a:noFill/>
          <a:ln w="9525">
            <a:noFill/>
          </a:ln>
        </p:spPr>
        <p:txBody>
          <a:bodyPr anchor="t" anchorCtr="0"/>
          <a:lstStyle/>
          <a:p>
            <a:pPr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5</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8256" name="TextBox 127"/>
          <p:cNvSpPr txBox="1"/>
          <p:nvPr/>
        </p:nvSpPr>
        <p:spPr>
          <a:xfrm>
            <a:off x="4786313" y="5957888"/>
            <a:ext cx="1500187" cy="398780"/>
          </a:xfrm>
          <a:prstGeom prst="rect">
            <a:avLst/>
          </a:prstGeom>
          <a:noFill/>
          <a:ln w="9525">
            <a:noFill/>
          </a:ln>
        </p:spPr>
        <p:txBody>
          <a:bodyPr anchor="t" anchorCtr="0">
            <a:spAutoFit/>
          </a:bodyPr>
          <a:lstStyle/>
          <a:p>
            <a:pPr algn="ctr">
              <a:buSzTx/>
            </a:pPr>
            <a:r>
              <a:rPr lang="zh-CN" altLang="en-US" sz="2000" b="1" dirty="0">
                <a:solidFill>
                  <a:schemeClr val="tx1"/>
                </a:solidFill>
                <a:latin typeface="宋体" panose="02010600030101010101" pitchFamily="2" charset="-122"/>
                <a:ea typeface="宋体" panose="02010600030101010101" pitchFamily="2" charset="-122"/>
              </a:rPr>
              <a:t>最大匹配</a:t>
            </a:r>
            <a:endParaRPr lang="en-US" altLang="zh-CN" sz="2000" b="1" dirty="0">
              <a:solidFill>
                <a:schemeClr val="tx1"/>
              </a:solidFill>
              <a:latin typeface="宋体" panose="02010600030101010101" pitchFamily="2" charset="-122"/>
              <a:ea typeface="宋体" panose="02010600030101010101" pitchFamily="2" charset="-122"/>
            </a:endParaRPr>
          </a:p>
        </p:txBody>
      </p:sp>
      <p:sp>
        <p:nvSpPr>
          <p:cNvPr id="8257" name="TextBox 128"/>
          <p:cNvSpPr txBox="1"/>
          <p:nvPr/>
        </p:nvSpPr>
        <p:spPr>
          <a:xfrm>
            <a:off x="6572250" y="5957888"/>
            <a:ext cx="1500188" cy="400050"/>
          </a:xfrm>
          <a:prstGeom prst="rect">
            <a:avLst/>
          </a:prstGeom>
          <a:noFill/>
          <a:ln w="9525">
            <a:noFill/>
          </a:ln>
        </p:spPr>
        <p:txBody>
          <a:bodyPr anchor="t" anchorCtr="0">
            <a:spAutoFit/>
          </a:bodyPr>
          <a:lstStyle/>
          <a:p>
            <a:pPr algn="ctr">
              <a:buSzTx/>
            </a:pPr>
            <a:r>
              <a:rPr lang="zh-CN" altLang="en-US" sz="2000" b="1" dirty="0">
                <a:solidFill>
                  <a:schemeClr val="tx1"/>
                </a:solidFill>
                <a:latin typeface="宋体" panose="02010600030101010101" pitchFamily="2" charset="-122"/>
                <a:ea typeface="宋体" panose="02010600030101010101" pitchFamily="2" charset="-122"/>
              </a:rPr>
              <a:t>完美匹配</a:t>
            </a:r>
            <a:endParaRPr lang="en-US" altLang="zh-CN"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4">
                                            <p:txEl>
                                              <p:pRg st="2" end="2"/>
                                            </p:txEl>
                                          </p:spTgt>
                                        </p:tgtEl>
                                        <p:attrNameLst>
                                          <p:attrName>style.visibility</p:attrName>
                                        </p:attrNameLst>
                                      </p:cBhvr>
                                      <p:to>
                                        <p:strVal val="visible"/>
                                      </p:to>
                                    </p:set>
                                    <p:animEffect transition="in" filter="blinds(horizontal)">
                                      <p:cBhvr>
                                        <p:cTn id="7" dur="500"/>
                                        <p:tgtEl>
                                          <p:spTgt spid="819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4">
                                            <p:txEl>
                                              <p:pRg st="3" end="3"/>
                                            </p:txEl>
                                          </p:spTgt>
                                        </p:tgtEl>
                                        <p:attrNameLst>
                                          <p:attrName>style.visibility</p:attrName>
                                        </p:attrNameLst>
                                      </p:cBhvr>
                                      <p:to>
                                        <p:strVal val="visible"/>
                                      </p:to>
                                    </p:set>
                                    <p:animEffect transition="in" filter="blinds(horizontal)">
                                      <p:cBhvr>
                                        <p:cTn id="12" dur="500"/>
                                        <p:tgtEl>
                                          <p:spTgt spid="819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4">
                                            <p:txEl>
                                              <p:pRg st="4" end="4"/>
                                            </p:txEl>
                                          </p:spTgt>
                                        </p:tgtEl>
                                        <p:attrNameLst>
                                          <p:attrName>style.visibility</p:attrName>
                                        </p:attrNameLst>
                                      </p:cBhvr>
                                      <p:to>
                                        <p:strVal val="visible"/>
                                      </p:to>
                                    </p:set>
                                    <p:animEffect transition="in" filter="blinds(horizontal)">
                                      <p:cBhvr>
                                        <p:cTn id="17" dur="500"/>
                                        <p:tgtEl>
                                          <p:spTgt spid="8194">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194">
                                            <p:txEl>
                                              <p:pRg st="5" end="5"/>
                                            </p:txEl>
                                          </p:spTgt>
                                        </p:tgtEl>
                                        <p:attrNameLst>
                                          <p:attrName>style.visibility</p:attrName>
                                        </p:attrNameLst>
                                      </p:cBhvr>
                                      <p:to>
                                        <p:strVal val="visible"/>
                                      </p:to>
                                    </p:set>
                                    <p:animEffect transition="in" filter="blinds(horizontal)">
                                      <p:cBhvr>
                                        <p:cTn id="20" dur="500"/>
                                        <p:tgtEl>
                                          <p:spTgt spid="819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209"/>
                                        </p:tgtEl>
                                        <p:attrNameLst>
                                          <p:attrName>style.visibility</p:attrName>
                                        </p:attrNameLst>
                                      </p:cBhvr>
                                      <p:to>
                                        <p:strVal val="visible"/>
                                      </p:to>
                                    </p:set>
                                    <p:animEffect transition="in" filter="blinds(horizontal)">
                                      <p:cBhvr>
                                        <p:cTn id="25" dur="500"/>
                                        <p:tgtEl>
                                          <p:spTgt spid="8209"/>
                                        </p:tgtEl>
                                      </p:cBhvr>
                                    </p:animEffect>
                                  </p:childTnLst>
                                </p:cTn>
                              </p:par>
                              <p:par>
                                <p:cTn id="26" presetID="3" presetClass="entr" presetSubtype="10" fill="hold" nodeType="withEffect">
                                  <p:stCondLst>
                                    <p:cond delay="0"/>
                                  </p:stCondLst>
                                  <p:childTnLst>
                                    <p:set>
                                      <p:cBhvr>
                                        <p:cTn id="27" dur="1" fill="hold">
                                          <p:stCondLst>
                                            <p:cond delay="0"/>
                                          </p:stCondLst>
                                        </p:cTn>
                                        <p:tgtEl>
                                          <p:spTgt spid="8224"/>
                                        </p:tgtEl>
                                        <p:attrNameLst>
                                          <p:attrName>style.visibility</p:attrName>
                                        </p:attrNameLst>
                                      </p:cBhvr>
                                      <p:to>
                                        <p:strVal val="visible"/>
                                      </p:to>
                                    </p:set>
                                    <p:animEffect transition="in" filter="blinds(horizontal)">
                                      <p:cBhvr>
                                        <p:cTn id="28" dur="500"/>
                                        <p:tgtEl>
                                          <p:spTgt spid="8224"/>
                                        </p:tgtEl>
                                      </p:cBhvr>
                                    </p:animEffect>
                                  </p:childTnLst>
                                </p:cTn>
                              </p:par>
                              <p:par>
                                <p:cTn id="29" presetID="3" presetClass="entr" presetSubtype="10" fill="hold" nodeType="withEffect">
                                  <p:stCondLst>
                                    <p:cond delay="0"/>
                                  </p:stCondLst>
                                  <p:childTnLst>
                                    <p:set>
                                      <p:cBhvr>
                                        <p:cTn id="30" dur="1" fill="hold">
                                          <p:stCondLst>
                                            <p:cond delay="0"/>
                                          </p:stCondLst>
                                        </p:cTn>
                                        <p:tgtEl>
                                          <p:spTgt spid="8239"/>
                                        </p:tgtEl>
                                        <p:attrNameLst>
                                          <p:attrName>style.visibility</p:attrName>
                                        </p:attrNameLst>
                                      </p:cBhvr>
                                      <p:to>
                                        <p:strVal val="visible"/>
                                      </p:to>
                                    </p:set>
                                    <p:animEffect transition="in" filter="blinds(horizontal)">
                                      <p:cBhvr>
                                        <p:cTn id="31" dur="500"/>
                                        <p:tgtEl>
                                          <p:spTgt spid="8239"/>
                                        </p:tgtEl>
                                      </p:cBhvr>
                                    </p:animEffect>
                                  </p:childTnLst>
                                </p:cTn>
                              </p:par>
                              <p:par>
                                <p:cTn id="32" presetID="3" presetClass="entr" presetSubtype="10" fill="hold" nodeType="withEffect">
                                  <p:stCondLst>
                                    <p:cond delay="0"/>
                                  </p:stCondLst>
                                  <p:childTnLst>
                                    <p:set>
                                      <p:cBhvr>
                                        <p:cTn id="33" dur="1" fill="hold">
                                          <p:stCondLst>
                                            <p:cond delay="0"/>
                                          </p:stCondLst>
                                        </p:cTn>
                                        <p:tgtEl>
                                          <p:spTgt spid="8196"/>
                                        </p:tgtEl>
                                        <p:attrNameLst>
                                          <p:attrName>style.visibility</p:attrName>
                                        </p:attrNameLst>
                                      </p:cBhvr>
                                      <p:to>
                                        <p:strVal val="visible"/>
                                      </p:to>
                                    </p:set>
                                    <p:animEffect transition="in" filter="blinds(horizontal)">
                                      <p:cBhvr>
                                        <p:cTn id="34" dur="500"/>
                                        <p:tgtEl>
                                          <p:spTgt spid="819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8253"/>
                                        </p:tgtEl>
                                        <p:attrNameLst>
                                          <p:attrName>style.visibility</p:attrName>
                                        </p:attrNameLst>
                                      </p:cBhvr>
                                      <p:to>
                                        <p:strVal val="visible"/>
                                      </p:to>
                                    </p:set>
                                    <p:animEffect transition="in" filter="blinds(horizontal)">
                                      <p:cBhvr>
                                        <p:cTn id="39" dur="500"/>
                                        <p:tgtEl>
                                          <p:spTgt spid="825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254"/>
                                        </p:tgtEl>
                                        <p:attrNameLst>
                                          <p:attrName>style.visibility</p:attrName>
                                        </p:attrNameLst>
                                      </p:cBhvr>
                                      <p:to>
                                        <p:strVal val="visible"/>
                                      </p:to>
                                    </p:set>
                                    <p:animEffect transition="in" filter="blinds(horizontal)">
                                      <p:cBhvr>
                                        <p:cTn id="44" dur="500"/>
                                        <p:tgtEl>
                                          <p:spTgt spid="825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8256"/>
                                        </p:tgtEl>
                                        <p:attrNameLst>
                                          <p:attrName>style.visibility</p:attrName>
                                        </p:attrNameLst>
                                      </p:cBhvr>
                                      <p:to>
                                        <p:strVal val="visible"/>
                                      </p:to>
                                    </p:set>
                                    <p:animEffect transition="in" filter="blinds(horizontal)">
                                      <p:cBhvr>
                                        <p:cTn id="49" dur="500"/>
                                        <p:tgtEl>
                                          <p:spTgt spid="825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8257"/>
                                        </p:tgtEl>
                                        <p:attrNameLst>
                                          <p:attrName>style.visibility</p:attrName>
                                        </p:attrNameLst>
                                      </p:cBhvr>
                                      <p:to>
                                        <p:strVal val="visible"/>
                                      </p:to>
                                    </p:set>
                                    <p:animEffect transition="in" filter="blinds(horizontal)">
                                      <p:cBhvr>
                                        <p:cTn id="54" dur="500"/>
                                        <p:tgtEl>
                                          <p:spTgt spid="8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 grpId="0"/>
      <p:bldP spid="8253" grpId="1"/>
      <p:bldP spid="8254" grpId="0"/>
      <p:bldP spid="8254" grpId="1"/>
      <p:bldP spid="8256" grpId="0"/>
      <p:bldP spid="8256" grpId="1"/>
      <p:bldP spid="8257" grpId="0"/>
      <p:bldP spid="825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542290" y="537845"/>
            <a:ext cx="7772400" cy="1143000"/>
          </a:xfrm>
        </p:spPr>
        <p:txBody>
          <a:bodyPr vert="horz" wrap="square" lIns="91440" tIns="45720" rIns="91440" bIns="45720" anchor="ctr" anchorCtr="0"/>
          <a:lstStyle/>
          <a:p>
            <a:pPr algn="l" eaLnBrk="1" hangingPunct="1"/>
            <a:r>
              <a:rPr lang="zh-CN" altLang="en-US" sz="3600" dirty="0">
                <a:solidFill>
                  <a:srgbClr val="800000"/>
                </a:solidFill>
              </a:rPr>
              <a:t>完备匹配</a:t>
            </a:r>
            <a:r>
              <a:rPr lang="zh-CN" altLang="en-US" sz="3600" dirty="0">
                <a:solidFill>
                  <a:srgbClr val="800000"/>
                </a:solidFill>
                <a:sym typeface="+mn-ea"/>
              </a:rPr>
              <a:t>存在</a:t>
            </a:r>
            <a:r>
              <a:rPr lang="zh-CN" altLang="en-US" sz="3600" dirty="0">
                <a:solidFill>
                  <a:srgbClr val="800000"/>
                </a:solidFill>
              </a:rPr>
              <a:t>条件</a:t>
            </a:r>
          </a:p>
        </p:txBody>
      </p:sp>
      <p:sp>
        <p:nvSpPr>
          <p:cNvPr id="9218" name="Rectangle 3"/>
          <p:cNvSpPr>
            <a:spLocks noGrp="1"/>
          </p:cNvSpPr>
          <p:nvPr>
            <p:ph idx="1"/>
          </p:nvPr>
        </p:nvSpPr>
        <p:spPr>
          <a:xfrm>
            <a:off x="500063" y="1765935"/>
            <a:ext cx="8143875" cy="4448175"/>
          </a:xfrm>
        </p:spPr>
        <p:txBody>
          <a:bodyPr vert="horz" wrap="square" lIns="91440" tIns="45720" rIns="91440" bIns="45720" anchor="t" anchorCtr="0"/>
          <a:lstStyle/>
          <a:p>
            <a:pPr eaLnBrk="1" hangingPunct="1">
              <a:buNone/>
            </a:pPr>
            <a:r>
              <a:rPr lang="zh-CN" altLang="en-US" sz="2400" b="1" dirty="0">
                <a:solidFill>
                  <a:srgbClr val="7030A0"/>
                </a:solidFill>
              </a:rPr>
              <a:t>定理</a:t>
            </a:r>
            <a:r>
              <a:rPr lang="en-US" altLang="zh-CN" sz="2400" b="1" dirty="0">
                <a:solidFill>
                  <a:srgbClr val="7030A0"/>
                </a:solidFill>
              </a:rPr>
              <a:t>6.8</a:t>
            </a:r>
            <a:r>
              <a:rPr lang="zh-CN" altLang="en-US" sz="2400" b="1" dirty="0">
                <a:solidFill>
                  <a:srgbClr val="7030A0"/>
                </a:solidFill>
              </a:rPr>
              <a:t>（</a:t>
            </a:r>
            <a:r>
              <a:rPr lang="en-US" altLang="zh-CN" sz="2400" b="1" dirty="0">
                <a:solidFill>
                  <a:srgbClr val="7030A0"/>
                </a:solidFill>
              </a:rPr>
              <a:t>Hall</a:t>
            </a:r>
            <a:r>
              <a:rPr lang="zh-CN" altLang="en-US" sz="2400" b="1" dirty="0">
                <a:solidFill>
                  <a:srgbClr val="7030A0"/>
                </a:solidFill>
              </a:rPr>
              <a:t>定理）</a:t>
            </a:r>
            <a:r>
              <a:rPr lang="zh-CN" altLang="en-US" sz="2400" b="1" dirty="0"/>
              <a:t> </a:t>
            </a:r>
            <a:r>
              <a:rPr lang="zh-CN" altLang="en-US" sz="2400" b="1" dirty="0">
                <a:solidFill>
                  <a:schemeClr val="accent2"/>
                </a:solidFill>
              </a:rPr>
              <a:t>设二部图</a:t>
            </a:r>
            <a:r>
              <a:rPr lang="en-US" altLang="zh-CN" sz="2400" b="1" i="1" dirty="0">
                <a:solidFill>
                  <a:schemeClr val="accent2"/>
                </a:solidFill>
              </a:rPr>
              <a:t>G</a:t>
            </a:r>
            <a:r>
              <a:rPr lang="en-US" altLang="zh-CN" sz="2400" b="1" dirty="0">
                <a:solidFill>
                  <a:schemeClr val="accent2"/>
                </a:solidFill>
              </a:rPr>
              <a:t>=&lt;</a:t>
            </a:r>
            <a:r>
              <a:rPr lang="en-US" altLang="zh-CN" sz="2400" b="1" i="1" dirty="0">
                <a:solidFill>
                  <a:schemeClr val="accent2"/>
                </a:solidFill>
              </a:rPr>
              <a:t>V</a:t>
            </a:r>
            <a:r>
              <a:rPr lang="en-US" altLang="zh-CN" sz="2400" b="1" baseline="-25000" dirty="0">
                <a:solidFill>
                  <a:schemeClr val="accent2"/>
                </a:solidFill>
              </a:rPr>
              <a:t>1</a:t>
            </a:r>
            <a:r>
              <a:rPr lang="en-US" altLang="zh-CN" sz="2400" b="1" dirty="0">
                <a:solidFill>
                  <a:schemeClr val="accent2"/>
                </a:solidFill>
              </a:rPr>
              <a:t>,</a:t>
            </a:r>
            <a:r>
              <a:rPr lang="en-US" altLang="zh-CN" sz="2400" b="1" i="1" dirty="0">
                <a:solidFill>
                  <a:schemeClr val="accent2"/>
                </a:solidFill>
              </a:rPr>
              <a:t>V</a:t>
            </a:r>
            <a:r>
              <a:rPr lang="en-US" altLang="zh-CN" sz="2400" b="1" baseline="-25000" dirty="0">
                <a:solidFill>
                  <a:schemeClr val="accent2"/>
                </a:solidFill>
              </a:rPr>
              <a:t>2</a:t>
            </a:r>
            <a:r>
              <a:rPr lang="en-US" altLang="zh-CN" sz="2400" b="1" dirty="0">
                <a:solidFill>
                  <a:schemeClr val="accent2"/>
                </a:solidFill>
              </a:rPr>
              <a:t>, </a:t>
            </a:r>
            <a:r>
              <a:rPr lang="en-US" altLang="zh-CN" sz="2400" b="1" i="1" dirty="0">
                <a:solidFill>
                  <a:schemeClr val="accent2"/>
                </a:solidFill>
              </a:rPr>
              <a:t>E</a:t>
            </a:r>
            <a:r>
              <a:rPr lang="en-US" altLang="zh-CN" sz="2400" b="1" dirty="0">
                <a:solidFill>
                  <a:schemeClr val="accent2"/>
                </a:solidFill>
              </a:rPr>
              <a:t>&gt;, |</a:t>
            </a:r>
            <a:r>
              <a:rPr lang="en-US" altLang="zh-CN" sz="2400" b="1" i="1" dirty="0">
                <a:solidFill>
                  <a:schemeClr val="accent2"/>
                </a:solidFill>
              </a:rPr>
              <a:t>V</a:t>
            </a:r>
            <a:r>
              <a:rPr lang="en-US" altLang="zh-CN" sz="2400" b="1" baseline="-25000" dirty="0">
                <a:solidFill>
                  <a:schemeClr val="accent2"/>
                </a:solidFill>
              </a:rPr>
              <a:t>1</a:t>
            </a:r>
            <a:r>
              <a:rPr lang="en-US" altLang="zh-CN" sz="2400" b="1" dirty="0">
                <a:solidFill>
                  <a:schemeClr val="accent2"/>
                </a:solidFill>
              </a:rPr>
              <a:t>|</a:t>
            </a:r>
            <a:r>
              <a:rPr lang="en-US" altLang="zh-CN" sz="2400" b="1" dirty="0">
                <a:solidFill>
                  <a:schemeClr val="accent2"/>
                </a:solidFill>
                <a:sym typeface="Symbol" panose="05050102010706020507" pitchFamily="18" charset="2"/>
              </a:rPr>
              <a:t></a:t>
            </a:r>
            <a:r>
              <a:rPr lang="en-US" altLang="zh-CN" sz="2400" b="1" dirty="0">
                <a:solidFill>
                  <a:schemeClr val="accent2"/>
                </a:solidFill>
              </a:rPr>
              <a:t>|</a:t>
            </a:r>
            <a:r>
              <a:rPr lang="en-US" altLang="zh-CN" sz="2400" b="1" i="1" dirty="0">
                <a:solidFill>
                  <a:schemeClr val="accent2"/>
                </a:solidFill>
              </a:rPr>
              <a:t>V</a:t>
            </a:r>
            <a:r>
              <a:rPr lang="en-US" altLang="zh-CN" sz="2400" b="1" baseline="-25000" dirty="0">
                <a:solidFill>
                  <a:schemeClr val="accent2"/>
                </a:solidFill>
              </a:rPr>
              <a:t>2</a:t>
            </a:r>
            <a:r>
              <a:rPr lang="en-US" altLang="zh-CN" sz="2400" b="1" dirty="0">
                <a:solidFill>
                  <a:schemeClr val="accent2"/>
                </a:solidFill>
              </a:rPr>
              <a:t>|</a:t>
            </a:r>
            <a:r>
              <a:rPr lang="zh-CN" altLang="en-US" sz="2400" b="1" dirty="0">
                <a:solidFill>
                  <a:schemeClr val="accent2"/>
                </a:solidFill>
              </a:rPr>
              <a:t>，</a:t>
            </a:r>
            <a:endParaRPr lang="en-US" altLang="zh-CN" sz="2400" b="1" dirty="0">
              <a:solidFill>
                <a:schemeClr val="accent2"/>
              </a:solidFill>
            </a:endParaRPr>
          </a:p>
          <a:p>
            <a:pPr eaLnBrk="1" hangingPunct="1">
              <a:buNone/>
            </a:pPr>
            <a:r>
              <a:rPr lang="zh-CN" altLang="en-US" sz="2400" b="1" dirty="0">
                <a:solidFill>
                  <a:schemeClr val="accent2"/>
                </a:solidFill>
              </a:rPr>
              <a:t>则</a:t>
            </a:r>
            <a:r>
              <a:rPr lang="en-US" altLang="zh-CN" sz="2400" b="1" i="1" dirty="0">
                <a:solidFill>
                  <a:schemeClr val="accent2"/>
                </a:solidFill>
              </a:rPr>
              <a:t>G</a:t>
            </a:r>
            <a:r>
              <a:rPr lang="zh-CN" altLang="en-US" sz="2400" b="1" dirty="0">
                <a:solidFill>
                  <a:schemeClr val="accent2"/>
                </a:solidFill>
              </a:rPr>
              <a:t>中存在</a:t>
            </a:r>
            <a:r>
              <a:rPr lang="en-US" altLang="zh-CN" sz="2400" b="1" i="1" dirty="0">
                <a:solidFill>
                  <a:schemeClr val="accent2"/>
                </a:solidFill>
              </a:rPr>
              <a:t>V</a:t>
            </a:r>
            <a:r>
              <a:rPr lang="en-US" altLang="zh-CN" sz="2400" b="1" baseline="-25000" dirty="0">
                <a:solidFill>
                  <a:schemeClr val="accent2"/>
                </a:solidFill>
              </a:rPr>
              <a:t>1</a:t>
            </a:r>
            <a:r>
              <a:rPr lang="zh-CN" altLang="en-US" sz="2400" b="1" dirty="0">
                <a:solidFill>
                  <a:schemeClr val="accent2"/>
                </a:solidFill>
              </a:rPr>
              <a:t>到</a:t>
            </a:r>
            <a:r>
              <a:rPr lang="en-US" altLang="zh-CN" sz="2400" b="1" i="1" dirty="0">
                <a:solidFill>
                  <a:schemeClr val="accent2"/>
                </a:solidFill>
              </a:rPr>
              <a:t>V</a:t>
            </a:r>
            <a:r>
              <a:rPr lang="en-US" altLang="zh-CN" sz="2400" b="1" baseline="-25000" dirty="0">
                <a:solidFill>
                  <a:schemeClr val="accent2"/>
                </a:solidFill>
              </a:rPr>
              <a:t>2</a:t>
            </a:r>
            <a:r>
              <a:rPr lang="zh-CN" altLang="en-US" sz="2400" b="1" dirty="0">
                <a:solidFill>
                  <a:schemeClr val="accent2"/>
                </a:solidFill>
              </a:rPr>
              <a:t>的</a:t>
            </a:r>
            <a:r>
              <a:rPr lang="zh-CN" altLang="en-US" sz="2400" b="1" dirty="0">
                <a:solidFill>
                  <a:srgbClr val="FF0000"/>
                </a:solidFill>
              </a:rPr>
              <a:t>完备匹配</a:t>
            </a:r>
            <a:r>
              <a:rPr lang="zh-CN" altLang="en-US" sz="2400" b="1" dirty="0">
                <a:solidFill>
                  <a:schemeClr val="accent2"/>
                </a:solidFill>
              </a:rPr>
              <a:t>当且仅当</a:t>
            </a:r>
            <a:r>
              <a:rPr lang="en-US" altLang="zh-CN" sz="2400" b="1" i="1" dirty="0">
                <a:solidFill>
                  <a:schemeClr val="accent2"/>
                </a:solidFill>
              </a:rPr>
              <a:t>V</a:t>
            </a:r>
            <a:r>
              <a:rPr lang="en-US" altLang="zh-CN" sz="2400" b="1" baseline="-25000" dirty="0">
                <a:solidFill>
                  <a:schemeClr val="accent2"/>
                </a:solidFill>
              </a:rPr>
              <a:t>1</a:t>
            </a:r>
            <a:r>
              <a:rPr lang="zh-CN" altLang="en-US" sz="2400" b="1" dirty="0">
                <a:solidFill>
                  <a:schemeClr val="accent2"/>
                </a:solidFill>
              </a:rPr>
              <a:t>中</a:t>
            </a:r>
            <a:r>
              <a:rPr lang="zh-CN" altLang="en-US" sz="2400" b="1" dirty="0">
                <a:solidFill>
                  <a:srgbClr val="FF0000"/>
                </a:solidFill>
              </a:rPr>
              <a:t>任意</a:t>
            </a:r>
            <a:r>
              <a:rPr lang="en-US" altLang="zh-CN" sz="2400" b="1" i="1" dirty="0">
                <a:solidFill>
                  <a:srgbClr val="FF0000"/>
                </a:solidFill>
              </a:rPr>
              <a:t>k</a:t>
            </a:r>
            <a:r>
              <a:rPr lang="en-US" altLang="zh-CN" sz="2400" b="1" dirty="0">
                <a:solidFill>
                  <a:srgbClr val="FF0000"/>
                </a:solidFill>
              </a:rPr>
              <a:t>(1</a:t>
            </a:r>
            <a:r>
              <a:rPr lang="en-US" altLang="zh-CN" sz="2400" b="1" dirty="0">
                <a:solidFill>
                  <a:srgbClr val="FF0000"/>
                </a:solidFill>
                <a:sym typeface="Symbol" panose="05050102010706020507" pitchFamily="18" charset="2"/>
              </a:rPr>
              <a:t></a:t>
            </a:r>
            <a:r>
              <a:rPr lang="en-US" altLang="zh-CN" sz="2400" b="1" i="1" dirty="0">
                <a:solidFill>
                  <a:srgbClr val="FF0000"/>
                </a:solidFill>
              </a:rPr>
              <a:t>k</a:t>
            </a:r>
            <a:r>
              <a:rPr lang="en-US" altLang="zh-CN" sz="2400" b="1" dirty="0">
                <a:solidFill>
                  <a:srgbClr val="FF0000"/>
                </a:solidFill>
                <a:sym typeface="Symbol" panose="05050102010706020507" pitchFamily="18" charset="2"/>
              </a:rPr>
              <a:t></a:t>
            </a:r>
            <a:r>
              <a:rPr lang="en-US" altLang="zh-CN" sz="2400" b="1" dirty="0">
                <a:solidFill>
                  <a:srgbClr val="FF0000"/>
                </a:solidFill>
              </a:rPr>
              <a:t>|</a:t>
            </a:r>
            <a:r>
              <a:rPr lang="en-US" altLang="zh-CN" sz="2400" b="1" i="1" dirty="0">
                <a:solidFill>
                  <a:srgbClr val="FF0000"/>
                </a:solidFill>
              </a:rPr>
              <a:t>V</a:t>
            </a:r>
            <a:r>
              <a:rPr lang="en-US" altLang="zh-CN" sz="2400" b="1" baseline="-25000" dirty="0">
                <a:solidFill>
                  <a:srgbClr val="FF0000"/>
                </a:solidFill>
              </a:rPr>
              <a:t>1</a:t>
            </a:r>
            <a:r>
              <a:rPr lang="en-US" altLang="zh-CN" sz="2400" b="1" dirty="0">
                <a:solidFill>
                  <a:srgbClr val="FF0000"/>
                </a:solidFill>
              </a:rPr>
              <a:t>|)</a:t>
            </a:r>
            <a:endParaRPr lang="en-US" altLang="zh-CN" sz="2400" b="1" dirty="0">
              <a:solidFill>
                <a:schemeClr val="accent2"/>
              </a:solidFill>
            </a:endParaRPr>
          </a:p>
          <a:p>
            <a:pPr eaLnBrk="1" hangingPunct="1">
              <a:buNone/>
            </a:pPr>
            <a:r>
              <a:rPr lang="zh-CN" altLang="en-US" sz="2400" b="1" dirty="0">
                <a:solidFill>
                  <a:schemeClr val="accent2"/>
                </a:solidFill>
              </a:rPr>
              <a:t>个顶点</a:t>
            </a:r>
            <a:r>
              <a:rPr lang="zh-CN" altLang="en-US" sz="2400" b="1" dirty="0">
                <a:solidFill>
                  <a:srgbClr val="FF0000"/>
                </a:solidFill>
              </a:rPr>
              <a:t>至少</a:t>
            </a:r>
            <a:r>
              <a:rPr lang="zh-CN" altLang="en-US" sz="2400" b="1" dirty="0">
                <a:solidFill>
                  <a:schemeClr val="accent2"/>
                </a:solidFill>
              </a:rPr>
              <a:t>与</a:t>
            </a:r>
            <a:r>
              <a:rPr lang="en-US" altLang="zh-CN" sz="2400" b="1" i="1" dirty="0">
                <a:solidFill>
                  <a:schemeClr val="accent2"/>
                </a:solidFill>
              </a:rPr>
              <a:t>V</a:t>
            </a:r>
            <a:r>
              <a:rPr lang="en-US" altLang="zh-CN" sz="2400" b="1" baseline="-25000" dirty="0">
                <a:solidFill>
                  <a:schemeClr val="accent2"/>
                </a:solidFill>
              </a:rPr>
              <a:t>2</a:t>
            </a:r>
            <a:r>
              <a:rPr lang="zh-CN" altLang="en-US" sz="2400" b="1" dirty="0">
                <a:solidFill>
                  <a:schemeClr val="accent2"/>
                </a:solidFill>
              </a:rPr>
              <a:t>中的</a:t>
            </a:r>
            <a:r>
              <a:rPr lang="en-US" altLang="zh-CN" sz="2400" b="1" i="1" dirty="0">
                <a:solidFill>
                  <a:schemeClr val="accent2"/>
                </a:solidFill>
              </a:rPr>
              <a:t>k</a:t>
            </a:r>
            <a:r>
              <a:rPr lang="zh-CN" altLang="en-US" sz="2400" b="1" dirty="0">
                <a:solidFill>
                  <a:schemeClr val="accent2"/>
                </a:solidFill>
              </a:rPr>
              <a:t>个顶点相邻</a:t>
            </a:r>
            <a:r>
              <a:rPr lang="en-US" altLang="zh-CN" sz="2400" b="1" dirty="0">
                <a:solidFill>
                  <a:schemeClr val="accent2"/>
                </a:solidFill>
              </a:rPr>
              <a:t>(</a:t>
            </a:r>
            <a:r>
              <a:rPr lang="zh-CN" altLang="en-US" sz="2400" b="1" dirty="0">
                <a:solidFill>
                  <a:srgbClr val="FF0000"/>
                </a:solidFill>
              </a:rPr>
              <a:t>相异性条件</a:t>
            </a:r>
            <a:r>
              <a:rPr lang="en-US" altLang="zh-CN" sz="2400" b="1" dirty="0">
                <a:solidFill>
                  <a:schemeClr val="accent2"/>
                </a:solidFill>
              </a:rPr>
              <a:t>)</a:t>
            </a:r>
            <a:r>
              <a:rPr lang="zh-CN" altLang="en-US" sz="2400" b="1" dirty="0">
                <a:solidFill>
                  <a:schemeClr val="accent2"/>
                </a:solidFill>
              </a:rPr>
              <a:t>．</a:t>
            </a:r>
            <a:endParaRPr lang="en-US" altLang="zh-CN" sz="2400" b="1" dirty="0"/>
          </a:p>
          <a:p>
            <a:pPr eaLnBrk="1" latinLnBrk="0" hangingPunct="1">
              <a:spcBef>
                <a:spcPts val="1500"/>
              </a:spcBef>
              <a:buNone/>
            </a:pPr>
            <a:r>
              <a:rPr lang="zh-CN" altLang="en-US" sz="2400" b="1" dirty="0">
                <a:solidFill>
                  <a:srgbClr val="7030A0"/>
                </a:solidFill>
              </a:rPr>
              <a:t>定理</a:t>
            </a:r>
            <a:r>
              <a:rPr lang="en-US" altLang="zh-CN" sz="2400" b="1" dirty="0">
                <a:solidFill>
                  <a:srgbClr val="7030A0"/>
                </a:solidFill>
              </a:rPr>
              <a:t>6.9  </a:t>
            </a:r>
            <a:r>
              <a:rPr lang="zh-CN" altLang="en-US" sz="2400" b="1" dirty="0">
                <a:solidFill>
                  <a:schemeClr val="accent2"/>
                </a:solidFill>
              </a:rPr>
              <a:t>设二部图</a:t>
            </a:r>
            <a:r>
              <a:rPr lang="en-US" altLang="zh-CN" sz="2400" b="1" i="1" dirty="0">
                <a:solidFill>
                  <a:schemeClr val="accent2"/>
                </a:solidFill>
              </a:rPr>
              <a:t>G</a:t>
            </a:r>
            <a:r>
              <a:rPr lang="en-US" altLang="zh-CN" sz="2400" b="1" dirty="0">
                <a:solidFill>
                  <a:schemeClr val="accent2"/>
                </a:solidFill>
              </a:rPr>
              <a:t>=&lt;</a:t>
            </a:r>
            <a:r>
              <a:rPr lang="en-US" altLang="zh-CN" sz="2400" b="1" i="1" dirty="0">
                <a:solidFill>
                  <a:schemeClr val="accent2"/>
                </a:solidFill>
              </a:rPr>
              <a:t>V</a:t>
            </a:r>
            <a:r>
              <a:rPr lang="en-US" altLang="zh-CN" sz="2400" b="1" baseline="-25000" dirty="0">
                <a:solidFill>
                  <a:schemeClr val="accent2"/>
                </a:solidFill>
              </a:rPr>
              <a:t>1</a:t>
            </a:r>
            <a:r>
              <a:rPr lang="en-US" altLang="zh-CN" sz="2400" b="1" dirty="0">
                <a:solidFill>
                  <a:schemeClr val="accent2"/>
                </a:solidFill>
              </a:rPr>
              <a:t>,</a:t>
            </a:r>
            <a:r>
              <a:rPr lang="en-US" altLang="zh-CN" sz="2400" b="1" i="1" dirty="0">
                <a:solidFill>
                  <a:schemeClr val="accent2"/>
                </a:solidFill>
              </a:rPr>
              <a:t>V</a:t>
            </a:r>
            <a:r>
              <a:rPr lang="en-US" altLang="zh-CN" sz="2400" b="1" baseline="-25000" dirty="0">
                <a:solidFill>
                  <a:schemeClr val="accent2"/>
                </a:solidFill>
              </a:rPr>
              <a:t>2</a:t>
            </a:r>
            <a:r>
              <a:rPr lang="en-US" altLang="zh-CN" sz="2400" b="1" dirty="0">
                <a:solidFill>
                  <a:schemeClr val="accent2"/>
                </a:solidFill>
              </a:rPr>
              <a:t>, </a:t>
            </a:r>
            <a:r>
              <a:rPr lang="en-US" altLang="zh-CN" sz="2400" b="1" i="1" dirty="0">
                <a:solidFill>
                  <a:schemeClr val="accent2"/>
                </a:solidFill>
              </a:rPr>
              <a:t>E</a:t>
            </a:r>
            <a:r>
              <a:rPr lang="en-US" altLang="zh-CN" sz="2400" b="1" dirty="0">
                <a:solidFill>
                  <a:schemeClr val="accent2"/>
                </a:solidFill>
              </a:rPr>
              <a:t>&gt;, |</a:t>
            </a:r>
            <a:r>
              <a:rPr lang="en-US" altLang="zh-CN" sz="2400" b="1" i="1" dirty="0">
                <a:solidFill>
                  <a:schemeClr val="accent2"/>
                </a:solidFill>
              </a:rPr>
              <a:t>V</a:t>
            </a:r>
            <a:r>
              <a:rPr lang="en-US" altLang="zh-CN" sz="2400" b="1" baseline="-25000" dirty="0">
                <a:solidFill>
                  <a:schemeClr val="accent2"/>
                </a:solidFill>
              </a:rPr>
              <a:t>1</a:t>
            </a:r>
            <a:r>
              <a:rPr lang="en-US" altLang="zh-CN" sz="2400" b="1" dirty="0">
                <a:solidFill>
                  <a:schemeClr val="accent2"/>
                </a:solidFill>
              </a:rPr>
              <a:t>|</a:t>
            </a:r>
            <a:r>
              <a:rPr lang="en-US" altLang="zh-CN" sz="2400" b="1" dirty="0">
                <a:solidFill>
                  <a:schemeClr val="accent2"/>
                </a:solidFill>
                <a:sym typeface="Symbol" panose="05050102010706020507" pitchFamily="18" charset="2"/>
              </a:rPr>
              <a:t></a:t>
            </a:r>
            <a:r>
              <a:rPr lang="en-US" altLang="zh-CN" sz="2400" b="1" dirty="0">
                <a:solidFill>
                  <a:schemeClr val="accent2"/>
                </a:solidFill>
              </a:rPr>
              <a:t>|</a:t>
            </a:r>
            <a:r>
              <a:rPr lang="en-US" altLang="zh-CN" sz="2400" b="1" i="1" dirty="0">
                <a:solidFill>
                  <a:schemeClr val="accent2"/>
                </a:solidFill>
              </a:rPr>
              <a:t>V</a:t>
            </a:r>
            <a:r>
              <a:rPr lang="en-US" altLang="zh-CN" sz="2400" b="1" baseline="-25000" dirty="0">
                <a:solidFill>
                  <a:schemeClr val="accent2"/>
                </a:solidFill>
              </a:rPr>
              <a:t>2</a:t>
            </a:r>
            <a:r>
              <a:rPr lang="en-US" altLang="zh-CN" sz="2400" b="1" dirty="0">
                <a:solidFill>
                  <a:schemeClr val="accent2"/>
                </a:solidFill>
              </a:rPr>
              <a:t>|. </a:t>
            </a:r>
            <a:r>
              <a:rPr lang="zh-CN" altLang="en-US" sz="2400" b="1" dirty="0">
                <a:solidFill>
                  <a:schemeClr val="accent2"/>
                </a:solidFill>
              </a:rPr>
              <a:t>如果存在</a:t>
            </a:r>
            <a:r>
              <a:rPr lang="zh-CN" altLang="en-US" sz="2400" b="1" dirty="0">
                <a:solidFill>
                  <a:srgbClr val="FF0000"/>
                </a:solidFill>
              </a:rPr>
              <a:t>正整数</a:t>
            </a:r>
            <a:r>
              <a:rPr lang="en-US" altLang="zh-CN" sz="2400" b="1" i="1" dirty="0">
                <a:solidFill>
                  <a:srgbClr val="FF0000"/>
                </a:solidFill>
              </a:rPr>
              <a:t>t</a:t>
            </a:r>
            <a:r>
              <a:rPr lang="en-US" altLang="zh-CN" sz="2400" b="1" dirty="0">
                <a:solidFill>
                  <a:schemeClr val="accent2"/>
                </a:solidFill>
              </a:rPr>
              <a:t>,</a:t>
            </a:r>
          </a:p>
          <a:p>
            <a:pPr eaLnBrk="1" hangingPunct="1">
              <a:buNone/>
            </a:pPr>
            <a:r>
              <a:rPr lang="zh-CN" altLang="en-US" sz="2400" b="1" dirty="0">
                <a:solidFill>
                  <a:schemeClr val="accent2"/>
                </a:solidFill>
              </a:rPr>
              <a:t>使得</a:t>
            </a:r>
            <a:r>
              <a:rPr lang="en-US" altLang="zh-CN" sz="2400" b="1" i="1" dirty="0">
                <a:solidFill>
                  <a:schemeClr val="accent2"/>
                </a:solidFill>
              </a:rPr>
              <a:t>V</a:t>
            </a:r>
            <a:r>
              <a:rPr lang="en-US" altLang="zh-CN" sz="2400" b="1" baseline="-25000" dirty="0">
                <a:solidFill>
                  <a:schemeClr val="accent2"/>
                </a:solidFill>
              </a:rPr>
              <a:t>1</a:t>
            </a:r>
            <a:r>
              <a:rPr lang="zh-CN" altLang="en-US" sz="2400" b="1" dirty="0">
                <a:solidFill>
                  <a:schemeClr val="accent2"/>
                </a:solidFill>
              </a:rPr>
              <a:t>中每个顶点</a:t>
            </a:r>
            <a:r>
              <a:rPr lang="zh-CN" altLang="en-US" sz="2400" b="1" dirty="0">
                <a:solidFill>
                  <a:srgbClr val="FF0000"/>
                </a:solidFill>
              </a:rPr>
              <a:t>至少</a:t>
            </a:r>
            <a:r>
              <a:rPr lang="zh-CN" altLang="en-US" sz="2400" b="1" dirty="0">
                <a:solidFill>
                  <a:schemeClr val="accent2"/>
                </a:solidFill>
              </a:rPr>
              <a:t>关联</a:t>
            </a:r>
            <a:r>
              <a:rPr lang="en-US" altLang="zh-CN" sz="2400" b="1" i="1" dirty="0">
                <a:solidFill>
                  <a:schemeClr val="accent2"/>
                </a:solidFill>
              </a:rPr>
              <a:t>t</a:t>
            </a:r>
            <a:r>
              <a:rPr lang="zh-CN" altLang="en-US" sz="2400" b="1" dirty="0">
                <a:solidFill>
                  <a:schemeClr val="accent2"/>
                </a:solidFill>
              </a:rPr>
              <a:t>条边，而</a:t>
            </a:r>
            <a:r>
              <a:rPr lang="en-US" altLang="zh-CN" sz="2400" b="1" i="1" dirty="0">
                <a:solidFill>
                  <a:schemeClr val="accent2"/>
                </a:solidFill>
              </a:rPr>
              <a:t>V</a:t>
            </a:r>
            <a:r>
              <a:rPr lang="en-US" altLang="zh-CN" sz="2400" b="1" baseline="-25000" dirty="0">
                <a:solidFill>
                  <a:schemeClr val="accent2"/>
                </a:solidFill>
              </a:rPr>
              <a:t>2</a:t>
            </a:r>
            <a:r>
              <a:rPr lang="zh-CN" altLang="en-US" sz="2400" b="1" dirty="0">
                <a:solidFill>
                  <a:schemeClr val="accent2"/>
                </a:solidFill>
              </a:rPr>
              <a:t>中每个顶点</a:t>
            </a:r>
            <a:r>
              <a:rPr lang="zh-CN" altLang="en-US" sz="2400" b="1" dirty="0">
                <a:solidFill>
                  <a:srgbClr val="FF0000"/>
                </a:solidFill>
              </a:rPr>
              <a:t>至多</a:t>
            </a:r>
            <a:r>
              <a:rPr lang="zh-CN" altLang="en-US" sz="2400" b="1" dirty="0">
                <a:solidFill>
                  <a:schemeClr val="accent2"/>
                </a:solidFill>
              </a:rPr>
              <a:t>关</a:t>
            </a:r>
            <a:endParaRPr lang="en-US" altLang="zh-CN" sz="2400" b="1" dirty="0">
              <a:solidFill>
                <a:schemeClr val="accent2"/>
              </a:solidFill>
            </a:endParaRPr>
          </a:p>
          <a:p>
            <a:pPr eaLnBrk="1" hangingPunct="1">
              <a:buNone/>
            </a:pPr>
            <a:r>
              <a:rPr lang="zh-CN" altLang="en-US" sz="2400" b="1" dirty="0">
                <a:solidFill>
                  <a:schemeClr val="accent2"/>
                </a:solidFill>
              </a:rPr>
              <a:t>联</a:t>
            </a:r>
            <a:r>
              <a:rPr lang="en-US" altLang="zh-CN" sz="2400" b="1" i="1" dirty="0">
                <a:solidFill>
                  <a:schemeClr val="accent2"/>
                </a:solidFill>
              </a:rPr>
              <a:t>t</a:t>
            </a:r>
            <a:r>
              <a:rPr lang="zh-CN" altLang="en-US" sz="2400" b="1" dirty="0">
                <a:solidFill>
                  <a:schemeClr val="accent2"/>
                </a:solidFill>
              </a:rPr>
              <a:t>条边</a:t>
            </a:r>
            <a:r>
              <a:rPr lang="en-US" altLang="zh-CN" sz="2400" b="1" dirty="0">
                <a:solidFill>
                  <a:schemeClr val="accent2"/>
                </a:solidFill>
              </a:rPr>
              <a:t>(</a:t>
            </a:r>
            <a:r>
              <a:rPr lang="en-US" altLang="zh-CN" sz="2400" b="1" i="1" dirty="0">
                <a:solidFill>
                  <a:srgbClr val="FF0000"/>
                </a:solidFill>
              </a:rPr>
              <a:t>t</a:t>
            </a:r>
            <a:r>
              <a:rPr lang="zh-CN" altLang="en-US" sz="2400" b="1" dirty="0">
                <a:solidFill>
                  <a:srgbClr val="FF0000"/>
                </a:solidFill>
              </a:rPr>
              <a:t>条件</a:t>
            </a:r>
            <a:r>
              <a:rPr lang="en-US" altLang="zh-CN" sz="2400" b="1" dirty="0">
                <a:solidFill>
                  <a:schemeClr val="accent2"/>
                </a:solidFill>
              </a:rPr>
              <a:t>)</a:t>
            </a:r>
            <a:r>
              <a:rPr lang="zh-CN" altLang="en-US" sz="2400" b="1" dirty="0">
                <a:solidFill>
                  <a:schemeClr val="accent2"/>
                </a:solidFill>
              </a:rPr>
              <a:t>，则</a:t>
            </a:r>
            <a:r>
              <a:rPr lang="en-US" altLang="zh-CN" sz="2400" b="1" i="1" dirty="0">
                <a:solidFill>
                  <a:schemeClr val="accent2"/>
                </a:solidFill>
              </a:rPr>
              <a:t>G</a:t>
            </a:r>
            <a:r>
              <a:rPr lang="zh-CN" altLang="en-US" sz="2400" b="1" dirty="0">
                <a:solidFill>
                  <a:schemeClr val="accent2"/>
                </a:solidFill>
              </a:rPr>
              <a:t>中存在</a:t>
            </a:r>
            <a:r>
              <a:rPr lang="en-US" altLang="zh-CN" sz="2400" b="1" i="1" dirty="0">
                <a:solidFill>
                  <a:schemeClr val="accent2"/>
                </a:solidFill>
              </a:rPr>
              <a:t>V</a:t>
            </a:r>
            <a:r>
              <a:rPr lang="en-US" altLang="zh-CN" sz="2400" b="1" baseline="-25000" dirty="0">
                <a:solidFill>
                  <a:schemeClr val="accent2"/>
                </a:solidFill>
              </a:rPr>
              <a:t>1</a:t>
            </a:r>
            <a:r>
              <a:rPr lang="zh-CN" altLang="en-US" sz="2400" b="1" dirty="0">
                <a:solidFill>
                  <a:schemeClr val="accent2"/>
                </a:solidFill>
              </a:rPr>
              <a:t>到</a:t>
            </a:r>
            <a:r>
              <a:rPr lang="en-US" altLang="zh-CN" sz="2400" b="1" i="1" dirty="0">
                <a:solidFill>
                  <a:schemeClr val="accent2"/>
                </a:solidFill>
              </a:rPr>
              <a:t>V</a:t>
            </a:r>
            <a:r>
              <a:rPr lang="en-US" altLang="zh-CN" sz="2400" b="1" baseline="-25000" dirty="0">
                <a:solidFill>
                  <a:schemeClr val="accent2"/>
                </a:solidFill>
              </a:rPr>
              <a:t>2</a:t>
            </a:r>
            <a:r>
              <a:rPr lang="zh-CN" altLang="en-US" sz="2400" b="1" dirty="0">
                <a:solidFill>
                  <a:schemeClr val="accent2"/>
                </a:solidFill>
              </a:rPr>
              <a:t>的完备匹配</a:t>
            </a:r>
            <a:r>
              <a:rPr lang="zh-CN" altLang="en-US" sz="2400" b="1" dirty="0">
                <a:solidFill>
                  <a:srgbClr val="7030A0"/>
                </a:solidFill>
              </a:rPr>
              <a:t>．</a:t>
            </a:r>
            <a:endParaRPr lang="en-US" altLang="zh-CN" sz="2400" b="1" dirty="0">
              <a:solidFill>
                <a:srgbClr val="7030A0"/>
              </a:solidFill>
            </a:endParaRPr>
          </a:p>
          <a:p>
            <a:pPr eaLnBrk="1" hangingPunct="1">
              <a:buNone/>
            </a:pPr>
            <a:endParaRPr lang="en-US" altLang="zh-CN" sz="2400" b="1" dirty="0"/>
          </a:p>
          <a:p>
            <a:pPr eaLnBrk="1" hangingPunct="1">
              <a:buNone/>
            </a:pPr>
            <a:endParaRPr lang="zh-CN" altLang="en-US" sz="2400" b="1" dirty="0">
              <a:solidFill>
                <a:srgbClr val="000066"/>
              </a:solidFill>
            </a:endParaRPr>
          </a:p>
        </p:txBody>
      </p:sp>
      <p:sp>
        <p:nvSpPr>
          <p:cNvPr id="9219" name="灯片编号占位符 5"/>
          <p:cNvSpPr txBox="1"/>
          <p:nvPr/>
        </p:nvSpPr>
        <p:spPr>
          <a:xfrm>
            <a:off x="6500813" y="6215063"/>
            <a:ext cx="1905000" cy="457200"/>
          </a:xfrm>
          <a:prstGeom prst="rect">
            <a:avLst/>
          </a:prstGeom>
          <a:noFill/>
          <a:ln w="9525">
            <a:noFill/>
          </a:ln>
        </p:spPr>
        <p:txBody>
          <a:bodyPr anchor="t" anchorCtr="0"/>
          <a:lstStyle/>
          <a:p>
            <a:pPr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6</a:t>
            </a:fld>
            <a:endParaRPr lang="zh-CN" altLang="en-US" sz="1400" dirty="0">
              <a:solidFill>
                <a:schemeClr val="tx1"/>
              </a:solidFill>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5003800" y="4580890"/>
            <a:ext cx="2453640" cy="1788160"/>
          </a:xfrm>
          <a:prstGeom prst="rect">
            <a:avLst/>
          </a:prstGeom>
        </p:spPr>
      </p:pic>
      <p:sp>
        <p:nvSpPr>
          <p:cNvPr id="3" name="文本框 2"/>
          <p:cNvSpPr txBox="1"/>
          <p:nvPr/>
        </p:nvSpPr>
        <p:spPr>
          <a:xfrm>
            <a:off x="7236460" y="5290820"/>
            <a:ext cx="1676400" cy="429895"/>
          </a:xfrm>
          <a:prstGeom prst="rect">
            <a:avLst/>
          </a:prstGeom>
          <a:noFill/>
        </p:spPr>
        <p:txBody>
          <a:bodyPr wrap="none" rtlCol="0" anchor="t">
            <a:spAutoFit/>
          </a:bodyPr>
          <a:lstStyle/>
          <a:p>
            <a:r>
              <a:rPr lang="zh-CN" altLang="en-US" sz="2200" b="1" dirty="0">
                <a:solidFill>
                  <a:srgbClr val="FF0000"/>
                </a:solidFill>
                <a:sym typeface="+mn-ea"/>
              </a:rPr>
              <a:t>不满足</a:t>
            </a:r>
            <a:r>
              <a:rPr lang="en-US" altLang="zh-CN" sz="2200" b="1" i="1" dirty="0">
                <a:solidFill>
                  <a:srgbClr val="FF0000"/>
                </a:solidFill>
                <a:sym typeface="+mn-ea"/>
              </a:rPr>
              <a:t>t</a:t>
            </a:r>
            <a:r>
              <a:rPr lang="zh-CN" altLang="en-US" sz="2200" b="1" dirty="0">
                <a:solidFill>
                  <a:srgbClr val="FF0000"/>
                </a:solidFill>
                <a:sym typeface="+mn-ea"/>
              </a:rPr>
              <a:t>条件</a:t>
            </a:r>
            <a:endParaRPr lang="zh-CN" altLang="en-US" sz="2200"/>
          </a:p>
        </p:txBody>
      </p:sp>
      <p:pic>
        <p:nvPicPr>
          <p:cNvPr id="4" name="图片 3"/>
          <p:cNvPicPr>
            <a:picLocks noChangeAspect="1"/>
          </p:cNvPicPr>
          <p:nvPr/>
        </p:nvPicPr>
        <p:blipFill>
          <a:blip r:embed="rId4"/>
          <a:stretch>
            <a:fillRect/>
          </a:stretch>
        </p:blipFill>
        <p:spPr>
          <a:xfrm>
            <a:off x="1043305" y="4509135"/>
            <a:ext cx="2507615" cy="1859280"/>
          </a:xfrm>
          <a:prstGeom prst="rect">
            <a:avLst/>
          </a:prstGeom>
        </p:spPr>
      </p:pic>
      <p:sp>
        <p:nvSpPr>
          <p:cNvPr id="5" name="文本框 4"/>
          <p:cNvSpPr txBox="1"/>
          <p:nvPr/>
        </p:nvSpPr>
        <p:spPr>
          <a:xfrm>
            <a:off x="3302000" y="5043805"/>
            <a:ext cx="2540000" cy="768350"/>
          </a:xfrm>
          <a:prstGeom prst="rect">
            <a:avLst/>
          </a:prstGeom>
          <a:noFill/>
        </p:spPr>
        <p:txBody>
          <a:bodyPr wrap="square" rtlCol="0" anchor="t">
            <a:spAutoFit/>
          </a:bodyPr>
          <a:lstStyle/>
          <a:p>
            <a:pPr eaLnBrk="1" hangingPunct="1">
              <a:buNone/>
            </a:pPr>
            <a:r>
              <a:rPr lang="zh-CN" altLang="en-US" sz="2200" b="1" dirty="0">
                <a:solidFill>
                  <a:srgbClr val="FF0000"/>
                </a:solidFill>
                <a:sym typeface="+mn-ea"/>
              </a:rPr>
              <a:t>不满足</a:t>
            </a:r>
          </a:p>
          <a:p>
            <a:pPr eaLnBrk="1" hangingPunct="1">
              <a:buNone/>
            </a:pPr>
            <a:r>
              <a:rPr lang="zh-CN" altLang="en-US" sz="2200" b="1" dirty="0">
                <a:solidFill>
                  <a:srgbClr val="FF0000"/>
                </a:solidFill>
                <a:sym typeface="+mn-ea"/>
              </a:rPr>
              <a:t>相异性条件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218">
                                            <p:txEl>
                                              <p:pRg st="3" end="3"/>
                                            </p:txEl>
                                          </p:spTgt>
                                        </p:tgtEl>
                                        <p:attrNameLst>
                                          <p:attrName>style.visibility</p:attrName>
                                        </p:attrNameLst>
                                      </p:cBhvr>
                                      <p:to>
                                        <p:strVal val="visible"/>
                                      </p:to>
                                    </p:set>
                                    <p:animEffect transition="in" filter="blinds(horizontal)">
                                      <p:cBhvr>
                                        <p:cTn id="15" dur="500"/>
                                        <p:tgtEl>
                                          <p:spTgt spid="9218">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218">
                                            <p:txEl>
                                              <p:pRg st="4" end="4"/>
                                            </p:txEl>
                                          </p:spTgt>
                                        </p:tgtEl>
                                        <p:attrNameLst>
                                          <p:attrName>style.visibility</p:attrName>
                                        </p:attrNameLst>
                                      </p:cBhvr>
                                      <p:to>
                                        <p:strVal val="visible"/>
                                      </p:to>
                                    </p:set>
                                    <p:animEffect transition="in" filter="blinds(horizontal)">
                                      <p:cBhvr>
                                        <p:cTn id="18" dur="500"/>
                                        <p:tgtEl>
                                          <p:spTgt spid="9218">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218">
                                            <p:txEl>
                                              <p:pRg st="5" end="5"/>
                                            </p:txEl>
                                          </p:spTgt>
                                        </p:tgtEl>
                                        <p:attrNameLst>
                                          <p:attrName>style.visibility</p:attrName>
                                        </p:attrNameLst>
                                      </p:cBhvr>
                                      <p:to>
                                        <p:strVal val="visible"/>
                                      </p:to>
                                    </p:set>
                                    <p:animEffect transition="in" filter="blinds(horizontal)">
                                      <p:cBhvr>
                                        <p:cTn id="21" dur="500"/>
                                        <p:tgtEl>
                                          <p:spTgt spid="9218">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7</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0242" name="Rectangle 2"/>
          <p:cNvSpPr>
            <a:spLocks noGrp="1"/>
          </p:cNvSpPr>
          <p:nvPr>
            <p:ph type="title"/>
          </p:nvPr>
        </p:nvSpPr>
        <p:spPr>
          <a:xfrm>
            <a:off x="255270" y="179070"/>
            <a:ext cx="7772400" cy="1143000"/>
          </a:xfrm>
        </p:spPr>
        <p:txBody>
          <a:bodyPr vert="horz" wrap="square" lIns="91440" tIns="45720" rIns="91440" bIns="45720" anchor="ctr" anchorCtr="0"/>
          <a:lstStyle/>
          <a:p>
            <a:pPr algn="l" eaLnBrk="1" hangingPunct="1"/>
            <a:r>
              <a:rPr lang="zh-CN" altLang="en-US" sz="3600" dirty="0">
                <a:solidFill>
                  <a:srgbClr val="800000"/>
                </a:solidFill>
              </a:rPr>
              <a:t>实例</a:t>
            </a:r>
          </a:p>
        </p:txBody>
      </p:sp>
      <p:sp>
        <p:nvSpPr>
          <p:cNvPr id="10243" name="Rectangle 3"/>
          <p:cNvSpPr>
            <a:spLocks noGrp="1"/>
          </p:cNvSpPr>
          <p:nvPr>
            <p:ph idx="1"/>
          </p:nvPr>
        </p:nvSpPr>
        <p:spPr>
          <a:xfrm>
            <a:off x="255270" y="1120140"/>
            <a:ext cx="8724265" cy="2167890"/>
          </a:xfrm>
        </p:spPr>
        <p:txBody>
          <a:bodyPr vert="horz" wrap="square" lIns="91440" tIns="45720" rIns="91440" bIns="45720" anchor="t" anchorCtr="0"/>
          <a:lstStyle/>
          <a:p>
            <a:pPr eaLnBrk="1" hangingPunct="1">
              <a:buNone/>
            </a:pPr>
            <a:r>
              <a:rPr lang="zh-CN" altLang="en-US" sz="2400" b="1" dirty="0">
                <a:solidFill>
                  <a:srgbClr val="0000FF"/>
                </a:solidFill>
              </a:rPr>
              <a:t>例1</a:t>
            </a:r>
            <a:r>
              <a:rPr lang="zh-CN" altLang="en-US" sz="2400" b="1" dirty="0">
                <a:solidFill>
                  <a:srgbClr val="002060"/>
                </a:solidFill>
              </a:rPr>
              <a:t> 某中学有3个课外活动小组:数学组, 计算机组和生物组. </a:t>
            </a:r>
          </a:p>
          <a:p>
            <a:pPr eaLnBrk="1" hangingPunct="1">
              <a:buNone/>
            </a:pPr>
            <a:r>
              <a:rPr lang="zh-CN" altLang="en-US" sz="2400" b="1" dirty="0">
                <a:solidFill>
                  <a:srgbClr val="002060"/>
                </a:solidFill>
              </a:rPr>
              <a:t> </a:t>
            </a:r>
            <a:r>
              <a:rPr lang="en-US" altLang="zh-CN" sz="2400" b="1" dirty="0">
                <a:solidFill>
                  <a:srgbClr val="002060"/>
                </a:solidFill>
              </a:rPr>
              <a:t>      </a:t>
            </a:r>
            <a:r>
              <a:rPr lang="zh-CN" altLang="en-US" sz="2400" b="1" dirty="0">
                <a:solidFill>
                  <a:srgbClr val="002060"/>
                </a:solidFill>
              </a:rPr>
              <a:t>有赵,</a:t>
            </a:r>
            <a:r>
              <a:rPr lang="en-US" altLang="zh-CN" sz="2400" b="1" dirty="0">
                <a:solidFill>
                  <a:srgbClr val="002060"/>
                </a:solidFill>
              </a:rPr>
              <a:t> </a:t>
            </a:r>
            <a:r>
              <a:rPr lang="zh-CN" altLang="en-US" sz="2400" b="1" dirty="0">
                <a:solidFill>
                  <a:srgbClr val="002060"/>
                </a:solidFill>
              </a:rPr>
              <a:t>钱,</a:t>
            </a:r>
            <a:r>
              <a:rPr lang="en-US" altLang="zh-CN" sz="2400" b="1" dirty="0">
                <a:solidFill>
                  <a:srgbClr val="002060"/>
                </a:solidFill>
              </a:rPr>
              <a:t> </a:t>
            </a:r>
            <a:r>
              <a:rPr lang="zh-CN" altLang="en-US" sz="2400" b="1" dirty="0">
                <a:solidFill>
                  <a:srgbClr val="002060"/>
                </a:solidFill>
              </a:rPr>
              <a:t>孙,</a:t>
            </a:r>
            <a:r>
              <a:rPr lang="en-US" altLang="zh-CN" sz="2400" b="1" dirty="0">
                <a:solidFill>
                  <a:srgbClr val="002060"/>
                </a:solidFill>
              </a:rPr>
              <a:t> </a:t>
            </a:r>
            <a:r>
              <a:rPr lang="zh-CN" altLang="en-US" sz="2400" b="1" dirty="0">
                <a:solidFill>
                  <a:srgbClr val="002060"/>
                </a:solidFill>
              </a:rPr>
              <a:t>李,</a:t>
            </a:r>
            <a:r>
              <a:rPr lang="en-US" altLang="zh-CN" sz="2400" b="1" dirty="0">
                <a:solidFill>
                  <a:srgbClr val="002060"/>
                </a:solidFill>
              </a:rPr>
              <a:t> </a:t>
            </a:r>
            <a:r>
              <a:rPr lang="zh-CN" altLang="en-US" sz="2400" b="1" dirty="0">
                <a:solidFill>
                  <a:srgbClr val="002060"/>
                </a:solidFill>
              </a:rPr>
              <a:t>周5名学生, 问分别在下述3种情况下, </a:t>
            </a:r>
          </a:p>
          <a:p>
            <a:pPr eaLnBrk="1" hangingPunct="1">
              <a:buNone/>
            </a:pPr>
            <a:r>
              <a:rPr lang="en-US" altLang="zh-CN" sz="2400" b="1" dirty="0">
                <a:solidFill>
                  <a:srgbClr val="002060"/>
                </a:solidFill>
              </a:rPr>
              <a:t>       </a:t>
            </a:r>
            <a:r>
              <a:rPr lang="zh-CN" altLang="en-US" sz="2400" b="1" dirty="0">
                <a:solidFill>
                  <a:srgbClr val="002060"/>
                </a:solidFill>
              </a:rPr>
              <a:t>能否选出</a:t>
            </a:r>
            <a:r>
              <a:rPr lang="zh-CN" altLang="en-US" sz="2400" b="1" dirty="0">
                <a:solidFill>
                  <a:srgbClr val="FF0000"/>
                </a:solidFill>
              </a:rPr>
              <a:t>不同</a:t>
            </a:r>
            <a:r>
              <a:rPr lang="zh-CN" altLang="en-US" sz="2400" b="1" dirty="0">
                <a:solidFill>
                  <a:srgbClr val="002060"/>
                </a:solidFill>
              </a:rPr>
              <a:t>3人各任一个组的组长?</a:t>
            </a:r>
          </a:p>
          <a:p>
            <a:pPr marL="457200" indent="-457200" eaLnBrk="1" hangingPunct="1">
              <a:buFont typeface="+mj-ea"/>
              <a:buAutoNum type="circleNumDbPlain"/>
            </a:pPr>
            <a:r>
              <a:rPr lang="zh-CN" altLang="en-US" sz="2400" b="1" dirty="0">
                <a:solidFill>
                  <a:srgbClr val="002060"/>
                </a:solidFill>
              </a:rPr>
              <a:t>赵, 钱为数学组成员, 赵,</a:t>
            </a:r>
            <a:r>
              <a:rPr lang="en-US" altLang="zh-CN" sz="2400" b="1" dirty="0">
                <a:solidFill>
                  <a:srgbClr val="002060"/>
                </a:solidFill>
              </a:rPr>
              <a:t> </a:t>
            </a:r>
            <a:r>
              <a:rPr lang="zh-CN" altLang="en-US" sz="2400" b="1" dirty="0">
                <a:solidFill>
                  <a:srgbClr val="002060"/>
                </a:solidFill>
              </a:rPr>
              <a:t>孙,</a:t>
            </a:r>
            <a:r>
              <a:rPr lang="en-US" altLang="zh-CN" sz="2400" b="1" dirty="0">
                <a:solidFill>
                  <a:srgbClr val="002060"/>
                </a:solidFill>
              </a:rPr>
              <a:t> </a:t>
            </a:r>
            <a:r>
              <a:rPr lang="zh-CN" altLang="en-US" sz="2400" b="1" dirty="0">
                <a:solidFill>
                  <a:srgbClr val="002060"/>
                </a:solidFill>
              </a:rPr>
              <a:t>李为计算机组成员, 孙,</a:t>
            </a:r>
            <a:r>
              <a:rPr lang="en-US" altLang="zh-CN" sz="2400" b="1" dirty="0">
                <a:solidFill>
                  <a:srgbClr val="002060"/>
                </a:solidFill>
              </a:rPr>
              <a:t> </a:t>
            </a:r>
            <a:r>
              <a:rPr lang="zh-CN" altLang="en-US" sz="2400" b="1" dirty="0">
                <a:solidFill>
                  <a:srgbClr val="002060"/>
                </a:solidFill>
              </a:rPr>
              <a:t>李</a:t>
            </a:r>
            <a:r>
              <a:rPr lang="zh-CN" altLang="en-US" sz="2400" b="1" dirty="0">
                <a:solidFill>
                  <a:srgbClr val="002060"/>
                </a:solidFill>
                <a:sym typeface="+mn-ea"/>
              </a:rPr>
              <a:t>,</a:t>
            </a:r>
            <a:r>
              <a:rPr lang="en-US" altLang="zh-CN" sz="2400" b="1" dirty="0">
                <a:solidFill>
                  <a:srgbClr val="002060"/>
                </a:solidFill>
                <a:sym typeface="+mn-ea"/>
              </a:rPr>
              <a:t> </a:t>
            </a:r>
            <a:r>
              <a:rPr lang="zh-CN" altLang="en-US" sz="2400" b="1" dirty="0">
                <a:solidFill>
                  <a:srgbClr val="002060"/>
                </a:solidFill>
              </a:rPr>
              <a:t>周为生物组成员.</a:t>
            </a:r>
          </a:p>
        </p:txBody>
      </p:sp>
      <p:grpSp>
        <p:nvGrpSpPr>
          <p:cNvPr id="11291" name="Group 66"/>
          <p:cNvGrpSpPr/>
          <p:nvPr/>
        </p:nvGrpSpPr>
        <p:grpSpPr>
          <a:xfrm>
            <a:off x="6019800" y="4510405"/>
            <a:ext cx="2438400" cy="2209800"/>
            <a:chOff x="3744" y="1632"/>
            <a:chExt cx="1536" cy="1392"/>
          </a:xfrm>
        </p:grpSpPr>
        <p:pic>
          <p:nvPicPr>
            <p:cNvPr id="11292" name="Picture 7" descr="E:\插图\离散\图6.23(c).tif"/>
            <p:cNvPicPr>
              <a:picLocks noChangeAspect="1"/>
            </p:cNvPicPr>
            <p:nvPr/>
          </p:nvPicPr>
          <p:blipFill>
            <a:blip r:embed="rId3"/>
            <a:stretch>
              <a:fillRect/>
            </a:stretch>
          </p:blipFill>
          <p:spPr>
            <a:xfrm>
              <a:off x="3840" y="1871"/>
              <a:ext cx="1248" cy="721"/>
            </a:xfrm>
            <a:prstGeom prst="rect">
              <a:avLst/>
            </a:prstGeom>
            <a:noFill/>
            <a:ln w="9525">
              <a:noFill/>
            </a:ln>
          </p:spPr>
        </p:pic>
        <p:sp>
          <p:nvSpPr>
            <p:cNvPr id="11293" name="Text Box 36"/>
            <p:cNvSpPr txBox="1"/>
            <p:nvPr/>
          </p:nvSpPr>
          <p:spPr>
            <a:xfrm>
              <a:off x="4320" y="2736"/>
              <a:ext cx="336"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(3)</a:t>
              </a:r>
            </a:p>
          </p:txBody>
        </p:sp>
        <p:sp>
          <p:nvSpPr>
            <p:cNvPr id="11294" name="Text Box 42"/>
            <p:cNvSpPr txBox="1"/>
            <p:nvPr/>
          </p:nvSpPr>
          <p:spPr>
            <a:xfrm>
              <a:off x="3936" y="1632"/>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数</a:t>
              </a:r>
            </a:p>
          </p:txBody>
        </p:sp>
        <p:sp>
          <p:nvSpPr>
            <p:cNvPr id="11295" name="Text Box 45"/>
            <p:cNvSpPr txBox="1"/>
            <p:nvPr/>
          </p:nvSpPr>
          <p:spPr>
            <a:xfrm>
              <a:off x="4320" y="1632"/>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计</a:t>
              </a:r>
            </a:p>
          </p:txBody>
        </p:sp>
        <p:sp>
          <p:nvSpPr>
            <p:cNvPr id="11296" name="Text Box 48"/>
            <p:cNvSpPr txBox="1"/>
            <p:nvPr/>
          </p:nvSpPr>
          <p:spPr>
            <a:xfrm>
              <a:off x="4704" y="1632"/>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生</a:t>
              </a:r>
            </a:p>
          </p:txBody>
        </p:sp>
        <p:sp>
          <p:nvSpPr>
            <p:cNvPr id="11297" name="Text Box 59"/>
            <p:cNvSpPr txBox="1"/>
            <p:nvPr/>
          </p:nvSpPr>
          <p:spPr>
            <a:xfrm>
              <a:off x="3744"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赵</a:t>
              </a:r>
            </a:p>
          </p:txBody>
        </p:sp>
        <p:sp>
          <p:nvSpPr>
            <p:cNvPr id="11298" name="Text Box 60"/>
            <p:cNvSpPr txBox="1"/>
            <p:nvPr/>
          </p:nvSpPr>
          <p:spPr>
            <a:xfrm>
              <a:off x="4032"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钱</a:t>
              </a:r>
            </a:p>
          </p:txBody>
        </p:sp>
        <p:sp>
          <p:nvSpPr>
            <p:cNvPr id="11299" name="Text Box 61"/>
            <p:cNvSpPr txBox="1"/>
            <p:nvPr/>
          </p:nvSpPr>
          <p:spPr>
            <a:xfrm>
              <a:off x="4320"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孙</a:t>
              </a:r>
            </a:p>
          </p:txBody>
        </p:sp>
        <p:sp>
          <p:nvSpPr>
            <p:cNvPr id="11300" name="Text Box 62"/>
            <p:cNvSpPr txBox="1"/>
            <p:nvPr/>
          </p:nvSpPr>
          <p:spPr>
            <a:xfrm>
              <a:off x="4608"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李</a:t>
              </a:r>
            </a:p>
          </p:txBody>
        </p:sp>
        <p:sp>
          <p:nvSpPr>
            <p:cNvPr id="11301" name="Text Box 63"/>
            <p:cNvSpPr txBox="1"/>
            <p:nvPr/>
          </p:nvSpPr>
          <p:spPr>
            <a:xfrm>
              <a:off x="4896"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周</a:t>
              </a:r>
            </a:p>
          </p:txBody>
        </p:sp>
      </p:grpSp>
      <p:grpSp>
        <p:nvGrpSpPr>
          <p:cNvPr id="6" name="组合 5"/>
          <p:cNvGrpSpPr/>
          <p:nvPr/>
        </p:nvGrpSpPr>
        <p:grpSpPr>
          <a:xfrm>
            <a:off x="3505200" y="4582160"/>
            <a:ext cx="2438400" cy="2209800"/>
            <a:chOff x="5520" y="7216"/>
            <a:chExt cx="3840" cy="3480"/>
          </a:xfrm>
        </p:grpSpPr>
        <p:grpSp>
          <p:nvGrpSpPr>
            <p:cNvPr id="11280" name="Group 65"/>
            <p:cNvGrpSpPr/>
            <p:nvPr/>
          </p:nvGrpSpPr>
          <p:grpSpPr>
            <a:xfrm>
              <a:off x="5520" y="7216"/>
              <a:ext cx="3840" cy="3480"/>
              <a:chOff x="2112" y="1632"/>
              <a:chExt cx="1536" cy="1392"/>
            </a:xfrm>
          </p:grpSpPr>
          <p:pic>
            <p:nvPicPr>
              <p:cNvPr id="11281" name="Picture 6" descr="E:\插图\离散\图6.23(b).tif"/>
              <p:cNvPicPr>
                <a:picLocks noChangeAspect="1"/>
              </p:cNvPicPr>
              <p:nvPr/>
            </p:nvPicPr>
            <p:blipFill>
              <a:blip r:embed="rId4"/>
              <a:stretch>
                <a:fillRect/>
              </a:stretch>
            </p:blipFill>
            <p:spPr>
              <a:xfrm>
                <a:off x="2208" y="1871"/>
                <a:ext cx="1248" cy="721"/>
              </a:xfrm>
              <a:prstGeom prst="rect">
                <a:avLst/>
              </a:prstGeom>
              <a:noFill/>
              <a:ln w="9525">
                <a:noFill/>
              </a:ln>
            </p:spPr>
          </p:pic>
          <p:sp>
            <p:nvSpPr>
              <p:cNvPr id="11282" name="Text Box 35"/>
              <p:cNvSpPr txBox="1"/>
              <p:nvPr/>
            </p:nvSpPr>
            <p:spPr>
              <a:xfrm>
                <a:off x="2640" y="2736"/>
                <a:ext cx="336"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(2)</a:t>
                </a:r>
              </a:p>
            </p:txBody>
          </p:sp>
          <p:sp>
            <p:nvSpPr>
              <p:cNvPr id="11283" name="Text Box 41"/>
              <p:cNvSpPr txBox="1"/>
              <p:nvPr/>
            </p:nvSpPr>
            <p:spPr>
              <a:xfrm>
                <a:off x="2304" y="1632"/>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数</a:t>
                </a:r>
              </a:p>
            </p:txBody>
          </p:sp>
          <p:sp>
            <p:nvSpPr>
              <p:cNvPr id="11284" name="Text Box 44"/>
              <p:cNvSpPr txBox="1"/>
              <p:nvPr/>
            </p:nvSpPr>
            <p:spPr>
              <a:xfrm>
                <a:off x="2688" y="1632"/>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计</a:t>
                </a:r>
              </a:p>
            </p:txBody>
          </p:sp>
          <p:sp>
            <p:nvSpPr>
              <p:cNvPr id="11285" name="Text Box 47"/>
              <p:cNvSpPr txBox="1"/>
              <p:nvPr/>
            </p:nvSpPr>
            <p:spPr>
              <a:xfrm>
                <a:off x="3072" y="1632"/>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生</a:t>
                </a:r>
              </a:p>
            </p:txBody>
          </p:sp>
          <p:sp>
            <p:nvSpPr>
              <p:cNvPr id="11286" name="Text Box 54"/>
              <p:cNvSpPr txBox="1"/>
              <p:nvPr/>
            </p:nvSpPr>
            <p:spPr>
              <a:xfrm>
                <a:off x="2112"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赵</a:t>
                </a:r>
              </a:p>
            </p:txBody>
          </p:sp>
          <p:sp>
            <p:nvSpPr>
              <p:cNvPr id="11287" name="Text Box 55"/>
              <p:cNvSpPr txBox="1"/>
              <p:nvPr/>
            </p:nvSpPr>
            <p:spPr>
              <a:xfrm>
                <a:off x="2400"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钱</a:t>
                </a:r>
              </a:p>
            </p:txBody>
          </p:sp>
          <p:sp>
            <p:nvSpPr>
              <p:cNvPr id="11288" name="Text Box 56"/>
              <p:cNvSpPr txBox="1"/>
              <p:nvPr/>
            </p:nvSpPr>
            <p:spPr>
              <a:xfrm>
                <a:off x="2688"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孙</a:t>
                </a:r>
              </a:p>
            </p:txBody>
          </p:sp>
          <p:sp>
            <p:nvSpPr>
              <p:cNvPr id="11289" name="Text Box 57"/>
              <p:cNvSpPr txBox="1"/>
              <p:nvPr/>
            </p:nvSpPr>
            <p:spPr>
              <a:xfrm>
                <a:off x="2976"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李</a:t>
                </a:r>
              </a:p>
            </p:txBody>
          </p:sp>
          <p:sp>
            <p:nvSpPr>
              <p:cNvPr id="11290" name="Text Box 58"/>
              <p:cNvSpPr txBox="1"/>
              <p:nvPr/>
            </p:nvSpPr>
            <p:spPr>
              <a:xfrm>
                <a:off x="3264"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周</a:t>
                </a:r>
              </a:p>
            </p:txBody>
          </p:sp>
        </p:grpSp>
        <p:pic>
          <p:nvPicPr>
            <p:cNvPr id="313412" name="Picture 68" descr="E:\插图\离散\图6.23(b1).tif"/>
            <p:cNvPicPr>
              <a:picLocks noChangeAspect="1"/>
            </p:cNvPicPr>
            <p:nvPr/>
          </p:nvPicPr>
          <p:blipFill>
            <a:blip r:embed="rId5"/>
            <a:stretch>
              <a:fillRect/>
            </a:stretch>
          </p:blipFill>
          <p:spPr>
            <a:xfrm>
              <a:off x="5760" y="7816"/>
              <a:ext cx="3120" cy="1803"/>
            </a:xfrm>
            <a:prstGeom prst="rect">
              <a:avLst/>
            </a:prstGeom>
            <a:noFill/>
            <a:ln w="9525">
              <a:noFill/>
            </a:ln>
          </p:spPr>
        </p:pic>
      </p:grpSp>
      <p:grpSp>
        <p:nvGrpSpPr>
          <p:cNvPr id="5" name="组合 4"/>
          <p:cNvGrpSpPr/>
          <p:nvPr/>
        </p:nvGrpSpPr>
        <p:grpSpPr>
          <a:xfrm>
            <a:off x="327025" y="4582160"/>
            <a:ext cx="3101975" cy="2209800"/>
            <a:chOff x="515" y="7216"/>
            <a:chExt cx="4885" cy="3480"/>
          </a:xfrm>
        </p:grpSpPr>
        <p:grpSp>
          <p:nvGrpSpPr>
            <p:cNvPr id="11269" name="Group 64"/>
            <p:cNvGrpSpPr/>
            <p:nvPr/>
          </p:nvGrpSpPr>
          <p:grpSpPr>
            <a:xfrm>
              <a:off x="1560" y="7216"/>
              <a:ext cx="3840" cy="3480"/>
              <a:chOff x="480" y="1632"/>
              <a:chExt cx="1536" cy="1392"/>
            </a:xfrm>
          </p:grpSpPr>
          <p:sp>
            <p:nvSpPr>
              <p:cNvPr id="11270" name="Text Box 8"/>
              <p:cNvSpPr txBox="1"/>
              <p:nvPr/>
            </p:nvSpPr>
            <p:spPr>
              <a:xfrm>
                <a:off x="960" y="2736"/>
                <a:ext cx="336" cy="288"/>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(1)</a:t>
                </a:r>
              </a:p>
            </p:txBody>
          </p:sp>
          <p:sp>
            <p:nvSpPr>
              <p:cNvPr id="11271" name="Text Box 4"/>
              <p:cNvSpPr txBox="1"/>
              <p:nvPr/>
            </p:nvSpPr>
            <p:spPr>
              <a:xfrm>
                <a:off x="672" y="1632"/>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数</a:t>
                </a:r>
              </a:p>
            </p:txBody>
          </p:sp>
          <p:pic>
            <p:nvPicPr>
              <p:cNvPr id="11272" name="Picture 5" descr="E:\插图\离散\图6.23(a).tif"/>
              <p:cNvPicPr>
                <a:picLocks noChangeAspect="1"/>
              </p:cNvPicPr>
              <p:nvPr/>
            </p:nvPicPr>
            <p:blipFill>
              <a:blip r:embed="rId6"/>
              <a:stretch>
                <a:fillRect/>
              </a:stretch>
            </p:blipFill>
            <p:spPr>
              <a:xfrm>
                <a:off x="576" y="1871"/>
                <a:ext cx="1248" cy="721"/>
              </a:xfrm>
              <a:prstGeom prst="rect">
                <a:avLst/>
              </a:prstGeom>
              <a:noFill/>
              <a:ln w="9525">
                <a:noFill/>
              </a:ln>
            </p:spPr>
          </p:pic>
          <p:sp>
            <p:nvSpPr>
              <p:cNvPr id="11273" name="Text Box 43"/>
              <p:cNvSpPr txBox="1"/>
              <p:nvPr/>
            </p:nvSpPr>
            <p:spPr>
              <a:xfrm>
                <a:off x="1056" y="1632"/>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计</a:t>
                </a:r>
              </a:p>
            </p:txBody>
          </p:sp>
          <p:sp>
            <p:nvSpPr>
              <p:cNvPr id="11274" name="Text Box 46"/>
              <p:cNvSpPr txBox="1"/>
              <p:nvPr/>
            </p:nvSpPr>
            <p:spPr>
              <a:xfrm>
                <a:off x="1440" y="1632"/>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生</a:t>
                </a:r>
              </a:p>
            </p:txBody>
          </p:sp>
          <p:sp>
            <p:nvSpPr>
              <p:cNvPr id="11275" name="Text Box 49"/>
              <p:cNvSpPr txBox="1"/>
              <p:nvPr/>
            </p:nvSpPr>
            <p:spPr>
              <a:xfrm>
                <a:off x="480"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赵</a:t>
                </a:r>
              </a:p>
            </p:txBody>
          </p:sp>
          <p:sp>
            <p:nvSpPr>
              <p:cNvPr id="11276" name="Text Box 50"/>
              <p:cNvSpPr txBox="1"/>
              <p:nvPr/>
            </p:nvSpPr>
            <p:spPr>
              <a:xfrm>
                <a:off x="768"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钱</a:t>
                </a:r>
              </a:p>
            </p:txBody>
          </p:sp>
          <p:sp>
            <p:nvSpPr>
              <p:cNvPr id="11277" name="Text Box 51"/>
              <p:cNvSpPr txBox="1"/>
              <p:nvPr/>
            </p:nvSpPr>
            <p:spPr>
              <a:xfrm>
                <a:off x="1056"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孙</a:t>
                </a:r>
              </a:p>
            </p:txBody>
          </p:sp>
          <p:sp>
            <p:nvSpPr>
              <p:cNvPr id="11278" name="Text Box 52"/>
              <p:cNvSpPr txBox="1"/>
              <p:nvPr/>
            </p:nvSpPr>
            <p:spPr>
              <a:xfrm>
                <a:off x="1344"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李</a:t>
                </a:r>
              </a:p>
            </p:txBody>
          </p:sp>
          <p:sp>
            <p:nvSpPr>
              <p:cNvPr id="11279" name="Text Box 53"/>
              <p:cNvSpPr txBox="1"/>
              <p:nvPr/>
            </p:nvSpPr>
            <p:spPr>
              <a:xfrm>
                <a:off x="1632" y="2544"/>
                <a:ext cx="384" cy="250"/>
              </a:xfrm>
              <a:prstGeom prst="rect">
                <a:avLst/>
              </a:prstGeom>
              <a:noFill/>
              <a:ln w="6350">
                <a:noFill/>
              </a:ln>
            </p:spPr>
            <p:txBody>
              <a:bodyPr anchor="t" anchorCtr="0">
                <a:spAutoFit/>
              </a:bodyPr>
              <a:lstStyle/>
              <a:p>
                <a:pPr>
                  <a:spcBef>
                    <a:spcPct val="50000"/>
                  </a:spcBef>
                </a:pPr>
                <a:r>
                  <a:rPr lang="zh-CN" altLang="en-US" sz="2000" b="1" dirty="0">
                    <a:solidFill>
                      <a:schemeClr val="tx1"/>
                    </a:solidFill>
                    <a:latin typeface="Times New Roman" panose="02020603050405020304" pitchFamily="18" charset="0"/>
                    <a:ea typeface="宋体" panose="02010600030101010101" pitchFamily="2" charset="-122"/>
                  </a:rPr>
                  <a:t>周</a:t>
                </a:r>
              </a:p>
            </p:txBody>
          </p:sp>
        </p:grpSp>
        <p:pic>
          <p:nvPicPr>
            <p:cNvPr id="313411" name="Picture 67" descr="E:\插图\离散\图6.23(a1).tif"/>
            <p:cNvPicPr>
              <a:picLocks noChangeAspect="1"/>
            </p:cNvPicPr>
            <p:nvPr/>
          </p:nvPicPr>
          <p:blipFill>
            <a:blip r:embed="rId7"/>
            <a:stretch>
              <a:fillRect/>
            </a:stretch>
          </p:blipFill>
          <p:spPr>
            <a:xfrm>
              <a:off x="1800" y="7816"/>
              <a:ext cx="3120" cy="1803"/>
            </a:xfrm>
            <a:prstGeom prst="rect">
              <a:avLst/>
            </a:prstGeom>
            <a:noFill/>
            <a:ln w="9525">
              <a:noFill/>
            </a:ln>
          </p:spPr>
        </p:pic>
        <p:sp>
          <p:nvSpPr>
            <p:cNvPr id="11267" name="Rectangle 3"/>
            <p:cNvSpPr>
              <a:spLocks noGrp="1"/>
            </p:cNvSpPr>
            <p:nvPr/>
          </p:nvSpPr>
          <p:spPr>
            <a:xfrm>
              <a:off x="515" y="7287"/>
              <a:ext cx="946" cy="84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None/>
              </a:pPr>
              <a:r>
                <a:rPr lang="zh-CN" altLang="en-US" sz="2400" b="1" dirty="0">
                  <a:solidFill>
                    <a:srgbClr val="002060"/>
                  </a:solidFill>
                </a:rPr>
                <a:t>解</a:t>
              </a:r>
            </a:p>
          </p:txBody>
        </p:sp>
      </p:grpSp>
      <p:sp>
        <p:nvSpPr>
          <p:cNvPr id="2" name="Rectangle 3"/>
          <p:cNvSpPr>
            <a:spLocks noGrp="1"/>
          </p:cNvSpPr>
          <p:nvPr/>
        </p:nvSpPr>
        <p:spPr>
          <a:xfrm>
            <a:off x="238125" y="3218180"/>
            <a:ext cx="8724265" cy="94932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457200" indent="-457200" eaLnBrk="1" hangingPunct="1">
              <a:buFont typeface="+mj-ea"/>
              <a:buAutoNum type="circleNumDbPlain" startAt="2"/>
            </a:pPr>
            <a:r>
              <a:rPr lang="zh-CN" altLang="en-US" sz="2400" b="1" dirty="0">
                <a:solidFill>
                  <a:srgbClr val="002060"/>
                </a:solidFill>
              </a:rPr>
              <a:t>赵为数学组成员, 钱,</a:t>
            </a:r>
            <a:r>
              <a:rPr lang="en-US" altLang="zh-CN" sz="2400" b="1" dirty="0">
                <a:solidFill>
                  <a:srgbClr val="002060"/>
                </a:solidFill>
              </a:rPr>
              <a:t> </a:t>
            </a:r>
            <a:r>
              <a:rPr lang="zh-CN" altLang="en-US" sz="2400" b="1" dirty="0">
                <a:solidFill>
                  <a:srgbClr val="002060"/>
                </a:solidFill>
              </a:rPr>
              <a:t>孙,</a:t>
            </a:r>
            <a:r>
              <a:rPr lang="en-US" altLang="zh-CN" sz="2400" b="1" dirty="0">
                <a:solidFill>
                  <a:srgbClr val="002060"/>
                </a:solidFill>
              </a:rPr>
              <a:t> </a:t>
            </a:r>
            <a:r>
              <a:rPr lang="zh-CN" altLang="en-US" sz="2400" b="1" dirty="0">
                <a:solidFill>
                  <a:srgbClr val="002060"/>
                </a:solidFill>
              </a:rPr>
              <a:t>李为计算机组成员, 钱,</a:t>
            </a:r>
            <a:r>
              <a:rPr lang="en-US" altLang="zh-CN" sz="2400" b="1" dirty="0">
                <a:solidFill>
                  <a:srgbClr val="002060"/>
                </a:solidFill>
              </a:rPr>
              <a:t> </a:t>
            </a:r>
            <a:r>
              <a:rPr lang="zh-CN" altLang="en-US" sz="2400" b="1" dirty="0">
                <a:solidFill>
                  <a:srgbClr val="002060"/>
                </a:solidFill>
              </a:rPr>
              <a:t>孙,</a:t>
            </a:r>
            <a:r>
              <a:rPr lang="en-US" altLang="zh-CN" sz="2400" b="1" dirty="0">
                <a:solidFill>
                  <a:srgbClr val="002060"/>
                </a:solidFill>
              </a:rPr>
              <a:t> </a:t>
            </a:r>
            <a:r>
              <a:rPr lang="zh-CN" altLang="en-US" sz="2400" b="1" dirty="0">
                <a:solidFill>
                  <a:srgbClr val="002060"/>
                </a:solidFill>
              </a:rPr>
              <a:t>李,</a:t>
            </a:r>
            <a:r>
              <a:rPr lang="en-US" altLang="zh-CN" sz="2400" b="1" dirty="0">
                <a:solidFill>
                  <a:srgbClr val="002060"/>
                </a:solidFill>
              </a:rPr>
              <a:t> </a:t>
            </a:r>
            <a:r>
              <a:rPr lang="zh-CN" altLang="en-US" sz="2400" b="1" dirty="0">
                <a:solidFill>
                  <a:srgbClr val="002060"/>
                </a:solidFill>
              </a:rPr>
              <a:t>周为生物组成员.</a:t>
            </a:r>
          </a:p>
        </p:txBody>
      </p:sp>
      <p:sp>
        <p:nvSpPr>
          <p:cNvPr id="3" name="Rectangle 3"/>
          <p:cNvSpPr>
            <a:spLocks noGrp="1"/>
          </p:cNvSpPr>
          <p:nvPr/>
        </p:nvSpPr>
        <p:spPr>
          <a:xfrm>
            <a:off x="238125" y="4007485"/>
            <a:ext cx="8724265" cy="53848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457200" indent="-457200" eaLnBrk="1" hangingPunct="1">
              <a:buFont typeface="+mj-ea"/>
              <a:buAutoNum type="circleNumDbPlain" startAt="3"/>
            </a:pPr>
            <a:r>
              <a:rPr lang="zh-CN" altLang="en-US" sz="2400" b="1" dirty="0">
                <a:solidFill>
                  <a:srgbClr val="002060"/>
                </a:solidFill>
              </a:rPr>
              <a:t>赵为数学组和计算机组成员, 钱,</a:t>
            </a:r>
            <a:r>
              <a:rPr lang="en-US" altLang="zh-CN" sz="2400" b="1" dirty="0">
                <a:solidFill>
                  <a:srgbClr val="002060"/>
                </a:solidFill>
              </a:rPr>
              <a:t> </a:t>
            </a:r>
            <a:r>
              <a:rPr lang="zh-CN" altLang="en-US" sz="2400" b="1" dirty="0">
                <a:solidFill>
                  <a:srgbClr val="002060"/>
                </a:solidFill>
              </a:rPr>
              <a:t>孙,</a:t>
            </a:r>
            <a:r>
              <a:rPr lang="en-US" altLang="zh-CN" sz="2400" b="1" dirty="0">
                <a:solidFill>
                  <a:srgbClr val="002060"/>
                </a:solidFill>
              </a:rPr>
              <a:t> </a:t>
            </a:r>
            <a:r>
              <a:rPr lang="zh-CN" altLang="en-US" sz="2400" b="1" dirty="0">
                <a:solidFill>
                  <a:srgbClr val="002060"/>
                </a:solidFill>
              </a:rPr>
              <a:t>李,</a:t>
            </a:r>
            <a:r>
              <a:rPr lang="en-US" altLang="zh-CN" sz="2400" b="1" dirty="0">
                <a:solidFill>
                  <a:srgbClr val="002060"/>
                </a:solidFill>
              </a:rPr>
              <a:t> </a:t>
            </a:r>
            <a:r>
              <a:rPr lang="zh-CN" altLang="en-US" sz="2400" b="1" dirty="0">
                <a:solidFill>
                  <a:srgbClr val="002060"/>
                </a:solidFill>
              </a:rPr>
              <a:t>周为生物组成员.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91"/>
                                        </p:tgtEl>
                                        <p:attrNameLst>
                                          <p:attrName>style.visibility</p:attrName>
                                        </p:attrNameLst>
                                      </p:cBhvr>
                                      <p:to>
                                        <p:strVal val="visible"/>
                                      </p:to>
                                    </p:set>
                                    <p:animEffect transition="in" filter="blinds(horizontal)">
                                      <p:cBhvr>
                                        <p:cTn id="27" dur="500"/>
                                        <p:tgtEl>
                                          <p:spTgt spid="11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8</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2290" name="Rectangle 2"/>
          <p:cNvSpPr>
            <a:spLocks noGrp="1"/>
          </p:cNvSpPr>
          <p:nvPr>
            <p:ph type="title"/>
          </p:nvPr>
        </p:nvSpPr>
        <p:spPr/>
        <p:txBody>
          <a:bodyPr vert="horz" wrap="square" lIns="91440" tIns="45720" rIns="91440" bIns="45720" anchor="ctr" anchorCtr="0"/>
          <a:lstStyle/>
          <a:p>
            <a:pPr marL="571500" indent="-571500" algn="l" eaLnBrk="1" hangingPunct="1">
              <a:buFont typeface="Wingdings" panose="05000000000000000000" charset="0"/>
              <a:buChar char="Ø"/>
            </a:pPr>
            <a:r>
              <a:rPr lang="zh-CN" altLang="en-US" sz="4000" dirty="0">
                <a:solidFill>
                  <a:schemeClr val="accent2"/>
                </a:solidFill>
              </a:rPr>
              <a:t>欧拉图</a:t>
            </a:r>
          </a:p>
        </p:txBody>
      </p:sp>
      <p:sp>
        <p:nvSpPr>
          <p:cNvPr id="12291" name="Text Box 4"/>
          <p:cNvSpPr txBox="1"/>
          <p:nvPr/>
        </p:nvSpPr>
        <p:spPr>
          <a:xfrm>
            <a:off x="611188" y="1844675"/>
            <a:ext cx="4800600" cy="460375"/>
          </a:xfrm>
          <a:prstGeom prst="rect">
            <a:avLst/>
          </a:prstGeom>
          <a:noFill/>
          <a:ln w="6350">
            <a:noFill/>
          </a:ln>
        </p:spPr>
        <p:txBody>
          <a:bodyPr anchor="t" anchorCtr="0">
            <a:spAutoFit/>
          </a:bodyPr>
          <a:lstStyle/>
          <a:p>
            <a:pPr>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哥尼斯堡雷普格尔河上的七座桥</a:t>
            </a:r>
          </a:p>
        </p:txBody>
      </p:sp>
      <p:pic>
        <p:nvPicPr>
          <p:cNvPr id="12292" name="Picture 6" descr="HWOCRTEMP_ROC350"/>
          <p:cNvPicPr>
            <a:picLocks noChangeAspect="1"/>
          </p:cNvPicPr>
          <p:nvPr/>
        </p:nvPicPr>
        <p:blipFill>
          <a:blip r:embed="rId3"/>
          <a:srcRect b="13461"/>
          <a:stretch>
            <a:fillRect/>
          </a:stretch>
        </p:blipFill>
        <p:spPr>
          <a:xfrm>
            <a:off x="1043940" y="2637790"/>
            <a:ext cx="7336155" cy="368427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灯片编号占位符 5"/>
          <p:cNvSpPr>
            <a:spLocks noGrp="1"/>
          </p:cNvSpPr>
          <p:nvPr>
            <p:ph type="sldNum" sz="quarter" idx="12"/>
          </p:nvPr>
        </p:nvSpPr>
        <p:spPr/>
        <p:txBody>
          <a:bodyPr vert="horz" wrap="square" lIns="91440" tIns="45720" rIns="91440" bIns="45720" anchor="t" anchorCtr="0"/>
          <a:lstStyle>
            <a:lvl1pPr marL="0" lvl="0" indent="0" algn="ctr" defTabSz="914400" rtl="0" eaLnBrk="1" fontAlgn="base" latinLnBrk="0" hangingPunct="1">
              <a:lnSpc>
                <a:spcPct val="100000"/>
              </a:lnSpc>
              <a:spcBef>
                <a:spcPct val="0"/>
              </a:spcBef>
              <a:spcAft>
                <a:spcPct val="0"/>
              </a:spcAft>
              <a:buNone/>
              <a:defRPr sz="1800" b="0" i="0" u="none" kern="1200" baseline="0">
                <a:solidFill>
                  <a:schemeClr val="accent2"/>
                </a:solidFill>
                <a:latin typeface="Arial" panose="020B0604020202020204" pitchFamily="34" charset="0"/>
                <a:ea typeface="华文行楷"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accent2"/>
                </a:solidFill>
                <a:latin typeface="Arial" panose="020B0604020202020204" pitchFamily="34" charset="0"/>
                <a:ea typeface="华文行楷" panose="02010800040101010101" pitchFamily="2" charset="-122"/>
                <a:cs typeface="+mn-cs"/>
              </a:defRPr>
            </a:lvl5pPr>
          </a:lstStyle>
          <a:p>
            <a:pPr lvl="0" algn="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t>9</a:t>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3314" name="Rectangle 2"/>
          <p:cNvSpPr>
            <a:spLocks noGrp="1"/>
          </p:cNvSpPr>
          <p:nvPr>
            <p:ph type="title"/>
          </p:nvPr>
        </p:nvSpPr>
        <p:spPr>
          <a:xfrm>
            <a:off x="614045" y="609600"/>
            <a:ext cx="7772400" cy="1143000"/>
          </a:xfrm>
        </p:spPr>
        <p:txBody>
          <a:bodyPr vert="horz" wrap="square" lIns="91440" tIns="45720" rIns="91440" bIns="45720" anchor="ctr" anchorCtr="0"/>
          <a:lstStyle/>
          <a:p>
            <a:pPr algn="l" eaLnBrk="1" hangingPunct="1"/>
            <a:r>
              <a:rPr lang="zh-CN" altLang="en-US" sz="3600" dirty="0">
                <a:solidFill>
                  <a:srgbClr val="800000"/>
                </a:solidFill>
              </a:rPr>
              <a:t>欧拉图</a:t>
            </a:r>
          </a:p>
        </p:txBody>
      </p:sp>
      <p:sp>
        <p:nvSpPr>
          <p:cNvPr id="13315" name="Rectangle 3"/>
          <p:cNvSpPr>
            <a:spLocks noGrp="1"/>
          </p:cNvSpPr>
          <p:nvPr>
            <p:ph idx="1"/>
          </p:nvPr>
        </p:nvSpPr>
        <p:spPr>
          <a:xfrm>
            <a:off x="609600" y="1905000"/>
            <a:ext cx="8077200" cy="4114800"/>
          </a:xfrm>
        </p:spPr>
        <p:txBody>
          <a:bodyPr vert="horz" wrap="square" lIns="91440" tIns="45720" rIns="91440" bIns="45720" anchor="t" anchorCtr="0"/>
          <a:lstStyle/>
          <a:p>
            <a:pPr algn="just" eaLnBrk="1" hangingPunct="1">
              <a:buNone/>
            </a:pPr>
            <a:r>
              <a:rPr lang="zh-CN" altLang="en-US" sz="2400" b="1" dirty="0">
                <a:solidFill>
                  <a:srgbClr val="7030A0"/>
                </a:solidFill>
              </a:rPr>
              <a:t>欧拉通路</a:t>
            </a:r>
            <a:r>
              <a:rPr lang="zh-CN" altLang="en-US" sz="2400" b="1" dirty="0"/>
              <a:t>:</a:t>
            </a:r>
            <a:r>
              <a:rPr lang="en-US" altLang="zh-CN" sz="2400" b="1" dirty="0"/>
              <a:t> </a:t>
            </a:r>
            <a:r>
              <a:rPr lang="zh-CN" altLang="en-US" sz="2400" b="1" dirty="0"/>
              <a:t>连通图中</a:t>
            </a:r>
            <a:r>
              <a:rPr lang="zh-CN" altLang="en-US" sz="2400" b="1" dirty="0">
                <a:sym typeface="+mn-ea"/>
              </a:rPr>
              <a:t>经过每条边一次且仅一次的</a:t>
            </a:r>
            <a:r>
              <a:rPr lang="zh-CN" altLang="en-US" sz="2400" b="1" dirty="0"/>
              <a:t>通路</a:t>
            </a:r>
            <a:r>
              <a:rPr lang="en-US" altLang="zh-CN" sz="2400" b="1" dirty="0"/>
              <a:t>.</a:t>
            </a:r>
            <a:r>
              <a:rPr lang="zh-CN" altLang="en-US" sz="2400" b="1" dirty="0"/>
              <a:t> </a:t>
            </a:r>
          </a:p>
          <a:p>
            <a:pPr algn="just" eaLnBrk="1" hangingPunct="1">
              <a:buNone/>
            </a:pPr>
            <a:r>
              <a:rPr lang="zh-CN" altLang="en-US" sz="2400" b="1" dirty="0">
                <a:solidFill>
                  <a:srgbClr val="7030A0"/>
                </a:solidFill>
                <a:sym typeface="+mn-ea"/>
              </a:rPr>
              <a:t>欧拉回路</a:t>
            </a:r>
            <a:r>
              <a:rPr lang="zh-CN" altLang="en-US" sz="2400" b="1" dirty="0">
                <a:sym typeface="+mn-ea"/>
              </a:rPr>
              <a:t>:</a:t>
            </a:r>
            <a:r>
              <a:rPr lang="en-US" altLang="zh-CN" sz="2400" b="1" dirty="0">
                <a:sym typeface="+mn-ea"/>
              </a:rPr>
              <a:t> </a:t>
            </a:r>
            <a:r>
              <a:rPr lang="zh-CN" altLang="en-US" sz="2400" b="1" dirty="0">
                <a:sym typeface="+mn-ea"/>
              </a:rPr>
              <a:t>连通图中经过每条边一次且仅一次的回路</a:t>
            </a:r>
            <a:r>
              <a:rPr lang="en-US" altLang="zh-CN" sz="2400" b="1" dirty="0">
                <a:sym typeface="+mn-ea"/>
              </a:rPr>
              <a:t>.</a:t>
            </a:r>
            <a:endParaRPr lang="zh-CN" altLang="en-US" sz="2400" b="1" dirty="0"/>
          </a:p>
          <a:p>
            <a:pPr algn="just" eaLnBrk="1" hangingPunct="1">
              <a:buNone/>
            </a:pPr>
            <a:r>
              <a:rPr lang="zh-CN" altLang="en-US" sz="2400" b="1" dirty="0">
                <a:solidFill>
                  <a:srgbClr val="7030A0"/>
                </a:solidFill>
              </a:rPr>
              <a:t>欧拉图</a:t>
            </a:r>
            <a:r>
              <a:rPr lang="zh-CN" altLang="en-US" sz="2400" b="1" dirty="0"/>
              <a:t>:</a:t>
            </a:r>
            <a:r>
              <a:rPr lang="en-US" altLang="zh-CN" sz="2400" b="1" dirty="0"/>
              <a:t> </a:t>
            </a:r>
            <a:r>
              <a:rPr lang="zh-CN" altLang="en-US" sz="2400" b="1" dirty="0"/>
              <a:t>有欧拉回路的连通图</a:t>
            </a:r>
            <a:r>
              <a:rPr lang="en-US" altLang="zh-CN" sz="2400" b="1" dirty="0"/>
              <a:t>.</a:t>
            </a:r>
            <a:endParaRPr lang="zh-CN" altLang="en-US" sz="2400" b="1" dirty="0"/>
          </a:p>
          <a:p>
            <a:pPr algn="just" eaLnBrk="1" hangingPunct="1">
              <a:buNone/>
            </a:pPr>
            <a:endParaRPr lang="zh-CN" altLang="en-US" sz="2400" b="1" dirty="0"/>
          </a:p>
          <a:p>
            <a:pPr algn="just" eaLnBrk="1" hangingPunct="1">
              <a:buNone/>
            </a:pPr>
            <a:r>
              <a:rPr lang="zh-CN" altLang="en-US" sz="2400" b="1" dirty="0"/>
              <a:t>说明：</a:t>
            </a:r>
          </a:p>
          <a:p>
            <a:pPr algn="just" eaLnBrk="1" hangingPunct="1">
              <a:buFont typeface="Arial" panose="020B0604020202020204" pitchFamily="34" charset="0"/>
              <a:buChar char="•"/>
            </a:pPr>
            <a:r>
              <a:rPr lang="zh-CN" altLang="en-US" sz="2400" b="1" dirty="0"/>
              <a:t>上述定义对</a:t>
            </a:r>
            <a:r>
              <a:rPr lang="zh-CN" altLang="en-US" sz="2400" b="1" dirty="0">
                <a:solidFill>
                  <a:srgbClr val="FF0000"/>
                </a:solidFill>
              </a:rPr>
              <a:t>无向图和有向图</a:t>
            </a:r>
            <a:r>
              <a:rPr lang="zh-CN" altLang="en-US" sz="2400" b="1" dirty="0"/>
              <a:t>都适用</a:t>
            </a:r>
            <a:r>
              <a:rPr lang="en-US" altLang="zh-CN" sz="2400" b="1" dirty="0"/>
              <a:t>.</a:t>
            </a:r>
            <a:endParaRPr lang="zh-CN" altLang="en-US" sz="2400" b="1" dirty="0"/>
          </a:p>
          <a:p>
            <a:pPr algn="just" eaLnBrk="1" hangingPunct="1">
              <a:buFont typeface="Arial" panose="020B0604020202020204" pitchFamily="34" charset="0"/>
              <a:buChar char="•"/>
            </a:pPr>
            <a:r>
              <a:rPr lang="zh-CN" altLang="en-US" sz="2400" b="1" dirty="0"/>
              <a:t>规定平凡图为欧拉图</a:t>
            </a:r>
            <a:r>
              <a:rPr lang="en-US" altLang="zh-CN" sz="2400" b="1" dirty="0"/>
              <a:t>.</a:t>
            </a:r>
            <a:endParaRPr lang="zh-CN" altLang="en-US" sz="2400" b="1" dirty="0"/>
          </a:p>
          <a:p>
            <a:pPr algn="just" eaLnBrk="1" hangingPunct="1">
              <a:buFont typeface="Arial" panose="020B0604020202020204" pitchFamily="34" charset="0"/>
              <a:buChar char="•"/>
            </a:pPr>
            <a:r>
              <a:rPr lang="zh-CN" altLang="en-US" sz="2400" b="1" dirty="0"/>
              <a:t>欧拉通路是简单通路, 欧拉回路是简单回路</a:t>
            </a:r>
            <a:r>
              <a:rPr lang="en-US" altLang="zh-CN" sz="2400" b="1" dirty="0"/>
              <a:t>.</a:t>
            </a:r>
            <a:endParaRPr lang="zh-CN" altLang="en-US" sz="2400" b="1" dirty="0"/>
          </a:p>
          <a:p>
            <a:pPr eaLnBrk="1" hangingPunct="1">
              <a:buFont typeface="Arial" panose="020B0604020202020204" pitchFamily="34" charset="0"/>
              <a:buChar char="•"/>
            </a:pPr>
            <a:r>
              <a:rPr lang="zh-CN" altLang="en-US" sz="2400" b="1" dirty="0"/>
              <a:t>环不影响图的欧拉性</a:t>
            </a:r>
            <a:r>
              <a:rPr lang="en-US" altLang="zh-CN"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7" dur="500"/>
                                        <p:tgtEl>
                                          <p:spTgt spid="1331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10" dur="500"/>
                                        <p:tgtEl>
                                          <p:spTgt spid="1331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13" dur="500"/>
                                        <p:tgtEl>
                                          <p:spTgt spid="13315">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16" dur="500"/>
                                        <p:tgtEl>
                                          <p:spTgt spid="13315">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19" dur="500"/>
                                        <p:tgtEl>
                                          <p:spTgt spid="13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IxY2JkMzdlODQ5OWY1NmYxODMwY2M0YzkyYjhjOW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15,&quot;width&quot;:8363}"/>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854,&quot;width&quot;:397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500,&quot;width&quot;:3440}"/>
</p:tagLst>
</file>

<file path=ppt/theme/theme1.xml><?xml version="1.0" encoding="utf-8"?>
<a:theme xmlns:a="http://schemas.openxmlformats.org/drawingml/2006/main" name="清华版教材展示">
  <a:themeElements>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清华版教材展示">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6350" cap="flat" cmpd="sng" algn="ctr">
          <a:solidFill>
            <a:srgbClr val="00FFFF"/>
          </a:solidFill>
          <a:prstDash val="solid"/>
          <a:round/>
          <a:headEnd type="none" w="med" len="med"/>
          <a:tailEnd type="none" w="med" len="med"/>
        </a:ln>
      </a:spPr>
      <a:bodyPr vert="horz" wrap="none" lIns="91440" tIns="45720" rIns="91440" bIns="45720" numCol="1" anchor="ctr"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accent2"/>
            </a:solidFill>
            <a:effectLst/>
            <a:latin typeface="Arial" panose="020B0604020202020204" pitchFamily="34" charset="0"/>
            <a:ea typeface="华文行楷" panose="02010800040101010101" pitchFamily="2" charset="-122"/>
          </a:defRPr>
        </a:defPPr>
      </a:lstStyle>
    </a:lnDef>
  </a:objectDefaults>
  <a:extraClrSchemeLst>
    <a:extraClrScheme>
      <a:clrScheme name="清华版教材展示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清华版教材展示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清华版教材展示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清华版教材展示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清华版教材展示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清华版教材展示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清华版教材展示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C:\WINDOWS\Application Data\Microsoft\Templates\清华版教材展示.pot</Template>
  <TotalTime>21</TotalTime>
  <Words>6251</Words>
  <Application>Microsoft Office PowerPoint</Application>
  <PresentationFormat>全屏显示(4:3)</PresentationFormat>
  <Paragraphs>667</Paragraphs>
  <Slides>41</Slides>
  <Notes>34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1" baseType="lpstr">
      <vt:lpstr>黑体</vt:lpstr>
      <vt:lpstr>华文行楷</vt:lpstr>
      <vt:lpstr>宋体</vt:lpstr>
      <vt:lpstr>Arial</vt:lpstr>
      <vt:lpstr>Symbol</vt:lpstr>
      <vt:lpstr>Times New Roman</vt:lpstr>
      <vt:lpstr>Wingdings</vt:lpstr>
      <vt:lpstr>清华版教材展示</vt:lpstr>
      <vt:lpstr>Equation.3</vt:lpstr>
      <vt:lpstr>DSEquations</vt:lpstr>
      <vt:lpstr>6.4 几种特殊的图</vt:lpstr>
      <vt:lpstr>二部图</vt:lpstr>
      <vt:lpstr>二部图的判别定理</vt:lpstr>
      <vt:lpstr>实例</vt:lpstr>
      <vt:lpstr>匹配</vt:lpstr>
      <vt:lpstr>完备匹配存在条件</vt:lpstr>
      <vt:lpstr>实例</vt:lpstr>
      <vt:lpstr>欧拉图</vt:lpstr>
      <vt:lpstr>欧拉图</vt:lpstr>
      <vt:lpstr>无向欧拉图判别定理</vt:lpstr>
      <vt:lpstr>有向欧拉图判别定理</vt:lpstr>
      <vt:lpstr>周游世界问题(W.Hamilton, 1859年)</vt:lpstr>
      <vt:lpstr>哈密顿回路与哈密顿通路</vt:lpstr>
      <vt:lpstr>哈密顿图的必要条件</vt:lpstr>
      <vt:lpstr>实例</vt:lpstr>
      <vt:lpstr>实例</vt:lpstr>
      <vt:lpstr>存在哈密顿通路(回路)的充分条件</vt:lpstr>
      <vt:lpstr>应用</vt:lpstr>
      <vt:lpstr>平面图与非平面图</vt:lpstr>
      <vt:lpstr>平面图的面与次数</vt:lpstr>
      <vt:lpstr>实例</vt:lpstr>
      <vt:lpstr>PowerPoint 演示文稿</vt:lpstr>
      <vt:lpstr>PowerPoint 演示文稿</vt:lpstr>
      <vt:lpstr>极大平面图</vt:lpstr>
      <vt:lpstr>极大平面图的性质</vt:lpstr>
      <vt:lpstr>欧拉公式</vt:lpstr>
      <vt:lpstr>PowerPoint 演示文稿</vt:lpstr>
      <vt:lpstr>PowerPoint 演示文稿</vt:lpstr>
      <vt:lpstr>PowerPoint 演示文稿</vt:lpstr>
      <vt:lpstr>实例</vt:lpstr>
      <vt:lpstr>库拉图斯基定理</vt:lpstr>
      <vt:lpstr>库拉图斯基(Kuratowski)定理</vt:lpstr>
      <vt:lpstr>实例</vt:lpstr>
      <vt:lpstr>PowerPoint 演示文稿</vt:lpstr>
      <vt:lpstr>对偶图</vt:lpstr>
      <vt:lpstr>实例</vt:lpstr>
      <vt:lpstr>PowerPoint 演示文稿</vt:lpstr>
      <vt:lpstr>着色</vt:lpstr>
      <vt:lpstr>实例</vt:lpstr>
      <vt:lpstr>应用</vt:lpstr>
      <vt:lpstr>地图着色</vt:lpstr>
    </vt:vector>
  </TitlesOfParts>
  <Company>tup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NEC</dc:creator>
  <cp:lastModifiedBy>成骏焘</cp:lastModifiedBy>
  <cp:revision>66</cp:revision>
  <dcterms:created xsi:type="dcterms:W3CDTF">2003-05-27T06:14:00Z</dcterms:created>
  <dcterms:modified xsi:type="dcterms:W3CDTF">2022-06-10T07:42:09Z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A9FF8FA7349B43F98F40808CFE744D49</vt:lpwstr>
  </property>
</Properties>
</file>