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25"/>
  </p:handoutMasterIdLst>
  <p:sldIdLst>
    <p:sldId id="258" r:id="rId3"/>
    <p:sldId id="257" r:id="rId4"/>
    <p:sldId id="314" r:id="rId5"/>
    <p:sldId id="263" r:id="rId7"/>
    <p:sldId id="264" r:id="rId8"/>
    <p:sldId id="312" r:id="rId9"/>
    <p:sldId id="265" r:id="rId10"/>
    <p:sldId id="266" r:id="rId11"/>
    <p:sldId id="267" r:id="rId12"/>
    <p:sldId id="268" r:id="rId13"/>
    <p:sldId id="269" r:id="rId14"/>
    <p:sldId id="315" r:id="rId15"/>
    <p:sldId id="316" r:id="rId16"/>
    <p:sldId id="270" r:id="rId17"/>
    <p:sldId id="271" r:id="rId18"/>
    <p:sldId id="317" r:id="rId19"/>
    <p:sldId id="272" r:id="rId20"/>
    <p:sldId id="273" r:id="rId21"/>
    <p:sldId id="274" r:id="rId22"/>
    <p:sldId id="275" r:id="rId23"/>
    <p:sldId id="276" r:id="rId24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yi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FF0000"/>
    <a:srgbClr val="9900FF"/>
    <a:srgbClr val="DDDDDD"/>
    <a:srgbClr val="663300"/>
    <a:srgbClr val="000066"/>
    <a:srgbClr val="CC00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9"/>
    <p:restoredTop sz="94682"/>
  </p:normalViewPr>
  <p:slideViewPr>
    <p:cSldViewPr showGuides="1">
      <p:cViewPr varScale="1">
        <p:scale>
          <a:sx n="95" d="100"/>
          <a:sy n="95" d="100"/>
        </p:scale>
        <p:origin x="-162" y="-90"/>
      </p:cViewPr>
      <p:guideLst>
        <p:guide orient="horz" pos="2162"/>
        <p:guide pos="29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gs" Target="tags/tag3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1T23:37:01.935" idx="1">
    <p:pos x="10" y="10"/>
    <p:text/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b="0" strike="noStrike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200" b="0" strike="noStrike" noProof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b="0" strike="noStrike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200" b="0" strike="noStrike" noProof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从多重集里取出</a:t>
            </a:r>
            <a:r>
              <a:rPr lang="en-US" altLang="zh-CN"/>
              <a:t>r</a:t>
            </a:r>
            <a:r>
              <a:rPr lang="zh-CN" altLang="en-US"/>
              <a:t>个元素组成一个不考虑的组合，有定理</a:t>
            </a:r>
            <a:r>
              <a:rPr lang="en-US" altLang="zh-CN"/>
              <a:t>8.4.</a:t>
            </a:r>
            <a:r>
              <a:rPr lang="zh-CN" altLang="en-US"/>
              <a:t>他也要要求</a:t>
            </a:r>
            <a:r>
              <a:rPr lang="en-US" altLang="zh-CN"/>
              <a:t>r&lt;=</a:t>
            </a:r>
            <a:r>
              <a:rPr lang="zh-CN" altLang="en-US"/>
              <a:t>任意</a:t>
            </a:r>
            <a:r>
              <a:rPr lang="en-US" altLang="zh-CN"/>
              <a:t>ni</a:t>
            </a:r>
            <a:r>
              <a:rPr lang="zh-CN" altLang="en-US"/>
              <a:t>。否则</a:t>
            </a:r>
            <a:r>
              <a:rPr lang="zh-CN" altLang="en-US"/>
              <a:t>不成立。</a:t>
            </a:r>
            <a:endParaRPr lang="zh-CN" altLang="en-US"/>
          </a:p>
          <a:p>
            <a:r>
              <a:rPr lang="zh-CN" altLang="en-US"/>
              <a:t>不想多重集的排列，多重集的组合需要巧妙思路，这可以采用一一对应</a:t>
            </a:r>
            <a:r>
              <a:rPr lang="zh-CN" altLang="en-US"/>
              <a:t>思想。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要解这个不定方程的解的可能个数，可以基于</a:t>
            </a:r>
            <a:r>
              <a:rPr lang="en-US" altLang="zh-CN"/>
              <a:t>11</a:t>
            </a:r>
            <a:r>
              <a:rPr lang="zh-CN" altLang="en-US"/>
              <a:t>对应思想构造一个特殊的组合问题，对某个解，构造</a:t>
            </a:r>
            <a:r>
              <a:rPr lang="en-US" altLang="zh-CN"/>
              <a:t>x1</a:t>
            </a:r>
            <a:r>
              <a:rPr lang="zh-CN" altLang="en-US"/>
              <a:t>个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x2</a:t>
            </a:r>
            <a:r>
              <a:rPr lang="zh-CN" altLang="en-US"/>
              <a:t>个</a:t>
            </a:r>
            <a:r>
              <a:rPr lang="en-US" altLang="zh-CN"/>
              <a:t>1</a:t>
            </a:r>
            <a:r>
              <a:rPr lang="zh-CN" altLang="en-US"/>
              <a:t>，。。。然后在各个子组间插入一个</a:t>
            </a:r>
            <a:r>
              <a:rPr lang="en-US" altLang="zh-CN"/>
              <a:t>0</a:t>
            </a:r>
            <a:r>
              <a:rPr lang="zh-CN" altLang="en-US"/>
              <a:t>，都每组解，都能构造出包含</a:t>
            </a:r>
            <a:r>
              <a:rPr lang="en-US" altLang="zh-CN"/>
              <a:t>r</a:t>
            </a:r>
            <a:r>
              <a:rPr lang="zh-CN" altLang="en-US"/>
              <a:t>个</a:t>
            </a:r>
            <a:r>
              <a:rPr lang="en-US" altLang="zh-CN"/>
              <a:t>1,k-1</a:t>
            </a:r>
            <a:r>
              <a:rPr lang="zh-CN" altLang="en-US"/>
              <a:t>个零的</a:t>
            </a:r>
            <a:r>
              <a:rPr lang="zh-CN" altLang="en-US"/>
              <a:t>序列。</a:t>
            </a:r>
            <a:endParaRPr lang="zh-CN" altLang="en-US"/>
          </a:p>
          <a:p>
            <a:r>
              <a:rPr lang="zh-CN" altLang="en-US"/>
              <a:t>相应地，对由</a:t>
            </a:r>
            <a:r>
              <a:rPr lang="en-US" altLang="zh-CN"/>
              <a:t>r</a:t>
            </a:r>
            <a:r>
              <a:rPr lang="zh-CN" altLang="en-US"/>
              <a:t>个</a:t>
            </a:r>
            <a:r>
              <a:rPr lang="en-US" altLang="zh-CN"/>
              <a:t>1,k-1</a:t>
            </a:r>
            <a:r>
              <a:rPr lang="zh-CN" altLang="en-US"/>
              <a:t>个</a:t>
            </a:r>
            <a:r>
              <a:rPr lang="en-US" altLang="zh-CN"/>
              <a:t>0</a:t>
            </a:r>
            <a:r>
              <a:rPr lang="zh-CN" altLang="en-US"/>
              <a:t>所构造的序列，都能确定一个</a:t>
            </a:r>
            <a:r>
              <a:rPr lang="en-US" altLang="zh-CN"/>
              <a:t> </a:t>
            </a:r>
            <a:r>
              <a:rPr lang="zh-CN" altLang="en-US"/>
              <a:t>满足要求的</a:t>
            </a:r>
            <a:r>
              <a:rPr lang="en-US" altLang="zh-CN"/>
              <a:t>xi</a:t>
            </a:r>
            <a:r>
              <a:rPr lang="zh-CN" altLang="en-US"/>
              <a:t>组。因此</a:t>
            </a:r>
            <a:r>
              <a:rPr lang="en-US" altLang="zh-CN"/>
              <a:t>x</a:t>
            </a:r>
            <a:r>
              <a:rPr lang="zh-CN" altLang="en-US"/>
              <a:t>的解的个数等于由多重集的全</a:t>
            </a:r>
            <a:r>
              <a:rPr lang="zh-CN" altLang="en-US"/>
              <a:t>排列数。</a:t>
            </a:r>
            <a:endParaRPr lang="zh-CN" altLang="en-US"/>
          </a:p>
          <a:p>
            <a:endParaRPr lang="zh-CN" altLang="en-US"/>
          </a:p>
          <a:p>
            <a:r>
              <a:rPr lang="en-US" altLang="zh-CN" i="1" dirty="0">
                <a:solidFill>
                  <a:srgbClr val="FF0000"/>
                </a:solidFill>
                <a:sym typeface="+mn-ea"/>
              </a:rPr>
              <a:t>r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sym typeface="+mn-ea"/>
              </a:rPr>
              <a:t>n</a:t>
            </a:r>
            <a:r>
              <a:rPr lang="zh-CN" altLang="en-US" i="1" dirty="0">
                <a:solidFill>
                  <a:srgbClr val="FF0000"/>
                </a:solidFill>
                <a:sym typeface="+mn-ea"/>
              </a:rPr>
              <a:t>这个条件在哪里得以体现。如果允许</a:t>
            </a:r>
            <a:r>
              <a:rPr lang="en-US" altLang="zh-CN" i="1" dirty="0">
                <a:solidFill>
                  <a:srgbClr val="FF0000"/>
                </a:solidFill>
                <a:sym typeface="+mn-ea"/>
              </a:rPr>
              <a:t>r&gt;ai</a:t>
            </a:r>
            <a:r>
              <a:rPr lang="zh-CN" altLang="en-US" i="1" dirty="0">
                <a:solidFill>
                  <a:srgbClr val="FF0000"/>
                </a:solidFill>
                <a:sym typeface="+mn-ea"/>
              </a:rPr>
              <a:t>，那么构造的序列</a:t>
            </a:r>
            <a:r>
              <a:rPr lang="en-US" altLang="zh-CN" i="1" dirty="0">
                <a:solidFill>
                  <a:srgbClr val="FF0000"/>
                </a:solidFill>
                <a:sym typeface="+mn-ea"/>
              </a:rPr>
              <a:t>1110</a:t>
            </a:r>
            <a:r>
              <a:rPr lang="zh-CN" altLang="en-US" i="1" dirty="0">
                <a:solidFill>
                  <a:srgbClr val="FF0000"/>
                </a:solidFill>
                <a:sym typeface="+mn-ea"/>
              </a:rPr>
              <a:t>所产生的序列有可能不对，需要排除。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要说明逆推回去，</a:t>
            </a:r>
            <a:r>
              <a:rPr lang="en-US" altLang="zh-CN"/>
              <a:t>ai=bi+(i-1)</a:t>
            </a:r>
            <a:r>
              <a:rPr lang="zh-CN" altLang="en-US"/>
              <a:t>肯定彼此不</a:t>
            </a:r>
            <a:r>
              <a:rPr lang="zh-CN" altLang="en-US"/>
              <a:t>相邻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事件A有m种产生方式，事件B有n种产生方式，则事件A与B之一有m×n</a:t>
            </a:r>
            <a:endParaRPr lang="zh-CN" altLang="en-US"/>
          </a:p>
          <a:p>
            <a:r>
              <a:rPr lang="zh-CN" altLang="en-US"/>
              <a:t>注意：加法法则和乘法法则各事件之间必须相互独立。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事件A有m种产生方式，事件B有n种产生方式，则事件A与B之一有m×n种产生方式。</a:t>
            </a:r>
            <a:endParaRPr lang="zh-CN" altLang="en-US"/>
          </a:p>
          <a:p>
            <a:r>
              <a:rPr lang="zh-CN" altLang="en-US"/>
              <a:t>注意：加法法则和乘法法则各事件之间必须相互独立。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三个数之和能被</a:t>
            </a:r>
            <a:r>
              <a:rPr lang="en-US" altLang="zh-CN"/>
              <a:t>3</a:t>
            </a:r>
            <a:r>
              <a:rPr lang="zh-CN" altLang="en-US"/>
              <a:t>整除，有四种可能，要么是三个都是</a:t>
            </a:r>
            <a:r>
              <a:rPr lang="en-US" altLang="zh-CN"/>
              <a:t>3</a:t>
            </a:r>
            <a:r>
              <a:rPr lang="zh-CN" altLang="en-US"/>
              <a:t>的倍数，要么余数都是</a:t>
            </a:r>
            <a:r>
              <a:rPr lang="en-US" altLang="zh-CN"/>
              <a:t>1</a:t>
            </a:r>
            <a:r>
              <a:rPr lang="zh-CN" altLang="en-US"/>
              <a:t>，要么余数都是</a:t>
            </a:r>
            <a:r>
              <a:rPr lang="en-US" altLang="zh-CN"/>
              <a:t>2</a:t>
            </a:r>
            <a:r>
              <a:rPr lang="zh-CN" altLang="en-US"/>
              <a:t>，或者余数为零，</a:t>
            </a:r>
            <a:r>
              <a:rPr lang="en-US" altLang="zh-CN"/>
              <a:t>1</a:t>
            </a:r>
            <a:r>
              <a:rPr lang="zh-CN" altLang="en-US"/>
              <a:t>和</a:t>
            </a:r>
            <a:r>
              <a:rPr lang="en-US" altLang="zh-CN"/>
              <a:t>2</a:t>
            </a:r>
            <a:r>
              <a:rPr lang="zh-CN" altLang="en-US"/>
              <a:t>的数各</a:t>
            </a:r>
            <a:r>
              <a:rPr lang="zh-CN" altLang="en-US"/>
              <a:t>一个。</a:t>
            </a:r>
            <a:endParaRPr lang="zh-CN" altLang="en-US"/>
          </a:p>
          <a:p>
            <a:r>
              <a:rPr lang="zh-CN" altLang="en-US"/>
              <a:t>为此，我们可以将</a:t>
            </a:r>
            <a:r>
              <a:rPr lang="en-US" altLang="zh-CN"/>
              <a:t>1-30</a:t>
            </a:r>
            <a:r>
              <a:rPr lang="zh-CN" altLang="en-US"/>
              <a:t>个数分成</a:t>
            </a:r>
            <a:r>
              <a:rPr lang="zh-CN" altLang="en-US"/>
              <a:t>三类。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有多少个</a:t>
            </a:r>
            <a:r>
              <a:rPr lang="en-US" altLang="zh-CN"/>
              <a:t>5*2</a:t>
            </a:r>
            <a:r>
              <a:rPr lang="zh-CN" altLang="en-US"/>
              <a:t>，</a:t>
            </a:r>
            <a:r>
              <a:rPr lang="en-US" altLang="zh-CN"/>
              <a:t>1000</a:t>
            </a:r>
            <a:r>
              <a:rPr lang="zh-CN" altLang="en-US"/>
              <a:t>！末尾就有多少个</a:t>
            </a:r>
            <a:r>
              <a:rPr lang="zh-CN" altLang="en-US"/>
              <a:t>零！</a:t>
            </a:r>
            <a:endParaRPr lang="zh-CN" altLang="en-US"/>
          </a:p>
          <a:p>
            <a:r>
              <a:rPr lang="zh-CN" altLang="en-US"/>
              <a:t>看看能够贡献多少个</a:t>
            </a:r>
            <a:r>
              <a:rPr lang="en-US" altLang="zh-CN"/>
              <a:t>5.</a:t>
            </a:r>
            <a:endParaRPr lang="en-US" altLang="zh-CN"/>
          </a:p>
          <a:p>
            <a:r>
              <a:rPr lang="zh-CN" altLang="en-US"/>
              <a:t>先看能贡献一个</a:t>
            </a:r>
            <a:r>
              <a:rPr lang="en-US" altLang="zh-CN"/>
              <a:t>5</a:t>
            </a:r>
            <a:r>
              <a:rPr lang="zh-CN" altLang="en-US"/>
              <a:t>的个数，</a:t>
            </a:r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10</a:t>
            </a:r>
            <a:r>
              <a:rPr lang="zh-CN" altLang="en-US"/>
              <a:t>，。。。一共有</a:t>
            </a:r>
            <a:r>
              <a:rPr lang="en-US" altLang="zh-CN"/>
              <a:t>200</a:t>
            </a:r>
            <a:r>
              <a:rPr lang="zh-CN" altLang="en-US"/>
              <a:t>个</a:t>
            </a:r>
            <a:endParaRPr lang="zh-CN" altLang="en-US"/>
          </a:p>
          <a:p>
            <a:r>
              <a:rPr lang="zh-CN" altLang="en-US"/>
              <a:t>再看能贡献</a:t>
            </a:r>
            <a:r>
              <a:rPr lang="en-US" altLang="zh-CN"/>
              <a:t>2</a:t>
            </a:r>
            <a:r>
              <a:rPr lang="zh-CN" altLang="en-US"/>
              <a:t>个</a:t>
            </a:r>
            <a:r>
              <a:rPr lang="en-US" altLang="zh-CN"/>
              <a:t>5</a:t>
            </a:r>
            <a:r>
              <a:rPr lang="zh-CN" altLang="en-US"/>
              <a:t>的个数，有</a:t>
            </a:r>
            <a:r>
              <a:rPr lang="en-US" altLang="zh-CN"/>
              <a:t>25</a:t>
            </a:r>
            <a:r>
              <a:rPr lang="zh-CN" altLang="en-US"/>
              <a:t>，</a:t>
            </a:r>
            <a:r>
              <a:rPr lang="en-US" altLang="zh-CN"/>
              <a:t>50</a:t>
            </a:r>
            <a:r>
              <a:rPr lang="zh-CN" altLang="en-US"/>
              <a:t>，。。。，总共</a:t>
            </a:r>
            <a:r>
              <a:rPr lang="en-US" altLang="zh-CN"/>
              <a:t>40</a:t>
            </a:r>
            <a:r>
              <a:rPr lang="zh-CN" altLang="en-US"/>
              <a:t>个，因此在添加</a:t>
            </a:r>
            <a:r>
              <a:rPr lang="en-US" altLang="zh-CN"/>
              <a:t>40</a:t>
            </a:r>
            <a:r>
              <a:rPr lang="zh-CN" altLang="en-US"/>
              <a:t>个</a:t>
            </a:r>
            <a:r>
              <a:rPr lang="en-US" altLang="zh-CN"/>
              <a:t>5</a:t>
            </a:r>
            <a:endParaRPr lang="en-US" altLang="zh-CN"/>
          </a:p>
          <a:p>
            <a:r>
              <a:rPr lang="zh-CN" altLang="en-US"/>
              <a:t>再考虑贡献</a:t>
            </a:r>
            <a:r>
              <a:rPr lang="en-US" altLang="zh-CN"/>
              <a:t>3</a:t>
            </a:r>
            <a:r>
              <a:rPr lang="zh-CN" altLang="en-US"/>
              <a:t>个</a:t>
            </a:r>
            <a:r>
              <a:rPr lang="en-US" altLang="zh-CN"/>
              <a:t>5</a:t>
            </a:r>
            <a:r>
              <a:rPr lang="zh-CN" altLang="en-US"/>
              <a:t>的个数：</a:t>
            </a:r>
            <a:r>
              <a:rPr lang="en-US" altLang="zh-CN"/>
              <a:t>125</a:t>
            </a:r>
            <a:r>
              <a:rPr lang="zh-CN" altLang="en-US"/>
              <a:t>，</a:t>
            </a:r>
            <a:r>
              <a:rPr lang="en-US" altLang="zh-CN"/>
              <a:t>250</a:t>
            </a:r>
            <a:r>
              <a:rPr lang="zh-CN" altLang="en-US"/>
              <a:t>，</a:t>
            </a:r>
            <a:r>
              <a:rPr lang="en-US" altLang="zh-CN"/>
              <a:t>375</a:t>
            </a:r>
            <a:r>
              <a:rPr lang="zh-CN" altLang="en-US"/>
              <a:t>，</a:t>
            </a:r>
            <a:r>
              <a:rPr lang="en-US" altLang="zh-CN"/>
              <a:t>500</a:t>
            </a:r>
            <a:r>
              <a:rPr lang="zh-CN" altLang="en-US"/>
              <a:t>，。。。共</a:t>
            </a:r>
            <a:r>
              <a:rPr lang="en-US" altLang="zh-CN"/>
              <a:t>8</a:t>
            </a:r>
            <a:r>
              <a:rPr lang="zh-CN" altLang="en-US"/>
              <a:t>个</a:t>
            </a:r>
            <a:endParaRPr lang="zh-CN" altLang="en-US"/>
          </a:p>
          <a:p>
            <a:r>
              <a:rPr lang="zh-CN" altLang="en-US"/>
              <a:t>在考虑贡献</a:t>
            </a:r>
            <a:r>
              <a:rPr lang="en-US" altLang="zh-CN"/>
              <a:t>4</a:t>
            </a:r>
            <a:r>
              <a:rPr lang="zh-CN" altLang="en-US"/>
              <a:t>个</a:t>
            </a:r>
            <a:r>
              <a:rPr lang="en-US" altLang="zh-CN"/>
              <a:t>5</a:t>
            </a:r>
            <a:r>
              <a:rPr lang="zh-CN" altLang="en-US"/>
              <a:t>的个数：</a:t>
            </a:r>
            <a:r>
              <a:rPr lang="en-US" altLang="zh-CN"/>
              <a:t>625</a:t>
            </a:r>
            <a:r>
              <a:rPr lang="zh-CN" altLang="en-US"/>
              <a:t>，只有</a:t>
            </a:r>
            <a:r>
              <a:rPr lang="zh-CN" altLang="en-US"/>
              <a:t>一个</a:t>
            </a:r>
            <a:endParaRPr lang="zh-CN" altLang="en-US"/>
          </a:p>
          <a:p>
            <a:r>
              <a:rPr lang="zh-CN" altLang="en-US"/>
              <a:t>因此能贡献</a:t>
            </a:r>
            <a:r>
              <a:rPr lang="en-US" altLang="zh-CN"/>
              <a:t>249</a:t>
            </a:r>
            <a:r>
              <a:rPr lang="zh-CN" altLang="en-US"/>
              <a:t>个</a:t>
            </a:r>
            <a:r>
              <a:rPr lang="en-US" altLang="zh-CN"/>
              <a:t>5.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这是靠分类求和。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1‘30“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对（</a:t>
            </a:r>
            <a:r>
              <a:rPr lang="en-US" altLang="zh-CN"/>
              <a:t>5</a:t>
            </a:r>
            <a:r>
              <a:rPr lang="zh-CN" altLang="en-US"/>
              <a:t>），所有可能取值，减去对称和反对称可能，但是有些是即对称又反对称（即只去对角</a:t>
            </a:r>
            <a:r>
              <a:rPr lang="zh-CN" altLang="en-US"/>
              <a:t>元）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现在考虑特殊的集合，假设在这个集合里，元素可重复出现，不同元素重复度</a:t>
            </a:r>
            <a:r>
              <a:rPr lang="zh-CN" altLang="en-US"/>
              <a:t>为。。。</a:t>
            </a:r>
            <a:endParaRPr lang="zh-CN" altLang="en-US"/>
          </a:p>
          <a:p>
            <a:r>
              <a:rPr lang="zh-CN" altLang="en-US"/>
              <a:t>现在考虑排列</a:t>
            </a:r>
            <a:r>
              <a:rPr lang="zh-CN" altLang="en-US"/>
              <a:t>问题。</a:t>
            </a:r>
            <a:endParaRPr lang="zh-CN" altLang="en-US"/>
          </a:p>
          <a:p>
            <a:r>
              <a:rPr lang="zh-CN" altLang="en-US"/>
              <a:t>首先考虑取出所有的元素，由此所形成的不同序列，这要考虑</a:t>
            </a:r>
            <a:r>
              <a:rPr lang="zh-CN" altLang="en-US"/>
              <a:t>次序。</a:t>
            </a:r>
            <a:endParaRPr lang="zh-CN" altLang="en-US"/>
          </a:p>
          <a:p>
            <a:r>
              <a:rPr lang="zh-CN" altLang="en-US"/>
              <a:t>先考虑安排</a:t>
            </a:r>
            <a:r>
              <a:rPr lang="en-US" altLang="zh-CN"/>
              <a:t>a1,</a:t>
            </a:r>
            <a:r>
              <a:rPr lang="zh-CN" altLang="en-US"/>
              <a:t>把</a:t>
            </a:r>
            <a:r>
              <a:rPr lang="en-US" altLang="zh-CN"/>
              <a:t>n1</a:t>
            </a:r>
            <a:r>
              <a:rPr lang="zh-CN" altLang="en-US"/>
              <a:t>个</a:t>
            </a:r>
            <a:r>
              <a:rPr lang="en-US" altLang="zh-CN"/>
              <a:t>a1</a:t>
            </a:r>
            <a:r>
              <a:rPr lang="zh-CN" altLang="en-US"/>
              <a:t>放置在不同位置，这有</a:t>
            </a:r>
            <a:r>
              <a:rPr lang="en-US" altLang="zh-CN"/>
              <a:t>c(n,n1)</a:t>
            </a:r>
            <a:r>
              <a:rPr lang="zh-CN" altLang="en-US"/>
              <a:t>种</a:t>
            </a:r>
            <a:r>
              <a:rPr lang="zh-CN" altLang="en-US"/>
              <a:t>方法。</a:t>
            </a:r>
            <a:endParaRPr lang="zh-CN" altLang="en-US"/>
          </a:p>
          <a:p>
            <a:r>
              <a:rPr lang="zh-CN" altLang="en-US"/>
              <a:t>然后考虑安排</a:t>
            </a:r>
            <a:r>
              <a:rPr lang="en-US" altLang="zh-CN"/>
              <a:t>a2,</a:t>
            </a:r>
            <a:r>
              <a:rPr lang="zh-CN" altLang="en-US"/>
              <a:t>现在余下</a:t>
            </a:r>
            <a:r>
              <a:rPr lang="en-US" altLang="zh-CN"/>
              <a:t>n-n1</a:t>
            </a:r>
            <a:r>
              <a:rPr lang="zh-CN" altLang="en-US"/>
              <a:t>个位置可放，因此可能方法有</a:t>
            </a:r>
            <a:r>
              <a:rPr lang="en-US" altLang="zh-CN"/>
              <a:t>c(n-n1,n2)</a:t>
            </a:r>
            <a:endParaRPr lang="en-US" altLang="zh-CN"/>
          </a:p>
          <a:p>
            <a:r>
              <a:rPr lang="en-US" altLang="zh-CN"/>
              <a:t>...</a:t>
            </a:r>
            <a:endParaRPr lang="en-US" altLang="zh-CN"/>
          </a:p>
          <a:p>
            <a:r>
              <a:rPr lang="zh-CN" altLang="en-US"/>
              <a:t>因此总的方法有</a:t>
            </a:r>
            <a:r>
              <a:rPr lang="en-US" altLang="zh-CN"/>
              <a:t>C...</a:t>
            </a:r>
            <a:endParaRPr lang="en-US" altLang="zh-CN"/>
          </a:p>
          <a:p>
            <a:r>
              <a:rPr lang="zh-CN" altLang="en-US"/>
              <a:t>再来考虑另外一种极端排列，假设从集合里取</a:t>
            </a:r>
            <a:r>
              <a:rPr lang="en-US" altLang="zh-CN"/>
              <a:t>r</a:t>
            </a:r>
            <a:r>
              <a:rPr lang="zh-CN" altLang="en-US"/>
              <a:t>个元素排成一个序列，</a:t>
            </a:r>
            <a:r>
              <a:rPr lang="en-US" altLang="zh-CN"/>
              <a:t>r&lt;=</a:t>
            </a:r>
            <a:r>
              <a:rPr lang="zh-CN" altLang="en-US"/>
              <a:t>所有的</a:t>
            </a:r>
            <a:r>
              <a:rPr lang="en-US" altLang="zh-CN"/>
              <a:t>ni</a:t>
            </a:r>
            <a:r>
              <a:rPr lang="zh-CN" altLang="en-US"/>
              <a:t>。每个位置都能容纳</a:t>
            </a:r>
            <a:r>
              <a:rPr lang="en-US" altLang="zh-CN"/>
              <a:t>k</a:t>
            </a:r>
            <a:r>
              <a:rPr lang="zh-CN" altLang="en-US"/>
              <a:t>个不同元素，因此所有的可能组合为</a:t>
            </a:r>
            <a:r>
              <a:rPr lang="en-US" altLang="zh-CN"/>
              <a:t>k^r.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000" b="1">
          <a:solidFill>
            <a:srgbClr val="8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000" b="1">
          <a:solidFill>
            <a:srgbClr val="8000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000" b="1">
          <a:solidFill>
            <a:srgbClr val="8000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000" b="1">
          <a:solidFill>
            <a:srgbClr val="8000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000" b="1">
          <a:solidFill>
            <a:srgbClr val="8000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rgbClr val="8000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rgbClr val="8000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rgbClr val="8000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rgbClr val="8000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wmf"/><Relationship Id="rId8" Type="http://schemas.openxmlformats.org/officeDocument/2006/relationships/oleObject" Target="../embeddings/oleObject11.bin"/><Relationship Id="rId7" Type="http://schemas.openxmlformats.org/officeDocument/2006/relationships/image" Target="../media/image13.wmf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Relationship Id="rId3" Type="http://schemas.openxmlformats.org/officeDocument/2006/relationships/oleObject" Target="../embeddings/oleObject8.bin"/><Relationship Id="rId2" Type="http://schemas.openxmlformats.org/officeDocument/2006/relationships/image" Target="../media/image11.wmf"/><Relationship Id="rId12" Type="http://schemas.openxmlformats.org/officeDocument/2006/relationships/notesSlide" Target="../notesSlides/notesSlide8.xml"/><Relationship Id="rId11" Type="http://schemas.openxmlformats.org/officeDocument/2006/relationships/vmlDrawing" Target="../drawings/vmlDrawing6.vml"/><Relationship Id="rId10" Type="http://schemas.openxmlformats.org/officeDocument/2006/relationships/slideLayout" Target="../slideLayouts/slideLayout13.xml"/><Relationship Id="rId1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5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ctr" eaLnBrk="1" hangingPunct="1"/>
            <a:r>
              <a:rPr lang="zh-CN" altLang="en-US" sz="4400" dirty="0">
                <a:solidFill>
                  <a:srgbClr val="8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sz="4400" dirty="0">
                <a:solidFill>
                  <a:srgbClr val="800000"/>
                </a:solidFill>
                <a:ea typeface="黑体" panose="02010609060101010101" pitchFamily="2" charset="-122"/>
              </a:rPr>
              <a:t>8</a:t>
            </a:r>
            <a:r>
              <a:rPr lang="zh-CN" altLang="en-US" sz="4400" dirty="0">
                <a:solidFill>
                  <a:srgbClr val="8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章 组合计数基础</a:t>
            </a:r>
            <a:endParaRPr lang="zh-CN" altLang="en-US" sz="4400" dirty="0">
              <a:solidFill>
                <a:srgbClr val="8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757555" y="2124710"/>
            <a:ext cx="7772400" cy="41148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30000"/>
              </a:lnSpc>
              <a:buChar char="•"/>
            </a:pPr>
            <a:r>
              <a:rPr lang="en-US" altLang="zh-CN" sz="3200" dirty="0"/>
              <a:t>8.1 </a:t>
            </a:r>
            <a:r>
              <a:rPr lang="zh-CN" altLang="en-US" sz="3200" dirty="0"/>
              <a:t>基本计数规则</a:t>
            </a:r>
            <a:endParaRPr lang="zh-CN" altLang="en-US" sz="3200" dirty="0"/>
          </a:p>
          <a:p>
            <a:pPr eaLnBrk="1" hangingPunct="1">
              <a:lnSpc>
                <a:spcPct val="130000"/>
              </a:lnSpc>
              <a:buChar char="•"/>
            </a:pPr>
            <a:r>
              <a:rPr lang="en-US" altLang="zh-CN" sz="3200" dirty="0"/>
              <a:t>8.2 </a:t>
            </a:r>
            <a:r>
              <a:rPr lang="zh-CN" altLang="en-US" sz="3200" dirty="0"/>
              <a:t>排列与组合</a:t>
            </a:r>
            <a:endParaRPr lang="zh-CN" altLang="en-US" sz="3200" dirty="0"/>
          </a:p>
          <a:p>
            <a:pPr eaLnBrk="1" hangingPunct="1">
              <a:lnSpc>
                <a:spcPct val="130000"/>
              </a:lnSpc>
              <a:buChar char="•"/>
            </a:pPr>
            <a:r>
              <a:rPr lang="en-US" altLang="zh-CN" sz="3200" dirty="0"/>
              <a:t>8.3 </a:t>
            </a:r>
            <a:r>
              <a:rPr lang="zh-CN" altLang="en-US" sz="3200" dirty="0"/>
              <a:t>二项式定理与组合恒等式</a:t>
            </a:r>
            <a:endParaRPr lang="zh-CN" altLang="en-US" sz="3200" dirty="0"/>
          </a:p>
          <a:p>
            <a:pPr eaLnBrk="1" hangingPunct="1">
              <a:lnSpc>
                <a:spcPct val="130000"/>
              </a:lnSpc>
              <a:buChar char="•"/>
            </a:pPr>
            <a:r>
              <a:rPr lang="en-US" altLang="zh-CN" sz="3200" dirty="0"/>
              <a:t>8.4 </a:t>
            </a:r>
            <a:r>
              <a:rPr lang="zh-CN" altLang="en-US" sz="3200" dirty="0"/>
              <a:t>多项式定理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8" name="Rectangle 3"/>
          <p:cNvSpPr>
            <a:spLocks noGrp="1"/>
          </p:cNvSpPr>
          <p:nvPr>
            <p:ph type="title"/>
          </p:nvPr>
        </p:nvSpPr>
        <p:spPr>
          <a:xfrm>
            <a:off x="829310" y="1040130"/>
            <a:ext cx="77724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dirty="0">
                <a:solidFill>
                  <a:srgbClr val="A50021"/>
                </a:solidFill>
              </a:rPr>
              <a:t>集合的排列</a:t>
            </a:r>
            <a:endParaRPr lang="en-US" altLang="zh-CN" sz="3600" dirty="0">
              <a:solidFill>
                <a:srgbClr val="A50021"/>
              </a:solidFill>
            </a:endParaRPr>
          </a:p>
        </p:txBody>
      </p:sp>
      <p:sp>
        <p:nvSpPr>
          <p:cNvPr id="14339" name="Rectangle 6"/>
          <p:cNvSpPr/>
          <p:nvPr/>
        </p:nvSpPr>
        <p:spPr>
          <a:xfrm>
            <a:off x="0" y="3138488"/>
            <a:ext cx="9144000" cy="0"/>
          </a:xfrm>
          <a:prstGeom prst="rect">
            <a:avLst/>
          </a:prstGeom>
          <a:noFill/>
          <a:ln w="6350">
            <a:noFill/>
          </a:ln>
        </p:spPr>
        <p:txBody>
          <a:bodyPr wrap="none" anchor="ctr" anchorCtr="0">
            <a:spAutoFit/>
          </a:bodyPr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4340" name="Rectangle 8"/>
          <p:cNvSpPr/>
          <p:nvPr/>
        </p:nvSpPr>
        <p:spPr>
          <a:xfrm>
            <a:off x="0" y="3243263"/>
            <a:ext cx="9144000" cy="0"/>
          </a:xfrm>
          <a:prstGeom prst="rect">
            <a:avLst/>
          </a:prstGeom>
          <a:noFill/>
          <a:ln w="6350">
            <a:noFill/>
          </a:ln>
        </p:spPr>
        <p:txBody>
          <a:bodyPr wrap="none" anchor="ctr" anchorCtr="0">
            <a:spAutoFit/>
          </a:bodyPr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4341" name="Text Box 4"/>
          <p:cNvSpPr txBox="1"/>
          <p:nvPr/>
        </p:nvSpPr>
        <p:spPr>
          <a:xfrm>
            <a:off x="827088" y="2059623"/>
            <a:ext cx="7489825" cy="415417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元集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有序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、不重复选取的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个元素称为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的一个 </a:t>
            </a:r>
            <a:r>
              <a:rPr lang="en-US" altLang="zh-CN" sz="2400" i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排列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的所有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排列的数目记作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n, r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240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8.1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证明  使用乘法法则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240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推论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环排列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342" name="Object 5"/>
          <p:cNvGraphicFramePr/>
          <p:nvPr/>
        </p:nvGraphicFramePr>
        <p:xfrm>
          <a:off x="2821940" y="3225166"/>
          <a:ext cx="3782060" cy="1499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1587500" imgH="634365" progId="Equation.3">
                  <p:embed/>
                </p:oleObj>
              </mc:Choice>
              <mc:Fallback>
                <p:oleObj name="" r:id="rId1" imgW="1587500" imgH="634365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21940" y="3225166"/>
                        <a:ext cx="3782060" cy="14998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/>
          <p:nvPr/>
        </p:nvGraphicFramePr>
        <p:xfrm>
          <a:off x="3995738" y="5516245"/>
          <a:ext cx="10795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469900" imgH="368300" progId="Equation.3">
                  <p:embed/>
                </p:oleObj>
              </mc:Choice>
              <mc:Fallback>
                <p:oleObj name="" r:id="rId3" imgW="469900" imgH="3683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95738" y="5516245"/>
                        <a:ext cx="1079500" cy="86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3"/>
          <p:cNvSpPr>
            <a:spLocks noGrp="1"/>
          </p:cNvSpPr>
          <p:nvPr/>
        </p:nvSpPr>
        <p:spPr>
          <a:xfrm>
            <a:off x="829310" y="32258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accent2"/>
                </a:solidFill>
              </a:rPr>
              <a:t>集合的排列与组合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47945" y="5767070"/>
            <a:ext cx="171450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（除法法则）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2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dirty="0">
                <a:solidFill>
                  <a:srgbClr val="A50021"/>
                </a:solidFill>
              </a:rPr>
              <a:t>集合的组合</a:t>
            </a:r>
            <a:endParaRPr lang="en-US" altLang="zh-CN" sz="3600" dirty="0">
              <a:solidFill>
                <a:srgbClr val="A50021"/>
              </a:solidFill>
            </a:endParaRPr>
          </a:p>
        </p:txBody>
      </p:sp>
      <p:sp>
        <p:nvSpPr>
          <p:cNvPr id="15363" name="Rectangle 5"/>
          <p:cNvSpPr/>
          <p:nvPr/>
        </p:nvSpPr>
        <p:spPr>
          <a:xfrm>
            <a:off x="0" y="3148013"/>
            <a:ext cx="9144000" cy="0"/>
          </a:xfrm>
          <a:prstGeom prst="rect">
            <a:avLst/>
          </a:prstGeom>
          <a:noFill/>
          <a:ln w="6350">
            <a:noFill/>
          </a:ln>
        </p:spPr>
        <p:txBody>
          <a:bodyPr wrap="none" anchor="ctr" anchorCtr="0">
            <a:spAutoFit/>
          </a:bodyPr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5364" name="Rectangle 8"/>
          <p:cNvSpPr/>
          <p:nvPr/>
        </p:nvSpPr>
        <p:spPr>
          <a:xfrm>
            <a:off x="749300" y="3802063"/>
            <a:ext cx="835025" cy="457200"/>
          </a:xfrm>
          <a:prstGeom prst="rect">
            <a:avLst/>
          </a:prstGeom>
          <a:noFill/>
          <a:ln w="6350">
            <a:noFill/>
          </a:ln>
        </p:spPr>
        <p:txBody>
          <a:bodyPr wrap="none" anchor="ctr" anchorCtr="0">
            <a:spAutoFit/>
          </a:bodyPr>
          <a:p>
            <a:pPr indent="650875"/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15366" name="Object 6"/>
          <p:cNvGraphicFramePr/>
          <p:nvPr/>
        </p:nvGraphicFramePr>
        <p:xfrm>
          <a:off x="2411095" y="3792220"/>
          <a:ext cx="3240405" cy="1217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498600" imgH="558800" progId="Equation.3">
                  <p:embed/>
                </p:oleObj>
              </mc:Choice>
              <mc:Fallback>
                <p:oleObj name="" r:id="rId1" imgW="1498600" imgH="5588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11095" y="3792220"/>
                        <a:ext cx="3240405" cy="12172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Text Box 9"/>
          <p:cNvSpPr txBox="1"/>
          <p:nvPr/>
        </p:nvSpPr>
        <p:spPr>
          <a:xfrm>
            <a:off x="755650" y="1708150"/>
            <a:ext cx="7704455" cy="230632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元集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无序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、不重复选取的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个元素称为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的一个 </a:t>
            </a:r>
            <a:r>
              <a:rPr lang="en-US" altLang="zh-CN" sz="2400" i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组合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的所有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组合的数目记作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n, r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240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8.2 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8" name="Rectangle 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6350">
            <a:noFill/>
          </a:ln>
        </p:spPr>
        <p:txBody>
          <a:bodyPr wrap="none" anchor="ctr" anchorCtr="0">
            <a:spAutoFit/>
          </a:bodyPr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685800" y="2618740"/>
            <a:ext cx="77724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400" dirty="0">
                <a:solidFill>
                  <a:srgbClr val="C00000"/>
                </a:solidFill>
              </a:rPr>
              <a:t>证明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chemeClr val="accent4"/>
                </a:solidFill>
              </a:rPr>
              <a:t> </a:t>
            </a:r>
            <a:r>
              <a:rPr lang="zh-CN" altLang="en-US" sz="2400" dirty="0">
                <a:solidFill>
                  <a:schemeClr val="accent4"/>
                </a:solidFill>
              </a:rPr>
              <a:t>利用定理</a:t>
            </a:r>
            <a:r>
              <a:rPr lang="en-US" altLang="zh-CN" sz="2400" dirty="0">
                <a:solidFill>
                  <a:schemeClr val="accent4"/>
                </a:solidFill>
              </a:rPr>
              <a:t>8.2</a:t>
            </a:r>
            <a:r>
              <a:rPr lang="zh-CN" altLang="en-US" sz="2400" dirty="0">
                <a:solidFill>
                  <a:schemeClr val="accent4"/>
                </a:solidFill>
              </a:rPr>
              <a:t>进行公式换算</a:t>
            </a:r>
            <a:endParaRPr lang="zh-CN" altLang="en-US" sz="2400" dirty="0">
              <a:solidFill>
                <a:schemeClr val="accent4"/>
              </a:solidFill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692785" y="3423285"/>
            <a:ext cx="8336915" cy="3249930"/>
          </a:xfrm>
        </p:spPr>
        <p:txBody>
          <a:bodyPr vert="horz" wrap="square" lIns="91440" tIns="45720" rIns="91440" bIns="45720" anchor="t" anchorCtr="0"/>
          <a:p>
            <a:pPr eaLnBrk="1" hangingPunct="1"/>
            <a:endParaRPr lang="zh-CN" altLang="en-US" dirty="0">
              <a:solidFill>
                <a:schemeClr val="accent4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accent2"/>
                </a:solidFill>
              </a:rPr>
              <a:t>基于组合</a:t>
            </a:r>
            <a:r>
              <a:rPr lang="zh-CN" altLang="en-US" dirty="0">
                <a:solidFill>
                  <a:schemeClr val="accent2"/>
                </a:solidFill>
              </a:rPr>
              <a:t>分析证明</a:t>
            </a:r>
            <a:r>
              <a:rPr lang="en-US" altLang="zh-CN" dirty="0">
                <a:solidFill>
                  <a:schemeClr val="accent2"/>
                </a:solidFill>
              </a:rPr>
              <a:t>(2)</a:t>
            </a:r>
            <a:r>
              <a:rPr lang="zh-CN" altLang="en-US" dirty="0">
                <a:solidFill>
                  <a:schemeClr val="accent2"/>
                </a:solidFill>
              </a:rPr>
              <a:t>，即一一对应</a:t>
            </a:r>
            <a:endParaRPr lang="zh-CN" altLang="en-US" dirty="0">
              <a:solidFill>
                <a:schemeClr val="accent2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accent4"/>
                </a:solidFill>
              </a:rPr>
              <a:t>证 设 </a:t>
            </a:r>
            <a:r>
              <a:rPr lang="en-US" altLang="zh-CN" i="1" dirty="0">
                <a:solidFill>
                  <a:schemeClr val="accent4"/>
                </a:solidFill>
              </a:rPr>
              <a:t>S </a:t>
            </a:r>
            <a:r>
              <a:rPr lang="en-US" altLang="zh-CN" dirty="0">
                <a:solidFill>
                  <a:schemeClr val="accent4"/>
                </a:solidFill>
              </a:rPr>
              <a:t>={1, 2, …, </a:t>
            </a:r>
            <a:r>
              <a:rPr lang="en-US" altLang="zh-CN" i="1" dirty="0">
                <a:solidFill>
                  <a:schemeClr val="accent4"/>
                </a:solidFill>
              </a:rPr>
              <a:t>n</a:t>
            </a:r>
            <a:r>
              <a:rPr lang="en-US" altLang="zh-CN" dirty="0">
                <a:solidFill>
                  <a:schemeClr val="accent4"/>
                </a:solidFill>
              </a:rPr>
              <a:t>}</a:t>
            </a:r>
            <a:r>
              <a:rPr lang="zh-CN" altLang="en-US" dirty="0">
                <a:solidFill>
                  <a:schemeClr val="accent4"/>
                </a:solidFill>
              </a:rPr>
              <a:t>是</a:t>
            </a:r>
            <a:r>
              <a:rPr lang="en-US" altLang="zh-CN" i="1" dirty="0">
                <a:solidFill>
                  <a:schemeClr val="accent4"/>
                </a:solidFill>
              </a:rPr>
              <a:t>n</a:t>
            </a:r>
            <a:r>
              <a:rPr lang="zh-CN" altLang="en-US" dirty="0">
                <a:solidFill>
                  <a:schemeClr val="accent4"/>
                </a:solidFill>
              </a:rPr>
              <a:t>元集合</a:t>
            </a:r>
            <a:endParaRPr lang="zh-CN" altLang="en-US" dirty="0">
              <a:solidFill>
                <a:schemeClr val="accent4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accent4"/>
                </a:solidFill>
              </a:rPr>
              <a:t>	 </a:t>
            </a:r>
            <a:r>
              <a:rPr lang="zh-CN" altLang="en-US" dirty="0">
                <a:solidFill>
                  <a:schemeClr val="accent4"/>
                </a:solidFill>
              </a:rPr>
              <a:t>对于</a:t>
            </a:r>
            <a:r>
              <a:rPr lang="en-US" altLang="zh-CN" i="1" dirty="0">
                <a:solidFill>
                  <a:schemeClr val="accent4"/>
                </a:solidFill>
              </a:rPr>
              <a:t>S </a:t>
            </a:r>
            <a:r>
              <a:rPr lang="zh-CN" altLang="en-US" dirty="0">
                <a:solidFill>
                  <a:schemeClr val="accent4"/>
                </a:solidFill>
              </a:rPr>
              <a:t>的任意 </a:t>
            </a:r>
            <a:r>
              <a:rPr lang="en-US" altLang="zh-CN" i="1" dirty="0">
                <a:solidFill>
                  <a:schemeClr val="accent4"/>
                </a:solidFill>
              </a:rPr>
              <a:t>r</a:t>
            </a:r>
            <a:r>
              <a:rPr lang="en-US" altLang="zh-CN" dirty="0">
                <a:solidFill>
                  <a:schemeClr val="accent4"/>
                </a:solidFill>
              </a:rPr>
              <a:t>-</a:t>
            </a:r>
            <a:r>
              <a:rPr lang="zh-CN" altLang="en-US" dirty="0">
                <a:solidFill>
                  <a:schemeClr val="accent4"/>
                </a:solidFill>
              </a:rPr>
              <a:t>组合</a:t>
            </a:r>
            <a:r>
              <a:rPr lang="en-US" altLang="zh-CN" i="1" dirty="0">
                <a:solidFill>
                  <a:schemeClr val="accent4"/>
                </a:solidFill>
              </a:rPr>
              <a:t>A</a:t>
            </a:r>
            <a:r>
              <a:rPr lang="en-US" altLang="zh-CN" dirty="0">
                <a:solidFill>
                  <a:schemeClr val="accent4"/>
                </a:solidFill>
              </a:rPr>
              <a:t>={</a:t>
            </a:r>
            <a:r>
              <a:rPr lang="en-US" altLang="zh-CN" i="1" dirty="0">
                <a:solidFill>
                  <a:schemeClr val="accent4"/>
                </a:solidFill>
              </a:rPr>
              <a:t>a</a:t>
            </a:r>
            <a:r>
              <a:rPr lang="en-US" altLang="zh-CN" baseline="-25000" dirty="0">
                <a:solidFill>
                  <a:schemeClr val="accent4"/>
                </a:solidFill>
              </a:rPr>
              <a:t>1</a:t>
            </a:r>
            <a:r>
              <a:rPr lang="en-US" altLang="zh-CN" dirty="0">
                <a:solidFill>
                  <a:schemeClr val="accent4"/>
                </a:solidFill>
              </a:rPr>
              <a:t>, </a:t>
            </a:r>
            <a:r>
              <a:rPr lang="en-US" altLang="zh-CN" i="1" dirty="0">
                <a:solidFill>
                  <a:schemeClr val="accent4"/>
                </a:solidFill>
              </a:rPr>
              <a:t>a</a:t>
            </a:r>
            <a:r>
              <a:rPr lang="en-US" altLang="zh-CN" baseline="-25000" dirty="0">
                <a:solidFill>
                  <a:schemeClr val="accent4"/>
                </a:solidFill>
              </a:rPr>
              <a:t>2</a:t>
            </a:r>
            <a:r>
              <a:rPr lang="en-US" altLang="zh-CN" dirty="0">
                <a:solidFill>
                  <a:schemeClr val="accent4"/>
                </a:solidFill>
              </a:rPr>
              <a:t>, …, </a:t>
            </a:r>
            <a:r>
              <a:rPr lang="en-US" altLang="zh-CN" i="1" dirty="0">
                <a:solidFill>
                  <a:schemeClr val="accent4"/>
                </a:solidFill>
              </a:rPr>
              <a:t>a</a:t>
            </a:r>
            <a:r>
              <a:rPr lang="en-US" altLang="zh-CN" i="1" baseline="-25000" dirty="0">
                <a:solidFill>
                  <a:schemeClr val="accent4"/>
                </a:solidFill>
              </a:rPr>
              <a:t>r</a:t>
            </a:r>
            <a:r>
              <a:rPr lang="en-US" altLang="zh-CN" dirty="0">
                <a:solidFill>
                  <a:schemeClr val="accent4"/>
                </a:solidFill>
              </a:rPr>
              <a:t>}</a:t>
            </a:r>
            <a:r>
              <a:rPr lang="zh-CN" altLang="en-US" dirty="0">
                <a:solidFill>
                  <a:schemeClr val="accent4"/>
                </a:solidFill>
              </a:rPr>
              <a:t>，都存在一个</a:t>
            </a:r>
            <a:r>
              <a:rPr lang="en-US" altLang="zh-CN" i="1" dirty="0">
                <a:solidFill>
                  <a:schemeClr val="accent4"/>
                </a:solidFill>
              </a:rPr>
              <a:t>S </a:t>
            </a:r>
            <a:r>
              <a:rPr lang="zh-CN" altLang="en-US" dirty="0">
                <a:solidFill>
                  <a:schemeClr val="accent4"/>
                </a:solidFill>
              </a:rPr>
              <a:t>的 </a:t>
            </a:r>
            <a:r>
              <a:rPr lang="en-US" altLang="zh-CN" i="1" dirty="0">
                <a:solidFill>
                  <a:schemeClr val="accent4"/>
                </a:solidFill>
              </a:rPr>
              <a:t>n</a:t>
            </a:r>
            <a:r>
              <a:rPr lang="en-US" altLang="zh-CN" dirty="0">
                <a:solidFill>
                  <a:schemeClr val="accent4"/>
                </a:solidFill>
                <a:sym typeface="Symbol" panose="05050102010706020507" pitchFamily="18" charset="2"/>
              </a:rPr>
              <a:t></a:t>
            </a:r>
            <a:r>
              <a:rPr lang="en-US" altLang="zh-CN" i="1" dirty="0">
                <a:solidFill>
                  <a:schemeClr val="accent4"/>
                </a:solidFill>
              </a:rPr>
              <a:t>r  </a:t>
            </a:r>
            <a:endParaRPr lang="en-US" altLang="zh-CN" i="1" dirty="0">
              <a:solidFill>
                <a:schemeClr val="accent4"/>
              </a:solidFill>
            </a:endParaRPr>
          </a:p>
          <a:p>
            <a:pPr eaLnBrk="1" hangingPunct="1"/>
            <a:r>
              <a:rPr lang="en-US" altLang="zh-CN" i="1" dirty="0">
                <a:solidFill>
                  <a:schemeClr val="accent4"/>
                </a:solidFill>
              </a:rPr>
              <a:t>     </a:t>
            </a:r>
            <a:r>
              <a:rPr lang="zh-CN" altLang="en-US" dirty="0">
                <a:solidFill>
                  <a:schemeClr val="accent4"/>
                </a:solidFill>
              </a:rPr>
              <a:t>组合</a:t>
            </a:r>
            <a:r>
              <a:rPr lang="en-US" altLang="zh-CN" i="1" dirty="0">
                <a:solidFill>
                  <a:schemeClr val="accent4"/>
                </a:solidFill>
              </a:rPr>
              <a:t>S</a:t>
            </a:r>
            <a:r>
              <a:rPr lang="en-US" altLang="zh-CN" dirty="0">
                <a:solidFill>
                  <a:schemeClr val="accent4"/>
                </a:solidFill>
                <a:sym typeface="Symbol" panose="05050102010706020507" pitchFamily="18" charset="2"/>
              </a:rPr>
              <a:t></a:t>
            </a:r>
            <a:r>
              <a:rPr lang="en-US" altLang="zh-CN" i="1" dirty="0">
                <a:solidFill>
                  <a:schemeClr val="accent4"/>
                </a:solidFill>
              </a:rPr>
              <a:t>A</a:t>
            </a:r>
            <a:r>
              <a:rPr lang="zh-CN" altLang="en-US" dirty="0">
                <a:solidFill>
                  <a:schemeClr val="accent4"/>
                </a:solidFill>
              </a:rPr>
              <a:t>与之对应</a:t>
            </a:r>
            <a:r>
              <a:rPr lang="en-US" altLang="zh-CN" dirty="0">
                <a:solidFill>
                  <a:schemeClr val="accent4"/>
                </a:solidFill>
              </a:rPr>
              <a:t>. </a:t>
            </a:r>
            <a:endParaRPr lang="en-US" altLang="zh-CN" dirty="0">
              <a:solidFill>
                <a:schemeClr val="accent4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accent4"/>
                </a:solidFill>
              </a:rPr>
              <a:t>    </a:t>
            </a:r>
            <a:r>
              <a:rPr lang="zh-CN" altLang="en-US" dirty="0">
                <a:solidFill>
                  <a:schemeClr val="accent4"/>
                </a:solidFill>
              </a:rPr>
              <a:t>显然不同的 </a:t>
            </a:r>
            <a:r>
              <a:rPr lang="en-US" altLang="zh-CN" i="1" dirty="0">
                <a:solidFill>
                  <a:schemeClr val="accent4"/>
                </a:solidFill>
              </a:rPr>
              <a:t>r </a:t>
            </a:r>
            <a:r>
              <a:rPr lang="zh-CN" altLang="en-US" dirty="0">
                <a:solidFill>
                  <a:schemeClr val="accent4"/>
                </a:solidFill>
              </a:rPr>
              <a:t>组合对应了不同的 </a:t>
            </a:r>
            <a:r>
              <a:rPr lang="en-US" altLang="zh-CN" i="1" dirty="0">
                <a:solidFill>
                  <a:schemeClr val="accent4"/>
                </a:solidFill>
              </a:rPr>
              <a:t>n</a:t>
            </a:r>
            <a:r>
              <a:rPr lang="en-US" altLang="zh-CN" dirty="0">
                <a:solidFill>
                  <a:schemeClr val="accent4"/>
                </a:solidFill>
                <a:sym typeface="Symbol" panose="05050102010706020507" pitchFamily="18" charset="2"/>
              </a:rPr>
              <a:t></a:t>
            </a:r>
            <a:r>
              <a:rPr lang="en-US" altLang="zh-CN" i="1" dirty="0">
                <a:solidFill>
                  <a:schemeClr val="accent4"/>
                </a:solidFill>
              </a:rPr>
              <a:t>r </a:t>
            </a:r>
            <a:r>
              <a:rPr lang="zh-CN" altLang="en-US" dirty="0">
                <a:solidFill>
                  <a:schemeClr val="accent4"/>
                </a:solidFill>
              </a:rPr>
              <a:t>组合，反之也对</a:t>
            </a:r>
            <a:r>
              <a:rPr lang="en-US" altLang="zh-CN" dirty="0">
                <a:solidFill>
                  <a:schemeClr val="accent4"/>
                </a:solidFill>
              </a:rPr>
              <a:t>.</a:t>
            </a:r>
            <a:endParaRPr lang="en-US" altLang="zh-CN" dirty="0">
              <a:solidFill>
                <a:schemeClr val="accent4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accent4"/>
                </a:solidFill>
              </a:rPr>
              <a:t>    </a:t>
            </a:r>
            <a:r>
              <a:rPr lang="zh-CN" altLang="en-US" dirty="0">
                <a:solidFill>
                  <a:schemeClr val="accent4"/>
                </a:solidFill>
              </a:rPr>
              <a:t>因此 </a:t>
            </a:r>
            <a:r>
              <a:rPr lang="en-US" altLang="zh-CN" i="1" dirty="0">
                <a:solidFill>
                  <a:schemeClr val="accent4"/>
                </a:solidFill>
              </a:rPr>
              <a:t>S </a:t>
            </a:r>
            <a:r>
              <a:rPr lang="zh-CN" altLang="en-US" dirty="0">
                <a:solidFill>
                  <a:schemeClr val="accent4"/>
                </a:solidFill>
              </a:rPr>
              <a:t>的 </a:t>
            </a:r>
            <a:r>
              <a:rPr lang="en-US" altLang="zh-CN" i="1" dirty="0">
                <a:solidFill>
                  <a:schemeClr val="accent4"/>
                </a:solidFill>
              </a:rPr>
              <a:t>r </a:t>
            </a:r>
            <a:r>
              <a:rPr lang="zh-CN" altLang="en-US" dirty="0">
                <a:solidFill>
                  <a:schemeClr val="accent4"/>
                </a:solidFill>
              </a:rPr>
              <a:t>组合数恰好与 </a:t>
            </a:r>
            <a:r>
              <a:rPr lang="en-US" altLang="zh-CN" i="1" dirty="0">
                <a:solidFill>
                  <a:schemeClr val="accent4"/>
                </a:solidFill>
              </a:rPr>
              <a:t>S </a:t>
            </a:r>
            <a:r>
              <a:rPr lang="zh-CN" altLang="en-US" dirty="0">
                <a:solidFill>
                  <a:schemeClr val="accent4"/>
                </a:solidFill>
              </a:rPr>
              <a:t>的</a:t>
            </a:r>
            <a:r>
              <a:rPr lang="en-US" altLang="zh-CN" dirty="0">
                <a:solidFill>
                  <a:schemeClr val="accent4"/>
                </a:solidFill>
              </a:rPr>
              <a:t>(</a:t>
            </a:r>
            <a:r>
              <a:rPr lang="en-US" altLang="zh-CN" i="1" dirty="0">
                <a:solidFill>
                  <a:schemeClr val="accent4"/>
                </a:solidFill>
              </a:rPr>
              <a:t>n</a:t>
            </a:r>
            <a:r>
              <a:rPr lang="en-US" altLang="zh-CN" dirty="0">
                <a:solidFill>
                  <a:schemeClr val="accent4"/>
                </a:solidFill>
                <a:sym typeface="Symbol" panose="05050102010706020507" pitchFamily="18" charset="2"/>
              </a:rPr>
              <a:t></a:t>
            </a:r>
            <a:r>
              <a:rPr lang="en-US" altLang="zh-CN" i="1" dirty="0">
                <a:solidFill>
                  <a:schemeClr val="accent4"/>
                </a:solidFill>
              </a:rPr>
              <a:t>r</a:t>
            </a:r>
            <a:r>
              <a:rPr lang="en-US" altLang="zh-CN" dirty="0">
                <a:solidFill>
                  <a:schemeClr val="accent4"/>
                </a:solidFill>
              </a:rPr>
              <a:t>)</a:t>
            </a:r>
            <a:r>
              <a:rPr lang="zh-CN" altLang="en-US" dirty="0">
                <a:solidFill>
                  <a:schemeClr val="accent4"/>
                </a:solidFill>
              </a:rPr>
              <a:t>组合数相等</a:t>
            </a:r>
            <a:r>
              <a:rPr lang="en-US" altLang="zh-CN" dirty="0">
                <a:solidFill>
                  <a:schemeClr val="accent4"/>
                </a:solidFill>
              </a:rPr>
              <a:t>. </a:t>
            </a:r>
            <a:endParaRPr lang="zh-CN" altLang="en-US" dirty="0">
              <a:solidFill>
                <a:schemeClr val="accent4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>
              <a:solidFill>
                <a:schemeClr val="accent4"/>
              </a:solidFill>
            </a:endParaRPr>
          </a:p>
        </p:txBody>
      </p:sp>
      <p:sp>
        <p:nvSpPr>
          <p:cNvPr id="15371" name="Text Box 10"/>
          <p:cNvSpPr txBox="1"/>
          <p:nvPr/>
        </p:nvSpPr>
        <p:spPr>
          <a:xfrm>
            <a:off x="612775" y="695960"/>
            <a:ext cx="7626350" cy="2174875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推论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设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为正整数，则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(1)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(2)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(3)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1)+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372" name="Object 15"/>
          <p:cNvGraphicFramePr/>
          <p:nvPr/>
        </p:nvGraphicFramePr>
        <p:xfrm>
          <a:off x="2444909" y="1038860"/>
          <a:ext cx="1940560" cy="812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952500" imgH="393700" progId="Equation.3">
                  <p:embed/>
                </p:oleObj>
              </mc:Choice>
              <mc:Fallback>
                <p:oleObj name="" r:id="rId1" imgW="952500" imgH="3937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44909" y="1038860"/>
                        <a:ext cx="1940560" cy="8121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470535" y="179070"/>
            <a:ext cx="77724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dirty="0">
                <a:solidFill>
                  <a:srgbClr val="800000"/>
                </a:solidFill>
              </a:rPr>
              <a:t>杨辉三角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pic>
        <p:nvPicPr>
          <p:cNvPr id="17411" name="Picture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43480" y="791210"/>
            <a:ext cx="5370830" cy="4599305"/>
          </a:xfrm>
        </p:spPr>
      </p:pic>
      <p:sp>
        <p:nvSpPr>
          <p:cNvPr id="16387" name="Rectangle 3"/>
          <p:cNvSpPr>
            <a:spLocks noGrp="1"/>
          </p:cNvSpPr>
          <p:nvPr/>
        </p:nvSpPr>
        <p:spPr>
          <a:xfrm>
            <a:off x="470535" y="5516880"/>
            <a:ext cx="8850630" cy="95059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i="1" dirty="0">
                <a:solidFill>
                  <a:schemeClr val="accent4"/>
                </a:solidFill>
              </a:rPr>
              <a:t>C</a:t>
            </a:r>
            <a:r>
              <a:rPr lang="en-US" altLang="zh-CN" dirty="0">
                <a:solidFill>
                  <a:schemeClr val="accent4"/>
                </a:solidFill>
              </a:rPr>
              <a:t>(</a:t>
            </a:r>
            <a:r>
              <a:rPr lang="en-US" altLang="zh-CN" i="1" dirty="0">
                <a:solidFill>
                  <a:schemeClr val="accent4"/>
                </a:solidFill>
              </a:rPr>
              <a:t>n</a:t>
            </a:r>
            <a:r>
              <a:rPr lang="en-US" altLang="zh-CN" dirty="0">
                <a:solidFill>
                  <a:schemeClr val="accent4"/>
                </a:solidFill>
              </a:rPr>
              <a:t>, </a:t>
            </a:r>
            <a:r>
              <a:rPr lang="en-US" altLang="zh-CN" i="1" dirty="0">
                <a:solidFill>
                  <a:schemeClr val="accent4"/>
                </a:solidFill>
              </a:rPr>
              <a:t>r</a:t>
            </a:r>
            <a:r>
              <a:rPr lang="en-US" altLang="zh-CN" dirty="0">
                <a:solidFill>
                  <a:schemeClr val="accent4"/>
                </a:solidFill>
              </a:rPr>
              <a:t>)=</a:t>
            </a:r>
            <a:r>
              <a:rPr lang="en-US" altLang="zh-CN" i="1" dirty="0">
                <a:solidFill>
                  <a:schemeClr val="accent4"/>
                </a:solidFill>
              </a:rPr>
              <a:t>C</a:t>
            </a:r>
            <a:r>
              <a:rPr lang="en-US" altLang="zh-CN" dirty="0">
                <a:solidFill>
                  <a:schemeClr val="accent4"/>
                </a:solidFill>
              </a:rPr>
              <a:t>(</a:t>
            </a:r>
            <a:r>
              <a:rPr lang="en-US" altLang="zh-CN" i="1" dirty="0">
                <a:solidFill>
                  <a:schemeClr val="accent4"/>
                </a:solidFill>
              </a:rPr>
              <a:t>n</a:t>
            </a:r>
            <a:r>
              <a:rPr lang="en-US" altLang="zh-CN" dirty="0">
                <a:solidFill>
                  <a:schemeClr val="accent4"/>
                </a:solidFill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chemeClr val="accent4"/>
                </a:solidFill>
              </a:rPr>
              <a:t>1, </a:t>
            </a:r>
            <a:r>
              <a:rPr lang="en-US" altLang="zh-CN" i="1" dirty="0">
                <a:solidFill>
                  <a:schemeClr val="accent4"/>
                </a:solidFill>
              </a:rPr>
              <a:t>r</a:t>
            </a:r>
            <a:r>
              <a:rPr lang="en-US" altLang="zh-CN" dirty="0">
                <a:solidFill>
                  <a:schemeClr val="accent4"/>
                </a:solidFill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chemeClr val="accent4"/>
                </a:solidFill>
              </a:rPr>
              <a:t>1)+</a:t>
            </a:r>
            <a:r>
              <a:rPr lang="en-US" altLang="zh-CN" i="1" dirty="0">
                <a:solidFill>
                  <a:schemeClr val="accent4"/>
                </a:solidFill>
              </a:rPr>
              <a:t>C</a:t>
            </a:r>
            <a:r>
              <a:rPr lang="en-US" altLang="zh-CN" dirty="0">
                <a:solidFill>
                  <a:schemeClr val="accent4"/>
                </a:solidFill>
              </a:rPr>
              <a:t>(</a:t>
            </a:r>
            <a:r>
              <a:rPr lang="en-US" altLang="zh-CN" i="1" dirty="0">
                <a:solidFill>
                  <a:schemeClr val="accent4"/>
                </a:solidFill>
              </a:rPr>
              <a:t>n</a:t>
            </a:r>
            <a:r>
              <a:rPr lang="en-US" altLang="zh-CN" dirty="0">
                <a:solidFill>
                  <a:schemeClr val="accent4"/>
                </a:solidFill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chemeClr val="accent4"/>
                </a:solidFill>
              </a:rPr>
              <a:t>1, </a:t>
            </a:r>
            <a:r>
              <a:rPr lang="en-US" altLang="zh-CN" i="1" dirty="0">
                <a:solidFill>
                  <a:schemeClr val="accent4"/>
                </a:solidFill>
              </a:rPr>
              <a:t>r</a:t>
            </a:r>
            <a:r>
              <a:rPr lang="en-US" altLang="zh-CN" dirty="0">
                <a:solidFill>
                  <a:schemeClr val="accent4"/>
                </a:solidFill>
              </a:rPr>
              <a:t>) </a:t>
            </a:r>
            <a:r>
              <a:rPr lang="zh-CN" altLang="en-US" dirty="0">
                <a:solidFill>
                  <a:schemeClr val="accent4"/>
                </a:solidFill>
              </a:rPr>
              <a:t>称为 </a:t>
            </a:r>
            <a:r>
              <a:rPr lang="en-US" altLang="zh-CN" dirty="0">
                <a:solidFill>
                  <a:schemeClr val="accent4"/>
                </a:solidFill>
              </a:rPr>
              <a:t>Pascal</a:t>
            </a:r>
            <a:r>
              <a:rPr lang="zh-CN" altLang="en-US" dirty="0">
                <a:solidFill>
                  <a:schemeClr val="accent4"/>
                </a:solidFill>
              </a:rPr>
              <a:t>公式，对应</a:t>
            </a:r>
            <a:r>
              <a:rPr lang="zh-CN" altLang="en-US" dirty="0">
                <a:solidFill>
                  <a:srgbClr val="FF0000"/>
                </a:solidFill>
              </a:rPr>
              <a:t>杨辉三角</a:t>
            </a:r>
            <a:r>
              <a:rPr lang="en-US" altLang="zh-CN" dirty="0">
                <a:solidFill>
                  <a:schemeClr val="accent4"/>
                </a:solidFill>
              </a:rPr>
              <a:t>. </a:t>
            </a:r>
            <a:endParaRPr lang="en-US" altLang="zh-CN" dirty="0">
              <a:solidFill>
                <a:schemeClr val="accent4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4" name="Rectangle 3"/>
          <p:cNvSpPr>
            <a:spLocks noGrp="1"/>
          </p:cNvSpPr>
          <p:nvPr>
            <p:ph type="title"/>
          </p:nvPr>
        </p:nvSpPr>
        <p:spPr>
          <a:xfrm>
            <a:off x="470535" y="466090"/>
            <a:ext cx="77724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dirty="0">
                <a:solidFill>
                  <a:srgbClr val="800000"/>
                </a:solidFill>
              </a:rPr>
              <a:t>基本计数公式的应用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296964" name="Text Box 4"/>
          <p:cNvSpPr txBox="1"/>
          <p:nvPr/>
        </p:nvSpPr>
        <p:spPr>
          <a:xfrm>
            <a:off x="468313" y="2278380"/>
            <a:ext cx="7704137" cy="363601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 分类与分步计数规则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综合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使用。</a:t>
            </a:r>
            <a:endParaRPr lang="zh-CN" altLang="en-US" sz="240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将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1—300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分成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类：</a:t>
            </a:r>
            <a:endParaRPr lang="zh-CN" altLang="en-US" sz="240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{1, 4, …, 298}   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余数为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{2, 5, …, 299}   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余数为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{3, 6, …, 300}   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余数为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0</a:t>
            </a:r>
            <a:endParaRPr lang="zh-CN" altLang="en-US" sz="240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分别取自 </a:t>
            </a:r>
            <a:r>
              <a:rPr lang="en-US" altLang="zh-CN" sz="2400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A, B, C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各 </a:t>
            </a:r>
            <a:r>
              <a:rPr lang="en-US" altLang="zh-CN" sz="2400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(100, 3)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A, B, C 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各取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分步处理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): </a:t>
            </a:r>
            <a:r>
              <a:rPr lang="en-US" altLang="zh-CN" sz="2400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(100, 1)</a:t>
            </a:r>
            <a:r>
              <a:rPr lang="en-US" altLang="zh-CN" sz="24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400" baseline="3000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</a:pP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因此，有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3</a:t>
            </a:r>
            <a:r>
              <a:rPr lang="en-US" altLang="zh-CN" sz="2400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(100, 3) + 100</a:t>
            </a:r>
            <a:r>
              <a:rPr lang="en-US" altLang="zh-CN" sz="24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1485100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6" name="Text Box 5"/>
          <p:cNvSpPr txBox="1"/>
          <p:nvPr/>
        </p:nvSpPr>
        <p:spPr>
          <a:xfrm>
            <a:off x="453390" y="1414145"/>
            <a:ext cx="8256270" cy="534035"/>
          </a:xfrm>
          <a:prstGeom prst="rect">
            <a:avLst/>
          </a:prstGeom>
          <a:noFill/>
          <a:ln w="6350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1—300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中任取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个数使得其和能被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整除有多少种方法？</a:t>
            </a:r>
            <a:endParaRPr lang="zh-CN" altLang="en-US" sz="240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6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6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6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6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6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6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6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96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988" name="Text Box 4"/>
          <p:cNvSpPr txBox="1"/>
          <p:nvPr/>
        </p:nvSpPr>
        <p:spPr>
          <a:xfrm>
            <a:off x="621665" y="1558925"/>
            <a:ext cx="8382000" cy="5756910"/>
          </a:xfrm>
          <a:prstGeom prst="rect">
            <a:avLst/>
          </a:prstGeom>
          <a:noFill/>
          <a:ln w="6350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 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思路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1000!=1000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999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998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1, 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对每个因子分解，若分解式中有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5, 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 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，那么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min(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i, j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就是末尾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的个数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ts val="1500"/>
              </a:spcBef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1, …, 1000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中有：</a:t>
            </a:r>
            <a:endParaRPr lang="zh-CN" altLang="en-US" sz="240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200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个数是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5 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的倍数，</a:t>
            </a:r>
            <a:endParaRPr lang="zh-CN" altLang="en-US" sz="240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40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个是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25 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的倍数（多加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40 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个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），</a:t>
            </a:r>
            <a:endParaRPr lang="zh-CN" altLang="en-US" sz="240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8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个是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125 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的倍数（再多加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8 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个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），</a:t>
            </a:r>
            <a:endParaRPr lang="zh-CN" altLang="en-US" sz="240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1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个是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625 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的倍数（再多加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 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个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</a:t>
            </a:r>
            <a:endParaRPr lang="zh-CN" altLang="en-US" sz="240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因此，</a:t>
            </a:r>
            <a:r>
              <a:rPr lang="en-US" altLang="zh-CN" sz="2400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= 200+40+8+1 = 249.  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500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个数是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的倍数，因此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 500 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ts val="2000"/>
              </a:spcBef>
            </a:pP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由此，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min(</a:t>
            </a:r>
            <a:r>
              <a:rPr lang="en-US" altLang="zh-CN" sz="2400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i, j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)=249. 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ts val="1500"/>
              </a:spcBef>
            </a:pP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0" name="Text Box 5"/>
          <p:cNvSpPr txBox="1"/>
          <p:nvPr/>
        </p:nvSpPr>
        <p:spPr>
          <a:xfrm>
            <a:off x="612458" y="908050"/>
            <a:ext cx="6911975" cy="493713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1000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！的末尾有多少个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？</a:t>
            </a:r>
            <a:endParaRPr lang="zh-CN" altLang="en-US" sz="240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07765" y="260985"/>
            <a:ext cx="5015865" cy="5511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r>
              <a:rPr lang="en-US" altLang="zh-CN" sz="23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3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定理</a:t>
            </a:r>
            <a:r>
              <a:rPr lang="en-US" altLang="zh-CN" sz="23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11.1                               </a:t>
            </a:r>
            <a:r>
              <a:rPr lang="en-US" altLang="zh-CN" sz="23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23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p</a:t>
            </a:r>
            <a:r>
              <a:rPr lang="zh-CN" altLang="en-US" sz="23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为素数</a:t>
            </a:r>
            <a:r>
              <a:rPr lang="en-US" altLang="zh-CN" sz="23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)</a:t>
            </a:r>
            <a:r>
              <a:rPr lang="en-US" altLang="zh-CN" sz="23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3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)</a:t>
            </a:r>
            <a:endParaRPr lang="zh-CN" altLang="en-US" sz="2300"/>
          </a:p>
        </p:txBody>
      </p:sp>
      <p:graphicFrame>
        <p:nvGraphicFramePr>
          <p:cNvPr id="351243" name="Object 11"/>
          <p:cNvGraphicFramePr/>
          <p:nvPr/>
        </p:nvGraphicFramePr>
        <p:xfrm>
          <a:off x="5004435" y="260985"/>
          <a:ext cx="210312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939800" imgH="241300" progId="Equation.3">
                  <p:embed/>
                </p:oleObj>
              </mc:Choice>
              <mc:Fallback>
                <p:oleObj name="" r:id="rId1" imgW="939800" imgH="2413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04435" y="260985"/>
                        <a:ext cx="2103120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7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7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7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7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7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7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97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979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type="body" sz="half" idx="1"/>
          </p:nvPr>
        </p:nvSpPr>
        <p:spPr>
          <a:xfrm>
            <a:off x="683578" y="1198245"/>
            <a:ext cx="4824412" cy="4968875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150000"/>
              </a:lnSpc>
              <a:buClrTx/>
              <a:buSzTx/>
              <a:buFontTx/>
            </a:pPr>
            <a:r>
              <a:rPr lang="zh-CN" altLang="en-US" dirty="0">
                <a:solidFill>
                  <a:schemeClr val="accent2"/>
                </a:solidFill>
              </a:rPr>
              <a:t>例</a:t>
            </a:r>
            <a:r>
              <a:rPr lang="en-US" altLang="zh-CN" dirty="0">
                <a:solidFill>
                  <a:schemeClr val="accent2"/>
                </a:solidFill>
              </a:rPr>
              <a:t>3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i="1" dirty="0"/>
              <a:t>A</a:t>
            </a:r>
            <a:r>
              <a:rPr lang="zh-CN" altLang="en-US" dirty="0"/>
              <a:t>为 </a:t>
            </a:r>
            <a:r>
              <a:rPr lang="en-US" altLang="zh-CN" i="1" dirty="0"/>
              <a:t>n </a:t>
            </a:r>
            <a:r>
              <a:rPr lang="zh-CN" altLang="en-US" dirty="0"/>
              <a:t>元集，问</a:t>
            </a:r>
            <a:endParaRPr lang="zh-CN" altLang="en-US" dirty="0"/>
          </a:p>
          <a:p>
            <a:pPr marL="0" indent="0" eaLnBrk="1" hangingPunct="1">
              <a:lnSpc>
                <a:spcPct val="150000"/>
              </a:lnSpc>
              <a:buClrTx/>
              <a:buSzTx/>
              <a:buFontTx/>
            </a:pPr>
            <a:r>
              <a:rPr lang="en-US" altLang="zh-CN" dirty="0"/>
              <a:t>(1) </a:t>
            </a:r>
            <a:r>
              <a:rPr lang="en-US" altLang="zh-CN" i="1" dirty="0"/>
              <a:t>A</a:t>
            </a:r>
            <a:r>
              <a:rPr lang="zh-CN" altLang="en-US" dirty="0"/>
              <a:t>上的自反关系有多少个？</a:t>
            </a:r>
            <a:endParaRPr lang="zh-CN" altLang="en-US" dirty="0"/>
          </a:p>
          <a:p>
            <a:pPr marL="0" indent="0" eaLnBrk="1" hangingPunct="1">
              <a:lnSpc>
                <a:spcPct val="150000"/>
              </a:lnSpc>
              <a:buClrTx/>
              <a:buSzTx/>
              <a:buFontTx/>
            </a:pPr>
            <a:r>
              <a:rPr lang="en-US" altLang="zh-CN" dirty="0"/>
              <a:t>(2) </a:t>
            </a:r>
            <a:r>
              <a:rPr lang="en-US" altLang="zh-CN" i="1" dirty="0"/>
              <a:t>A</a:t>
            </a:r>
            <a:r>
              <a:rPr lang="zh-CN" altLang="en-US" dirty="0"/>
              <a:t>上的反自反关系有多少个？</a:t>
            </a:r>
            <a:endParaRPr lang="zh-CN" altLang="en-US" dirty="0"/>
          </a:p>
          <a:p>
            <a:pPr marL="0" indent="0" eaLnBrk="1" hangingPunct="1">
              <a:lnSpc>
                <a:spcPct val="150000"/>
              </a:lnSpc>
              <a:buClrTx/>
              <a:buSzTx/>
              <a:buFontTx/>
            </a:pPr>
            <a:r>
              <a:rPr lang="en-US" altLang="zh-CN" dirty="0"/>
              <a:t>(3) </a:t>
            </a:r>
            <a:r>
              <a:rPr lang="en-US" altLang="zh-CN" i="1" dirty="0"/>
              <a:t>A</a:t>
            </a:r>
            <a:r>
              <a:rPr lang="zh-CN" altLang="en-US" dirty="0"/>
              <a:t>上的对称关系有多少个？</a:t>
            </a:r>
            <a:endParaRPr lang="zh-CN" altLang="en-US" dirty="0"/>
          </a:p>
          <a:p>
            <a:pPr marL="0" indent="0" eaLnBrk="1" hangingPunct="1">
              <a:lnSpc>
                <a:spcPct val="150000"/>
              </a:lnSpc>
              <a:buClrTx/>
              <a:buSzTx/>
              <a:buFontTx/>
            </a:pPr>
            <a:r>
              <a:rPr lang="en-US" altLang="zh-CN" dirty="0"/>
              <a:t>(4) </a:t>
            </a:r>
            <a:r>
              <a:rPr lang="en-US" altLang="zh-CN" i="1" dirty="0"/>
              <a:t>A</a:t>
            </a:r>
            <a:r>
              <a:rPr lang="zh-CN" altLang="en-US" dirty="0"/>
              <a:t>上的反对称关系有多少个？</a:t>
            </a:r>
            <a:endParaRPr lang="zh-CN" altLang="en-US" dirty="0"/>
          </a:p>
          <a:p>
            <a:pPr marL="0" indent="0" eaLnBrk="1" hangingPunct="1">
              <a:lnSpc>
                <a:spcPct val="150000"/>
              </a:lnSpc>
              <a:buClrTx/>
              <a:buSzTx/>
              <a:buFontTx/>
            </a:pPr>
            <a:r>
              <a:rPr lang="en-US" altLang="zh-CN" dirty="0"/>
              <a:t>(5) </a:t>
            </a:r>
            <a:r>
              <a:rPr lang="en-US" altLang="zh-CN" i="1" dirty="0"/>
              <a:t>A</a:t>
            </a:r>
            <a:r>
              <a:rPr lang="zh-CN" altLang="en-US" dirty="0"/>
              <a:t>上既不对称也不是反对称</a:t>
            </a:r>
            <a:endParaRPr lang="zh-CN" altLang="en-US" dirty="0"/>
          </a:p>
          <a:p>
            <a:pPr marL="0" indent="0" eaLnBrk="1" hangingPunct="1">
              <a:lnSpc>
                <a:spcPct val="150000"/>
              </a:lnSpc>
              <a:buClrTx/>
              <a:buSzTx/>
              <a:buFontTx/>
            </a:pPr>
            <a:r>
              <a:rPr lang="zh-CN" altLang="en-US" dirty="0"/>
              <a:t>     的关系有多少个？</a:t>
            </a:r>
            <a:endParaRPr lang="zh-CN" altLang="en-US" dirty="0"/>
          </a:p>
        </p:txBody>
      </p:sp>
      <p:sp>
        <p:nvSpPr>
          <p:cNvPr id="20484" name="Rectangle 6"/>
          <p:cNvSpPr/>
          <p:nvPr/>
        </p:nvSpPr>
        <p:spPr>
          <a:xfrm>
            <a:off x="0" y="3319463"/>
            <a:ext cx="9144000" cy="0"/>
          </a:xfrm>
          <a:prstGeom prst="rect">
            <a:avLst/>
          </a:prstGeom>
          <a:noFill/>
          <a:ln w="6350">
            <a:noFill/>
          </a:ln>
        </p:spPr>
        <p:txBody>
          <a:bodyPr wrap="none" anchor="ctr" anchorCtr="0">
            <a:spAutoFit/>
          </a:bodyPr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351237" name="Object 5"/>
          <p:cNvGraphicFramePr/>
          <p:nvPr/>
        </p:nvGraphicFramePr>
        <p:xfrm>
          <a:off x="5364163" y="1928495"/>
          <a:ext cx="7921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330200" imgH="203200" progId="Equation.3">
                  <p:embed/>
                </p:oleObj>
              </mc:Choice>
              <mc:Fallback>
                <p:oleObj name="" r:id="rId1" imgW="330200" imgH="2032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64163" y="1928495"/>
                        <a:ext cx="792162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39" name="Object 7"/>
          <p:cNvGraphicFramePr>
            <a:graphicFrameLocks noGrp="1"/>
          </p:cNvGraphicFramePr>
          <p:nvPr>
            <p:ph sz="half" idx="2"/>
          </p:nvPr>
        </p:nvGraphicFramePr>
        <p:xfrm>
          <a:off x="5364163" y="2566670"/>
          <a:ext cx="792162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330200" imgH="203200" progId="Equation.3">
                  <p:embed/>
                </p:oleObj>
              </mc:Choice>
              <mc:Fallback>
                <p:oleObj name="" r:id="rId3" imgW="330200" imgH="2032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64163" y="2566670"/>
                        <a:ext cx="792162" cy="4873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1" name="Object 9"/>
          <p:cNvGraphicFramePr/>
          <p:nvPr/>
        </p:nvGraphicFramePr>
        <p:xfrm>
          <a:off x="5437188" y="3033395"/>
          <a:ext cx="1871662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4" imgW="939165" imgH="317500" progId="Equation.3">
                  <p:embed/>
                </p:oleObj>
              </mc:Choice>
              <mc:Fallback>
                <p:oleObj name="" r:id="rId4" imgW="939165" imgH="3175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37188" y="3033395"/>
                        <a:ext cx="1871662" cy="636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3" name="Object 11"/>
          <p:cNvGraphicFramePr/>
          <p:nvPr/>
        </p:nvGraphicFramePr>
        <p:xfrm>
          <a:off x="5437188" y="3619183"/>
          <a:ext cx="10795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6" imgW="482600" imgH="330200" progId="Equation.3">
                  <p:embed/>
                </p:oleObj>
              </mc:Choice>
              <mc:Fallback>
                <p:oleObj name="" r:id="rId6" imgW="482600" imgH="3302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37188" y="3619183"/>
                        <a:ext cx="1079500" cy="742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5" name="Object 13"/>
          <p:cNvGraphicFramePr/>
          <p:nvPr/>
        </p:nvGraphicFramePr>
        <p:xfrm>
          <a:off x="5435600" y="4409758"/>
          <a:ext cx="338455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8" imgW="1662430" imgH="355600" progId="Equation.3">
                  <p:embed/>
                </p:oleObj>
              </mc:Choice>
              <mc:Fallback>
                <p:oleObj name="" r:id="rId8" imgW="1662430" imgH="3556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35600" y="4409758"/>
                        <a:ext cx="3384550" cy="728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6" name="Rectangle 3"/>
          <p:cNvSpPr>
            <a:spLocks noGrp="1"/>
          </p:cNvSpPr>
          <p:nvPr>
            <p:ph type="title"/>
          </p:nvPr>
        </p:nvSpPr>
        <p:spPr>
          <a:xfrm>
            <a:off x="685800" y="835025"/>
            <a:ext cx="77724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dirty="0">
                <a:solidFill>
                  <a:srgbClr val="A50021"/>
                </a:solidFill>
              </a:rPr>
              <a:t>多重集的排列</a:t>
            </a:r>
            <a:endParaRPr lang="en-US" altLang="zh-CN" sz="3600" dirty="0">
              <a:solidFill>
                <a:srgbClr val="A50021"/>
              </a:solidFill>
            </a:endParaRPr>
          </a:p>
        </p:txBody>
      </p:sp>
      <p:sp>
        <p:nvSpPr>
          <p:cNvPr id="21507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6350">
            <a:noFill/>
          </a:ln>
        </p:spPr>
        <p:txBody>
          <a:bodyPr wrap="none" anchor="ctr" anchorCtr="0">
            <a:spAutoFit/>
          </a:bodyPr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1508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6350">
            <a:noFill/>
          </a:ln>
        </p:spPr>
        <p:txBody>
          <a:bodyPr wrap="none" anchor="ctr" anchorCtr="0">
            <a:spAutoFit/>
          </a:bodyPr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1510" name="Text Box 4"/>
          <p:cNvSpPr txBox="1"/>
          <p:nvPr/>
        </p:nvSpPr>
        <p:spPr>
          <a:xfrm>
            <a:off x="669925" y="2131060"/>
            <a:ext cx="8261350" cy="570865"/>
          </a:xfrm>
          <a:prstGeom prst="rect">
            <a:avLst/>
          </a:prstGeom>
          <a:noFill/>
          <a:ln w="6350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(1) 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全排列 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n</a:t>
            </a:r>
            <a:r>
              <a:rPr lang="en-US" altLang="zh-CN" sz="2400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 … + 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i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1511" name="Object 5"/>
          <p:cNvGraphicFramePr/>
          <p:nvPr/>
        </p:nvGraphicFramePr>
        <p:xfrm>
          <a:off x="2835275" y="2605405"/>
          <a:ext cx="3735705" cy="906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1853565" imgH="444500" progId="Equation.3">
                  <p:embed/>
                </p:oleObj>
              </mc:Choice>
              <mc:Fallback>
                <p:oleObj name="" r:id="rId1" imgW="1853565" imgH="4445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35275" y="2605405"/>
                        <a:ext cx="3735705" cy="9067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7"/>
          <p:cNvGraphicFramePr/>
          <p:nvPr/>
        </p:nvGraphicFramePr>
        <p:xfrm>
          <a:off x="1125855" y="4490085"/>
          <a:ext cx="7385050" cy="1217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4000500" imgH="660400" progId="Equation.3">
                  <p:embed/>
                </p:oleObj>
              </mc:Choice>
              <mc:Fallback>
                <p:oleObj name="" r:id="rId3" imgW="4000500" imgH="6604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5855" y="4490085"/>
                        <a:ext cx="7385050" cy="12179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3"/>
          <p:cNvSpPr>
            <a:spLocks noGrp="1"/>
          </p:cNvSpPr>
          <p:nvPr/>
        </p:nvSpPr>
        <p:spPr>
          <a:xfrm>
            <a:off x="757555" y="107315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accent2"/>
                </a:solidFill>
              </a:rPr>
              <a:t>多重</a:t>
            </a:r>
            <a:r>
              <a:rPr lang="zh-CN" altLang="en-US" dirty="0">
                <a:solidFill>
                  <a:schemeClr val="accent2"/>
                </a:solidFill>
              </a:rPr>
              <a:t>集的排列与组合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" name="Text Box 4"/>
          <p:cNvSpPr txBox="1"/>
          <p:nvPr/>
        </p:nvSpPr>
        <p:spPr>
          <a:xfrm>
            <a:off x="541655" y="5805170"/>
            <a:ext cx="8261350" cy="570865"/>
          </a:xfrm>
          <a:prstGeom prst="rect">
            <a:avLst/>
          </a:prstGeom>
          <a:noFill/>
          <a:ln w="6350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(2) 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i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时，每个位置都有</a:t>
            </a:r>
            <a:r>
              <a:rPr lang="zh-CN" altLang="en-US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 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种选法，得</a:t>
            </a:r>
            <a:r>
              <a:rPr lang="zh-CN" altLang="en-US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i="1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Text Box 4"/>
          <p:cNvSpPr txBox="1"/>
          <p:nvPr/>
        </p:nvSpPr>
        <p:spPr>
          <a:xfrm>
            <a:off x="741680" y="1628775"/>
            <a:ext cx="8261350" cy="570865"/>
          </a:xfrm>
          <a:prstGeom prst="rect">
            <a:avLst/>
          </a:prstGeom>
          <a:noFill/>
          <a:ln w="6350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8.3 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多重集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…, 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i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&lt;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i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+∞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Text Box 4"/>
          <p:cNvSpPr txBox="1"/>
          <p:nvPr/>
        </p:nvSpPr>
        <p:spPr>
          <a:xfrm>
            <a:off x="754380" y="3550285"/>
            <a:ext cx="8261350" cy="829945"/>
          </a:xfrm>
          <a:prstGeom prst="rect">
            <a:avLst/>
          </a:prstGeom>
          <a:noFill/>
          <a:ln w="6350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证明：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分步选取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先放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种方法；再放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dirty="0">
                <a:solidFill>
                  <a:schemeClr val="tx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种方法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... 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放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 dirty="0">
                <a:solidFill>
                  <a:schemeClr val="tx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 dirty="0">
                <a:solidFill>
                  <a:schemeClr val="tx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i="1" baseline="-25000" dirty="0">
                <a:solidFill>
                  <a:schemeClr val="tx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种方法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47510" y="2886075"/>
            <a:ext cx="17919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（多项式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系数）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0" name="Rectangle 3"/>
          <p:cNvSpPr>
            <a:spLocks noGrp="1"/>
          </p:cNvSpPr>
          <p:nvPr>
            <p:ph type="title"/>
          </p:nvPr>
        </p:nvSpPr>
        <p:spPr>
          <a:xfrm>
            <a:off x="398780" y="609600"/>
            <a:ext cx="7772400" cy="1143000"/>
          </a:xfrm>
        </p:spPr>
        <p:txBody>
          <a:bodyPr vert="horz" wrap="square" lIns="91440" tIns="45720" rIns="91440" bIns="45720" anchor="ctr" anchorCtr="0"/>
          <a:p>
            <a:pPr marL="0" indent="0" eaLnBrk="1" hangingPunct="1">
              <a:buFont typeface="Wingdings" panose="05000000000000000000" charset="0"/>
              <a:buNone/>
            </a:pPr>
            <a:r>
              <a:rPr lang="zh-CN" altLang="en-US" sz="3600" dirty="0">
                <a:solidFill>
                  <a:srgbClr val="C00000"/>
                </a:solidFill>
              </a:rPr>
              <a:t>多重集的组合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sp>
        <p:nvSpPr>
          <p:cNvPr id="22531" name="Rectangle 6"/>
          <p:cNvSpPr/>
          <p:nvPr/>
        </p:nvSpPr>
        <p:spPr>
          <a:xfrm>
            <a:off x="0" y="3238500"/>
            <a:ext cx="9144000" cy="0"/>
          </a:xfrm>
          <a:prstGeom prst="rect">
            <a:avLst/>
          </a:prstGeom>
          <a:noFill/>
          <a:ln w="6350">
            <a:noFill/>
          </a:ln>
        </p:spPr>
        <p:txBody>
          <a:bodyPr wrap="none" anchor="ctr" anchorCtr="0">
            <a:spAutoFit/>
          </a:bodyPr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2532" name="Text Box 4"/>
          <p:cNvSpPr txBox="1"/>
          <p:nvPr/>
        </p:nvSpPr>
        <p:spPr>
          <a:xfrm>
            <a:off x="357505" y="2562860"/>
            <a:ext cx="8603615" cy="2932430"/>
          </a:xfrm>
          <a:prstGeom prst="rect">
            <a:avLst/>
          </a:prstGeom>
          <a:noFill/>
          <a:ln w="6350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证明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利用一一对应思想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一个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组合为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…,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，其中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 … +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x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为非负整数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将这个不定方程的非负整数解与下述排列建立一一对应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关系，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1…1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1…1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1…1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0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……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1…1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    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           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的全排列数为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2533" name="Object 5"/>
          <p:cNvGraphicFramePr/>
          <p:nvPr/>
        </p:nvGraphicFramePr>
        <p:xfrm>
          <a:off x="2914015" y="5632450"/>
          <a:ext cx="3663950" cy="797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1878965" imgH="393700" progId="Equation.3">
                  <p:embed/>
                </p:oleObj>
              </mc:Choice>
              <mc:Fallback>
                <p:oleObj name="" r:id="rId1" imgW="1878965" imgH="3937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14015" y="5632450"/>
                        <a:ext cx="3663950" cy="7975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4"/>
          <p:cNvSpPr txBox="1"/>
          <p:nvPr/>
        </p:nvSpPr>
        <p:spPr>
          <a:xfrm>
            <a:off x="357505" y="1558290"/>
            <a:ext cx="8603615" cy="902970"/>
          </a:xfrm>
          <a:prstGeom prst="rect">
            <a:avLst/>
          </a:prstGeom>
          <a:noFill/>
          <a:ln w="6350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8.4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多重集 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…, 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i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i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+∞ . 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S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组合数为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k+r</a:t>
            </a:r>
            <a:r>
              <a:rPr lang="en-US" altLang="zh-CN" sz="2400" i="1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1,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2253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4" name="Rectangle 3"/>
          <p:cNvSpPr>
            <a:spLocks noGrp="1"/>
          </p:cNvSpPr>
          <p:nvPr>
            <p:ph type="title"/>
          </p:nvPr>
        </p:nvSpPr>
        <p:spPr>
          <a:xfrm>
            <a:off x="685800" y="476250"/>
            <a:ext cx="77724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dirty="0">
                <a:solidFill>
                  <a:srgbClr val="A50021"/>
                </a:solidFill>
              </a:rPr>
              <a:t>实例</a:t>
            </a:r>
            <a:endParaRPr lang="zh-CN" altLang="en-US" sz="3600" dirty="0">
              <a:solidFill>
                <a:srgbClr val="A50021"/>
              </a:solidFill>
            </a:endParaRPr>
          </a:p>
        </p:txBody>
      </p:sp>
      <p:sp>
        <p:nvSpPr>
          <p:cNvPr id="301060" name="Text Box 4"/>
          <p:cNvSpPr txBox="1"/>
          <p:nvPr/>
        </p:nvSpPr>
        <p:spPr>
          <a:xfrm>
            <a:off x="310515" y="4046855"/>
            <a:ext cx="8745220" cy="460375"/>
          </a:xfrm>
          <a:prstGeom prst="rect">
            <a:avLst/>
          </a:prstGeom>
          <a:noFill/>
          <a:ln w="6350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排列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26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个字母，使得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之间恰有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个字母，求方法数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1061" name="Rectangle 5"/>
          <p:cNvSpPr/>
          <p:nvPr/>
        </p:nvSpPr>
        <p:spPr>
          <a:xfrm>
            <a:off x="755650" y="2528888"/>
            <a:ext cx="7559675" cy="119888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解： 设盒子的球数依次记为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…,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则满足 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 … +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…,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为非负整数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n+r</a:t>
            </a:r>
            <a:r>
              <a:rPr lang="en-US" altLang="zh-CN" sz="2400" i="1" dirty="0">
                <a:solidFill>
                  <a:schemeClr val="tx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1062" name="Rectangle 6"/>
          <p:cNvSpPr/>
          <p:nvPr/>
        </p:nvSpPr>
        <p:spPr>
          <a:xfrm>
            <a:off x="332105" y="1557655"/>
            <a:ext cx="8358505" cy="829945"/>
          </a:xfrm>
          <a:prstGeom prst="rect">
            <a:avLst/>
          </a:prstGeom>
          <a:noFill/>
          <a:ln w="6350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个相同的球放到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个不同的盒子里，每个盒子球数不限，求放球方法数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1063" name="Rectangle 7"/>
          <p:cNvSpPr/>
          <p:nvPr/>
        </p:nvSpPr>
        <p:spPr>
          <a:xfrm>
            <a:off x="271145" y="4691380"/>
            <a:ext cx="8994140" cy="1198880"/>
          </a:xfrm>
          <a:prstGeom prst="rect">
            <a:avLst/>
          </a:prstGeom>
          <a:noFill/>
          <a:ln w="6350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解： 固定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中间选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个字母，有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(24, 7)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种方法，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将它看作一个整体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与其余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个字母全排列有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！种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共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2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(24, 7)18!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1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1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1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0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1" grpId="0"/>
      <p:bldP spid="301061" grpId="1"/>
      <p:bldP spid="301060" grpId="0"/>
      <p:bldP spid="301060" grpId="1"/>
      <p:bldP spid="301063" grpId="0"/>
      <p:bldP spid="30106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ctr" eaLnBrk="1" hangingPunct="1"/>
            <a:r>
              <a:rPr lang="en-US" altLang="zh-CN" sz="4400" dirty="0">
                <a:solidFill>
                  <a:srgbClr val="A50021"/>
                </a:solidFill>
              </a:rPr>
              <a:t>8.1 </a:t>
            </a:r>
            <a:r>
              <a:rPr lang="zh-CN" altLang="en-US" sz="4400" dirty="0">
                <a:solidFill>
                  <a:srgbClr val="A50021"/>
                </a:solidFill>
                <a:ea typeface="黑体" panose="02010609060101010101" pitchFamily="2" charset="-122"/>
              </a:rPr>
              <a:t>基本计数</a:t>
            </a:r>
            <a:r>
              <a:rPr lang="zh-CN" altLang="en-US" sz="4400" dirty="0">
                <a:solidFill>
                  <a:srgbClr val="A50021"/>
                </a:solidFill>
                <a:ea typeface="黑体" panose="02010609060101010101" pitchFamily="2" charset="-122"/>
              </a:rPr>
              <a:t>原理</a:t>
            </a:r>
            <a:endParaRPr lang="zh-CN" altLang="en-US" sz="4400" dirty="0">
              <a:solidFill>
                <a:srgbClr val="A50021"/>
              </a:solidFill>
              <a:ea typeface="黑体" panose="02010609060101010101" pitchFamily="2" charset="-122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130000"/>
              </a:lnSpc>
              <a:buChar char="•"/>
            </a:pPr>
            <a:r>
              <a:rPr lang="en-US" altLang="zh-CN" sz="3200" dirty="0"/>
              <a:t>8.1.0 </a:t>
            </a:r>
            <a:r>
              <a:rPr lang="zh-CN" altLang="en-US" sz="3200" dirty="0"/>
              <a:t>一一对应原理</a:t>
            </a:r>
            <a:endParaRPr lang="en-US" altLang="zh-CN" sz="3200" dirty="0"/>
          </a:p>
          <a:p>
            <a:pPr eaLnBrk="1" hangingPunct="1">
              <a:lnSpc>
                <a:spcPct val="130000"/>
              </a:lnSpc>
              <a:buChar char="•"/>
            </a:pPr>
            <a:r>
              <a:rPr lang="en-US" altLang="zh-CN" sz="3200" dirty="0"/>
              <a:t>8.1.1 </a:t>
            </a:r>
            <a:r>
              <a:rPr lang="zh-CN" altLang="en-US" sz="3200" dirty="0"/>
              <a:t>加法法则</a:t>
            </a:r>
            <a:endParaRPr lang="zh-CN" altLang="en-US" sz="3200" dirty="0"/>
          </a:p>
          <a:p>
            <a:pPr eaLnBrk="1" hangingPunct="1">
              <a:lnSpc>
                <a:spcPct val="130000"/>
              </a:lnSpc>
              <a:buChar char="•"/>
            </a:pPr>
            <a:r>
              <a:rPr lang="en-US" altLang="zh-CN" sz="3200" dirty="0"/>
              <a:t>8.1.2 </a:t>
            </a:r>
            <a:r>
              <a:rPr lang="zh-CN" altLang="en-US" sz="3200" dirty="0"/>
              <a:t>乘法法则</a:t>
            </a:r>
            <a:endParaRPr lang="zh-CN" altLang="en-US" sz="3200" dirty="0"/>
          </a:p>
          <a:p>
            <a:pPr eaLnBrk="1" hangingPunct="1">
              <a:lnSpc>
                <a:spcPct val="130000"/>
              </a:lnSpc>
              <a:buChar char="•"/>
            </a:pPr>
            <a:r>
              <a:rPr lang="en-US" altLang="zh-CN" sz="3200" dirty="0"/>
              <a:t>8.1.3 </a:t>
            </a:r>
            <a:r>
              <a:rPr lang="zh-CN" altLang="en-US" sz="3200" dirty="0"/>
              <a:t>分类处理与分步处理</a:t>
            </a:r>
            <a:endParaRPr lang="zh-CN" altLang="en-US" sz="3200" dirty="0"/>
          </a:p>
          <a:p>
            <a:pPr eaLnBrk="1" hangingPunct="1">
              <a:buNone/>
            </a:pPr>
            <a:endParaRPr lang="en-US" altLang="zh-CN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2084" name="Text Box 4"/>
          <p:cNvSpPr txBox="1"/>
          <p:nvPr/>
        </p:nvSpPr>
        <p:spPr>
          <a:xfrm>
            <a:off x="755650" y="982663"/>
            <a:ext cx="7921625" cy="119888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(1) 10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个男孩，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个女孩站成一排，若没有女孩相邻，  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有多少种方法？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(2)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如果站成一个圆圈，有多少种方法？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2085" name="Rectangle 5"/>
          <p:cNvSpPr/>
          <p:nvPr/>
        </p:nvSpPr>
        <p:spPr>
          <a:xfrm>
            <a:off x="827405" y="2279015"/>
            <a:ext cx="7583805" cy="829945"/>
          </a:xfrm>
          <a:prstGeom prst="rect">
            <a:avLst/>
          </a:prstGeom>
          <a:noFill/>
          <a:ln w="6350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(1)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(10, 10)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(11, 5)     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(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分步处理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(2)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(10, 10)/10)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(10, 5)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827088" y="4005898"/>
            <a:ext cx="7632700" cy="2505074"/>
            <a:chOff x="521" y="2704"/>
            <a:chExt cx="4808" cy="1578"/>
          </a:xfrm>
        </p:grpSpPr>
        <p:sp>
          <p:nvSpPr>
            <p:cNvPr id="24582" name="Rectangle 6"/>
            <p:cNvSpPr/>
            <p:nvPr/>
          </p:nvSpPr>
          <p:spPr>
            <a:xfrm>
              <a:off x="521" y="2704"/>
              <a:ext cx="4808" cy="523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解：相当于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不同的球放到 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个相同的盒子，每个盒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子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个，放法为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4583" name="Object 7"/>
            <p:cNvGraphicFramePr/>
            <p:nvPr/>
          </p:nvGraphicFramePr>
          <p:xfrm>
            <a:off x="853" y="3112"/>
            <a:ext cx="3804" cy="1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2705100" imgH="838200" progId="Equation.3">
                    <p:embed/>
                  </p:oleObj>
                </mc:Choice>
                <mc:Fallback>
                  <p:oleObj name="" r:id="rId1" imgW="2705100" imgH="8382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53" y="3112"/>
                          <a:ext cx="3804" cy="11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2089" name="Rectangle 9"/>
          <p:cNvSpPr/>
          <p:nvPr/>
        </p:nvSpPr>
        <p:spPr>
          <a:xfrm>
            <a:off x="823913" y="3502343"/>
            <a:ext cx="7708900" cy="45720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把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个人分成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组，每组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人，有多少分法？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2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2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2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2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2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5" grpId="0"/>
      <p:bldP spid="302085" grpId="1"/>
      <p:bldP spid="302089" grpId="0"/>
      <p:bldP spid="302089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3108" name="Rectangle 4"/>
          <p:cNvSpPr/>
          <p:nvPr/>
        </p:nvSpPr>
        <p:spPr>
          <a:xfrm>
            <a:off x="254635" y="1629728"/>
            <a:ext cx="9040495" cy="4556125"/>
          </a:xfrm>
          <a:prstGeom prst="rect">
            <a:avLst/>
          </a:prstGeom>
          <a:noFill/>
          <a:ln w="6350">
            <a:noFill/>
          </a:ln>
        </p:spPr>
        <p:txBody>
          <a:bodyPr wrap="square" anchor="ctr" anchorCtr="0">
            <a:spAutoFit/>
          </a:bodyPr>
          <a:p>
            <a:pPr indent="276225">
              <a:lnSpc>
                <a:spcPct val="11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  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76225">
              <a:lnSpc>
                <a:spcPct val="11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一一对应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的思想求解这个问题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76225">
              <a:lnSpc>
                <a:spcPct val="110000"/>
              </a:lnSpc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, …,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(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按大小排列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k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个不相邻的数，属于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{1, 2, … 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indent="276225">
              <a:lnSpc>
                <a:spcPct val="110000"/>
              </a:lnSpc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= a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1)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（因为各个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不相邻，能保证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逐渐变大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76225">
              <a:lnSpc>
                <a:spcPct val="110000"/>
              </a:lnSpc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, …,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k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k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个允许相邻的数，属于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{1, 2, … 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76225">
              <a:lnSpc>
                <a:spcPct val="110000"/>
              </a:lnSpc>
            </a:pP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76225">
              <a:lnSpc>
                <a:spcPct val="11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76225">
              <a:lnSpc>
                <a:spcPct val="11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76225">
              <a:lnSpc>
                <a:spcPct val="11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76225">
              <a:lnSpc>
                <a:spcPct val="110000"/>
              </a:lnSpc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76225">
              <a:lnSpc>
                <a:spcPct val="11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因此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 = 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k+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  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5604" name="Rectangle 5"/>
          <p:cNvSpPr/>
          <p:nvPr/>
        </p:nvSpPr>
        <p:spPr>
          <a:xfrm>
            <a:off x="580390" y="840105"/>
            <a:ext cx="8296275" cy="497205"/>
          </a:xfrm>
          <a:prstGeom prst="rect">
            <a:avLst/>
          </a:prstGeom>
          <a:noFill/>
          <a:ln w="6350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={1, 2, … 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中选择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个不相邻的数，有多少种方法？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3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3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3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3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3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3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03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3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31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147" name="Picture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88125" y="1268413"/>
            <a:ext cx="1857375" cy="1762125"/>
          </a:xfrm>
        </p:spPr>
      </p:pic>
      <p:sp>
        <p:nvSpPr>
          <p:cNvPr id="6148" name="Text Box 5"/>
          <p:cNvSpPr txBox="1"/>
          <p:nvPr/>
        </p:nvSpPr>
        <p:spPr>
          <a:xfrm>
            <a:off x="755650" y="1736725"/>
            <a:ext cx="5472113" cy="118745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r>
              <a:rPr lang="zh-CN" altLang="en-US" sz="24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在允许移动被切割的物体的情况下，最少用多少次切割可以将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33 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的立方体切成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27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个单位边长的立方体？ </a:t>
            </a:r>
            <a:endParaRPr lang="zh-CN" altLang="en-US" sz="240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149" name="Text Box 6"/>
          <p:cNvSpPr txBox="1"/>
          <p:nvPr/>
        </p:nvSpPr>
        <p:spPr>
          <a:xfrm>
            <a:off x="755650" y="3141663"/>
            <a:ext cx="7416800" cy="118745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中间的小立方体的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个面都是切割产生的面，每次切割至多产生一个面，至少需要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次切割。存在一种切割方法恰好用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 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次切割。</a:t>
            </a:r>
            <a:endParaRPr lang="zh-CN" altLang="en-US" sz="240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0" name="Rectangle 7"/>
          <p:cNvSpPr/>
          <p:nvPr/>
        </p:nvSpPr>
        <p:spPr>
          <a:xfrm>
            <a:off x="752475" y="4581525"/>
            <a:ext cx="8067675" cy="156845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个选手淘汰赛，为产生冠军至少需要多少轮比赛？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方法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50+25+12+6+3+2+1=99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方法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：比赛次数与淘汰人数之间存在一一对应，总计淘</a:t>
            </a:r>
            <a:endParaRPr lang="zh-CN" altLang="en-US" sz="240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汰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99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人，因此至少需要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99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场比赛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vert="horz" wrap="square" lIns="91440" tIns="45720" rIns="91440" bIns="45720" anchor="ctr" anchorCtr="0"/>
          <a:p>
            <a:pPr marL="571500" indent="-571500" eaLnBrk="1" hangingPunct="1"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accent2"/>
                </a:solidFill>
              </a:rPr>
              <a:t>一一对应</a:t>
            </a:r>
            <a:r>
              <a:rPr lang="zh-CN" altLang="en-US" dirty="0">
                <a:solidFill>
                  <a:schemeClr val="accent2"/>
                </a:solidFill>
              </a:rPr>
              <a:t>原理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/>
      <p:bldP spid="615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9" name="Text Box 4"/>
          <p:cNvSpPr txBox="1"/>
          <p:nvPr/>
        </p:nvSpPr>
        <p:spPr>
          <a:xfrm>
            <a:off x="490220" y="3638550"/>
            <a:ext cx="8422005" cy="2874010"/>
          </a:xfrm>
          <a:prstGeom prst="rect">
            <a:avLst/>
          </a:prstGeom>
          <a:noFill/>
          <a:ln w="6350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30000"/>
              </a:lnSpc>
              <a:spcBef>
                <a:spcPts val="1500"/>
              </a:spcBef>
            </a:pPr>
            <a:endParaRPr lang="zh-CN" altLang="en-US" sz="240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ts val="1500"/>
              </a:spcBef>
            </a:pP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道路问题</a:t>
            </a:r>
            <a:endParaRPr lang="zh-CN" altLang="en-US" sz="240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ts val="1500"/>
              </a:spcBef>
            </a:pPr>
            <a:endParaRPr lang="zh-CN" altLang="en-US" sz="240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614045" y="179070"/>
            <a:ext cx="7772400" cy="1143000"/>
          </a:xfrm>
        </p:spPr>
        <p:txBody>
          <a:bodyPr vert="horz" wrap="square" lIns="91440" tIns="45720" rIns="91440" bIns="45720" anchor="ctr" anchorCtr="0"/>
          <a:p>
            <a:pPr marL="571500" indent="-571500" eaLnBrk="1" hangingPunct="1"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accent2"/>
                </a:solidFill>
              </a:rPr>
              <a:t>加法法则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8195" name="Text Box 5"/>
          <p:cNvSpPr txBox="1"/>
          <p:nvPr/>
        </p:nvSpPr>
        <p:spPr>
          <a:xfrm>
            <a:off x="505460" y="1124585"/>
            <a:ext cx="8345805" cy="2968625"/>
          </a:xfrm>
          <a:prstGeom prst="rect">
            <a:avLst/>
          </a:prstGeom>
          <a:noFill/>
          <a:ln w="6350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加法法则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：事件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种产生方式，事件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种产生方式，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 “</a:t>
            </a:r>
            <a:r>
              <a:rPr lang="zh-CN" altLang="en-US" sz="24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事件</a:t>
            </a:r>
            <a:r>
              <a:rPr lang="en-US" altLang="zh-CN" sz="2400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2400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m+n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种产生方式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40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使用条件：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事件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产生方式不重叠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适用问题：对产生方式的集合进行划分，分别计数，然后使用加法法则</a:t>
            </a:r>
            <a:r>
              <a:rPr lang="en-US" altLang="zh-CN" sz="24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即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分类选取</a:t>
            </a:r>
            <a:endParaRPr lang="zh-CN" altLang="en-US" sz="240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48355" y="4436110"/>
            <a:ext cx="2938780" cy="20764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00505" y="2168525"/>
            <a:ext cx="74841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|A|=m, |B|=n, A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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B=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B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}, 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|=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921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8" name="Rectangle 3"/>
          <p:cNvSpPr>
            <a:spLocks noGrp="1"/>
          </p:cNvSpPr>
          <p:nvPr>
            <p:ph type="title"/>
          </p:nvPr>
        </p:nvSpPr>
        <p:spPr>
          <a:xfrm>
            <a:off x="685800" y="250825"/>
            <a:ext cx="7772400" cy="1143000"/>
          </a:xfrm>
        </p:spPr>
        <p:txBody>
          <a:bodyPr vert="horz" wrap="square" lIns="91440" tIns="45720" rIns="91440" bIns="45720" anchor="ctr" anchorCtr="0"/>
          <a:p>
            <a:pPr marL="571500" indent="-571500" eaLnBrk="1" hangingPunct="1"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accent2"/>
                </a:solidFill>
              </a:rPr>
              <a:t>乘法法则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9219" name="Text Box 4"/>
          <p:cNvSpPr txBox="1"/>
          <p:nvPr/>
        </p:nvSpPr>
        <p:spPr>
          <a:xfrm>
            <a:off x="490220" y="1127125"/>
            <a:ext cx="8422005" cy="4599940"/>
          </a:xfrm>
          <a:prstGeom prst="rect">
            <a:avLst/>
          </a:prstGeom>
          <a:noFill/>
          <a:ln w="6350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乘法法则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：事件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种产生方式，事件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种产生方式，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 “</a:t>
            </a:r>
            <a:r>
              <a:rPr lang="zh-CN" altLang="en-US" sz="24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事件</a:t>
            </a:r>
            <a:r>
              <a:rPr lang="en-US" altLang="zh-CN" sz="2400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400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种产生方式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40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使用条件：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事件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产生方式彼此独立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适用问题：一种产生方式分解为若干独立步骤，对每步分别进行计数，然后使用乘法法则，即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分步选取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ts val="1500"/>
              </a:spcBef>
            </a:pPr>
            <a:endParaRPr lang="zh-CN" altLang="en-US" sz="240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3485" y="4846955"/>
            <a:ext cx="5391150" cy="14522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74545" y="2168525"/>
            <a:ext cx="67906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|A|=m, |B|=n, A</a:t>
            </a:r>
            <a:r>
              <a:rPr lang="en-US" altLang="zh-CN" sz="2400" dirty="0">
                <a:solidFill>
                  <a:schemeClr val="accent2"/>
                </a:solidFill>
                <a:cs typeface="Times New Roman" panose="02020603050405020304" pitchFamily="18" charset="0"/>
                <a:sym typeface="+mn-ea"/>
              </a:rPr>
              <a:t>×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B=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{(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b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A, 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  <a:sym typeface="+mn-ea"/>
              </a:rPr>
              <a:t>×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|=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mn</a:t>
            </a:r>
            <a:endParaRPr lang="en-US" altLang="zh-CN" sz="2400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1505" y="4467860"/>
            <a:ext cx="1722755" cy="5511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  <a:spcBef>
                <a:spcPts val="1500"/>
              </a:spcBef>
            </a:pPr>
            <a:r>
              <a:rPr lang="zh-CN" altLang="en-US" sz="23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例</a:t>
            </a:r>
            <a:r>
              <a:rPr lang="en-US" altLang="zh-CN" sz="23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3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道路问题</a:t>
            </a:r>
            <a:endParaRPr lang="zh-CN" altLang="en-US" sz="23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marL="571500" indent="-571500" eaLnBrk="1" hangingPunct="1"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accent2"/>
                </a:solidFill>
              </a:rPr>
              <a:t>分类处理与分步处理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611188" y="1981200"/>
            <a:ext cx="8281987" cy="440055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solidFill>
                  <a:srgbClr val="7030A0"/>
                </a:solidFill>
                <a:latin typeface="宋体" panose="02010600030101010101" pitchFamily="2" charset="-122"/>
              </a:rPr>
              <a:t>分类处理</a:t>
            </a:r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dirty="0">
                <a:latin typeface="宋体" panose="02010600030101010101" pitchFamily="2" charset="-122"/>
              </a:rPr>
              <a:t>对产生方式的集合进行划分，分别计数，然</a:t>
            </a:r>
            <a:endParaRPr lang="zh-CN" altLang="en-US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后使用加法法则</a:t>
            </a:r>
            <a:endParaRPr lang="zh-CN" altLang="en-US" dirty="0">
              <a:latin typeface="宋体" panose="02010600030101010101" pitchFamily="2" charset="-122"/>
            </a:endParaRPr>
          </a:p>
          <a:p>
            <a:pPr eaLnBrk="1" hangingPunct="1"/>
            <a:endParaRPr lang="zh-CN" altLang="en-US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7030A0"/>
                </a:solidFill>
                <a:latin typeface="宋体" panose="02010600030101010101" pitchFamily="2" charset="-122"/>
              </a:rPr>
              <a:t>分步处理</a:t>
            </a:r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dirty="0">
                <a:latin typeface="宋体" panose="02010600030101010101" pitchFamily="2" charset="-122"/>
              </a:rPr>
              <a:t>一种产生方式分解为若干独立步骤，对每步</a:t>
            </a:r>
            <a:endParaRPr lang="zh-CN" altLang="en-US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分别进行计数，然后使用乘法法则</a:t>
            </a:r>
            <a:endParaRPr lang="zh-CN" altLang="en-US" dirty="0">
              <a:latin typeface="宋体" panose="02010600030101010101" pitchFamily="2" charset="-122"/>
            </a:endParaRPr>
          </a:p>
          <a:p>
            <a:pPr eaLnBrk="1" hangingPunct="1"/>
            <a:endParaRPr lang="zh-CN" altLang="en-US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7030A0"/>
                </a:solidFill>
                <a:latin typeface="宋体" panose="02010600030101010101" pitchFamily="2" charset="-122"/>
              </a:rPr>
              <a:t>分类与分步结合使用：</a:t>
            </a:r>
            <a:endParaRPr lang="zh-CN" altLang="en-US" dirty="0">
              <a:solidFill>
                <a:srgbClr val="7030A0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    先分类，每类内部分步</a:t>
            </a:r>
            <a:endParaRPr lang="zh-CN" altLang="en-US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    先分步，每步又分类</a:t>
            </a:r>
            <a:endParaRPr lang="zh-CN" altLang="en-US" dirty="0">
              <a:latin typeface="宋体" panose="02010600030101010101" pitchFamily="2" charset="-122"/>
            </a:endParaRPr>
          </a:p>
          <a:p>
            <a:pPr eaLnBrk="1" hangingPunct="1"/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4"/>
          <p:cNvSpPr txBox="1"/>
          <p:nvPr/>
        </p:nvSpPr>
        <p:spPr>
          <a:xfrm>
            <a:off x="612140" y="3926205"/>
            <a:ext cx="8368030" cy="1050290"/>
          </a:xfrm>
          <a:prstGeom prst="rect">
            <a:avLst/>
          </a:prstGeom>
          <a:noFill/>
          <a:ln w="6350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1400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的不同的正因子个数</a:t>
            </a:r>
            <a:endParaRPr lang="zh-CN" altLang="en-US" sz="240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1400=2</a:t>
            </a:r>
            <a:r>
              <a:rPr lang="en-US" altLang="zh-CN" sz="24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5</a:t>
            </a:r>
            <a:r>
              <a:rPr lang="en-US" altLang="zh-CN" sz="24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定理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11.1                         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p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为素数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)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6" name="Rectangle 3"/>
          <p:cNvSpPr>
            <a:spLocks noGrp="1"/>
          </p:cNvSpPr>
          <p:nvPr>
            <p:ph type="title"/>
          </p:nvPr>
        </p:nvSpPr>
        <p:spPr>
          <a:xfrm>
            <a:off x="685800" y="466090"/>
            <a:ext cx="77724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dirty="0">
                <a:solidFill>
                  <a:srgbClr val="A50021"/>
                </a:solidFill>
              </a:rPr>
              <a:t>应用实例</a:t>
            </a:r>
            <a:endParaRPr lang="zh-CN" altLang="en-US" sz="3600" dirty="0">
              <a:solidFill>
                <a:srgbClr val="A50021"/>
              </a:solidFill>
            </a:endParaRPr>
          </a:p>
        </p:txBody>
      </p:sp>
      <p:sp>
        <p:nvSpPr>
          <p:cNvPr id="11267" name="Text Box 4"/>
          <p:cNvSpPr txBox="1"/>
          <p:nvPr/>
        </p:nvSpPr>
        <p:spPr>
          <a:xfrm>
            <a:off x="612140" y="1558290"/>
            <a:ext cx="8368030" cy="2009775"/>
          </a:xfrm>
          <a:prstGeom prst="rect">
            <a:avLst/>
          </a:prstGeom>
          <a:noFill/>
          <a:ln w="6350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400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A, B, C 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个城市，从</a:t>
            </a:r>
            <a:r>
              <a:rPr lang="en-US" altLang="zh-CN" sz="2400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 </a:t>
            </a:r>
            <a:r>
              <a:rPr lang="en-US" altLang="zh-CN" sz="2400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条道路，从</a:t>
            </a:r>
            <a:r>
              <a:rPr lang="en-US" altLang="zh-CN" sz="2400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endParaRPr lang="zh-CN" altLang="en-US" sz="240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条道路，从</a:t>
            </a:r>
            <a:r>
              <a:rPr lang="en-US" altLang="zh-CN" sz="2400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直接到 </a:t>
            </a:r>
            <a:r>
              <a:rPr lang="en-US" altLang="zh-CN" sz="2400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条道路，问从 </a:t>
            </a:r>
            <a:r>
              <a:rPr lang="en-US" altLang="zh-CN" sz="2400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 </a:t>
            </a:r>
            <a:r>
              <a:rPr lang="en-US" altLang="zh-CN" sz="2400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有多少种不同的方式？</a:t>
            </a:r>
            <a:endParaRPr lang="zh-CN" altLang="en-US" sz="240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=3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2+4 = 10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分类、分步组合使用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51243" name="Object 11"/>
          <p:cNvGraphicFramePr/>
          <p:nvPr/>
        </p:nvGraphicFramePr>
        <p:xfrm>
          <a:off x="4643755" y="4436745"/>
          <a:ext cx="210312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939800" imgH="241300" progId="Equation.3">
                  <p:embed/>
                </p:oleObj>
              </mc:Choice>
              <mc:Fallback>
                <p:oleObj name="" r:id="rId1" imgW="939800" imgH="2413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43755" y="4436745"/>
                        <a:ext cx="2103120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4"/>
          <p:cNvSpPr txBox="1"/>
          <p:nvPr/>
        </p:nvSpPr>
        <p:spPr>
          <a:xfrm>
            <a:off x="612140" y="4930775"/>
            <a:ext cx="8368030" cy="1050290"/>
          </a:xfrm>
          <a:prstGeom prst="rect">
            <a:avLst/>
          </a:prstGeom>
          <a:noFill/>
          <a:ln w="6350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解：正因子为：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5</a:t>
            </a:r>
            <a:r>
              <a:rPr lang="en-US" altLang="zh-CN" sz="2400" i="1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en-US" altLang="zh-CN" sz="2400" i="1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，其中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3, 0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2, 0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en-US" altLang="zh-CN" sz="2400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N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=(3+1)(2+1)(1+1)=24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(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分步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)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ctr" eaLnBrk="1" hangingPunct="1"/>
            <a:r>
              <a:rPr lang="en-US" altLang="zh-CN" sz="4400" dirty="0">
                <a:solidFill>
                  <a:srgbClr val="A50021"/>
                </a:solidFill>
                <a:ea typeface="黑体" panose="02010609060101010101" pitchFamily="2" charset="-122"/>
              </a:rPr>
              <a:t>8.2</a:t>
            </a:r>
            <a:r>
              <a:rPr lang="zh-CN" altLang="en-US" sz="4400" dirty="0">
                <a:solidFill>
                  <a:srgbClr val="A50021"/>
                </a:solidFill>
                <a:ea typeface="黑体" panose="02010609060101010101" pitchFamily="2" charset="-122"/>
              </a:rPr>
              <a:t>  排列与组合</a:t>
            </a:r>
            <a:endParaRPr lang="en-US" altLang="zh-CN" sz="4400" dirty="0">
              <a:solidFill>
                <a:srgbClr val="A50021"/>
              </a:solidFill>
              <a:ea typeface="黑体" panose="02010609060101010101" pitchFamily="2" charset="-122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130000"/>
              </a:lnSpc>
              <a:buChar char="•"/>
            </a:pPr>
            <a:r>
              <a:rPr lang="en-US" altLang="zh-CN" sz="3200" dirty="0"/>
              <a:t>8.2.0</a:t>
            </a:r>
            <a:r>
              <a:rPr lang="zh-CN" altLang="en-US" sz="3200" dirty="0"/>
              <a:t> 选取问题</a:t>
            </a:r>
            <a:endParaRPr lang="zh-CN" altLang="en-US" sz="3200" dirty="0"/>
          </a:p>
          <a:p>
            <a:pPr eaLnBrk="1" hangingPunct="1">
              <a:lnSpc>
                <a:spcPct val="130000"/>
              </a:lnSpc>
              <a:buChar char="•"/>
            </a:pPr>
            <a:r>
              <a:rPr lang="en-US" altLang="zh-CN" sz="3200" dirty="0"/>
              <a:t>8.2.1 </a:t>
            </a:r>
            <a:r>
              <a:rPr lang="zh-CN" altLang="en-US" sz="3200" dirty="0"/>
              <a:t>集合的排列与组合</a:t>
            </a:r>
            <a:endParaRPr lang="zh-CN" altLang="en-US" sz="3200" dirty="0"/>
          </a:p>
          <a:p>
            <a:pPr eaLnBrk="1" hangingPunct="1">
              <a:lnSpc>
                <a:spcPct val="130000"/>
              </a:lnSpc>
              <a:buChar char="•"/>
            </a:pPr>
            <a:r>
              <a:rPr lang="en-US" altLang="zh-CN" sz="3200" dirty="0"/>
              <a:t>8.2.2 </a:t>
            </a:r>
            <a:r>
              <a:rPr lang="zh-CN" altLang="en-US" sz="3200" dirty="0"/>
              <a:t>多重集的排列与组合</a:t>
            </a:r>
            <a:endParaRPr lang="en-US" altLang="zh-CN" sz="3200" dirty="0"/>
          </a:p>
          <a:p>
            <a:pPr eaLnBrk="1" hangingPunct="1">
              <a:buNone/>
            </a:pPr>
            <a:endParaRPr lang="en-US" altLang="zh-CN" sz="3200" dirty="0"/>
          </a:p>
          <a:p>
            <a:pPr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marL="571500" indent="-571500" eaLnBrk="1" hangingPunct="1"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accent2"/>
                </a:solidFill>
              </a:rPr>
              <a:t>选取问题</a:t>
            </a:r>
            <a:r>
              <a:rPr lang="en-US" dirty="0">
                <a:solidFill>
                  <a:schemeClr val="accent2"/>
                </a:solidFill>
              </a:rPr>
              <a:t>--</a:t>
            </a:r>
            <a:r>
              <a:rPr lang="zh-CN" altLang="en-US" dirty="0">
                <a:solidFill>
                  <a:schemeClr val="accent2"/>
                </a:solidFill>
              </a:rPr>
              <a:t>组合计数模型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13315" name="Text Box 5"/>
          <p:cNvSpPr txBox="1"/>
          <p:nvPr/>
        </p:nvSpPr>
        <p:spPr>
          <a:xfrm>
            <a:off x="782638" y="1916113"/>
            <a:ext cx="7821612" cy="1516062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元集合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中选取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个元素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根据是否有序，是否允许重复可以将该问题分为四个子类型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93965" name="Group 77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1116013" y="3789363"/>
          <a:ext cx="7056438" cy="1476375"/>
        </p:xfrm>
        <a:graphic>
          <a:graphicData uri="http://schemas.openxmlformats.org/drawingml/2006/table">
            <a:tbl>
              <a:tblPr/>
              <a:tblGrid>
                <a:gridCol w="1570037"/>
                <a:gridCol w="2746375"/>
                <a:gridCol w="2740025"/>
              </a:tblGrid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不重复选取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重复选取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有序选取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集合的排列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多重集的排列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无序选取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集合的组合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多重集的组合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860,&quot;width&quot;:4050}"/>
</p:tagLst>
</file>

<file path=ppt/tags/tag2.xml><?xml version="1.0" encoding="utf-8"?>
<p:tagLst xmlns:p="http://schemas.openxmlformats.org/presentationml/2006/main">
  <p:tag name="KSO_WM_UNIT_TABLE_BEAUTIFY" val="smartTable{42569bdb-59b9-4aca-b57f-3488fd4e8291}"/>
</p:tagLst>
</file>

<file path=ppt/tags/tag3.xml><?xml version="1.0" encoding="utf-8"?>
<p:tagLst xmlns:p="http://schemas.openxmlformats.org/presentationml/2006/main">
  <p:tag name="COMMONDATA" val="eyJoZGlkIjoiZDIxY2JkMzdlODQ5OWY1NmYxODMwY2M0YzkyYjhjOWYifQ=="/>
</p:tagLst>
</file>

<file path=ppt/theme/theme1.xml><?xml version="1.0" encoding="utf-8"?>
<a:theme xmlns:a="http://schemas.openxmlformats.org/drawingml/2006/main" name="清华版教材展示">
  <a:themeElements>
    <a:clrScheme name="清华版教材展示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清华版教材展示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lnDef>
  </a:objectDefaults>
  <a:extraClrSchemeLst>
    <a:extraClrScheme>
      <a:clrScheme name="清华版教材展示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华版教材展示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Data\Microsoft\Templates\清华版教材展示.pot</Template>
  <TotalTime>0</TotalTime>
  <Words>3859</Words>
  <Application>WPS 演示</Application>
  <PresentationFormat>全屏显示(4:3)</PresentationFormat>
  <Paragraphs>299</Paragraphs>
  <Slides>21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15</vt:i4>
      </vt:variant>
      <vt:variant>
        <vt:lpstr>幻灯片标题</vt:lpstr>
      </vt:variant>
      <vt:variant>
        <vt:i4>21</vt:i4>
      </vt:variant>
    </vt:vector>
  </HeadingPairs>
  <TitlesOfParts>
    <vt:vector size="47" baseType="lpstr">
      <vt:lpstr>Arial</vt:lpstr>
      <vt:lpstr>宋体</vt:lpstr>
      <vt:lpstr>Wingdings</vt:lpstr>
      <vt:lpstr>华文行楷</vt:lpstr>
      <vt:lpstr>Times New Roman</vt:lpstr>
      <vt:lpstr>黑体</vt:lpstr>
      <vt:lpstr>Symbol</vt:lpstr>
      <vt:lpstr>Wingdings</vt:lpstr>
      <vt:lpstr>微软雅黑</vt:lpstr>
      <vt:lpstr>Arial Unicode MS</vt:lpstr>
      <vt:lpstr>清华版教材展示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第8章 组合计数基础</vt:lpstr>
      <vt:lpstr>8.1 基本计数原理</vt:lpstr>
      <vt:lpstr>一一对应原理</vt:lpstr>
      <vt:lpstr>加法法则</vt:lpstr>
      <vt:lpstr>乘法法则</vt:lpstr>
      <vt:lpstr>分类处理与分步处理</vt:lpstr>
      <vt:lpstr>应用实例</vt:lpstr>
      <vt:lpstr>8.2  排列与组合</vt:lpstr>
      <vt:lpstr>选取问题--组合计数模型1</vt:lpstr>
      <vt:lpstr>集合的排列</vt:lpstr>
      <vt:lpstr>集合的组合</vt:lpstr>
      <vt:lpstr>证明  利用定理8.2进行公式换算</vt:lpstr>
      <vt:lpstr>杨辉三角</vt:lpstr>
      <vt:lpstr>基本计数公式的应用</vt:lpstr>
      <vt:lpstr>PowerPoint 演示文稿</vt:lpstr>
      <vt:lpstr>PowerPoint 演示文稿</vt:lpstr>
      <vt:lpstr>多重集的排列</vt:lpstr>
      <vt:lpstr>多重集的组合</vt:lpstr>
      <vt:lpstr>实例</vt:lpstr>
      <vt:lpstr>PowerPoint 演示文稿</vt:lpstr>
      <vt:lpstr>PowerPoint 演示文稿</vt:lpstr>
    </vt:vector>
  </TitlesOfParts>
  <Company>tup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NEC</dc:creator>
  <cp:lastModifiedBy>jy—书与无书</cp:lastModifiedBy>
  <cp:revision>46</cp:revision>
  <dcterms:created xsi:type="dcterms:W3CDTF">2003-05-27T06:14:00Z</dcterms:created>
  <dcterms:modified xsi:type="dcterms:W3CDTF">2022-05-20T00:37:51Z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327E7DE22B764D4EA2D160F3C6707AFA</vt:lpwstr>
  </property>
</Properties>
</file>