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77" r:id="rId3"/>
    <p:sldId id="278" r:id="rId5"/>
    <p:sldId id="313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314" r:id="rId15"/>
    <p:sldId id="290" r:id="rId16"/>
    <p:sldId id="291" r:id="rId17"/>
    <p:sldId id="292" r:id="rId18"/>
    <p:sldId id="293" r:id="rId19"/>
    <p:sldId id="294" r:id="rId20"/>
    <p:sldId id="316" r:id="rId21"/>
    <p:sldId id="296" r:id="rId22"/>
    <p:sldId id="297" r:id="rId23"/>
    <p:sldId id="312" r:id="rId24"/>
    <p:sldId id="298" r:id="rId25"/>
    <p:sldId id="315" r:id="rId26"/>
    <p:sldId id="300" r:id="rId27"/>
    <p:sldId id="301" r:id="rId28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99FF"/>
    <a:srgbClr val="6699FF"/>
    <a:srgbClr val="CC9900"/>
    <a:srgbClr val="996633"/>
    <a:srgbClr val="9900FF"/>
    <a:srgbClr val="DDDDDD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9"/>
    <p:restoredTop sz="94682"/>
  </p:normalViewPr>
  <p:slideViewPr>
    <p:cSldViewPr showGuides="1">
      <p:cViewPr>
        <p:scale>
          <a:sx n="66" d="100"/>
          <a:sy n="66" d="100"/>
        </p:scale>
        <p:origin x="-996" y="-720"/>
      </p:cViewPr>
      <p:guideLst>
        <p:guide orient="horz" pos="2188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总的介绍</a:t>
            </a:r>
            <a:r>
              <a:rPr lang="zh-CN" altLang="en-US"/>
              <a:t>一下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一种特殊的有限制调制条件的非降路径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zh-CN" altLang="en-US"/>
              <a:t>现在要从原点走到</a:t>
            </a:r>
            <a:r>
              <a:rPr lang="en-US" altLang="zh-CN"/>
              <a:t>(n,n)</a:t>
            </a:r>
            <a:r>
              <a:rPr lang="zh-CN" altLang="en-US"/>
              <a:t>点，要求不能够触碰</a:t>
            </a:r>
            <a:r>
              <a:rPr lang="zh-CN" altLang="en-US"/>
              <a:t>对角线。</a:t>
            </a:r>
            <a:endParaRPr lang="zh-CN" altLang="en-US"/>
          </a:p>
          <a:p>
            <a:r>
              <a:rPr lang="zh-CN" altLang="en-US"/>
              <a:t>要求不触碰，第一步肯定要么是从原点到</a:t>
            </a:r>
            <a:r>
              <a:rPr lang="en-US" altLang="zh-CN"/>
              <a:t>(1,0),</a:t>
            </a:r>
            <a:r>
              <a:rPr lang="zh-CN" altLang="en-US"/>
              <a:t>要么从原点到</a:t>
            </a:r>
            <a:r>
              <a:rPr lang="en-US" altLang="zh-CN"/>
              <a:t>(0,1)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因为对称性，我们先考虑从原点走到</a:t>
            </a:r>
            <a:r>
              <a:rPr lang="en-US" altLang="zh-CN"/>
              <a:t>(1,0)</a:t>
            </a:r>
            <a:r>
              <a:rPr lang="zh-CN" altLang="en-US"/>
              <a:t>。这时最后第二步肯定是走到</a:t>
            </a:r>
            <a:r>
              <a:rPr lang="en-US" altLang="zh-CN"/>
              <a:t>(n,n-1)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这时问题相当于从</a:t>
            </a:r>
            <a:r>
              <a:rPr lang="en-US" altLang="zh-CN"/>
              <a:t>(1,0)</a:t>
            </a:r>
            <a:r>
              <a:rPr lang="zh-CN" altLang="en-US"/>
              <a:t>走到</a:t>
            </a:r>
            <a:r>
              <a:rPr lang="en-US" altLang="zh-CN"/>
              <a:t>(n,n-1)</a:t>
            </a:r>
            <a:r>
              <a:rPr lang="zh-CN" altLang="en-US"/>
              <a:t>，不触碰对角线，允许的路径数有</a:t>
            </a:r>
            <a:r>
              <a:rPr lang="zh-CN" altLang="en-US"/>
              <a:t>几条？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接触对角线的非降路径，这时有条件，不容易确定。我们可以将路径进行对称变换，使得技术变得</a:t>
            </a:r>
            <a:r>
              <a:rPr lang="zh-CN" altLang="en-US"/>
              <a:t>方便。</a:t>
            </a:r>
            <a:endParaRPr lang="zh-CN" altLang="en-US"/>
          </a:p>
          <a:p>
            <a:r>
              <a:rPr lang="zh-CN" altLang="en-US"/>
              <a:t>我们假设某条接触对角线的路径最后在该黑点处与对角线接触，之后不再与对角线接触。我们将该黑点前的这段路径相对对角线进行对称映射，得到蓝色</a:t>
            </a:r>
            <a:r>
              <a:rPr lang="zh-CN" altLang="en-US"/>
              <a:t>这条线。</a:t>
            </a:r>
            <a:endParaRPr lang="zh-CN" altLang="en-US"/>
          </a:p>
          <a:p>
            <a:r>
              <a:rPr lang="zh-CN" altLang="en-US"/>
              <a:t>我们可以发现，从（０，１）出发到达（ｎ，ｎ－１的任何一条路径，最后肯定要接触对角线而到达（ｎ，ｎ－１）点，它总是能对应一条从（１，０）出发接触对角线后而到达（ｎ，ｎ－１）的路径，而任何一条。。。因此，蓝色与红色路径存在一一对应</a:t>
            </a:r>
            <a:r>
              <a:rPr lang="zh-CN" altLang="en-US"/>
              <a:t>关系。</a:t>
            </a:r>
            <a:endParaRPr lang="zh-CN" altLang="en-US"/>
          </a:p>
          <a:p>
            <a:r>
              <a:rPr lang="zh-CN" altLang="en-US"/>
              <a:t>因此，路径数变为决定从（０，１）出发到达（ｎ，ｎ－１）的路径数。这个数除了非降这个条件外，没有其他</a:t>
            </a:r>
            <a:r>
              <a:rPr lang="zh-CN" altLang="en-US"/>
              <a:t>条件。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我们从非降路径来看待这两边的</a:t>
            </a:r>
            <a:r>
              <a:rPr lang="zh-CN" altLang="en-US"/>
              <a:t>公式。</a:t>
            </a:r>
            <a:endParaRPr lang="zh-CN" altLang="en-US"/>
          </a:p>
          <a:p>
            <a:r>
              <a:rPr lang="zh-CN" altLang="en-US"/>
              <a:t>右边显然是从原点到（ｍ＋ｎ－ｒ，ｒ）的非降路径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左边某项是什么含义？Ｃ（ｍ，ｋ）代表从原点到（ｍ－ｋ，ｋ）点的非降路径数，</a:t>
            </a:r>
            <a:r>
              <a:rPr lang="en-US" altLang="zh-CN"/>
              <a:t>C</a:t>
            </a:r>
            <a:r>
              <a:rPr lang="zh-CN" altLang="en-US"/>
              <a:t>（ｎ，ｒ－ｋ）代表从（ｍ－ｋ，ｋ）到（ｍ＋ｎ－ｒ，ｒ）的非降路径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因此</a:t>
            </a:r>
            <a:r>
              <a:rPr lang="en-US" altLang="zh-CN"/>
              <a:t>C</a:t>
            </a:r>
            <a:r>
              <a:rPr lang="zh-CN" altLang="en-US"/>
              <a:t>（ｍ，ｋ）Ｃ（ｎ，ｒ－ｋ）代表经过（ｍ－ｋ，ｋ）点再到达（ｍ＋ｎ－ｒ，ｒ）的路径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我们将ｋ从０变到ｒ，点（</a:t>
            </a:r>
            <a:r>
              <a:rPr lang="en-US" altLang="zh-CN"/>
              <a:t>m-</a:t>
            </a:r>
            <a:r>
              <a:rPr lang="zh-CN" altLang="en-US"/>
              <a:t>ｋ，ｋ）刚好遍历了从（ｍ，０）到（０，ｍ）这条</a:t>
            </a:r>
            <a:r>
              <a:rPr lang="zh-CN" altLang="en-US"/>
              <a:t>线段。</a:t>
            </a:r>
            <a:endParaRPr lang="zh-CN" altLang="en-US"/>
          </a:p>
          <a:p>
            <a:r>
              <a:rPr lang="zh-CN" altLang="en-US"/>
              <a:t>根据非降路径走法，从原点到达（ｍ＋ｎ－ｒ，ｒ）的任何一条路径，肯定经过这条线段上的</a:t>
            </a:r>
            <a:r>
              <a:rPr lang="zh-CN" altLang="en-US"/>
              <a:t>某点。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关键是说明为什么路径数等于单调递增函数</a:t>
            </a:r>
            <a:r>
              <a:rPr lang="zh-CN" altLang="en-US"/>
              <a:t>个数。</a:t>
            </a:r>
            <a:endParaRPr lang="zh-CN" altLang="en-US"/>
          </a:p>
          <a:p>
            <a:r>
              <a:rPr lang="zh-CN" altLang="en-US"/>
              <a:t>要证明是一一对应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计算单调函数个数，可以采用一一对应思想构造出等价非降</a:t>
            </a:r>
            <a:r>
              <a:rPr lang="zh-CN" altLang="en-US"/>
              <a:t>路径计数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zh-CN" altLang="en-US"/>
              <a:t>假定某个单调递增函数，我们总是可以构造出一条从（１，１）到达（ｎ＋１，ｎ）的路径来。构造方法</a:t>
            </a:r>
            <a:r>
              <a:rPr lang="zh-CN" altLang="en-US"/>
              <a:t>如下，</a:t>
            </a:r>
            <a:endParaRPr lang="zh-CN" altLang="en-US"/>
          </a:p>
          <a:p>
            <a:r>
              <a:rPr lang="zh-CN" altLang="en-US"/>
              <a:t>如果ｆ（１）不等于１，那么从（１，１）到（１，ｆ（１））连接一条线，否则（１，１）作为（１，ｆ（１））。然后先向右再向上走到（２，ｆ（２））．依次，类推可以走到（ｎ＋１，ｎ）．相反，任意给定一条从（１，１）到达（ｎ＋１，ｎ）的路径，总是可以定义一个</a:t>
            </a:r>
            <a:r>
              <a:rPr lang="en-US" altLang="zh-CN"/>
              <a:t>B</a:t>
            </a:r>
            <a:r>
              <a:rPr lang="zh-CN" altLang="en-US"/>
              <a:t>上的单调递增函数。取法如下，对某个１＜</a:t>
            </a:r>
            <a:r>
              <a:rPr lang="en-US" altLang="zh-CN"/>
              <a:t>=</a:t>
            </a:r>
            <a:r>
              <a:rPr lang="zh-CN" altLang="en-US"/>
              <a:t>ｋ＜</a:t>
            </a:r>
            <a:r>
              <a:rPr lang="en-US" altLang="zh-CN"/>
              <a:t>=</a:t>
            </a:r>
            <a:r>
              <a:rPr lang="zh-CN" altLang="en-US"/>
              <a:t>ｎ，总是取路径上最高的那个点最为ｆ在ｋ点的函数值。由这种方法决定的函数是满足单调递增函数要求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不同的进栈＼出栈序列导致不同的输出</a:t>
            </a:r>
            <a:r>
              <a:rPr lang="zh-CN" altLang="en-US"/>
              <a:t>序列。</a:t>
            </a:r>
            <a:endParaRPr lang="zh-CN" altLang="en-US"/>
          </a:p>
          <a:p>
            <a:r>
              <a:rPr lang="zh-CN" altLang="en-US"/>
              <a:t>将ｎ个数压进栈并取出来，不管以什么样的序列，走后肯定要进栈ｎ次，取出ｎ</a:t>
            </a:r>
            <a:r>
              <a:rPr lang="zh-CN" altLang="en-US"/>
              <a:t>次。</a:t>
            </a:r>
            <a:endParaRPr lang="zh-CN" altLang="en-US"/>
          </a:p>
          <a:p>
            <a:r>
              <a:rPr lang="zh-CN" altLang="en-US"/>
              <a:t>进展＼出栈序列相当于构造了一条非降</a:t>
            </a:r>
            <a:r>
              <a:rPr lang="zh-CN" altLang="en-US"/>
              <a:t>路劲。</a:t>
            </a:r>
            <a:endParaRPr lang="zh-CN" altLang="en-US"/>
          </a:p>
          <a:p>
            <a:r>
              <a:rPr lang="zh-CN" altLang="en-US"/>
              <a:t>进栈一次，相当于横向走了一步，出栈一次，相当于向上走了一步，最后肯定走到（ｎ，ｎ）。因此，某条路径等同于一个进栈出栈序列，所有的路径数等同于进出</a:t>
            </a:r>
            <a:r>
              <a:rPr lang="zh-CN" altLang="en-US"/>
              <a:t>序列。</a:t>
            </a:r>
            <a:endParaRPr lang="zh-CN" altLang="en-US"/>
          </a:p>
          <a:p>
            <a:r>
              <a:rPr lang="zh-CN" altLang="en-US"/>
              <a:t>但是需要注意的是，非降路径是有限制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即这个路径可以刚好碰到对角线，但不能越过</a:t>
            </a:r>
            <a:r>
              <a:rPr lang="zh-CN" altLang="en-US"/>
              <a:t>对角线。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怎么计算越过对角线的哪些路径</a:t>
            </a:r>
            <a:r>
              <a:rPr lang="zh-CN" altLang="en-US"/>
              <a:t>呢？</a:t>
            </a:r>
            <a:endParaRPr lang="zh-CN" altLang="en-US"/>
          </a:p>
          <a:p>
            <a:r>
              <a:rPr lang="zh-CN" altLang="en-US"/>
              <a:t>这条路径最后一次穿过对角线前肯定要经过平移对角线的上的</a:t>
            </a:r>
            <a:r>
              <a:rPr lang="zh-CN" altLang="en-US"/>
              <a:t>一点。</a:t>
            </a:r>
            <a:endParaRPr lang="zh-CN" altLang="en-US"/>
          </a:p>
          <a:p>
            <a:r>
              <a:rPr lang="zh-CN" altLang="en-US"/>
              <a:t>由此我们可以构造出</a:t>
            </a:r>
            <a:r>
              <a:rPr lang="zh-CN" altLang="en-US"/>
              <a:t>蓝线。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第三个等式，从访求角度进行</a:t>
            </a:r>
            <a:r>
              <a:rPr lang="zh-CN" altLang="en-US"/>
              <a:t>证明。</a:t>
            </a:r>
            <a:endParaRPr lang="zh-CN" altLang="en-US"/>
          </a:p>
          <a:p>
            <a:r>
              <a:rPr lang="zh-CN" altLang="en-US"/>
              <a:t>左边：总共ｎ个球，要放进ｔ个袋子里。每个袋放ｎｉ个</a:t>
            </a:r>
            <a:r>
              <a:rPr lang="zh-CN" altLang="en-US"/>
              <a:t>球。</a:t>
            </a:r>
            <a:endParaRPr lang="zh-CN" altLang="en-US"/>
          </a:p>
          <a:p>
            <a:r>
              <a:rPr lang="zh-CN" altLang="en-US"/>
              <a:t>右边，取一个参考球，它有可能放进各个袋子里，这里就要进行分类</a:t>
            </a:r>
            <a:r>
              <a:rPr lang="zh-CN" altLang="en-US"/>
              <a:t>求和。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讲下二项式展开系数，由它可生产无序组合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对该定理可采用数学归纳法进行</a:t>
            </a:r>
            <a:r>
              <a:rPr lang="zh-CN" altLang="en-US"/>
              <a:t>证明。</a:t>
            </a:r>
            <a:endParaRPr lang="zh-CN" altLang="en-US"/>
          </a:p>
          <a:p>
            <a:r>
              <a:rPr lang="zh-CN" altLang="en-US"/>
              <a:t>为更好地说明系数跟组合数的关系，用组合分析的方法证明该</a:t>
            </a:r>
            <a:r>
              <a:rPr lang="zh-CN" altLang="en-US"/>
              <a:t>定理。</a:t>
            </a:r>
            <a:endParaRPr lang="zh-CN" altLang="en-US"/>
          </a:p>
          <a:p>
            <a:r>
              <a:rPr lang="en-US" altLang="zh-CN"/>
              <a:t>()^n</a:t>
            </a:r>
            <a:r>
              <a:rPr lang="zh-CN" altLang="en-US"/>
              <a:t>可写成</a:t>
            </a:r>
            <a:r>
              <a:rPr lang="en-US" altLang="zh-CN"/>
              <a:t>()()()...</a:t>
            </a:r>
            <a:r>
              <a:rPr lang="zh-CN" altLang="en-US"/>
              <a:t>，对它展开成，可写成</a:t>
            </a:r>
            <a:r>
              <a:rPr lang="en-US" altLang="zh-CN"/>
              <a:t>xkyn-k</a:t>
            </a:r>
            <a:r>
              <a:rPr lang="zh-CN" altLang="en-US"/>
              <a:t>，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1’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在我们来完整地阐述下组合数的一些基本性质，这些在等式化简、证明等过程中经常会用到。这些恒等式的证明可以从等值计算的角度，利用已有的公理或公式，从等式变形到等式的右边，也可以从组合分析的角度证明等式</a:t>
            </a:r>
            <a:r>
              <a:rPr lang="zh-CN" altLang="en-US"/>
              <a:t>成立。</a:t>
            </a:r>
            <a:endParaRPr lang="zh-CN" altLang="en-US"/>
          </a:p>
          <a:p>
            <a:r>
              <a:rPr lang="zh-CN" altLang="en-US"/>
              <a:t>对这些组合恒等式的证明不做详细</a:t>
            </a:r>
            <a:r>
              <a:rPr lang="zh-CN" altLang="en-US"/>
              <a:t>介绍。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可利用演算证明，也可组合分析证明。大约耗时</a:t>
            </a:r>
            <a:r>
              <a:rPr lang="en-US" altLang="zh-CN"/>
              <a:t>10</a:t>
            </a:r>
            <a:r>
              <a:rPr lang="zh-CN" altLang="en-US"/>
              <a:t>分钟。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利用公式，</a:t>
            </a:r>
            <a:r>
              <a:rPr lang="en-US" altLang="zh-CN"/>
              <a:t>4</a:t>
            </a:r>
            <a:r>
              <a:rPr lang="zh-CN" altLang="en-US"/>
              <a:t>可利用组合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zh-CN" altLang="en-US"/>
              <a:t>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要</a:t>
            </a:r>
            <a:r>
              <a:rPr lang="zh-CN" altLang="en-US"/>
              <a:t>说明这种分类是否包含了所有的</a:t>
            </a:r>
            <a:r>
              <a:rPr lang="zh-CN" altLang="en-US"/>
              <a:t>情况。</a:t>
            </a:r>
            <a:endParaRPr lang="zh-CN" altLang="en-US"/>
          </a:p>
          <a:p>
            <a:r>
              <a:rPr lang="zh-CN" altLang="en-US"/>
              <a:t>左边相当于物理意义</a:t>
            </a:r>
            <a:r>
              <a:rPr lang="zh-CN" altLang="en-US"/>
              <a:t>解释。</a:t>
            </a:r>
            <a:endParaRPr lang="zh-CN" altLang="en-US"/>
          </a:p>
          <a:p>
            <a:r>
              <a:rPr lang="zh-CN" altLang="en-US"/>
              <a:t>左边每次都是一分为二，包含</a:t>
            </a:r>
            <a:r>
              <a:rPr lang="en-US" altLang="zh-CN"/>
              <a:t>xn</a:t>
            </a:r>
            <a:r>
              <a:rPr lang="zh-CN" altLang="en-US"/>
              <a:t>和不包含</a:t>
            </a:r>
            <a:r>
              <a:rPr lang="en-US" altLang="zh-CN"/>
              <a:t>xn,</a:t>
            </a:r>
            <a:r>
              <a:rPr lang="zh-CN" altLang="en-US"/>
              <a:t>然后又细分不包含</a:t>
            </a:r>
            <a:r>
              <a:rPr lang="en-US" altLang="zh-CN"/>
              <a:t>...xn</a:t>
            </a:r>
            <a:r>
              <a:rPr lang="zh-CN" altLang="en-US"/>
              <a:t>时，对</a:t>
            </a:r>
            <a:r>
              <a:rPr lang="en-US" altLang="zh-CN"/>
              <a:t>xn+1</a:t>
            </a:r>
            <a:r>
              <a:rPr lang="zh-CN" altLang="en-US"/>
              <a:t>进行一分为</a:t>
            </a:r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不同的计数</a:t>
            </a:r>
            <a:r>
              <a:rPr lang="zh-CN" altLang="en-US"/>
              <a:t>方式。</a:t>
            </a:r>
            <a:endParaRPr lang="zh-CN" altLang="en-US"/>
          </a:p>
          <a:p>
            <a:r>
              <a:rPr lang="zh-CN" altLang="en-US"/>
              <a:t>左边</a:t>
            </a:r>
            <a:r>
              <a:rPr lang="zh-CN" altLang="en-US"/>
              <a:t>就是物理意义</a:t>
            </a:r>
            <a:r>
              <a:rPr lang="zh-CN" altLang="en-US"/>
              <a:t>解释。</a:t>
            </a:r>
            <a:endParaRPr lang="zh-CN" altLang="en-US"/>
          </a:p>
          <a:p>
            <a:r>
              <a:rPr lang="zh-CN" altLang="en-US"/>
              <a:t>左边有重复度，相当于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n,k</a:t>
            </a:r>
            <a:r>
              <a:rPr lang="zh-CN" altLang="en-US"/>
              <a:t>）的（</a:t>
            </a:r>
            <a:r>
              <a:rPr lang="en-US" altLang="zh-CN"/>
              <a:t>n-k,r-k</a:t>
            </a:r>
            <a:r>
              <a:rPr lang="zh-CN" altLang="en-US"/>
              <a:t>）</a:t>
            </a:r>
            <a:r>
              <a:rPr lang="zh-CN" altLang="en-US"/>
              <a:t>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总体计数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zh-CN" altLang="en-US"/>
              <a:t>分类处理</a:t>
            </a:r>
            <a:r>
              <a:rPr lang="zh-CN" altLang="en-US"/>
              <a:t>方式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某人从原点出发，每次向右或者向上走到</a:t>
            </a:r>
            <a:r>
              <a:rPr lang="zh-CN" altLang="en-US"/>
              <a:t>一步，相应坐标</a:t>
            </a:r>
            <a:r>
              <a:rPr lang="en-US" altLang="zh-CN"/>
              <a:t>(x,y)</a:t>
            </a:r>
            <a:r>
              <a:rPr lang="zh-CN" altLang="en-US"/>
              <a:t>总是比上一位置大。这样的行走路径称为非降</a:t>
            </a:r>
            <a:r>
              <a:rPr lang="zh-CN" altLang="en-US"/>
              <a:t>路径。</a:t>
            </a:r>
            <a:endParaRPr lang="zh-CN" altLang="en-US"/>
          </a:p>
          <a:p>
            <a:r>
              <a:rPr lang="zh-CN" altLang="en-US"/>
              <a:t>那么，从原点走到</a:t>
            </a:r>
            <a:r>
              <a:rPr lang="en-US" altLang="zh-CN"/>
              <a:t>(m,n)</a:t>
            </a:r>
            <a:r>
              <a:rPr lang="zh-CN" altLang="en-US"/>
              <a:t>点所对应的路径有很多条，那么不同的可能路径总有</a:t>
            </a:r>
            <a:r>
              <a:rPr lang="zh-CN" altLang="en-US"/>
              <a:t>多少？</a:t>
            </a:r>
            <a:endParaRPr lang="zh-CN" altLang="en-US"/>
          </a:p>
          <a:p>
            <a:r>
              <a:rPr lang="zh-CN" altLang="en-US"/>
              <a:t>按照非降路径走法，不管按照什么路径走法，这个人要从原点走到</a:t>
            </a:r>
            <a:r>
              <a:rPr lang="en-US" altLang="zh-CN"/>
              <a:t>(m,n)</a:t>
            </a:r>
            <a:r>
              <a:rPr lang="zh-CN" altLang="en-US"/>
              <a:t>点，总共需要走</a:t>
            </a:r>
            <a:r>
              <a:rPr lang="en-US" altLang="zh-CN"/>
              <a:t>m+n</a:t>
            </a:r>
            <a:r>
              <a:rPr lang="zh-CN" altLang="en-US"/>
              <a:t>步。因此，一个具体路径相当于从</a:t>
            </a:r>
            <a:r>
              <a:rPr lang="en-US" altLang="zh-CN"/>
              <a:t>m+n</a:t>
            </a:r>
            <a:r>
              <a:rPr lang="zh-CN" altLang="en-US"/>
              <a:t>步中选择</a:t>
            </a:r>
            <a:r>
              <a:rPr lang="en-US" altLang="zh-CN"/>
              <a:t>m</a:t>
            </a:r>
            <a:r>
              <a:rPr lang="zh-CN" altLang="en-US"/>
              <a:t>步让向右走一步，其它步相应向上走一步。所有路径相当于</a:t>
            </a:r>
            <a:r>
              <a:rPr lang="en-US" altLang="zh-CN"/>
              <a:t>m+n</a:t>
            </a:r>
            <a:r>
              <a:rPr lang="zh-CN" altLang="en-US"/>
              <a:t>步选择</a:t>
            </a:r>
            <a:r>
              <a:rPr lang="en-US" altLang="zh-CN"/>
              <a:t>m</a:t>
            </a:r>
            <a:r>
              <a:rPr lang="zh-CN" altLang="en-US"/>
              <a:t>步向右走的选法。这等于</a:t>
            </a:r>
            <a:r>
              <a:rPr lang="en-US" altLang="zh-CN"/>
              <a:t>C(m+n,m)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9.bin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044575" y="753110"/>
            <a:ext cx="8278813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ea typeface="黑体" panose="02010609060101010101" pitchFamily="2" charset="-122"/>
              </a:rPr>
              <a:t>8.3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二项式定理与组合恒等式</a:t>
            </a:r>
            <a:endParaRPr lang="zh-CN" altLang="en-US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901065" y="233997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/>
              <a:t>8.3.1 </a:t>
            </a:r>
            <a:r>
              <a:rPr lang="zh-CN" altLang="en-US" b="1" dirty="0"/>
              <a:t>二项式定理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/>
              <a:t>8.3.2 </a:t>
            </a:r>
            <a:r>
              <a:rPr lang="zh-CN" altLang="en-US" b="1" dirty="0"/>
              <a:t>组合恒等式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/>
              <a:t>8.3.3 </a:t>
            </a:r>
            <a:r>
              <a:rPr lang="zh-CN" altLang="en-US" b="1" dirty="0"/>
              <a:t>非降路径问题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积之和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graphicFrame>
        <p:nvGraphicFramePr>
          <p:cNvPr id="14339" name="Object 4"/>
          <p:cNvGraphicFramePr/>
          <p:nvPr/>
        </p:nvGraphicFramePr>
        <p:xfrm>
          <a:off x="755650" y="1484948"/>
          <a:ext cx="7129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657600" imgH="889000" progId="Equation.3">
                  <p:embed/>
                </p:oleObj>
              </mc:Choice>
              <mc:Fallback>
                <p:oleObj name="" r:id="rId1" imgW="3657600" imgH="889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484948"/>
                        <a:ext cx="7129463" cy="173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7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1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4" name="Rectangle 15"/>
          <p:cNvSpPr/>
          <p:nvPr/>
        </p:nvSpPr>
        <p:spPr>
          <a:xfrm>
            <a:off x="540385" y="3316288"/>
            <a:ext cx="8542655" cy="186372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式证明思路：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考虑集合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等式右边计数了从这两个集合中选出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个元素的方法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将这些选法按照含有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中元素的个数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进行分类，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=0, 1,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然后使用加法法则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6"/>
          <p:cNvGraphicFramePr/>
          <p:nvPr/>
        </p:nvGraphicFramePr>
        <p:xfrm>
          <a:off x="1763713" y="5713413"/>
          <a:ext cx="57800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35630" imgH="431800" progId="Equation.3">
                  <p:embed/>
                </p:oleObj>
              </mc:Choice>
              <mc:Fallback>
                <p:oleObj name="" r:id="rId3" imgW="313563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5713413"/>
                        <a:ext cx="5780087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4045" y="5229860"/>
            <a:ext cx="35833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式是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式特例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即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组合恒等式解题方法小结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15363" name="Text Box 4"/>
          <p:cNvSpPr txBox="1"/>
          <p:nvPr/>
        </p:nvSpPr>
        <p:spPr>
          <a:xfrm>
            <a:off x="827088" y="1701165"/>
            <a:ext cx="7129462" cy="452310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证明方法：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已知恒等式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二项式定理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幂级数的求导、积分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归纳法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组合分析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求和方法：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Pascal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观察和的结果，然后使用归纳法证明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利用已知的公式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组合分析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非降路径问题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基本计数模型</a:t>
            </a: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组合计数模型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限制条件下的非降路径数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非降路径模型的应用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证明恒等式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单调函数</a:t>
            </a:r>
            <a:r>
              <a:rPr lang="zh-CN" altLang="en-US" b="1" dirty="0"/>
              <a:t>个数计数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栈的输出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4"/>
          <p:cNvSpPr>
            <a:spLocks noGrp="1"/>
          </p:cNvSpPr>
          <p:nvPr>
            <p:ph type="title"/>
          </p:nvPr>
        </p:nvSpPr>
        <p:spPr>
          <a:xfrm>
            <a:off x="685800" y="68135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基本计数模型</a:t>
            </a:r>
            <a:r>
              <a:rPr lang="zh-CN" altLang="en-US" sz="3600" dirty="0">
                <a:solidFill>
                  <a:srgbClr val="A50021"/>
                </a:solidFill>
                <a:sym typeface="+mn-ea"/>
              </a:rPr>
              <a:t>（组合计数模型2）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pic>
        <p:nvPicPr>
          <p:cNvPr id="17411" name="Picture 6" descr="图形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333" y="3500438"/>
            <a:ext cx="4176712" cy="289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7"/>
          <p:cNvSpPr/>
          <p:nvPr/>
        </p:nvSpPr>
        <p:spPr>
          <a:xfrm>
            <a:off x="407670" y="1529398"/>
            <a:ext cx="8740140" cy="175323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 indent="3048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(0, 0)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m-a+n-b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m-a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经过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分步处理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限制条件的非降路径数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18435" name="Rectangle 5"/>
          <p:cNvSpPr/>
          <p:nvPr/>
        </p:nvSpPr>
        <p:spPr>
          <a:xfrm>
            <a:off x="683895" y="1556703"/>
            <a:ext cx="7779385" cy="460375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除端点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外，从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(0, 0)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n, 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不接触对角线的非降路径数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8436" name="Picture 7" descr="图形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7705" y="2420303"/>
            <a:ext cx="3816350" cy="3576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5"/>
          <p:cNvSpPr/>
          <p:nvPr/>
        </p:nvSpPr>
        <p:spPr>
          <a:xfrm>
            <a:off x="755650" y="2299336"/>
            <a:ext cx="3403600" cy="378460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n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下不接触对角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线非降路径数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n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n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接触对角线的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=2[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9459" name="Object 3"/>
          <p:cNvGraphicFramePr/>
          <p:nvPr/>
        </p:nvGraphicFramePr>
        <p:xfrm>
          <a:off x="598170" y="5194300"/>
          <a:ext cx="8136255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902200" imgH="723900" progId="Equation.3">
                  <p:embed/>
                </p:oleObj>
              </mc:Choice>
              <mc:Fallback>
                <p:oleObj name="" r:id="rId1" imgW="4902200" imgH="723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170" y="5194300"/>
                        <a:ext cx="8136255" cy="1054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6"/>
          <p:cNvSpPr>
            <a:spLocks noGrp="1"/>
          </p:cNvSpPr>
          <p:nvPr>
            <p:ph type="title"/>
          </p:nvPr>
        </p:nvSpPr>
        <p:spPr>
          <a:xfrm>
            <a:off x="755650" y="476250"/>
            <a:ext cx="83883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</a:rPr>
              <a:t>利用一一对应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461" name="Text Box 7"/>
          <p:cNvSpPr txBox="1"/>
          <p:nvPr/>
        </p:nvSpPr>
        <p:spPr>
          <a:xfrm>
            <a:off x="827088" y="1484948"/>
            <a:ext cx="2926080" cy="3562350"/>
          </a:xfrm>
          <a:prstGeom prst="rect">
            <a:avLst/>
          </a:prstGeom>
          <a:noFill/>
          <a:ln w="63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(1, 0)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n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接触对角线的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n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无限制条件的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62" name="Picture 9" descr="图形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1629093"/>
            <a:ext cx="4032250" cy="345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应用</a:t>
            </a:r>
            <a:r>
              <a:rPr lang="en-US" altLang="zh-CN" sz="3600" dirty="0">
                <a:solidFill>
                  <a:srgbClr val="A50021"/>
                </a:solidFill>
              </a:rPr>
              <a:t>——</a:t>
            </a:r>
            <a:r>
              <a:rPr lang="zh-CN" altLang="en-US" sz="3600" dirty="0">
                <a:solidFill>
                  <a:srgbClr val="A50021"/>
                </a:solidFill>
              </a:rPr>
              <a:t>证明恒等式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Text Box 9"/>
          <p:cNvSpPr txBox="1"/>
          <p:nvPr/>
        </p:nvSpPr>
        <p:spPr>
          <a:xfrm>
            <a:off x="340995" y="1773555"/>
            <a:ext cx="3900170" cy="396748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 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证：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的非降路径数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按照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分类，再分步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路径数，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的路数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5" name="Object 7"/>
          <p:cNvGraphicFramePr/>
          <p:nvPr/>
        </p:nvGraphicFramePr>
        <p:xfrm>
          <a:off x="827088" y="2276475"/>
          <a:ext cx="3168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497965" imgH="431800" progId="Equation.3">
                  <p:embed/>
                </p:oleObj>
              </mc:Choice>
              <mc:Fallback>
                <p:oleObj name="" r:id="rId1" imgW="149796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276475"/>
                        <a:ext cx="316865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0" descr="图形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80" y="1773555"/>
            <a:ext cx="4820920" cy="405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6"/>
          <p:cNvSpPr>
            <a:spLocks noGrp="1"/>
          </p:cNvSpPr>
          <p:nvPr>
            <p:ph type="title"/>
          </p:nvPr>
        </p:nvSpPr>
        <p:spPr>
          <a:xfrm>
            <a:off x="685800" y="4572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应用</a:t>
            </a:r>
            <a:r>
              <a:rPr lang="en-US" altLang="zh-CN" sz="3600" dirty="0">
                <a:solidFill>
                  <a:srgbClr val="A50021"/>
                </a:solidFill>
              </a:rPr>
              <a:t>——</a:t>
            </a:r>
            <a:r>
              <a:rPr lang="zh-CN" altLang="en-US" sz="3600" dirty="0">
                <a:solidFill>
                  <a:srgbClr val="A50021"/>
                </a:solidFill>
              </a:rPr>
              <a:t>单调函数</a:t>
            </a:r>
            <a:r>
              <a:rPr lang="zh-CN" altLang="en-US" sz="3600" dirty="0">
                <a:solidFill>
                  <a:srgbClr val="A50021"/>
                </a:solidFill>
              </a:rPr>
              <a:t>个数计数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2150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9" name="Rectangle 1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1511" name="Picture 13" descr="图形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484630"/>
            <a:ext cx="4032250" cy="3389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3" name="Text Box 7"/>
          <p:cNvSpPr txBox="1"/>
          <p:nvPr/>
        </p:nvSpPr>
        <p:spPr>
          <a:xfrm>
            <a:off x="541020" y="982345"/>
            <a:ext cx="7848600" cy="230695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={1,2,…,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上单调递增函数个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数是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的非降路径数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上单调函数个数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4" name="Object 14"/>
          <p:cNvGraphicFramePr/>
          <p:nvPr/>
        </p:nvGraphicFramePr>
        <p:xfrm>
          <a:off x="1021080" y="5445760"/>
          <a:ext cx="2884805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511300" imgH="469900" progId="Equation.3">
                  <p:embed/>
                </p:oleObj>
              </mc:Choice>
              <mc:Fallback>
                <p:oleObj name="" r:id="rId2" imgW="1511300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1080" y="5445760"/>
                        <a:ext cx="2884805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6"/>
          <p:cNvGraphicFramePr/>
          <p:nvPr/>
        </p:nvGraphicFramePr>
        <p:xfrm>
          <a:off x="4437380" y="5418455"/>
          <a:ext cx="38830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" imgW="1879600" imgH="469900" progId="Equation.3">
                  <p:embed/>
                </p:oleObj>
              </mc:Choice>
              <mc:Fallback>
                <p:oleObj name="" r:id="rId4" imgW="1879600" imgH="469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7380" y="5418455"/>
                        <a:ext cx="388302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7"/>
          <p:cNvSpPr txBox="1"/>
          <p:nvPr/>
        </p:nvSpPr>
        <p:spPr>
          <a:xfrm>
            <a:off x="541020" y="3422015"/>
            <a:ext cx="7848600" cy="193802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={1,2,…,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={1,2,…,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单调递增函数个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数是从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的非降路径数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的单调函数个数，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9684385" y="1124585"/>
            <a:ext cx="7848600" cy="230695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={1,2,…,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={1,2,…,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上单调递增函数个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数是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的非降路径数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上单调函数个数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31013" y="6519863"/>
            <a:ext cx="2133600" cy="365125"/>
          </a:xfrm>
        </p:spPr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735013" y="563563"/>
            <a:ext cx="8229600" cy="6334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应用（栈输出的计数）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1412875"/>
            <a:ext cx="8351838" cy="1800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输入：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fr-FR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</a:t>
            </a: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fr-FR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出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zh-CN" altLang="fr-FR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x, x, y, y, x, y, y, x, y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538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538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6700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6700" y="4927600"/>
            <a:ext cx="504825" cy="4318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6700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8863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8863" y="4927600"/>
            <a:ext cx="504825" cy="4318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28863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25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21025" y="4927600"/>
            <a:ext cx="504825" cy="4318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1025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188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188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05350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05350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97513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05350" y="4927600"/>
            <a:ext cx="504825" cy="43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7513" y="5359400"/>
            <a:ext cx="5048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89675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81838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81838" y="5359400"/>
            <a:ext cx="504825" cy="43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74000" y="3630613"/>
            <a:ext cx="504825" cy="216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28863" y="4494213"/>
            <a:ext cx="504825" cy="433388"/>
          </a:xfrm>
          <a:prstGeom prst="rect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603" name="TextBox 36"/>
          <p:cNvSpPr txBox="1"/>
          <p:nvPr/>
        </p:nvSpPr>
        <p:spPr>
          <a:xfrm>
            <a:off x="3232150" y="5940425"/>
            <a:ext cx="3286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4" name="TextBox 37"/>
          <p:cNvSpPr txBox="1"/>
          <p:nvPr/>
        </p:nvSpPr>
        <p:spPr>
          <a:xfrm>
            <a:off x="3906838" y="5949950"/>
            <a:ext cx="5413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3,2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5" name="TextBox 38"/>
          <p:cNvSpPr txBox="1"/>
          <p:nvPr/>
        </p:nvSpPr>
        <p:spPr>
          <a:xfrm>
            <a:off x="5328920" y="5940425"/>
            <a:ext cx="7467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3,2,4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6" name="TextBox 39"/>
          <p:cNvSpPr txBox="1"/>
          <p:nvPr/>
        </p:nvSpPr>
        <p:spPr>
          <a:xfrm>
            <a:off x="6035675" y="5940425"/>
            <a:ext cx="9667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3,2,4,1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7" name="TextBox 40"/>
          <p:cNvSpPr txBox="1"/>
          <p:nvPr/>
        </p:nvSpPr>
        <p:spPr>
          <a:xfrm>
            <a:off x="7586663" y="5948363"/>
            <a:ext cx="13208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3,2,4,1,5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Text Box 5"/>
          <p:cNvSpPr txBox="1"/>
          <p:nvPr/>
        </p:nvSpPr>
        <p:spPr>
          <a:xfrm>
            <a:off x="755015" y="1844040"/>
            <a:ext cx="8208963" cy="372300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lt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ea typeface="+mn-ea"/>
                <a:cs typeface="+mn-lt"/>
              </a:rPr>
              <a:t>4</a:t>
            </a:r>
            <a:r>
              <a:rPr lang="en-US" altLang="zh-CN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  </a:t>
            </a:r>
            <a:r>
              <a:rPr lang="zh-CN" altLang="en-US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将</a:t>
            </a:r>
            <a:r>
              <a:rPr lang="en-US" altLang="zh-CN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1, 2, …, </a:t>
            </a:r>
            <a:r>
              <a:rPr lang="en-US" altLang="zh-CN" sz="2800" b="1" i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按照顺序输入栈</a:t>
            </a:r>
            <a:r>
              <a:rPr lang="en-US" altLang="zh-CN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+mn-lt"/>
                <a:ea typeface="+mn-ea"/>
                <a:cs typeface="+mn-lt"/>
              </a:rPr>
              <a:t>有多少个不同的输出序列？</a:t>
            </a:r>
            <a:endParaRPr lang="zh-CN" altLang="en-US" sz="2800" b="1" dirty="0">
              <a:solidFill>
                <a:srgbClr val="002060"/>
              </a:solidFill>
              <a:latin typeface="+mn-lt"/>
              <a:ea typeface="+mn-ea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将进栈、出栈分别记作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出栈序列是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的排列，排列中任何前缀的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个数不少于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的个数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等于从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n,n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的不穿过对角线的非降路径数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二项式定理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12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Text Box 5"/>
          <p:cNvSpPr txBox="1"/>
          <p:nvPr/>
        </p:nvSpPr>
        <p:spPr>
          <a:xfrm>
            <a:off x="763905" y="1524000"/>
            <a:ext cx="7696200" cy="516953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是正整数，对一切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证明方法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组合分析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 当乘积被展开时其中的项都是下述形式：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0, 1, 2,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而构成形如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的项，必须从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个和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中选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个提供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，其它的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个提供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k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的系数是       ，定理得证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127" name="Object 6"/>
          <p:cNvGraphicFramePr/>
          <p:nvPr/>
        </p:nvGraphicFramePr>
        <p:xfrm>
          <a:off x="3121025" y="2205355"/>
          <a:ext cx="309753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85265" imgH="431800" progId="Equation.3">
                  <p:embed/>
                </p:oleObj>
              </mc:Choice>
              <mc:Fallback>
                <p:oleObj name="" r:id="rId1" imgW="14852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1025" y="2205355"/>
                        <a:ext cx="309753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/>
          <p:nvPr/>
        </p:nvGraphicFramePr>
        <p:xfrm>
          <a:off x="3841750" y="5777230"/>
          <a:ext cx="48514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79400" imgH="469900" progId="Equation.3">
                  <p:embed/>
                </p:oleObj>
              </mc:Choice>
              <mc:Fallback>
                <p:oleObj name="" r:id="rId3" imgW="279400" imgH="469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1750" y="5777230"/>
                        <a:ext cx="485140" cy="759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22440" y="2168525"/>
            <a:ext cx="22193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组合数也称为二项式系数。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7"/>
          <p:cNvSpPr/>
          <p:nvPr/>
        </p:nvSpPr>
        <p:spPr>
          <a:xfrm>
            <a:off x="323850" y="1269048"/>
            <a:ext cx="7993063" cy="4108450"/>
          </a:xfrm>
          <a:prstGeom prst="rect">
            <a:avLst/>
          </a:prstGeom>
          <a:noFill/>
          <a:ln w="6350">
            <a:noFill/>
          </a:ln>
        </p:spPr>
        <p:txBody>
          <a:bodyPr anchor="ctr" anchorCtr="0">
            <a:spAutoFit/>
          </a:bodyPr>
          <a:p>
            <a:pPr indent="57150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堆栈输出个数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0,0)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n,n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不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穿过对角线的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非降路径数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:(0,0)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非降路径总数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:(0,0)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穿过对角线的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非降路径数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150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1,1)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n,n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57150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的非降路径数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关系：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N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zh-CN" alt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6628" name="Object 8"/>
          <p:cNvGraphicFramePr/>
          <p:nvPr/>
        </p:nvGraphicFramePr>
        <p:xfrm>
          <a:off x="1082993" y="5521960"/>
          <a:ext cx="6481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14700" imgH="431800" progId="Equation.3">
                  <p:embed/>
                </p:oleObj>
              </mc:Choice>
              <mc:Fallback>
                <p:oleObj name="" r:id="rId1" imgW="33147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2993" y="5521960"/>
                        <a:ext cx="64817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12" descr="图形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65" y="1201420"/>
            <a:ext cx="4248150" cy="3532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8.4.1 </a:t>
            </a:r>
            <a:r>
              <a:rPr lang="zh-CN" altLang="en-US" b="1" dirty="0"/>
              <a:t>多项式定理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8.4.2 </a:t>
            </a:r>
            <a:r>
              <a:rPr lang="zh-CN" altLang="en-US" b="1" dirty="0"/>
              <a:t>多项式系数</a:t>
            </a:r>
            <a:endParaRPr lang="zh-CN" altLang="en-US" b="1" dirty="0"/>
          </a:p>
        </p:txBody>
      </p:sp>
      <p:sp>
        <p:nvSpPr>
          <p:cNvPr id="2765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A50021"/>
                </a:solidFill>
                <a:ea typeface="黑体" panose="02010609060101010101" pitchFamily="2" charset="-122"/>
              </a:rPr>
              <a:t>8.4 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多项式定理</a:t>
            </a:r>
            <a:endParaRPr lang="en-US" altLang="zh-CN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type="title"/>
          </p:nvPr>
        </p:nvSpPr>
        <p:spPr>
          <a:xfrm>
            <a:off x="611188" y="32258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多项式定理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8675" name="Rectangle 13"/>
          <p:cNvSpPr/>
          <p:nvPr/>
        </p:nvSpPr>
        <p:spPr>
          <a:xfrm>
            <a:off x="-190500" y="3933825"/>
            <a:ext cx="247650" cy="244475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6" name="Group 20"/>
          <p:cNvGrpSpPr/>
          <p:nvPr/>
        </p:nvGrpSpPr>
        <p:grpSpPr>
          <a:xfrm>
            <a:off x="704850" y="1341755"/>
            <a:ext cx="7612063" cy="2219325"/>
            <a:chOff x="385" y="1117"/>
            <a:chExt cx="4795" cy="1398"/>
          </a:xfrm>
        </p:grpSpPr>
        <p:grpSp>
          <p:nvGrpSpPr>
            <p:cNvPr id="28677" name="Group 19"/>
            <p:cNvGrpSpPr/>
            <p:nvPr/>
          </p:nvGrpSpPr>
          <p:grpSpPr>
            <a:xfrm>
              <a:off x="385" y="1117"/>
              <a:ext cx="4795" cy="1012"/>
              <a:chOff x="476" y="1117"/>
              <a:chExt cx="4795" cy="1012"/>
            </a:xfrm>
          </p:grpSpPr>
          <p:sp>
            <p:nvSpPr>
              <p:cNvPr id="28678" name="Text Box 8"/>
              <p:cNvSpPr txBox="1"/>
              <p:nvPr/>
            </p:nvSpPr>
            <p:spPr>
              <a:xfrm>
                <a:off x="476" y="1117"/>
                <a:ext cx="4795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8.6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为正整数，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="1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为实数，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=1, 2, … ,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79" name="Object 4"/>
              <p:cNvGraphicFramePr/>
              <p:nvPr/>
            </p:nvGraphicFramePr>
            <p:xfrm>
              <a:off x="574" y="1480"/>
              <a:ext cx="4388" cy="6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" imgW="3008630" imgH="444500" progId="Equation.3">
                      <p:embed/>
                    </p:oleObj>
                  </mc:Choice>
                  <mc:Fallback>
                    <p:oleObj name="" r:id="rId1" imgW="3008630" imgH="4445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74" y="1480"/>
                            <a:ext cx="4388" cy="6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0" name="Text Box 15"/>
            <p:cNvSpPr txBox="1"/>
            <p:nvPr/>
          </p:nvSpPr>
          <p:spPr>
            <a:xfrm>
              <a:off x="1766" y="2070"/>
              <a:ext cx="2575" cy="44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求和是对满足方程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的一切非负整数解求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681" name="Object 9"/>
          <p:cNvGraphicFramePr/>
          <p:nvPr/>
        </p:nvGraphicFramePr>
        <p:xfrm>
          <a:off x="972503" y="5545138"/>
          <a:ext cx="74914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668395" imgH="444500" progId="Equation.3">
                  <p:embed/>
                </p:oleObj>
              </mc:Choice>
              <mc:Fallback>
                <p:oleObj name="" r:id="rId3" imgW="366839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503" y="5545138"/>
                        <a:ext cx="749141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2" name="Group 24"/>
          <p:cNvGrpSpPr/>
          <p:nvPr/>
        </p:nvGrpSpPr>
        <p:grpSpPr>
          <a:xfrm>
            <a:off x="395288" y="3644900"/>
            <a:ext cx="8353425" cy="1895476"/>
            <a:chOff x="249" y="2296"/>
            <a:chExt cx="5262" cy="1194"/>
          </a:xfrm>
        </p:grpSpPr>
        <p:sp>
          <p:nvSpPr>
            <p:cNvPr id="28683" name="Rectangle 12"/>
            <p:cNvSpPr/>
            <p:nvPr/>
          </p:nvSpPr>
          <p:spPr>
            <a:xfrm>
              <a:off x="249" y="2666"/>
              <a:ext cx="5262" cy="824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ctr" anchorCtr="0">
              <a:spAutoFit/>
            </a:bodyPr>
            <a:p>
              <a:pPr indent="854075"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个因式中选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个因式贡献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从剩下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个因式选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854075"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个因式贡献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 …,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从剩下的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i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个因式中选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854075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n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个因式贡献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8684" name="Object 10"/>
            <p:cNvGraphicFramePr/>
            <p:nvPr/>
          </p:nvGraphicFramePr>
          <p:xfrm>
            <a:off x="2211" y="2296"/>
            <a:ext cx="144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888365" imgH="241300" progId="Equation.3">
                    <p:embed/>
                  </p:oleObj>
                </mc:Choice>
                <mc:Fallback>
                  <p:oleObj name="" r:id="rId5" imgW="888365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1" y="2296"/>
                          <a:ext cx="1440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Text Box 14"/>
            <p:cNvSpPr txBox="1"/>
            <p:nvPr/>
          </p:nvSpPr>
          <p:spPr>
            <a:xfrm>
              <a:off x="476" y="2371"/>
              <a:ext cx="208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  展开式中的项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Text Box 17"/>
            <p:cNvSpPr txBox="1"/>
            <p:nvPr/>
          </p:nvSpPr>
          <p:spPr>
            <a:xfrm>
              <a:off x="3583" y="2387"/>
              <a:ext cx="1338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是如下构成的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推论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755650" y="1630045"/>
            <a:ext cx="7777480" cy="136652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推论</a:t>
            </a:r>
            <a:r>
              <a:rPr lang="en-US" altLang="zh-CN" sz="2400" b="1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多项式展开式中不同的项数为方程</a:t>
            </a:r>
            <a:endParaRPr lang="zh-CN" altLang="en-US" sz="2400" b="1" dirty="0"/>
          </a:p>
          <a:p>
            <a:pPr eaLnBrk="1" hangingPunct="1">
              <a:buClrTx/>
              <a:buSzTx/>
              <a:buFontTx/>
              <a:buNone/>
            </a:pPr>
            <a:endParaRPr lang="zh-CN" altLang="en-US" sz="2400" b="1" dirty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/>
              <a:t>            的非负整数解的个数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n+ t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</a:rPr>
              <a:t>1, 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endParaRPr lang="zh-CN" altLang="en-US" sz="2400" dirty="0"/>
          </a:p>
        </p:txBody>
      </p:sp>
      <p:sp>
        <p:nvSpPr>
          <p:cNvPr id="2970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9702" name="Object 4"/>
          <p:cNvGraphicFramePr>
            <a:graphicFrameLocks noGrp="1"/>
          </p:cNvGraphicFramePr>
          <p:nvPr>
            <p:ph sz="half" idx="2"/>
          </p:nvPr>
        </p:nvGraphicFramePr>
        <p:xfrm>
          <a:off x="1846263" y="3257550"/>
          <a:ext cx="25003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67765" imgH="444500" progId="Equation.3">
                  <p:embed/>
                </p:oleObj>
              </mc:Choice>
              <mc:Fallback>
                <p:oleObj name="" r:id="rId1" imgW="1167765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263" y="3257550"/>
                        <a:ext cx="2500312" cy="950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/>
          <p:nvPr/>
        </p:nvGraphicFramePr>
        <p:xfrm>
          <a:off x="1764030" y="2205355"/>
          <a:ext cx="295275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67130" imgH="203200" progId="Equation.3">
                  <p:embed/>
                </p:oleObj>
              </mc:Choice>
              <mc:Fallback>
                <p:oleObj name="" r:id="rId3" imgW="11671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4030" y="2205355"/>
                        <a:ext cx="2952750" cy="474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/>
          <p:nvPr/>
        </p:nvSpPr>
        <p:spPr>
          <a:xfrm>
            <a:off x="827405" y="4221480"/>
            <a:ext cx="5562600" cy="968375"/>
          </a:xfrm>
          <a:prstGeom prst="rect">
            <a:avLst/>
          </a:prstGeom>
          <a:noFill/>
          <a:ln w="63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的系数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 由多项式定理得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6" name="Object 10"/>
          <p:cNvGraphicFramePr/>
          <p:nvPr/>
        </p:nvGraphicFramePr>
        <p:xfrm>
          <a:off x="1403350" y="5300980"/>
          <a:ext cx="6553200" cy="9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932430" imgH="431800" progId="Equation.3">
                  <p:embed/>
                </p:oleObj>
              </mc:Choice>
              <mc:Fallback>
                <p:oleObj name="" r:id="rId5" imgW="293243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5300980"/>
                        <a:ext cx="6553200" cy="956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755650" y="2993390"/>
            <a:ext cx="1811020" cy="6781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推论</a:t>
            </a:r>
            <a:r>
              <a:rPr lang="en-US" altLang="zh-CN" sz="2400" b="1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9705" grpId="0"/>
      <p:bldP spid="2970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多项式系数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0723" name="Text Box 4"/>
          <p:cNvSpPr txBox="1"/>
          <p:nvPr/>
        </p:nvSpPr>
        <p:spPr>
          <a:xfrm>
            <a:off x="827405" y="1844675"/>
            <a:ext cx="7820660" cy="378460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系数意义</a:t>
            </a:r>
            <a:endParaRPr lang="zh-CN" altLang="en-US" sz="36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多项式系数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多重集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的全排列数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个不同的球放到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个不同的盒子使得第一个盒子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个球，第二个盒子含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个球，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，第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个盒子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含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个球的方案数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4" name="Object 5"/>
          <p:cNvGraphicFramePr>
            <a:graphicFrameLocks noGrp="1"/>
          </p:cNvGraphicFramePr>
          <p:nvPr>
            <p:ph idx="1"/>
          </p:nvPr>
        </p:nvGraphicFramePr>
        <p:xfrm>
          <a:off x="2843530" y="2585720"/>
          <a:ext cx="1584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74065" imgH="444500" progId="Equation.3">
                  <p:embed/>
                </p:oleObj>
              </mc:Choice>
              <mc:Fallback>
                <p:oleObj name="" r:id="rId1" imgW="774065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530" y="2585720"/>
                        <a:ext cx="1584325" cy="909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5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Rectangle 7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9" name="Text Box 10"/>
          <p:cNvSpPr txBox="1"/>
          <p:nvPr/>
        </p:nvSpPr>
        <p:spPr>
          <a:xfrm>
            <a:off x="1257935" y="481330"/>
            <a:ext cx="5507355" cy="64516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多项</a:t>
            </a:r>
            <a:r>
              <a:rPr lang="zh-CN" altLang="en-US" sz="3600" b="1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式系数恒等式</a:t>
            </a:r>
            <a:endParaRPr lang="zh-CN" altLang="en-US" sz="3600" b="1" dirty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50" name="Group 14"/>
          <p:cNvGrpSpPr/>
          <p:nvPr/>
        </p:nvGrpSpPr>
        <p:grpSpPr>
          <a:xfrm>
            <a:off x="1544638" y="2575243"/>
            <a:ext cx="5360987" cy="898525"/>
            <a:chOff x="737" y="1525"/>
            <a:chExt cx="3377" cy="566"/>
          </a:xfrm>
        </p:grpSpPr>
        <p:graphicFrame>
          <p:nvGraphicFramePr>
            <p:cNvPr id="31751" name="Object 4"/>
            <p:cNvGraphicFramePr/>
            <p:nvPr/>
          </p:nvGraphicFramePr>
          <p:xfrm>
            <a:off x="737" y="1525"/>
            <a:ext cx="1519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205865" imgH="444500" progId="Equation.3">
                    <p:embed/>
                  </p:oleObj>
                </mc:Choice>
                <mc:Fallback>
                  <p:oleObj name="" r:id="rId1" imgW="1205865" imgH="444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37" y="1525"/>
                          <a:ext cx="1519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Text Box 11"/>
            <p:cNvSpPr txBox="1"/>
            <p:nvPr/>
          </p:nvSpPr>
          <p:spPr>
            <a:xfrm>
              <a:off x="3515" y="1691"/>
              <a:ext cx="599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推论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753" name="Group 15"/>
          <p:cNvGrpSpPr/>
          <p:nvPr/>
        </p:nvGrpSpPr>
        <p:grpSpPr>
          <a:xfrm>
            <a:off x="1458278" y="1348105"/>
            <a:ext cx="5595937" cy="909638"/>
            <a:chOff x="783" y="2160"/>
            <a:chExt cx="3525" cy="573"/>
          </a:xfrm>
        </p:grpSpPr>
        <p:graphicFrame>
          <p:nvGraphicFramePr>
            <p:cNvPr id="31754" name="Object 6"/>
            <p:cNvGraphicFramePr/>
            <p:nvPr/>
          </p:nvGraphicFramePr>
          <p:xfrm>
            <a:off x="783" y="2160"/>
            <a:ext cx="206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612265" imgH="444500" progId="Equation.3">
                    <p:embed/>
                  </p:oleObj>
                </mc:Choice>
                <mc:Fallback>
                  <p:oleObj name="" r:id="rId3" imgW="1612265" imgH="444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3" y="2160"/>
                          <a:ext cx="2063" cy="5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Text Box 12"/>
            <p:cNvSpPr txBox="1"/>
            <p:nvPr/>
          </p:nvSpPr>
          <p:spPr>
            <a:xfrm>
              <a:off x="3515" y="2341"/>
              <a:ext cx="793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定理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8.6</a:t>
              </a:r>
              <a:endPara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5295" y="3818255"/>
            <a:ext cx="8510270" cy="2562225"/>
            <a:chOff x="717" y="6013"/>
            <a:chExt cx="13402" cy="4035"/>
          </a:xfrm>
        </p:grpSpPr>
        <p:graphicFrame>
          <p:nvGraphicFramePr>
            <p:cNvPr id="31756" name="Object 8"/>
            <p:cNvGraphicFramePr/>
            <p:nvPr/>
          </p:nvGraphicFramePr>
          <p:xfrm>
            <a:off x="717" y="6013"/>
            <a:ext cx="13252" cy="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4152900" imgH="469900" progId="Equation.3">
                    <p:embed/>
                  </p:oleObj>
                </mc:Choice>
                <mc:Fallback>
                  <p:oleObj name="" r:id="rId5" imgW="4152900" imgH="469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7" y="6013"/>
                          <a:ext cx="13252" cy="1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Text Box 13"/>
            <p:cNvSpPr txBox="1"/>
            <p:nvPr/>
          </p:nvSpPr>
          <p:spPr>
            <a:xfrm>
              <a:off x="10489" y="7782"/>
              <a:ext cx="3630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组合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分析证明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190" y="8688"/>
              <a:ext cx="12134" cy="136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530" y="8574"/>
              <a:ext cx="1125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个不同的球放到</a:t>
              </a:r>
              <a:r>
                <a: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t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个不同的盒子使得第一个盒子含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个球，第二个盒子含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个球，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…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，第 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t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个盒子 含 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n</a:t>
              </a:r>
              <a:r>
                <a:rPr lang="en-US" altLang="zh-CN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t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个球的方案数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149" name="Group 9"/>
          <p:cNvGrpSpPr/>
          <p:nvPr/>
        </p:nvGrpSpPr>
        <p:grpSpPr>
          <a:xfrm>
            <a:off x="875665" y="1647190"/>
            <a:ext cx="8061960" cy="3726180"/>
            <a:chOff x="583" y="1207"/>
            <a:chExt cx="4701" cy="2223"/>
          </a:xfrm>
        </p:grpSpPr>
        <p:sp>
          <p:nvSpPr>
            <p:cNvPr id="6150" name="Text Box 8"/>
            <p:cNvSpPr txBox="1"/>
            <p:nvPr/>
          </p:nvSpPr>
          <p:spPr>
            <a:xfrm>
              <a:off x="583" y="1207"/>
              <a:ext cx="4701" cy="19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的展开式中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的系数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  由二项式定理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=13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得到展开式中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的系数，即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151" name="Object 4"/>
            <p:cNvGraphicFramePr/>
            <p:nvPr/>
          </p:nvGraphicFramePr>
          <p:xfrm>
            <a:off x="888" y="1810"/>
            <a:ext cx="339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463165" imgH="469900" progId="Equation.3">
                    <p:embed/>
                  </p:oleObj>
                </mc:Choice>
                <mc:Fallback>
                  <p:oleObj name="" r:id="rId1" imgW="2463165" imgH="469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8" y="1810"/>
                          <a:ext cx="3395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"/>
            <p:cNvGraphicFramePr/>
            <p:nvPr/>
          </p:nvGraphicFramePr>
          <p:xfrm>
            <a:off x="1020" y="2797"/>
            <a:ext cx="270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828165" imgH="431800" progId="Equation.3">
                    <p:embed/>
                  </p:oleObj>
                </mc:Choice>
                <mc:Fallback>
                  <p:oleObj name="" r:id="rId3" imgW="1828165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2797"/>
                          <a:ext cx="2700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title"/>
          </p:nvPr>
        </p:nvSpPr>
        <p:spPr>
          <a:xfrm>
            <a:off x="685800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组合恒等式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7171" name="Rectangle 5"/>
          <p:cNvSpPr/>
          <p:nvPr/>
        </p:nvSpPr>
        <p:spPr>
          <a:xfrm>
            <a:off x="0" y="276701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172" name="Object 4"/>
          <p:cNvGraphicFramePr/>
          <p:nvPr/>
        </p:nvGraphicFramePr>
        <p:xfrm>
          <a:off x="971550" y="1773238"/>
          <a:ext cx="28082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86865" imgH="1320165" progId="Equation.3">
                  <p:embed/>
                </p:oleObj>
              </mc:Choice>
              <mc:Fallback>
                <p:oleObj name="" r:id="rId1" imgW="1586865" imgH="13201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73238"/>
                        <a:ext cx="2808288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7"/>
          <p:cNvSpPr txBox="1"/>
          <p:nvPr/>
        </p:nvSpPr>
        <p:spPr>
          <a:xfrm>
            <a:off x="827088" y="4221163"/>
            <a:ext cx="7272337" cy="230632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证明方法：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公式代入、组合分析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式用于化简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式用于求和时消去变系数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式用于求和时拆项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然后合并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685800" y="82486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ClrTx/>
              <a:buSzTx/>
              <a:buFont typeface="Wingdings" panose="05000000000000000000" charset="0"/>
              <a:buChar char="p"/>
            </a:pPr>
            <a:r>
              <a:rPr lang="zh-CN" altLang="en-US" sz="3600" kern="0" dirty="0">
                <a:solidFill>
                  <a:srgbClr val="A50021"/>
                </a:solidFill>
              </a:rPr>
              <a:t>递推式</a:t>
            </a:r>
            <a:endParaRPr lang="zh-CN" altLang="en-US" sz="3600" kern="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8"/>
          <p:cNvSpPr/>
          <p:nvPr/>
        </p:nvSpPr>
        <p:spPr>
          <a:xfrm>
            <a:off x="467995" y="5589429"/>
            <a:ext cx="8208963" cy="977265"/>
          </a:xfrm>
          <a:prstGeom prst="rect">
            <a:avLst/>
          </a:prstGeom>
          <a:noFill/>
          <a:ln w="6350">
            <a:noFill/>
          </a:ln>
        </p:spPr>
        <p:txBody>
          <a:bodyPr anchor="ctr" anchorCtr="0">
            <a:spAutoFit/>
          </a:bodyPr>
          <a:p>
            <a:pPr marL="342900" indent="-342900" eaLnBrk="0" hangingPunc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一种方法就是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分类处理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元集合的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子集个数是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根据加法法则，子集总数是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title"/>
          </p:nvPr>
        </p:nvSpPr>
        <p:spPr>
          <a:xfrm>
            <a:off x="685800" y="25082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ClrTx/>
              <a:buSzTx/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变下项求和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graphicFrame>
        <p:nvGraphicFramePr>
          <p:cNvPr id="8195" name="Object 4"/>
          <p:cNvGraphicFramePr/>
          <p:nvPr/>
        </p:nvGraphicFramePr>
        <p:xfrm>
          <a:off x="2491264" y="1144905"/>
          <a:ext cx="3946525" cy="205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828800" imgH="952500" progId="Equation.3">
                  <p:embed/>
                </p:oleObj>
              </mc:Choice>
              <mc:Fallback>
                <p:oleObj name="" r:id="rId1" imgW="1828800" imgH="952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1264" y="1144905"/>
                        <a:ext cx="3946525" cy="205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8"/>
          <p:cNvSpPr/>
          <p:nvPr/>
        </p:nvSpPr>
        <p:spPr>
          <a:xfrm>
            <a:off x="466725" y="3438525"/>
            <a:ext cx="8301990" cy="218376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 indent="276225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证明公式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方法：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二项式定理或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组合分析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eaLnBrk="0" hangingPunct="0">
              <a:lnSpc>
                <a:spcPct val="12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 2,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下面计数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的所有子集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另一种方法是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分步处理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，为构成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的子集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，每个元素有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种选择，根据乘法法则，子集总数是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8" name="Object 6"/>
          <p:cNvGraphicFramePr/>
          <p:nvPr/>
        </p:nvGraphicFramePr>
        <p:xfrm>
          <a:off x="3780155" y="5949315"/>
          <a:ext cx="64389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44500" imgH="431800" progId="Equation.3">
                  <p:embed/>
                </p:oleObj>
              </mc:Choice>
              <mc:Fallback>
                <p:oleObj name="" r:id="rId3" imgW="4445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0155" y="5949315"/>
                        <a:ext cx="64389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42290" y="39433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变系数和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9219" name="Rectangle 6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220" name="Object 5"/>
          <p:cNvGraphicFramePr/>
          <p:nvPr/>
        </p:nvGraphicFramePr>
        <p:xfrm>
          <a:off x="538163" y="1345248"/>
          <a:ext cx="3490912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63700" imgH="889000" progId="Equation.3">
                  <p:embed/>
                </p:oleObj>
              </mc:Choice>
              <mc:Fallback>
                <p:oleObj name="" r:id="rId1" imgW="1663700" imgH="889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163" y="1345248"/>
                        <a:ext cx="3490912" cy="186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9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Rectangle 11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/>
          </p:cNvSpPr>
          <p:nvPr/>
        </p:nvSpPr>
        <p:spPr>
          <a:xfrm>
            <a:off x="394970" y="309435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A50021"/>
                </a:solidFill>
              </a:rPr>
              <a:t>证明公式6 (二项式定理+求导)</a:t>
            </a:r>
            <a:endParaRPr lang="en-US" altLang="zh-CN" sz="2400" dirty="0">
              <a:solidFill>
                <a:srgbClr val="A50021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164715" y="5360670"/>
          <a:ext cx="366141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980690" imgH="922655" progId="Equation.KSEE3">
                  <p:embed/>
                </p:oleObj>
              </mc:Choice>
              <mc:Fallback>
                <p:oleObj name="" r:id="rId3" imgW="2980690" imgH="92265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4715" y="5360670"/>
                        <a:ext cx="366141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191385" y="3789045"/>
          <a:ext cx="474853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4389120" imgH="996950" progId="Equation.KSEE3">
                  <p:embed/>
                </p:oleObj>
              </mc:Choice>
              <mc:Fallback>
                <p:oleObj name="" r:id="rId5" imgW="4389120" imgH="99695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1385" y="3789045"/>
                        <a:ext cx="4748530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123440" y="4580890"/>
          <a:ext cx="481647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3597275" imgH="944880" progId="Equation.KSEE3">
                  <p:embed/>
                </p:oleObj>
              </mc:Choice>
              <mc:Fallback>
                <p:oleObj name="" r:id="rId7" imgW="3597275" imgH="94488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440" y="4580890"/>
                        <a:ext cx="4816475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685800" y="896620"/>
            <a:ext cx="8134985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400" dirty="0">
                <a:solidFill>
                  <a:srgbClr val="A50021"/>
                </a:solidFill>
              </a:rPr>
              <a:t>证明公式7 (已知恒等式代入，利用</a:t>
            </a:r>
            <a:r>
              <a:rPr lang="en-US" altLang="zh-CN" sz="2400" dirty="0">
                <a:solidFill>
                  <a:srgbClr val="A50021"/>
                </a:solidFill>
                <a:sym typeface="+mn-ea"/>
              </a:rPr>
              <a:t>利用(4)和(6)公式</a:t>
            </a:r>
            <a:r>
              <a:rPr lang="en-US" altLang="zh-CN" sz="2400" dirty="0">
                <a:solidFill>
                  <a:srgbClr val="A50021"/>
                </a:solidFill>
              </a:rPr>
              <a:t>)</a:t>
            </a:r>
            <a:endParaRPr lang="en-US" altLang="zh-CN" sz="2400" dirty="0">
              <a:solidFill>
                <a:srgbClr val="A5002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7260" y="1707515"/>
            <a:ext cx="3024505" cy="1008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156325" y="1772920"/>
          <a:ext cx="2673350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23745" imgH="808990" progId="Equation.KSEE3">
                  <p:embed/>
                </p:oleObj>
              </mc:Choice>
              <mc:Fallback>
                <p:oleObj name="" r:id="rId1" imgW="2023745" imgH="80899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1772920"/>
                        <a:ext cx="2673350" cy="83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37845" y="1772920"/>
          <a:ext cx="5246370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253105" imgH="751205" progId="Equation.KSEE3">
                  <p:embed/>
                </p:oleObj>
              </mc:Choice>
              <mc:Fallback>
                <p:oleObj name="" r:id="rId3" imgW="3253105" imgH="75120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45" y="1772920"/>
                        <a:ext cx="5246370" cy="98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722755" y="2947670"/>
          <a:ext cx="6901815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6440805" imgH="991870" progId="Equation.KSEE3">
                  <p:embed/>
                </p:oleObj>
              </mc:Choice>
              <mc:Fallback>
                <p:oleObj name="" r:id="rId5" imgW="6440805" imgH="9918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2755" y="2947670"/>
                        <a:ext cx="6901815" cy="102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668145" y="4046855"/>
          <a:ext cx="448056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3512185" imgH="1021715" progId="Equation.KSEE3">
                  <p:embed/>
                </p:oleObj>
              </mc:Choice>
              <mc:Fallback>
                <p:oleObj name="" r:id="rId7" imgW="3512185" imgH="102171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8145" y="4046855"/>
                        <a:ext cx="4480560" cy="103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552575" y="5039995"/>
          <a:ext cx="434911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3561080" imgH="984885" progId="Equation.KSEE3">
                  <p:embed/>
                </p:oleObj>
              </mc:Choice>
              <mc:Fallback>
                <p:oleObj name="" r:id="rId9" imgW="3561080" imgH="984885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575" y="5039995"/>
                        <a:ext cx="4349115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1626870" y="6035040"/>
          <a:ext cx="531050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558665" imgH="527685" progId="Equation.KSEE3">
                  <p:embed/>
                </p:oleObj>
              </mc:Choice>
              <mc:Fallback>
                <p:oleObj name="" r:id="rId11" imgW="4558665" imgH="5276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6870" y="6035040"/>
                        <a:ext cx="5310505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35395" y="4008120"/>
            <a:ext cx="2484755" cy="1079500"/>
            <a:chOff x="9977" y="6312"/>
            <a:chExt cx="3913" cy="1700"/>
          </a:xfrm>
        </p:grpSpPr>
        <p:sp>
          <p:nvSpPr>
            <p:cNvPr id="19" name="圆角矩形 18"/>
            <p:cNvSpPr/>
            <p:nvPr/>
          </p:nvSpPr>
          <p:spPr>
            <a:xfrm>
              <a:off x="10034" y="6312"/>
              <a:ext cx="3856" cy="17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9977" y="6316"/>
            <a:ext cx="3795" cy="1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3" imgW="1938020" imgH="854075" progId="Equation.KSEE3">
                    <p:embed/>
                  </p:oleObj>
                </mc:Choice>
                <mc:Fallback>
                  <p:oleObj name="" r:id="rId13" imgW="1938020" imgH="854075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977" y="6316"/>
                          <a:ext cx="3795" cy="14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1910"/>
            <a:ext cx="1905000" cy="457200"/>
          </a:xfrm>
        </p:spPr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type="title"/>
          </p:nvPr>
        </p:nvSpPr>
        <p:spPr>
          <a:xfrm>
            <a:off x="614045" y="10731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变上项求和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graphicFrame>
        <p:nvGraphicFramePr>
          <p:cNvPr id="12291" name="Object 4"/>
          <p:cNvGraphicFramePr/>
          <p:nvPr/>
        </p:nvGraphicFramePr>
        <p:xfrm>
          <a:off x="683578" y="1055370"/>
          <a:ext cx="40005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802765" imgH="431800" progId="Equation.3">
                  <p:embed/>
                </p:oleObj>
              </mc:Choice>
              <mc:Fallback>
                <p:oleObj name="" r:id="rId1" imgW="18027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578" y="1055370"/>
                        <a:ext cx="40005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9"/>
          <p:cNvSpPr/>
          <p:nvPr/>
        </p:nvSpPr>
        <p:spPr>
          <a:xfrm>
            <a:off x="611505" y="2256156"/>
            <a:ext cx="7883525" cy="57086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   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组合分析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611505" y="2805748"/>
            <a:ext cx="7883525" cy="1050290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 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等式右边是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子集数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605" y="3715385"/>
            <a:ext cx="8491220" cy="2812415"/>
            <a:chOff x="623" y="5851"/>
            <a:chExt cx="13372" cy="4429"/>
          </a:xfrm>
        </p:grpSpPr>
        <p:graphicFrame>
          <p:nvGraphicFramePr>
            <p:cNvPr id="12294" name="Object 8"/>
            <p:cNvGraphicFramePr/>
            <p:nvPr/>
          </p:nvGraphicFramePr>
          <p:xfrm>
            <a:off x="13148" y="6374"/>
            <a:ext cx="573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266065" imgH="431165" progId="Equation.3">
                    <p:embed/>
                  </p:oleObj>
                </mc:Choice>
                <mc:Fallback>
                  <p:oleObj name="" r:id="rId3" imgW="266065" imgH="43116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148" y="6374"/>
                          <a:ext cx="573" cy="9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5" name="Group 14"/>
            <p:cNvGrpSpPr/>
            <p:nvPr/>
          </p:nvGrpSpPr>
          <p:grpSpPr>
            <a:xfrm>
              <a:off x="963" y="7405"/>
              <a:ext cx="13033" cy="860"/>
              <a:chOff x="431" y="2996"/>
              <a:chExt cx="5213" cy="344"/>
            </a:xfrm>
          </p:grpSpPr>
          <p:graphicFrame>
            <p:nvGraphicFramePr>
              <p:cNvPr id="12296" name="Object 7"/>
              <p:cNvGraphicFramePr/>
              <p:nvPr/>
            </p:nvGraphicFramePr>
            <p:xfrm>
              <a:off x="5281" y="2996"/>
              <a:ext cx="363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5" imgW="457200" imgH="431800" progId="Equation.3">
                      <p:embed/>
                    </p:oleObj>
                  </mc:Choice>
                  <mc:Fallback>
                    <p:oleObj name="" r:id="rId5" imgW="457200" imgH="4318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281" y="2996"/>
                            <a:ext cx="363" cy="3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7" name="Rectangle 10"/>
              <p:cNvSpPr/>
              <p:nvPr/>
            </p:nvSpPr>
            <p:spPr>
              <a:xfrm>
                <a:off x="431" y="3050"/>
                <a:ext cx="4823" cy="29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anchor="ctr" anchorCtr="0">
                <a:spAutoFit/>
              </a:bodyPr>
              <a:p>
                <a:r>
                  <a: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类：不含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baseline="-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含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baseline="-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剩下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个元素取自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400" b="1" baseline="-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… ,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i="1" baseline="-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="1" baseline="-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2298" name="Object 6"/>
            <p:cNvGraphicFramePr/>
            <p:nvPr/>
          </p:nvGraphicFramePr>
          <p:xfrm>
            <a:off x="13200" y="8601"/>
            <a:ext cx="610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266065" imgH="431165" progId="Equation.3">
                    <p:embed/>
                  </p:oleObj>
                </mc:Choice>
                <mc:Fallback>
                  <p:oleObj name="" r:id="rId7" imgW="266065" imgH="43116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00" y="8601"/>
                          <a:ext cx="610" cy="9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Rectangle 11"/>
            <p:cNvSpPr/>
            <p:nvPr/>
          </p:nvSpPr>
          <p:spPr>
            <a:xfrm>
              <a:off x="623" y="8228"/>
              <a:ext cx="11312" cy="130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ctr" anchorCtr="0">
              <a:spAutoFit/>
            </a:bodyPr>
            <a:p>
              <a:pPr indent="276225"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……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276225"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不含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含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剩下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个元素取自空集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Text Box 13"/>
            <p:cNvSpPr txBox="1"/>
            <p:nvPr/>
          </p:nvSpPr>
          <p:spPr>
            <a:xfrm>
              <a:off x="1078" y="9556"/>
              <a:ext cx="6690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由加法法则公式得证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851" y="5851"/>
              <a:ext cx="12415" cy="16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ctr" anchorCtr="0">
              <a:spAutoFit/>
            </a:bodyPr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考虑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分类计数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的方法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将所有的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元子集分成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类：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类：含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剩下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个元素取自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乘积转换式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13315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316" name="Object 4"/>
          <p:cNvGraphicFramePr/>
          <p:nvPr/>
        </p:nvGraphicFramePr>
        <p:xfrm>
          <a:off x="900113" y="1773238"/>
          <a:ext cx="28082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47165" imgH="431800" progId="Equation.3">
                  <p:embed/>
                </p:oleObj>
              </mc:Choice>
              <mc:Fallback>
                <p:oleObj name="" r:id="rId1" imgW="1447165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773238"/>
                        <a:ext cx="280828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8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3318" name="Group 9"/>
          <p:cNvGrpSpPr/>
          <p:nvPr/>
        </p:nvGrpSpPr>
        <p:grpSpPr>
          <a:xfrm>
            <a:off x="827088" y="2781300"/>
            <a:ext cx="7321549" cy="3192463"/>
            <a:chOff x="521" y="1752"/>
            <a:chExt cx="4612" cy="2011"/>
          </a:xfrm>
        </p:grpSpPr>
        <p:sp>
          <p:nvSpPr>
            <p:cNvPr id="13319" name="Text Box 6"/>
            <p:cNvSpPr txBox="1"/>
            <p:nvPr/>
          </p:nvSpPr>
          <p:spPr>
            <a:xfrm>
              <a:off x="521" y="1752"/>
              <a:ext cx="4612" cy="201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证明方法：利用已知恒等式或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组合分析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元集中选取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个元素，然后在这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个元素中再选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元素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不同的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元子集可能选出相同的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子集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，例如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a, b, c, d, e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a, b, c, 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b, c, 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b, c, d, e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b, c, 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 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重复度为：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0" name="Object 7"/>
            <p:cNvGraphicFramePr/>
            <p:nvPr/>
          </p:nvGraphicFramePr>
          <p:xfrm>
            <a:off x="1504" y="3191"/>
            <a:ext cx="53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482600" imgH="431800" progId="Equation.3">
                    <p:embed/>
                  </p:oleObj>
                </mc:Choice>
                <mc:Fallback>
                  <p:oleObj name="" r:id="rId3" imgW="482600" imgH="4318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4" y="3191"/>
                          <a:ext cx="532" cy="4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xY2JkMzdlODQ5OWY1NmYxODMwY2M0YzkyYjhjOWYifQ==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3163</Words>
  <Application>WPS 演示</Application>
  <PresentationFormat>全屏显示(4:3)</PresentationFormat>
  <Paragraphs>348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25</vt:i4>
      </vt:variant>
    </vt:vector>
  </HeadingPairs>
  <TitlesOfParts>
    <vt:vector size="77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微软雅黑</vt:lpstr>
      <vt:lpstr>Arial Unicode MS</vt:lpstr>
      <vt:lpstr>清华版教材展示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8.3 二项式定理与组合恒等式</vt:lpstr>
      <vt:lpstr>二项式定理</vt:lpstr>
      <vt:lpstr>PowerPoint 演示文稿</vt:lpstr>
      <vt:lpstr>组合恒等式</vt:lpstr>
      <vt:lpstr>变下项求和</vt:lpstr>
      <vt:lpstr>变系数和</vt:lpstr>
      <vt:lpstr>证明公式7 (已知恒等式代入，利用利用(4)和(6)公式)</vt:lpstr>
      <vt:lpstr>变上项求和</vt:lpstr>
      <vt:lpstr>乘积转换式</vt:lpstr>
      <vt:lpstr>积之和</vt:lpstr>
      <vt:lpstr>组合恒等式解题方法小结</vt:lpstr>
      <vt:lpstr>非降路径问题</vt:lpstr>
      <vt:lpstr>基本计数模型（组合计数模型2）</vt:lpstr>
      <vt:lpstr>限制条件的非降路径数</vt:lpstr>
      <vt:lpstr>利用一一对应</vt:lpstr>
      <vt:lpstr>应用——证明恒等式</vt:lpstr>
      <vt:lpstr>应用——单调函数个数计数</vt:lpstr>
      <vt:lpstr>应用（栈输出的计数）</vt:lpstr>
      <vt:lpstr>PowerPoint 演示文稿</vt:lpstr>
      <vt:lpstr>PowerPoint 演示文稿</vt:lpstr>
      <vt:lpstr>8.4 多项式定理</vt:lpstr>
      <vt:lpstr>多项式定理</vt:lpstr>
      <vt:lpstr>推论</vt:lpstr>
      <vt:lpstr>多项式系数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jy—书与无书</cp:lastModifiedBy>
  <cp:revision>44</cp:revision>
  <dcterms:created xsi:type="dcterms:W3CDTF">2003-05-27T06:14:00Z</dcterms:created>
  <dcterms:modified xsi:type="dcterms:W3CDTF">2022-05-20T01:09:56Z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7FBD5E18876D49C4B888BA25768C1F99</vt:lpwstr>
  </property>
</Properties>
</file>