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3"/>
  </p:notesMasterIdLst>
  <p:sldIdLst>
    <p:sldId id="259" r:id="rId2"/>
    <p:sldId id="290" r:id="rId3"/>
    <p:sldId id="258" r:id="rId4"/>
    <p:sldId id="260" r:id="rId5"/>
    <p:sldId id="261" r:id="rId6"/>
    <p:sldId id="262" r:id="rId7"/>
    <p:sldId id="263" r:id="rId8"/>
    <p:sldId id="264" r:id="rId9"/>
    <p:sldId id="265" r:id="rId10"/>
    <p:sldId id="268" r:id="rId11"/>
    <p:sldId id="269" r:id="rId12"/>
    <p:sldId id="266" r:id="rId13"/>
    <p:sldId id="267" r:id="rId14"/>
    <p:sldId id="291" r:id="rId15"/>
    <p:sldId id="271" r:id="rId16"/>
    <p:sldId id="272" r:id="rId17"/>
    <p:sldId id="274" r:id="rId18"/>
    <p:sldId id="275" r:id="rId19"/>
    <p:sldId id="276" r:id="rId20"/>
    <p:sldId id="277" r:id="rId21"/>
    <p:sldId id="278" r:id="rId22"/>
    <p:sldId id="279" r:id="rId23"/>
    <p:sldId id="280" r:id="rId24"/>
    <p:sldId id="281" r:id="rId25"/>
    <p:sldId id="282" r:id="rId26"/>
    <p:sldId id="292" r:id="rId27"/>
    <p:sldId id="285" r:id="rId28"/>
    <p:sldId id="283" r:id="rId29"/>
    <p:sldId id="286" r:id="rId30"/>
    <p:sldId id="287"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F8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spPr>
            <a:ln w="38100" cap="rnd">
              <a:solidFill>
                <a:schemeClr val="tx1"/>
              </a:solidFill>
              <a:round/>
            </a:ln>
            <a:effectLst/>
          </c:spPr>
          <c:marker>
            <c:symbol val="none"/>
          </c:marker>
          <c:xVal>
            <c:numRef>
              <c:f>Sheet1!$A$1:$A$201</c:f>
              <c:numCache>
                <c:formatCode>General</c:formatCode>
                <c:ptCount val="201"/>
                <c:pt idx="0">
                  <c:v>0</c:v>
                </c:pt>
                <c:pt idx="1">
                  <c:v>0.01</c:v>
                </c:pt>
                <c:pt idx="2">
                  <c:v>0.02</c:v>
                </c:pt>
                <c:pt idx="3">
                  <c:v>0.03</c:v>
                </c:pt>
                <c:pt idx="4">
                  <c:v>0.04</c:v>
                </c:pt>
                <c:pt idx="5">
                  <c:v>0.05</c:v>
                </c:pt>
                <c:pt idx="6">
                  <c:v>6.0000000000000005E-2</c:v>
                </c:pt>
                <c:pt idx="7">
                  <c:v>7.0000000000000007E-2</c:v>
                </c:pt>
                <c:pt idx="8">
                  <c:v>0.08</c:v>
                </c:pt>
                <c:pt idx="9">
                  <c:v>0.09</c:v>
                </c:pt>
                <c:pt idx="10">
                  <c:v>9.9999999999999992E-2</c:v>
                </c:pt>
                <c:pt idx="11">
                  <c:v>0.10999999999999999</c:v>
                </c:pt>
                <c:pt idx="12">
                  <c:v>0.11999999999999998</c:v>
                </c:pt>
                <c:pt idx="13">
                  <c:v>0.12999999999999998</c:v>
                </c:pt>
                <c:pt idx="14">
                  <c:v>0.13999999999999999</c:v>
                </c:pt>
                <c:pt idx="15">
                  <c:v>0.15</c:v>
                </c:pt>
                <c:pt idx="16">
                  <c:v>0.16</c:v>
                </c:pt>
                <c:pt idx="17">
                  <c:v>0.17</c:v>
                </c:pt>
                <c:pt idx="18">
                  <c:v>0.18000000000000002</c:v>
                </c:pt>
                <c:pt idx="19">
                  <c:v>0.19000000000000003</c:v>
                </c:pt>
                <c:pt idx="20">
                  <c:v>0.20000000000000004</c:v>
                </c:pt>
                <c:pt idx="21">
                  <c:v>0.21000000000000005</c:v>
                </c:pt>
                <c:pt idx="22">
                  <c:v>0.22000000000000006</c:v>
                </c:pt>
                <c:pt idx="23">
                  <c:v>0.23000000000000007</c:v>
                </c:pt>
                <c:pt idx="24">
                  <c:v>0.24000000000000007</c:v>
                </c:pt>
                <c:pt idx="25">
                  <c:v>0.25000000000000006</c:v>
                </c:pt>
                <c:pt idx="26">
                  <c:v>0.26000000000000006</c:v>
                </c:pt>
                <c:pt idx="27">
                  <c:v>0.27000000000000007</c:v>
                </c:pt>
                <c:pt idx="28">
                  <c:v>0.28000000000000008</c:v>
                </c:pt>
                <c:pt idx="29">
                  <c:v>0.29000000000000009</c:v>
                </c:pt>
                <c:pt idx="30">
                  <c:v>0.3000000000000001</c:v>
                </c:pt>
                <c:pt idx="31">
                  <c:v>0.31000000000000011</c:v>
                </c:pt>
                <c:pt idx="32">
                  <c:v>0.32000000000000012</c:v>
                </c:pt>
                <c:pt idx="33">
                  <c:v>0.33000000000000013</c:v>
                </c:pt>
                <c:pt idx="34">
                  <c:v>0.34000000000000014</c:v>
                </c:pt>
                <c:pt idx="35">
                  <c:v>0.35000000000000014</c:v>
                </c:pt>
                <c:pt idx="36">
                  <c:v>0.36000000000000015</c:v>
                </c:pt>
                <c:pt idx="37">
                  <c:v>0.37000000000000016</c:v>
                </c:pt>
                <c:pt idx="38">
                  <c:v>0.38000000000000017</c:v>
                </c:pt>
                <c:pt idx="39">
                  <c:v>0.39000000000000018</c:v>
                </c:pt>
                <c:pt idx="40">
                  <c:v>0.40000000000000019</c:v>
                </c:pt>
                <c:pt idx="41">
                  <c:v>0.4100000000000002</c:v>
                </c:pt>
                <c:pt idx="42">
                  <c:v>0.42000000000000021</c:v>
                </c:pt>
                <c:pt idx="43">
                  <c:v>0.43000000000000022</c:v>
                </c:pt>
                <c:pt idx="44">
                  <c:v>0.44000000000000022</c:v>
                </c:pt>
                <c:pt idx="45">
                  <c:v>0.45000000000000023</c:v>
                </c:pt>
                <c:pt idx="46">
                  <c:v>0.46000000000000024</c:v>
                </c:pt>
                <c:pt idx="47">
                  <c:v>0.47000000000000025</c:v>
                </c:pt>
                <c:pt idx="48">
                  <c:v>0.48000000000000026</c:v>
                </c:pt>
                <c:pt idx="49">
                  <c:v>0.49000000000000027</c:v>
                </c:pt>
                <c:pt idx="50">
                  <c:v>0.50000000000000022</c:v>
                </c:pt>
                <c:pt idx="51">
                  <c:v>0.51000000000000023</c:v>
                </c:pt>
                <c:pt idx="52">
                  <c:v>0.52000000000000024</c:v>
                </c:pt>
                <c:pt idx="53">
                  <c:v>0.53000000000000025</c:v>
                </c:pt>
                <c:pt idx="54">
                  <c:v>0.54000000000000026</c:v>
                </c:pt>
                <c:pt idx="55">
                  <c:v>0.55000000000000027</c:v>
                </c:pt>
                <c:pt idx="56">
                  <c:v>0.56000000000000028</c:v>
                </c:pt>
                <c:pt idx="57">
                  <c:v>0.57000000000000028</c:v>
                </c:pt>
                <c:pt idx="58">
                  <c:v>0.58000000000000029</c:v>
                </c:pt>
                <c:pt idx="59">
                  <c:v>0.5900000000000003</c:v>
                </c:pt>
                <c:pt idx="60">
                  <c:v>0.60000000000000031</c:v>
                </c:pt>
                <c:pt idx="61">
                  <c:v>0.61000000000000032</c:v>
                </c:pt>
                <c:pt idx="62">
                  <c:v>0.62000000000000033</c:v>
                </c:pt>
                <c:pt idx="63">
                  <c:v>0.63000000000000034</c:v>
                </c:pt>
                <c:pt idx="64">
                  <c:v>0.64000000000000035</c:v>
                </c:pt>
                <c:pt idx="65">
                  <c:v>0.65000000000000036</c:v>
                </c:pt>
                <c:pt idx="66">
                  <c:v>0.66000000000000036</c:v>
                </c:pt>
                <c:pt idx="67">
                  <c:v>0.67000000000000037</c:v>
                </c:pt>
                <c:pt idx="68">
                  <c:v>0.68000000000000038</c:v>
                </c:pt>
                <c:pt idx="69">
                  <c:v>0.69000000000000039</c:v>
                </c:pt>
                <c:pt idx="70">
                  <c:v>0.7000000000000004</c:v>
                </c:pt>
                <c:pt idx="71">
                  <c:v>0.71000000000000041</c:v>
                </c:pt>
                <c:pt idx="72">
                  <c:v>0.72000000000000042</c:v>
                </c:pt>
                <c:pt idx="73">
                  <c:v>0.73000000000000043</c:v>
                </c:pt>
                <c:pt idx="74">
                  <c:v>0.74000000000000044</c:v>
                </c:pt>
                <c:pt idx="75">
                  <c:v>0.75000000000000044</c:v>
                </c:pt>
                <c:pt idx="76">
                  <c:v>0.76000000000000045</c:v>
                </c:pt>
                <c:pt idx="77">
                  <c:v>0.77000000000000046</c:v>
                </c:pt>
                <c:pt idx="78">
                  <c:v>0.78000000000000047</c:v>
                </c:pt>
                <c:pt idx="79">
                  <c:v>0.79000000000000048</c:v>
                </c:pt>
                <c:pt idx="80">
                  <c:v>0.80000000000000049</c:v>
                </c:pt>
                <c:pt idx="81">
                  <c:v>0.8100000000000005</c:v>
                </c:pt>
                <c:pt idx="82">
                  <c:v>0.82000000000000051</c:v>
                </c:pt>
                <c:pt idx="83">
                  <c:v>0.83000000000000052</c:v>
                </c:pt>
                <c:pt idx="84">
                  <c:v>0.84000000000000052</c:v>
                </c:pt>
                <c:pt idx="85">
                  <c:v>0.85000000000000053</c:v>
                </c:pt>
                <c:pt idx="86">
                  <c:v>0.86000000000000054</c:v>
                </c:pt>
                <c:pt idx="87">
                  <c:v>0.87000000000000055</c:v>
                </c:pt>
                <c:pt idx="88">
                  <c:v>0.88000000000000056</c:v>
                </c:pt>
                <c:pt idx="89">
                  <c:v>0.89000000000000057</c:v>
                </c:pt>
                <c:pt idx="90">
                  <c:v>0.90000000000000058</c:v>
                </c:pt>
                <c:pt idx="91">
                  <c:v>0.91000000000000059</c:v>
                </c:pt>
                <c:pt idx="92">
                  <c:v>0.9200000000000006</c:v>
                </c:pt>
                <c:pt idx="93">
                  <c:v>0.9300000000000006</c:v>
                </c:pt>
                <c:pt idx="94">
                  <c:v>0.94000000000000061</c:v>
                </c:pt>
                <c:pt idx="95">
                  <c:v>0.95000000000000062</c:v>
                </c:pt>
                <c:pt idx="96">
                  <c:v>0.96000000000000063</c:v>
                </c:pt>
                <c:pt idx="97">
                  <c:v>0.97000000000000064</c:v>
                </c:pt>
                <c:pt idx="98">
                  <c:v>0.98000000000000065</c:v>
                </c:pt>
                <c:pt idx="99">
                  <c:v>0.99000000000000066</c:v>
                </c:pt>
                <c:pt idx="100">
                  <c:v>1.0000000000000007</c:v>
                </c:pt>
                <c:pt idx="101">
                  <c:v>1.0100000000000007</c:v>
                </c:pt>
                <c:pt idx="102">
                  <c:v>1.0200000000000007</c:v>
                </c:pt>
                <c:pt idx="103">
                  <c:v>1.0300000000000007</c:v>
                </c:pt>
                <c:pt idx="104">
                  <c:v>1.0400000000000007</c:v>
                </c:pt>
                <c:pt idx="105">
                  <c:v>1.0500000000000007</c:v>
                </c:pt>
                <c:pt idx="106">
                  <c:v>1.0600000000000007</c:v>
                </c:pt>
                <c:pt idx="107">
                  <c:v>1.0700000000000007</c:v>
                </c:pt>
                <c:pt idx="108">
                  <c:v>1.0800000000000007</c:v>
                </c:pt>
                <c:pt idx="109">
                  <c:v>1.0900000000000007</c:v>
                </c:pt>
                <c:pt idx="110">
                  <c:v>1.1000000000000008</c:v>
                </c:pt>
                <c:pt idx="111">
                  <c:v>1.1100000000000008</c:v>
                </c:pt>
                <c:pt idx="112">
                  <c:v>1.1200000000000008</c:v>
                </c:pt>
                <c:pt idx="113">
                  <c:v>1.1300000000000008</c:v>
                </c:pt>
                <c:pt idx="114">
                  <c:v>1.1400000000000008</c:v>
                </c:pt>
                <c:pt idx="115">
                  <c:v>1.1500000000000008</c:v>
                </c:pt>
                <c:pt idx="116">
                  <c:v>1.1600000000000008</c:v>
                </c:pt>
                <c:pt idx="117">
                  <c:v>1.1700000000000008</c:v>
                </c:pt>
                <c:pt idx="118">
                  <c:v>1.1800000000000008</c:v>
                </c:pt>
                <c:pt idx="119">
                  <c:v>1.1900000000000008</c:v>
                </c:pt>
                <c:pt idx="120">
                  <c:v>1.2000000000000008</c:v>
                </c:pt>
                <c:pt idx="121">
                  <c:v>1.2100000000000009</c:v>
                </c:pt>
                <c:pt idx="122">
                  <c:v>1.2200000000000009</c:v>
                </c:pt>
                <c:pt idx="123">
                  <c:v>1.2300000000000009</c:v>
                </c:pt>
                <c:pt idx="124">
                  <c:v>1.2400000000000009</c:v>
                </c:pt>
                <c:pt idx="125">
                  <c:v>1.2500000000000009</c:v>
                </c:pt>
                <c:pt idx="126">
                  <c:v>1.2600000000000009</c:v>
                </c:pt>
                <c:pt idx="127">
                  <c:v>1.2700000000000009</c:v>
                </c:pt>
                <c:pt idx="128">
                  <c:v>1.2800000000000009</c:v>
                </c:pt>
                <c:pt idx="129">
                  <c:v>1.2900000000000009</c:v>
                </c:pt>
                <c:pt idx="130">
                  <c:v>1.3000000000000009</c:v>
                </c:pt>
                <c:pt idx="131">
                  <c:v>1.3100000000000009</c:v>
                </c:pt>
                <c:pt idx="132">
                  <c:v>1.320000000000001</c:v>
                </c:pt>
                <c:pt idx="133">
                  <c:v>1.330000000000001</c:v>
                </c:pt>
                <c:pt idx="134">
                  <c:v>1.340000000000001</c:v>
                </c:pt>
                <c:pt idx="135">
                  <c:v>1.350000000000001</c:v>
                </c:pt>
                <c:pt idx="136">
                  <c:v>1.360000000000001</c:v>
                </c:pt>
                <c:pt idx="137">
                  <c:v>1.370000000000001</c:v>
                </c:pt>
                <c:pt idx="138">
                  <c:v>1.380000000000001</c:v>
                </c:pt>
                <c:pt idx="139">
                  <c:v>1.390000000000001</c:v>
                </c:pt>
                <c:pt idx="140">
                  <c:v>1.400000000000001</c:v>
                </c:pt>
                <c:pt idx="141">
                  <c:v>1.410000000000001</c:v>
                </c:pt>
                <c:pt idx="142">
                  <c:v>1.420000000000001</c:v>
                </c:pt>
                <c:pt idx="143">
                  <c:v>1.430000000000001</c:v>
                </c:pt>
                <c:pt idx="144">
                  <c:v>1.4400000000000011</c:v>
                </c:pt>
                <c:pt idx="145">
                  <c:v>1.4500000000000011</c:v>
                </c:pt>
                <c:pt idx="146">
                  <c:v>1.4600000000000011</c:v>
                </c:pt>
                <c:pt idx="147">
                  <c:v>1.4700000000000011</c:v>
                </c:pt>
                <c:pt idx="148">
                  <c:v>1.4800000000000011</c:v>
                </c:pt>
                <c:pt idx="149">
                  <c:v>1.4900000000000011</c:v>
                </c:pt>
                <c:pt idx="150">
                  <c:v>1.5000000000000011</c:v>
                </c:pt>
                <c:pt idx="151">
                  <c:v>1.5100000000000011</c:v>
                </c:pt>
                <c:pt idx="152">
                  <c:v>1.5200000000000011</c:v>
                </c:pt>
                <c:pt idx="153">
                  <c:v>1.5300000000000011</c:v>
                </c:pt>
                <c:pt idx="154">
                  <c:v>1.5400000000000011</c:v>
                </c:pt>
                <c:pt idx="155">
                  <c:v>1.5500000000000012</c:v>
                </c:pt>
                <c:pt idx="156">
                  <c:v>1.5600000000000012</c:v>
                </c:pt>
                <c:pt idx="157">
                  <c:v>1.5700000000000012</c:v>
                </c:pt>
                <c:pt idx="158">
                  <c:v>1.5800000000000012</c:v>
                </c:pt>
                <c:pt idx="159">
                  <c:v>1.5900000000000012</c:v>
                </c:pt>
                <c:pt idx="160">
                  <c:v>1.6000000000000012</c:v>
                </c:pt>
                <c:pt idx="161">
                  <c:v>1.6100000000000012</c:v>
                </c:pt>
                <c:pt idx="162">
                  <c:v>1.6200000000000012</c:v>
                </c:pt>
                <c:pt idx="163">
                  <c:v>1.6300000000000012</c:v>
                </c:pt>
                <c:pt idx="164">
                  <c:v>1.6400000000000012</c:v>
                </c:pt>
                <c:pt idx="165">
                  <c:v>1.6500000000000012</c:v>
                </c:pt>
                <c:pt idx="166">
                  <c:v>1.6600000000000013</c:v>
                </c:pt>
                <c:pt idx="167">
                  <c:v>1.6700000000000013</c:v>
                </c:pt>
                <c:pt idx="168">
                  <c:v>1.6800000000000013</c:v>
                </c:pt>
                <c:pt idx="169">
                  <c:v>1.6900000000000013</c:v>
                </c:pt>
                <c:pt idx="170">
                  <c:v>1.7000000000000013</c:v>
                </c:pt>
                <c:pt idx="171">
                  <c:v>1.7100000000000013</c:v>
                </c:pt>
                <c:pt idx="172">
                  <c:v>1.7200000000000013</c:v>
                </c:pt>
                <c:pt idx="173">
                  <c:v>1.7300000000000013</c:v>
                </c:pt>
                <c:pt idx="174">
                  <c:v>1.7400000000000013</c:v>
                </c:pt>
                <c:pt idx="175">
                  <c:v>1.7500000000000013</c:v>
                </c:pt>
                <c:pt idx="176">
                  <c:v>1.7600000000000013</c:v>
                </c:pt>
                <c:pt idx="177">
                  <c:v>1.7700000000000014</c:v>
                </c:pt>
                <c:pt idx="178">
                  <c:v>1.7800000000000014</c:v>
                </c:pt>
                <c:pt idx="179">
                  <c:v>1.7900000000000014</c:v>
                </c:pt>
                <c:pt idx="180">
                  <c:v>1.8000000000000014</c:v>
                </c:pt>
                <c:pt idx="181">
                  <c:v>1.8100000000000014</c:v>
                </c:pt>
                <c:pt idx="182">
                  <c:v>1.8200000000000014</c:v>
                </c:pt>
                <c:pt idx="183">
                  <c:v>1.8300000000000014</c:v>
                </c:pt>
                <c:pt idx="184">
                  <c:v>1.8400000000000014</c:v>
                </c:pt>
                <c:pt idx="185">
                  <c:v>1.8500000000000014</c:v>
                </c:pt>
                <c:pt idx="186">
                  <c:v>1.8600000000000014</c:v>
                </c:pt>
                <c:pt idx="187">
                  <c:v>1.8700000000000014</c:v>
                </c:pt>
                <c:pt idx="188">
                  <c:v>1.8800000000000014</c:v>
                </c:pt>
                <c:pt idx="189">
                  <c:v>1.8900000000000015</c:v>
                </c:pt>
                <c:pt idx="190">
                  <c:v>1.9000000000000015</c:v>
                </c:pt>
                <c:pt idx="191">
                  <c:v>1.9100000000000015</c:v>
                </c:pt>
                <c:pt idx="192">
                  <c:v>1.9200000000000015</c:v>
                </c:pt>
                <c:pt idx="193">
                  <c:v>1.9300000000000015</c:v>
                </c:pt>
                <c:pt idx="194">
                  <c:v>1.9400000000000015</c:v>
                </c:pt>
                <c:pt idx="195">
                  <c:v>1.9500000000000015</c:v>
                </c:pt>
                <c:pt idx="196">
                  <c:v>1.9600000000000015</c:v>
                </c:pt>
                <c:pt idx="197">
                  <c:v>1.9700000000000015</c:v>
                </c:pt>
                <c:pt idx="198">
                  <c:v>1.9800000000000015</c:v>
                </c:pt>
                <c:pt idx="199">
                  <c:v>1.9900000000000015</c:v>
                </c:pt>
                <c:pt idx="200">
                  <c:v>2.0000000000000013</c:v>
                </c:pt>
              </c:numCache>
            </c:numRef>
          </c:xVal>
          <c:yVal>
            <c:numRef>
              <c:f>Sheet1!$B$1:$B$201</c:f>
              <c:numCache>
                <c:formatCode>General</c:formatCode>
                <c:ptCount val="2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1</c:v>
                </c:pt>
                <c:pt idx="86">
                  <c:v>1</c:v>
                </c:pt>
                <c:pt idx="87">
                  <c:v>1</c:v>
                </c:pt>
                <c:pt idx="88">
                  <c:v>1</c:v>
                </c:pt>
                <c:pt idx="89">
                  <c:v>1</c:v>
                </c:pt>
                <c:pt idx="90">
                  <c:v>1</c:v>
                </c:pt>
                <c:pt idx="91">
                  <c:v>1</c:v>
                </c:pt>
                <c:pt idx="92">
                  <c:v>1</c:v>
                </c:pt>
                <c:pt idx="93">
                  <c:v>1</c:v>
                </c:pt>
                <c:pt idx="94">
                  <c:v>1</c:v>
                </c:pt>
                <c:pt idx="95">
                  <c:v>1</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numCache>
            </c:numRef>
          </c:yVal>
          <c:smooth val="0"/>
          <c:extLst>
            <c:ext xmlns:c16="http://schemas.microsoft.com/office/drawing/2014/chart" uri="{C3380CC4-5D6E-409C-BE32-E72D297353CC}">
              <c16:uniqueId val="{00000000-1B46-434C-90F8-A4A8999B6F28}"/>
            </c:ext>
          </c:extLst>
        </c:ser>
        <c:dLbls>
          <c:showLegendKey val="0"/>
          <c:showVal val="0"/>
          <c:showCatName val="0"/>
          <c:showSerName val="0"/>
          <c:showPercent val="0"/>
          <c:showBubbleSize val="0"/>
        </c:dLbls>
        <c:axId val="212008808"/>
        <c:axId val="212009200"/>
        <c:extLst>
          <c:ext xmlns:c15="http://schemas.microsoft.com/office/drawing/2012/chart" uri="{02D57815-91ED-43cb-92C2-25804820EDAC}">
            <c15:filteredScatterSeries>
              <c15:ser>
                <c:idx val="0"/>
                <c:order val="0"/>
                <c:tx>
                  <c:strRef>
                    <c:extLst>
                      <c:ext uri="{02D57815-91ED-43cb-92C2-25804820EDAC}">
                        <c15:formulaRef>
                          <c15:sqref>Sheet1!$I$1</c15:sqref>
                        </c15:formulaRef>
                      </c:ext>
                    </c:extLst>
                    <c:strCache>
                      <c:ptCount val="1"/>
                    </c:strCache>
                  </c:strRef>
                </c:tx>
                <c:spPr>
                  <a:ln w="19050" cap="rnd">
                    <a:solidFill>
                      <a:schemeClr val="accent1"/>
                    </a:solidFill>
                    <a:round/>
                  </a:ln>
                  <a:effectLst/>
                </c:spPr>
                <c:marker>
                  <c:symbol val="none"/>
                </c:marker>
                <c:yVal>
                  <c:numRef>
                    <c:extLst>
                      <c:ext uri="{02D57815-91ED-43cb-92C2-25804820EDAC}">
                        <c15:formulaRef>
                          <c15:sqref>Sheet1!$I$2:$I$21</c15:sqref>
                        </c15:formulaRef>
                      </c:ext>
                    </c:extLst>
                    <c:numCache>
                      <c:formatCode>General</c:formatCode>
                      <c:ptCount val="20"/>
                    </c:numCache>
                  </c:numRef>
                </c:yVal>
                <c:smooth val="0"/>
                <c:extLst>
                  <c:ext xmlns:c16="http://schemas.microsoft.com/office/drawing/2014/chart" uri="{C3380CC4-5D6E-409C-BE32-E72D297353CC}">
                    <c16:uniqueId val="{00000001-1B46-434C-90F8-A4A8999B6F28}"/>
                  </c:ext>
                </c:extLst>
              </c15:ser>
            </c15:filteredScatterSeries>
          </c:ext>
        </c:extLst>
      </c:scatterChart>
      <c:valAx>
        <c:axId val="212008808"/>
        <c:scaling>
          <c:orientation val="minMax"/>
          <c:max val="2"/>
        </c:scaling>
        <c:delete val="0"/>
        <c:axPos val="b"/>
        <c:majorGridlines>
          <c:spPr>
            <a:ln w="9525" cap="flat" cmpd="sng" algn="ctr">
              <a:solidFill>
                <a:schemeClr val="tx1">
                  <a:lumMod val="15000"/>
                  <a:lumOff val="85000"/>
                </a:schemeClr>
              </a:solidFill>
              <a:prstDash val="dash"/>
              <a:round/>
            </a:ln>
            <a:effectLst/>
          </c:spPr>
        </c:majorGridlines>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2009200"/>
        <c:crosses val="autoZero"/>
        <c:crossBetween val="midCat"/>
      </c:valAx>
      <c:valAx>
        <c:axId val="212009200"/>
        <c:scaling>
          <c:orientation val="minMax"/>
        </c:scaling>
        <c:delete val="0"/>
        <c:axPos val="l"/>
        <c:majorGridlines>
          <c:spPr>
            <a:ln w="9525" cap="flat" cmpd="sng" algn="ctr">
              <a:solidFill>
                <a:schemeClr val="tx1">
                  <a:lumMod val="15000"/>
                  <a:lumOff val="85000"/>
                </a:schemeClr>
              </a:solidFill>
              <a:prstDash val="dash"/>
              <a:round/>
            </a:ln>
            <a:effectLst/>
          </c:spPr>
        </c:majorGridlines>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2120088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31734-2968-45E0-9B98-39AF0ADDAFC6}" type="datetimeFigureOut">
              <a:rPr lang="en-GB" smtClean="0"/>
              <a:t>06/09/2022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C2FF0-A05D-4F55-8B4B-109141A6A5C7}" type="slidenum">
              <a:rPr lang="en-GB" smtClean="0"/>
              <a:t>‹#›</a:t>
            </a:fld>
            <a:endParaRPr lang="en-GB"/>
          </a:p>
        </p:txBody>
      </p:sp>
    </p:spTree>
    <p:extLst>
      <p:ext uri="{BB962C8B-B14F-4D97-AF65-F5344CB8AC3E}">
        <p14:creationId xmlns:p14="http://schemas.microsoft.com/office/powerpoint/2010/main" val="347539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solidFill>
                  <a:srgbClr val="000000"/>
                </a:solidFill>
              </a:rPr>
              <a:pPr>
                <a:defRPr/>
              </a:pPr>
              <a:t>1</a:t>
            </a:fld>
            <a:endParaRPr lang="en-GB" dirty="0">
              <a:solidFill>
                <a:srgbClr val="000000"/>
              </a:solidFill>
            </a:endParaRPr>
          </a:p>
        </p:txBody>
      </p:sp>
    </p:spTree>
    <p:extLst>
      <p:ext uri="{BB962C8B-B14F-4D97-AF65-F5344CB8AC3E}">
        <p14:creationId xmlns:p14="http://schemas.microsoft.com/office/powerpoint/2010/main" val="538359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10</a:t>
            </a:fld>
            <a:endParaRPr lang="en-GB" dirty="0"/>
          </a:p>
        </p:txBody>
      </p:sp>
    </p:spTree>
    <p:extLst>
      <p:ext uri="{BB962C8B-B14F-4D97-AF65-F5344CB8AC3E}">
        <p14:creationId xmlns:p14="http://schemas.microsoft.com/office/powerpoint/2010/main" val="940066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11</a:t>
            </a:fld>
            <a:endParaRPr lang="en-GB" dirty="0"/>
          </a:p>
        </p:txBody>
      </p:sp>
    </p:spTree>
    <p:extLst>
      <p:ext uri="{BB962C8B-B14F-4D97-AF65-F5344CB8AC3E}">
        <p14:creationId xmlns:p14="http://schemas.microsoft.com/office/powerpoint/2010/main" val="276621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12</a:t>
            </a:fld>
            <a:endParaRPr lang="en-GB" dirty="0"/>
          </a:p>
        </p:txBody>
      </p:sp>
    </p:spTree>
    <p:extLst>
      <p:ext uri="{BB962C8B-B14F-4D97-AF65-F5344CB8AC3E}">
        <p14:creationId xmlns:p14="http://schemas.microsoft.com/office/powerpoint/2010/main" val="305245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13</a:t>
            </a:fld>
            <a:endParaRPr lang="en-GB" dirty="0"/>
          </a:p>
        </p:txBody>
      </p:sp>
    </p:spTree>
    <p:extLst>
      <p:ext uri="{BB962C8B-B14F-4D97-AF65-F5344CB8AC3E}">
        <p14:creationId xmlns:p14="http://schemas.microsoft.com/office/powerpoint/2010/main" val="343944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14</a:t>
            </a:fld>
            <a:endParaRPr lang="en-GB" dirty="0"/>
          </a:p>
        </p:txBody>
      </p:sp>
    </p:spTree>
    <p:extLst>
      <p:ext uri="{BB962C8B-B14F-4D97-AF65-F5344CB8AC3E}">
        <p14:creationId xmlns:p14="http://schemas.microsoft.com/office/powerpoint/2010/main" val="2648527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15</a:t>
            </a:fld>
            <a:endParaRPr lang="en-GB" dirty="0"/>
          </a:p>
        </p:txBody>
      </p:sp>
    </p:spTree>
    <p:extLst>
      <p:ext uri="{BB962C8B-B14F-4D97-AF65-F5344CB8AC3E}">
        <p14:creationId xmlns:p14="http://schemas.microsoft.com/office/powerpoint/2010/main" val="2897122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16</a:t>
            </a:fld>
            <a:endParaRPr lang="en-GB" dirty="0"/>
          </a:p>
        </p:txBody>
      </p:sp>
    </p:spTree>
    <p:extLst>
      <p:ext uri="{BB962C8B-B14F-4D97-AF65-F5344CB8AC3E}">
        <p14:creationId xmlns:p14="http://schemas.microsoft.com/office/powerpoint/2010/main" val="913177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17</a:t>
            </a:fld>
            <a:endParaRPr lang="en-GB" dirty="0"/>
          </a:p>
        </p:txBody>
      </p:sp>
    </p:spTree>
    <p:extLst>
      <p:ext uri="{BB962C8B-B14F-4D97-AF65-F5344CB8AC3E}">
        <p14:creationId xmlns:p14="http://schemas.microsoft.com/office/powerpoint/2010/main" val="934601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18</a:t>
            </a:fld>
            <a:endParaRPr lang="en-GB" dirty="0"/>
          </a:p>
        </p:txBody>
      </p:sp>
    </p:spTree>
    <p:extLst>
      <p:ext uri="{BB962C8B-B14F-4D97-AF65-F5344CB8AC3E}">
        <p14:creationId xmlns:p14="http://schemas.microsoft.com/office/powerpoint/2010/main" val="2917067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19</a:t>
            </a:fld>
            <a:endParaRPr lang="en-GB" dirty="0"/>
          </a:p>
        </p:txBody>
      </p:sp>
    </p:spTree>
    <p:extLst>
      <p:ext uri="{BB962C8B-B14F-4D97-AF65-F5344CB8AC3E}">
        <p14:creationId xmlns:p14="http://schemas.microsoft.com/office/powerpoint/2010/main" val="186824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solidFill>
                  <a:srgbClr val="000000"/>
                </a:solidFill>
              </a:rPr>
              <a:pPr>
                <a:defRPr/>
              </a:pPr>
              <a:t>2</a:t>
            </a:fld>
            <a:endParaRPr lang="en-GB" dirty="0">
              <a:solidFill>
                <a:srgbClr val="000000"/>
              </a:solidFill>
            </a:endParaRPr>
          </a:p>
        </p:txBody>
      </p:sp>
    </p:spTree>
    <p:extLst>
      <p:ext uri="{BB962C8B-B14F-4D97-AF65-F5344CB8AC3E}">
        <p14:creationId xmlns:p14="http://schemas.microsoft.com/office/powerpoint/2010/main" val="132534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20</a:t>
            </a:fld>
            <a:endParaRPr lang="en-GB" dirty="0"/>
          </a:p>
        </p:txBody>
      </p:sp>
    </p:spTree>
    <p:extLst>
      <p:ext uri="{BB962C8B-B14F-4D97-AF65-F5344CB8AC3E}">
        <p14:creationId xmlns:p14="http://schemas.microsoft.com/office/powerpoint/2010/main" val="3208723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21</a:t>
            </a:fld>
            <a:endParaRPr lang="en-GB" dirty="0"/>
          </a:p>
        </p:txBody>
      </p:sp>
    </p:spTree>
    <p:extLst>
      <p:ext uri="{BB962C8B-B14F-4D97-AF65-F5344CB8AC3E}">
        <p14:creationId xmlns:p14="http://schemas.microsoft.com/office/powerpoint/2010/main" val="4186988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22</a:t>
            </a:fld>
            <a:endParaRPr lang="en-GB" dirty="0"/>
          </a:p>
        </p:txBody>
      </p:sp>
    </p:spTree>
    <p:extLst>
      <p:ext uri="{BB962C8B-B14F-4D97-AF65-F5344CB8AC3E}">
        <p14:creationId xmlns:p14="http://schemas.microsoft.com/office/powerpoint/2010/main" val="2374452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23</a:t>
            </a:fld>
            <a:endParaRPr lang="en-GB" dirty="0"/>
          </a:p>
        </p:txBody>
      </p:sp>
    </p:spTree>
    <p:extLst>
      <p:ext uri="{BB962C8B-B14F-4D97-AF65-F5344CB8AC3E}">
        <p14:creationId xmlns:p14="http://schemas.microsoft.com/office/powerpoint/2010/main" val="1380991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24</a:t>
            </a:fld>
            <a:endParaRPr lang="en-GB" dirty="0"/>
          </a:p>
        </p:txBody>
      </p:sp>
    </p:spTree>
    <p:extLst>
      <p:ext uri="{BB962C8B-B14F-4D97-AF65-F5344CB8AC3E}">
        <p14:creationId xmlns:p14="http://schemas.microsoft.com/office/powerpoint/2010/main" val="4015973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25</a:t>
            </a:fld>
            <a:endParaRPr lang="en-GB" dirty="0"/>
          </a:p>
        </p:txBody>
      </p:sp>
    </p:spTree>
    <p:extLst>
      <p:ext uri="{BB962C8B-B14F-4D97-AF65-F5344CB8AC3E}">
        <p14:creationId xmlns:p14="http://schemas.microsoft.com/office/powerpoint/2010/main" val="2423713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26</a:t>
            </a:fld>
            <a:endParaRPr lang="en-GB" dirty="0"/>
          </a:p>
        </p:txBody>
      </p:sp>
    </p:spTree>
    <p:extLst>
      <p:ext uri="{BB962C8B-B14F-4D97-AF65-F5344CB8AC3E}">
        <p14:creationId xmlns:p14="http://schemas.microsoft.com/office/powerpoint/2010/main" val="2340065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27</a:t>
            </a:fld>
            <a:endParaRPr lang="en-GB" dirty="0"/>
          </a:p>
        </p:txBody>
      </p:sp>
    </p:spTree>
    <p:extLst>
      <p:ext uri="{BB962C8B-B14F-4D97-AF65-F5344CB8AC3E}">
        <p14:creationId xmlns:p14="http://schemas.microsoft.com/office/powerpoint/2010/main" val="3357917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28</a:t>
            </a:fld>
            <a:endParaRPr lang="en-GB" dirty="0"/>
          </a:p>
        </p:txBody>
      </p:sp>
    </p:spTree>
    <p:extLst>
      <p:ext uri="{BB962C8B-B14F-4D97-AF65-F5344CB8AC3E}">
        <p14:creationId xmlns:p14="http://schemas.microsoft.com/office/powerpoint/2010/main" val="3403880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29</a:t>
            </a:fld>
            <a:endParaRPr lang="en-GB" dirty="0"/>
          </a:p>
        </p:txBody>
      </p:sp>
    </p:spTree>
    <p:extLst>
      <p:ext uri="{BB962C8B-B14F-4D97-AF65-F5344CB8AC3E}">
        <p14:creationId xmlns:p14="http://schemas.microsoft.com/office/powerpoint/2010/main" val="3963206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solidFill>
                  <a:srgbClr val="000000"/>
                </a:solidFill>
              </a:rPr>
              <a:pPr>
                <a:defRPr/>
              </a:pPr>
              <a:t>3</a:t>
            </a:fld>
            <a:endParaRPr lang="en-GB" dirty="0">
              <a:solidFill>
                <a:srgbClr val="000000"/>
              </a:solidFill>
            </a:endParaRPr>
          </a:p>
        </p:txBody>
      </p:sp>
    </p:spTree>
    <p:extLst>
      <p:ext uri="{BB962C8B-B14F-4D97-AF65-F5344CB8AC3E}">
        <p14:creationId xmlns:p14="http://schemas.microsoft.com/office/powerpoint/2010/main" val="2813955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30</a:t>
            </a:fld>
            <a:endParaRPr lang="en-GB" dirty="0"/>
          </a:p>
        </p:txBody>
      </p:sp>
    </p:spTree>
    <p:extLst>
      <p:ext uri="{BB962C8B-B14F-4D97-AF65-F5344CB8AC3E}">
        <p14:creationId xmlns:p14="http://schemas.microsoft.com/office/powerpoint/2010/main" val="710060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31</a:t>
            </a:fld>
            <a:endParaRPr lang="en-GB" dirty="0"/>
          </a:p>
        </p:txBody>
      </p:sp>
    </p:spTree>
    <p:extLst>
      <p:ext uri="{BB962C8B-B14F-4D97-AF65-F5344CB8AC3E}">
        <p14:creationId xmlns:p14="http://schemas.microsoft.com/office/powerpoint/2010/main" val="376516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4</a:t>
            </a:fld>
            <a:endParaRPr lang="en-GB" dirty="0"/>
          </a:p>
        </p:txBody>
      </p:sp>
    </p:spTree>
    <p:extLst>
      <p:ext uri="{BB962C8B-B14F-4D97-AF65-F5344CB8AC3E}">
        <p14:creationId xmlns:p14="http://schemas.microsoft.com/office/powerpoint/2010/main" val="1604667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5</a:t>
            </a:fld>
            <a:endParaRPr lang="en-GB" dirty="0"/>
          </a:p>
        </p:txBody>
      </p:sp>
    </p:spTree>
    <p:extLst>
      <p:ext uri="{BB962C8B-B14F-4D97-AF65-F5344CB8AC3E}">
        <p14:creationId xmlns:p14="http://schemas.microsoft.com/office/powerpoint/2010/main" val="89438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6</a:t>
            </a:fld>
            <a:endParaRPr lang="en-GB" dirty="0"/>
          </a:p>
        </p:txBody>
      </p:sp>
    </p:spTree>
    <p:extLst>
      <p:ext uri="{BB962C8B-B14F-4D97-AF65-F5344CB8AC3E}">
        <p14:creationId xmlns:p14="http://schemas.microsoft.com/office/powerpoint/2010/main" val="1761767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7</a:t>
            </a:fld>
            <a:endParaRPr lang="en-GB" dirty="0"/>
          </a:p>
        </p:txBody>
      </p:sp>
    </p:spTree>
    <p:extLst>
      <p:ext uri="{BB962C8B-B14F-4D97-AF65-F5344CB8AC3E}">
        <p14:creationId xmlns:p14="http://schemas.microsoft.com/office/powerpoint/2010/main" val="382908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8</a:t>
            </a:fld>
            <a:endParaRPr lang="en-GB" dirty="0"/>
          </a:p>
        </p:txBody>
      </p:sp>
    </p:spTree>
    <p:extLst>
      <p:ext uri="{BB962C8B-B14F-4D97-AF65-F5344CB8AC3E}">
        <p14:creationId xmlns:p14="http://schemas.microsoft.com/office/powerpoint/2010/main" val="1023106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21A9655-82B8-49BF-9411-7E5A3A32D0DB}" type="slidenum">
              <a:rPr lang="en-GB" smtClean="0"/>
              <a:pPr>
                <a:defRPr/>
              </a:pPr>
              <a:t>9</a:t>
            </a:fld>
            <a:endParaRPr lang="en-GB" dirty="0"/>
          </a:p>
        </p:txBody>
      </p:sp>
    </p:spTree>
    <p:extLst>
      <p:ext uri="{BB962C8B-B14F-4D97-AF65-F5344CB8AC3E}">
        <p14:creationId xmlns:p14="http://schemas.microsoft.com/office/powerpoint/2010/main" val="2842229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95251" y="71438"/>
            <a:ext cx="11988800" cy="6705600"/>
          </a:xfrm>
          <a:prstGeom prst="rect">
            <a:avLst/>
          </a:prstGeom>
          <a:solidFill>
            <a:schemeClr val="tx1"/>
          </a:solidFill>
          <a:ln w="9525">
            <a:noFill/>
            <a:miter lim="800000"/>
            <a:headEnd/>
            <a:tailEnd/>
          </a:ln>
        </p:spPr>
        <p:txBody>
          <a:bodyPr wrap="none" anchor="ctr"/>
          <a:lstStyle/>
          <a:p>
            <a:pPr algn="ctr" eaLnBrk="0" fontAlgn="base" hangingPunct="0">
              <a:spcBef>
                <a:spcPct val="0"/>
              </a:spcBef>
              <a:spcAft>
                <a:spcPct val="0"/>
              </a:spcAft>
              <a:defRPr/>
            </a:pPr>
            <a:endParaRPr lang="en-US" sz="2400">
              <a:solidFill>
                <a:srgbClr val="8D010F"/>
              </a:solidFill>
              <a:latin typeface="Times" pitchFamily="18" charset="0"/>
            </a:endParaRPr>
          </a:p>
        </p:txBody>
      </p:sp>
      <p:pic>
        <p:nvPicPr>
          <p:cNvPr id="5" name="Picture 11" descr="LeedsUniWhite"/>
          <p:cNvPicPr>
            <a:picLocks noChangeAspect="1" noChangeArrowheads="1"/>
          </p:cNvPicPr>
          <p:nvPr/>
        </p:nvPicPr>
        <p:blipFill>
          <a:blip r:embed="rId2" cstate="print"/>
          <a:srcRect/>
          <a:stretch>
            <a:fillRect/>
          </a:stretch>
        </p:blipFill>
        <p:spPr bwMode="auto">
          <a:xfrm>
            <a:off x="8676218" y="436563"/>
            <a:ext cx="3033183" cy="647700"/>
          </a:xfrm>
          <a:prstGeom prst="rect">
            <a:avLst/>
          </a:prstGeom>
          <a:noFill/>
          <a:ln w="9525">
            <a:noFill/>
            <a:miter lim="800000"/>
            <a:headEnd/>
            <a:tailEnd/>
          </a:ln>
        </p:spPr>
      </p:pic>
      <p:sp>
        <p:nvSpPr>
          <p:cNvPr id="6" name="Line 9"/>
          <p:cNvSpPr>
            <a:spLocks noChangeShapeType="1"/>
          </p:cNvSpPr>
          <p:nvPr/>
        </p:nvSpPr>
        <p:spPr bwMode="white">
          <a:xfrm>
            <a:off x="262467" y="1336675"/>
            <a:ext cx="11618384" cy="0"/>
          </a:xfrm>
          <a:prstGeom prst="line">
            <a:avLst/>
          </a:prstGeom>
          <a:noFill/>
          <a:ln w="9525">
            <a:solidFill>
              <a:schemeClr val="bg1"/>
            </a:solidFill>
            <a:round/>
            <a:headEnd/>
            <a:tailEnd/>
          </a:ln>
        </p:spPr>
        <p:txBody>
          <a:bodyPr wrap="none" anchor="ctr"/>
          <a:lstStyle/>
          <a:p>
            <a:pPr fontAlgn="base">
              <a:spcBef>
                <a:spcPct val="20000"/>
              </a:spcBef>
              <a:spcAft>
                <a:spcPct val="0"/>
              </a:spcAft>
              <a:defRPr/>
            </a:pPr>
            <a:endParaRPr lang="en-GB" sz="2000">
              <a:solidFill>
                <a:srgbClr val="000005"/>
              </a:solidFill>
            </a:endParaRPr>
          </a:p>
        </p:txBody>
      </p:sp>
      <p:sp>
        <p:nvSpPr>
          <p:cNvPr id="7" name="Line 9"/>
          <p:cNvSpPr>
            <a:spLocks noChangeShapeType="1"/>
          </p:cNvSpPr>
          <p:nvPr/>
        </p:nvSpPr>
        <p:spPr bwMode="white">
          <a:xfrm>
            <a:off x="268818" y="1341438"/>
            <a:ext cx="11618383" cy="0"/>
          </a:xfrm>
          <a:prstGeom prst="line">
            <a:avLst/>
          </a:prstGeom>
          <a:noFill/>
          <a:ln w="9525">
            <a:solidFill>
              <a:schemeClr val="bg1"/>
            </a:solidFill>
            <a:round/>
            <a:headEnd/>
            <a:tailEnd/>
          </a:ln>
        </p:spPr>
        <p:txBody>
          <a:bodyPr wrap="none" anchor="ctr"/>
          <a:lstStyle/>
          <a:p>
            <a:pPr fontAlgn="base">
              <a:spcBef>
                <a:spcPct val="20000"/>
              </a:spcBef>
              <a:spcAft>
                <a:spcPct val="0"/>
              </a:spcAft>
              <a:defRPr/>
            </a:pPr>
            <a:endParaRPr lang="en-GB" sz="2000">
              <a:solidFill>
                <a:srgbClr val="000005"/>
              </a:solidFill>
            </a:endParaRPr>
          </a:p>
        </p:txBody>
      </p:sp>
      <p:sp>
        <p:nvSpPr>
          <p:cNvPr id="43011" name="Rectangle 3"/>
          <p:cNvSpPr>
            <a:spLocks noGrp="1" noChangeArrowheads="1"/>
          </p:cNvSpPr>
          <p:nvPr>
            <p:ph type="ctrTitle"/>
          </p:nvPr>
        </p:nvSpPr>
        <p:spPr>
          <a:xfrm>
            <a:off x="465667" y="2565400"/>
            <a:ext cx="10363200" cy="553998"/>
          </a:xfrm>
          <a:prstGeom prst="rect">
            <a:avLst/>
          </a:prstGeom>
        </p:spPr>
        <p:txBody>
          <a:bodyPr anchor="t">
            <a:spAutoFit/>
          </a:bodyPr>
          <a:lstStyle>
            <a:lvl1pPr>
              <a:defRPr sz="3600">
                <a:solidFill>
                  <a:schemeClr val="bg1"/>
                </a:solidFill>
              </a:defRPr>
            </a:lvl1pPr>
          </a:lstStyle>
          <a:p>
            <a:r>
              <a:rPr lang="en-GB" dirty="0"/>
              <a:t>Click to edit Master title style</a:t>
            </a:r>
          </a:p>
        </p:txBody>
      </p:sp>
      <p:sp>
        <p:nvSpPr>
          <p:cNvPr id="43012" name="Rectangle 4"/>
          <p:cNvSpPr>
            <a:spLocks noGrp="1" noChangeArrowheads="1"/>
          </p:cNvSpPr>
          <p:nvPr>
            <p:ph type="subTitle" idx="1"/>
          </p:nvPr>
        </p:nvSpPr>
        <p:spPr bwMode="ltGray">
          <a:xfrm>
            <a:off x="469901" y="3990976"/>
            <a:ext cx="7192433" cy="519113"/>
          </a:xfrm>
        </p:spPr>
        <p:txBody>
          <a:bodyPr/>
          <a:lstStyle>
            <a:lvl1pPr>
              <a:defRPr sz="2000">
                <a:solidFill>
                  <a:schemeClr val="bg1"/>
                </a:solidFill>
              </a:defRPr>
            </a:lvl1pPr>
          </a:lstStyle>
          <a:p>
            <a:r>
              <a:rPr lang="en-GB" dirty="0"/>
              <a:t>Click to edit Master subtitle style</a:t>
            </a:r>
          </a:p>
        </p:txBody>
      </p:sp>
      <p:sp>
        <p:nvSpPr>
          <p:cNvPr id="8" name="Rectangle 5"/>
          <p:cNvSpPr>
            <a:spLocks noGrp="1" noChangeArrowheads="1"/>
          </p:cNvSpPr>
          <p:nvPr>
            <p:ph type="dt" sz="half" idx="10"/>
          </p:nvPr>
        </p:nvSpPr>
        <p:spPr>
          <a:xfrm>
            <a:off x="609600" y="6927850"/>
            <a:ext cx="2844800" cy="476250"/>
          </a:xfrm>
        </p:spPr>
        <p:txBody>
          <a:bodyPr/>
          <a:lstStyle>
            <a:lvl1pPr>
              <a:defRPr/>
            </a:lvl1pPr>
          </a:lstStyle>
          <a:p>
            <a:pPr>
              <a:defRPr/>
            </a:pPr>
            <a:endParaRPr lang="en-US">
              <a:solidFill>
                <a:srgbClr val="000005"/>
              </a:solidFill>
            </a:endParaRPr>
          </a:p>
        </p:txBody>
      </p:sp>
      <p:sp>
        <p:nvSpPr>
          <p:cNvPr id="9" name="Rectangle 6"/>
          <p:cNvSpPr>
            <a:spLocks noGrp="1" noChangeArrowheads="1"/>
          </p:cNvSpPr>
          <p:nvPr>
            <p:ph type="ftr" sz="quarter" idx="11"/>
          </p:nvPr>
        </p:nvSpPr>
        <p:spPr>
          <a:xfrm>
            <a:off x="4165600" y="6927850"/>
            <a:ext cx="3860800" cy="476250"/>
          </a:xfrm>
        </p:spPr>
        <p:txBody>
          <a:bodyPr/>
          <a:lstStyle>
            <a:lvl1pPr>
              <a:defRPr/>
            </a:lvl1pPr>
          </a:lstStyle>
          <a:p>
            <a:pPr>
              <a:defRPr/>
            </a:pPr>
            <a:endParaRPr lang="en-US">
              <a:solidFill>
                <a:srgbClr val="000005"/>
              </a:solidFill>
            </a:endParaRPr>
          </a:p>
        </p:txBody>
      </p:sp>
      <p:sp>
        <p:nvSpPr>
          <p:cNvPr id="10" name="Rectangle 7"/>
          <p:cNvSpPr>
            <a:spLocks noGrp="1" noChangeArrowheads="1"/>
          </p:cNvSpPr>
          <p:nvPr>
            <p:ph type="sldNum" sz="quarter" idx="12"/>
          </p:nvPr>
        </p:nvSpPr>
        <p:spPr>
          <a:xfrm>
            <a:off x="8737600" y="6927850"/>
            <a:ext cx="2844800" cy="476250"/>
          </a:xfrm>
        </p:spPr>
        <p:txBody>
          <a:bodyPr/>
          <a:lstStyle>
            <a:lvl1pPr>
              <a:defRPr/>
            </a:lvl1pPr>
          </a:lstStyle>
          <a:p>
            <a:pPr>
              <a:defRPr/>
            </a:pPr>
            <a:fld id="{C95D1EA0-5AFD-46AB-BA58-20FD05E97C82}"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247742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title"/>
          </p:nvPr>
        </p:nvSpPr>
        <p:spPr bwMode="ltGray">
          <a:xfrm>
            <a:off x="474133" y="422275"/>
            <a:ext cx="6502400" cy="738188"/>
          </a:xfrm>
          <a:prstGeom prst="rect">
            <a:avLst/>
          </a:prstGeom>
          <a:noFill/>
          <a:ln w="9525">
            <a:noFill/>
            <a:miter lim="800000"/>
            <a:headEnd/>
            <a:tailEnd/>
          </a:ln>
        </p:spPr>
        <p:txBody>
          <a:bodyPr/>
          <a:lstStyle/>
          <a:p>
            <a:pPr lvl="0"/>
            <a:r>
              <a:rPr lang="en-GB"/>
              <a:t>Click to edit Master title style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7AC3D76D-4AB5-4222-9411-5B83FB65DEAD}"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144424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4817" y="422276"/>
            <a:ext cx="2808816" cy="5592763"/>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74134" y="422276"/>
            <a:ext cx="8227484"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6DA56BCB-857B-4A47-A618-6FB40D9DCFC0}"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44231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74134" y="1665288"/>
            <a:ext cx="5518151"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5484" y="1665289"/>
            <a:ext cx="5518149" cy="2098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5484" y="3916364"/>
            <a:ext cx="5518149" cy="2098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4"/>
          <p:cNvSpPr>
            <a:spLocks noGrp="1" noChangeArrowheads="1"/>
          </p:cNvSpPr>
          <p:nvPr>
            <p:ph type="title"/>
          </p:nvPr>
        </p:nvSpPr>
        <p:spPr bwMode="ltGray">
          <a:xfrm>
            <a:off x="474133" y="422275"/>
            <a:ext cx="6502400" cy="738188"/>
          </a:xfrm>
          <a:prstGeom prst="rect">
            <a:avLst/>
          </a:prstGeom>
          <a:noFill/>
          <a:ln w="9525">
            <a:noFill/>
            <a:miter lim="800000"/>
            <a:headEnd/>
            <a:tailEnd/>
          </a:ln>
        </p:spPr>
        <p:txBody>
          <a:bodyPr/>
          <a:lstStyle/>
          <a:p>
            <a:pPr lvl="0"/>
            <a:r>
              <a:rPr lang="en-GB"/>
              <a:t>Click to edit Master title style</a:t>
            </a:r>
          </a:p>
        </p:txBody>
      </p:sp>
      <p:sp>
        <p:nvSpPr>
          <p:cNvPr id="6"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7"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8" name="Rectangle 7"/>
          <p:cNvSpPr>
            <a:spLocks noGrp="1" noChangeArrowheads="1"/>
          </p:cNvSpPr>
          <p:nvPr>
            <p:ph type="sldNum" sz="quarter" idx="12"/>
          </p:nvPr>
        </p:nvSpPr>
        <p:spPr>
          <a:ln/>
        </p:spPr>
        <p:txBody>
          <a:bodyPr/>
          <a:lstStyle>
            <a:lvl1pPr>
              <a:defRPr/>
            </a:lvl1pPr>
          </a:lstStyle>
          <a:p>
            <a:pPr>
              <a:defRPr/>
            </a:pPr>
            <a:fld id="{6D814D31-3001-42BD-909C-77D6B93749E6}"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40562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74134" y="1665288"/>
            <a:ext cx="5518151"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p:cNvSpPr>
            <a:spLocks noGrp="1"/>
          </p:cNvSpPr>
          <p:nvPr>
            <p:ph type="chart" sz="half" idx="2"/>
          </p:nvPr>
        </p:nvSpPr>
        <p:spPr>
          <a:xfrm>
            <a:off x="6195484" y="1665288"/>
            <a:ext cx="5518149" cy="4349750"/>
          </a:xfrm>
        </p:spPr>
        <p:txBody>
          <a:bodyPr/>
          <a:lstStyle/>
          <a:p>
            <a:pPr lvl="0"/>
            <a:endParaRPr lang="en-GB" noProof="0" dirty="0"/>
          </a:p>
        </p:txBody>
      </p:sp>
      <p:sp>
        <p:nvSpPr>
          <p:cNvPr id="8" name="Rectangle 4"/>
          <p:cNvSpPr>
            <a:spLocks noGrp="1" noChangeArrowheads="1"/>
          </p:cNvSpPr>
          <p:nvPr>
            <p:ph type="title"/>
          </p:nvPr>
        </p:nvSpPr>
        <p:spPr bwMode="ltGray">
          <a:xfrm>
            <a:off x="474133" y="422275"/>
            <a:ext cx="6502400" cy="738188"/>
          </a:xfrm>
          <a:prstGeom prst="rect">
            <a:avLst/>
          </a:prstGeom>
          <a:noFill/>
          <a:ln w="9525">
            <a:noFill/>
            <a:miter lim="800000"/>
            <a:headEnd/>
            <a:tailEnd/>
          </a:ln>
        </p:spPr>
        <p:txBody>
          <a:bodyPr/>
          <a:lstStyle/>
          <a:p>
            <a:pPr lvl="0"/>
            <a:r>
              <a:rPr lang="en-GB"/>
              <a:t>Click to edit Master title style</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DED7EB1-C606-40F3-85E5-E211A510BB12}"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2527442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474134" y="1665288"/>
            <a:ext cx="11239500" cy="4349750"/>
          </a:xfrm>
        </p:spPr>
        <p:txBody>
          <a:bodyPr/>
          <a:lstStyle/>
          <a:p>
            <a:pPr lvl="0"/>
            <a:endParaRPr lang="en-GB" noProof="0" dirty="0"/>
          </a:p>
        </p:txBody>
      </p:sp>
      <p:sp>
        <p:nvSpPr>
          <p:cNvPr id="7" name="Rectangle 4"/>
          <p:cNvSpPr>
            <a:spLocks noGrp="1" noChangeArrowheads="1"/>
          </p:cNvSpPr>
          <p:nvPr>
            <p:ph type="title"/>
          </p:nvPr>
        </p:nvSpPr>
        <p:spPr bwMode="ltGray">
          <a:xfrm>
            <a:off x="474133" y="422275"/>
            <a:ext cx="6502400" cy="738188"/>
          </a:xfrm>
          <a:prstGeom prst="rect">
            <a:avLst/>
          </a:prstGeom>
          <a:noFill/>
          <a:ln w="9525">
            <a:noFill/>
            <a:miter lim="800000"/>
            <a:headEnd/>
            <a:tailEnd/>
          </a:ln>
        </p:spPr>
        <p:txBody>
          <a:bodyPr/>
          <a:lstStyle/>
          <a:p>
            <a:pPr lvl="0"/>
            <a:r>
              <a:rPr lang="en-GB"/>
              <a:t>Click to edit Master title style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1ACD88C-B2CC-4E9D-944B-79565D78FC4E}"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387836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title"/>
          </p:nvPr>
        </p:nvSpPr>
        <p:spPr bwMode="ltGray">
          <a:xfrm>
            <a:off x="474133" y="328612"/>
            <a:ext cx="6502400" cy="738188"/>
          </a:xfrm>
          <a:prstGeom prst="rect">
            <a:avLst/>
          </a:prstGeom>
          <a:noFill/>
          <a:ln w="9525">
            <a:noFill/>
            <a:miter lim="800000"/>
            <a:headEnd/>
            <a:tailEnd/>
          </a:ln>
        </p:spPr>
        <p:txBody>
          <a:bodyPr anchor="ctr"/>
          <a:lstStyle>
            <a:lvl1pPr>
              <a:defRPr sz="3200">
                <a:solidFill>
                  <a:schemeClr val="tx1">
                    <a:lumMod val="50000"/>
                    <a:lumOff val="50000"/>
                  </a:schemeClr>
                </a:solidFill>
                <a:latin typeface="Berlin Sans FB Demi" panose="020E0802020502020306" pitchFamily="34" charset="0"/>
              </a:defRPr>
            </a:lvl1pPr>
          </a:lstStyle>
          <a:p>
            <a:pPr lvl="0"/>
            <a:r>
              <a:rPr lang="en-GB" dirty="0"/>
              <a:t>Click to edit Master title style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ADC0764-F2B3-44D3-B2B9-E6DAB0BD969C}"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227584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CA2BF126-AD7D-4F06-B439-F801ACA7BE39}"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25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4134" y="1665288"/>
            <a:ext cx="5518151"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5484" y="1665288"/>
            <a:ext cx="5518149"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Rectangle 4"/>
          <p:cNvSpPr>
            <a:spLocks noGrp="1" noChangeArrowheads="1"/>
          </p:cNvSpPr>
          <p:nvPr>
            <p:ph type="title"/>
          </p:nvPr>
        </p:nvSpPr>
        <p:spPr bwMode="ltGray">
          <a:xfrm>
            <a:off x="474133" y="422275"/>
            <a:ext cx="6502400" cy="738188"/>
          </a:xfrm>
          <a:prstGeom prst="rect">
            <a:avLst/>
          </a:prstGeom>
          <a:noFill/>
          <a:ln w="9525">
            <a:noFill/>
            <a:miter lim="800000"/>
            <a:headEnd/>
            <a:tailEnd/>
          </a:ln>
        </p:spPr>
        <p:txBody>
          <a:bodyPr/>
          <a:lstStyle/>
          <a:p>
            <a:pPr lvl="0"/>
            <a:r>
              <a:rPr lang="en-GB"/>
              <a:t>Click to edit Master title style</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475BCE8D-24C0-4966-BC0E-C0CE849E6A7B}"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10355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Rectangle 4"/>
          <p:cNvSpPr>
            <a:spLocks noGrp="1" noChangeArrowheads="1"/>
          </p:cNvSpPr>
          <p:nvPr>
            <p:ph type="title"/>
          </p:nvPr>
        </p:nvSpPr>
        <p:spPr bwMode="ltGray">
          <a:xfrm>
            <a:off x="474133" y="422275"/>
            <a:ext cx="6502400" cy="738188"/>
          </a:xfrm>
          <a:prstGeom prst="rect">
            <a:avLst/>
          </a:prstGeom>
          <a:noFill/>
          <a:ln w="9525">
            <a:noFill/>
            <a:miter lim="800000"/>
            <a:headEnd/>
            <a:tailEnd/>
          </a:ln>
        </p:spPr>
        <p:txBody>
          <a:bodyPr/>
          <a:lstStyle/>
          <a:p>
            <a:pPr lvl="0"/>
            <a:r>
              <a:rPr lang="en-GB"/>
              <a:t>Click to edit Master title style</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0AAF7564-E2FE-4237-AC28-494477A4C171}"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253907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noChangeArrowheads="1"/>
          </p:cNvSpPr>
          <p:nvPr>
            <p:ph type="title"/>
          </p:nvPr>
        </p:nvSpPr>
        <p:spPr bwMode="ltGray">
          <a:xfrm>
            <a:off x="406400" y="481012"/>
            <a:ext cx="6502400" cy="738188"/>
          </a:xfrm>
          <a:prstGeom prst="rect">
            <a:avLst/>
          </a:prstGeom>
          <a:noFill/>
          <a:ln w="9525">
            <a:noFill/>
            <a:miter lim="800000"/>
            <a:headEnd/>
            <a:tailEnd/>
          </a:ln>
        </p:spPr>
        <p:txBody>
          <a:bodyPr anchor="ctr"/>
          <a:lstStyle>
            <a:lvl1pPr>
              <a:defRPr sz="2800" b="1">
                <a:solidFill>
                  <a:schemeClr val="tx1">
                    <a:lumMod val="50000"/>
                    <a:lumOff val="50000"/>
                  </a:schemeClr>
                </a:solidFill>
                <a:latin typeface="NexusSans"/>
              </a:defRPr>
            </a:lvl1pPr>
          </a:lstStyle>
          <a:p>
            <a:pPr lvl="0"/>
            <a:r>
              <a:rPr lang="en-GB" dirty="0"/>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DAB0E996-0AED-4FF0-93C1-EA2981445299}"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328869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390FA222-3B14-4E6A-B220-46F33A273142}"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256991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90C0E408-62A3-4E09-9548-174161BBB4E2}"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213389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5"/>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5"/>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73E7B0A-86C6-4BF1-87A3-86B26E4865B5}" type="slidenum">
              <a:rPr lang="en-GB">
                <a:solidFill>
                  <a:srgbClr val="000005"/>
                </a:solidFill>
              </a:rPr>
              <a:pPr>
                <a:defRPr/>
              </a:pPr>
              <a:t>‹#›</a:t>
            </a:fld>
            <a:endParaRPr lang="en-GB" dirty="0">
              <a:solidFill>
                <a:srgbClr val="000005"/>
              </a:solidFill>
            </a:endParaRPr>
          </a:p>
        </p:txBody>
      </p:sp>
    </p:spTree>
    <p:extLst>
      <p:ext uri="{BB962C8B-B14F-4D97-AF65-F5344CB8AC3E}">
        <p14:creationId xmlns:p14="http://schemas.microsoft.com/office/powerpoint/2010/main" val="77573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474134" y="1665288"/>
            <a:ext cx="11239500" cy="4349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1989" name="Rectangle 5"/>
          <p:cNvSpPr>
            <a:spLocks noGrp="1" noChangeArrowheads="1"/>
          </p:cNvSpPr>
          <p:nvPr>
            <p:ph type="dt" sz="half" idx="2"/>
          </p:nvPr>
        </p:nvSpPr>
        <p:spPr bwMode="auto">
          <a:xfrm>
            <a:off x="914400" y="69484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400">
                <a:latin typeface="Times" pitchFamily="18" charset="0"/>
              </a:defRPr>
            </a:lvl1pPr>
          </a:lstStyle>
          <a:p>
            <a:pPr fontAlgn="base">
              <a:spcAft>
                <a:spcPct val="0"/>
              </a:spcAft>
              <a:defRPr/>
            </a:pPr>
            <a:endParaRPr lang="en-US">
              <a:solidFill>
                <a:srgbClr val="000005"/>
              </a:solidFill>
            </a:endParaRPr>
          </a:p>
        </p:txBody>
      </p:sp>
      <p:sp>
        <p:nvSpPr>
          <p:cNvPr id="41990" name="Rectangle 6"/>
          <p:cNvSpPr>
            <a:spLocks noGrp="1" noChangeArrowheads="1"/>
          </p:cNvSpPr>
          <p:nvPr>
            <p:ph type="ftr" sz="quarter" idx="3"/>
          </p:nvPr>
        </p:nvSpPr>
        <p:spPr bwMode="auto">
          <a:xfrm>
            <a:off x="4165600" y="6948488"/>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1400">
                <a:latin typeface="Times" pitchFamily="18" charset="0"/>
              </a:defRPr>
            </a:lvl1pPr>
          </a:lstStyle>
          <a:p>
            <a:pPr fontAlgn="base">
              <a:spcAft>
                <a:spcPct val="0"/>
              </a:spcAft>
              <a:defRPr/>
            </a:pPr>
            <a:endParaRPr lang="en-US">
              <a:solidFill>
                <a:srgbClr val="000005"/>
              </a:solidFill>
            </a:endParaRPr>
          </a:p>
        </p:txBody>
      </p:sp>
      <p:sp>
        <p:nvSpPr>
          <p:cNvPr id="41991" name="Rectangle 7"/>
          <p:cNvSpPr>
            <a:spLocks noGrp="1" noChangeArrowheads="1"/>
          </p:cNvSpPr>
          <p:nvPr>
            <p:ph type="sldNum" sz="quarter" idx="4"/>
          </p:nvPr>
        </p:nvSpPr>
        <p:spPr bwMode="auto">
          <a:xfrm>
            <a:off x="8737600" y="69484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a:latin typeface="Times" pitchFamily="18" charset="0"/>
              </a:defRPr>
            </a:lvl1pPr>
          </a:lstStyle>
          <a:p>
            <a:pPr fontAlgn="base">
              <a:spcAft>
                <a:spcPct val="0"/>
              </a:spcAft>
              <a:defRPr/>
            </a:pPr>
            <a:fld id="{D63E9D7C-BF4C-4587-9212-6048A1920D55}" type="slidenum">
              <a:rPr lang="en-GB">
                <a:solidFill>
                  <a:srgbClr val="000005"/>
                </a:solidFill>
              </a:rPr>
              <a:pPr fontAlgn="base">
                <a:spcAft>
                  <a:spcPct val="0"/>
                </a:spcAft>
                <a:defRPr/>
              </a:pPr>
              <a:t>‹#›</a:t>
            </a:fld>
            <a:endParaRPr lang="en-GB" dirty="0">
              <a:solidFill>
                <a:srgbClr val="000005"/>
              </a:solidFill>
            </a:endParaRPr>
          </a:p>
        </p:txBody>
      </p:sp>
      <p:sp>
        <p:nvSpPr>
          <p:cNvPr id="4102" name="Line 10"/>
          <p:cNvSpPr>
            <a:spLocks noChangeShapeType="1"/>
          </p:cNvSpPr>
          <p:nvPr/>
        </p:nvSpPr>
        <p:spPr bwMode="white">
          <a:xfrm>
            <a:off x="268818" y="1600200"/>
            <a:ext cx="11618383" cy="0"/>
          </a:xfrm>
          <a:prstGeom prst="line">
            <a:avLst/>
          </a:prstGeom>
          <a:noFill/>
          <a:ln w="9525">
            <a:solidFill>
              <a:schemeClr val="bg1"/>
            </a:solidFill>
            <a:round/>
            <a:headEnd/>
            <a:tailEnd/>
          </a:ln>
        </p:spPr>
        <p:txBody>
          <a:bodyPr wrap="none" anchor="ctr"/>
          <a:lstStyle/>
          <a:p>
            <a:pPr fontAlgn="base">
              <a:spcBef>
                <a:spcPct val="20000"/>
              </a:spcBef>
              <a:spcAft>
                <a:spcPct val="0"/>
              </a:spcAft>
              <a:defRPr/>
            </a:pPr>
            <a:endParaRPr lang="en-GB" sz="2000">
              <a:solidFill>
                <a:srgbClr val="000005"/>
              </a:solidFill>
            </a:endParaRPr>
          </a:p>
        </p:txBody>
      </p:sp>
      <p:grpSp>
        <p:nvGrpSpPr>
          <p:cNvPr id="8199" name="Group 9"/>
          <p:cNvGrpSpPr>
            <a:grpSpLocks/>
          </p:cNvGrpSpPr>
          <p:nvPr/>
        </p:nvGrpSpPr>
        <p:grpSpPr bwMode="auto">
          <a:xfrm>
            <a:off x="105834" y="441326"/>
            <a:ext cx="11978217" cy="900113"/>
            <a:chOff x="79375" y="441325"/>
            <a:chExt cx="8983663" cy="900113"/>
          </a:xfrm>
        </p:grpSpPr>
        <p:sp>
          <p:nvSpPr>
            <p:cNvPr id="4105" name="Line 8"/>
            <p:cNvSpPr>
              <a:spLocks noChangeShapeType="1"/>
            </p:cNvSpPr>
            <p:nvPr/>
          </p:nvSpPr>
          <p:spPr bwMode="gray">
            <a:xfrm>
              <a:off x="79375" y="1341438"/>
              <a:ext cx="8983663" cy="0"/>
            </a:xfrm>
            <a:prstGeom prst="line">
              <a:avLst/>
            </a:prstGeom>
            <a:noFill/>
            <a:ln w="9525">
              <a:solidFill>
                <a:schemeClr val="tx1"/>
              </a:solidFill>
              <a:round/>
              <a:headEnd/>
              <a:tailEnd/>
            </a:ln>
          </p:spPr>
          <p:txBody>
            <a:bodyPr wrap="none" anchor="ctr"/>
            <a:lstStyle/>
            <a:p>
              <a:pPr fontAlgn="base">
                <a:spcBef>
                  <a:spcPct val="20000"/>
                </a:spcBef>
                <a:spcAft>
                  <a:spcPct val="0"/>
                </a:spcAft>
                <a:defRPr/>
              </a:pPr>
              <a:endParaRPr lang="en-GB" sz="2000">
                <a:solidFill>
                  <a:srgbClr val="000005"/>
                </a:solidFill>
              </a:endParaRPr>
            </a:p>
          </p:txBody>
        </p:sp>
        <p:pic>
          <p:nvPicPr>
            <p:cNvPr id="8202" name="Picture 9" descr="LeedsUniBlack"/>
            <p:cNvPicPr>
              <a:picLocks noChangeAspect="1" noChangeArrowheads="1"/>
            </p:cNvPicPr>
            <p:nvPr/>
          </p:nvPicPr>
          <p:blipFill>
            <a:blip r:embed="rId16" cstate="print"/>
            <a:srcRect/>
            <a:stretch>
              <a:fillRect/>
            </a:stretch>
          </p:blipFill>
          <p:spPr bwMode="auto">
            <a:xfrm>
              <a:off x="6510338" y="441325"/>
              <a:ext cx="2274887" cy="647700"/>
            </a:xfrm>
            <a:prstGeom prst="rect">
              <a:avLst/>
            </a:prstGeom>
            <a:noFill/>
            <a:ln w="9525">
              <a:noFill/>
              <a:miter lim="800000"/>
              <a:headEnd/>
              <a:tailEnd/>
            </a:ln>
          </p:spPr>
        </p:pic>
      </p:grpSp>
      <p:sp>
        <p:nvSpPr>
          <p:cNvPr id="8200" name="Rectangle 4"/>
          <p:cNvSpPr>
            <a:spLocks noGrp="1" noChangeArrowheads="1"/>
          </p:cNvSpPr>
          <p:nvPr>
            <p:ph type="title"/>
          </p:nvPr>
        </p:nvSpPr>
        <p:spPr bwMode="ltGray">
          <a:xfrm>
            <a:off x="474133" y="422275"/>
            <a:ext cx="6502400" cy="73818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a:t>Click to edit Master title style</a:t>
            </a:r>
          </a:p>
        </p:txBody>
      </p:sp>
    </p:spTree>
    <p:extLst>
      <p:ext uri="{BB962C8B-B14F-4D97-AF65-F5344CB8AC3E}">
        <p14:creationId xmlns:p14="http://schemas.microsoft.com/office/powerpoint/2010/main" val="4184384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0"/>
        </a:spcBef>
        <a:spcAft>
          <a:spcPct val="40000"/>
        </a:spcAft>
        <a:buChar char="•"/>
        <a:defRPr sz="2400">
          <a:solidFill>
            <a:schemeClr val="tx1"/>
          </a:solidFill>
          <a:latin typeface="+mn-lt"/>
          <a:ea typeface="+mn-ea"/>
          <a:cs typeface="+mn-cs"/>
        </a:defRPr>
      </a:lvl1pPr>
      <a:lvl2pPr marL="271463" indent="-269875" algn="l" rtl="0" eaLnBrk="0" fontAlgn="base" hangingPunct="0">
        <a:spcBef>
          <a:spcPct val="0"/>
        </a:spcBef>
        <a:spcAft>
          <a:spcPct val="40000"/>
        </a:spcAft>
        <a:buChar char="•"/>
        <a:defRPr sz="2000">
          <a:solidFill>
            <a:schemeClr val="tx1"/>
          </a:solidFill>
          <a:latin typeface="+mn-lt"/>
        </a:defRPr>
      </a:lvl2pPr>
      <a:lvl3pPr marL="542925" indent="-269875" algn="l" rtl="0" eaLnBrk="0" fontAlgn="base" hangingPunct="0">
        <a:spcBef>
          <a:spcPct val="0"/>
        </a:spcBef>
        <a:spcAft>
          <a:spcPct val="40000"/>
        </a:spcAft>
        <a:buChar char="•"/>
        <a:defRPr sz="2000">
          <a:solidFill>
            <a:schemeClr val="tx1"/>
          </a:solidFill>
          <a:latin typeface="+mn-lt"/>
        </a:defRPr>
      </a:lvl3pPr>
      <a:lvl4pPr marL="809625" indent="-265113" algn="l" rtl="0" eaLnBrk="0" fontAlgn="base" hangingPunct="0">
        <a:spcBef>
          <a:spcPct val="0"/>
        </a:spcBef>
        <a:spcAft>
          <a:spcPct val="40000"/>
        </a:spcAft>
        <a:buChar char="•"/>
        <a:defRPr sz="2000">
          <a:solidFill>
            <a:schemeClr val="tx1"/>
          </a:solidFill>
          <a:latin typeface="+mn-lt"/>
        </a:defRPr>
      </a:lvl4pPr>
      <a:lvl5pPr marL="1081088" indent="-269875" algn="l" rtl="0" eaLnBrk="0" fontAlgn="base" hangingPunct="0">
        <a:spcBef>
          <a:spcPct val="0"/>
        </a:spcBef>
        <a:spcAft>
          <a:spcPct val="40000"/>
        </a:spcAft>
        <a:buChar char="•"/>
        <a:defRPr sz="2000">
          <a:solidFill>
            <a:schemeClr val="tx1"/>
          </a:solidFill>
          <a:latin typeface="+mn-lt"/>
        </a:defRPr>
      </a:lvl5pPr>
      <a:lvl6pPr marL="1538288" indent="-269875" algn="l" rtl="0" fontAlgn="base">
        <a:spcBef>
          <a:spcPct val="0"/>
        </a:spcBef>
        <a:spcAft>
          <a:spcPct val="40000"/>
        </a:spcAft>
        <a:buChar char="•"/>
        <a:defRPr sz="2000">
          <a:solidFill>
            <a:schemeClr val="tx1"/>
          </a:solidFill>
          <a:latin typeface="+mn-lt"/>
        </a:defRPr>
      </a:lvl6pPr>
      <a:lvl7pPr marL="1995488" indent="-269875" algn="l" rtl="0" fontAlgn="base">
        <a:spcBef>
          <a:spcPct val="0"/>
        </a:spcBef>
        <a:spcAft>
          <a:spcPct val="40000"/>
        </a:spcAft>
        <a:buChar char="•"/>
        <a:defRPr sz="2000">
          <a:solidFill>
            <a:schemeClr val="tx1"/>
          </a:solidFill>
          <a:latin typeface="+mn-lt"/>
        </a:defRPr>
      </a:lvl7pPr>
      <a:lvl8pPr marL="2452688" indent="-269875" algn="l" rtl="0" fontAlgn="base">
        <a:spcBef>
          <a:spcPct val="0"/>
        </a:spcBef>
        <a:spcAft>
          <a:spcPct val="40000"/>
        </a:spcAft>
        <a:buChar char="•"/>
        <a:defRPr sz="2000">
          <a:solidFill>
            <a:schemeClr val="tx1"/>
          </a:solidFill>
          <a:latin typeface="+mn-lt"/>
        </a:defRPr>
      </a:lvl8pPr>
      <a:lvl9pPr marL="2909888" indent="-269875" algn="l" rtl="0" fontAlgn="base">
        <a:spcBef>
          <a:spcPct val="0"/>
        </a:spcBef>
        <a:spcAft>
          <a:spcPct val="40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6.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81.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emf"/><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67100" y="5257800"/>
            <a:ext cx="6248400" cy="1384995"/>
          </a:xfrm>
          <a:prstGeom prst="rect">
            <a:avLst/>
          </a:prstGeom>
          <a:noFill/>
        </p:spPr>
        <p:txBody>
          <a:bodyPr wrap="square" rtlCol="0">
            <a:spAutoFit/>
          </a:bodyPr>
          <a:lstStyle/>
          <a:p>
            <a:pPr algn="ctr"/>
            <a:r>
              <a:rPr lang="en-GB" sz="2400" b="1" dirty="0">
                <a:solidFill>
                  <a:schemeClr val="tx1">
                    <a:lumMod val="50000"/>
                    <a:lumOff val="50000"/>
                  </a:schemeClr>
                </a:solidFill>
                <a:latin typeface="Sylfaen" panose="010A0502050306030303" pitchFamily="18" charset="0"/>
                <a:ea typeface="Verdana" panose="020B0604030504040204" pitchFamily="34" charset="0"/>
                <a:cs typeface="Verdana" panose="020B0604030504040204" pitchFamily="34" charset="0"/>
              </a:rPr>
              <a:t>Marco Colombo</a:t>
            </a:r>
            <a:br>
              <a:rPr lang="en-GB" sz="2400" b="1" u="sng" dirty="0">
                <a:solidFill>
                  <a:schemeClr val="tx1">
                    <a:lumMod val="50000"/>
                    <a:lumOff val="50000"/>
                  </a:schemeClr>
                </a:solidFill>
                <a:effectLst>
                  <a:outerShdw blurRad="38100" dist="38100" dir="2700000" algn="tl">
                    <a:srgbClr val="000000">
                      <a:alpha val="43137"/>
                    </a:srgbClr>
                  </a:outerShdw>
                </a:effectLst>
                <a:cs typeface="Aharoni" panose="02010803020104030203" pitchFamily="2" charset="-79"/>
              </a:rPr>
            </a:br>
            <a:r>
              <a:rPr lang="en-US" b="1" dirty="0">
                <a:latin typeface="Sylfaen" panose="010A0502050306030303" pitchFamily="18" charset="0"/>
              </a:rPr>
              <a:t>School of Chemical and Process Engineering</a:t>
            </a:r>
            <a:br>
              <a:rPr lang="en-US" b="1" dirty="0">
                <a:latin typeface="Sylfaen" panose="010A0502050306030303" pitchFamily="18" charset="0"/>
              </a:rPr>
            </a:br>
            <a:r>
              <a:rPr lang="en-US" b="1" dirty="0">
                <a:latin typeface="Sylfaen" panose="010A0502050306030303" pitchFamily="18" charset="0"/>
              </a:rPr>
              <a:t>University of Leeds, Leeds LS2 9JT, United Kingdom</a:t>
            </a:r>
            <a:br>
              <a:rPr lang="en-US" b="1" i="1" dirty="0">
                <a:latin typeface="Sylfaen" panose="010A0502050306030303" pitchFamily="18" charset="0"/>
              </a:rPr>
            </a:br>
            <a:r>
              <a:rPr lang="it-IT" b="1" u="sng" dirty="0">
                <a:latin typeface="Sylfaen" panose="010A0502050306030303" pitchFamily="18" charset="0"/>
              </a:rPr>
              <a:t>M.Colombo@leeds.ac.uk</a:t>
            </a:r>
            <a:endParaRPr lang="en-GB" dirty="0"/>
          </a:p>
        </p:txBody>
      </p:sp>
      <p:sp>
        <p:nvSpPr>
          <p:cNvPr id="6" name="TextBox 5"/>
          <p:cNvSpPr txBox="1"/>
          <p:nvPr/>
        </p:nvSpPr>
        <p:spPr>
          <a:xfrm>
            <a:off x="466165" y="3030071"/>
            <a:ext cx="11353800" cy="1600438"/>
          </a:xfrm>
          <a:prstGeom prst="rect">
            <a:avLst/>
          </a:prstGeom>
          <a:noFill/>
        </p:spPr>
        <p:txBody>
          <a:bodyPr wrap="square" rtlCol="0">
            <a:spAutoFit/>
          </a:bodyPr>
          <a:lstStyle/>
          <a:p>
            <a:pPr algn="ctr">
              <a:spcAft>
                <a:spcPts val="1200"/>
              </a:spcAft>
            </a:pPr>
            <a:r>
              <a:rPr lang="en-GB" sz="2400" b="1" dirty="0">
                <a:latin typeface="Verdana" panose="020B0604030504040204" pitchFamily="34" charset="0"/>
                <a:ea typeface="Verdana" panose="020B0604030504040204" pitchFamily="34" charset="0"/>
                <a:cs typeface="Verdana" panose="020B0604030504040204" pitchFamily="34" charset="0"/>
              </a:rPr>
              <a:t>Tutorial Session</a:t>
            </a:r>
            <a:endParaRPr lang="en-GB" sz="3200" b="1" dirty="0">
              <a:latin typeface="Verdana" panose="020B0604030504040204" pitchFamily="34" charset="0"/>
              <a:ea typeface="Verdana" panose="020B0604030504040204" pitchFamily="34" charset="0"/>
              <a:cs typeface="Verdana" panose="020B0604030504040204" pitchFamily="34" charset="0"/>
            </a:endParaRPr>
          </a:p>
          <a:p>
            <a:pPr algn="ctr"/>
            <a:r>
              <a:rPr lang="en-GB" sz="3200" b="1" dirty="0">
                <a:latin typeface="Verdana" panose="020B0604030504040204" pitchFamily="34" charset="0"/>
                <a:ea typeface="Verdana" panose="020B0604030504040204" pitchFamily="34" charset="0"/>
                <a:cs typeface="Verdana" panose="020B0604030504040204" pitchFamily="34" charset="0"/>
              </a:rPr>
              <a:t>Simulation of multiphase gas-liquid bubbly and boiling flows with </a:t>
            </a:r>
            <a:r>
              <a:rPr lang="en-GB" sz="3200" b="1" dirty="0" err="1">
                <a:latin typeface="Verdana" panose="020B0604030504040204" pitchFamily="34" charset="0"/>
                <a:ea typeface="Verdana" panose="020B0604030504040204" pitchFamily="34" charset="0"/>
                <a:cs typeface="Verdana" panose="020B0604030504040204" pitchFamily="34" charset="0"/>
              </a:rPr>
              <a:t>reactingEulerFOAM</a:t>
            </a:r>
            <a:endParaRPr lang="en-GB" sz="36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1519300" y="1824335"/>
            <a:ext cx="9144000" cy="984885"/>
          </a:xfrm>
          <a:prstGeom prst="rect">
            <a:avLst/>
          </a:prstGeom>
          <a:noFill/>
        </p:spPr>
        <p:txBody>
          <a:bodyPr wrap="square" rtlCol="0">
            <a:spAutoFit/>
          </a:bodyPr>
          <a:lstStyle/>
          <a:p>
            <a:pPr algn="ctr"/>
            <a:r>
              <a:rPr lang="en-GB" sz="3200" b="1" dirty="0">
                <a:latin typeface="Sylfaen" panose="010A0502050306030303" pitchFamily="18" charset="0"/>
              </a:rPr>
              <a:t>The 3</a:t>
            </a:r>
            <a:r>
              <a:rPr lang="en-GB" sz="3200" b="1" baseline="30000" dirty="0">
                <a:latin typeface="Sylfaen" panose="010A0502050306030303" pitchFamily="18" charset="0"/>
              </a:rPr>
              <a:t>rd</a:t>
            </a:r>
            <a:r>
              <a:rPr lang="en-GB" sz="3200" b="1" dirty="0">
                <a:latin typeface="Sylfaen" panose="010A0502050306030303" pitchFamily="18" charset="0"/>
              </a:rPr>
              <a:t> UCL OpenFOAM Workshop</a:t>
            </a:r>
          </a:p>
          <a:p>
            <a:pPr algn="ctr"/>
            <a:r>
              <a:rPr lang="en-GB" sz="2600" b="1" dirty="0">
                <a:latin typeface="Sylfaen" panose="010A0502050306030303" pitchFamily="18" charset="0"/>
              </a:rPr>
              <a:t>24 – 26 February 2021</a:t>
            </a:r>
          </a:p>
        </p:txBody>
      </p:sp>
    </p:spTree>
    <p:extLst>
      <p:ext uri="{BB962C8B-B14F-4D97-AF65-F5344CB8AC3E}">
        <p14:creationId xmlns:p14="http://schemas.microsoft.com/office/powerpoint/2010/main" val="368015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Boundary and Initial Conditions</a:t>
            </a:r>
          </a:p>
        </p:txBody>
      </p:sp>
      <mc:AlternateContent xmlns:mc="http://schemas.openxmlformats.org/markup-compatibility/2006" xmlns:a14="http://schemas.microsoft.com/office/drawing/2010/main">
        <mc:Choice Requires="a14">
          <p:sp>
            <p:nvSpPr>
              <p:cNvPr id="5" name="TextBox 4"/>
              <p:cNvSpPr txBox="1"/>
              <p:nvPr/>
            </p:nvSpPr>
            <p:spPr>
              <a:xfrm>
                <a:off x="304799" y="1465933"/>
                <a:ext cx="11515165" cy="5140766"/>
              </a:xfrm>
              <a:prstGeom prst="rect">
                <a:avLst/>
              </a:prstGeom>
              <a:noFill/>
            </p:spPr>
            <p:txBody>
              <a:bodyPr wrap="square" rtlCol="0">
                <a:spAutoFit/>
              </a:bodyPr>
              <a:lstStyle/>
              <a:p>
                <a:pPr>
                  <a:spcBef>
                    <a:spcPts val="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Void fraction</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Imposed (</a:t>
                </a:r>
                <a:r>
                  <a:rPr lang="en-GB" altLang="en-US" sz="2000" i="1" u="sng" dirty="0" err="1">
                    <a:latin typeface="Sylfaen" panose="010A0502050306030303" pitchFamily="18" charset="0"/>
                    <a:ea typeface="Verdana" panose="020B0604030504040204" pitchFamily="34" charset="0"/>
                    <a:cs typeface="Verdana" panose="020B0604030504040204" pitchFamily="34" charset="0"/>
                  </a:rPr>
                  <a:t>fixedValue</a:t>
                </a:r>
                <a:r>
                  <a:rPr lang="en-GB" altLang="en-US" sz="2000" dirty="0">
                    <a:latin typeface="Sylfaen" panose="010A0502050306030303" pitchFamily="18" charset="0"/>
                    <a:ea typeface="Verdana" panose="020B0604030504040204" pitchFamily="34" charset="0"/>
                    <a:cs typeface="Verdana" panose="020B0604030504040204" pitchFamily="34" charset="0"/>
                  </a:rPr>
                  <a:t>) at the inlet. Same values imposed in the entire domain. Need to be set also for water as 1-</a:t>
                </a:r>
                <a:r>
                  <a:rPr lang="el-GR" altLang="en-US" sz="2000" dirty="0">
                    <a:latin typeface="Times New Roman" panose="02020603050405020304" pitchFamily="18" charset="0"/>
                    <a:ea typeface="Verdana" panose="020B0604030504040204" pitchFamily="34" charset="0"/>
                    <a:cs typeface="Times New Roman" panose="02020603050405020304" pitchFamily="18" charset="0"/>
                  </a:rPr>
                  <a:t>α</a:t>
                </a: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Zero gradient at the outlet (</a:t>
                </a:r>
                <a:r>
                  <a:rPr lang="en-GB" altLang="en-US" sz="2000" i="1" dirty="0" err="1">
                    <a:latin typeface="Sylfaen" panose="010A0502050306030303" pitchFamily="18" charset="0"/>
                    <a:ea typeface="Verdana" panose="020B0604030504040204" pitchFamily="34" charset="0"/>
                    <a:cs typeface="Verdana" panose="020B0604030504040204" pitchFamily="34" charset="0"/>
                  </a:rPr>
                  <a:t>inletOutlet</a:t>
                </a:r>
                <a:r>
                  <a:rPr lang="en-GB" altLang="en-US" sz="2000" dirty="0">
                    <a:latin typeface="Sylfaen" panose="010A0502050306030303" pitchFamily="18" charset="0"/>
                    <a:ea typeface="Verdana" panose="020B0604030504040204" pitchFamily="34" charset="0"/>
                    <a:cs typeface="Verdana" panose="020B0604030504040204" pitchFamily="34" charset="0"/>
                  </a:rPr>
                  <a:t>) and wall. With </a:t>
                </a:r>
                <a:r>
                  <a:rPr lang="en-GB" altLang="en-US" sz="2000" i="1" dirty="0" err="1">
                    <a:latin typeface="Sylfaen" panose="010A0502050306030303" pitchFamily="18" charset="0"/>
                    <a:ea typeface="Verdana" panose="020B0604030504040204" pitchFamily="34" charset="0"/>
                    <a:cs typeface="Verdana" panose="020B0604030504040204" pitchFamily="34" charset="0"/>
                  </a:rPr>
                  <a:t>inletOutlet</a:t>
                </a:r>
                <a:r>
                  <a:rPr lang="en-GB" altLang="en-US" sz="2000" dirty="0">
                    <a:latin typeface="Sylfaen" panose="010A0502050306030303" pitchFamily="18" charset="0"/>
                    <a:ea typeface="Verdana" panose="020B0604030504040204" pitchFamily="34" charset="0"/>
                    <a:cs typeface="Verdana" panose="020B0604030504040204" pitchFamily="34" charset="0"/>
                  </a:rPr>
                  <a:t>,</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Zero gradient for </a:t>
                </a:r>
                <a:r>
                  <a:rPr lang="en-GB" altLang="en-US" sz="2000" dirty="0" err="1">
                    <a:latin typeface="Sylfaen" panose="010A0502050306030303" pitchFamily="18" charset="0"/>
                    <a:ea typeface="Verdana" panose="020B0604030504040204" pitchFamily="34" charset="0"/>
                    <a:cs typeface="Verdana" panose="020B0604030504040204" pitchFamily="34" charset="0"/>
                  </a:rPr>
                  <a:t>outlow</a:t>
                </a:r>
                <a:r>
                  <a:rPr lang="en-GB" altLang="en-US" sz="2000" dirty="0">
                    <a:latin typeface="Sylfaen" panose="010A0502050306030303" pitchFamily="18" charset="0"/>
                    <a:ea typeface="Verdana" panose="020B0604030504040204" pitchFamily="34" charset="0"/>
                    <a:cs typeface="Verdana" panose="020B0604030504040204" pitchFamily="34" charset="0"/>
                  </a:rPr>
                  <a:t> and specified value for inflow.</a:t>
                </a:r>
              </a:p>
              <a:p>
                <a:pPr>
                  <a:spcBef>
                    <a:spcPts val="150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Pressure (</a:t>
                </a:r>
                <a:r>
                  <a:rPr lang="en-GB" altLang="en-US" sz="2000" b="1" i="1" dirty="0" err="1">
                    <a:latin typeface="Verdana" panose="020B0604030504040204" pitchFamily="34" charset="0"/>
                    <a:ea typeface="Verdana" panose="020B0604030504040204" pitchFamily="34" charset="0"/>
                    <a:cs typeface="Verdana" panose="020B0604030504040204" pitchFamily="34" charset="0"/>
                  </a:rPr>
                  <a:t>p_rgh</a:t>
                </a:r>
                <a:r>
                  <a:rPr lang="en-GB" altLang="en-US" sz="2000" b="1" dirty="0">
                    <a:latin typeface="Verdana" panose="020B0604030504040204" pitchFamily="34" charset="0"/>
                    <a:ea typeface="Verdana" panose="020B0604030504040204" pitchFamily="34" charset="0"/>
                    <a:cs typeface="Verdana" panose="020B0604030504040204" pitchFamily="34" charset="0"/>
                  </a:rPr>
                  <a:t>)</a:t>
                </a:r>
              </a:p>
              <a:p>
                <a:pPr marL="342900" indent="-342900">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Imposed at the outlet using </a:t>
                </a:r>
                <a:r>
                  <a:rPr lang="en-GB" altLang="en-US" sz="2000" i="1" u="sng" dirty="0" err="1">
                    <a:latin typeface="Sylfaen" panose="010A0502050306030303" pitchFamily="18" charset="0"/>
                    <a:ea typeface="Verdana" panose="020B0604030504040204" pitchFamily="34" charset="0"/>
                    <a:cs typeface="Verdana" panose="020B0604030504040204" pitchFamily="34" charset="0"/>
                  </a:rPr>
                  <a:t>prghPressure</a:t>
                </a:r>
                <a:r>
                  <a:rPr lang="en-GB" altLang="en-US" sz="2000" i="1" dirty="0">
                    <a:latin typeface="Sylfaen" panose="010A0502050306030303" pitchFamily="18" charset="0"/>
                    <a:ea typeface="Verdana" panose="020B0604030504040204" pitchFamily="34" charset="0"/>
                    <a:cs typeface="Verdana" panose="020B0604030504040204" pitchFamily="34" charset="0"/>
                  </a:rPr>
                  <a:t>, </a:t>
                </a:r>
                <a:r>
                  <a:rPr lang="en-GB" altLang="en-US" sz="2000" dirty="0">
                    <a:latin typeface="Sylfaen" panose="010A0502050306030303" pitchFamily="18" charset="0"/>
                    <a:ea typeface="Verdana" panose="020B0604030504040204" pitchFamily="34" charset="0"/>
                    <a:cs typeface="Verdana" panose="020B0604030504040204" pitchFamily="34" charset="0"/>
                  </a:rPr>
                  <a:t>which calculates the equivalent</a:t>
                </a:r>
              </a:p>
              <a:p>
                <a:pPr>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of the pressure condition for the variable </a:t>
                </a:r>
                <a14:m>
                  <m:oMath xmlns:m="http://schemas.openxmlformats.org/officeDocument/2006/math">
                    <m:sSub>
                      <m:sSubPr>
                        <m:ctrlPr>
                          <a:rPr lang="en-GB" altLang="en-US" sz="2000" b="0" i="1" smtClean="0">
                            <a:latin typeface="Cambria Math" panose="02040503050406030204" pitchFamily="18" charset="0"/>
                            <a:ea typeface="Verdana" panose="020B0604030504040204" pitchFamily="34" charset="0"/>
                            <a:cs typeface="Verdana" panose="020B0604030504040204" pitchFamily="34" charset="0"/>
                          </a:rPr>
                        </m:ctrlPr>
                      </m:sSubPr>
                      <m:e>
                        <m:r>
                          <a:rPr lang="en-GB" altLang="en-US" sz="2000" b="0" i="1" smtClean="0">
                            <a:latin typeface="Cambria Math" panose="02040503050406030204" pitchFamily="18" charset="0"/>
                            <a:ea typeface="Verdana" panose="020B0604030504040204" pitchFamily="34" charset="0"/>
                            <a:cs typeface="Verdana" panose="020B0604030504040204" pitchFamily="34" charset="0"/>
                          </a:rPr>
                          <m:t>𝑝</m:t>
                        </m:r>
                      </m:e>
                      <m:sub>
                        <m:r>
                          <a:rPr lang="en-GB" altLang="en-US" sz="2000" b="0" i="1" smtClean="0">
                            <a:latin typeface="Cambria Math" panose="02040503050406030204" pitchFamily="18" charset="0"/>
                            <a:ea typeface="Verdana" panose="020B0604030504040204" pitchFamily="34" charset="0"/>
                            <a:cs typeface="Verdana" panose="020B0604030504040204" pitchFamily="34" charset="0"/>
                          </a:rPr>
                          <m:t>𝑟𝑔h</m:t>
                        </m:r>
                      </m:sub>
                    </m:sSub>
                    <m:r>
                      <a:rPr lang="en-GB" altLang="en-US" sz="2000" b="0" i="1" smtClean="0">
                        <a:latin typeface="Cambria Math" panose="02040503050406030204" pitchFamily="18" charset="0"/>
                        <a:ea typeface="Verdana" panose="020B0604030504040204" pitchFamily="34" charset="0"/>
                        <a:cs typeface="Verdana" panose="020B0604030504040204" pitchFamily="34" charset="0"/>
                      </a:rPr>
                      <m:t>=</m:t>
                    </m:r>
                    <m:r>
                      <a:rPr lang="en-GB" altLang="en-US" sz="2000" b="0" i="1" smtClean="0">
                        <a:latin typeface="Cambria Math" panose="02040503050406030204" pitchFamily="18" charset="0"/>
                        <a:ea typeface="Verdana" panose="020B0604030504040204" pitchFamily="34" charset="0"/>
                        <a:cs typeface="Verdana" panose="020B0604030504040204" pitchFamily="34" charset="0"/>
                      </a:rPr>
                      <m:t>𝑝</m:t>
                    </m:r>
                    <m:r>
                      <a:rPr lang="en-GB" altLang="en-US" sz="2000" b="0" i="1" smtClean="0">
                        <a:latin typeface="Cambria Math" panose="02040503050406030204" pitchFamily="18" charset="0"/>
                        <a:ea typeface="Verdana" panose="020B0604030504040204" pitchFamily="34" charset="0"/>
                        <a:cs typeface="Verdana" panose="020B0604030504040204" pitchFamily="34" charset="0"/>
                      </a:rPr>
                      <m:t>−</m:t>
                    </m:r>
                    <m:r>
                      <a:rPr lang="el-GR" altLang="en-US" sz="2000" b="0" i="1" smtClean="0">
                        <a:latin typeface="Cambria Math" panose="02040503050406030204" pitchFamily="18" charset="0"/>
                        <a:ea typeface="Verdana" panose="020B0604030504040204" pitchFamily="34" charset="0"/>
                        <a:cs typeface="Verdana" panose="020B0604030504040204" pitchFamily="34" charset="0"/>
                      </a:rPr>
                      <m:t>𝜌</m:t>
                    </m:r>
                    <m:r>
                      <a:rPr lang="en-GB" altLang="en-US" sz="2000" b="0" i="1" smtClean="0">
                        <a:latin typeface="Cambria Math" panose="02040503050406030204" pitchFamily="18" charset="0"/>
                        <a:ea typeface="Verdana" panose="020B0604030504040204" pitchFamily="34" charset="0"/>
                        <a:cs typeface="Verdana" panose="020B0604030504040204" pitchFamily="34" charset="0"/>
                      </a:rPr>
                      <m:t>𝑔</m:t>
                    </m:r>
                    <m:d>
                      <m:dPr>
                        <m:ctrlPr>
                          <a:rPr lang="en-GB" altLang="en-US" sz="2000" b="0" i="1" smtClean="0">
                            <a:latin typeface="Cambria Math" panose="02040503050406030204" pitchFamily="18" charset="0"/>
                            <a:ea typeface="Verdana" panose="020B0604030504040204" pitchFamily="34" charset="0"/>
                            <a:cs typeface="Verdana" panose="020B0604030504040204" pitchFamily="34" charset="0"/>
                          </a:rPr>
                        </m:ctrlPr>
                      </m:dPr>
                      <m:e>
                        <m:r>
                          <a:rPr lang="en-GB" altLang="en-US" sz="2000" b="0" i="1" smtClean="0">
                            <a:latin typeface="Cambria Math" panose="02040503050406030204" pitchFamily="18" charset="0"/>
                            <a:ea typeface="Verdana" panose="020B0604030504040204" pitchFamily="34" charset="0"/>
                            <a:cs typeface="Verdana" panose="020B0604030504040204" pitchFamily="34" charset="0"/>
                          </a:rPr>
                          <m:t>h</m:t>
                        </m:r>
                        <m:r>
                          <a:rPr lang="en-GB" altLang="en-US" sz="2000" b="0" i="1" smtClean="0">
                            <a:latin typeface="Cambria Math" panose="02040503050406030204" pitchFamily="18" charset="0"/>
                            <a:ea typeface="Verdana" panose="020B0604030504040204" pitchFamily="34" charset="0"/>
                            <a:cs typeface="Verdana" panose="020B0604030504040204" pitchFamily="34" charset="0"/>
                          </a:rPr>
                          <m:t>−</m:t>
                        </m:r>
                        <m:sSub>
                          <m:sSubPr>
                            <m:ctrlPr>
                              <a:rPr lang="en-GB" altLang="en-US" sz="2000" b="0" i="1" smtClean="0">
                                <a:latin typeface="Cambria Math" panose="02040503050406030204" pitchFamily="18" charset="0"/>
                                <a:ea typeface="Verdana" panose="020B0604030504040204" pitchFamily="34" charset="0"/>
                                <a:cs typeface="Verdana" panose="020B0604030504040204" pitchFamily="34" charset="0"/>
                              </a:rPr>
                            </m:ctrlPr>
                          </m:sSubPr>
                          <m:e>
                            <m:r>
                              <a:rPr lang="en-GB" altLang="en-US" sz="2000" b="0" i="1" smtClean="0">
                                <a:latin typeface="Cambria Math" panose="02040503050406030204" pitchFamily="18" charset="0"/>
                                <a:ea typeface="Verdana" panose="020B0604030504040204" pitchFamily="34" charset="0"/>
                                <a:cs typeface="Verdana" panose="020B0604030504040204" pitchFamily="34" charset="0"/>
                              </a:rPr>
                              <m:t>h</m:t>
                            </m:r>
                          </m:e>
                          <m:sub>
                            <m:r>
                              <a:rPr lang="en-GB" altLang="en-US" sz="2000" b="0" i="1" smtClean="0">
                                <a:latin typeface="Cambria Math" panose="02040503050406030204" pitchFamily="18" charset="0"/>
                                <a:ea typeface="Verdana" panose="020B0604030504040204" pitchFamily="34" charset="0"/>
                                <a:cs typeface="Verdana" panose="020B0604030504040204" pitchFamily="34" charset="0"/>
                              </a:rPr>
                              <m:t>𝑟𝑒𝑓</m:t>
                            </m:r>
                          </m:sub>
                        </m:sSub>
                      </m:e>
                    </m:d>
                  </m:oMath>
                </a14:m>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2400"/>
                  </a:spcBef>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Fixed gradient imposed at the inlet and wall using </a:t>
                </a:r>
                <a:r>
                  <a:rPr lang="en-GB" altLang="en-US" sz="2000" i="1" u="sng" dirty="0" err="1">
                    <a:latin typeface="Sylfaen" panose="010A0502050306030303" pitchFamily="18" charset="0"/>
                    <a:ea typeface="Verdana" panose="020B0604030504040204" pitchFamily="34" charset="0"/>
                    <a:cs typeface="Verdana" panose="020B0604030504040204" pitchFamily="34" charset="0"/>
                  </a:rPr>
                  <a:t>fixedFluxPressure</a:t>
                </a:r>
                <a:endParaRPr lang="en-GB" altLang="en-US" sz="2000" i="1" u="sng" dirty="0">
                  <a:latin typeface="Sylfaen" panose="010A0502050306030303" pitchFamily="18" charset="0"/>
                  <a:ea typeface="Verdana" panose="020B0604030504040204" pitchFamily="34" charset="0"/>
                  <a:cs typeface="Verdana" panose="020B0604030504040204" pitchFamily="34" charset="0"/>
                </a:endParaRPr>
              </a:p>
              <a:p>
                <a:pPr>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to respect the flux specified by the velocity boundary condition</a:t>
                </a:r>
              </a:p>
            </p:txBody>
          </p:sp>
        </mc:Choice>
        <mc:Fallback xmlns="">
          <p:sp>
            <p:nvSpPr>
              <p:cNvPr id="5" name="TextBox 4"/>
              <p:cNvSpPr txBox="1">
                <a:spLocks noRot="1" noChangeAspect="1" noMove="1" noResize="1" noEditPoints="1" noAdjustHandles="1" noChangeArrowheads="1" noChangeShapeType="1" noTextEdit="1"/>
              </p:cNvSpPr>
              <p:nvPr/>
            </p:nvSpPr>
            <p:spPr>
              <a:xfrm>
                <a:off x="304799" y="1465933"/>
                <a:ext cx="11515165" cy="5140766"/>
              </a:xfrm>
              <a:prstGeom prst="rect">
                <a:avLst/>
              </a:prstGeom>
              <a:blipFill rotWithShape="0">
                <a:blip r:embed="rId3"/>
                <a:stretch>
                  <a:fillRect l="-529" t="-592" b="-1066"/>
                </a:stretch>
              </a:blipFill>
            </p:spPr>
            <p:txBody>
              <a:bodyPr/>
              <a:lstStyle/>
              <a:p>
                <a:r>
                  <a:rPr lang="en-GB">
                    <a:noFill/>
                  </a:rPr>
                  <a:t> </a:t>
                </a:r>
              </a:p>
            </p:txBody>
          </p:sp>
        </mc:Fallback>
      </mc:AlternateContent>
      <p:sp>
        <p:nvSpPr>
          <p:cNvPr id="6" name="Rectangle 5"/>
          <p:cNvSpPr/>
          <p:nvPr/>
        </p:nvSpPr>
        <p:spPr>
          <a:xfrm>
            <a:off x="2297957" y="2273477"/>
            <a:ext cx="2411506" cy="1015663"/>
          </a:xfrm>
          <a:prstGeom prst="rect">
            <a:avLst/>
          </a:prstGeom>
          <a:ln>
            <a:solidFill>
              <a:schemeClr val="tx1"/>
            </a:solidFill>
          </a:ln>
        </p:spPr>
        <p:txBody>
          <a:bodyPr wrap="square">
            <a:spAutoFit/>
          </a:bodyPr>
          <a:lstStyle/>
          <a:p>
            <a:r>
              <a:rPr lang="en-GB" sz="1200" dirty="0"/>
              <a:t>inlet</a:t>
            </a:r>
          </a:p>
          <a:p>
            <a:r>
              <a:rPr lang="en-GB" sz="1200" dirty="0"/>
              <a:t>    {</a:t>
            </a:r>
          </a:p>
          <a:p>
            <a:r>
              <a:rPr lang="en-GB" sz="1200" dirty="0"/>
              <a:t>        type            </a:t>
            </a:r>
            <a:r>
              <a:rPr lang="en-GB" sz="1200" dirty="0" err="1"/>
              <a:t>fixedValue</a:t>
            </a:r>
            <a:r>
              <a:rPr lang="en-GB" sz="1200" dirty="0"/>
              <a:t>;</a:t>
            </a:r>
          </a:p>
          <a:p>
            <a:r>
              <a:rPr lang="en-GB" sz="1200" dirty="0"/>
              <a:t>        value           uniform 0.106;</a:t>
            </a:r>
          </a:p>
          <a:p>
            <a:r>
              <a:rPr lang="en-GB" sz="1200" dirty="0"/>
              <a:t>    }</a:t>
            </a:r>
          </a:p>
        </p:txBody>
      </p:sp>
      <p:sp>
        <p:nvSpPr>
          <p:cNvPr id="10" name="Rectangle 9"/>
          <p:cNvSpPr/>
          <p:nvPr/>
        </p:nvSpPr>
        <p:spPr>
          <a:xfrm>
            <a:off x="5105402" y="2286923"/>
            <a:ext cx="2371165" cy="1015663"/>
          </a:xfrm>
          <a:prstGeom prst="rect">
            <a:avLst/>
          </a:prstGeom>
          <a:ln>
            <a:solidFill>
              <a:schemeClr val="tx1"/>
            </a:solidFill>
          </a:ln>
        </p:spPr>
        <p:txBody>
          <a:bodyPr wrap="square">
            <a:spAutoFit/>
          </a:bodyPr>
          <a:lstStyle/>
          <a:p>
            <a:r>
              <a:rPr lang="en-GB" sz="1200" dirty="0"/>
              <a:t>inlet</a:t>
            </a:r>
          </a:p>
          <a:p>
            <a:r>
              <a:rPr lang="en-GB" sz="1200" dirty="0"/>
              <a:t>    {</a:t>
            </a:r>
          </a:p>
          <a:p>
            <a:r>
              <a:rPr lang="en-GB" sz="1200" dirty="0"/>
              <a:t>        type            </a:t>
            </a:r>
            <a:r>
              <a:rPr lang="en-GB" sz="1200" dirty="0" err="1"/>
              <a:t>fixedValue</a:t>
            </a:r>
            <a:r>
              <a:rPr lang="en-GB" sz="1200" dirty="0"/>
              <a:t>;</a:t>
            </a:r>
          </a:p>
          <a:p>
            <a:r>
              <a:rPr lang="en-GB" sz="1200" dirty="0"/>
              <a:t>        value           uniform 0.894;</a:t>
            </a:r>
          </a:p>
          <a:p>
            <a:r>
              <a:rPr lang="en-GB" sz="1200" dirty="0"/>
              <a:t>    }</a:t>
            </a:r>
          </a:p>
        </p:txBody>
      </p:sp>
      <p:sp>
        <p:nvSpPr>
          <p:cNvPr id="11" name="Rectangle 10"/>
          <p:cNvSpPr/>
          <p:nvPr/>
        </p:nvSpPr>
        <p:spPr>
          <a:xfrm>
            <a:off x="8734616" y="2828311"/>
            <a:ext cx="2707341" cy="1384995"/>
          </a:xfrm>
          <a:prstGeom prst="rect">
            <a:avLst/>
          </a:prstGeom>
          <a:ln>
            <a:solidFill>
              <a:schemeClr val="tx1"/>
            </a:solidFill>
          </a:ln>
        </p:spPr>
        <p:txBody>
          <a:bodyPr wrap="square">
            <a:spAutoFit/>
          </a:bodyPr>
          <a:lstStyle/>
          <a:p>
            <a:r>
              <a:rPr lang="en-GB" sz="1200" dirty="0"/>
              <a:t>outlet</a:t>
            </a:r>
          </a:p>
          <a:p>
            <a:r>
              <a:rPr lang="en-GB" sz="1200" dirty="0"/>
              <a:t>    {</a:t>
            </a:r>
          </a:p>
          <a:p>
            <a:r>
              <a:rPr lang="en-GB" sz="1200" dirty="0"/>
              <a:t>        type            </a:t>
            </a:r>
            <a:r>
              <a:rPr lang="en-GB" sz="1200" dirty="0" err="1"/>
              <a:t>inletOutlet</a:t>
            </a:r>
            <a:r>
              <a:rPr lang="en-GB" sz="1200" dirty="0"/>
              <a:t>;</a:t>
            </a:r>
          </a:p>
          <a:p>
            <a:r>
              <a:rPr lang="en-GB" sz="1200" dirty="0"/>
              <a:t>        phi             </a:t>
            </a:r>
            <a:r>
              <a:rPr lang="en-GB" sz="1200" dirty="0" err="1"/>
              <a:t>phi.air</a:t>
            </a:r>
            <a:r>
              <a:rPr lang="en-GB" sz="1200" dirty="0"/>
              <a:t>;</a:t>
            </a:r>
          </a:p>
          <a:p>
            <a:r>
              <a:rPr lang="en-GB" sz="1200" dirty="0"/>
              <a:t>        </a:t>
            </a:r>
            <a:r>
              <a:rPr lang="en-GB" sz="1200" dirty="0" err="1"/>
              <a:t>inletValue</a:t>
            </a:r>
            <a:r>
              <a:rPr lang="en-GB" sz="1200" dirty="0"/>
              <a:t>      $</a:t>
            </a:r>
            <a:r>
              <a:rPr lang="en-GB" sz="1200" dirty="0" err="1"/>
              <a:t>internalField</a:t>
            </a:r>
            <a:r>
              <a:rPr lang="en-GB" sz="1200" dirty="0"/>
              <a:t>;</a:t>
            </a:r>
          </a:p>
          <a:p>
            <a:r>
              <a:rPr lang="en-GB" sz="1200" dirty="0"/>
              <a:t>        value           $</a:t>
            </a:r>
            <a:r>
              <a:rPr lang="en-GB" sz="1200" dirty="0" err="1"/>
              <a:t>internalField</a:t>
            </a:r>
            <a:r>
              <a:rPr lang="en-GB" sz="1200" dirty="0"/>
              <a:t>;</a:t>
            </a:r>
          </a:p>
          <a:p>
            <a:r>
              <a:rPr lang="en-GB" sz="1200" dirty="0"/>
              <a:t>    }</a:t>
            </a:r>
          </a:p>
        </p:txBody>
      </p:sp>
      <p:sp>
        <p:nvSpPr>
          <p:cNvPr id="16" name="Rectangle 15"/>
          <p:cNvSpPr/>
          <p:nvPr/>
        </p:nvSpPr>
        <p:spPr>
          <a:xfrm>
            <a:off x="8860872" y="4343733"/>
            <a:ext cx="2507125" cy="1200329"/>
          </a:xfrm>
          <a:prstGeom prst="rect">
            <a:avLst/>
          </a:prstGeom>
          <a:ln>
            <a:solidFill>
              <a:schemeClr val="tx1"/>
            </a:solidFill>
          </a:ln>
        </p:spPr>
        <p:txBody>
          <a:bodyPr wrap="square">
            <a:spAutoFit/>
          </a:bodyPr>
          <a:lstStyle/>
          <a:p>
            <a:r>
              <a:rPr lang="en-GB" sz="1200" dirty="0"/>
              <a:t> outlet</a:t>
            </a:r>
          </a:p>
          <a:p>
            <a:r>
              <a:rPr lang="en-GB" sz="1200" dirty="0"/>
              <a:t>    {</a:t>
            </a:r>
          </a:p>
          <a:p>
            <a:r>
              <a:rPr lang="en-GB" sz="1200" dirty="0"/>
              <a:t>        type            </a:t>
            </a:r>
            <a:r>
              <a:rPr lang="en-GB" sz="1200" dirty="0" err="1"/>
              <a:t>prghPressure</a:t>
            </a:r>
            <a:r>
              <a:rPr lang="en-GB" sz="1200" dirty="0"/>
              <a:t>;</a:t>
            </a:r>
          </a:p>
          <a:p>
            <a:r>
              <a:rPr lang="en-GB" sz="1200" dirty="0"/>
              <a:t>        p               $</a:t>
            </a:r>
            <a:r>
              <a:rPr lang="en-GB" sz="1200" dirty="0" err="1"/>
              <a:t>internalField</a:t>
            </a:r>
            <a:r>
              <a:rPr lang="en-GB" sz="1200" dirty="0"/>
              <a:t>;</a:t>
            </a:r>
          </a:p>
          <a:p>
            <a:r>
              <a:rPr lang="en-GB" sz="1200" dirty="0"/>
              <a:t>        value           $</a:t>
            </a:r>
            <a:r>
              <a:rPr lang="en-GB" sz="1200" dirty="0" err="1"/>
              <a:t>internalField</a:t>
            </a:r>
            <a:r>
              <a:rPr lang="en-GB" sz="1200" dirty="0"/>
              <a:t>;</a:t>
            </a:r>
          </a:p>
          <a:p>
            <a:r>
              <a:rPr lang="en-GB" sz="1200" dirty="0"/>
              <a:t>    }</a:t>
            </a:r>
          </a:p>
        </p:txBody>
      </p:sp>
      <p:sp>
        <p:nvSpPr>
          <p:cNvPr id="17" name="Rectangle 16"/>
          <p:cNvSpPr/>
          <p:nvPr/>
        </p:nvSpPr>
        <p:spPr>
          <a:xfrm>
            <a:off x="8773465" y="5674489"/>
            <a:ext cx="2681937" cy="1015663"/>
          </a:xfrm>
          <a:prstGeom prst="rect">
            <a:avLst/>
          </a:prstGeom>
          <a:ln>
            <a:solidFill>
              <a:schemeClr val="tx1"/>
            </a:solidFill>
          </a:ln>
        </p:spPr>
        <p:txBody>
          <a:bodyPr wrap="square">
            <a:spAutoFit/>
          </a:bodyPr>
          <a:lstStyle/>
          <a:p>
            <a:r>
              <a:rPr lang="en-GB" sz="1200" dirty="0"/>
              <a:t>inlet</a:t>
            </a:r>
          </a:p>
          <a:p>
            <a:r>
              <a:rPr lang="en-GB" sz="1200" dirty="0"/>
              <a:t>    {</a:t>
            </a:r>
          </a:p>
          <a:p>
            <a:r>
              <a:rPr lang="en-GB" sz="1200" dirty="0"/>
              <a:t>        type            </a:t>
            </a:r>
            <a:r>
              <a:rPr lang="en-GB" sz="1200" dirty="0" err="1"/>
              <a:t>fixedFluxPressure</a:t>
            </a:r>
            <a:r>
              <a:rPr lang="en-GB" sz="1200" dirty="0"/>
              <a:t>;</a:t>
            </a:r>
          </a:p>
          <a:p>
            <a:r>
              <a:rPr lang="en-GB" sz="1200" dirty="0"/>
              <a:t>        value           $</a:t>
            </a:r>
            <a:r>
              <a:rPr lang="en-GB" sz="1200" dirty="0" err="1"/>
              <a:t>internalField</a:t>
            </a:r>
            <a:r>
              <a:rPr lang="en-GB" sz="1200" dirty="0"/>
              <a:t>;</a:t>
            </a:r>
          </a:p>
          <a:p>
            <a:r>
              <a:rPr lang="en-GB" sz="1200" dirty="0"/>
              <a:t>    }</a:t>
            </a:r>
          </a:p>
        </p:txBody>
      </p:sp>
    </p:spTree>
    <p:extLst>
      <p:ext uri="{BB962C8B-B14F-4D97-AF65-F5344CB8AC3E}">
        <p14:creationId xmlns:p14="http://schemas.microsoft.com/office/powerpoint/2010/main" val="370597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Turbulence</a:t>
            </a:r>
          </a:p>
        </p:txBody>
      </p:sp>
      <p:sp>
        <p:nvSpPr>
          <p:cNvPr id="5" name="TextBox 4"/>
          <p:cNvSpPr txBox="1"/>
          <p:nvPr/>
        </p:nvSpPr>
        <p:spPr>
          <a:xfrm>
            <a:off x="231950" y="1604007"/>
            <a:ext cx="11960050" cy="5055230"/>
          </a:xfrm>
          <a:prstGeom prst="rect">
            <a:avLst/>
          </a:prstGeom>
          <a:noFill/>
        </p:spPr>
        <p:txBody>
          <a:bodyPr wrap="square" rtlCol="0">
            <a:spAutoFit/>
          </a:bodyPr>
          <a:lstStyle/>
          <a:p>
            <a:pPr>
              <a:spcBef>
                <a:spcPts val="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Turbulence Model</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Turbulence models set through the </a:t>
            </a:r>
            <a:r>
              <a:rPr lang="en-GB" altLang="en-US" sz="2000" i="1" dirty="0">
                <a:latin typeface="Sylfaen" panose="010A0502050306030303" pitchFamily="18" charset="0"/>
                <a:ea typeface="Verdana" panose="020B0604030504040204" pitchFamily="34" charset="0"/>
                <a:cs typeface="Verdana" panose="020B0604030504040204" pitchFamily="34" charset="0"/>
              </a:rPr>
              <a:t>constant/turbulenceProperties.*</a:t>
            </a:r>
            <a:r>
              <a:rPr lang="en-GB" altLang="en-US" sz="2000" dirty="0">
                <a:latin typeface="Sylfaen" panose="010A0502050306030303" pitchFamily="18" charset="0"/>
                <a:ea typeface="Verdana" panose="020B0604030504040204" pitchFamily="34" charset="0"/>
                <a:cs typeface="Verdana" panose="020B0604030504040204" pitchFamily="34" charset="0"/>
              </a:rPr>
              <a:t> files, one for each phase</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 Standard </a:t>
            </a:r>
            <a:r>
              <a:rPr lang="en-GB" altLang="en-US" sz="2000" i="1" dirty="0">
                <a:latin typeface="Sylfaen" panose="010A0502050306030303" pitchFamily="18" charset="0"/>
                <a:ea typeface="Verdana" panose="020B0604030504040204" pitchFamily="34" charset="0"/>
                <a:cs typeface="Verdana" panose="020B0604030504040204" pitchFamily="34" charset="0"/>
              </a:rPr>
              <a:t>k</a:t>
            </a:r>
            <a:r>
              <a:rPr lang="en-GB" altLang="en-US" sz="2000" dirty="0">
                <a:latin typeface="Sylfaen" panose="010A0502050306030303" pitchFamily="18" charset="0"/>
                <a:ea typeface="Verdana" panose="020B0604030504040204" pitchFamily="34" charset="0"/>
                <a:cs typeface="Verdana" panose="020B0604030504040204" pitchFamily="34" charset="0"/>
              </a:rPr>
              <a:t>-</a:t>
            </a:r>
            <a:r>
              <a:rPr lang="el-GR" altLang="en-US" sz="2000" dirty="0">
                <a:latin typeface="Times New Roman" panose="02020603050405020304" pitchFamily="18" charset="0"/>
                <a:ea typeface="Verdana" panose="020B0604030504040204" pitchFamily="34" charset="0"/>
                <a:cs typeface="Times New Roman" panose="02020603050405020304" pitchFamily="18" charset="0"/>
              </a:rPr>
              <a:t>ε</a:t>
            </a:r>
            <a:r>
              <a:rPr lang="en-GB" altLang="en-US" sz="2000" dirty="0">
                <a:latin typeface="Sylfaen" panose="010A0502050306030303" pitchFamily="18" charset="0"/>
                <a:ea typeface="Verdana" panose="020B0604030504040204" pitchFamily="34" charset="0"/>
                <a:cs typeface="Verdana" panose="020B0604030504040204" pitchFamily="34" charset="0"/>
              </a:rPr>
              <a:t> RANS model used in the liquid phase</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Laminar model for air, frequently used in bubbly flows due to very low density of the gas phase</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3" name="Rectangle 2"/>
          <p:cNvSpPr/>
          <p:nvPr/>
        </p:nvSpPr>
        <p:spPr>
          <a:xfrm>
            <a:off x="654423" y="2970057"/>
            <a:ext cx="2330824" cy="2031325"/>
          </a:xfrm>
          <a:prstGeom prst="rect">
            <a:avLst/>
          </a:prstGeom>
        </p:spPr>
        <p:txBody>
          <a:bodyPr wrap="square">
            <a:spAutoFit/>
          </a:bodyPr>
          <a:lstStyle/>
          <a:p>
            <a:r>
              <a:rPr lang="en-GB" sz="1400" dirty="0" err="1"/>
              <a:t>simulationType</a:t>
            </a:r>
            <a:r>
              <a:rPr lang="en-GB" sz="1400" dirty="0"/>
              <a:t>  RAS;</a:t>
            </a:r>
          </a:p>
          <a:p>
            <a:endParaRPr lang="en-GB" sz="1400" dirty="0"/>
          </a:p>
          <a:p>
            <a:r>
              <a:rPr lang="en-GB" sz="1400" dirty="0"/>
              <a:t>RAS</a:t>
            </a:r>
          </a:p>
          <a:p>
            <a:r>
              <a:rPr lang="en-GB" sz="1400" dirty="0"/>
              <a:t>{</a:t>
            </a:r>
          </a:p>
          <a:p>
            <a:r>
              <a:rPr lang="en-GB" sz="1400" dirty="0"/>
              <a:t>    </a:t>
            </a:r>
            <a:r>
              <a:rPr lang="en-GB" sz="1400" dirty="0" err="1"/>
              <a:t>RASModel</a:t>
            </a:r>
            <a:r>
              <a:rPr lang="en-GB" sz="1400" dirty="0"/>
              <a:t> </a:t>
            </a:r>
            <a:r>
              <a:rPr lang="en-GB" sz="1400" dirty="0" err="1"/>
              <a:t>kEpsilon</a:t>
            </a:r>
            <a:r>
              <a:rPr lang="en-GB" sz="1400" dirty="0"/>
              <a:t>;</a:t>
            </a:r>
          </a:p>
          <a:p>
            <a:endParaRPr lang="en-GB" sz="1400" dirty="0"/>
          </a:p>
          <a:p>
            <a:r>
              <a:rPr lang="en-GB" sz="1400" dirty="0"/>
              <a:t>    turbulence      on;</a:t>
            </a:r>
          </a:p>
          <a:p>
            <a:r>
              <a:rPr lang="en-GB" sz="1400" dirty="0"/>
              <a:t>    </a:t>
            </a:r>
            <a:r>
              <a:rPr lang="en-GB" sz="1400" dirty="0" err="1"/>
              <a:t>printCoeffs</a:t>
            </a:r>
            <a:r>
              <a:rPr lang="en-GB" sz="1400" dirty="0"/>
              <a:t>     on;</a:t>
            </a:r>
          </a:p>
          <a:p>
            <a:r>
              <a:rPr lang="en-GB" sz="1400" dirty="0"/>
              <a:t>}</a:t>
            </a:r>
          </a:p>
        </p:txBody>
      </p:sp>
      <p:sp>
        <p:nvSpPr>
          <p:cNvPr id="4" name="Rectangle 3"/>
          <p:cNvSpPr/>
          <p:nvPr/>
        </p:nvSpPr>
        <p:spPr>
          <a:xfrm>
            <a:off x="654423" y="6374405"/>
            <a:ext cx="2114425" cy="307777"/>
          </a:xfrm>
          <a:prstGeom prst="rect">
            <a:avLst/>
          </a:prstGeom>
        </p:spPr>
        <p:txBody>
          <a:bodyPr wrap="none">
            <a:spAutoFit/>
          </a:bodyPr>
          <a:lstStyle/>
          <a:p>
            <a:r>
              <a:rPr lang="en-GB" sz="1400" dirty="0" err="1"/>
              <a:t>simulationType</a:t>
            </a:r>
            <a:r>
              <a:rPr lang="en-GB" sz="1400" dirty="0"/>
              <a:t>  laminar;</a:t>
            </a:r>
          </a:p>
        </p:txBody>
      </p:sp>
      <mc:AlternateContent xmlns:mc="http://schemas.openxmlformats.org/markup-compatibility/2006" xmlns:a14="http://schemas.microsoft.com/office/drawing/2010/main">
        <mc:Choice Requires="a14">
          <p:sp>
            <p:nvSpPr>
              <p:cNvPr id="6" name="Rectangle 5"/>
              <p:cNvSpPr/>
              <p:nvPr/>
            </p:nvSpPr>
            <p:spPr>
              <a:xfrm>
                <a:off x="5219149" y="3336178"/>
                <a:ext cx="6681529" cy="1299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
                        <m:fPr>
                          <m:ctrlPr>
                            <a:rPr lang="en-GB" i="1">
                              <a:latin typeface="Cambria Math" panose="02040503050406030204" pitchFamily="18" charset="0"/>
                            </a:rPr>
                          </m:ctrlPr>
                        </m:fPr>
                        <m:num>
                          <m:r>
                            <a:rPr lang="en-GB">
                              <a:latin typeface="Cambria Math" panose="02040503050406030204" pitchFamily="18" charset="0"/>
                            </a:rPr>
                            <m:t>𝜕</m:t>
                          </m:r>
                        </m:num>
                        <m:den>
                          <m:r>
                            <a:rPr lang="en-GB" i="0">
                              <a:latin typeface="Cambria Math" panose="02040503050406030204" pitchFamily="18" charset="0"/>
                            </a:rPr>
                            <m:t>𝜕</m:t>
                          </m:r>
                          <m:r>
                            <a:rPr lang="en-GB" i="1">
                              <a:latin typeface="Cambria Math" panose="02040503050406030204" pitchFamily="18" charset="0"/>
                            </a:rPr>
                            <m:t>𝑡</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e>
                      </m:d>
                      <m:r>
                        <a:rPr lang="en-GB" i="0">
                          <a:latin typeface="Cambria Math" panose="02040503050406030204" pitchFamily="18" charset="0"/>
                        </a:rPr>
                        <m:t>+</m:t>
                      </m:r>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e>
                      </m:d>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den>
                      </m:f>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i="1">
                              <a:latin typeface="Cambria Math" panose="02040503050406030204" pitchFamily="18" charset="0"/>
                            </a:rPr>
                            <m:t>𝑘</m:t>
                          </m:r>
                        </m:sub>
                      </m:sSub>
                      <m:r>
                        <a:rPr lang="en-GB" i="0">
                          <a:latin typeface="Cambria Math" panose="02040503050406030204" pitchFamily="18" charset="0"/>
                        </a:rPr>
                        <m:t>+</m:t>
                      </m:r>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den>
                      </m:f>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𝑖𝑗</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𝜏</m:t>
                                  </m:r>
                                </m:e>
                                <m:sub>
                                  <m:r>
                                    <a:rPr lang="en-GB" i="1">
                                      <a:latin typeface="Cambria Math" panose="02040503050406030204" pitchFamily="18" charset="0"/>
                                    </a:rPr>
                                    <m:t>𝑖𝑗</m:t>
                                  </m:r>
                                  <m:r>
                                    <a:rPr lang="en-GB" i="0">
                                      <a:latin typeface="Cambria Math" panose="02040503050406030204" pitchFamily="18" charset="0"/>
                                    </a:rPr>
                                    <m:t>,</m:t>
                                  </m:r>
                                  <m:r>
                                    <a:rPr lang="en-GB" i="1">
                                      <a:latin typeface="Cambria Math" panose="02040503050406030204" pitchFamily="18" charset="0"/>
                                    </a:rPr>
                                    <m:t>𝑘</m:t>
                                  </m:r>
                                </m:sub>
                                <m:sup>
                                  <m:r>
                                    <a:rPr lang="en-GB" i="1">
                                      <a:latin typeface="Cambria Math" panose="02040503050406030204" pitchFamily="18" charset="0"/>
                                    </a:rPr>
                                    <m:t>𝑅𝑒</m:t>
                                  </m:r>
                                </m:sup>
                              </m:sSubSup>
                            </m:e>
                          </m:d>
                        </m:e>
                      </m:d>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𝑔</m:t>
                          </m:r>
                        </m:e>
                        <m:sub>
                          <m:r>
                            <a:rPr lang="en-GB" i="1">
                              <a:latin typeface="Cambria Math" panose="02040503050406030204" pitchFamily="18" charset="0"/>
                            </a:rPr>
                            <m:t>𝑖</m:t>
                          </m:r>
                        </m:sub>
                      </m:sSub>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𝑀</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oMath>
                  </m:oMathPara>
                </a14:m>
                <a:endParaRPr lang="en-GB" dirty="0"/>
              </a:p>
            </p:txBody>
          </p:sp>
        </mc:Choice>
        <mc:Fallback xmlns="">
          <p:sp>
            <p:nvSpPr>
              <p:cNvPr id="6" name="Rectangle 5"/>
              <p:cNvSpPr>
                <a:spLocks noRot="1" noChangeAspect="1" noMove="1" noResize="1" noEditPoints="1" noAdjustHandles="1" noChangeArrowheads="1" noChangeShapeType="1" noTextEdit="1"/>
              </p:cNvSpPr>
              <p:nvPr/>
            </p:nvSpPr>
            <p:spPr>
              <a:xfrm>
                <a:off x="5219149" y="3336178"/>
                <a:ext cx="6681529" cy="1299082"/>
              </a:xfrm>
              <a:prstGeom prst="rect">
                <a:avLst/>
              </a:prstGeom>
              <a:blipFill rotWithShape="0">
                <a:blip r:embed="rId3"/>
                <a:stretch>
                  <a:fillRect/>
                </a:stretch>
              </a:blipFill>
            </p:spPr>
            <p:txBody>
              <a:bodyPr/>
              <a:lstStyle/>
              <a:p>
                <a:r>
                  <a:rPr lang="en-GB">
                    <a:noFill/>
                  </a:rPr>
                  <a:t> </a:t>
                </a:r>
              </a:p>
            </p:txBody>
          </p:sp>
        </mc:Fallback>
      </mc:AlternateContent>
      <p:sp>
        <p:nvSpPr>
          <p:cNvPr id="7" name="Oval 6"/>
          <p:cNvSpPr/>
          <p:nvPr/>
        </p:nvSpPr>
        <p:spPr bwMode="auto">
          <a:xfrm>
            <a:off x="8878918" y="4104024"/>
            <a:ext cx="587470" cy="419187"/>
          </a:xfrm>
          <a:prstGeom prst="ellipse">
            <a:avLst/>
          </a:prstGeom>
          <a:noFill/>
          <a:ln w="2857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6228220" y="3315674"/>
                <a:ext cx="4183348" cy="4886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en-GB" sz="1400" i="1">
                              <a:latin typeface="Cambria Math" panose="02040503050406030204" pitchFamily="18" charset="0"/>
                            </a:rPr>
                            <m:t>𝜏</m:t>
                          </m:r>
                        </m:e>
                        <m:sub>
                          <m:r>
                            <a:rPr lang="en-GB" sz="1400" i="1">
                              <a:latin typeface="Cambria Math" panose="02040503050406030204" pitchFamily="18" charset="0"/>
                            </a:rPr>
                            <m:t>𝑖𝑗</m:t>
                          </m:r>
                          <m:r>
                            <a:rPr lang="en-GB" sz="1400">
                              <a:latin typeface="Cambria Math" panose="02040503050406030204" pitchFamily="18" charset="0"/>
                            </a:rPr>
                            <m:t>,</m:t>
                          </m:r>
                          <m:r>
                            <a:rPr lang="en-GB" sz="1400" i="1">
                              <a:latin typeface="Cambria Math" panose="02040503050406030204" pitchFamily="18" charset="0"/>
                            </a:rPr>
                            <m:t>𝑘</m:t>
                          </m:r>
                        </m:sub>
                        <m:sup>
                          <m:r>
                            <a:rPr lang="en-GB" sz="1400" i="1">
                              <a:latin typeface="Cambria Math" panose="02040503050406030204" pitchFamily="18" charset="0"/>
                            </a:rPr>
                            <m:t>𝑅𝑒</m:t>
                          </m:r>
                        </m:sup>
                      </m:sSubSup>
                      <m:r>
                        <a:rPr lang="en-GB" sz="1400" b="0" i="1" smtClean="0">
                          <a:latin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𝜌</m:t>
                      </m:r>
                      <m:acc>
                        <m:accPr>
                          <m:chr m:val="̅"/>
                          <m:ctrlPr>
                            <a:rPr lang="en-GB" sz="1400" b="0" i="1" smtClean="0">
                              <a:latin typeface="Cambria Math" panose="02040503050406030204" pitchFamily="18" charset="0"/>
                            </a:rPr>
                          </m:ctrlPr>
                        </m:accPr>
                        <m:e>
                          <m:sSubSup>
                            <m:sSubSupPr>
                              <m:ctrlPr>
                                <a:rPr lang="en-GB" sz="1400" b="0" i="1" smtClean="0">
                                  <a:latin typeface="Cambria Math" panose="02040503050406030204" pitchFamily="18" charset="0"/>
                                </a:rPr>
                              </m:ctrlPr>
                            </m:sSubSupPr>
                            <m:e>
                              <m:r>
                                <a:rPr lang="en-GB" sz="1400" b="0" i="1" smtClean="0">
                                  <a:latin typeface="Cambria Math" panose="02040503050406030204" pitchFamily="18" charset="0"/>
                                </a:rPr>
                                <m:t>𝑢</m:t>
                              </m:r>
                            </m:e>
                            <m:sub>
                              <m:r>
                                <a:rPr lang="en-GB" sz="1400" b="0" i="1" smtClean="0">
                                  <a:latin typeface="Cambria Math" panose="02040503050406030204" pitchFamily="18" charset="0"/>
                                </a:rPr>
                                <m:t>𝑖</m:t>
                              </m:r>
                            </m:sub>
                            <m:sup>
                              <m:r>
                                <a:rPr lang="en-GB" sz="1400" b="0" i="1" smtClean="0">
                                  <a:latin typeface="Cambria Math" panose="02040503050406030204" pitchFamily="18" charset="0"/>
                                </a:rPr>
                                <m:t>′</m:t>
                              </m:r>
                            </m:sup>
                          </m:sSubSup>
                          <m:sSubSup>
                            <m:sSubSupPr>
                              <m:ctrlPr>
                                <a:rPr lang="en-GB" sz="1400" b="0" i="1" smtClean="0">
                                  <a:latin typeface="Cambria Math" panose="02040503050406030204" pitchFamily="18" charset="0"/>
                                </a:rPr>
                              </m:ctrlPr>
                            </m:sSubSupPr>
                            <m:e>
                              <m:r>
                                <a:rPr lang="en-GB" sz="1400" b="0" i="1" smtClean="0">
                                  <a:latin typeface="Cambria Math" panose="02040503050406030204" pitchFamily="18" charset="0"/>
                                </a:rPr>
                                <m:t>𝑢</m:t>
                              </m:r>
                            </m:e>
                            <m:sub>
                              <m:r>
                                <a:rPr lang="en-GB" sz="1400" b="0" i="1" smtClean="0">
                                  <a:latin typeface="Cambria Math" panose="02040503050406030204" pitchFamily="18" charset="0"/>
                                </a:rPr>
                                <m:t>𝑗</m:t>
                              </m:r>
                            </m:sub>
                            <m:sup>
                              <m:r>
                                <a:rPr lang="en-GB" sz="1400" b="0" i="1" smtClean="0">
                                  <a:latin typeface="Cambria Math" panose="02040503050406030204" pitchFamily="18" charset="0"/>
                                </a:rPr>
                                <m:t>𝑖</m:t>
                              </m:r>
                            </m:sup>
                          </m:sSubSup>
                        </m:e>
                      </m:acc>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𝜇</m:t>
                          </m:r>
                        </m:e>
                        <m:sub>
                          <m:r>
                            <a:rPr lang="en-GB" sz="1400" i="1">
                              <a:latin typeface="Cambria Math" panose="02040503050406030204" pitchFamily="18" charset="0"/>
                              <a:ea typeface="Cambria Math" panose="02040503050406030204" pitchFamily="18" charset="0"/>
                            </a:rPr>
                            <m:t>𝑡</m:t>
                          </m:r>
                        </m:sub>
                      </m:sSub>
                      <m:d>
                        <m:dPr>
                          <m:ctrlPr>
                            <a:rPr lang="en-GB" sz="1400" i="1">
                              <a:latin typeface="Cambria Math" panose="02040503050406030204" pitchFamily="18" charset="0"/>
                              <a:ea typeface="Cambria Math" panose="02040503050406030204" pitchFamily="18" charset="0"/>
                            </a:rPr>
                          </m:ctrlPr>
                        </m:dPr>
                        <m:e>
                          <m:f>
                            <m:fPr>
                              <m:ctrlPr>
                                <a:rPr lang="en-GB" sz="1400" i="1">
                                  <a:latin typeface="Cambria Math" panose="02040503050406030204" pitchFamily="18" charset="0"/>
                                  <a:ea typeface="Cambria Math" panose="02040503050406030204" pitchFamily="18" charset="0"/>
                                </a:rPr>
                              </m:ctrlPr>
                            </m:fPr>
                            <m:num>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𝑈</m:t>
                                  </m:r>
                                </m:e>
                                <m:sub>
                                  <m:r>
                                    <a:rPr lang="en-GB" sz="1400" i="1">
                                      <a:latin typeface="Cambria Math" panose="02040503050406030204" pitchFamily="18" charset="0"/>
                                      <a:ea typeface="Cambria Math" panose="02040503050406030204" pitchFamily="18" charset="0"/>
                                    </a:rPr>
                                    <m:t>𝑖</m:t>
                                  </m:r>
                                </m:sub>
                              </m:sSub>
                            </m:num>
                            <m:den>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𝑥</m:t>
                                  </m:r>
                                </m:e>
                                <m:sub>
                                  <m:r>
                                    <a:rPr lang="en-GB" sz="1400" i="1">
                                      <a:latin typeface="Cambria Math" panose="02040503050406030204" pitchFamily="18" charset="0"/>
                                      <a:ea typeface="Cambria Math" panose="02040503050406030204" pitchFamily="18" charset="0"/>
                                    </a:rPr>
                                    <m:t>𝑗</m:t>
                                  </m:r>
                                </m:sub>
                              </m:sSub>
                            </m:den>
                          </m:f>
                          <m:r>
                            <a:rPr lang="en-GB" sz="1400" i="1">
                              <a:latin typeface="Cambria Math" panose="02040503050406030204" pitchFamily="18" charset="0"/>
                              <a:ea typeface="Cambria Math" panose="02040503050406030204" pitchFamily="18" charset="0"/>
                            </a:rPr>
                            <m:t>+</m:t>
                          </m:r>
                          <m:f>
                            <m:fPr>
                              <m:ctrlPr>
                                <a:rPr lang="en-GB" sz="1400" i="1">
                                  <a:latin typeface="Cambria Math" panose="02040503050406030204" pitchFamily="18" charset="0"/>
                                  <a:ea typeface="Cambria Math" panose="02040503050406030204" pitchFamily="18" charset="0"/>
                                </a:rPr>
                              </m:ctrlPr>
                            </m:fPr>
                            <m:num>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𝑈</m:t>
                                  </m:r>
                                </m:e>
                                <m:sub>
                                  <m:r>
                                    <a:rPr lang="en-GB" sz="1400" i="1">
                                      <a:latin typeface="Cambria Math" panose="02040503050406030204" pitchFamily="18" charset="0"/>
                                      <a:ea typeface="Cambria Math" panose="02040503050406030204" pitchFamily="18" charset="0"/>
                                    </a:rPr>
                                    <m:t>𝑗</m:t>
                                  </m:r>
                                </m:sub>
                              </m:sSub>
                            </m:num>
                            <m:den>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𝑥</m:t>
                                  </m:r>
                                </m:e>
                                <m:sub>
                                  <m:r>
                                    <a:rPr lang="en-GB" sz="1400" i="1">
                                      <a:latin typeface="Cambria Math" panose="02040503050406030204" pitchFamily="18" charset="0"/>
                                      <a:ea typeface="Cambria Math" panose="02040503050406030204" pitchFamily="18" charset="0"/>
                                    </a:rPr>
                                    <m:t>𝑖</m:t>
                                  </m:r>
                                </m:sub>
                              </m:sSub>
                            </m:den>
                          </m:f>
                          <m:r>
                            <a:rPr lang="en-GB" sz="1400" i="1">
                              <a:latin typeface="Cambria Math" panose="02040503050406030204" pitchFamily="18" charset="0"/>
                              <a:ea typeface="Cambria Math" panose="02040503050406030204" pitchFamily="18" charset="0"/>
                            </a:rPr>
                            <m:t>−</m:t>
                          </m:r>
                          <m:f>
                            <m:fPr>
                              <m:ctrlPr>
                                <a:rPr lang="en-GB" sz="1400" i="1">
                                  <a:latin typeface="Cambria Math" panose="02040503050406030204" pitchFamily="18" charset="0"/>
                                  <a:ea typeface="Cambria Math" panose="02040503050406030204" pitchFamily="18" charset="0"/>
                                </a:rPr>
                              </m:ctrlPr>
                            </m:fPr>
                            <m:num>
                              <m:r>
                                <a:rPr lang="en-GB" sz="1400" i="1">
                                  <a:latin typeface="Cambria Math" panose="02040503050406030204" pitchFamily="18" charset="0"/>
                                  <a:ea typeface="Cambria Math" panose="02040503050406030204" pitchFamily="18" charset="0"/>
                                </a:rPr>
                                <m:t>2</m:t>
                              </m:r>
                            </m:num>
                            <m:den>
                              <m:r>
                                <a:rPr lang="en-GB" sz="1400" i="1">
                                  <a:latin typeface="Cambria Math" panose="02040503050406030204" pitchFamily="18" charset="0"/>
                                  <a:ea typeface="Cambria Math" panose="02040503050406030204" pitchFamily="18" charset="0"/>
                                </a:rPr>
                                <m:t>3</m:t>
                              </m:r>
                            </m:den>
                          </m:f>
                          <m:f>
                            <m:fPr>
                              <m:ctrlPr>
                                <a:rPr lang="en-GB" sz="1400" i="1">
                                  <a:latin typeface="Cambria Math" panose="02040503050406030204" pitchFamily="18" charset="0"/>
                                  <a:ea typeface="Cambria Math" panose="02040503050406030204" pitchFamily="18" charset="0"/>
                                </a:rPr>
                              </m:ctrlPr>
                            </m:fPr>
                            <m:num>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𝑈</m:t>
                                  </m:r>
                                </m:e>
                                <m:sub>
                                  <m:r>
                                    <a:rPr lang="en-GB" sz="1400" i="1">
                                      <a:latin typeface="Cambria Math" panose="02040503050406030204" pitchFamily="18" charset="0"/>
                                      <a:ea typeface="Cambria Math" panose="02040503050406030204" pitchFamily="18" charset="0"/>
                                    </a:rPr>
                                    <m:t>𝑘</m:t>
                                  </m:r>
                                </m:sub>
                              </m:sSub>
                            </m:num>
                            <m:den>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𝑥</m:t>
                                  </m:r>
                                </m:e>
                                <m:sub>
                                  <m:r>
                                    <a:rPr lang="en-GB" sz="1400" i="1">
                                      <a:latin typeface="Cambria Math" panose="02040503050406030204" pitchFamily="18" charset="0"/>
                                      <a:ea typeface="Cambria Math" panose="02040503050406030204" pitchFamily="18" charset="0"/>
                                    </a:rPr>
                                    <m:t>𝑘</m:t>
                                  </m:r>
                                </m:sub>
                              </m:sSub>
                            </m:den>
                          </m:f>
                          <m:sSub>
                            <m:sSubPr>
                              <m:ctrlPr>
                                <a:rPr lang="en-GB"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δ</m:t>
                              </m:r>
                            </m:e>
                            <m:sub>
                              <m:r>
                                <a:rPr lang="en-GB" sz="1400" i="1">
                                  <a:latin typeface="Cambria Math" panose="02040503050406030204" pitchFamily="18" charset="0"/>
                                  <a:ea typeface="Cambria Math" panose="02040503050406030204" pitchFamily="18" charset="0"/>
                                </a:rPr>
                                <m:t>𝑖𝑗</m:t>
                              </m:r>
                            </m:sub>
                          </m:sSub>
                        </m:e>
                      </m:d>
                      <m:r>
                        <a:rPr lang="en-GB" sz="1400" i="1">
                          <a:latin typeface="Cambria Math" panose="02040503050406030204" pitchFamily="18" charset="0"/>
                          <a:ea typeface="Cambria Math" panose="02040503050406030204" pitchFamily="18" charset="0"/>
                        </a:rPr>
                        <m:t>−</m:t>
                      </m:r>
                      <m:f>
                        <m:fPr>
                          <m:ctrlPr>
                            <a:rPr lang="en-GB" sz="1400" i="1">
                              <a:latin typeface="Cambria Math" panose="02040503050406030204" pitchFamily="18" charset="0"/>
                              <a:ea typeface="Cambria Math" panose="02040503050406030204" pitchFamily="18" charset="0"/>
                            </a:rPr>
                          </m:ctrlPr>
                        </m:fPr>
                        <m:num>
                          <m:r>
                            <a:rPr lang="en-GB" sz="1400" i="1">
                              <a:latin typeface="Cambria Math" panose="02040503050406030204" pitchFamily="18" charset="0"/>
                              <a:ea typeface="Cambria Math" panose="02040503050406030204" pitchFamily="18" charset="0"/>
                            </a:rPr>
                            <m:t>2</m:t>
                          </m:r>
                        </m:num>
                        <m:den>
                          <m:r>
                            <a:rPr lang="en-GB" sz="1400" i="1">
                              <a:latin typeface="Cambria Math" panose="02040503050406030204" pitchFamily="18" charset="0"/>
                              <a:ea typeface="Cambria Math" panose="02040503050406030204" pitchFamily="18" charset="0"/>
                            </a:rPr>
                            <m:t>3</m:t>
                          </m:r>
                        </m:den>
                      </m:f>
                      <m:r>
                        <a:rPr lang="en-GB" sz="1400" i="1">
                          <a:latin typeface="Cambria Math" panose="02040503050406030204" pitchFamily="18" charset="0"/>
                          <a:ea typeface="Cambria Math" panose="02040503050406030204" pitchFamily="18" charset="0"/>
                        </a:rPr>
                        <m:t>𝜌</m:t>
                      </m:r>
                      <m:r>
                        <a:rPr lang="en-GB" sz="1400" i="1">
                          <a:latin typeface="Cambria Math" panose="02040503050406030204" pitchFamily="18" charset="0"/>
                          <a:ea typeface="Cambria Math" panose="02040503050406030204" pitchFamily="18" charset="0"/>
                        </a:rPr>
                        <m:t>𝑘</m:t>
                      </m:r>
                      <m:sSub>
                        <m:sSubPr>
                          <m:ctrlPr>
                            <a:rPr lang="en-GB"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δ</m:t>
                          </m:r>
                        </m:e>
                        <m:sub>
                          <m:r>
                            <a:rPr lang="en-GB" sz="1400" i="1">
                              <a:latin typeface="Cambria Math" panose="02040503050406030204" pitchFamily="18" charset="0"/>
                              <a:ea typeface="Cambria Math" panose="02040503050406030204" pitchFamily="18" charset="0"/>
                            </a:rPr>
                            <m:t>𝑖𝑗</m:t>
                          </m:r>
                        </m:sub>
                      </m:sSub>
                    </m:oMath>
                  </m:oMathPara>
                </a14:m>
                <a:endParaRPr lang="en-GB" sz="1400" dirty="0"/>
              </a:p>
            </p:txBody>
          </p:sp>
        </mc:Choice>
        <mc:Fallback xmlns="">
          <p:sp>
            <p:nvSpPr>
              <p:cNvPr id="9" name="TextBox 8"/>
              <p:cNvSpPr txBox="1">
                <a:spLocks noRot="1" noChangeAspect="1" noMove="1" noResize="1" noEditPoints="1" noAdjustHandles="1" noChangeArrowheads="1" noChangeShapeType="1" noTextEdit="1"/>
              </p:cNvSpPr>
              <p:nvPr/>
            </p:nvSpPr>
            <p:spPr>
              <a:xfrm>
                <a:off x="6228220" y="3315674"/>
                <a:ext cx="4183348" cy="488660"/>
              </a:xfrm>
              <a:prstGeom prst="rect">
                <a:avLst/>
              </a:prstGeom>
              <a:blipFill rotWithShape="0">
                <a:blip r:embed="rId4"/>
                <a:stretch>
                  <a:fillRect l="-437" r="-292"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197591" y="3889444"/>
                <a:ext cx="6244605" cy="57637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
                        <m:fPr>
                          <m:ctrlPr>
                            <a:rPr lang="en-GB" sz="1400" i="1" smtClean="0">
                              <a:latin typeface="Cambria Math" panose="02040503050406030204" pitchFamily="18" charset="0"/>
                            </a:rPr>
                          </m:ctrlPr>
                        </m:fPr>
                        <m:num>
                          <m:r>
                            <a:rPr lang="en-GB" sz="1400">
                              <a:latin typeface="Cambria Math" panose="02040503050406030204" pitchFamily="18" charset="0"/>
                            </a:rPr>
                            <m:t>𝜕</m:t>
                          </m:r>
                        </m:num>
                        <m:den>
                          <m:r>
                            <a:rPr lang="en-GB" sz="1400" i="0">
                              <a:latin typeface="Cambria Math" panose="02040503050406030204" pitchFamily="18" charset="0"/>
                            </a:rPr>
                            <m:t>𝜕</m:t>
                          </m:r>
                          <m:r>
                            <a:rPr lang="en-GB" sz="1400" i="1">
                              <a:latin typeface="Cambria Math" panose="02040503050406030204" pitchFamily="18" charset="0"/>
                            </a:rPr>
                            <m:t>𝑡</m:t>
                          </m:r>
                        </m:den>
                      </m:f>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𝛼</m:t>
                              </m:r>
                            </m:e>
                            <m:sub>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i="1">
                                  <a:latin typeface="Cambria Math" panose="02040503050406030204" pitchFamily="18" charset="0"/>
                                </a:rPr>
                                <m:t>𝜌</m:t>
                              </m:r>
                            </m:e>
                            <m:sub>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b="0" i="1" smtClean="0">
                                  <a:latin typeface="Cambria Math" panose="02040503050406030204" pitchFamily="18" charset="0"/>
                                </a:rPr>
                                <m:t>𝑘</m:t>
                              </m:r>
                            </m:e>
                            <m:sub>
                              <m:r>
                                <a:rPr lang="en-GB" sz="1400" i="1">
                                  <a:latin typeface="Cambria Math" panose="02040503050406030204" pitchFamily="18" charset="0"/>
                                </a:rPr>
                                <m:t>𝑘</m:t>
                              </m:r>
                            </m:sub>
                          </m:sSub>
                        </m:e>
                      </m:d>
                      <m:r>
                        <a:rPr lang="en-GB" sz="1400" i="0">
                          <a:latin typeface="Cambria Math" panose="02040503050406030204" pitchFamily="18" charset="0"/>
                        </a:rPr>
                        <m:t>+</m:t>
                      </m:r>
                      <m:f>
                        <m:fPr>
                          <m:ctrlPr>
                            <a:rPr lang="en-GB" sz="1400" i="1">
                              <a:latin typeface="Cambria Math" panose="02040503050406030204" pitchFamily="18" charset="0"/>
                            </a:rPr>
                          </m:ctrlPr>
                        </m:fPr>
                        <m:num>
                          <m:r>
                            <a:rPr lang="en-GB" sz="1400" i="0">
                              <a:latin typeface="Cambria Math" panose="02040503050406030204" pitchFamily="18" charset="0"/>
                            </a:rPr>
                            <m:t>𝜕</m:t>
                          </m:r>
                        </m:num>
                        <m:den>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𝑖</m:t>
                              </m:r>
                            </m:sub>
                          </m:sSub>
                        </m:den>
                      </m:f>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𝛼</m:t>
                              </m:r>
                            </m:e>
                            <m:sub>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i="1">
                                  <a:latin typeface="Cambria Math" panose="02040503050406030204" pitchFamily="18" charset="0"/>
                                </a:rPr>
                                <m:t>𝜌</m:t>
                              </m:r>
                            </m:e>
                            <m:sub>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𝑈</m:t>
                              </m:r>
                            </m:e>
                            <m:sub>
                              <m:r>
                                <a:rPr lang="en-GB" sz="1400" i="1">
                                  <a:latin typeface="Cambria Math" panose="02040503050406030204" pitchFamily="18" charset="0"/>
                                </a:rPr>
                                <m:t>𝑖</m:t>
                              </m:r>
                              <m:r>
                                <a:rPr lang="en-GB" sz="1400" i="0">
                                  <a:latin typeface="Cambria Math" panose="02040503050406030204" pitchFamily="18" charset="0"/>
                                </a:rPr>
                                <m:t>,</m:t>
                              </m:r>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b="0" i="1" smtClean="0">
                                  <a:latin typeface="Cambria Math" panose="02040503050406030204" pitchFamily="18" charset="0"/>
                                </a:rPr>
                                <m:t>𝑘</m:t>
                              </m:r>
                            </m:e>
                            <m:sub>
                              <m:r>
                                <a:rPr lang="en-GB" sz="1400" i="1">
                                  <a:latin typeface="Cambria Math" panose="02040503050406030204" pitchFamily="18" charset="0"/>
                                </a:rPr>
                                <m:t>𝑘</m:t>
                              </m:r>
                            </m:sub>
                          </m:sSub>
                        </m:e>
                      </m:d>
                      <m:r>
                        <a:rPr lang="en-GB" sz="1400" i="0">
                          <a:latin typeface="Cambria Math" panose="02040503050406030204" pitchFamily="18" charset="0"/>
                        </a:rPr>
                        <m:t>=+</m:t>
                      </m:r>
                      <m:f>
                        <m:fPr>
                          <m:ctrlPr>
                            <a:rPr lang="en-GB" sz="1400" i="1">
                              <a:latin typeface="Cambria Math" panose="02040503050406030204" pitchFamily="18" charset="0"/>
                            </a:rPr>
                          </m:ctrlPr>
                        </m:fPr>
                        <m:num>
                          <m:r>
                            <a:rPr lang="en-GB" sz="1400" i="0">
                              <a:latin typeface="Cambria Math" panose="02040503050406030204" pitchFamily="18" charset="0"/>
                            </a:rPr>
                            <m:t>𝜕</m:t>
                          </m:r>
                        </m:num>
                        <m:den>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𝑖</m:t>
                              </m:r>
                            </m:sub>
                          </m:sSub>
                        </m:den>
                      </m:f>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𝛼</m:t>
                              </m:r>
                            </m:e>
                            <m:sub>
                              <m:r>
                                <a:rPr lang="en-GB" sz="1400" i="1">
                                  <a:latin typeface="Cambria Math" panose="02040503050406030204" pitchFamily="18" charset="0"/>
                                </a:rPr>
                                <m:t>𝑘</m:t>
                              </m:r>
                            </m:sub>
                          </m:sSub>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𝜇</m:t>
                                  </m:r>
                                </m:e>
                                <m:sub>
                                  <m:r>
                                    <a:rPr lang="en-GB" sz="1400" b="0" i="1" smtClean="0">
                                      <a:latin typeface="Cambria Math" panose="02040503050406030204" pitchFamily="18" charset="0"/>
                                      <a:ea typeface="Cambria Math" panose="02040503050406030204" pitchFamily="18" charset="0"/>
                                    </a:rPr>
                                    <m:t>𝑘</m:t>
                                  </m:r>
                                </m:sub>
                              </m:sSub>
                              <m:r>
                                <a:rPr lang="en-GB" sz="1400" b="0" i="1" smtClean="0">
                                  <a:latin typeface="Cambria Math" panose="02040503050406030204" pitchFamily="18" charset="0"/>
                                  <a:ea typeface="Cambria Math" panose="02040503050406030204" pitchFamily="18" charset="0"/>
                                </a:rPr>
                                <m:t>+</m:t>
                              </m:r>
                              <m:f>
                                <m:fPr>
                                  <m:ctrlPr>
                                    <a:rPr lang="en-GB" sz="1400" b="0" i="1" smtClean="0">
                                      <a:latin typeface="Cambria Math" panose="02040503050406030204" pitchFamily="18" charset="0"/>
                                      <a:ea typeface="Cambria Math" panose="02040503050406030204" pitchFamily="18" charset="0"/>
                                    </a:rPr>
                                  </m:ctrlPr>
                                </m:fPr>
                                <m:num>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𝜇</m:t>
                                      </m:r>
                                    </m:e>
                                    <m:sub>
                                      <m:r>
                                        <a:rPr lang="en-GB" sz="1400" i="1">
                                          <a:latin typeface="Cambria Math" panose="02040503050406030204" pitchFamily="18" charset="0"/>
                                          <a:ea typeface="Cambria Math" panose="02040503050406030204" pitchFamily="18" charset="0"/>
                                        </a:rPr>
                                        <m:t>𝑡</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𝑘</m:t>
                                      </m:r>
                                    </m:sub>
                                  </m:sSub>
                                </m:num>
                                <m:den>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𝑘</m:t>
                                      </m:r>
                                    </m:sub>
                                  </m:sSub>
                                </m:den>
                              </m:f>
                            </m:e>
                          </m:d>
                          <m:f>
                            <m:fPr>
                              <m:ctrlPr>
                                <a:rPr lang="en-GB" sz="1400" i="1" smtClean="0">
                                  <a:latin typeface="Cambria Math" panose="02040503050406030204" pitchFamily="18" charset="0"/>
                                </a:rPr>
                              </m:ctrlPr>
                            </m:fPr>
                            <m:num>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𝑘</m:t>
                                  </m:r>
                                </m:e>
                                <m:sub>
                                  <m:r>
                                    <a:rPr lang="en-GB" sz="1400" b="0" i="1" smtClean="0">
                                      <a:latin typeface="Cambria Math" panose="02040503050406030204" pitchFamily="18" charset="0"/>
                                      <a:ea typeface="Cambria Math" panose="02040503050406030204" pitchFamily="18" charset="0"/>
                                    </a:rPr>
                                    <m:t>𝑘</m:t>
                                  </m:r>
                                </m:sub>
                              </m:sSub>
                            </m:num>
                            <m:den>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𝑥</m:t>
                                  </m:r>
                                </m:e>
                                <m:sub>
                                  <m:r>
                                    <a:rPr lang="en-GB" sz="1400" b="0" i="1" smtClean="0">
                                      <a:latin typeface="Cambria Math" panose="02040503050406030204" pitchFamily="18" charset="0"/>
                                      <a:ea typeface="Cambria Math" panose="02040503050406030204" pitchFamily="18" charset="0"/>
                                    </a:rPr>
                                    <m:t>𝑖</m:t>
                                  </m:r>
                                </m:sub>
                              </m:sSub>
                            </m:den>
                          </m:f>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𝛼</m:t>
                          </m:r>
                        </m:e>
                        <m:sub>
                          <m:r>
                            <a:rPr lang="en-GB" sz="1400" i="1">
                              <a:latin typeface="Cambria Math" panose="02040503050406030204" pitchFamily="18" charset="0"/>
                            </a:rPr>
                            <m:t>𝑘</m:t>
                          </m:r>
                        </m:sub>
                      </m:sSub>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𝑃</m:t>
                              </m:r>
                            </m:e>
                            <m:sub>
                              <m:r>
                                <a:rPr lang="en-GB" sz="1400" b="0" i="1" smtClean="0">
                                  <a:latin typeface="Cambria Math" panose="02040503050406030204" pitchFamily="18" charset="0"/>
                                </a:rPr>
                                <m:t>𝑘</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𝜌</m:t>
                              </m:r>
                            </m:e>
                            <m:sub>
                              <m:r>
                                <a:rPr lang="en-GB" sz="1400" b="0" i="1" smtClean="0">
                                  <a:latin typeface="Cambria Math" panose="02040503050406030204" pitchFamily="18" charset="0"/>
                                </a:rPr>
                                <m:t>𝑘</m:t>
                              </m:r>
                            </m:sub>
                          </m:sSub>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rPr>
                                <m:t>𝑘</m:t>
                              </m:r>
                            </m:sub>
                          </m:sSub>
                        </m:e>
                      </m:d>
                    </m:oMath>
                  </m:oMathPara>
                </a14:m>
                <a:endParaRPr lang="en-GB" sz="1400" dirty="0"/>
              </a:p>
            </p:txBody>
          </p:sp>
        </mc:Choice>
        <mc:Fallback xmlns="">
          <p:sp>
            <p:nvSpPr>
              <p:cNvPr id="10" name="Rectangle 9"/>
              <p:cNvSpPr>
                <a:spLocks noRot="1" noChangeAspect="1" noMove="1" noResize="1" noEditPoints="1" noAdjustHandles="1" noChangeArrowheads="1" noChangeShapeType="1" noTextEdit="1"/>
              </p:cNvSpPr>
              <p:nvPr/>
            </p:nvSpPr>
            <p:spPr>
              <a:xfrm>
                <a:off x="5197591" y="3889444"/>
                <a:ext cx="6244605" cy="576376"/>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618085" y="4550930"/>
                <a:ext cx="7403616" cy="57637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
                        <m:fPr>
                          <m:ctrlPr>
                            <a:rPr lang="en-GB" sz="1400" i="1" smtClean="0">
                              <a:latin typeface="Cambria Math" panose="02040503050406030204" pitchFamily="18" charset="0"/>
                            </a:rPr>
                          </m:ctrlPr>
                        </m:fPr>
                        <m:num>
                          <m:r>
                            <a:rPr lang="en-GB" sz="1400">
                              <a:latin typeface="Cambria Math" panose="02040503050406030204" pitchFamily="18" charset="0"/>
                            </a:rPr>
                            <m:t>𝜕</m:t>
                          </m:r>
                        </m:num>
                        <m:den>
                          <m:r>
                            <a:rPr lang="en-GB" sz="1400" i="0">
                              <a:latin typeface="Cambria Math" panose="02040503050406030204" pitchFamily="18" charset="0"/>
                            </a:rPr>
                            <m:t>𝜕</m:t>
                          </m:r>
                          <m:r>
                            <a:rPr lang="en-GB" sz="1400" i="1">
                              <a:latin typeface="Cambria Math" panose="02040503050406030204" pitchFamily="18" charset="0"/>
                            </a:rPr>
                            <m:t>𝑡</m:t>
                          </m:r>
                        </m:den>
                      </m:f>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𝛼</m:t>
                              </m:r>
                            </m:e>
                            <m:sub>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i="1">
                                  <a:latin typeface="Cambria Math" panose="02040503050406030204" pitchFamily="18" charset="0"/>
                                </a:rPr>
                                <m:t>𝜌</m:t>
                              </m:r>
                            </m:e>
                            <m:sub>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𝑘</m:t>
                              </m:r>
                            </m:sub>
                          </m:sSub>
                        </m:e>
                      </m:d>
                      <m:r>
                        <a:rPr lang="en-GB" sz="1400" i="0">
                          <a:latin typeface="Cambria Math" panose="02040503050406030204" pitchFamily="18" charset="0"/>
                        </a:rPr>
                        <m:t>+</m:t>
                      </m:r>
                      <m:f>
                        <m:fPr>
                          <m:ctrlPr>
                            <a:rPr lang="en-GB" sz="1400" i="1">
                              <a:latin typeface="Cambria Math" panose="02040503050406030204" pitchFamily="18" charset="0"/>
                            </a:rPr>
                          </m:ctrlPr>
                        </m:fPr>
                        <m:num>
                          <m:r>
                            <a:rPr lang="en-GB" sz="1400" i="0">
                              <a:latin typeface="Cambria Math" panose="02040503050406030204" pitchFamily="18" charset="0"/>
                            </a:rPr>
                            <m:t>𝜕</m:t>
                          </m:r>
                        </m:num>
                        <m:den>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𝑖</m:t>
                              </m:r>
                            </m:sub>
                          </m:sSub>
                        </m:den>
                      </m:f>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𝛼</m:t>
                              </m:r>
                            </m:e>
                            <m:sub>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i="1">
                                  <a:latin typeface="Cambria Math" panose="02040503050406030204" pitchFamily="18" charset="0"/>
                                </a:rPr>
                                <m:t>𝜌</m:t>
                              </m:r>
                            </m:e>
                            <m:sub>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𝑈</m:t>
                              </m:r>
                            </m:e>
                            <m:sub>
                              <m:r>
                                <a:rPr lang="en-GB" sz="1400" i="1">
                                  <a:latin typeface="Cambria Math" panose="02040503050406030204" pitchFamily="18" charset="0"/>
                                </a:rPr>
                                <m:t>𝑖</m:t>
                              </m:r>
                              <m:r>
                                <a:rPr lang="en-GB" sz="1400" i="0">
                                  <a:latin typeface="Cambria Math" panose="02040503050406030204" pitchFamily="18" charset="0"/>
                                </a:rPr>
                                <m:t>,</m:t>
                              </m:r>
                              <m:r>
                                <a:rPr lang="en-GB" sz="1400" i="1">
                                  <a:latin typeface="Cambria Math" panose="02040503050406030204" pitchFamily="18" charset="0"/>
                                </a:rPr>
                                <m:t>𝑘</m:t>
                              </m:r>
                            </m:sub>
                          </m:sSub>
                          <m:sSub>
                            <m:sSubPr>
                              <m:ctrlPr>
                                <a:rPr lang="en-GB" sz="1400" i="1">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𝑘</m:t>
                              </m:r>
                            </m:sub>
                          </m:sSub>
                        </m:e>
                      </m:d>
                      <m:r>
                        <a:rPr lang="en-GB" sz="1400" i="0">
                          <a:latin typeface="Cambria Math" panose="02040503050406030204" pitchFamily="18" charset="0"/>
                        </a:rPr>
                        <m:t>=+</m:t>
                      </m:r>
                      <m:f>
                        <m:fPr>
                          <m:ctrlPr>
                            <a:rPr lang="en-GB" sz="1400" i="1">
                              <a:latin typeface="Cambria Math" panose="02040503050406030204" pitchFamily="18" charset="0"/>
                            </a:rPr>
                          </m:ctrlPr>
                        </m:fPr>
                        <m:num>
                          <m:r>
                            <a:rPr lang="en-GB" sz="1400" i="0">
                              <a:latin typeface="Cambria Math" panose="02040503050406030204" pitchFamily="18" charset="0"/>
                            </a:rPr>
                            <m:t>𝜕</m:t>
                          </m:r>
                        </m:num>
                        <m:den>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𝑖</m:t>
                              </m:r>
                            </m:sub>
                          </m:sSub>
                        </m:den>
                      </m:f>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𝛼</m:t>
                              </m:r>
                            </m:e>
                            <m:sub>
                              <m:r>
                                <a:rPr lang="en-GB" sz="1400" i="1">
                                  <a:latin typeface="Cambria Math" panose="02040503050406030204" pitchFamily="18" charset="0"/>
                                </a:rPr>
                                <m:t>𝑘</m:t>
                              </m:r>
                            </m:sub>
                          </m:sSub>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𝜇</m:t>
                                  </m:r>
                                </m:e>
                                <m:sub>
                                  <m:r>
                                    <a:rPr lang="en-GB" sz="1400" b="0" i="1" smtClean="0">
                                      <a:latin typeface="Cambria Math" panose="02040503050406030204" pitchFamily="18" charset="0"/>
                                      <a:ea typeface="Cambria Math" panose="02040503050406030204" pitchFamily="18" charset="0"/>
                                    </a:rPr>
                                    <m:t>𝑘</m:t>
                                  </m:r>
                                </m:sub>
                              </m:sSub>
                              <m:r>
                                <a:rPr lang="en-GB" sz="1400" b="0" i="1" smtClean="0">
                                  <a:latin typeface="Cambria Math" panose="02040503050406030204" pitchFamily="18" charset="0"/>
                                  <a:ea typeface="Cambria Math" panose="02040503050406030204" pitchFamily="18" charset="0"/>
                                </a:rPr>
                                <m:t>+</m:t>
                              </m:r>
                              <m:f>
                                <m:fPr>
                                  <m:ctrlPr>
                                    <a:rPr lang="en-GB" sz="1400" b="0" i="1" smtClean="0">
                                      <a:latin typeface="Cambria Math" panose="02040503050406030204" pitchFamily="18" charset="0"/>
                                      <a:ea typeface="Cambria Math" panose="02040503050406030204" pitchFamily="18" charset="0"/>
                                    </a:rPr>
                                  </m:ctrlPr>
                                </m:fPr>
                                <m:num>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𝜇</m:t>
                                      </m:r>
                                    </m:e>
                                    <m:sub>
                                      <m:r>
                                        <a:rPr lang="en-GB" sz="1400" i="1">
                                          <a:latin typeface="Cambria Math" panose="02040503050406030204" pitchFamily="18" charset="0"/>
                                          <a:ea typeface="Cambria Math" panose="02040503050406030204" pitchFamily="18" charset="0"/>
                                        </a:rPr>
                                        <m:t>𝑡</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𝑘</m:t>
                                      </m:r>
                                    </m:sub>
                                  </m:sSub>
                                </m:num>
                                <m:den>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𝜀</m:t>
                                      </m:r>
                                    </m:sub>
                                  </m:sSub>
                                </m:den>
                              </m:f>
                            </m:e>
                          </m:d>
                          <m:f>
                            <m:fPr>
                              <m:ctrlPr>
                                <a:rPr lang="en-GB" sz="1400" i="1" smtClean="0">
                                  <a:latin typeface="Cambria Math" panose="02040503050406030204" pitchFamily="18" charset="0"/>
                                </a:rPr>
                              </m:ctrlPr>
                            </m:fPr>
                            <m:num>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ea typeface="Cambria Math" panose="02040503050406030204" pitchFamily="18" charset="0"/>
                                    </a:rPr>
                                    <m:t>𝑘</m:t>
                                  </m:r>
                                </m:sub>
                              </m:sSub>
                            </m:num>
                            <m:den>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𝑥</m:t>
                                  </m:r>
                                </m:e>
                                <m:sub>
                                  <m:r>
                                    <a:rPr lang="en-GB" sz="1400" b="0" i="1" smtClean="0">
                                      <a:latin typeface="Cambria Math" panose="02040503050406030204" pitchFamily="18" charset="0"/>
                                      <a:ea typeface="Cambria Math" panose="02040503050406030204" pitchFamily="18" charset="0"/>
                                    </a:rPr>
                                    <m:t>𝑖</m:t>
                                  </m:r>
                                </m:sub>
                              </m:sSub>
                            </m:den>
                          </m:f>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𝛼</m:t>
                          </m:r>
                        </m:e>
                        <m:sub>
                          <m:r>
                            <a:rPr lang="en-GB" sz="1400" i="1">
                              <a:latin typeface="Cambria Math" panose="02040503050406030204" pitchFamily="18" charset="0"/>
                            </a:rPr>
                            <m:t>𝑘</m:t>
                          </m:r>
                        </m:sub>
                      </m:sSub>
                      <m:f>
                        <m:fPr>
                          <m:ctrlPr>
                            <a:rPr lang="en-GB" sz="1400" i="1" smtClean="0">
                              <a:latin typeface="Cambria Math" panose="02040503050406030204" pitchFamily="18" charset="0"/>
                            </a:rPr>
                          </m:ctrlPr>
                        </m:fPr>
                        <m:num>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rPr>
                                <m:t>𝑘</m:t>
                              </m:r>
                            </m:sub>
                          </m:sSub>
                        </m:num>
                        <m:den>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𝑘</m:t>
                              </m:r>
                            </m:sub>
                          </m:sSub>
                        </m:den>
                      </m:f>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rPr>
                              </m:ctrlPr>
                            </m:sSubPr>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i="1" smtClean="0">
                                      <a:latin typeface="Cambria Math" panose="02040503050406030204" pitchFamily="18" charset="0"/>
                                      <a:ea typeface="Cambria Math" panose="02040503050406030204" pitchFamily="18" charset="0"/>
                                    </a:rPr>
                                    <m:t>𝜀</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rPr>
                                <m:t>𝑃</m:t>
                              </m:r>
                            </m:e>
                            <m:sub>
                              <m:r>
                                <a:rPr lang="en-GB" sz="1400" b="0" i="1" smtClean="0">
                                  <a:latin typeface="Cambria Math" panose="02040503050406030204" pitchFamily="18" charset="0"/>
                                </a:rPr>
                                <m:t>𝑘</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ea typeface="Cambria Math" panose="02040503050406030204" pitchFamily="18" charset="0"/>
                                </a:rPr>
                                <m:t>𝜀</m:t>
                              </m:r>
                              <m:r>
                                <a:rPr lang="en-GB" sz="1400" i="1">
                                  <a:latin typeface="Cambria Math" panose="02040503050406030204" pitchFamily="18" charset="0"/>
                                  <a:ea typeface="Cambria Math" panose="02040503050406030204" pitchFamily="18" charset="0"/>
                                </a:rPr>
                                <m:t>,2</m:t>
                              </m:r>
                            </m:sub>
                          </m:sSub>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𝜌</m:t>
                              </m:r>
                            </m:e>
                            <m:sub>
                              <m:r>
                                <a:rPr lang="en-GB" sz="1400" b="0" i="1" smtClean="0">
                                  <a:latin typeface="Cambria Math" panose="02040503050406030204" pitchFamily="18" charset="0"/>
                                </a:rPr>
                                <m:t>𝑘</m:t>
                              </m:r>
                            </m:sub>
                          </m:sSub>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rPr>
                                <m:t>𝑘</m:t>
                              </m:r>
                            </m:sub>
                          </m:sSub>
                        </m:e>
                      </m:d>
                    </m:oMath>
                  </m:oMathPara>
                </a14:m>
                <a:endParaRPr lang="en-GB" sz="1400" dirty="0"/>
              </a:p>
            </p:txBody>
          </p:sp>
        </mc:Choice>
        <mc:Fallback xmlns="">
          <p:sp>
            <p:nvSpPr>
              <p:cNvPr id="11" name="Rectangle 10"/>
              <p:cNvSpPr>
                <a:spLocks noRot="1" noChangeAspect="1" noMove="1" noResize="1" noEditPoints="1" noAdjustHandles="1" noChangeArrowheads="1" noChangeShapeType="1" noTextEdit="1"/>
              </p:cNvSpPr>
              <p:nvPr/>
            </p:nvSpPr>
            <p:spPr>
              <a:xfrm>
                <a:off x="4618085" y="4550930"/>
                <a:ext cx="7403616" cy="576376"/>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748323" y="5212416"/>
                <a:ext cx="1143140" cy="474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𝜇</m:t>
                          </m:r>
                        </m:e>
                        <m:sub>
                          <m:r>
                            <a:rPr lang="en-GB" sz="1400" b="0" i="1" smtClean="0">
                              <a:latin typeface="Cambria Math" panose="02040503050406030204" pitchFamily="18" charset="0"/>
                              <a:ea typeface="Cambria Math" panose="02040503050406030204" pitchFamily="18" charset="0"/>
                            </a:rPr>
                            <m:t>𝑡</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𝑘</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𝐶</m:t>
                          </m:r>
                        </m:e>
                        <m:sub>
                          <m:r>
                            <a:rPr lang="en-GB" sz="1400" b="0" i="1" smtClean="0">
                              <a:latin typeface="Cambria Math" panose="02040503050406030204" pitchFamily="18" charset="0"/>
                              <a:ea typeface="Cambria Math" panose="02040503050406030204" pitchFamily="18" charset="0"/>
                            </a:rPr>
                            <m:t>𝜇</m:t>
                          </m:r>
                        </m:sub>
                      </m:sSub>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𝜌</m:t>
                          </m:r>
                        </m:e>
                        <m:sub>
                          <m:r>
                            <a:rPr lang="en-GB" sz="1400" b="0" i="1" smtClean="0">
                              <a:latin typeface="Cambria Math" panose="02040503050406030204" pitchFamily="18" charset="0"/>
                              <a:ea typeface="Cambria Math" panose="02040503050406030204" pitchFamily="18" charset="0"/>
                            </a:rPr>
                            <m:t>𝑘</m:t>
                          </m:r>
                        </m:sub>
                      </m:sSub>
                      <m:f>
                        <m:fPr>
                          <m:ctrlPr>
                            <a:rPr lang="en-GB" sz="1400" b="0" i="1" smtClean="0">
                              <a:latin typeface="Cambria Math" panose="02040503050406030204" pitchFamily="18" charset="0"/>
                              <a:ea typeface="Cambria Math" panose="02040503050406030204" pitchFamily="18" charset="0"/>
                            </a:rPr>
                          </m:ctrlPr>
                        </m:fPr>
                        <m:num>
                          <m:sSubSup>
                            <m:sSubSupPr>
                              <m:ctrlPr>
                                <a:rPr lang="en-GB" sz="1400" b="0" i="1" smtClean="0">
                                  <a:latin typeface="Cambria Math" panose="02040503050406030204" pitchFamily="18" charset="0"/>
                                  <a:ea typeface="Cambria Math" panose="02040503050406030204" pitchFamily="18" charset="0"/>
                                </a:rPr>
                              </m:ctrlPr>
                            </m:sSubSupPr>
                            <m:e>
                              <m:r>
                                <a:rPr lang="en-GB" sz="1400" b="0" i="1" smtClean="0">
                                  <a:latin typeface="Cambria Math" panose="02040503050406030204" pitchFamily="18" charset="0"/>
                                  <a:ea typeface="Cambria Math" panose="02040503050406030204" pitchFamily="18" charset="0"/>
                                </a:rPr>
                                <m:t>𝑘</m:t>
                              </m:r>
                            </m:e>
                            <m:sub>
                              <m:r>
                                <a:rPr lang="en-GB" sz="1400" b="0" i="1" smtClean="0">
                                  <a:latin typeface="Cambria Math" panose="02040503050406030204" pitchFamily="18" charset="0"/>
                                  <a:ea typeface="Cambria Math" panose="02040503050406030204" pitchFamily="18" charset="0"/>
                                </a:rPr>
                                <m:t>𝑘</m:t>
                              </m:r>
                            </m:sub>
                            <m:sup>
                              <m:r>
                                <a:rPr lang="en-GB" sz="1400" b="0" i="1" smtClean="0">
                                  <a:latin typeface="Cambria Math" panose="02040503050406030204" pitchFamily="18" charset="0"/>
                                  <a:ea typeface="Cambria Math" panose="02040503050406030204" pitchFamily="18" charset="0"/>
                                </a:rPr>
                                <m:t>2</m:t>
                              </m:r>
                            </m:sup>
                          </m:sSubSup>
                        </m:num>
                        <m:den>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ea typeface="Cambria Math" panose="02040503050406030204" pitchFamily="18" charset="0"/>
                                </a:rPr>
                                <m:t>𝑘</m:t>
                              </m:r>
                            </m:sub>
                          </m:sSub>
                        </m:den>
                      </m:f>
                    </m:oMath>
                  </m:oMathPara>
                </a14:m>
                <a:endParaRPr lang="en-GB"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748323" y="5212416"/>
                <a:ext cx="1143140" cy="474232"/>
              </a:xfrm>
              <a:prstGeom prst="rect">
                <a:avLst/>
              </a:prstGeom>
              <a:blipFill rotWithShape="0">
                <a:blip r:embed="rId7"/>
                <a:stretch>
                  <a:fillRect/>
                </a:stretch>
              </a:blipFill>
            </p:spPr>
            <p:txBody>
              <a:bodyPr/>
              <a:lstStyle/>
              <a:p>
                <a:r>
                  <a:rPr lang="en-GB">
                    <a:noFill/>
                  </a:rPr>
                  <a:t> </a:t>
                </a:r>
              </a:p>
            </p:txBody>
          </p:sp>
        </mc:Fallback>
      </mc:AlternateContent>
      <p:sp>
        <p:nvSpPr>
          <p:cNvPr id="13" name="TextBox 12"/>
          <p:cNvSpPr txBox="1"/>
          <p:nvPr/>
        </p:nvSpPr>
        <p:spPr>
          <a:xfrm>
            <a:off x="5475839" y="2919861"/>
            <a:ext cx="5688107" cy="369332"/>
          </a:xfrm>
          <a:prstGeom prst="rect">
            <a:avLst/>
          </a:prstGeom>
          <a:noFill/>
        </p:spPr>
        <p:txBody>
          <a:bodyPr wrap="square" rtlCol="0">
            <a:spAutoFit/>
          </a:bodyPr>
          <a:lstStyle/>
          <a:p>
            <a:r>
              <a:rPr lang="en-GB" u="sng" dirty="0">
                <a:latin typeface="Sylfaen" panose="010A0502050306030303" pitchFamily="18" charset="0"/>
              </a:rPr>
              <a:t>Eddy-viscosity assumption, balance equations for </a:t>
            </a:r>
            <a:r>
              <a:rPr lang="en-GB" i="1" u="sng" dirty="0">
                <a:latin typeface="Sylfaen" panose="010A0502050306030303" pitchFamily="18" charset="0"/>
              </a:rPr>
              <a:t>k</a:t>
            </a:r>
            <a:r>
              <a:rPr lang="en-GB" u="sng" dirty="0">
                <a:latin typeface="Sylfaen" panose="010A0502050306030303" pitchFamily="18" charset="0"/>
              </a:rPr>
              <a:t> and </a:t>
            </a:r>
            <a:r>
              <a:rPr lang="el-GR" u="sng" dirty="0">
                <a:latin typeface="Sylfaen" panose="010A0502050306030303" pitchFamily="18" charset="0"/>
                <a:cs typeface="Times New Roman" panose="02020603050405020304" pitchFamily="18" charset="0"/>
              </a:rPr>
              <a:t>ε</a:t>
            </a:r>
            <a:endParaRPr lang="en-GB" u="sng" dirty="0">
              <a:latin typeface="Sylfaen" panose="010A0502050306030303" pitchFamily="18" charset="0"/>
            </a:endParaRPr>
          </a:p>
        </p:txBody>
      </p:sp>
    </p:spTree>
    <p:extLst>
      <p:ext uri="{BB962C8B-B14F-4D97-AF65-F5344CB8AC3E}">
        <p14:creationId xmlns:p14="http://schemas.microsoft.com/office/powerpoint/2010/main" val="1589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7"/>
                                        </p:tgtEl>
                                      </p:cBhvr>
                                    </p:animEffect>
                                    <p:anim calcmode="lin" valueType="num">
                                      <p:cBhvr>
                                        <p:cTn id="7" dur="1000"/>
                                        <p:tgtEl>
                                          <p:spTgt spid="7"/>
                                        </p:tgtEl>
                                        <p:attrNameLst>
                                          <p:attrName>ppt_x</p:attrName>
                                        </p:attrNameLst>
                                      </p:cBhvr>
                                      <p:tavLst>
                                        <p:tav tm="0">
                                          <p:val>
                                            <p:strVal val="ppt_x"/>
                                          </p:val>
                                        </p:tav>
                                        <p:tav tm="100000">
                                          <p:val>
                                            <p:strVal val="ppt_x"/>
                                          </p:val>
                                        </p:tav>
                                      </p:tavLst>
                                    </p:anim>
                                    <p:anim calcmode="lin" valueType="num">
                                      <p:cBhvr>
                                        <p:cTn id="8" dur="1000"/>
                                        <p:tgtEl>
                                          <p:spTgt spid="7"/>
                                        </p:tgtEl>
                                        <p:attrNameLst>
                                          <p:attrName>ppt_y</p:attrName>
                                        </p:attrNameLst>
                                      </p:cBhvr>
                                      <p:tavLst>
                                        <p:tav tm="0">
                                          <p:val>
                                            <p:strVal val="ppt_y"/>
                                          </p:val>
                                        </p:tav>
                                        <p:tav tm="100000">
                                          <p:val>
                                            <p:strVal val="ppt_y+.1"/>
                                          </p:val>
                                        </p:tav>
                                      </p:tavLst>
                                    </p:anim>
                                    <p:set>
                                      <p:cBhvr>
                                        <p:cTn id="9" dur="1" fill="hold">
                                          <p:stCondLst>
                                            <p:cond delay="999"/>
                                          </p:stCondLst>
                                        </p:cTn>
                                        <p:tgtEl>
                                          <p:spTgt spid="7"/>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6"/>
                                        </p:tgtEl>
                                      </p:cBhvr>
                                    </p:animEffect>
                                    <p:anim calcmode="lin" valueType="num">
                                      <p:cBhvr>
                                        <p:cTn id="12" dur="1000"/>
                                        <p:tgtEl>
                                          <p:spTgt spid="6"/>
                                        </p:tgtEl>
                                        <p:attrNameLst>
                                          <p:attrName>ppt_x</p:attrName>
                                        </p:attrNameLst>
                                      </p:cBhvr>
                                      <p:tavLst>
                                        <p:tav tm="0">
                                          <p:val>
                                            <p:strVal val="ppt_x"/>
                                          </p:val>
                                        </p:tav>
                                        <p:tav tm="100000">
                                          <p:val>
                                            <p:strVal val="ppt_x"/>
                                          </p:val>
                                        </p:tav>
                                      </p:tavLst>
                                    </p:anim>
                                    <p:anim calcmode="lin" valueType="num">
                                      <p:cBhvr>
                                        <p:cTn id="13" dur="1000"/>
                                        <p:tgtEl>
                                          <p:spTgt spid="6"/>
                                        </p:tgtEl>
                                        <p:attrNameLst>
                                          <p:attrName>ppt_y</p:attrName>
                                        </p:attrNameLst>
                                      </p:cBhvr>
                                      <p:tavLst>
                                        <p:tav tm="0">
                                          <p:val>
                                            <p:strVal val="ppt_y"/>
                                          </p:val>
                                        </p:tav>
                                        <p:tav tm="100000">
                                          <p:val>
                                            <p:strVal val="ppt_y+.1"/>
                                          </p:val>
                                        </p:tav>
                                      </p:tavLst>
                                    </p:anim>
                                    <p:set>
                                      <p:cBhvr>
                                        <p:cTn id="14" dur="1" fill="hold">
                                          <p:stCondLst>
                                            <p:cond delay="9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Wall Treatment</a:t>
            </a:r>
          </a:p>
        </p:txBody>
      </p:sp>
      <p:sp>
        <p:nvSpPr>
          <p:cNvPr id="5" name="TextBox 4"/>
          <p:cNvSpPr txBox="1"/>
          <p:nvPr/>
        </p:nvSpPr>
        <p:spPr>
          <a:xfrm>
            <a:off x="231950" y="1604007"/>
            <a:ext cx="11789721" cy="4939814"/>
          </a:xfrm>
          <a:prstGeom prst="rect">
            <a:avLst/>
          </a:prstGeom>
          <a:noFill/>
        </p:spPr>
        <p:txBody>
          <a:bodyPr wrap="square" rtlCol="0">
            <a:spAutoFit/>
          </a:bodyPr>
          <a:lstStyle/>
          <a:p>
            <a:pPr>
              <a:spcBef>
                <a:spcPts val="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Wall function</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Single-phase wall law imposed through the boundary condition on the turbulent viscosity in </a:t>
            </a:r>
            <a:r>
              <a:rPr lang="en-GB" altLang="en-US" sz="2000" i="1" dirty="0">
                <a:latin typeface="Sylfaen" panose="010A0502050306030303" pitchFamily="18" charset="0"/>
                <a:ea typeface="Verdana" panose="020B0604030504040204" pitchFamily="34" charset="0"/>
                <a:cs typeface="Verdana" panose="020B0604030504040204" pitchFamily="34" charset="0"/>
              </a:rPr>
              <a:t>0/</a:t>
            </a:r>
            <a:r>
              <a:rPr lang="en-GB" altLang="en-US" sz="2000" i="1" dirty="0" err="1">
                <a:latin typeface="Sylfaen" panose="010A0502050306030303" pitchFamily="18" charset="0"/>
                <a:ea typeface="Verdana" panose="020B0604030504040204" pitchFamily="34" charset="0"/>
                <a:cs typeface="Verdana" panose="020B0604030504040204" pitchFamily="34" charset="0"/>
              </a:rPr>
              <a:t>nut.water</a:t>
            </a: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Wall condition on </a:t>
            </a:r>
            <a:r>
              <a:rPr lang="en-GB" altLang="en-US" sz="2000" i="1" dirty="0">
                <a:latin typeface="Sylfaen" panose="010A0502050306030303" pitchFamily="18" charset="0"/>
                <a:ea typeface="Verdana" panose="020B0604030504040204" pitchFamily="34" charset="0"/>
                <a:cs typeface="Verdana" panose="020B0604030504040204" pitchFamily="34" charset="0"/>
              </a:rPr>
              <a:t>k </a:t>
            </a:r>
            <a:r>
              <a:rPr lang="en-GB" altLang="en-US" sz="2000" dirty="0">
                <a:latin typeface="Sylfaen" panose="010A0502050306030303" pitchFamily="18" charset="0"/>
                <a:ea typeface="Verdana" panose="020B0604030504040204" pitchFamily="34" charset="0"/>
                <a:cs typeface="Verdana" panose="020B0604030504040204" pitchFamily="34" charset="0"/>
              </a:rPr>
              <a:t>(zero gradient) and </a:t>
            </a:r>
            <a:r>
              <a:rPr lang="el-GR" altLang="en-US" sz="2000" dirty="0">
                <a:latin typeface="Times New Roman" panose="02020603050405020304" pitchFamily="18" charset="0"/>
                <a:ea typeface="Verdana" panose="020B0604030504040204" pitchFamily="34" charset="0"/>
                <a:cs typeface="Times New Roman" panose="02020603050405020304" pitchFamily="18" charset="0"/>
              </a:rPr>
              <a:t>ε</a:t>
            </a:r>
            <a:r>
              <a:rPr lang="en-GB" altLang="en-US" sz="2000" dirty="0">
                <a:latin typeface="Times New Roman" panose="02020603050405020304" pitchFamily="18" charset="0"/>
                <a:ea typeface="Verdana" panose="020B0604030504040204" pitchFamily="34" charset="0"/>
                <a:cs typeface="Times New Roman" panose="02020603050405020304" pitchFamily="18" charset="0"/>
              </a:rPr>
              <a:t> (imposed value) in their respective files </a:t>
            </a:r>
            <a:r>
              <a:rPr lang="en-GB" altLang="en-US" sz="2000" i="1" dirty="0" err="1">
                <a:latin typeface="Times New Roman" panose="02020603050405020304" pitchFamily="18" charset="0"/>
                <a:ea typeface="Verdana" panose="020B0604030504040204" pitchFamily="34" charset="0"/>
                <a:cs typeface="Times New Roman" panose="02020603050405020304" pitchFamily="18" charset="0"/>
              </a:rPr>
              <a:t>k.water</a:t>
            </a:r>
            <a:r>
              <a:rPr lang="en-GB" altLang="en-US" sz="2000" i="1" dirty="0">
                <a:latin typeface="Times New Roman" panose="02020603050405020304" pitchFamily="18" charset="0"/>
                <a:ea typeface="Verdana" panose="020B0604030504040204" pitchFamily="34" charset="0"/>
                <a:cs typeface="Times New Roman" panose="02020603050405020304" pitchFamily="18" charset="0"/>
              </a:rPr>
              <a:t> </a:t>
            </a:r>
            <a:r>
              <a:rPr lang="en-GB" altLang="en-US" sz="2000" dirty="0">
                <a:latin typeface="Times New Roman" panose="02020603050405020304" pitchFamily="18" charset="0"/>
                <a:ea typeface="Verdana" panose="020B0604030504040204" pitchFamily="34" charset="0"/>
                <a:cs typeface="Times New Roman" panose="02020603050405020304" pitchFamily="18" charset="0"/>
              </a:rPr>
              <a:t>and </a:t>
            </a:r>
            <a:r>
              <a:rPr lang="en-GB" altLang="en-US" sz="2000" i="1" dirty="0" err="1">
                <a:latin typeface="Times New Roman" panose="02020603050405020304" pitchFamily="18" charset="0"/>
                <a:ea typeface="Verdana" panose="020B0604030504040204" pitchFamily="34" charset="0"/>
                <a:cs typeface="Times New Roman" panose="02020603050405020304" pitchFamily="18" charset="0"/>
              </a:rPr>
              <a:t>epsilon.water</a:t>
            </a: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Inlet and initial value of </a:t>
            </a:r>
            <a:r>
              <a:rPr lang="en-GB" altLang="en-US" sz="2000" i="1" dirty="0">
                <a:latin typeface="Sylfaen" panose="010A0502050306030303" pitchFamily="18" charset="0"/>
                <a:ea typeface="Verdana" panose="020B0604030504040204" pitchFamily="34" charset="0"/>
                <a:cs typeface="Verdana" panose="020B0604030504040204" pitchFamily="34" charset="0"/>
              </a:rPr>
              <a:t>k</a:t>
            </a:r>
            <a:r>
              <a:rPr lang="en-GB" altLang="en-US" sz="2000" dirty="0">
                <a:latin typeface="Sylfaen" panose="010A0502050306030303" pitchFamily="18" charset="0"/>
                <a:ea typeface="Verdana" panose="020B0604030504040204" pitchFamily="34" charset="0"/>
                <a:cs typeface="Verdana" panose="020B0604030504040204" pitchFamily="34" charset="0"/>
              </a:rPr>
              <a:t> and </a:t>
            </a:r>
            <a:r>
              <a:rPr lang="el-GR" altLang="en-US" sz="2000" dirty="0">
                <a:latin typeface="Times New Roman" panose="02020603050405020304" pitchFamily="18" charset="0"/>
                <a:ea typeface="Verdana" panose="020B0604030504040204" pitchFamily="34" charset="0"/>
                <a:cs typeface="Times New Roman" panose="02020603050405020304" pitchFamily="18" charset="0"/>
              </a:rPr>
              <a:t>ε</a:t>
            </a:r>
            <a:r>
              <a:rPr lang="en-GB" altLang="en-US" sz="2000" dirty="0">
                <a:latin typeface="Times New Roman" panose="02020603050405020304" pitchFamily="18" charset="0"/>
                <a:ea typeface="Verdana" panose="020B0604030504040204" pitchFamily="34" charset="0"/>
                <a:cs typeface="Times New Roman" panose="02020603050405020304" pitchFamily="18" charset="0"/>
              </a:rPr>
              <a:t> imposed (</a:t>
            </a:r>
            <a:r>
              <a:rPr lang="en-GB" altLang="en-US" sz="2000" i="1" dirty="0" err="1">
                <a:latin typeface="Times New Roman" panose="02020603050405020304" pitchFamily="18" charset="0"/>
                <a:ea typeface="Verdana" panose="020B0604030504040204" pitchFamily="34" charset="0"/>
                <a:cs typeface="Times New Roman" panose="02020603050405020304" pitchFamily="18" charset="0"/>
              </a:rPr>
              <a:t>fixedValue</a:t>
            </a:r>
            <a:r>
              <a:rPr lang="en-GB" altLang="en-US" sz="2000" dirty="0">
                <a:latin typeface="Times New Roman" panose="02020603050405020304" pitchFamily="18" charset="0"/>
                <a:ea typeface="Verdana" panose="020B0604030504040204" pitchFamily="34" charset="0"/>
                <a:cs typeface="Times New Roman" panose="02020603050405020304" pitchFamily="18" charset="0"/>
              </a:rPr>
              <a:t>) from single-phase estimations. Zero gradient (</a:t>
            </a:r>
            <a:r>
              <a:rPr lang="en-GB" altLang="en-US" sz="2000" i="1" dirty="0" err="1">
                <a:latin typeface="Times New Roman" panose="02020603050405020304" pitchFamily="18" charset="0"/>
                <a:ea typeface="Verdana" panose="020B0604030504040204" pitchFamily="34" charset="0"/>
                <a:cs typeface="Times New Roman" panose="02020603050405020304" pitchFamily="18" charset="0"/>
              </a:rPr>
              <a:t>inletOutlet</a:t>
            </a:r>
            <a:r>
              <a:rPr lang="en-GB" altLang="en-US" sz="2000" dirty="0">
                <a:latin typeface="Times New Roman" panose="02020603050405020304" pitchFamily="18" charset="0"/>
                <a:ea typeface="Verdana" panose="020B0604030504040204" pitchFamily="34" charset="0"/>
                <a:cs typeface="Times New Roman" panose="02020603050405020304" pitchFamily="18" charset="0"/>
              </a:rPr>
              <a:t>) at outlet</a:t>
            </a: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19" name="Rectangle 18"/>
          <p:cNvSpPr/>
          <p:nvPr/>
        </p:nvSpPr>
        <p:spPr>
          <a:xfrm>
            <a:off x="675701" y="2461736"/>
            <a:ext cx="3058102" cy="1169551"/>
          </a:xfrm>
          <a:prstGeom prst="rect">
            <a:avLst/>
          </a:prstGeom>
        </p:spPr>
        <p:txBody>
          <a:bodyPr wrap="square">
            <a:spAutoFit/>
          </a:bodyPr>
          <a:lstStyle/>
          <a:p>
            <a:r>
              <a:rPr lang="en-GB" sz="1400" dirty="0"/>
              <a:t> </a:t>
            </a:r>
            <a:r>
              <a:rPr lang="en-GB" sz="1400" dirty="0" err="1"/>
              <a:t>pipeWall</a:t>
            </a:r>
            <a:endParaRPr lang="en-GB" sz="1400" dirty="0"/>
          </a:p>
          <a:p>
            <a:r>
              <a:rPr lang="en-GB" sz="1400" dirty="0"/>
              <a:t>    {</a:t>
            </a:r>
          </a:p>
          <a:p>
            <a:r>
              <a:rPr lang="en-GB" sz="1400" dirty="0"/>
              <a:t>        type            </a:t>
            </a:r>
            <a:r>
              <a:rPr lang="en-GB" sz="1400" dirty="0" err="1"/>
              <a:t>nutkWallFunction</a:t>
            </a:r>
            <a:r>
              <a:rPr lang="en-GB" sz="1400" dirty="0"/>
              <a:t>;</a:t>
            </a:r>
          </a:p>
          <a:p>
            <a:r>
              <a:rPr lang="en-GB" sz="1400" dirty="0"/>
              <a:t>        value           uniform 0.0;</a:t>
            </a:r>
          </a:p>
          <a:p>
            <a:r>
              <a:rPr lang="en-GB" sz="1400" dirty="0"/>
              <a:t>    }</a:t>
            </a:r>
          </a:p>
        </p:txBody>
      </p:sp>
      <p:sp>
        <p:nvSpPr>
          <p:cNvPr id="20" name="Rectangle 19"/>
          <p:cNvSpPr/>
          <p:nvPr/>
        </p:nvSpPr>
        <p:spPr>
          <a:xfrm>
            <a:off x="675701" y="4078283"/>
            <a:ext cx="3026217" cy="1169551"/>
          </a:xfrm>
          <a:prstGeom prst="rect">
            <a:avLst/>
          </a:prstGeom>
        </p:spPr>
        <p:txBody>
          <a:bodyPr wrap="square">
            <a:spAutoFit/>
          </a:bodyPr>
          <a:lstStyle/>
          <a:p>
            <a:r>
              <a:rPr lang="en-GB" sz="1400" dirty="0" err="1"/>
              <a:t>pipeWall</a:t>
            </a:r>
            <a:endParaRPr lang="en-GB" sz="1400" dirty="0"/>
          </a:p>
          <a:p>
            <a:r>
              <a:rPr lang="en-GB" sz="1400" dirty="0"/>
              <a:t>    {</a:t>
            </a:r>
          </a:p>
          <a:p>
            <a:r>
              <a:rPr lang="en-GB" sz="1400" dirty="0"/>
              <a:t>        type            </a:t>
            </a:r>
            <a:r>
              <a:rPr lang="en-GB" sz="1400" dirty="0" err="1"/>
              <a:t>kqRWallFunction</a:t>
            </a:r>
            <a:r>
              <a:rPr lang="en-GB" sz="1400" dirty="0"/>
              <a:t>;</a:t>
            </a:r>
          </a:p>
          <a:p>
            <a:r>
              <a:rPr lang="en-GB" sz="1400" dirty="0"/>
              <a:t>        value           uniform 0.0047;</a:t>
            </a:r>
          </a:p>
          <a:p>
            <a:r>
              <a:rPr lang="en-GB" sz="1400" dirty="0"/>
              <a:t>    }</a:t>
            </a:r>
          </a:p>
        </p:txBody>
      </p:sp>
      <p:sp>
        <p:nvSpPr>
          <p:cNvPr id="21" name="Rectangle 20"/>
          <p:cNvSpPr/>
          <p:nvPr/>
        </p:nvSpPr>
        <p:spPr>
          <a:xfrm>
            <a:off x="4322984" y="4078283"/>
            <a:ext cx="3191432" cy="1169551"/>
          </a:xfrm>
          <a:prstGeom prst="rect">
            <a:avLst/>
          </a:prstGeom>
        </p:spPr>
        <p:txBody>
          <a:bodyPr wrap="square">
            <a:spAutoFit/>
          </a:bodyPr>
          <a:lstStyle/>
          <a:p>
            <a:r>
              <a:rPr lang="en-GB" sz="1400" dirty="0"/>
              <a:t> </a:t>
            </a:r>
            <a:r>
              <a:rPr lang="en-GB" sz="1400" dirty="0" err="1"/>
              <a:t>pipeWall</a:t>
            </a:r>
            <a:endParaRPr lang="en-GB" sz="1400" dirty="0"/>
          </a:p>
          <a:p>
            <a:r>
              <a:rPr lang="en-GB" sz="1400" dirty="0"/>
              <a:t>    {</a:t>
            </a:r>
          </a:p>
          <a:p>
            <a:r>
              <a:rPr lang="en-GB" sz="1400" dirty="0"/>
              <a:t>        type            </a:t>
            </a:r>
            <a:r>
              <a:rPr lang="en-GB" sz="1400" dirty="0" err="1"/>
              <a:t>epsilonWallFunction</a:t>
            </a:r>
            <a:r>
              <a:rPr lang="en-GB" sz="1400" dirty="0"/>
              <a:t>;</a:t>
            </a:r>
          </a:p>
          <a:p>
            <a:r>
              <a:rPr lang="en-GB" sz="1400" dirty="0"/>
              <a:t>        value           uniform 0.0051;</a:t>
            </a:r>
          </a:p>
          <a:p>
            <a:r>
              <a:rPr lang="en-GB" sz="1400" dirty="0"/>
              <a:t>    }</a:t>
            </a:r>
          </a:p>
        </p:txBody>
      </p:sp>
      <mc:AlternateContent xmlns:mc="http://schemas.openxmlformats.org/markup-compatibility/2006" xmlns:a14="http://schemas.microsoft.com/office/drawing/2010/main">
        <mc:Choice Requires="a14">
          <p:sp>
            <p:nvSpPr>
              <p:cNvPr id="22" name="Rectangle 21"/>
              <p:cNvSpPr/>
              <p:nvPr/>
            </p:nvSpPr>
            <p:spPr>
              <a:xfrm>
                <a:off x="8865667" y="4283947"/>
                <a:ext cx="1587807" cy="758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𝜀</m:t>
                      </m:r>
                      <m:r>
                        <a:rPr lang="en-GB" i="0">
                          <a:latin typeface="Cambria Math" panose="02040503050406030204" pitchFamily="18" charset="0"/>
                        </a:rPr>
                        <m:t>=</m:t>
                      </m:r>
                      <m:f>
                        <m:fPr>
                          <m:ctrlPr>
                            <a:rPr lang="en-GB" i="1">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rPr>
                                <m:t>𝐶</m:t>
                              </m:r>
                            </m:e>
                            <m:sub>
                              <m:r>
                                <a:rPr lang="en-GB" i="1">
                                  <a:latin typeface="Cambria Math" panose="02040503050406030204" pitchFamily="18" charset="0"/>
                                </a:rPr>
                                <m:t>𝜇</m:t>
                              </m:r>
                            </m:sub>
                            <m:sup>
                              <m:f>
                                <m:fPr>
                                  <m:type m:val="lin"/>
                                  <m:ctrlPr>
                                    <a:rPr lang="en-GB" i="1">
                                      <a:latin typeface="Cambria Math" panose="02040503050406030204" pitchFamily="18" charset="0"/>
                                    </a:rPr>
                                  </m:ctrlPr>
                                </m:fPr>
                                <m:num>
                                  <m:r>
                                    <a:rPr lang="en-GB" i="0">
                                      <a:latin typeface="Cambria Math" panose="02040503050406030204" pitchFamily="18" charset="0"/>
                                    </a:rPr>
                                    <m:t>3</m:t>
                                  </m:r>
                                </m:num>
                                <m:den>
                                  <m:r>
                                    <a:rPr lang="en-GB" i="0">
                                      <a:latin typeface="Cambria Math" panose="02040503050406030204" pitchFamily="18" charset="0"/>
                                    </a:rPr>
                                    <m:t>4</m:t>
                                  </m:r>
                                </m:den>
                              </m:f>
                            </m:sup>
                          </m:sSubSup>
                        </m:num>
                        <m:den>
                          <m:r>
                            <a:rPr lang="en-GB" i="1">
                              <a:latin typeface="Cambria Math" panose="02040503050406030204" pitchFamily="18" charset="0"/>
                            </a:rPr>
                            <m:t>𝜅</m:t>
                          </m:r>
                          <m:r>
                            <a:rPr lang="en-GB" i="1">
                              <a:latin typeface="Cambria Math" panose="02040503050406030204" pitchFamily="18" charset="0"/>
                            </a:rPr>
                            <m:t>𝑦</m:t>
                          </m:r>
                        </m:den>
                      </m:f>
                      <m:sSup>
                        <m:sSupPr>
                          <m:ctrlPr>
                            <a:rPr lang="en-GB" i="1">
                              <a:latin typeface="Cambria Math" panose="02040503050406030204" pitchFamily="18" charset="0"/>
                            </a:rPr>
                          </m:ctrlPr>
                        </m:sSupPr>
                        <m:e>
                          <m:r>
                            <a:rPr lang="en-GB" i="1">
                              <a:latin typeface="Cambria Math" panose="02040503050406030204" pitchFamily="18" charset="0"/>
                            </a:rPr>
                            <m:t>𝑘</m:t>
                          </m:r>
                        </m:e>
                        <m:sup>
                          <m:f>
                            <m:fPr>
                              <m:type m:val="lin"/>
                              <m:ctrlPr>
                                <a:rPr lang="en-GB" i="1">
                                  <a:latin typeface="Cambria Math" panose="02040503050406030204" pitchFamily="18" charset="0"/>
                                </a:rPr>
                              </m:ctrlPr>
                            </m:fPr>
                            <m:num>
                              <m:r>
                                <a:rPr lang="en-GB">
                                  <a:latin typeface="Cambria Math" panose="02040503050406030204" pitchFamily="18" charset="0"/>
                                </a:rPr>
                                <m:t>3</m:t>
                              </m:r>
                            </m:num>
                            <m:den>
                              <m:r>
                                <a:rPr lang="en-GB">
                                  <a:latin typeface="Cambria Math" panose="02040503050406030204" pitchFamily="18" charset="0"/>
                                </a:rPr>
                                <m:t>2</m:t>
                              </m:r>
                            </m:den>
                          </m:f>
                        </m:sup>
                      </m:sSup>
                    </m:oMath>
                  </m:oMathPara>
                </a14:m>
                <a:endParaRPr lang="en-GB" dirty="0"/>
              </a:p>
            </p:txBody>
          </p:sp>
        </mc:Choice>
        <mc:Fallback xmlns="">
          <p:sp>
            <p:nvSpPr>
              <p:cNvPr id="22" name="Rectangle 21"/>
              <p:cNvSpPr>
                <a:spLocks noRot="1" noChangeAspect="1" noMove="1" noResize="1" noEditPoints="1" noAdjustHandles="1" noChangeArrowheads="1" noChangeShapeType="1" noTextEdit="1"/>
              </p:cNvSpPr>
              <p:nvPr/>
            </p:nvSpPr>
            <p:spPr>
              <a:xfrm>
                <a:off x="8865667" y="4283947"/>
                <a:ext cx="1587807" cy="758221"/>
              </a:xfrm>
              <a:prstGeom prst="rect">
                <a:avLst/>
              </a:prstGeom>
              <a:blipFill rotWithShape="0">
                <a:blip r:embed="rId3"/>
                <a:stretch>
                  <a:fillRect/>
                </a:stretch>
              </a:blipFill>
            </p:spPr>
            <p:txBody>
              <a:bodyPr/>
              <a:lstStyle/>
              <a:p>
                <a:r>
                  <a:rPr lang="en-GB">
                    <a:noFill/>
                  </a:rPr>
                  <a:t> </a:t>
                </a:r>
              </a:p>
            </p:txBody>
          </p:sp>
        </mc:Fallback>
      </mc:AlternateContent>
      <p:cxnSp>
        <p:nvCxnSpPr>
          <p:cNvPr id="24" name="Straight Arrow Connector 23"/>
          <p:cNvCxnSpPr/>
          <p:nvPr/>
        </p:nvCxnSpPr>
        <p:spPr bwMode="auto">
          <a:xfrm>
            <a:off x="7704991" y="4721830"/>
            <a:ext cx="815280" cy="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5" name="Rectangle 24"/>
              <p:cNvSpPr/>
              <p:nvPr/>
            </p:nvSpPr>
            <p:spPr>
              <a:xfrm>
                <a:off x="716786" y="6126245"/>
                <a:ext cx="1622624"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𝑘</m:t>
                      </m:r>
                      <m:r>
                        <a:rPr lang="en-GB" i="0">
                          <a:latin typeface="Cambria Math" panose="02040503050406030204" pitchFamily="18" charset="0"/>
                        </a:rPr>
                        <m:t>=</m:t>
                      </m:r>
                      <m:sSup>
                        <m:sSupPr>
                          <m:ctrlPr>
                            <a:rPr lang="en-GB" i="1">
                              <a:latin typeface="Cambria Math" panose="02040503050406030204" pitchFamily="18" charset="0"/>
                            </a:rPr>
                          </m:ctrlPr>
                        </m:sSupPr>
                        <m:e>
                          <m:f>
                            <m:fPr>
                              <m:ctrlPr>
                                <a:rPr lang="en-GB" i="1">
                                  <a:latin typeface="Cambria Math" panose="02040503050406030204" pitchFamily="18" charset="0"/>
                                </a:rPr>
                              </m:ctrlPr>
                            </m:fPr>
                            <m:num>
                              <m:r>
                                <a:rPr lang="en-GB" i="0">
                                  <a:latin typeface="Cambria Math" panose="02040503050406030204" pitchFamily="18" charset="0"/>
                                </a:rPr>
                                <m:t>3</m:t>
                              </m:r>
                            </m:num>
                            <m:den>
                              <m:r>
                                <a:rPr lang="en-GB" i="0">
                                  <a:latin typeface="Cambria Math" panose="02040503050406030204" pitchFamily="18" charset="0"/>
                                </a:rPr>
                                <m:t>2</m:t>
                              </m:r>
                            </m:den>
                          </m:f>
                          <m:d>
                            <m:dPr>
                              <m:ctrlPr>
                                <a:rPr lang="en-GB" i="1">
                                  <a:latin typeface="Cambria Math" panose="02040503050406030204" pitchFamily="18" charset="0"/>
                                </a:rPr>
                              </m:ctrlPr>
                            </m:dPr>
                            <m:e>
                              <m:r>
                                <a:rPr lang="en-GB" i="1">
                                  <a:latin typeface="Cambria Math" panose="02040503050406030204" pitchFamily="18" charset="0"/>
                                </a:rPr>
                                <m:t>𝐼</m:t>
                              </m:r>
                              <m:r>
                                <a:rPr lang="en-GB" i="0">
                                  <a:latin typeface="Cambria Math" panose="02040503050406030204" pitchFamily="18" charset="0"/>
                                </a:rPr>
                                <m:t>∗</m:t>
                              </m:r>
                              <m:r>
                                <a:rPr lang="en-GB" i="1">
                                  <a:latin typeface="Cambria Math" panose="02040503050406030204" pitchFamily="18" charset="0"/>
                                </a:rPr>
                                <m:t>𝑈</m:t>
                              </m:r>
                            </m:e>
                          </m:d>
                        </m:e>
                        <m:sup>
                          <m:r>
                            <a:rPr lang="en-GB" i="0">
                              <a:latin typeface="Cambria Math" panose="02040503050406030204" pitchFamily="18" charset="0"/>
                            </a:rPr>
                            <m:t>2</m:t>
                          </m:r>
                        </m:sup>
                      </m:sSup>
                    </m:oMath>
                  </m:oMathPara>
                </a14:m>
                <a:endParaRPr lang="en-GB" dirty="0"/>
              </a:p>
            </p:txBody>
          </p:sp>
        </mc:Choice>
        <mc:Fallback xmlns="">
          <p:sp>
            <p:nvSpPr>
              <p:cNvPr id="25" name="Rectangle 24"/>
              <p:cNvSpPr>
                <a:spLocks noRot="1" noChangeAspect="1" noMove="1" noResize="1" noEditPoints="1" noAdjustHandles="1" noChangeArrowheads="1" noChangeShapeType="1" noTextEdit="1"/>
              </p:cNvSpPr>
              <p:nvPr/>
            </p:nvSpPr>
            <p:spPr>
              <a:xfrm>
                <a:off x="716786" y="6126245"/>
                <a:ext cx="1622624" cy="610936"/>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757010" y="6045545"/>
                <a:ext cx="1337866" cy="6740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𝜀</m:t>
                      </m:r>
                      <m:r>
                        <a:rPr lang="en-GB" i="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𝜇</m:t>
                              </m:r>
                            </m:sub>
                          </m:sSub>
                          <m:sSup>
                            <m:sSupPr>
                              <m:ctrlPr>
                                <a:rPr lang="en-GB" i="1">
                                  <a:latin typeface="Cambria Math" panose="02040503050406030204" pitchFamily="18" charset="0"/>
                                </a:rPr>
                              </m:ctrlPr>
                            </m:sSupPr>
                            <m:e>
                              <m:r>
                                <a:rPr lang="en-GB" i="1">
                                  <a:latin typeface="Cambria Math" panose="02040503050406030204" pitchFamily="18" charset="0"/>
                                </a:rPr>
                                <m:t>𝑘</m:t>
                              </m:r>
                            </m:e>
                            <m:sup>
                              <m:f>
                                <m:fPr>
                                  <m:type m:val="lin"/>
                                  <m:ctrlPr>
                                    <a:rPr lang="en-GB" i="1">
                                      <a:latin typeface="Cambria Math" panose="02040503050406030204" pitchFamily="18" charset="0"/>
                                    </a:rPr>
                                  </m:ctrlPr>
                                </m:fPr>
                                <m:num>
                                  <m:r>
                                    <a:rPr lang="en-GB" i="0">
                                      <a:latin typeface="Cambria Math" panose="02040503050406030204" pitchFamily="18" charset="0"/>
                                    </a:rPr>
                                    <m:t>3</m:t>
                                  </m:r>
                                </m:num>
                                <m:den>
                                  <m:r>
                                    <a:rPr lang="en-GB" i="0">
                                      <a:latin typeface="Cambria Math" panose="02040503050406030204" pitchFamily="18" charset="0"/>
                                    </a:rPr>
                                    <m:t>2</m:t>
                                  </m:r>
                                </m:den>
                              </m:f>
                            </m:sup>
                          </m:sSup>
                        </m:num>
                        <m:den>
                          <m:r>
                            <a:rPr lang="en-GB" i="1">
                              <a:latin typeface="Cambria Math" panose="02040503050406030204" pitchFamily="18" charset="0"/>
                            </a:rPr>
                            <m:t>𝑙</m:t>
                          </m:r>
                        </m:den>
                      </m:f>
                    </m:oMath>
                  </m:oMathPara>
                </a14:m>
                <a:endParaRPr lang="en-GB" dirty="0"/>
              </a:p>
            </p:txBody>
          </p:sp>
        </mc:Choice>
        <mc:Fallback xmlns="">
          <p:sp>
            <p:nvSpPr>
              <p:cNvPr id="26" name="Rectangle 25"/>
              <p:cNvSpPr>
                <a:spLocks noRot="1" noChangeAspect="1" noMove="1" noResize="1" noEditPoints="1" noAdjustHandles="1" noChangeArrowheads="1" noChangeShapeType="1" noTextEdit="1"/>
              </p:cNvSpPr>
              <p:nvPr/>
            </p:nvSpPr>
            <p:spPr>
              <a:xfrm>
                <a:off x="2757010" y="6045545"/>
                <a:ext cx="1337866" cy="674031"/>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4714685" y="2689169"/>
                <a:ext cx="2408030"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𝜈</m:t>
                          </m:r>
                        </m:e>
                        <m:sub>
                          <m:r>
                            <a:rPr lang="en-GB" i="1">
                              <a:latin typeface="Cambria Math" panose="02040503050406030204" pitchFamily="18" charset="0"/>
                            </a:rPr>
                            <m:t>𝑡</m:t>
                          </m:r>
                        </m:sub>
                      </m:sSub>
                      <m:r>
                        <a:rPr lang="en-GB" i="0">
                          <a:latin typeface="Cambria Math" panose="02040503050406030204" pitchFamily="18" charset="0"/>
                        </a:rPr>
                        <m:t>=</m:t>
                      </m:r>
                      <m:r>
                        <a:rPr lang="en-GB" i="1">
                          <a:latin typeface="Cambria Math" panose="02040503050406030204" pitchFamily="18" charset="0"/>
                        </a:rPr>
                        <m:t>𝜈</m:t>
                      </m:r>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𝜅</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0">
                                      <a:latin typeface="Cambria Math" panose="02040503050406030204" pitchFamily="18" charset="0"/>
                                    </a:rPr>
                                    <m:t>+</m:t>
                                  </m:r>
                                </m:sup>
                              </m:sSup>
                            </m:num>
                            <m:den>
                              <m:r>
                                <a:rPr lang="en-GB" i="1">
                                  <a:latin typeface="Cambria Math" panose="02040503050406030204" pitchFamily="18" charset="0"/>
                                </a:rPr>
                                <m:t>𝑙𝑛</m:t>
                              </m:r>
                              <m:d>
                                <m:dPr>
                                  <m:ctrlPr>
                                    <a:rPr lang="en-GB" i="1">
                                      <a:latin typeface="Cambria Math" panose="02040503050406030204" pitchFamily="18" charset="0"/>
                                    </a:rPr>
                                  </m:ctrlPr>
                                </m:dPr>
                                <m:e>
                                  <m:r>
                                    <a:rPr lang="en-GB" i="1">
                                      <a:latin typeface="Cambria Math" panose="02040503050406030204" pitchFamily="18" charset="0"/>
                                    </a:rPr>
                                    <m:t>𝐸</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0">
                                          <a:latin typeface="Cambria Math" panose="02040503050406030204" pitchFamily="18" charset="0"/>
                                        </a:rPr>
                                        <m:t>+</m:t>
                                      </m:r>
                                    </m:sup>
                                  </m:sSup>
                                </m:e>
                              </m:d>
                            </m:den>
                          </m:f>
                          <m:r>
                            <a:rPr lang="en-GB" i="0">
                              <a:latin typeface="Cambria Math" panose="02040503050406030204" pitchFamily="18" charset="0"/>
                            </a:rPr>
                            <m:t>−1</m:t>
                          </m:r>
                        </m:e>
                      </m:d>
                    </m:oMath>
                  </m:oMathPara>
                </a14:m>
                <a:endParaRPr lang="en-GB" dirty="0"/>
              </a:p>
            </p:txBody>
          </p:sp>
        </mc:Choice>
        <mc:Fallback xmlns="">
          <p:sp>
            <p:nvSpPr>
              <p:cNvPr id="27" name="Rectangle 26"/>
              <p:cNvSpPr>
                <a:spLocks noRot="1" noChangeAspect="1" noMove="1" noResize="1" noEditPoints="1" noAdjustHandles="1" noChangeArrowheads="1" noChangeShapeType="1" noTextEdit="1"/>
              </p:cNvSpPr>
              <p:nvPr/>
            </p:nvSpPr>
            <p:spPr>
              <a:xfrm>
                <a:off x="4714685" y="2689169"/>
                <a:ext cx="2408030" cy="714683"/>
              </a:xfrm>
              <a:prstGeom prst="rect">
                <a:avLst/>
              </a:prstGeom>
              <a:blipFill rotWithShape="0">
                <a:blip r:embed="rId6"/>
                <a:stretch>
                  <a:fillRect/>
                </a:stretch>
              </a:blipFill>
            </p:spPr>
            <p:txBody>
              <a:bodyPr/>
              <a:lstStyle/>
              <a:p>
                <a:r>
                  <a:rPr lang="en-GB">
                    <a:noFill/>
                  </a:rPr>
                  <a:t> </a:t>
                </a:r>
              </a:p>
            </p:txBody>
          </p:sp>
        </mc:Fallback>
      </mc:AlternateContent>
      <p:cxnSp>
        <p:nvCxnSpPr>
          <p:cNvPr id="28" name="Straight Arrow Connector 27"/>
          <p:cNvCxnSpPr/>
          <p:nvPr/>
        </p:nvCxnSpPr>
        <p:spPr bwMode="auto">
          <a:xfrm>
            <a:off x="3733803" y="3046510"/>
            <a:ext cx="815280" cy="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3587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err="1">
                <a:latin typeface="Verdana" panose="020B0604030504040204" pitchFamily="34" charset="0"/>
                <a:ea typeface="Verdana" panose="020B0604030504040204" pitchFamily="34" charset="0"/>
                <a:cs typeface="Verdana" panose="020B0604030504040204" pitchFamily="34" charset="0"/>
              </a:rPr>
              <a:t>Thermophysical</a:t>
            </a:r>
            <a:r>
              <a:rPr lang="en-GB" sz="2400" dirty="0">
                <a:latin typeface="Verdana" panose="020B0604030504040204" pitchFamily="34" charset="0"/>
                <a:ea typeface="Verdana" panose="020B0604030504040204" pitchFamily="34" charset="0"/>
                <a:cs typeface="Verdana" panose="020B0604030504040204" pitchFamily="34" charset="0"/>
              </a:rPr>
              <a:t> Properties</a:t>
            </a:r>
          </a:p>
        </p:txBody>
      </p:sp>
      <p:sp>
        <p:nvSpPr>
          <p:cNvPr id="5" name="TextBox 4"/>
          <p:cNvSpPr txBox="1"/>
          <p:nvPr/>
        </p:nvSpPr>
        <p:spPr>
          <a:xfrm>
            <a:off x="231950" y="1496431"/>
            <a:ext cx="11762826" cy="1554272"/>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Specified in </a:t>
            </a:r>
            <a:r>
              <a:rPr lang="en-GB" altLang="en-US" sz="2000" i="1" dirty="0">
                <a:latin typeface="Sylfaen" panose="010A0502050306030303" pitchFamily="18" charset="0"/>
                <a:ea typeface="Verdana" panose="020B0604030504040204" pitchFamily="34" charset="0"/>
                <a:cs typeface="Verdana" panose="020B0604030504040204" pitchFamily="34" charset="0"/>
              </a:rPr>
              <a:t>constant/thermophysicalProperties.*</a:t>
            </a:r>
            <a:r>
              <a:rPr lang="en-GB" altLang="en-US" sz="2000" dirty="0">
                <a:latin typeface="Sylfaen" panose="010A0502050306030303" pitchFamily="18" charset="0"/>
                <a:ea typeface="Verdana" panose="020B0604030504040204" pitchFamily="34" charset="0"/>
                <a:cs typeface="Verdana" panose="020B0604030504040204" pitchFamily="34" charset="0"/>
              </a:rPr>
              <a:t>  for each phase</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Given the adiabatic conditions, we use constant properties for both water and air, with typical values for ambient conditions</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3" name="Rectangle 2"/>
          <p:cNvSpPr/>
          <p:nvPr/>
        </p:nvSpPr>
        <p:spPr>
          <a:xfrm>
            <a:off x="1792373" y="3050443"/>
            <a:ext cx="2967038" cy="1938992"/>
          </a:xfrm>
          <a:prstGeom prst="rect">
            <a:avLst/>
          </a:prstGeom>
        </p:spPr>
        <p:txBody>
          <a:bodyPr wrap="square">
            <a:spAutoFit/>
          </a:bodyPr>
          <a:lstStyle/>
          <a:p>
            <a:r>
              <a:rPr lang="en-GB" sz="1200" dirty="0" err="1"/>
              <a:t>thermoType</a:t>
            </a:r>
            <a:endParaRPr lang="en-GB" sz="1200" dirty="0"/>
          </a:p>
          <a:p>
            <a:r>
              <a:rPr lang="en-GB" sz="1200" dirty="0"/>
              <a:t>{</a:t>
            </a:r>
          </a:p>
          <a:p>
            <a:r>
              <a:rPr lang="en-GB" sz="1200" dirty="0"/>
              <a:t>    type            </a:t>
            </a:r>
            <a:r>
              <a:rPr lang="en-GB" sz="1200" dirty="0" err="1"/>
              <a:t>heRhoThermo</a:t>
            </a:r>
            <a:r>
              <a:rPr lang="en-GB" sz="1200" dirty="0"/>
              <a:t>;</a:t>
            </a:r>
          </a:p>
          <a:p>
            <a:r>
              <a:rPr lang="en-GB" sz="1200" dirty="0"/>
              <a:t>    mixture         </a:t>
            </a:r>
            <a:r>
              <a:rPr lang="en-GB" sz="1200" dirty="0" err="1"/>
              <a:t>pureMixture</a:t>
            </a:r>
            <a:r>
              <a:rPr lang="en-GB" sz="1200" dirty="0"/>
              <a:t>;</a:t>
            </a:r>
          </a:p>
          <a:p>
            <a:r>
              <a:rPr lang="en-GB" sz="1200" dirty="0"/>
              <a:t>    transport       </a:t>
            </a:r>
            <a:r>
              <a:rPr lang="en-GB" sz="1200" dirty="0" err="1"/>
              <a:t>const</a:t>
            </a:r>
            <a:r>
              <a:rPr lang="en-GB" sz="1200" dirty="0"/>
              <a:t>;</a:t>
            </a:r>
          </a:p>
          <a:p>
            <a:r>
              <a:rPr lang="en-GB" sz="1200" dirty="0"/>
              <a:t>    </a:t>
            </a:r>
            <a:r>
              <a:rPr lang="en-GB" sz="1200" dirty="0" err="1"/>
              <a:t>thermo</a:t>
            </a:r>
            <a:r>
              <a:rPr lang="en-GB" sz="1200" dirty="0"/>
              <a:t>          </a:t>
            </a:r>
            <a:r>
              <a:rPr lang="en-GB" sz="1200" dirty="0" err="1"/>
              <a:t>hConst</a:t>
            </a:r>
            <a:r>
              <a:rPr lang="en-GB" sz="1200" dirty="0"/>
              <a:t>;</a:t>
            </a:r>
          </a:p>
          <a:p>
            <a:r>
              <a:rPr lang="en-GB" sz="1200" dirty="0"/>
              <a:t>    </a:t>
            </a:r>
            <a:r>
              <a:rPr lang="en-GB" sz="1200" dirty="0" err="1"/>
              <a:t>equationOfState</a:t>
            </a:r>
            <a:r>
              <a:rPr lang="en-GB" sz="1200" dirty="0"/>
              <a:t> </a:t>
            </a:r>
            <a:r>
              <a:rPr lang="en-GB" sz="1200" dirty="0" err="1"/>
              <a:t>rhoConst</a:t>
            </a:r>
            <a:r>
              <a:rPr lang="en-GB" sz="1200" dirty="0"/>
              <a:t>;</a:t>
            </a:r>
          </a:p>
          <a:p>
            <a:r>
              <a:rPr lang="en-GB" sz="1200" dirty="0"/>
              <a:t>    specie          </a:t>
            </a:r>
            <a:r>
              <a:rPr lang="en-GB" sz="1200" dirty="0" err="1"/>
              <a:t>specie</a:t>
            </a:r>
            <a:r>
              <a:rPr lang="en-GB" sz="1200" dirty="0"/>
              <a:t>;</a:t>
            </a:r>
          </a:p>
          <a:p>
            <a:r>
              <a:rPr lang="en-GB" sz="1200" dirty="0"/>
              <a:t>    energy          </a:t>
            </a:r>
            <a:r>
              <a:rPr lang="en-GB" sz="1200" dirty="0" err="1"/>
              <a:t>sensibleInternalEnergy</a:t>
            </a:r>
            <a:r>
              <a:rPr lang="en-GB" sz="1200" dirty="0"/>
              <a:t>;</a:t>
            </a:r>
          </a:p>
          <a:p>
            <a:r>
              <a:rPr lang="en-GB" sz="1200" dirty="0"/>
              <a:t>}</a:t>
            </a:r>
          </a:p>
        </p:txBody>
      </p:sp>
      <p:sp>
        <p:nvSpPr>
          <p:cNvPr id="4" name="Rectangle 3"/>
          <p:cNvSpPr/>
          <p:nvPr/>
        </p:nvSpPr>
        <p:spPr>
          <a:xfrm>
            <a:off x="1792373" y="5059469"/>
            <a:ext cx="1724025" cy="830997"/>
          </a:xfrm>
          <a:prstGeom prst="rect">
            <a:avLst/>
          </a:prstGeom>
        </p:spPr>
        <p:txBody>
          <a:bodyPr wrap="square">
            <a:spAutoFit/>
          </a:bodyPr>
          <a:lstStyle/>
          <a:p>
            <a:r>
              <a:rPr lang="en-GB" sz="1200" dirty="0" err="1"/>
              <a:t>equationOfState</a:t>
            </a:r>
            <a:endParaRPr lang="en-GB" sz="1200" dirty="0"/>
          </a:p>
          <a:p>
            <a:r>
              <a:rPr lang="en-GB" sz="1200" dirty="0"/>
              <a:t> {</a:t>
            </a:r>
          </a:p>
          <a:p>
            <a:r>
              <a:rPr lang="en-GB" sz="1200" dirty="0"/>
              <a:t>        rho        1000;</a:t>
            </a:r>
          </a:p>
          <a:p>
            <a:r>
              <a:rPr lang="en-GB" sz="1200" dirty="0"/>
              <a:t> }</a:t>
            </a:r>
          </a:p>
        </p:txBody>
      </p:sp>
      <p:sp>
        <p:nvSpPr>
          <p:cNvPr id="6" name="Rectangle 5"/>
          <p:cNvSpPr/>
          <p:nvPr/>
        </p:nvSpPr>
        <p:spPr>
          <a:xfrm>
            <a:off x="1792373" y="5910834"/>
            <a:ext cx="1995488" cy="830997"/>
          </a:xfrm>
          <a:prstGeom prst="rect">
            <a:avLst/>
          </a:prstGeom>
        </p:spPr>
        <p:txBody>
          <a:bodyPr wrap="square">
            <a:spAutoFit/>
          </a:bodyPr>
          <a:lstStyle/>
          <a:p>
            <a:r>
              <a:rPr lang="en-GB" sz="1200" dirty="0"/>
              <a:t>transport</a:t>
            </a:r>
          </a:p>
          <a:p>
            <a:r>
              <a:rPr lang="en-GB" sz="1200" dirty="0"/>
              <a:t> {</a:t>
            </a:r>
          </a:p>
          <a:p>
            <a:r>
              <a:rPr lang="en-GB" sz="1200" dirty="0"/>
              <a:t>        mu          0.001;</a:t>
            </a:r>
          </a:p>
          <a:p>
            <a:r>
              <a:rPr lang="en-GB" sz="1200" dirty="0"/>
              <a:t> }</a:t>
            </a:r>
          </a:p>
        </p:txBody>
      </p:sp>
      <p:sp>
        <p:nvSpPr>
          <p:cNvPr id="7" name="TextBox 6"/>
          <p:cNvSpPr txBox="1"/>
          <p:nvPr/>
        </p:nvSpPr>
        <p:spPr>
          <a:xfrm>
            <a:off x="2310692" y="2681111"/>
            <a:ext cx="958850" cy="369332"/>
          </a:xfrm>
          <a:prstGeom prst="rect">
            <a:avLst/>
          </a:prstGeom>
          <a:noFill/>
        </p:spPr>
        <p:txBody>
          <a:bodyPr wrap="square" rtlCol="0">
            <a:spAutoFit/>
          </a:bodyPr>
          <a:lstStyle/>
          <a:p>
            <a:pPr algn="ctr"/>
            <a:r>
              <a:rPr lang="en-GB" b="1" dirty="0">
                <a:latin typeface="Sylfaen" panose="010A0502050306030303" pitchFamily="18" charset="0"/>
              </a:rPr>
              <a:t>Water</a:t>
            </a:r>
          </a:p>
        </p:txBody>
      </p:sp>
      <p:sp>
        <p:nvSpPr>
          <p:cNvPr id="8" name="Rectangle 7"/>
          <p:cNvSpPr/>
          <p:nvPr/>
        </p:nvSpPr>
        <p:spPr>
          <a:xfrm>
            <a:off x="7019921" y="3129077"/>
            <a:ext cx="3267075" cy="1938992"/>
          </a:xfrm>
          <a:prstGeom prst="rect">
            <a:avLst/>
          </a:prstGeom>
        </p:spPr>
        <p:txBody>
          <a:bodyPr wrap="square">
            <a:spAutoFit/>
          </a:bodyPr>
          <a:lstStyle/>
          <a:p>
            <a:r>
              <a:rPr lang="en-GB" sz="1200" dirty="0" err="1"/>
              <a:t>thermoType</a:t>
            </a:r>
            <a:endParaRPr lang="en-GB" sz="1200" dirty="0"/>
          </a:p>
          <a:p>
            <a:r>
              <a:rPr lang="en-GB" sz="1200" dirty="0"/>
              <a:t>{</a:t>
            </a:r>
          </a:p>
          <a:p>
            <a:r>
              <a:rPr lang="en-GB" sz="1200" dirty="0"/>
              <a:t>    type            </a:t>
            </a:r>
            <a:r>
              <a:rPr lang="en-GB" sz="1200" dirty="0" err="1"/>
              <a:t>heRhoThermo</a:t>
            </a:r>
            <a:r>
              <a:rPr lang="en-GB" sz="1200" dirty="0"/>
              <a:t>;</a:t>
            </a:r>
          </a:p>
          <a:p>
            <a:r>
              <a:rPr lang="en-GB" sz="1200" dirty="0"/>
              <a:t>    mixture         </a:t>
            </a:r>
            <a:r>
              <a:rPr lang="en-GB" sz="1200" dirty="0" err="1"/>
              <a:t>pureMixture</a:t>
            </a:r>
            <a:r>
              <a:rPr lang="en-GB" sz="1200" dirty="0"/>
              <a:t>;</a:t>
            </a:r>
          </a:p>
          <a:p>
            <a:r>
              <a:rPr lang="en-GB" sz="1200" dirty="0"/>
              <a:t>    transport       </a:t>
            </a:r>
            <a:r>
              <a:rPr lang="en-GB" sz="1200" dirty="0" err="1"/>
              <a:t>const</a:t>
            </a:r>
            <a:r>
              <a:rPr lang="en-GB" sz="1200" dirty="0"/>
              <a:t>;</a:t>
            </a:r>
          </a:p>
          <a:p>
            <a:r>
              <a:rPr lang="en-GB" sz="1200" dirty="0"/>
              <a:t>    </a:t>
            </a:r>
            <a:r>
              <a:rPr lang="en-GB" sz="1200" dirty="0" err="1"/>
              <a:t>thermo</a:t>
            </a:r>
            <a:r>
              <a:rPr lang="en-GB" sz="1200" dirty="0"/>
              <a:t>          </a:t>
            </a:r>
            <a:r>
              <a:rPr lang="en-GB" sz="1200" dirty="0" err="1"/>
              <a:t>hConst</a:t>
            </a:r>
            <a:r>
              <a:rPr lang="en-GB" sz="1200" dirty="0"/>
              <a:t>;</a:t>
            </a:r>
          </a:p>
          <a:p>
            <a:r>
              <a:rPr lang="en-GB" sz="1200" dirty="0"/>
              <a:t>    </a:t>
            </a:r>
            <a:r>
              <a:rPr lang="en-GB" sz="1200" dirty="0" err="1"/>
              <a:t>equationOfState</a:t>
            </a:r>
            <a:r>
              <a:rPr lang="en-GB" sz="1200" dirty="0"/>
              <a:t> </a:t>
            </a:r>
            <a:r>
              <a:rPr lang="en-GB" sz="1200" dirty="0" err="1"/>
              <a:t>rhoConst</a:t>
            </a:r>
            <a:r>
              <a:rPr lang="en-GB" sz="1200" dirty="0"/>
              <a:t>;</a:t>
            </a:r>
          </a:p>
          <a:p>
            <a:r>
              <a:rPr lang="en-GB" sz="1200" dirty="0"/>
              <a:t>    specie          </a:t>
            </a:r>
            <a:r>
              <a:rPr lang="en-GB" sz="1200" dirty="0" err="1"/>
              <a:t>specie</a:t>
            </a:r>
            <a:r>
              <a:rPr lang="en-GB" sz="1200" dirty="0"/>
              <a:t>;</a:t>
            </a:r>
          </a:p>
          <a:p>
            <a:r>
              <a:rPr lang="en-GB" sz="1200" dirty="0"/>
              <a:t>    energy          </a:t>
            </a:r>
            <a:r>
              <a:rPr lang="en-GB" sz="1200" dirty="0" err="1"/>
              <a:t>sensibleInternalEnergy</a:t>
            </a:r>
            <a:r>
              <a:rPr lang="en-GB" sz="1200" dirty="0"/>
              <a:t>;</a:t>
            </a:r>
          </a:p>
          <a:p>
            <a:r>
              <a:rPr lang="en-GB" sz="1200" dirty="0"/>
              <a:t>}</a:t>
            </a:r>
          </a:p>
        </p:txBody>
      </p:sp>
      <p:sp>
        <p:nvSpPr>
          <p:cNvPr id="9" name="Rectangle 8"/>
          <p:cNvSpPr/>
          <p:nvPr/>
        </p:nvSpPr>
        <p:spPr>
          <a:xfrm>
            <a:off x="7015164" y="5079837"/>
            <a:ext cx="1409700" cy="830997"/>
          </a:xfrm>
          <a:prstGeom prst="rect">
            <a:avLst/>
          </a:prstGeom>
        </p:spPr>
        <p:txBody>
          <a:bodyPr wrap="square">
            <a:spAutoFit/>
          </a:bodyPr>
          <a:lstStyle/>
          <a:p>
            <a:r>
              <a:rPr lang="en-GB" sz="1200" dirty="0" err="1"/>
              <a:t>equationOfState</a:t>
            </a:r>
            <a:endParaRPr lang="en-GB" sz="1200" dirty="0"/>
          </a:p>
          <a:p>
            <a:r>
              <a:rPr lang="en-GB" sz="1200" dirty="0"/>
              <a:t> {</a:t>
            </a:r>
          </a:p>
          <a:p>
            <a:r>
              <a:rPr lang="en-GB" sz="1200" dirty="0"/>
              <a:t>        rho         1;</a:t>
            </a:r>
          </a:p>
          <a:p>
            <a:r>
              <a:rPr lang="en-GB" sz="1200" dirty="0"/>
              <a:t> }</a:t>
            </a:r>
          </a:p>
        </p:txBody>
      </p:sp>
      <p:sp>
        <p:nvSpPr>
          <p:cNvPr id="10" name="Rectangle 9"/>
          <p:cNvSpPr/>
          <p:nvPr/>
        </p:nvSpPr>
        <p:spPr>
          <a:xfrm>
            <a:off x="7015159" y="5969076"/>
            <a:ext cx="1895475" cy="830997"/>
          </a:xfrm>
          <a:prstGeom prst="rect">
            <a:avLst/>
          </a:prstGeom>
        </p:spPr>
        <p:txBody>
          <a:bodyPr wrap="square">
            <a:spAutoFit/>
          </a:bodyPr>
          <a:lstStyle/>
          <a:p>
            <a:r>
              <a:rPr lang="en-GB" sz="1200" dirty="0"/>
              <a:t>transport</a:t>
            </a:r>
          </a:p>
          <a:p>
            <a:r>
              <a:rPr lang="en-GB" sz="1200" dirty="0"/>
              <a:t> {</a:t>
            </a:r>
          </a:p>
          <a:p>
            <a:r>
              <a:rPr lang="en-GB" sz="1200" dirty="0"/>
              <a:t>        mu          1.84e-05;</a:t>
            </a:r>
          </a:p>
          <a:p>
            <a:r>
              <a:rPr lang="en-GB" sz="1200" dirty="0"/>
              <a:t> }</a:t>
            </a:r>
          </a:p>
        </p:txBody>
      </p:sp>
      <p:sp>
        <p:nvSpPr>
          <p:cNvPr id="15" name="TextBox 14"/>
          <p:cNvSpPr txBox="1"/>
          <p:nvPr/>
        </p:nvSpPr>
        <p:spPr>
          <a:xfrm>
            <a:off x="7483471" y="2759745"/>
            <a:ext cx="958850" cy="369332"/>
          </a:xfrm>
          <a:prstGeom prst="rect">
            <a:avLst/>
          </a:prstGeom>
          <a:noFill/>
        </p:spPr>
        <p:txBody>
          <a:bodyPr wrap="square" rtlCol="0">
            <a:spAutoFit/>
          </a:bodyPr>
          <a:lstStyle/>
          <a:p>
            <a:pPr algn="ctr"/>
            <a:r>
              <a:rPr lang="en-GB" b="1" dirty="0">
                <a:latin typeface="Sylfaen" panose="010A0502050306030303" pitchFamily="18" charset="0"/>
              </a:rPr>
              <a:t>Air</a:t>
            </a:r>
          </a:p>
        </p:txBody>
      </p:sp>
    </p:spTree>
    <p:extLst>
      <p:ext uri="{BB962C8B-B14F-4D97-AF65-F5344CB8AC3E}">
        <p14:creationId xmlns:p14="http://schemas.microsoft.com/office/powerpoint/2010/main" val="412317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Phase Properties</a:t>
            </a:r>
          </a:p>
        </p:txBody>
      </p:sp>
      <p:sp>
        <p:nvSpPr>
          <p:cNvPr id="5" name="TextBox 4"/>
          <p:cNvSpPr txBox="1"/>
          <p:nvPr/>
        </p:nvSpPr>
        <p:spPr>
          <a:xfrm>
            <a:off x="231950" y="1496431"/>
            <a:ext cx="11762826" cy="4478149"/>
          </a:xfrm>
          <a:prstGeom prst="rect">
            <a:avLst/>
          </a:prstGeom>
          <a:noFill/>
        </p:spPr>
        <p:txBody>
          <a:bodyPr wrap="square" rtlCol="0">
            <a:spAutoFit/>
          </a:bodyPr>
          <a:lstStyle/>
          <a:p>
            <a:pPr>
              <a:spcBef>
                <a:spcPts val="0"/>
              </a:spcBef>
              <a:spcAft>
                <a:spcPts val="900"/>
              </a:spcAft>
            </a:pPr>
            <a:r>
              <a:rPr lang="en-GB" altLang="en-US" sz="2000" b="1" dirty="0" err="1">
                <a:latin typeface="Verdana" panose="020B0604030504040204" pitchFamily="34" charset="0"/>
                <a:ea typeface="Verdana" panose="020B0604030504040204" pitchFamily="34" charset="0"/>
                <a:cs typeface="Verdana" panose="020B0604030504040204" pitchFamily="34" charset="0"/>
              </a:rPr>
              <a:t>phaseProperties</a:t>
            </a:r>
            <a:r>
              <a:rPr lang="en-GB" altLang="en-US" sz="2000" b="1" dirty="0">
                <a:latin typeface="Verdana" panose="020B0604030504040204" pitchFamily="34" charset="0"/>
                <a:ea typeface="Verdana" panose="020B0604030504040204" pitchFamily="34" charset="0"/>
                <a:cs typeface="Verdana" panose="020B0604030504040204" pitchFamily="34" charset="0"/>
              </a:rPr>
              <a:t> file</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Interfacial interaction and the modelling of interfacial exchanges is setup in the </a:t>
            </a:r>
            <a:r>
              <a:rPr lang="en-GB" altLang="en-US" sz="2000" i="1" dirty="0">
                <a:latin typeface="Sylfaen" panose="010A0502050306030303" pitchFamily="18" charset="0"/>
                <a:ea typeface="Verdana" panose="020B0604030504040204" pitchFamily="34" charset="0"/>
                <a:cs typeface="Verdana" panose="020B0604030504040204" pitchFamily="34" charset="0"/>
              </a:rPr>
              <a:t>constant/</a:t>
            </a:r>
            <a:r>
              <a:rPr lang="en-GB" altLang="en-US" sz="2000" i="1" dirty="0" err="1">
                <a:latin typeface="Sylfaen" panose="010A0502050306030303" pitchFamily="18" charset="0"/>
                <a:ea typeface="Verdana" panose="020B0604030504040204" pitchFamily="34" charset="0"/>
                <a:cs typeface="Verdana" panose="020B0604030504040204" pitchFamily="34" charset="0"/>
              </a:rPr>
              <a:t>phaseProperties</a:t>
            </a:r>
            <a:r>
              <a:rPr lang="en-GB" altLang="en-US" sz="2000" dirty="0">
                <a:latin typeface="Sylfaen" panose="010A0502050306030303" pitchFamily="18" charset="0"/>
                <a:ea typeface="Verdana" panose="020B0604030504040204" pitchFamily="34" charset="0"/>
                <a:cs typeface="Verdana" panose="020B0604030504040204" pitchFamily="34" charset="0"/>
              </a:rPr>
              <a:t> file. </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In the solver, calculation of interfacial exchange terms needed by the conservation equations is done through the </a:t>
            </a:r>
            <a:r>
              <a:rPr lang="en-GB" altLang="en-US" sz="2000" i="1" dirty="0" err="1">
                <a:latin typeface="Sylfaen" panose="010A0502050306030303" pitchFamily="18" charset="0"/>
                <a:ea typeface="Verdana" panose="020B0604030504040204" pitchFamily="34" charset="0"/>
                <a:cs typeface="Verdana" panose="020B0604030504040204" pitchFamily="34" charset="0"/>
              </a:rPr>
              <a:t>phaseSystem</a:t>
            </a:r>
            <a:r>
              <a:rPr lang="en-GB" altLang="en-US" sz="2000" dirty="0">
                <a:latin typeface="Sylfaen" panose="010A0502050306030303" pitchFamily="18" charset="0"/>
                <a:ea typeface="Verdana" panose="020B0604030504040204" pitchFamily="34" charset="0"/>
                <a:cs typeface="Verdana" panose="020B0604030504040204" pitchFamily="34" charset="0"/>
              </a:rPr>
              <a:t> class, which also initializes and handles the </a:t>
            </a:r>
            <a:r>
              <a:rPr lang="en-GB" altLang="en-US" sz="2000" i="1" dirty="0" err="1">
                <a:latin typeface="Sylfaen" panose="010A0502050306030303" pitchFamily="18" charset="0"/>
                <a:ea typeface="Verdana" panose="020B0604030504040204" pitchFamily="34" charset="0"/>
                <a:cs typeface="Verdana" panose="020B0604030504040204" pitchFamily="34" charset="0"/>
              </a:rPr>
              <a:t>phaseModel</a:t>
            </a:r>
            <a:r>
              <a:rPr lang="en-GB" altLang="en-US" sz="2000" dirty="0">
                <a:latin typeface="Sylfaen" panose="010A0502050306030303" pitchFamily="18" charset="0"/>
                <a:ea typeface="Verdana" panose="020B0604030504040204" pitchFamily="34" charset="0"/>
                <a:cs typeface="Verdana" panose="020B0604030504040204" pitchFamily="34" charset="0"/>
              </a:rPr>
              <a:t> objects of each phase. Multiple phase systems are available, implemented as template classes, and each implements different capabilities (e.g. </a:t>
            </a:r>
            <a:r>
              <a:rPr lang="en-GB" altLang="en-US" sz="2000" i="1" dirty="0" err="1">
                <a:latin typeface="Sylfaen" panose="010A0502050306030303" pitchFamily="18" charset="0"/>
                <a:ea typeface="Verdana" panose="020B0604030504040204" pitchFamily="34" charset="0"/>
                <a:cs typeface="Verdana" panose="020B0604030504040204" pitchFamily="34" charset="0"/>
              </a:rPr>
              <a:t>MomentumTransferPhaseSystem</a:t>
            </a:r>
            <a:r>
              <a:rPr lang="en-GB" altLang="en-US" sz="2000" i="1" dirty="0">
                <a:latin typeface="Sylfaen" panose="010A0502050306030303" pitchFamily="18" charset="0"/>
                <a:ea typeface="Verdana" panose="020B0604030504040204" pitchFamily="34" charset="0"/>
                <a:cs typeface="Verdana" panose="020B0604030504040204" pitchFamily="34" charset="0"/>
              </a:rPr>
              <a:t>, </a:t>
            </a:r>
            <a:r>
              <a:rPr lang="en-GB" altLang="en-US" sz="2000" i="1" dirty="0" err="1">
                <a:latin typeface="Sylfaen" panose="010A0502050306030303" pitchFamily="18" charset="0"/>
                <a:ea typeface="Verdana" panose="020B0604030504040204" pitchFamily="34" charset="0"/>
                <a:cs typeface="Verdana" panose="020B0604030504040204" pitchFamily="34" charset="0"/>
              </a:rPr>
              <a:t>PhaseTransferPhaseSystem</a:t>
            </a:r>
            <a:r>
              <a:rPr lang="en-GB" altLang="en-US" sz="2000" dirty="0">
                <a:latin typeface="Sylfaen" panose="010A0502050306030303" pitchFamily="18" charset="0"/>
                <a:ea typeface="Verdana" panose="020B0604030504040204" pitchFamily="34" charset="0"/>
                <a:cs typeface="Verdana" panose="020B0604030504040204" pitchFamily="34" charset="0"/>
              </a:rPr>
              <a:t>)</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At the beginning of the file, the type of phase system is selected. At construction, phase model object for all the phases listed will be also created.</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17" name="Rectangle 16"/>
          <p:cNvSpPr/>
          <p:nvPr/>
        </p:nvSpPr>
        <p:spPr>
          <a:xfrm>
            <a:off x="629024" y="5265274"/>
            <a:ext cx="2544484" cy="738664"/>
          </a:xfrm>
          <a:prstGeom prst="rect">
            <a:avLst/>
          </a:prstGeom>
          <a:ln>
            <a:solidFill>
              <a:schemeClr val="tx1"/>
            </a:solidFill>
          </a:ln>
        </p:spPr>
        <p:txBody>
          <a:bodyPr wrap="square">
            <a:spAutoFit/>
          </a:bodyPr>
          <a:lstStyle/>
          <a:p>
            <a:r>
              <a:rPr lang="en-GB" sz="1400" dirty="0"/>
              <a:t>type </a:t>
            </a:r>
            <a:r>
              <a:rPr lang="en-GB" sz="1400" dirty="0" err="1"/>
              <a:t>basicMultiphaseSystem</a:t>
            </a:r>
            <a:r>
              <a:rPr lang="en-GB" sz="1400" dirty="0"/>
              <a:t>;</a:t>
            </a:r>
          </a:p>
          <a:p>
            <a:endParaRPr lang="en-GB" sz="1400" dirty="0"/>
          </a:p>
          <a:p>
            <a:r>
              <a:rPr lang="en-GB" sz="1400" dirty="0"/>
              <a:t>phases (air water);</a:t>
            </a:r>
          </a:p>
        </p:txBody>
      </p:sp>
      <p:cxnSp>
        <p:nvCxnSpPr>
          <p:cNvPr id="19" name="Straight Arrow Connector 18"/>
          <p:cNvCxnSpPr/>
          <p:nvPr/>
        </p:nvCxnSpPr>
        <p:spPr bwMode="auto">
          <a:xfrm>
            <a:off x="3321424" y="5459506"/>
            <a:ext cx="3509682" cy="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sp>
        <p:nvSpPr>
          <p:cNvPr id="20" name="Rectangle 19"/>
          <p:cNvSpPr/>
          <p:nvPr/>
        </p:nvSpPr>
        <p:spPr>
          <a:xfrm>
            <a:off x="6968564" y="4618944"/>
            <a:ext cx="4515224" cy="2031325"/>
          </a:xfrm>
          <a:prstGeom prst="rect">
            <a:avLst/>
          </a:prstGeom>
          <a:ln>
            <a:solidFill>
              <a:schemeClr val="tx1"/>
            </a:solidFill>
          </a:ln>
        </p:spPr>
        <p:txBody>
          <a:bodyPr wrap="square">
            <a:spAutoFit/>
          </a:bodyPr>
          <a:lstStyle/>
          <a:p>
            <a:r>
              <a:rPr lang="en-GB" sz="1400" dirty="0" err="1">
                <a:solidFill>
                  <a:srgbClr val="008000"/>
                </a:solidFill>
              </a:rPr>
              <a:t>typedef</a:t>
            </a:r>
            <a:endParaRPr lang="en-GB" sz="1400" dirty="0">
              <a:solidFill>
                <a:srgbClr val="000000"/>
              </a:solidFill>
            </a:endParaRPr>
          </a:p>
          <a:p>
            <a:r>
              <a:rPr lang="en-GB" sz="1400" dirty="0" err="1">
                <a:solidFill>
                  <a:srgbClr val="000000"/>
                </a:solidFill>
              </a:rPr>
              <a:t>PhaseTransferPhaseSystem</a:t>
            </a:r>
            <a:endParaRPr lang="en-GB" sz="1400" dirty="0">
              <a:solidFill>
                <a:srgbClr val="000000"/>
              </a:solidFill>
            </a:endParaRPr>
          </a:p>
          <a:p>
            <a:r>
              <a:rPr lang="en-GB" sz="1400" dirty="0">
                <a:solidFill>
                  <a:srgbClr val="000000"/>
                </a:solidFill>
              </a:rPr>
              <a:t>  &lt;</a:t>
            </a:r>
          </a:p>
          <a:p>
            <a:r>
              <a:rPr lang="en-GB" sz="1400" dirty="0">
                <a:solidFill>
                  <a:srgbClr val="000000"/>
                </a:solidFill>
              </a:rPr>
              <a:t>  </a:t>
            </a:r>
            <a:r>
              <a:rPr lang="en-GB" sz="1400" dirty="0" err="1">
                <a:solidFill>
                  <a:srgbClr val="000000"/>
                </a:solidFill>
              </a:rPr>
              <a:t>OneResistanceHeatTransferPhaseSystem</a:t>
            </a:r>
            <a:endParaRPr lang="en-GB" sz="1400" dirty="0">
              <a:solidFill>
                <a:srgbClr val="000000"/>
              </a:solidFill>
            </a:endParaRPr>
          </a:p>
          <a:p>
            <a:r>
              <a:rPr lang="en-GB" sz="1400" dirty="0">
                <a:solidFill>
                  <a:srgbClr val="000000"/>
                </a:solidFill>
              </a:rPr>
              <a:t>  &lt;</a:t>
            </a:r>
          </a:p>
          <a:p>
            <a:r>
              <a:rPr lang="en-GB" sz="1400" dirty="0">
                <a:solidFill>
                  <a:srgbClr val="000000"/>
                </a:solidFill>
              </a:rPr>
              <a:t>  </a:t>
            </a:r>
            <a:r>
              <a:rPr lang="en-GB" sz="1400" dirty="0" err="1">
                <a:solidFill>
                  <a:srgbClr val="000000"/>
                </a:solidFill>
              </a:rPr>
              <a:t>MomentumTransferPhaseSystem</a:t>
            </a:r>
            <a:r>
              <a:rPr lang="en-GB" sz="1400" dirty="0">
                <a:solidFill>
                  <a:srgbClr val="000000"/>
                </a:solidFill>
              </a:rPr>
              <a:t>&lt;</a:t>
            </a:r>
            <a:r>
              <a:rPr lang="en-GB" sz="1400" dirty="0" err="1">
                <a:solidFill>
                  <a:srgbClr val="000000"/>
                </a:solidFill>
              </a:rPr>
              <a:t>phaseSystem</a:t>
            </a:r>
            <a:r>
              <a:rPr lang="en-GB" sz="1400" dirty="0">
                <a:solidFill>
                  <a:srgbClr val="000000"/>
                </a:solidFill>
              </a:rPr>
              <a:t>&gt;</a:t>
            </a:r>
          </a:p>
          <a:p>
            <a:r>
              <a:rPr lang="en-GB" sz="1400" dirty="0">
                <a:solidFill>
                  <a:srgbClr val="000000"/>
                </a:solidFill>
              </a:rPr>
              <a:t>  &gt;</a:t>
            </a:r>
          </a:p>
          <a:p>
            <a:r>
              <a:rPr lang="en-GB" sz="1400" dirty="0">
                <a:solidFill>
                  <a:srgbClr val="000000"/>
                </a:solidFill>
              </a:rPr>
              <a:t>  &gt;</a:t>
            </a:r>
          </a:p>
          <a:p>
            <a:r>
              <a:rPr lang="en-GB" sz="1400" dirty="0">
                <a:solidFill>
                  <a:srgbClr val="000000"/>
                </a:solidFill>
              </a:rPr>
              <a:t>  </a:t>
            </a:r>
            <a:r>
              <a:rPr lang="en-GB" sz="1400" dirty="0" err="1">
                <a:solidFill>
                  <a:srgbClr val="000000"/>
                </a:solidFill>
              </a:rPr>
              <a:t>basicMultiphaseSystem</a:t>
            </a:r>
            <a:r>
              <a:rPr lang="en-GB" sz="1400" dirty="0">
                <a:solidFill>
                  <a:srgbClr val="000000"/>
                </a:solidFill>
              </a:rPr>
              <a:t>;</a:t>
            </a:r>
            <a:endParaRPr lang="en-GB" sz="1400" b="0" dirty="0">
              <a:solidFill>
                <a:srgbClr val="000000"/>
              </a:solidFill>
              <a:effectLst/>
            </a:endParaRPr>
          </a:p>
        </p:txBody>
      </p:sp>
      <p:sp>
        <p:nvSpPr>
          <p:cNvPr id="21" name="TextBox 20"/>
          <p:cNvSpPr txBox="1"/>
          <p:nvPr/>
        </p:nvSpPr>
        <p:spPr>
          <a:xfrm>
            <a:off x="3709148" y="5111385"/>
            <a:ext cx="2696882" cy="307777"/>
          </a:xfrm>
          <a:prstGeom prst="rect">
            <a:avLst/>
          </a:prstGeom>
          <a:noFill/>
        </p:spPr>
        <p:txBody>
          <a:bodyPr wrap="square" rtlCol="0">
            <a:spAutoFit/>
          </a:bodyPr>
          <a:lstStyle/>
          <a:p>
            <a:pPr algn="ctr"/>
            <a:r>
              <a:rPr lang="en-GB" sz="1400" u="sng" dirty="0">
                <a:latin typeface="Sylfaen" panose="010A0502050306030303" pitchFamily="18" charset="0"/>
              </a:rPr>
              <a:t>Defined in </a:t>
            </a:r>
            <a:r>
              <a:rPr lang="en-GB" sz="1400" u="sng" dirty="0" err="1">
                <a:latin typeface="Sylfaen" panose="010A0502050306030303" pitchFamily="18" charset="0"/>
              </a:rPr>
              <a:t>multiphaseSystems.C</a:t>
            </a:r>
            <a:endParaRPr lang="en-GB" sz="1400" u="sng" dirty="0">
              <a:latin typeface="Sylfaen" panose="010A0502050306030303" pitchFamily="18" charset="0"/>
            </a:endParaRPr>
          </a:p>
        </p:txBody>
      </p:sp>
    </p:spTree>
    <p:extLst>
      <p:ext uri="{BB962C8B-B14F-4D97-AF65-F5344CB8AC3E}">
        <p14:creationId xmlns:p14="http://schemas.microsoft.com/office/powerpoint/2010/main" val="3271322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Phase Properties</a:t>
            </a:r>
          </a:p>
        </p:txBody>
      </p:sp>
      <p:sp>
        <p:nvSpPr>
          <p:cNvPr id="5" name="TextBox 4"/>
          <p:cNvSpPr txBox="1"/>
          <p:nvPr/>
        </p:nvSpPr>
        <p:spPr>
          <a:xfrm>
            <a:off x="231950" y="1496431"/>
            <a:ext cx="11762826" cy="5278368"/>
          </a:xfrm>
          <a:prstGeom prst="rect">
            <a:avLst/>
          </a:prstGeom>
          <a:noFill/>
        </p:spPr>
        <p:txBody>
          <a:bodyPr wrap="square" rtlCol="0">
            <a:spAutoFit/>
          </a:bodyPr>
          <a:lstStyle/>
          <a:p>
            <a:pPr>
              <a:spcBef>
                <a:spcPts val="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Phase Models</a:t>
            </a:r>
          </a:p>
          <a:p>
            <a:pPr marL="342900" indent="-342900">
              <a:spcBef>
                <a:spcPts val="0"/>
              </a:spcBef>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A phase model for each phase is then defined. In this case with constant diameter.</a:t>
            </a: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1200"/>
              </a:spcBef>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OpenFOAM can simultaneously handle air dispersed in water, water dispersed in air, so a diameter is input also for water, although it is not used for this case. Different models can be specified for each situation, and blended together based on the value of the volume fraction.</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3" name="Rectangle 2"/>
          <p:cNvSpPr/>
          <p:nvPr/>
        </p:nvSpPr>
        <p:spPr>
          <a:xfrm>
            <a:off x="1664447" y="2451011"/>
            <a:ext cx="3203388" cy="2123658"/>
          </a:xfrm>
          <a:prstGeom prst="rect">
            <a:avLst/>
          </a:prstGeom>
        </p:spPr>
        <p:txBody>
          <a:bodyPr wrap="square">
            <a:spAutoFit/>
          </a:bodyPr>
          <a:lstStyle/>
          <a:p>
            <a:r>
              <a:rPr lang="en-GB" sz="1200" dirty="0"/>
              <a:t>air</a:t>
            </a:r>
          </a:p>
          <a:p>
            <a:r>
              <a:rPr lang="en-GB" sz="1200" dirty="0"/>
              <a:t>{</a:t>
            </a:r>
          </a:p>
          <a:p>
            <a:r>
              <a:rPr lang="en-GB" sz="1200" dirty="0"/>
              <a:t>    type            </a:t>
            </a:r>
            <a:r>
              <a:rPr lang="en-GB" sz="1200" dirty="0" err="1"/>
              <a:t>purePhaseModel</a:t>
            </a:r>
            <a:r>
              <a:rPr lang="en-GB" sz="1200" dirty="0"/>
              <a:t>;</a:t>
            </a:r>
          </a:p>
          <a:p>
            <a:r>
              <a:rPr lang="en-GB" sz="1200" dirty="0"/>
              <a:t>    </a:t>
            </a:r>
            <a:r>
              <a:rPr lang="en-GB" sz="1200" dirty="0" err="1"/>
              <a:t>diameterModel</a:t>
            </a:r>
            <a:r>
              <a:rPr lang="en-GB" sz="1200" dirty="0"/>
              <a:t>   constant;</a:t>
            </a:r>
          </a:p>
          <a:p>
            <a:r>
              <a:rPr lang="en-GB" sz="1200" dirty="0"/>
              <a:t>    </a:t>
            </a:r>
            <a:r>
              <a:rPr lang="en-GB" sz="1200" dirty="0" err="1"/>
              <a:t>constantCoeffs</a:t>
            </a:r>
            <a:endParaRPr lang="en-GB" sz="1200" dirty="0"/>
          </a:p>
          <a:p>
            <a:r>
              <a:rPr lang="en-GB" sz="1200" dirty="0"/>
              <a:t>    {</a:t>
            </a:r>
          </a:p>
          <a:p>
            <a:r>
              <a:rPr lang="en-GB" sz="1200" dirty="0"/>
              <a:t>        d              3.03e-3;</a:t>
            </a:r>
          </a:p>
          <a:p>
            <a:r>
              <a:rPr lang="en-GB" sz="1200" dirty="0"/>
              <a:t>    }</a:t>
            </a:r>
          </a:p>
          <a:p>
            <a:endParaRPr lang="en-GB" sz="1200" dirty="0"/>
          </a:p>
          <a:p>
            <a:r>
              <a:rPr lang="en-GB" sz="1200" dirty="0"/>
              <a:t>    </a:t>
            </a:r>
            <a:r>
              <a:rPr lang="en-GB" sz="1200" dirty="0" err="1"/>
              <a:t>residualAlpha</a:t>
            </a:r>
            <a:r>
              <a:rPr lang="en-GB" sz="1200" dirty="0"/>
              <a:t>   1e-6;</a:t>
            </a:r>
          </a:p>
          <a:p>
            <a:r>
              <a:rPr lang="en-GB" sz="1200" dirty="0"/>
              <a:t>}</a:t>
            </a:r>
          </a:p>
        </p:txBody>
      </p:sp>
      <p:sp>
        <p:nvSpPr>
          <p:cNvPr id="4" name="Rectangle 3"/>
          <p:cNvSpPr/>
          <p:nvPr/>
        </p:nvSpPr>
        <p:spPr>
          <a:xfrm>
            <a:off x="6961095" y="2437564"/>
            <a:ext cx="2505635" cy="2123658"/>
          </a:xfrm>
          <a:prstGeom prst="rect">
            <a:avLst/>
          </a:prstGeom>
        </p:spPr>
        <p:txBody>
          <a:bodyPr wrap="square">
            <a:spAutoFit/>
          </a:bodyPr>
          <a:lstStyle/>
          <a:p>
            <a:r>
              <a:rPr lang="en-GB" sz="1200" dirty="0"/>
              <a:t>water</a:t>
            </a:r>
          </a:p>
          <a:p>
            <a:r>
              <a:rPr lang="en-GB" sz="1200" dirty="0"/>
              <a:t>{</a:t>
            </a:r>
          </a:p>
          <a:p>
            <a:r>
              <a:rPr lang="en-GB" sz="1200" dirty="0"/>
              <a:t>    type            </a:t>
            </a:r>
            <a:r>
              <a:rPr lang="en-GB" sz="1200" dirty="0" err="1"/>
              <a:t>purePhaseModel</a:t>
            </a:r>
            <a:r>
              <a:rPr lang="en-GB" sz="1200" dirty="0"/>
              <a:t>;</a:t>
            </a:r>
          </a:p>
          <a:p>
            <a:r>
              <a:rPr lang="en-GB" sz="1200" dirty="0"/>
              <a:t>    </a:t>
            </a:r>
            <a:r>
              <a:rPr lang="en-GB" sz="1200" dirty="0" err="1"/>
              <a:t>diameterModel</a:t>
            </a:r>
            <a:r>
              <a:rPr lang="en-GB" sz="1200" dirty="0"/>
              <a:t>   constant;</a:t>
            </a:r>
          </a:p>
          <a:p>
            <a:r>
              <a:rPr lang="en-GB" sz="1200" dirty="0"/>
              <a:t>    </a:t>
            </a:r>
            <a:r>
              <a:rPr lang="en-GB" sz="1200" dirty="0" err="1"/>
              <a:t>constantCoeffs</a:t>
            </a:r>
            <a:endParaRPr lang="en-GB" sz="1200" dirty="0"/>
          </a:p>
          <a:p>
            <a:r>
              <a:rPr lang="en-GB" sz="1200" dirty="0"/>
              <a:t>    {</a:t>
            </a:r>
          </a:p>
          <a:p>
            <a:r>
              <a:rPr lang="en-GB" sz="1200" dirty="0"/>
              <a:t>        d               1e-4;</a:t>
            </a:r>
          </a:p>
          <a:p>
            <a:r>
              <a:rPr lang="en-GB" sz="1200" dirty="0"/>
              <a:t>    }</a:t>
            </a:r>
          </a:p>
          <a:p>
            <a:endParaRPr lang="en-GB" sz="1200" dirty="0"/>
          </a:p>
          <a:p>
            <a:r>
              <a:rPr lang="en-GB" sz="1200" dirty="0"/>
              <a:t>    </a:t>
            </a:r>
            <a:r>
              <a:rPr lang="en-GB" sz="1200" dirty="0" err="1"/>
              <a:t>residualAlpha</a:t>
            </a:r>
            <a:r>
              <a:rPr lang="en-GB" sz="1200" dirty="0"/>
              <a:t>   1e-6;</a:t>
            </a:r>
          </a:p>
          <a:p>
            <a:r>
              <a:rPr lang="en-GB" sz="1200" dirty="0"/>
              <a:t>}</a:t>
            </a:r>
          </a:p>
        </p:txBody>
      </p:sp>
      <p:sp>
        <p:nvSpPr>
          <p:cNvPr id="6" name="Rectangle 5"/>
          <p:cNvSpPr/>
          <p:nvPr/>
        </p:nvSpPr>
        <p:spPr>
          <a:xfrm>
            <a:off x="7714130" y="5212906"/>
            <a:ext cx="2922495" cy="1631216"/>
          </a:xfrm>
          <a:prstGeom prst="rect">
            <a:avLst/>
          </a:prstGeom>
        </p:spPr>
        <p:txBody>
          <a:bodyPr wrap="square">
            <a:spAutoFit/>
          </a:bodyPr>
          <a:lstStyle/>
          <a:p>
            <a:r>
              <a:rPr lang="en-GB" sz="1000" dirty="0"/>
              <a:t>blending</a:t>
            </a:r>
          </a:p>
          <a:p>
            <a:r>
              <a:rPr lang="en-GB" sz="1000" dirty="0"/>
              <a:t>{    default</a:t>
            </a:r>
          </a:p>
          <a:p>
            <a:r>
              <a:rPr lang="en-GB" sz="1000" dirty="0"/>
              <a:t>    {</a:t>
            </a:r>
          </a:p>
          <a:p>
            <a:r>
              <a:rPr lang="en-GB" sz="1000" dirty="0"/>
              <a:t>        type                       linear;</a:t>
            </a:r>
          </a:p>
          <a:p>
            <a:r>
              <a:rPr lang="en-GB" sz="1000" dirty="0"/>
              <a:t>        </a:t>
            </a:r>
            <a:r>
              <a:rPr lang="en-GB" sz="1000" dirty="0" err="1"/>
              <a:t>minFullyContinuousAlpha.air</a:t>
            </a:r>
            <a:r>
              <a:rPr lang="en-GB" sz="1000" dirty="0"/>
              <a:t>   0.7;</a:t>
            </a:r>
          </a:p>
          <a:p>
            <a:r>
              <a:rPr lang="en-GB" sz="1000" dirty="0"/>
              <a:t>        </a:t>
            </a:r>
            <a:r>
              <a:rPr lang="en-GB" sz="1000" dirty="0" err="1"/>
              <a:t>minPartlyContinuousAlpha.air</a:t>
            </a:r>
            <a:r>
              <a:rPr lang="en-GB" sz="1000" dirty="0"/>
              <a:t>  0.3;</a:t>
            </a:r>
          </a:p>
          <a:p>
            <a:r>
              <a:rPr lang="en-GB" sz="1000" dirty="0"/>
              <a:t>        </a:t>
            </a:r>
            <a:r>
              <a:rPr lang="en-GB" sz="1000" dirty="0" err="1"/>
              <a:t>minFullyContinuousAlpha.water</a:t>
            </a:r>
            <a:r>
              <a:rPr lang="en-GB" sz="1000" dirty="0"/>
              <a:t> 0.7;</a:t>
            </a:r>
          </a:p>
          <a:p>
            <a:r>
              <a:rPr lang="en-GB" sz="1000" dirty="0"/>
              <a:t>        </a:t>
            </a:r>
            <a:r>
              <a:rPr lang="en-GB" sz="1000" dirty="0" err="1"/>
              <a:t>minPartlyContinuousAlpha.water</a:t>
            </a:r>
            <a:r>
              <a:rPr lang="en-GB" sz="1000" dirty="0"/>
              <a:t> 0.3;</a:t>
            </a:r>
          </a:p>
          <a:p>
            <a:r>
              <a:rPr lang="en-GB" sz="1000" dirty="0"/>
              <a:t>    }</a:t>
            </a:r>
          </a:p>
          <a:p>
            <a:r>
              <a:rPr lang="en-GB" sz="1000" dirty="0"/>
              <a:t>}</a:t>
            </a:r>
          </a:p>
        </p:txBody>
      </p:sp>
      <p:sp>
        <p:nvSpPr>
          <p:cNvPr id="7" name="Rectangle 6"/>
          <p:cNvSpPr/>
          <p:nvPr/>
        </p:nvSpPr>
        <p:spPr>
          <a:xfrm>
            <a:off x="711200" y="5529249"/>
            <a:ext cx="6096000" cy="1154162"/>
          </a:xfrm>
          <a:prstGeom prst="rect">
            <a:avLst/>
          </a:prstGeom>
        </p:spPr>
        <p:txBody>
          <a:bodyPr>
            <a:spAutoFit/>
          </a:bodyPr>
          <a:lstStyle/>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(air in water)                         air dispersed in water</a:t>
            </a:r>
          </a:p>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(water in air)                         water dispersed in air</a:t>
            </a:r>
          </a:p>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(air and water)                       continuous air and water</a:t>
            </a:r>
          </a:p>
        </p:txBody>
      </p:sp>
      <p:cxnSp>
        <p:nvCxnSpPr>
          <p:cNvPr id="9" name="Straight Arrow Connector 8"/>
          <p:cNvCxnSpPr/>
          <p:nvPr/>
        </p:nvCxnSpPr>
        <p:spPr bwMode="auto">
          <a:xfrm>
            <a:off x="2460811" y="5741894"/>
            <a:ext cx="699247" cy="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a:off x="2460811" y="6110812"/>
            <a:ext cx="699247" cy="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a:off x="2460811" y="6491812"/>
            <a:ext cx="699247" cy="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2579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Phase Properties</a:t>
            </a:r>
          </a:p>
        </p:txBody>
      </p:sp>
      <p:sp>
        <p:nvSpPr>
          <p:cNvPr id="5" name="TextBox 4"/>
          <p:cNvSpPr txBox="1"/>
          <p:nvPr/>
        </p:nvSpPr>
        <p:spPr>
          <a:xfrm>
            <a:off x="214587" y="1461843"/>
            <a:ext cx="11762826" cy="3785652"/>
          </a:xfrm>
          <a:prstGeom prst="rect">
            <a:avLst/>
          </a:prstGeom>
          <a:noFill/>
        </p:spPr>
        <p:txBody>
          <a:bodyPr wrap="square" rtlCol="0">
            <a:spAutoFit/>
          </a:bodyPr>
          <a:lstStyle/>
          <a:p>
            <a:pPr>
              <a:spcBef>
                <a:spcPts val="0"/>
              </a:spcBef>
              <a:spcAft>
                <a:spcPts val="900"/>
              </a:spcAft>
            </a:pPr>
            <a:r>
              <a:rPr lang="en-GB" altLang="en-US" sz="2000" b="1" dirty="0">
                <a:latin typeface="Sylfaen" panose="010A0502050306030303" pitchFamily="18" charset="0"/>
                <a:ea typeface="Verdana" panose="020B0604030504040204" pitchFamily="34" charset="0"/>
                <a:cs typeface="Verdana" panose="020B0604030504040204" pitchFamily="34" charset="0"/>
              </a:rPr>
              <a:t>Drag Model</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7" name="Rectangle 6"/>
          <p:cNvSpPr/>
          <p:nvPr/>
        </p:nvSpPr>
        <p:spPr>
          <a:xfrm>
            <a:off x="3913092" y="1855416"/>
            <a:ext cx="8064321" cy="4385816"/>
          </a:xfrm>
          <a:prstGeom prst="rect">
            <a:avLst/>
          </a:prstGeom>
        </p:spPr>
        <p:txBody>
          <a:bodyPr wrap="square">
            <a:spAutoFit/>
          </a:bodyPr>
          <a:lstStyle/>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Interfacial models are implemented between numerous classes in the interfacial models folder.</a:t>
            </a:r>
          </a:p>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Every interfacial model is specified with a dictionary in the </a:t>
            </a:r>
            <a:r>
              <a:rPr lang="en-GB" altLang="en-US" i="1" dirty="0" err="1">
                <a:latin typeface="Sylfaen" panose="010A0502050306030303" pitchFamily="18" charset="0"/>
                <a:ea typeface="Verdana" panose="020B0604030504040204" pitchFamily="34" charset="0"/>
                <a:cs typeface="Verdana" panose="020B0604030504040204" pitchFamily="34" charset="0"/>
              </a:rPr>
              <a:t>phaseProperties</a:t>
            </a:r>
            <a:r>
              <a:rPr lang="en-GB" altLang="en-US" dirty="0">
                <a:latin typeface="Sylfaen" panose="010A0502050306030303" pitchFamily="18" charset="0"/>
                <a:ea typeface="Verdana" panose="020B0604030504040204" pitchFamily="34" charset="0"/>
                <a:cs typeface="Verdana" panose="020B0604030504040204" pitchFamily="34" charset="0"/>
              </a:rPr>
              <a:t> file. To model momentum transfer, we define drag, lift, wall lubrication and turbulent dispersion</a:t>
            </a:r>
          </a:p>
          <a:p>
            <a:pPr>
              <a:spcAft>
                <a:spcPts val="900"/>
              </a:spcAft>
            </a:pPr>
            <a:endParaRPr lang="en-GB" altLang="en-US" dirty="0">
              <a:latin typeface="Sylfaen" panose="010A0502050306030303" pitchFamily="18" charset="0"/>
              <a:ea typeface="Verdana" panose="020B0604030504040204" pitchFamily="34" charset="0"/>
              <a:cs typeface="Verdana" panose="020B0604030504040204" pitchFamily="34" charset="0"/>
            </a:endParaRPr>
          </a:p>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Drag models are implemented in the </a:t>
            </a:r>
            <a:r>
              <a:rPr lang="en-GB" altLang="en-US" i="1" dirty="0" err="1">
                <a:latin typeface="Sylfaen" panose="010A0502050306030303" pitchFamily="18" charset="0"/>
                <a:ea typeface="Verdana" panose="020B0604030504040204" pitchFamily="34" charset="0"/>
                <a:cs typeface="Verdana" panose="020B0604030504040204" pitchFamily="34" charset="0"/>
              </a:rPr>
              <a:t>dragModel</a:t>
            </a:r>
            <a:r>
              <a:rPr lang="en-GB" altLang="en-US" dirty="0">
                <a:latin typeface="Sylfaen" panose="010A0502050306030303" pitchFamily="18" charset="0"/>
                <a:ea typeface="Verdana" panose="020B0604030504040204" pitchFamily="34" charset="0"/>
                <a:cs typeface="Verdana" panose="020B0604030504040204" pitchFamily="34" charset="0"/>
              </a:rPr>
              <a:t> class. In the dictionary, all three possibilities are specified, although only the air in water is active in this case:</a:t>
            </a:r>
          </a:p>
          <a:p>
            <a:pPr marL="285750" indent="-285750">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When air bubbles are dispersed in liquid, the model of </a:t>
            </a:r>
            <a:r>
              <a:rPr lang="en-GB" altLang="en-US" b="1" u="sng" dirty="0">
                <a:highlight>
                  <a:srgbClr val="FFFF00"/>
                </a:highlight>
                <a:latin typeface="Sylfaen" panose="010A0502050306030303" pitchFamily="18" charset="0"/>
                <a:ea typeface="Verdana" panose="020B0604030504040204" pitchFamily="34" charset="0"/>
                <a:cs typeface="Verdana" panose="020B0604030504040204" pitchFamily="34" charset="0"/>
              </a:rPr>
              <a:t>Ishii and Zuber </a:t>
            </a:r>
            <a:r>
              <a:rPr lang="en-GB" altLang="en-US" dirty="0">
                <a:latin typeface="Sylfaen" panose="010A0502050306030303" pitchFamily="18" charset="0"/>
                <a:ea typeface="Verdana" panose="020B0604030504040204" pitchFamily="34" charset="0"/>
                <a:cs typeface="Verdana" panose="020B0604030504040204" pitchFamily="34" charset="0"/>
              </a:rPr>
              <a:t>for bubbles is used.</a:t>
            </a:r>
          </a:p>
          <a:p>
            <a:pPr marL="285750" indent="-285750">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For water droplets dispersed in gas, the model of Schiller and </a:t>
            </a:r>
            <a:r>
              <a:rPr lang="en-GB" altLang="en-US" dirty="0" err="1">
                <a:latin typeface="Sylfaen" panose="010A0502050306030303" pitchFamily="18" charset="0"/>
                <a:ea typeface="Verdana" panose="020B0604030504040204" pitchFamily="34" charset="0"/>
                <a:cs typeface="Verdana" panose="020B0604030504040204" pitchFamily="34" charset="0"/>
              </a:rPr>
              <a:t>Naumann</a:t>
            </a:r>
            <a:r>
              <a:rPr lang="en-GB" altLang="en-US" dirty="0">
                <a:latin typeface="Sylfaen" panose="010A0502050306030303" pitchFamily="18" charset="0"/>
                <a:ea typeface="Verdana" panose="020B0604030504040204" pitchFamily="34" charset="0"/>
                <a:cs typeface="Verdana" panose="020B0604030504040204" pitchFamily="34" charset="0"/>
              </a:rPr>
              <a:t> is used. </a:t>
            </a:r>
          </a:p>
          <a:p>
            <a:pPr marL="285750" indent="-285750">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In between, when air and water are both continuous, the model for segregated interfaces is used</a:t>
            </a:r>
          </a:p>
        </p:txBody>
      </p:sp>
      <p:sp>
        <p:nvSpPr>
          <p:cNvPr id="10" name="Rectangle 9"/>
          <p:cNvSpPr/>
          <p:nvPr/>
        </p:nvSpPr>
        <p:spPr>
          <a:xfrm>
            <a:off x="318247" y="1855416"/>
            <a:ext cx="6096000" cy="4939814"/>
          </a:xfrm>
          <a:prstGeom prst="rect">
            <a:avLst/>
          </a:prstGeom>
        </p:spPr>
        <p:txBody>
          <a:bodyPr>
            <a:spAutoFit/>
          </a:bodyPr>
          <a:lstStyle/>
          <a:p>
            <a:r>
              <a:rPr lang="en-GB" sz="1050" dirty="0"/>
              <a:t>drag</a:t>
            </a:r>
          </a:p>
          <a:p>
            <a:r>
              <a:rPr lang="en-GB" sz="1050" dirty="0"/>
              <a:t>(</a:t>
            </a:r>
          </a:p>
          <a:p>
            <a:r>
              <a:rPr lang="en-GB" sz="1050" dirty="0"/>
              <a:t>    (air in water)</a:t>
            </a:r>
          </a:p>
          <a:p>
            <a:r>
              <a:rPr lang="en-GB" sz="1050" dirty="0"/>
              <a:t>    {</a:t>
            </a:r>
          </a:p>
          <a:p>
            <a:r>
              <a:rPr lang="en-GB" sz="1050" dirty="0"/>
              <a:t>        type            </a:t>
            </a:r>
            <a:r>
              <a:rPr lang="en-GB" sz="1050" dirty="0" err="1"/>
              <a:t>IshiiZuber</a:t>
            </a:r>
            <a:r>
              <a:rPr lang="en-GB" sz="1050" dirty="0"/>
              <a:t>;</a:t>
            </a:r>
          </a:p>
          <a:p>
            <a:r>
              <a:rPr lang="en-GB" sz="1050" dirty="0"/>
              <a:t>        </a:t>
            </a:r>
            <a:r>
              <a:rPr lang="en-GB" sz="1050" dirty="0" err="1"/>
              <a:t>swarmCorrection</a:t>
            </a:r>
            <a:endParaRPr lang="en-GB" sz="1050" dirty="0"/>
          </a:p>
          <a:p>
            <a:r>
              <a:rPr lang="en-GB" sz="1050" dirty="0"/>
              <a:t>        {</a:t>
            </a:r>
          </a:p>
          <a:p>
            <a:r>
              <a:rPr lang="en-GB" sz="1050" dirty="0"/>
              <a:t>            type        none;</a:t>
            </a:r>
          </a:p>
          <a:p>
            <a:r>
              <a:rPr lang="en-GB" sz="1050" dirty="0"/>
              <a:t>        }</a:t>
            </a:r>
          </a:p>
          <a:p>
            <a:r>
              <a:rPr lang="en-GB" sz="1050" dirty="0"/>
              <a:t>    }</a:t>
            </a:r>
          </a:p>
          <a:p>
            <a:r>
              <a:rPr lang="en-GB" sz="1050" dirty="0"/>
              <a:t>    (water in air)</a:t>
            </a:r>
          </a:p>
          <a:p>
            <a:r>
              <a:rPr lang="en-GB" sz="1050" dirty="0"/>
              <a:t>    {</a:t>
            </a:r>
          </a:p>
          <a:p>
            <a:r>
              <a:rPr lang="en-GB" sz="1050" dirty="0"/>
              <a:t>        type            </a:t>
            </a:r>
            <a:r>
              <a:rPr lang="en-GB" sz="1050" dirty="0" err="1"/>
              <a:t>SchillerNaumann</a:t>
            </a:r>
            <a:r>
              <a:rPr lang="en-GB" sz="1050" dirty="0"/>
              <a:t>;</a:t>
            </a:r>
          </a:p>
          <a:p>
            <a:r>
              <a:rPr lang="en-GB" sz="1050" dirty="0"/>
              <a:t>        </a:t>
            </a:r>
            <a:r>
              <a:rPr lang="en-GB" sz="1050" dirty="0" err="1"/>
              <a:t>residualRe</a:t>
            </a:r>
            <a:r>
              <a:rPr lang="en-GB" sz="1050" dirty="0"/>
              <a:t>      1e-3;</a:t>
            </a:r>
          </a:p>
          <a:p>
            <a:r>
              <a:rPr lang="en-GB" sz="1050" dirty="0"/>
              <a:t>        </a:t>
            </a:r>
            <a:r>
              <a:rPr lang="en-GB" sz="1050" dirty="0" err="1"/>
              <a:t>swarmCorrection</a:t>
            </a:r>
            <a:endParaRPr lang="en-GB" sz="1050" dirty="0"/>
          </a:p>
          <a:p>
            <a:r>
              <a:rPr lang="en-GB" sz="1050" dirty="0"/>
              <a:t>        {</a:t>
            </a:r>
          </a:p>
          <a:p>
            <a:r>
              <a:rPr lang="en-GB" sz="1050" dirty="0"/>
              <a:t>            type        none;</a:t>
            </a:r>
          </a:p>
          <a:p>
            <a:r>
              <a:rPr lang="en-GB" sz="1050" dirty="0"/>
              <a:t>        }</a:t>
            </a:r>
          </a:p>
          <a:p>
            <a:r>
              <a:rPr lang="en-GB" sz="1050" dirty="0"/>
              <a:t>    }</a:t>
            </a:r>
          </a:p>
          <a:p>
            <a:r>
              <a:rPr lang="en-GB" sz="1050" dirty="0"/>
              <a:t>    (air and water)</a:t>
            </a:r>
          </a:p>
          <a:p>
            <a:r>
              <a:rPr lang="en-GB" sz="1050" dirty="0"/>
              <a:t>    {</a:t>
            </a:r>
          </a:p>
          <a:p>
            <a:r>
              <a:rPr lang="en-GB" sz="1050" dirty="0"/>
              <a:t>        type            segregated;</a:t>
            </a:r>
          </a:p>
          <a:p>
            <a:r>
              <a:rPr lang="en-GB" sz="1050" dirty="0"/>
              <a:t>        m               0.5;</a:t>
            </a:r>
          </a:p>
          <a:p>
            <a:r>
              <a:rPr lang="en-GB" sz="1050" dirty="0"/>
              <a:t>        n               8;</a:t>
            </a:r>
          </a:p>
          <a:p>
            <a:r>
              <a:rPr lang="en-GB" sz="1050" dirty="0"/>
              <a:t>        </a:t>
            </a:r>
            <a:r>
              <a:rPr lang="en-GB" sz="1050" dirty="0" err="1"/>
              <a:t>swarmCorrection</a:t>
            </a:r>
            <a:endParaRPr lang="en-GB" sz="1050" dirty="0"/>
          </a:p>
          <a:p>
            <a:r>
              <a:rPr lang="en-GB" sz="1050" dirty="0"/>
              <a:t>        {</a:t>
            </a:r>
          </a:p>
          <a:p>
            <a:r>
              <a:rPr lang="en-GB" sz="1050" dirty="0"/>
              <a:t>            type        none;</a:t>
            </a:r>
          </a:p>
          <a:p>
            <a:r>
              <a:rPr lang="en-GB" sz="1050" dirty="0"/>
              <a:t>        }</a:t>
            </a:r>
          </a:p>
          <a:p>
            <a:r>
              <a:rPr lang="en-GB" sz="1050" dirty="0"/>
              <a:t>    }</a:t>
            </a:r>
          </a:p>
          <a:p>
            <a:r>
              <a:rPr lang="en-GB" sz="1050" dirty="0"/>
              <a:t>);</a:t>
            </a:r>
          </a:p>
        </p:txBody>
      </p:sp>
    </p:spTree>
    <p:extLst>
      <p:ext uri="{BB962C8B-B14F-4D97-AF65-F5344CB8AC3E}">
        <p14:creationId xmlns:p14="http://schemas.microsoft.com/office/powerpoint/2010/main" val="2140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Phase Properties</a:t>
            </a:r>
          </a:p>
        </p:txBody>
      </p:sp>
      <p:sp>
        <p:nvSpPr>
          <p:cNvPr id="5" name="TextBox 4"/>
          <p:cNvSpPr txBox="1"/>
          <p:nvPr/>
        </p:nvSpPr>
        <p:spPr>
          <a:xfrm>
            <a:off x="214587" y="1394608"/>
            <a:ext cx="11762826" cy="6132448"/>
          </a:xfrm>
          <a:prstGeom prst="rect">
            <a:avLst/>
          </a:prstGeom>
          <a:noFill/>
        </p:spPr>
        <p:txBody>
          <a:bodyPr wrap="square" rtlCol="0">
            <a:spAutoFit/>
          </a:bodyPr>
          <a:lstStyle/>
          <a:p>
            <a:pPr>
              <a:spcBef>
                <a:spcPts val="0"/>
              </a:spcBef>
              <a:spcAft>
                <a:spcPts val="900"/>
              </a:spcAft>
            </a:pPr>
            <a:r>
              <a:rPr lang="en-GB" altLang="en-US" sz="2000" b="1" dirty="0">
                <a:latin typeface="Sylfaen" panose="010A0502050306030303" pitchFamily="18" charset="0"/>
                <a:ea typeface="Verdana" panose="020B0604030504040204" pitchFamily="34" charset="0"/>
                <a:cs typeface="Verdana" panose="020B0604030504040204" pitchFamily="34" charset="0"/>
              </a:rPr>
              <a:t>Lift Model</a:t>
            </a:r>
          </a:p>
          <a:p>
            <a:pPr>
              <a:spcBef>
                <a:spcPts val="0"/>
              </a:spcBef>
              <a:spcAft>
                <a:spcPts val="900"/>
              </a:spcAft>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a:spcBef>
                <a:spcPts val="1800"/>
              </a:spcBef>
              <a:spcAft>
                <a:spcPts val="900"/>
              </a:spcAft>
            </a:pPr>
            <a:r>
              <a:rPr lang="en-GB" altLang="en-US" sz="2000" b="1" dirty="0">
                <a:latin typeface="Sylfaen" panose="010A0502050306030303" pitchFamily="18" charset="0"/>
                <a:ea typeface="Verdana" panose="020B0604030504040204" pitchFamily="34" charset="0"/>
                <a:cs typeface="Verdana" panose="020B0604030504040204" pitchFamily="34" charset="0"/>
              </a:rPr>
              <a:t>Wall Lubrication</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r>
              <a:rPr lang="en-GB" altLang="en-US" sz="2000" b="1" dirty="0">
                <a:latin typeface="Sylfaen" panose="010A0502050306030303" pitchFamily="18" charset="0"/>
                <a:ea typeface="Verdana" panose="020B0604030504040204" pitchFamily="34" charset="0"/>
                <a:cs typeface="Verdana" panose="020B0604030504040204" pitchFamily="34" charset="0"/>
              </a:rPr>
              <a:t>Turbulent Dispersion</a:t>
            </a: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7" name="Rectangle 6"/>
          <p:cNvSpPr/>
          <p:nvPr/>
        </p:nvSpPr>
        <p:spPr>
          <a:xfrm>
            <a:off x="3913092" y="1855416"/>
            <a:ext cx="8064321" cy="646331"/>
          </a:xfrm>
          <a:prstGeom prst="rect">
            <a:avLst/>
          </a:prstGeom>
        </p:spPr>
        <p:txBody>
          <a:bodyPr wrap="square">
            <a:spAutoFit/>
          </a:bodyPr>
          <a:lstStyle/>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For lift, a constant coefficient is used, although other models such as </a:t>
            </a:r>
            <a:r>
              <a:rPr lang="en-GB" altLang="en-US" dirty="0" err="1">
                <a:latin typeface="Sylfaen" panose="010A0502050306030303" pitchFamily="18" charset="0"/>
                <a:ea typeface="Verdana" panose="020B0604030504040204" pitchFamily="34" charset="0"/>
                <a:cs typeface="Verdana" panose="020B0604030504040204" pitchFamily="34" charset="0"/>
              </a:rPr>
              <a:t>Tomiyama</a:t>
            </a:r>
            <a:r>
              <a:rPr lang="en-GB" altLang="en-US" dirty="0">
                <a:latin typeface="Sylfaen" panose="010A0502050306030303" pitchFamily="18" charset="0"/>
                <a:ea typeface="Verdana" panose="020B0604030504040204" pitchFamily="34" charset="0"/>
                <a:cs typeface="Verdana" panose="020B0604030504040204" pitchFamily="34" charset="0"/>
              </a:rPr>
              <a:t> et al. (1998) are available.</a:t>
            </a:r>
          </a:p>
        </p:txBody>
      </p:sp>
      <p:sp>
        <p:nvSpPr>
          <p:cNvPr id="3" name="Rectangle 2"/>
          <p:cNvSpPr/>
          <p:nvPr/>
        </p:nvSpPr>
        <p:spPr>
          <a:xfrm>
            <a:off x="241481" y="1720946"/>
            <a:ext cx="2734235" cy="1569660"/>
          </a:xfrm>
          <a:prstGeom prst="rect">
            <a:avLst/>
          </a:prstGeom>
        </p:spPr>
        <p:txBody>
          <a:bodyPr wrap="square">
            <a:spAutoFit/>
          </a:bodyPr>
          <a:lstStyle/>
          <a:p>
            <a:r>
              <a:rPr lang="en-GB" sz="1200" dirty="0"/>
              <a:t>lift</a:t>
            </a:r>
          </a:p>
          <a:p>
            <a:r>
              <a:rPr lang="en-GB" sz="1200" dirty="0"/>
              <a:t>(</a:t>
            </a:r>
          </a:p>
          <a:p>
            <a:r>
              <a:rPr lang="en-GB" sz="1200" dirty="0"/>
              <a:t>    (air in water)</a:t>
            </a:r>
          </a:p>
          <a:p>
            <a:r>
              <a:rPr lang="en-GB" sz="1200" dirty="0"/>
              <a:t>    {</a:t>
            </a:r>
          </a:p>
          <a:p>
            <a:r>
              <a:rPr lang="en-GB" sz="1200" dirty="0"/>
              <a:t>        type            </a:t>
            </a:r>
            <a:r>
              <a:rPr lang="en-GB" sz="1200" dirty="0" err="1"/>
              <a:t>constantCoefficient</a:t>
            </a:r>
            <a:r>
              <a:rPr lang="en-GB" sz="1200" dirty="0"/>
              <a:t>;</a:t>
            </a:r>
          </a:p>
          <a:p>
            <a:r>
              <a:rPr lang="en-GB" sz="1200" dirty="0"/>
              <a:t>        Cl                0.05;</a:t>
            </a:r>
          </a:p>
          <a:p>
            <a:r>
              <a:rPr lang="en-GB" sz="1200" dirty="0"/>
              <a:t>    }</a:t>
            </a:r>
          </a:p>
          <a:p>
            <a:r>
              <a:rPr lang="en-GB" sz="1200" dirty="0"/>
              <a:t>);</a:t>
            </a:r>
          </a:p>
        </p:txBody>
      </p:sp>
      <p:sp>
        <p:nvSpPr>
          <p:cNvPr id="4" name="Rectangle 3"/>
          <p:cNvSpPr/>
          <p:nvPr/>
        </p:nvSpPr>
        <p:spPr>
          <a:xfrm>
            <a:off x="295269" y="3629753"/>
            <a:ext cx="2357718" cy="1384995"/>
          </a:xfrm>
          <a:prstGeom prst="rect">
            <a:avLst/>
          </a:prstGeom>
        </p:spPr>
        <p:txBody>
          <a:bodyPr wrap="square">
            <a:spAutoFit/>
          </a:bodyPr>
          <a:lstStyle/>
          <a:p>
            <a:r>
              <a:rPr lang="en-GB" sz="1200" dirty="0" err="1"/>
              <a:t>wallLubrication</a:t>
            </a:r>
            <a:endParaRPr lang="en-GB" sz="1200" dirty="0"/>
          </a:p>
          <a:p>
            <a:r>
              <a:rPr lang="en-GB" sz="1200" dirty="0"/>
              <a:t>(</a:t>
            </a:r>
          </a:p>
          <a:p>
            <a:r>
              <a:rPr lang="en-GB" sz="1200" dirty="0"/>
              <a:t>    (air in water)</a:t>
            </a:r>
          </a:p>
          <a:p>
            <a:r>
              <a:rPr lang="en-GB" sz="1200" dirty="0"/>
              <a:t>    {</a:t>
            </a:r>
          </a:p>
          <a:p>
            <a:r>
              <a:rPr lang="en-GB" sz="1200" dirty="0"/>
              <a:t>        type            Hosokawa;</a:t>
            </a:r>
          </a:p>
          <a:p>
            <a:r>
              <a:rPr lang="en-GB" sz="1200" dirty="0"/>
              <a:t>    }</a:t>
            </a:r>
          </a:p>
          <a:p>
            <a:r>
              <a:rPr lang="en-GB" sz="1200" dirty="0"/>
              <a:t>);</a:t>
            </a:r>
          </a:p>
        </p:txBody>
      </p:sp>
      <p:sp>
        <p:nvSpPr>
          <p:cNvPr id="6" name="Rectangle 5"/>
          <p:cNvSpPr/>
          <p:nvPr/>
        </p:nvSpPr>
        <p:spPr>
          <a:xfrm>
            <a:off x="248486" y="5297354"/>
            <a:ext cx="2061882" cy="1569660"/>
          </a:xfrm>
          <a:prstGeom prst="rect">
            <a:avLst/>
          </a:prstGeom>
        </p:spPr>
        <p:txBody>
          <a:bodyPr wrap="square">
            <a:spAutoFit/>
          </a:bodyPr>
          <a:lstStyle/>
          <a:p>
            <a:r>
              <a:rPr lang="en-GB" sz="1200" dirty="0" err="1"/>
              <a:t>turbulentDispersion</a:t>
            </a:r>
            <a:endParaRPr lang="en-GB" sz="1200" dirty="0"/>
          </a:p>
          <a:p>
            <a:r>
              <a:rPr lang="en-GB" sz="1200" dirty="0"/>
              <a:t>(</a:t>
            </a:r>
          </a:p>
          <a:p>
            <a:r>
              <a:rPr lang="en-GB" sz="1200" dirty="0"/>
              <a:t>    (air in water)</a:t>
            </a:r>
          </a:p>
          <a:p>
            <a:r>
              <a:rPr lang="en-GB" sz="1200" dirty="0"/>
              <a:t>    {</a:t>
            </a:r>
          </a:p>
          <a:p>
            <a:r>
              <a:rPr lang="en-GB" sz="1200" dirty="0"/>
              <a:t>        type            Burns;</a:t>
            </a:r>
          </a:p>
          <a:p>
            <a:r>
              <a:rPr lang="en-GB" sz="1200" dirty="0"/>
              <a:t>        sigma           1.0;</a:t>
            </a:r>
          </a:p>
          <a:p>
            <a:r>
              <a:rPr lang="en-GB" sz="1200" dirty="0"/>
              <a:t>    }</a:t>
            </a:r>
          </a:p>
          <a:p>
            <a:r>
              <a:rPr lang="en-GB" sz="1200" dirty="0"/>
              <a:t>);</a:t>
            </a:r>
          </a:p>
        </p:txBody>
      </p:sp>
      <p:sp>
        <p:nvSpPr>
          <p:cNvPr id="8" name="Rectangle 7"/>
          <p:cNvSpPr/>
          <p:nvPr/>
        </p:nvSpPr>
        <p:spPr>
          <a:xfrm>
            <a:off x="3913091" y="3643200"/>
            <a:ext cx="8145003" cy="1315745"/>
          </a:xfrm>
          <a:prstGeom prst="rect">
            <a:avLst/>
          </a:prstGeom>
        </p:spPr>
        <p:txBody>
          <a:bodyPr wrap="square">
            <a:spAutoFit/>
          </a:bodyPr>
          <a:lstStyle/>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Wall lubrication models a force that, once bubble are close to a wall, prevent them to move closer.</a:t>
            </a:r>
          </a:p>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Model of Hosokawa et al. (2002) is used. This is not available, and is implemented as a separate  library as an example of how to implement new interfacial models</a:t>
            </a:r>
          </a:p>
        </p:txBody>
      </p:sp>
      <p:sp>
        <p:nvSpPr>
          <p:cNvPr id="9" name="Rectangle 8"/>
          <p:cNvSpPr/>
          <p:nvPr/>
        </p:nvSpPr>
        <p:spPr>
          <a:xfrm>
            <a:off x="3913090" y="5408959"/>
            <a:ext cx="8145003" cy="646331"/>
          </a:xfrm>
          <a:prstGeom prst="rect">
            <a:avLst/>
          </a:prstGeom>
        </p:spPr>
        <p:txBody>
          <a:bodyPr wrap="square">
            <a:spAutoFit/>
          </a:bodyPr>
          <a:lstStyle/>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Turbulent dispersion model models the dispersion of bubbles from random turbulent motion. Model of Burns et al. (2005) is used.</a:t>
            </a:r>
            <a:endParaRPr lang="en-GB" dirty="0"/>
          </a:p>
        </p:txBody>
      </p:sp>
    </p:spTree>
    <p:extLst>
      <p:ext uri="{BB962C8B-B14F-4D97-AF65-F5344CB8AC3E}">
        <p14:creationId xmlns:p14="http://schemas.microsoft.com/office/powerpoint/2010/main" val="3451645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err="1">
                <a:latin typeface="Verdana" panose="020B0604030504040204" pitchFamily="34" charset="0"/>
                <a:ea typeface="Verdana" panose="020B0604030504040204" pitchFamily="34" charset="0"/>
                <a:cs typeface="Verdana" panose="020B0604030504040204" pitchFamily="34" charset="0"/>
              </a:rPr>
              <a:t>controlDict</a:t>
            </a:r>
            <a:r>
              <a:rPr lang="en-GB" sz="2400" dirty="0">
                <a:latin typeface="Verdana" panose="020B0604030504040204" pitchFamily="34" charset="0"/>
                <a:ea typeface="Verdana" panose="020B0604030504040204" pitchFamily="34" charset="0"/>
                <a:cs typeface="Verdana" panose="020B0604030504040204" pitchFamily="34" charset="0"/>
              </a:rPr>
              <a:t> and </a:t>
            </a:r>
            <a:r>
              <a:rPr lang="en-GB" sz="2400" dirty="0" err="1">
                <a:latin typeface="Verdana" panose="020B0604030504040204" pitchFamily="34" charset="0"/>
                <a:ea typeface="Verdana" panose="020B0604030504040204" pitchFamily="34" charset="0"/>
                <a:cs typeface="Verdana" panose="020B0604030504040204" pitchFamily="34" charset="0"/>
              </a:rPr>
              <a:t>fvSolution</a:t>
            </a:r>
            <a:endParaRPr lang="en-GB" sz="24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14587" y="1394608"/>
            <a:ext cx="11762826" cy="4632037"/>
          </a:xfrm>
          <a:prstGeom prst="rect">
            <a:avLst/>
          </a:prstGeom>
          <a:noFill/>
        </p:spPr>
        <p:txBody>
          <a:bodyPr wrap="square" rtlCol="0">
            <a:spAutoFit/>
          </a:bodyPr>
          <a:lstStyle/>
          <a:p>
            <a:pPr>
              <a:spcBef>
                <a:spcPts val="0"/>
              </a:spcBef>
              <a:spcAft>
                <a:spcPts val="900"/>
              </a:spcAft>
            </a:pPr>
            <a:r>
              <a:rPr lang="en-GB" altLang="en-US" sz="2000" b="1" dirty="0" err="1">
                <a:latin typeface="Sylfaen" panose="010A0502050306030303" pitchFamily="18" charset="0"/>
                <a:ea typeface="Verdana" panose="020B0604030504040204" pitchFamily="34" charset="0"/>
                <a:cs typeface="Verdana" panose="020B0604030504040204" pitchFamily="34" charset="0"/>
              </a:rPr>
              <a:t>controlDict</a:t>
            </a: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r>
              <a:rPr lang="en-GB" altLang="en-US" sz="2000" b="1" dirty="0" err="1">
                <a:latin typeface="Sylfaen" panose="010A0502050306030303" pitchFamily="18" charset="0"/>
                <a:ea typeface="Verdana" panose="020B0604030504040204" pitchFamily="34" charset="0"/>
                <a:cs typeface="Verdana" panose="020B0604030504040204" pitchFamily="34" charset="0"/>
              </a:rPr>
              <a:t>fvSolution</a:t>
            </a: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7" name="Rectangle 6"/>
          <p:cNvSpPr/>
          <p:nvPr/>
        </p:nvSpPr>
        <p:spPr>
          <a:xfrm>
            <a:off x="3993772" y="1832123"/>
            <a:ext cx="8064321" cy="1431161"/>
          </a:xfrm>
          <a:prstGeom prst="rect">
            <a:avLst/>
          </a:prstGeom>
        </p:spPr>
        <p:txBody>
          <a:bodyPr wrap="square">
            <a:spAutoFit/>
          </a:bodyPr>
          <a:lstStyle/>
          <a:p>
            <a:pPr>
              <a:spcAft>
                <a:spcPts val="900"/>
              </a:spcAft>
            </a:pPr>
            <a:r>
              <a:rPr lang="en-GB" altLang="en-US" i="1" dirty="0" err="1">
                <a:latin typeface="Sylfaen" panose="010A0502050306030303" pitchFamily="18" charset="0"/>
                <a:ea typeface="Verdana" panose="020B0604030504040204" pitchFamily="34" charset="0"/>
                <a:cs typeface="Verdana" panose="020B0604030504040204" pitchFamily="34" charset="0"/>
              </a:rPr>
              <a:t>reactingMultiphaseEulerFoam</a:t>
            </a:r>
            <a:r>
              <a:rPr lang="en-GB" altLang="en-US" dirty="0">
                <a:latin typeface="Sylfaen" panose="010A0502050306030303" pitchFamily="18" charset="0"/>
                <a:ea typeface="Verdana" panose="020B0604030504040204" pitchFamily="34" charset="0"/>
                <a:cs typeface="Verdana" panose="020B0604030504040204" pitchFamily="34" charset="0"/>
              </a:rPr>
              <a:t> solver</a:t>
            </a:r>
          </a:p>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Variable time step, adjusted to maintain a maximum Courant number of 0.5</a:t>
            </a:r>
          </a:p>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Additional library </a:t>
            </a:r>
            <a:r>
              <a:rPr lang="en-GB" altLang="en-US" i="1" dirty="0" err="1">
                <a:latin typeface="Sylfaen" panose="010A0502050306030303" pitchFamily="18" charset="0"/>
                <a:ea typeface="Verdana" panose="020B0604030504040204" pitchFamily="34" charset="0"/>
                <a:cs typeface="Verdana" panose="020B0604030504040204" pitchFamily="34" charset="0"/>
              </a:rPr>
              <a:t>myEulerianInterfacialModels</a:t>
            </a:r>
            <a:r>
              <a:rPr lang="en-GB" altLang="en-US" dirty="0">
                <a:latin typeface="Sylfaen" panose="010A0502050306030303" pitchFamily="18" charset="0"/>
                <a:ea typeface="Verdana" panose="020B0604030504040204" pitchFamily="34" charset="0"/>
                <a:cs typeface="Verdana" panose="020B0604030504040204" pitchFamily="34" charset="0"/>
              </a:rPr>
              <a:t> that contains Hosokawa wall lubrication model</a:t>
            </a:r>
          </a:p>
        </p:txBody>
      </p:sp>
      <p:sp>
        <p:nvSpPr>
          <p:cNvPr id="8" name="Rectangle 7"/>
          <p:cNvSpPr/>
          <p:nvPr/>
        </p:nvSpPr>
        <p:spPr>
          <a:xfrm>
            <a:off x="3993772" y="4733983"/>
            <a:ext cx="8145003" cy="1315745"/>
          </a:xfrm>
          <a:prstGeom prst="rect">
            <a:avLst/>
          </a:prstGeom>
        </p:spPr>
        <p:txBody>
          <a:bodyPr wrap="square">
            <a:spAutoFit/>
          </a:bodyPr>
          <a:lstStyle/>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Multiphase extension of the PIMPLE algorithm, with three PIMPLE iterations at each time step</a:t>
            </a:r>
          </a:p>
          <a:p>
            <a:pPr>
              <a:spcAft>
                <a:spcPts val="900"/>
              </a:spcAft>
            </a:pPr>
            <a:r>
              <a:rPr lang="en-GB" altLang="en-US" i="1" dirty="0" err="1">
                <a:latin typeface="Sylfaen" panose="010A0502050306030303" pitchFamily="18" charset="0"/>
                <a:ea typeface="Verdana" panose="020B0604030504040204" pitchFamily="34" charset="0"/>
                <a:cs typeface="Verdana" panose="020B0604030504040204" pitchFamily="34" charset="0"/>
              </a:rPr>
              <a:t>faceMomentum</a:t>
            </a:r>
            <a:r>
              <a:rPr lang="en-GB" altLang="en-US" i="1" dirty="0">
                <a:latin typeface="Sylfaen" panose="010A0502050306030303" pitchFamily="18" charset="0"/>
                <a:ea typeface="Verdana" panose="020B0604030504040204" pitchFamily="34" charset="0"/>
                <a:cs typeface="Verdana" panose="020B0604030504040204" pitchFamily="34" charset="0"/>
              </a:rPr>
              <a:t> </a:t>
            </a:r>
            <a:r>
              <a:rPr lang="en-GB" altLang="en-US" dirty="0">
                <a:latin typeface="Sylfaen" panose="010A0502050306030303" pitchFamily="18" charset="0"/>
                <a:ea typeface="Verdana" panose="020B0604030504040204" pitchFamily="34" charset="0"/>
                <a:cs typeface="Verdana" panose="020B0604030504040204" pitchFamily="34" charset="0"/>
              </a:rPr>
              <a:t>option active, provides consistent treatment of forces at the cell-faces</a:t>
            </a:r>
            <a:endParaRPr lang="en-GB" altLang="en-US" i="1" dirty="0">
              <a:latin typeface="Sylfaen" panose="010A0502050306030303" pitchFamily="18" charset="0"/>
              <a:ea typeface="Verdana" panose="020B0604030504040204" pitchFamily="34" charset="0"/>
              <a:cs typeface="Verdana" panose="020B0604030504040204" pitchFamily="34" charset="0"/>
            </a:endParaRPr>
          </a:p>
        </p:txBody>
      </p:sp>
      <p:sp>
        <p:nvSpPr>
          <p:cNvPr id="10" name="Rectangle 9"/>
          <p:cNvSpPr/>
          <p:nvPr/>
        </p:nvSpPr>
        <p:spPr>
          <a:xfrm>
            <a:off x="248486" y="1832123"/>
            <a:ext cx="6096000" cy="646331"/>
          </a:xfrm>
          <a:prstGeom prst="rect">
            <a:avLst/>
          </a:prstGeom>
        </p:spPr>
        <p:txBody>
          <a:bodyPr>
            <a:spAutoFit/>
          </a:bodyPr>
          <a:lstStyle/>
          <a:p>
            <a:r>
              <a:rPr lang="en-GB" sz="1200" dirty="0"/>
              <a:t>application     </a:t>
            </a:r>
            <a:r>
              <a:rPr lang="en-GB" sz="1200" dirty="0" err="1"/>
              <a:t>reactingMultiphaseEulerFoam</a:t>
            </a:r>
            <a:r>
              <a:rPr lang="en-GB" sz="1200" dirty="0"/>
              <a:t>;</a:t>
            </a:r>
          </a:p>
          <a:p>
            <a:endParaRPr lang="en-GB" sz="1200" dirty="0"/>
          </a:p>
          <a:p>
            <a:r>
              <a:rPr lang="en-GB" sz="1200" dirty="0" err="1"/>
              <a:t>deltaT</a:t>
            </a:r>
            <a:r>
              <a:rPr lang="en-GB" sz="1200" dirty="0"/>
              <a:t>          0.001;</a:t>
            </a:r>
          </a:p>
        </p:txBody>
      </p:sp>
      <p:sp>
        <p:nvSpPr>
          <p:cNvPr id="11" name="Rectangle 10"/>
          <p:cNvSpPr/>
          <p:nvPr/>
        </p:nvSpPr>
        <p:spPr>
          <a:xfrm>
            <a:off x="226074" y="2579851"/>
            <a:ext cx="3070412" cy="1569660"/>
          </a:xfrm>
          <a:prstGeom prst="rect">
            <a:avLst/>
          </a:prstGeom>
        </p:spPr>
        <p:txBody>
          <a:bodyPr wrap="square">
            <a:spAutoFit/>
          </a:bodyPr>
          <a:lstStyle/>
          <a:p>
            <a:r>
              <a:rPr lang="en-GB" sz="1200" dirty="0" err="1"/>
              <a:t>adjustTimeStep</a:t>
            </a:r>
            <a:r>
              <a:rPr lang="en-GB" sz="1200" dirty="0"/>
              <a:t>  yes;</a:t>
            </a:r>
          </a:p>
          <a:p>
            <a:endParaRPr lang="en-GB" sz="1200" dirty="0"/>
          </a:p>
          <a:p>
            <a:r>
              <a:rPr lang="en-GB" sz="1200" dirty="0" err="1"/>
              <a:t>maxCo</a:t>
            </a:r>
            <a:r>
              <a:rPr lang="en-GB" sz="1200" dirty="0"/>
              <a:t>               0.5;</a:t>
            </a:r>
          </a:p>
          <a:p>
            <a:r>
              <a:rPr lang="en-GB" sz="1200" dirty="0" err="1"/>
              <a:t>maxAlphaCo</a:t>
            </a:r>
            <a:r>
              <a:rPr lang="en-GB" sz="1200" dirty="0"/>
              <a:t>      0.5;</a:t>
            </a:r>
          </a:p>
          <a:p>
            <a:endParaRPr lang="en-GB" sz="1200" dirty="0"/>
          </a:p>
          <a:p>
            <a:r>
              <a:rPr lang="en-GB" sz="1200" dirty="0" err="1"/>
              <a:t>maxDeltaT</a:t>
            </a:r>
            <a:r>
              <a:rPr lang="en-GB" sz="1200" dirty="0"/>
              <a:t>       1;</a:t>
            </a:r>
          </a:p>
          <a:p>
            <a:endParaRPr lang="en-GB" sz="1200" dirty="0"/>
          </a:p>
          <a:p>
            <a:r>
              <a:rPr lang="en-GB" sz="1200" dirty="0"/>
              <a:t>libs ("libmyEulerianInterfacialModels.so");</a:t>
            </a:r>
          </a:p>
        </p:txBody>
      </p:sp>
      <p:sp>
        <p:nvSpPr>
          <p:cNvPr id="13" name="Rectangle 12"/>
          <p:cNvSpPr/>
          <p:nvPr/>
        </p:nvSpPr>
        <p:spPr>
          <a:xfrm>
            <a:off x="304800" y="4733983"/>
            <a:ext cx="2438400" cy="1754326"/>
          </a:xfrm>
          <a:prstGeom prst="rect">
            <a:avLst/>
          </a:prstGeom>
        </p:spPr>
        <p:txBody>
          <a:bodyPr wrap="square">
            <a:spAutoFit/>
          </a:bodyPr>
          <a:lstStyle/>
          <a:p>
            <a:r>
              <a:rPr lang="en-GB" sz="1200" dirty="0"/>
              <a:t>PIMPLE</a:t>
            </a:r>
          </a:p>
          <a:p>
            <a:r>
              <a:rPr lang="en-GB" sz="1200" dirty="0"/>
              <a:t>{</a:t>
            </a:r>
          </a:p>
          <a:p>
            <a:r>
              <a:rPr lang="en-GB" sz="1200" dirty="0"/>
              <a:t>    </a:t>
            </a:r>
            <a:r>
              <a:rPr lang="en-GB" sz="1200" dirty="0" err="1"/>
              <a:t>momentumPredictor</a:t>
            </a:r>
            <a:r>
              <a:rPr lang="en-GB" sz="1200" dirty="0"/>
              <a:t> no;</a:t>
            </a:r>
          </a:p>
          <a:p>
            <a:r>
              <a:rPr lang="en-GB" sz="1200" dirty="0"/>
              <a:t>    </a:t>
            </a:r>
            <a:r>
              <a:rPr lang="en-GB" sz="1200" dirty="0" err="1"/>
              <a:t>nOuterCorrectors</a:t>
            </a:r>
            <a:r>
              <a:rPr lang="en-GB" sz="1200" dirty="0"/>
              <a:t> 3;</a:t>
            </a:r>
          </a:p>
          <a:p>
            <a:r>
              <a:rPr lang="en-GB" sz="1200" dirty="0"/>
              <a:t>    </a:t>
            </a:r>
            <a:r>
              <a:rPr lang="en-GB" sz="1200" dirty="0" err="1"/>
              <a:t>nCorrectors</a:t>
            </a:r>
            <a:r>
              <a:rPr lang="en-GB" sz="1200" dirty="0"/>
              <a:t>      1;</a:t>
            </a:r>
          </a:p>
          <a:p>
            <a:r>
              <a:rPr lang="en-GB" sz="1200" dirty="0"/>
              <a:t>    </a:t>
            </a:r>
            <a:r>
              <a:rPr lang="en-GB" sz="1200" dirty="0" err="1"/>
              <a:t>nNonOrthogonalCorrectors</a:t>
            </a:r>
            <a:r>
              <a:rPr lang="en-GB" sz="1200" dirty="0"/>
              <a:t> 0;</a:t>
            </a:r>
          </a:p>
          <a:p>
            <a:r>
              <a:rPr lang="en-GB" sz="1200" dirty="0"/>
              <a:t>    </a:t>
            </a:r>
            <a:r>
              <a:rPr lang="en-GB" sz="1200" dirty="0" err="1"/>
              <a:t>pRefCell</a:t>
            </a:r>
            <a:r>
              <a:rPr lang="en-GB" sz="1200" dirty="0"/>
              <a:t> 0;</a:t>
            </a:r>
          </a:p>
          <a:p>
            <a:r>
              <a:rPr lang="en-GB" sz="1200" dirty="0"/>
              <a:t>    </a:t>
            </a:r>
            <a:r>
              <a:rPr lang="en-GB" sz="1200" dirty="0" err="1"/>
              <a:t>pRefValue</a:t>
            </a:r>
            <a:r>
              <a:rPr lang="en-GB" sz="1200" dirty="0"/>
              <a:t> 0;</a:t>
            </a:r>
          </a:p>
          <a:p>
            <a:r>
              <a:rPr lang="en-GB" sz="1200" dirty="0"/>
              <a:t>    </a:t>
            </a:r>
            <a:r>
              <a:rPr lang="en-GB" sz="1200" dirty="0" err="1"/>
              <a:t>faceMomentum</a:t>
            </a:r>
            <a:r>
              <a:rPr lang="en-GB" sz="1200" dirty="0"/>
              <a:t> yes;</a:t>
            </a:r>
          </a:p>
        </p:txBody>
      </p:sp>
    </p:spTree>
    <p:extLst>
      <p:ext uri="{BB962C8B-B14F-4D97-AF65-F5344CB8AC3E}">
        <p14:creationId xmlns:p14="http://schemas.microsoft.com/office/powerpoint/2010/main" val="2160314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26144" y="1663230"/>
            <a:ext cx="3000376" cy="4810125"/>
          </a:xfrm>
          <a:prstGeom prst="rect">
            <a:avLst/>
          </a:prstGeom>
        </p:spPr>
      </p:pic>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Results</a:t>
            </a:r>
          </a:p>
        </p:txBody>
      </p:sp>
      <p:sp>
        <p:nvSpPr>
          <p:cNvPr id="12" name="TextBox 11"/>
          <p:cNvSpPr txBox="1"/>
          <p:nvPr/>
        </p:nvSpPr>
        <p:spPr>
          <a:xfrm>
            <a:off x="6568905" y="1734670"/>
            <a:ext cx="5251059" cy="1754326"/>
          </a:xfrm>
          <a:prstGeom prst="rect">
            <a:avLst/>
          </a:prstGeom>
          <a:noFill/>
        </p:spPr>
        <p:txBody>
          <a:bodyPr wrap="square" rtlCol="0">
            <a:spAutoFit/>
          </a:bodyPr>
          <a:lstStyle/>
          <a:p>
            <a:pPr marL="285750" indent="-285750">
              <a:buFont typeface="Wingdings" panose="05000000000000000000" pitchFamily="2" charset="2"/>
              <a:buChar char="§"/>
            </a:pPr>
            <a:r>
              <a:rPr lang="en-GB" dirty="0">
                <a:latin typeface="Sylfaen" panose="010A0502050306030303" pitchFamily="18" charset="0"/>
              </a:rPr>
              <a:t>Wall-peaked profile driven by lift and wall lubrication forces. Typical of bubbly flows where bubbles have an almost spherical shape</a:t>
            </a:r>
          </a:p>
          <a:p>
            <a:endParaRPr lang="en-GB" dirty="0">
              <a:latin typeface="Sylfaen" panose="010A0502050306030303" pitchFamily="18" charset="0"/>
            </a:endParaRPr>
          </a:p>
          <a:p>
            <a:pPr marL="285750" indent="-285750">
              <a:buFont typeface="Wingdings" panose="05000000000000000000" pitchFamily="2" charset="2"/>
              <a:buChar char="§"/>
            </a:pPr>
            <a:r>
              <a:rPr lang="en-GB" dirty="0">
                <a:latin typeface="Sylfaen" panose="010A0502050306030303" pitchFamily="18" charset="0"/>
              </a:rPr>
              <a:t>Flat velocity profiles driven by bubbles in the near wall region</a:t>
            </a:r>
          </a:p>
        </p:txBody>
      </p:sp>
      <p:pic>
        <p:nvPicPr>
          <p:cNvPr id="14" name="Picture 13"/>
          <p:cNvPicPr preferRelativeResize="0">
            <a:picLocks/>
          </p:cNvPicPr>
          <p:nvPr/>
        </p:nvPicPr>
        <p:blipFill>
          <a:blip r:embed="rId4" cstate="print">
            <a:extLst>
              <a:ext uri="{28A0092B-C50C-407E-A947-70E740481C1C}">
                <a14:useLocalDpi xmlns:a14="http://schemas.microsoft.com/office/drawing/2010/main" val="0"/>
              </a:ext>
            </a:extLst>
          </a:blip>
          <a:stretch>
            <a:fillRect/>
          </a:stretch>
        </p:blipFill>
        <p:spPr>
          <a:xfrm>
            <a:off x="3238436" y="4938390"/>
            <a:ext cx="2160000" cy="1800000"/>
          </a:xfrm>
          <a:prstGeom prst="rect">
            <a:avLst/>
          </a:prstGeom>
        </p:spPr>
      </p:pic>
      <p:cxnSp>
        <p:nvCxnSpPr>
          <p:cNvPr id="15" name="Straight Arrow Connector 14"/>
          <p:cNvCxnSpPr/>
          <p:nvPr/>
        </p:nvCxnSpPr>
        <p:spPr bwMode="auto">
          <a:xfrm flipH="1">
            <a:off x="5282468" y="5186296"/>
            <a:ext cx="417086" cy="315720"/>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sp>
        <p:nvSpPr>
          <p:cNvPr id="16" name="TextBox 15"/>
          <p:cNvSpPr txBox="1"/>
          <p:nvPr/>
        </p:nvSpPr>
        <p:spPr>
          <a:xfrm>
            <a:off x="5737195" y="4840716"/>
            <a:ext cx="2268284" cy="1015663"/>
          </a:xfrm>
          <a:prstGeom prst="rect">
            <a:avLst/>
          </a:prstGeom>
          <a:noFill/>
          <a:ln>
            <a:solidFill>
              <a:schemeClr val="tx1"/>
            </a:solidFill>
          </a:ln>
        </p:spPr>
        <p:txBody>
          <a:bodyPr wrap="square" rtlCol="0">
            <a:spAutoFit/>
          </a:bodyPr>
          <a:lstStyle/>
          <a:p>
            <a:pPr marL="342900" indent="-342900">
              <a:buFont typeface="Wingdings" panose="05000000000000000000" pitchFamily="2" charset="2"/>
              <a:buChar char="§"/>
            </a:pPr>
            <a:r>
              <a:rPr lang="en-GB" sz="1200" dirty="0">
                <a:latin typeface="Sylfaen" panose="010A0502050306030303" pitchFamily="18" charset="0"/>
              </a:rPr>
              <a:t>Lift pushes spherical bubbles towards the wall</a:t>
            </a:r>
          </a:p>
          <a:p>
            <a:pPr marL="342900" indent="-342900">
              <a:buFont typeface="Wingdings" panose="05000000000000000000" pitchFamily="2" charset="2"/>
              <a:buChar char="§"/>
            </a:pPr>
            <a:r>
              <a:rPr lang="en-GB" sz="1200" dirty="0">
                <a:latin typeface="Sylfaen" panose="010A0502050306030303" pitchFamily="18" charset="0"/>
              </a:rPr>
              <a:t>Near the wall, wall force prevents bubble to further reach</a:t>
            </a:r>
          </a:p>
        </p:txBody>
      </p:sp>
      <p:cxnSp>
        <p:nvCxnSpPr>
          <p:cNvPr id="17" name="Straight Arrow Connector 16"/>
          <p:cNvCxnSpPr/>
          <p:nvPr/>
        </p:nvCxnSpPr>
        <p:spPr bwMode="auto">
          <a:xfrm flipH="1" flipV="1">
            <a:off x="5031538" y="6212541"/>
            <a:ext cx="439582" cy="185105"/>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sp>
        <p:nvSpPr>
          <p:cNvPr id="18" name="TextBox 17"/>
          <p:cNvSpPr txBox="1"/>
          <p:nvPr/>
        </p:nvSpPr>
        <p:spPr>
          <a:xfrm>
            <a:off x="5530445" y="5992953"/>
            <a:ext cx="2466608" cy="646331"/>
          </a:xfrm>
          <a:prstGeom prst="rect">
            <a:avLst/>
          </a:prstGeom>
          <a:noFill/>
          <a:ln>
            <a:solidFill>
              <a:schemeClr val="tx1"/>
            </a:solidFill>
          </a:ln>
        </p:spPr>
        <p:txBody>
          <a:bodyPr wrap="square" rtlCol="0">
            <a:spAutoFit/>
          </a:bodyPr>
          <a:lstStyle/>
          <a:p>
            <a:pPr marL="342900" indent="-342900">
              <a:buFont typeface="Wingdings" panose="05000000000000000000" pitchFamily="2" charset="2"/>
              <a:buChar char="§"/>
            </a:pPr>
            <a:r>
              <a:rPr lang="en-GB" sz="1200" dirty="0">
                <a:latin typeface="Sylfaen" panose="010A0502050306030303" pitchFamily="18" charset="0"/>
              </a:rPr>
              <a:t>At 5 &lt; </a:t>
            </a:r>
            <a:r>
              <a:rPr lang="en-GB" sz="1200" i="1" dirty="0">
                <a:latin typeface="Sylfaen" panose="010A0502050306030303" pitchFamily="18" charset="0"/>
              </a:rPr>
              <a:t>d</a:t>
            </a:r>
            <a:r>
              <a:rPr lang="en-GB" sz="1200" i="1" baseline="-25000" dirty="0">
                <a:latin typeface="Sylfaen" panose="010A0502050306030303" pitchFamily="18" charset="0"/>
              </a:rPr>
              <a:t>B</a:t>
            </a:r>
            <a:r>
              <a:rPr lang="en-GB" sz="1200" dirty="0">
                <a:latin typeface="Sylfaen" panose="010A0502050306030303" pitchFamily="18" charset="0"/>
              </a:rPr>
              <a:t> &lt; 6 mm lift changes sign and large bubbles towards centre</a:t>
            </a:r>
          </a:p>
        </p:txBody>
      </p:sp>
      <p:sp>
        <p:nvSpPr>
          <p:cNvPr id="27" name="TextBox 26"/>
          <p:cNvSpPr txBox="1"/>
          <p:nvPr/>
        </p:nvSpPr>
        <p:spPr>
          <a:xfrm>
            <a:off x="6871337" y="3901173"/>
            <a:ext cx="1334700" cy="400110"/>
          </a:xfrm>
          <a:prstGeom prst="rect">
            <a:avLst/>
          </a:prstGeom>
          <a:noFill/>
        </p:spPr>
        <p:txBody>
          <a:bodyPr wrap="square" rtlCol="0">
            <a:spAutoFit/>
          </a:bodyPr>
          <a:lstStyle/>
          <a:p>
            <a:r>
              <a:rPr lang="en-GB" b="1" dirty="0">
                <a:latin typeface="Sylfaen" panose="010A0502050306030303" pitchFamily="18" charset="0"/>
              </a:rPr>
              <a:t>Pipe Wall</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9017" y="1438634"/>
            <a:ext cx="4050000" cy="3240000"/>
          </a:xfrm>
          <a:prstGeom prst="rect">
            <a:avLst/>
          </a:prstGeom>
        </p:spPr>
      </p:pic>
      <p:cxnSp>
        <p:nvCxnSpPr>
          <p:cNvPr id="26" name="Straight Arrow Connector 25"/>
          <p:cNvCxnSpPr/>
          <p:nvPr/>
        </p:nvCxnSpPr>
        <p:spPr bwMode="auto">
          <a:xfrm flipH="1" flipV="1">
            <a:off x="6568905" y="3569386"/>
            <a:ext cx="561611" cy="329053"/>
          </a:xfrm>
          <a:prstGeom prst="straightConnector1">
            <a:avLst/>
          </a:prstGeom>
          <a:solidFill>
            <a:schemeClr val="hlink"/>
          </a:solidFill>
          <a:ln w="3175" cap="flat" cmpd="sng" algn="ctr">
            <a:solidFill>
              <a:schemeClr val="tx1"/>
            </a:solidFill>
            <a:prstDash val="solid"/>
            <a:round/>
            <a:headEnd type="none" w="med" len="med"/>
            <a:tailEnd type="triangle"/>
          </a:ln>
          <a:effectLst/>
        </p:spPr>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1795" y="3618000"/>
            <a:ext cx="4050000" cy="3240000"/>
          </a:xfrm>
          <a:prstGeom prst="rect">
            <a:avLst/>
          </a:prstGeom>
        </p:spPr>
      </p:pic>
    </p:spTree>
    <p:extLst>
      <p:ext uri="{BB962C8B-B14F-4D97-AF65-F5344CB8AC3E}">
        <p14:creationId xmlns:p14="http://schemas.microsoft.com/office/powerpoint/2010/main" val="210306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0198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b="1" dirty="0" err="1">
                <a:latin typeface="Verdana" panose="020B0604030504040204" pitchFamily="34" charset="0"/>
                <a:ea typeface="Verdana" panose="020B0604030504040204" pitchFamily="34" charset="0"/>
                <a:cs typeface="Verdana" panose="020B0604030504040204" pitchFamily="34" charset="0"/>
              </a:rPr>
              <a:t>reactingEulerFOAM</a:t>
            </a:r>
            <a:endParaRPr lang="en-GB" sz="24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309282" y="1708752"/>
            <a:ext cx="11604812" cy="4401205"/>
          </a:xfrm>
          <a:prstGeom prst="rect">
            <a:avLst/>
          </a:prstGeom>
        </p:spPr>
        <p:txBody>
          <a:bodyPr wrap="square">
            <a:spAutoFit/>
          </a:bodyPr>
          <a:lstStyle/>
          <a:p>
            <a:pPr marL="342900" indent="-342900">
              <a:spcAft>
                <a:spcPts val="1200"/>
              </a:spcAft>
              <a:buFont typeface="Wingdings" panose="05000000000000000000" pitchFamily="2" charset="2"/>
              <a:buChar char="§"/>
            </a:pPr>
            <a:r>
              <a:rPr lang="en-GB" sz="2000" dirty="0">
                <a:latin typeface="Sylfaen" panose="010A0502050306030303" pitchFamily="18" charset="0"/>
              </a:rPr>
              <a:t>Eulerian multifluid solver of OpenFOAM</a:t>
            </a:r>
          </a:p>
          <a:p>
            <a:pPr marL="342900" indent="-342900">
              <a:spcAft>
                <a:spcPts val="1200"/>
              </a:spcAft>
              <a:buFont typeface="Wingdings" panose="05000000000000000000" pitchFamily="2" charset="2"/>
              <a:buChar char="§"/>
            </a:pPr>
            <a:r>
              <a:rPr lang="en-GB" sz="2000" dirty="0">
                <a:latin typeface="Sylfaen" panose="010A0502050306030303" pitchFamily="18" charset="0"/>
              </a:rPr>
              <a:t>For each phase, a set of volume fraction, momentum and energy transport equations are solved, and a single pressure equation that is shared between all the phases</a:t>
            </a:r>
          </a:p>
          <a:p>
            <a:pPr marL="342900" indent="-342900">
              <a:spcAft>
                <a:spcPts val="1200"/>
              </a:spcAft>
              <a:buFont typeface="Wingdings" panose="05000000000000000000" pitchFamily="2" charset="2"/>
              <a:buChar char="§"/>
            </a:pPr>
            <a:r>
              <a:rPr lang="en-GB" sz="2000" dirty="0">
                <a:latin typeface="Sylfaen" panose="010A0502050306030303" pitchFamily="18" charset="0"/>
              </a:rPr>
              <a:t>Many additional features, such as multiple species and frameworks to model mass and energy transfer due to chemical reactions or boiling at the wall.</a:t>
            </a:r>
          </a:p>
          <a:p>
            <a:pPr marL="342900" indent="-342900">
              <a:spcAft>
                <a:spcPts val="600"/>
              </a:spcAft>
              <a:buFont typeface="Wingdings" panose="05000000000000000000" pitchFamily="2" charset="2"/>
              <a:buChar char="§"/>
            </a:pPr>
            <a:r>
              <a:rPr lang="en-GB" sz="2000" dirty="0">
                <a:latin typeface="Sylfaen" panose="010A0502050306030303" pitchFamily="18" charset="0"/>
              </a:rPr>
              <a:t>Two solvers:</a:t>
            </a:r>
          </a:p>
          <a:p>
            <a:pPr>
              <a:spcAft>
                <a:spcPts val="600"/>
              </a:spcAft>
            </a:pPr>
            <a:r>
              <a:rPr lang="en-GB" sz="2000" dirty="0">
                <a:latin typeface="Sylfaen" panose="010A0502050306030303" pitchFamily="18" charset="0"/>
              </a:rPr>
              <a:t>-   </a:t>
            </a:r>
            <a:r>
              <a:rPr lang="en-GB" sz="2000" i="1" dirty="0" err="1">
                <a:latin typeface="Sylfaen" panose="010A0502050306030303" pitchFamily="18" charset="0"/>
              </a:rPr>
              <a:t>reactingMultiphaseEulerFoam</a:t>
            </a:r>
            <a:r>
              <a:rPr lang="en-GB" sz="2000" dirty="0">
                <a:latin typeface="Sylfaen" panose="010A0502050306030303" pitchFamily="18" charset="0"/>
              </a:rPr>
              <a:t>, for a </a:t>
            </a:r>
            <a:r>
              <a:rPr lang="en-GB" sz="2000" i="1" dirty="0">
                <a:latin typeface="Sylfaen" panose="010A0502050306030303" pitchFamily="18" charset="0"/>
              </a:rPr>
              <a:t>n</a:t>
            </a:r>
            <a:r>
              <a:rPr lang="en-GB" sz="2000" dirty="0">
                <a:latin typeface="Sylfaen" panose="010A0502050306030303" pitchFamily="18" charset="0"/>
              </a:rPr>
              <a:t> number of phases</a:t>
            </a:r>
          </a:p>
          <a:p>
            <a:r>
              <a:rPr lang="en-GB" sz="2000" dirty="0">
                <a:latin typeface="Sylfaen" panose="010A0502050306030303" pitchFamily="18" charset="0"/>
              </a:rPr>
              <a:t>-   </a:t>
            </a:r>
            <a:r>
              <a:rPr lang="en-GB" sz="2000" i="1" dirty="0" err="1">
                <a:latin typeface="Sylfaen" panose="010A0502050306030303" pitchFamily="18" charset="0"/>
              </a:rPr>
              <a:t>reactingTwoPhaseEulerFoam</a:t>
            </a:r>
            <a:r>
              <a:rPr lang="en-GB" sz="2000" dirty="0">
                <a:latin typeface="Sylfaen" panose="010A0502050306030303" pitchFamily="18" charset="0"/>
              </a:rPr>
              <a:t>, a simplified solver when only two phases are present (e.g., it is sufficient to solve only a single volume fraction transport equation).</a:t>
            </a:r>
          </a:p>
          <a:p>
            <a:pPr>
              <a:spcBef>
                <a:spcPts val="2400"/>
              </a:spcBef>
            </a:pPr>
            <a:r>
              <a:rPr lang="en-GB" sz="2000" dirty="0">
                <a:latin typeface="Sylfaen" panose="010A0502050306030303" pitchFamily="18" charset="0"/>
              </a:rPr>
              <a:t>The two solvers have been joined in the latest OpenFOAM 8. Here OpenFOAM 7 used as the reference solver</a:t>
            </a:r>
          </a:p>
        </p:txBody>
      </p:sp>
    </p:spTree>
    <p:extLst>
      <p:ext uri="{BB962C8B-B14F-4D97-AF65-F5344CB8AC3E}">
        <p14:creationId xmlns:p14="http://schemas.microsoft.com/office/powerpoint/2010/main" val="1603502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457200"/>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Boiling Modelling</a:t>
            </a:r>
          </a:p>
        </p:txBody>
      </p:sp>
      <p:sp>
        <p:nvSpPr>
          <p:cNvPr id="22531" name="Rectangle 2"/>
          <p:cNvSpPr>
            <a:spLocks noChangeArrowheads="1"/>
          </p:cNvSpPr>
          <p:nvPr/>
        </p:nvSpPr>
        <p:spPr bwMode="auto">
          <a:xfrm>
            <a:off x="1524001" y="-153888"/>
            <a:ext cx="65" cy="307777"/>
          </a:xfrm>
          <a:prstGeom prst="rect">
            <a:avLst/>
          </a:prstGeom>
          <a:noFill/>
          <a:ln w="3175" algn="ctr">
            <a:noFill/>
            <a:miter lim="800000"/>
            <a:headEnd/>
            <a:tailEnd/>
          </a:ln>
        </p:spPr>
        <p:txBody>
          <a:bodyPr wrap="none" lIns="0" tIns="0" rIns="0" bIns="0" anchor="ctr">
            <a:spAutoFit/>
          </a:bodyPr>
          <a:lstStyle/>
          <a:p>
            <a:endParaRPr lang="en-US"/>
          </a:p>
        </p:txBody>
      </p:sp>
      <p:sp>
        <p:nvSpPr>
          <p:cNvPr id="22532" name="Rectangle 4"/>
          <p:cNvSpPr>
            <a:spLocks noChangeArrowheads="1"/>
          </p:cNvSpPr>
          <p:nvPr/>
        </p:nvSpPr>
        <p:spPr bwMode="auto">
          <a:xfrm>
            <a:off x="1524001" y="-153888"/>
            <a:ext cx="65" cy="307777"/>
          </a:xfrm>
          <a:prstGeom prst="rect">
            <a:avLst/>
          </a:prstGeom>
          <a:noFill/>
          <a:ln w="3175" algn="ctr">
            <a:noFill/>
            <a:miter lim="800000"/>
            <a:headEnd/>
            <a:tailEnd/>
          </a:ln>
        </p:spPr>
        <p:txBody>
          <a:bodyPr wrap="none" lIns="0" tIns="0" rIns="0" bIns="0" anchor="ctr">
            <a:spAutoFit/>
          </a:bodyPr>
          <a:lstStyle/>
          <a:p>
            <a:endParaRPr lang="en-US"/>
          </a:p>
        </p:txBody>
      </p:sp>
      <p:sp>
        <p:nvSpPr>
          <p:cNvPr id="22533" name="Rectangle 6"/>
          <p:cNvSpPr>
            <a:spLocks noChangeArrowheads="1"/>
          </p:cNvSpPr>
          <p:nvPr/>
        </p:nvSpPr>
        <p:spPr bwMode="auto">
          <a:xfrm>
            <a:off x="1524001" y="-153888"/>
            <a:ext cx="65" cy="307777"/>
          </a:xfrm>
          <a:prstGeom prst="rect">
            <a:avLst/>
          </a:prstGeom>
          <a:noFill/>
          <a:ln w="3175" algn="ctr">
            <a:noFill/>
            <a:miter lim="800000"/>
            <a:headEnd/>
            <a:tailEnd/>
          </a:ln>
        </p:spPr>
        <p:txBody>
          <a:bodyPr wrap="none" lIns="0" tIns="0" rIns="0" bIns="0" anchor="ctr">
            <a:spAutoFit/>
          </a:bodyPr>
          <a:lstStyle/>
          <a:p>
            <a:endParaRPr lang="en-US"/>
          </a:p>
        </p:txBody>
      </p:sp>
      <p:sp>
        <p:nvSpPr>
          <p:cNvPr id="22534" name="Rectangle 8"/>
          <p:cNvSpPr>
            <a:spLocks noChangeArrowheads="1"/>
          </p:cNvSpPr>
          <p:nvPr/>
        </p:nvSpPr>
        <p:spPr bwMode="auto">
          <a:xfrm>
            <a:off x="1524001" y="-153888"/>
            <a:ext cx="65" cy="307777"/>
          </a:xfrm>
          <a:prstGeom prst="rect">
            <a:avLst/>
          </a:prstGeom>
          <a:noFill/>
          <a:ln w="3175" algn="ctr">
            <a:noFill/>
            <a:miter lim="800000"/>
            <a:headEnd/>
            <a:tailEnd/>
          </a:ln>
        </p:spPr>
        <p:txBody>
          <a:bodyPr wrap="none" lIns="0" tIns="0" rIns="0" bIns="0" anchor="ctr">
            <a:spAutoFit/>
          </a:bodyPr>
          <a:lstStyle/>
          <a:p>
            <a:endParaRPr lang="en-US"/>
          </a:p>
        </p:txBody>
      </p:sp>
      <p:sp>
        <p:nvSpPr>
          <p:cNvPr id="19" name="TextBox 14"/>
          <p:cNvSpPr txBox="1">
            <a:spLocks noChangeArrowheads="1"/>
          </p:cNvSpPr>
          <p:nvPr/>
        </p:nvSpPr>
        <p:spPr bwMode="auto">
          <a:xfrm>
            <a:off x="215078" y="1421434"/>
            <a:ext cx="7328722" cy="2546851"/>
          </a:xfrm>
          <a:prstGeom prst="rect">
            <a:avLst/>
          </a:prstGeom>
          <a:noFill/>
          <a:ln w="9525">
            <a:noFill/>
            <a:miter lim="800000"/>
            <a:headEnd/>
            <a:tailEnd/>
          </a:ln>
        </p:spPr>
        <p:txBody>
          <a:bodyPr wrap="square">
            <a:spAutoFit/>
          </a:bodyPr>
          <a:lstStyle/>
          <a:p>
            <a:pPr>
              <a:spcBef>
                <a:spcPts val="0"/>
              </a:spcBef>
              <a:spcAft>
                <a:spcPts val="1200"/>
              </a:spcAft>
            </a:pPr>
            <a:r>
              <a:rPr lang="en-GB" sz="2000" b="1" dirty="0">
                <a:latin typeface="Verdana" panose="020B0604030504040204" pitchFamily="34" charset="0"/>
                <a:ea typeface="Verdana" panose="020B0604030504040204" pitchFamily="34" charset="0"/>
                <a:cs typeface="Verdana" panose="020B0604030504040204" pitchFamily="34" charset="0"/>
              </a:rPr>
              <a:t>Rensselaer Polytechnic Institute (RPI) heat flux partitioning approach</a:t>
            </a:r>
          </a:p>
          <a:p>
            <a:pPr marL="342900" indent="-342900">
              <a:spcBef>
                <a:spcPts val="600"/>
              </a:spcBef>
              <a:spcAft>
                <a:spcPts val="0"/>
              </a:spcAft>
              <a:buFont typeface="Wingdings" panose="05000000000000000000" pitchFamily="2" charset="2"/>
              <a:buChar char="§"/>
            </a:pPr>
            <a:r>
              <a:rPr lang="en-GB" sz="2000" dirty="0">
                <a:latin typeface="Sylfaen" panose="010A0502050306030303" pitchFamily="18" charset="0"/>
                <a:cs typeface="Aharoni" panose="02010803020104030203" pitchFamily="2" charset="-79"/>
              </a:rPr>
              <a:t>Heat flux from the wall partitioned between convective heat transfer, evaporation and quenching</a:t>
            </a:r>
          </a:p>
          <a:p>
            <a:pPr marL="342900" indent="-342900">
              <a:spcBef>
                <a:spcPts val="600"/>
              </a:spcBef>
              <a:spcAft>
                <a:spcPts val="0"/>
              </a:spcAft>
              <a:buFont typeface="Wingdings" panose="05000000000000000000" pitchFamily="2" charset="2"/>
              <a:buChar char="§"/>
            </a:pPr>
            <a:r>
              <a:rPr lang="en-GB" sz="2000" dirty="0">
                <a:latin typeface="Sylfaen" panose="010A0502050306030303" pitchFamily="18" charset="0"/>
                <a:cs typeface="Aharoni" panose="02010803020104030203" pitchFamily="2" charset="-79"/>
              </a:rPr>
              <a:t>Boundary condition in the </a:t>
            </a:r>
            <a:r>
              <a:rPr lang="en-GB" sz="2000" dirty="0" err="1">
                <a:latin typeface="Sylfaen" panose="010A0502050306030303" pitchFamily="18" charset="0"/>
                <a:cs typeface="Aharoni" panose="02010803020104030203" pitchFamily="2" charset="-79"/>
              </a:rPr>
              <a:t>multifluid</a:t>
            </a:r>
            <a:r>
              <a:rPr lang="en-GB" sz="2000" dirty="0">
                <a:latin typeface="Sylfaen" panose="010A0502050306030303" pitchFamily="18" charset="0"/>
                <a:cs typeface="Aharoni" panose="02010803020104030203" pitchFamily="2" charset="-79"/>
              </a:rPr>
              <a:t> model, solutions iterated until temperature that provide the imposed heat flux found</a:t>
            </a:r>
          </a:p>
          <a:p>
            <a:pPr>
              <a:spcBef>
                <a:spcPts val="0"/>
              </a:spcBef>
              <a:spcAft>
                <a:spcPts val="0"/>
              </a:spcAft>
            </a:pPr>
            <a:endParaRPr lang="en-GB" sz="1950" dirty="0">
              <a:latin typeface="Aharoni" panose="02010803020104030203" pitchFamily="2" charset="-79"/>
              <a:cs typeface="Aharoni" panose="02010803020104030203" pitchFamily="2" charset="-79"/>
            </a:endParaRPr>
          </a:p>
        </p:txBody>
      </p:sp>
      <mc:AlternateContent xmlns:mc="http://schemas.openxmlformats.org/markup-compatibility/2006" xmlns:a14="http://schemas.microsoft.com/office/drawing/2010/main">
        <mc:Choice Requires="a14">
          <p:sp>
            <p:nvSpPr>
              <p:cNvPr id="20" name="Rectangle 19"/>
              <p:cNvSpPr/>
              <p:nvPr/>
            </p:nvSpPr>
            <p:spPr>
              <a:xfrm>
                <a:off x="8267919" y="2225316"/>
                <a:ext cx="3312830" cy="423770"/>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𝑞</m:t>
                        </m:r>
                      </m:e>
                      <m:sub>
                        <m:r>
                          <a:rPr lang="en-GB" i="1">
                            <a:latin typeface="Cambria Math" panose="02040503050406030204" pitchFamily="18" charset="0"/>
                            <a:ea typeface="Cambria Math" panose="02040503050406030204" pitchFamily="18" charset="0"/>
                          </a:rPr>
                          <m:t>𝑡𝑜𝑡</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𝑞</m:t>
                        </m:r>
                      </m:e>
                      <m:sub>
                        <m:r>
                          <a:rPr lang="en-GB" i="1">
                            <a:latin typeface="Cambria Math" panose="02040503050406030204" pitchFamily="18" charset="0"/>
                            <a:ea typeface="Cambria Math" panose="02040503050406030204" pitchFamily="18" charset="0"/>
                          </a:rPr>
                          <m:t>𝑐𝑜𝑛𝑣</m:t>
                        </m:r>
                      </m:sub>
                    </m:sSub>
                  </m:oMath>
                </a14:m>
                <a:r>
                  <a:rPr lang="en-GB" dirty="0">
                    <a:latin typeface="Cambria Math" panose="02040503050406030204" pitchFamily="18" charset="0"/>
                    <a:ea typeface="Cambria Math" panose="02040503050406030204" pitchFamily="18" charset="0"/>
                  </a:rPr>
                  <a:t>+</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𝑞</m:t>
                        </m:r>
                      </m:e>
                      <m:sub>
                        <m:r>
                          <a:rPr lang="en-GB" i="1">
                            <a:latin typeface="Cambria Math" panose="02040503050406030204" pitchFamily="18" charset="0"/>
                            <a:ea typeface="Cambria Math" panose="02040503050406030204" pitchFamily="18" charset="0"/>
                          </a:rPr>
                          <m:t>𝑒𝑣𝑎𝑝</m:t>
                        </m:r>
                      </m:sub>
                    </m:sSub>
                  </m:oMath>
                </a14:m>
                <a:r>
                  <a:rPr lang="en-GB" dirty="0">
                    <a:latin typeface="Cambria Math" panose="02040503050406030204" pitchFamily="18" charset="0"/>
                    <a:ea typeface="Cambria Math" panose="02040503050406030204" pitchFamily="18" charset="0"/>
                  </a:rPr>
                  <a:t>+</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𝑞</m:t>
                        </m:r>
                      </m:e>
                      <m:sub>
                        <m:r>
                          <a:rPr lang="en-GB" i="1">
                            <a:latin typeface="Cambria Math" panose="02040503050406030204" pitchFamily="18" charset="0"/>
                            <a:ea typeface="Cambria Math" panose="02040503050406030204" pitchFamily="18" charset="0"/>
                          </a:rPr>
                          <m:t>𝑞𝑢𝑒𝑛𝑐h</m:t>
                        </m:r>
                      </m:sub>
                    </m:sSub>
                  </m:oMath>
                </a14:m>
                <a:endParaRPr lang="en-GB" dirty="0">
                  <a:latin typeface="Cambria Math" panose="02040503050406030204" pitchFamily="18" charset="0"/>
                  <a:ea typeface="Cambria Math" panose="020405030504060302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8267919" y="2225316"/>
                <a:ext cx="3312830" cy="423770"/>
              </a:xfrm>
              <a:prstGeom prst="rect">
                <a:avLst/>
              </a:prstGeom>
              <a:blipFill rotWithShape="0">
                <a:blip r:embed="rId3"/>
                <a:stretch>
                  <a:fillRect t="-8571" b="-1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8417863" y="4953000"/>
                <a:ext cx="3012941" cy="809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𝑞</m:t>
                          </m:r>
                        </m:e>
                        <m:sub>
                          <m:r>
                            <a:rPr lang="en-GB" i="1">
                              <a:latin typeface="Cambria Math" panose="02040503050406030204" pitchFamily="18" charset="0"/>
                              <a:ea typeface="Cambria Math" panose="02040503050406030204" pitchFamily="18" charset="0"/>
                            </a:rPr>
                            <m:t>𝑒𝑣𝑎𝑝</m:t>
                          </m:r>
                        </m:sub>
                      </m:sSub>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sSubSup>
                                <m:sSubSupPr>
                                  <m:ctrlPr>
                                    <a:rPr lang="en-GB" i="1">
                                      <a:latin typeface="Cambria Math" panose="02040503050406030204" pitchFamily="18" charset="0"/>
                                      <a:ea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𝑑</m:t>
                                  </m:r>
                                </m:e>
                                <m:sub/>
                                <m:sup>
                                  <m:r>
                                    <a:rPr lang="en-GB" i="1">
                                      <a:latin typeface="Cambria Math" panose="02040503050406030204" pitchFamily="18" charset="0"/>
                                      <a:ea typeface="Cambria Math" panose="02040503050406030204" pitchFamily="18" charset="0"/>
                                    </a:rPr>
                                    <m:t>3</m:t>
                                  </m:r>
                                </m:sup>
                              </m:sSubSup>
                            </m:num>
                            <m:den>
                              <m:r>
                                <a:rPr lang="en-GB" i="1">
                                  <a:latin typeface="Cambria Math" panose="02040503050406030204" pitchFamily="18" charset="0"/>
                                  <a:ea typeface="Cambria Math" panose="02040503050406030204" pitchFamily="18" charset="0"/>
                                </a:rPr>
                                <m:t>6</m:t>
                              </m:r>
                            </m:den>
                          </m:f>
                        </m:e>
                      </m:d>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𝑁</m:t>
                          </m:r>
                        </m:e>
                        <m:sub>
                          <m:r>
                            <a:rPr lang="en-GB" i="1">
                              <a:latin typeface="Cambria Math" panose="02040503050406030204" pitchFamily="18" charset="0"/>
                              <a:ea typeface="Cambria Math" panose="02040503050406030204" pitchFamily="18" charset="0"/>
                            </a:rPr>
                            <m:t>𝐴</m:t>
                          </m:r>
                        </m:sub>
                      </m:sSub>
                      <m:r>
                        <a:rPr lang="en-GB" i="1">
                          <a:latin typeface="Cambria Math" panose="02040503050406030204" pitchFamily="18" charset="0"/>
                          <a:ea typeface="Cambria Math" panose="02040503050406030204" pitchFamily="18" charset="0"/>
                        </a:rPr>
                        <m:t>𝑓</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𝜌</m:t>
                          </m:r>
                        </m:e>
                        <m:sub>
                          <m:r>
                            <a:rPr lang="en-GB" i="1">
                              <a:latin typeface="Cambria Math" panose="02040503050406030204" pitchFamily="18" charset="0"/>
                              <a:ea typeface="Cambria Math" panose="02040503050406030204" pitchFamily="18" charset="0"/>
                            </a:rPr>
                            <m:t>𝑣</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h</m:t>
                          </m:r>
                        </m:e>
                        <m:sub>
                          <m:r>
                            <a:rPr lang="en-GB" i="1">
                              <a:latin typeface="Cambria Math" panose="02040503050406030204" pitchFamily="18" charset="0"/>
                              <a:ea typeface="Cambria Math" panose="02040503050406030204" pitchFamily="18" charset="0"/>
                            </a:rPr>
                            <m:t>𝑙𝑣</m:t>
                          </m:r>
                        </m:sub>
                      </m:sSub>
                    </m:oMath>
                  </m:oMathPara>
                </a14:m>
                <a:endParaRPr lang="en-GB" dirty="0">
                  <a:latin typeface="Cambria Math" panose="02040503050406030204" pitchFamily="18" charset="0"/>
                  <a:ea typeface="Cambria Math" panose="02040503050406030204" pitchFamily="18"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8417863" y="4953000"/>
                <a:ext cx="3012941" cy="809261"/>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8087326" y="3186650"/>
                <a:ext cx="371242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𝑞</m:t>
                          </m:r>
                        </m:e>
                        <m:sub>
                          <m:r>
                            <a:rPr lang="en-GB" i="1">
                              <a:latin typeface="Cambria Math" panose="02040503050406030204" pitchFamily="18" charset="0"/>
                              <a:ea typeface="Cambria Math" panose="02040503050406030204" pitchFamily="18" charset="0"/>
                            </a:rPr>
                            <m:t>𝑐𝑜𝑛𝑣</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h</m:t>
                          </m:r>
                        </m:e>
                        <m:sub>
                          <m:r>
                            <a:rPr lang="en-GB" i="1">
                              <a:latin typeface="Cambria Math" panose="02040503050406030204" pitchFamily="18" charset="0"/>
                              <a:ea typeface="Cambria Math" panose="02040503050406030204" pitchFamily="18" charset="0"/>
                            </a:rPr>
                            <m:t>𝑐𝑜𝑛𝑣</m:t>
                          </m:r>
                        </m:sub>
                      </m:sSub>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1−</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𝐴</m:t>
                              </m:r>
                            </m:e>
                            <m:sub>
                              <m:r>
                                <a:rPr lang="en-GB" i="1">
                                  <a:latin typeface="Cambria Math" panose="02040503050406030204" pitchFamily="18" charset="0"/>
                                  <a:ea typeface="Cambria Math" panose="02040503050406030204" pitchFamily="18" charset="0"/>
                                </a:rPr>
                                <m:t>𝑏</m:t>
                              </m:r>
                            </m:sub>
                          </m:sSub>
                        </m:e>
                      </m:d>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𝑇</m:t>
                              </m:r>
                            </m:e>
                            <m:sub>
                              <m:r>
                                <a:rPr lang="en-GB" i="1">
                                  <a:latin typeface="Cambria Math" panose="02040503050406030204" pitchFamily="18" charset="0"/>
                                  <a:ea typeface="Cambria Math" panose="02040503050406030204" pitchFamily="18" charset="0"/>
                                </a:rPr>
                                <m:t>𝑤</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𝑇</m:t>
                              </m:r>
                            </m:e>
                            <m:sub>
                              <m:r>
                                <a:rPr lang="en-GB" i="1">
                                  <a:latin typeface="Cambria Math" panose="02040503050406030204" pitchFamily="18" charset="0"/>
                                  <a:ea typeface="Cambria Math" panose="02040503050406030204" pitchFamily="18" charset="0"/>
                                </a:rPr>
                                <m:t>𝑙</m:t>
                              </m:r>
                            </m:sub>
                          </m:sSub>
                        </m:e>
                      </m:d>
                    </m:oMath>
                  </m:oMathPara>
                </a14:m>
                <a:endParaRPr lang="en-GB" dirty="0">
                  <a:latin typeface="Cambria Math" panose="02040503050406030204" pitchFamily="18" charset="0"/>
                  <a:ea typeface="Cambria Math" panose="02040503050406030204"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8087326" y="3186650"/>
                <a:ext cx="3712427" cy="400110"/>
              </a:xfrm>
              <a:prstGeom prst="rect">
                <a:avLst/>
              </a:prstGeom>
              <a:blipFill rotWithShape="0">
                <a:blip r:embed="rId5"/>
                <a:stretch>
                  <a:fillRect b="-107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8322220" y="4124325"/>
                <a:ext cx="2966453"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𝑞</m:t>
                          </m:r>
                        </m:e>
                        <m:sub>
                          <m:r>
                            <a:rPr lang="en-GB" i="1">
                              <a:latin typeface="Cambria Math" panose="02040503050406030204" pitchFamily="18" charset="0"/>
                              <a:ea typeface="Cambria Math" panose="02040503050406030204" pitchFamily="18" charset="0"/>
                            </a:rPr>
                            <m:t>𝑞𝑢𝑒𝑛𝑐h</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h</m:t>
                          </m:r>
                        </m:e>
                        <m:sub>
                          <m:r>
                            <a:rPr lang="en-GB" i="1">
                              <a:latin typeface="Cambria Math" panose="02040503050406030204" pitchFamily="18" charset="0"/>
                              <a:ea typeface="Cambria Math" panose="02040503050406030204" pitchFamily="18" charset="0"/>
                            </a:rPr>
                            <m:t>𝑞</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𝐴</m:t>
                          </m:r>
                        </m:e>
                        <m:sub>
                          <m:r>
                            <a:rPr lang="en-GB" i="1">
                              <a:latin typeface="Cambria Math" panose="02040503050406030204" pitchFamily="18" charset="0"/>
                              <a:ea typeface="Cambria Math" panose="02040503050406030204" pitchFamily="18" charset="0"/>
                            </a:rPr>
                            <m:t>𝑏</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𝑇</m:t>
                              </m:r>
                            </m:e>
                            <m:sub>
                              <m:r>
                                <a:rPr lang="en-GB" i="1">
                                  <a:latin typeface="Cambria Math" panose="02040503050406030204" pitchFamily="18" charset="0"/>
                                  <a:ea typeface="Cambria Math" panose="02040503050406030204" pitchFamily="18" charset="0"/>
                                </a:rPr>
                                <m:t>𝑤</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𝑇</m:t>
                              </m:r>
                            </m:e>
                            <m:sub>
                              <m:r>
                                <a:rPr lang="en-GB" i="1">
                                  <a:latin typeface="Cambria Math" panose="02040503050406030204" pitchFamily="18" charset="0"/>
                                  <a:ea typeface="Cambria Math" panose="02040503050406030204" pitchFamily="18" charset="0"/>
                                </a:rPr>
                                <m:t>𝑙</m:t>
                              </m:r>
                            </m:sub>
                          </m:sSub>
                        </m:e>
                      </m:d>
                    </m:oMath>
                  </m:oMathPara>
                </a14:m>
                <a:endParaRPr lang="en-GB" dirty="0">
                  <a:latin typeface="Cambria Math" panose="02040503050406030204" pitchFamily="18" charset="0"/>
                  <a:ea typeface="Cambria Math" panose="020405030504060302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8322220" y="4124325"/>
                <a:ext cx="2966453" cy="423770"/>
              </a:xfrm>
              <a:prstGeom prst="rect">
                <a:avLst/>
              </a:prstGeom>
              <a:blipFill rotWithShape="0">
                <a:blip r:embed="rId6"/>
                <a:stretch>
                  <a:fillRect b="-10145"/>
                </a:stretch>
              </a:blipFill>
            </p:spPr>
            <p:txBody>
              <a:bodyPr/>
              <a:lstStyle/>
              <a:p>
                <a:r>
                  <a:rPr lang="en-GB">
                    <a:noFill/>
                  </a:rPr>
                  <a:t> </a:t>
                </a:r>
              </a:p>
            </p:txBody>
          </p:sp>
        </mc:Fallback>
      </mc:AlternateContent>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1662" y="4068000"/>
            <a:ext cx="5265338" cy="2790000"/>
          </a:xfrm>
          <a:prstGeom prst="rect">
            <a:avLst/>
          </a:prstGeom>
        </p:spPr>
      </p:pic>
    </p:spTree>
    <p:extLst>
      <p:ext uri="{BB962C8B-B14F-4D97-AF65-F5344CB8AC3E}">
        <p14:creationId xmlns:p14="http://schemas.microsoft.com/office/powerpoint/2010/main" val="227851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457200"/>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Evaporation heat flux</a:t>
            </a:r>
          </a:p>
        </p:txBody>
      </p:sp>
      <p:sp>
        <p:nvSpPr>
          <p:cNvPr id="22531" name="Rectangle 2"/>
          <p:cNvSpPr>
            <a:spLocks noChangeArrowheads="1"/>
          </p:cNvSpPr>
          <p:nvPr/>
        </p:nvSpPr>
        <p:spPr bwMode="auto">
          <a:xfrm>
            <a:off x="1524001" y="-153888"/>
            <a:ext cx="65" cy="307777"/>
          </a:xfrm>
          <a:prstGeom prst="rect">
            <a:avLst/>
          </a:prstGeom>
          <a:noFill/>
          <a:ln w="3175" algn="ctr">
            <a:noFill/>
            <a:miter lim="800000"/>
            <a:headEnd/>
            <a:tailEnd/>
          </a:ln>
        </p:spPr>
        <p:txBody>
          <a:bodyPr wrap="none" lIns="0" tIns="0" rIns="0" bIns="0" anchor="ctr">
            <a:spAutoFit/>
          </a:bodyPr>
          <a:lstStyle/>
          <a:p>
            <a:endParaRPr lang="en-US"/>
          </a:p>
        </p:txBody>
      </p:sp>
      <p:sp>
        <p:nvSpPr>
          <p:cNvPr id="22532" name="Rectangle 4"/>
          <p:cNvSpPr>
            <a:spLocks noChangeArrowheads="1"/>
          </p:cNvSpPr>
          <p:nvPr/>
        </p:nvSpPr>
        <p:spPr bwMode="auto">
          <a:xfrm>
            <a:off x="1524001" y="-153888"/>
            <a:ext cx="65" cy="307777"/>
          </a:xfrm>
          <a:prstGeom prst="rect">
            <a:avLst/>
          </a:prstGeom>
          <a:noFill/>
          <a:ln w="3175" algn="ctr">
            <a:noFill/>
            <a:miter lim="800000"/>
            <a:headEnd/>
            <a:tailEnd/>
          </a:ln>
        </p:spPr>
        <p:txBody>
          <a:bodyPr wrap="none" lIns="0" tIns="0" rIns="0" bIns="0" anchor="ctr">
            <a:spAutoFit/>
          </a:bodyPr>
          <a:lstStyle/>
          <a:p>
            <a:endParaRPr lang="en-US"/>
          </a:p>
        </p:txBody>
      </p:sp>
      <p:sp>
        <p:nvSpPr>
          <p:cNvPr id="22533" name="Rectangle 6"/>
          <p:cNvSpPr>
            <a:spLocks noChangeArrowheads="1"/>
          </p:cNvSpPr>
          <p:nvPr/>
        </p:nvSpPr>
        <p:spPr bwMode="auto">
          <a:xfrm>
            <a:off x="1524001" y="-153888"/>
            <a:ext cx="65" cy="307777"/>
          </a:xfrm>
          <a:prstGeom prst="rect">
            <a:avLst/>
          </a:prstGeom>
          <a:noFill/>
          <a:ln w="3175" algn="ctr">
            <a:noFill/>
            <a:miter lim="800000"/>
            <a:headEnd/>
            <a:tailEnd/>
          </a:ln>
        </p:spPr>
        <p:txBody>
          <a:bodyPr wrap="none" lIns="0" tIns="0" rIns="0" bIns="0" anchor="ctr">
            <a:spAutoFit/>
          </a:bodyPr>
          <a:lstStyle/>
          <a:p>
            <a:endParaRPr lang="en-US"/>
          </a:p>
        </p:txBody>
      </p:sp>
      <p:sp>
        <p:nvSpPr>
          <p:cNvPr id="22534" name="Rectangle 8"/>
          <p:cNvSpPr>
            <a:spLocks noChangeArrowheads="1"/>
          </p:cNvSpPr>
          <p:nvPr/>
        </p:nvSpPr>
        <p:spPr bwMode="auto">
          <a:xfrm>
            <a:off x="1524001" y="-153888"/>
            <a:ext cx="65" cy="307777"/>
          </a:xfrm>
          <a:prstGeom prst="rect">
            <a:avLst/>
          </a:prstGeom>
          <a:noFill/>
          <a:ln w="3175" algn="ctr">
            <a:noFill/>
            <a:miter lim="800000"/>
            <a:headEnd/>
            <a:tailEnd/>
          </a:ln>
        </p:spPr>
        <p:txBody>
          <a:bodyPr wrap="none" lIns="0" tIns="0" rIns="0" bIns="0" anchor="ctr">
            <a:spAutoFit/>
          </a:bodyPr>
          <a:lstStyle/>
          <a:p>
            <a:endParaRPr lang="en-US"/>
          </a:p>
        </p:txBody>
      </p:sp>
      <p:sp>
        <p:nvSpPr>
          <p:cNvPr id="19" name="TextBox 14"/>
          <p:cNvSpPr txBox="1">
            <a:spLocks noChangeArrowheads="1"/>
          </p:cNvSpPr>
          <p:nvPr/>
        </p:nvSpPr>
        <p:spPr bwMode="auto">
          <a:xfrm>
            <a:off x="340007" y="2377855"/>
            <a:ext cx="6624000" cy="2777683"/>
          </a:xfrm>
          <a:prstGeom prst="rect">
            <a:avLst/>
          </a:prstGeom>
          <a:noFill/>
          <a:ln w="9525">
            <a:noFill/>
            <a:miter lim="800000"/>
            <a:headEnd/>
            <a:tailEnd/>
          </a:ln>
        </p:spPr>
        <p:txBody>
          <a:bodyPr wrap="square">
            <a:spAutoFit/>
          </a:bodyPr>
          <a:lstStyle/>
          <a:p>
            <a:pPr marL="342900" indent="-342900">
              <a:spcBef>
                <a:spcPts val="600"/>
              </a:spcBef>
              <a:spcAft>
                <a:spcPts val="0"/>
              </a:spcAft>
              <a:buFont typeface="Wingdings" panose="05000000000000000000" pitchFamily="2" charset="2"/>
              <a:buChar char="§"/>
            </a:pPr>
            <a:r>
              <a:rPr lang="en-GB" sz="2000" dirty="0">
                <a:latin typeface="Sylfaen" panose="010A0502050306030303" pitchFamily="18" charset="0"/>
                <a:cs typeface="Aharoni" panose="02010803020104030203" pitchFamily="2" charset="-79"/>
              </a:rPr>
              <a:t>From nucleation site density </a:t>
            </a:r>
            <a:r>
              <a:rPr lang="en-GB" sz="2000" i="1" dirty="0">
                <a:latin typeface="Sylfaen" panose="010A0502050306030303" pitchFamily="18" charset="0"/>
                <a:cs typeface="Aharoni" panose="02010803020104030203" pitchFamily="2" charset="-79"/>
              </a:rPr>
              <a:t>N</a:t>
            </a:r>
            <a:r>
              <a:rPr lang="en-GB" sz="2000" i="1" baseline="-25000" dirty="0">
                <a:latin typeface="Sylfaen" panose="010A0502050306030303" pitchFamily="18" charset="0"/>
                <a:cs typeface="Aharoni" panose="02010803020104030203" pitchFamily="2" charset="-79"/>
              </a:rPr>
              <a:t>A</a:t>
            </a:r>
            <a:r>
              <a:rPr lang="en-GB" sz="2000" dirty="0">
                <a:latin typeface="Sylfaen" panose="010A0502050306030303" pitchFamily="18" charset="0"/>
                <a:cs typeface="Aharoni" panose="02010803020104030203" pitchFamily="2" charset="-79"/>
              </a:rPr>
              <a:t>, bubble departure diameter </a:t>
            </a:r>
            <a:r>
              <a:rPr lang="en-GB" sz="2000" i="1" dirty="0">
                <a:latin typeface="Sylfaen" panose="010A0502050306030303" pitchFamily="18" charset="0"/>
                <a:cs typeface="Aharoni" panose="02010803020104030203" pitchFamily="2" charset="-79"/>
              </a:rPr>
              <a:t>d</a:t>
            </a:r>
            <a:r>
              <a:rPr lang="en-GB" sz="2000" dirty="0">
                <a:latin typeface="Sylfaen" panose="010A0502050306030303" pitchFamily="18" charset="0"/>
                <a:cs typeface="Aharoni" panose="02010803020104030203" pitchFamily="2" charset="-79"/>
              </a:rPr>
              <a:t> and bubble departure frequency </a:t>
            </a:r>
            <a:r>
              <a:rPr lang="en-GB" sz="2000" i="1" dirty="0">
                <a:latin typeface="Sylfaen" panose="010A0502050306030303" pitchFamily="18" charset="0"/>
                <a:cs typeface="Aharoni" panose="02010803020104030203" pitchFamily="2" charset="-79"/>
              </a:rPr>
              <a:t>f</a:t>
            </a:r>
          </a:p>
          <a:p>
            <a:pPr marL="342900" indent="-342900">
              <a:spcBef>
                <a:spcPts val="600"/>
              </a:spcBef>
              <a:spcAft>
                <a:spcPts val="0"/>
              </a:spcAft>
              <a:buFont typeface="Wingdings" panose="05000000000000000000" pitchFamily="2" charset="2"/>
              <a:buChar char="§"/>
            </a:pPr>
            <a:r>
              <a:rPr lang="en-GB" sz="2000" dirty="0">
                <a:latin typeface="Sylfaen" panose="010A0502050306030303" pitchFamily="18" charset="0"/>
                <a:cs typeface="Aharoni" panose="02010803020104030203" pitchFamily="2" charset="-79"/>
              </a:rPr>
              <a:t>Heat flux due to evaporation from mass flow rate of vapour and enthalpy</a:t>
            </a:r>
          </a:p>
          <a:p>
            <a:pPr marL="342900" indent="-342900">
              <a:spcBef>
                <a:spcPts val="600"/>
              </a:spcBef>
              <a:spcAft>
                <a:spcPts val="0"/>
              </a:spcAft>
              <a:buFont typeface="Wingdings" panose="05000000000000000000" pitchFamily="2" charset="2"/>
              <a:buChar char="§"/>
            </a:pPr>
            <a:r>
              <a:rPr lang="en-GB" sz="2000" dirty="0">
                <a:latin typeface="Sylfaen" panose="010A0502050306030303" pitchFamily="18" charset="0"/>
                <a:cs typeface="Aharoni" panose="02010803020104030203" pitchFamily="2" charset="-79"/>
              </a:rPr>
              <a:t>Mass transfer in the first near-wall cell</a:t>
            </a:r>
          </a:p>
          <a:p>
            <a:pPr marL="342900" indent="-342900">
              <a:spcBef>
                <a:spcPts val="600"/>
              </a:spcBef>
              <a:spcAft>
                <a:spcPts val="0"/>
              </a:spcAft>
              <a:buFont typeface="Wingdings" panose="05000000000000000000" pitchFamily="2" charset="2"/>
              <a:buChar char="§"/>
            </a:pPr>
            <a:r>
              <a:rPr lang="en-GB" sz="2000" dirty="0">
                <a:latin typeface="Sylfaen" panose="010A0502050306030303" pitchFamily="18" charset="0"/>
                <a:cs typeface="Aharoni" panose="02010803020104030203" pitchFamily="2" charset="-79"/>
              </a:rPr>
              <a:t>Requires model </a:t>
            </a:r>
            <a:r>
              <a:rPr lang="en-GB" sz="2000" i="1" dirty="0">
                <a:latin typeface="Sylfaen" panose="010A0502050306030303" pitchFamily="18" charset="0"/>
                <a:cs typeface="Aharoni" panose="02010803020104030203" pitchFamily="2" charset="-79"/>
              </a:rPr>
              <a:t>N</a:t>
            </a:r>
            <a:r>
              <a:rPr lang="en-GB" sz="2000" i="1" baseline="-25000" dirty="0">
                <a:latin typeface="Sylfaen" panose="010A0502050306030303" pitchFamily="18" charset="0"/>
                <a:cs typeface="Aharoni" panose="02010803020104030203" pitchFamily="2" charset="-79"/>
              </a:rPr>
              <a:t>A</a:t>
            </a:r>
            <a:r>
              <a:rPr lang="en-GB" sz="2000" dirty="0">
                <a:latin typeface="Sylfaen" panose="010A0502050306030303" pitchFamily="18" charset="0"/>
                <a:cs typeface="Aharoni" panose="02010803020104030203" pitchFamily="2" charset="-79"/>
              </a:rPr>
              <a:t>, </a:t>
            </a:r>
            <a:r>
              <a:rPr lang="en-GB" sz="2000" i="1" dirty="0">
                <a:latin typeface="Sylfaen" panose="010A0502050306030303" pitchFamily="18" charset="0"/>
                <a:cs typeface="Aharoni" panose="02010803020104030203" pitchFamily="2" charset="-79"/>
              </a:rPr>
              <a:t>d</a:t>
            </a:r>
            <a:r>
              <a:rPr lang="en-GB" sz="2000" dirty="0">
                <a:latin typeface="Sylfaen" panose="010A0502050306030303" pitchFamily="18" charset="0"/>
                <a:cs typeface="Aharoni" panose="02010803020104030203" pitchFamily="2" charset="-79"/>
              </a:rPr>
              <a:t> and </a:t>
            </a:r>
            <a:r>
              <a:rPr lang="en-GB" sz="2000" i="1" dirty="0">
                <a:latin typeface="Sylfaen" panose="010A0502050306030303" pitchFamily="18" charset="0"/>
                <a:cs typeface="Aharoni" panose="02010803020104030203" pitchFamily="2" charset="-79"/>
              </a:rPr>
              <a:t>f</a:t>
            </a:r>
            <a:r>
              <a:rPr lang="en-GB" sz="2000" dirty="0">
                <a:latin typeface="Sylfaen" panose="010A0502050306030303" pitchFamily="18" charset="0"/>
                <a:cs typeface="Aharoni" panose="02010803020104030203" pitchFamily="2" charset="-79"/>
              </a:rPr>
              <a:t>, empirical correlations most often used</a:t>
            </a:r>
          </a:p>
          <a:p>
            <a:pPr>
              <a:spcBef>
                <a:spcPts val="0"/>
              </a:spcBef>
              <a:spcAft>
                <a:spcPts val="0"/>
              </a:spcAft>
            </a:pPr>
            <a:endParaRPr lang="en-GB" dirty="0">
              <a:latin typeface="Aharoni" panose="02010803020104030203" pitchFamily="2" charset="-79"/>
              <a:cs typeface="Aharoni" panose="02010803020104030203" pitchFamily="2" charset="-79"/>
            </a:endParaRPr>
          </a:p>
        </p:txBody>
      </p:sp>
      <mc:AlternateContent xmlns:mc="http://schemas.openxmlformats.org/markup-compatibility/2006" xmlns:a14="http://schemas.microsoft.com/office/drawing/2010/main">
        <mc:Choice Requires="a14">
          <p:sp>
            <p:nvSpPr>
              <p:cNvPr id="23" name="Rectangle 22"/>
              <p:cNvSpPr/>
              <p:nvPr/>
            </p:nvSpPr>
            <p:spPr>
              <a:xfrm>
                <a:off x="359789" y="1501582"/>
                <a:ext cx="3027367" cy="809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𝑞</m:t>
                          </m:r>
                        </m:e>
                        <m:sub>
                          <m:r>
                            <a:rPr lang="en-GB" i="1">
                              <a:latin typeface="Cambria Math"/>
                            </a:rPr>
                            <m:t>𝑒𝑣𝑎𝑝</m:t>
                          </m:r>
                        </m:sub>
                      </m:sSub>
                      <m:r>
                        <a:rPr lang="en-GB"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a:ea typeface="Cambria Math"/>
                                </a:rPr>
                                <m:t>𝜋</m:t>
                              </m:r>
                              <m:sSubSup>
                                <m:sSubSupPr>
                                  <m:ctrlPr>
                                    <a:rPr lang="en-GB" i="1">
                                      <a:latin typeface="Cambria Math" panose="02040503050406030204" pitchFamily="18" charset="0"/>
                                      <a:ea typeface="Cambria Math"/>
                                    </a:rPr>
                                  </m:ctrlPr>
                                </m:sSubSupPr>
                                <m:e>
                                  <m:r>
                                    <a:rPr lang="en-GB" i="1">
                                      <a:latin typeface="Cambria Math"/>
                                      <a:ea typeface="Cambria Math"/>
                                    </a:rPr>
                                    <m:t>𝑑</m:t>
                                  </m:r>
                                </m:e>
                                <m:sub/>
                                <m:sup>
                                  <m:r>
                                    <a:rPr lang="en-GB" i="1">
                                      <a:latin typeface="Cambria Math"/>
                                      <a:ea typeface="Cambria Math"/>
                                    </a:rPr>
                                    <m:t>3</m:t>
                                  </m:r>
                                </m:sup>
                              </m:sSubSup>
                            </m:num>
                            <m:den>
                              <m:r>
                                <a:rPr lang="en-GB" i="1">
                                  <a:latin typeface="Cambria Math"/>
                                </a:rPr>
                                <m:t>6</m:t>
                              </m:r>
                            </m:den>
                          </m:f>
                        </m:e>
                      </m:d>
                      <m:sSub>
                        <m:sSubPr>
                          <m:ctrlPr>
                            <a:rPr lang="en-GB" i="1">
                              <a:latin typeface="Cambria Math" panose="02040503050406030204" pitchFamily="18" charset="0"/>
                            </a:rPr>
                          </m:ctrlPr>
                        </m:sSubPr>
                        <m:e>
                          <m:r>
                            <a:rPr lang="en-GB" i="1">
                              <a:latin typeface="Cambria Math"/>
                            </a:rPr>
                            <m:t>𝑁</m:t>
                          </m:r>
                        </m:e>
                        <m:sub>
                          <m:r>
                            <a:rPr lang="en-GB" i="1">
                              <a:latin typeface="Cambria Math"/>
                            </a:rPr>
                            <m:t>𝐴</m:t>
                          </m:r>
                        </m:sub>
                      </m:sSub>
                      <m:r>
                        <a:rPr lang="en-GB" i="1">
                          <a:latin typeface="Cambria Math"/>
                        </a:rPr>
                        <m:t>𝑓</m:t>
                      </m:r>
                      <m:sSub>
                        <m:sSubPr>
                          <m:ctrlPr>
                            <a:rPr lang="en-GB" i="1">
                              <a:latin typeface="Cambria Math" panose="02040503050406030204" pitchFamily="18" charset="0"/>
                            </a:rPr>
                          </m:ctrlPr>
                        </m:sSubPr>
                        <m:e>
                          <m:r>
                            <a:rPr lang="en-GB" i="1">
                              <a:latin typeface="Cambria Math"/>
                              <a:ea typeface="Cambria Math"/>
                            </a:rPr>
                            <m:t>𝜌</m:t>
                          </m:r>
                        </m:e>
                        <m:sub>
                          <m:r>
                            <a:rPr lang="en-GB" i="1">
                              <a:latin typeface="Cambria Math"/>
                            </a:rPr>
                            <m:t>𝑣</m:t>
                          </m:r>
                        </m:sub>
                      </m:sSub>
                      <m:sSub>
                        <m:sSubPr>
                          <m:ctrlPr>
                            <a:rPr lang="en-GB" i="1">
                              <a:latin typeface="Cambria Math" panose="02040503050406030204" pitchFamily="18" charset="0"/>
                            </a:rPr>
                          </m:ctrlPr>
                        </m:sSubPr>
                        <m:e>
                          <m:r>
                            <a:rPr lang="en-GB" i="1">
                              <a:latin typeface="Cambria Math"/>
                            </a:rPr>
                            <m:t>h</m:t>
                          </m:r>
                        </m:e>
                        <m:sub>
                          <m:r>
                            <a:rPr lang="en-GB" i="1">
                              <a:latin typeface="Cambria Math"/>
                            </a:rPr>
                            <m:t>𝑙𝑣</m:t>
                          </m:r>
                        </m:sub>
                      </m:sSub>
                    </m:oMath>
                  </m:oMathPara>
                </a14:m>
                <a:endParaRPr lang="en-GB" dirty="0"/>
              </a:p>
            </p:txBody>
          </p:sp>
        </mc:Choice>
        <mc:Fallback xmlns="">
          <p:sp>
            <p:nvSpPr>
              <p:cNvPr id="23" name="Rectangle 22"/>
              <p:cNvSpPr>
                <a:spLocks noRot="1" noChangeAspect="1" noMove="1" noResize="1" noEditPoints="1" noAdjustHandles="1" noChangeArrowheads="1" noChangeShapeType="1" noTextEdit="1"/>
              </p:cNvSpPr>
              <p:nvPr/>
            </p:nvSpPr>
            <p:spPr>
              <a:xfrm>
                <a:off x="359789" y="1501582"/>
                <a:ext cx="3027367" cy="809261"/>
              </a:xfrm>
              <a:prstGeom prst="rect">
                <a:avLst/>
              </a:prstGeom>
              <a:blipFill rotWithShape="0">
                <a:blip r:embed="rId3"/>
                <a:stretch>
                  <a:fillRect/>
                </a:stretch>
              </a:blipFill>
            </p:spPr>
            <p:txBody>
              <a:bodyPr/>
              <a:lstStyle/>
              <a:p>
                <a:r>
                  <a:rPr lang="en-GB">
                    <a:noFill/>
                  </a:rPr>
                  <a:t> </a:t>
                </a:r>
              </a:p>
            </p:txBody>
          </p:sp>
        </mc:Fallback>
      </mc:AlternateContent>
      <p:cxnSp>
        <p:nvCxnSpPr>
          <p:cNvPr id="16" name="Straight Arrow Connector 15"/>
          <p:cNvCxnSpPr>
            <a:cxnSpLocks/>
          </p:cNvCxnSpPr>
          <p:nvPr/>
        </p:nvCxnSpPr>
        <p:spPr bwMode="auto">
          <a:xfrm flipV="1">
            <a:off x="5961822" y="4510476"/>
            <a:ext cx="2191578" cy="164584"/>
          </a:xfrm>
          <a:prstGeom prst="straightConnector1">
            <a:avLst/>
          </a:prstGeom>
          <a:solidFill>
            <a:schemeClr val="hlink"/>
          </a:solidFill>
          <a:ln w="3810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5" name="TextBox 24"/>
              <p:cNvSpPr txBox="1"/>
              <p:nvPr/>
            </p:nvSpPr>
            <p:spPr>
              <a:xfrm>
                <a:off x="8579912" y="4510476"/>
                <a:ext cx="2065502" cy="910699"/>
              </a:xfrm>
              <a:prstGeom prst="rect">
                <a:avLst/>
              </a:prstGeom>
              <a:no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a:rPr>
                        <m:t>𝑓</m:t>
                      </m:r>
                      <m:r>
                        <a:rPr lang="en-GB" sz="1800" b="0" i="1" smtClean="0">
                          <a:latin typeface="Cambria Math"/>
                        </a:rPr>
                        <m:t>=</m:t>
                      </m:r>
                      <m:rad>
                        <m:radPr>
                          <m:degHide m:val="on"/>
                          <m:ctrlPr>
                            <a:rPr lang="en-GB" sz="1800" b="0" i="1" smtClean="0">
                              <a:latin typeface="Cambria Math" panose="02040503050406030204" pitchFamily="18" charset="0"/>
                            </a:rPr>
                          </m:ctrlPr>
                        </m:radPr>
                        <m:deg/>
                        <m:e>
                          <m:f>
                            <m:fPr>
                              <m:ctrlPr>
                                <a:rPr lang="en-GB" sz="1800" b="0" i="1" smtClean="0">
                                  <a:latin typeface="Cambria Math" panose="02040503050406030204" pitchFamily="18" charset="0"/>
                                </a:rPr>
                              </m:ctrlPr>
                            </m:fPr>
                            <m:num>
                              <m:r>
                                <a:rPr lang="en-GB" sz="1800" b="0" i="1" smtClean="0">
                                  <a:latin typeface="Cambria Math"/>
                                </a:rPr>
                                <m:t>4</m:t>
                              </m:r>
                            </m:num>
                            <m:den>
                              <m:r>
                                <a:rPr lang="en-GB" sz="1800" b="0" i="1" smtClean="0">
                                  <a:latin typeface="Cambria Math"/>
                                </a:rPr>
                                <m:t>3</m:t>
                              </m:r>
                            </m:den>
                          </m:f>
                          <m:f>
                            <m:fPr>
                              <m:ctrlPr>
                                <a:rPr lang="en-GB" sz="1800" b="0" i="1" smtClean="0">
                                  <a:latin typeface="Cambria Math" panose="02040503050406030204" pitchFamily="18" charset="0"/>
                                </a:rPr>
                              </m:ctrlPr>
                            </m:fPr>
                            <m:num>
                              <m:r>
                                <a:rPr lang="en-GB" sz="1800" b="0" i="1" smtClean="0">
                                  <a:latin typeface="Cambria Math"/>
                                </a:rPr>
                                <m:t>𝑔</m:t>
                              </m:r>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a:ea typeface="Cambria Math"/>
                                        </a:rPr>
                                        <m:t>𝜌</m:t>
                                      </m:r>
                                    </m:e>
                                    <m:sub>
                                      <m:r>
                                        <a:rPr lang="en-GB" sz="1800" b="0" i="1" smtClean="0">
                                          <a:latin typeface="Cambria Math"/>
                                        </a:rPr>
                                        <m:t>𝑙</m:t>
                                      </m:r>
                                    </m:sub>
                                  </m:sSub>
                                  <m:r>
                                    <a:rPr lang="en-GB" sz="1800" b="0" i="1" smtClean="0">
                                      <a:latin typeface="Cambria Math"/>
                                    </a:rPr>
                                    <m:t>−</m:t>
                                  </m:r>
                                  <m:sSub>
                                    <m:sSubPr>
                                      <m:ctrlPr>
                                        <a:rPr lang="en-GB" sz="1800" b="0" i="1" smtClean="0">
                                          <a:latin typeface="Cambria Math" panose="02040503050406030204" pitchFamily="18" charset="0"/>
                                        </a:rPr>
                                      </m:ctrlPr>
                                    </m:sSubPr>
                                    <m:e>
                                      <m:r>
                                        <a:rPr lang="en-GB" sz="1800" b="0" i="1" smtClean="0">
                                          <a:latin typeface="Cambria Math"/>
                                          <a:ea typeface="Cambria Math"/>
                                        </a:rPr>
                                        <m:t>𝜌</m:t>
                                      </m:r>
                                    </m:e>
                                    <m:sub>
                                      <m:r>
                                        <a:rPr lang="en-GB" sz="1800" b="0" i="1" smtClean="0">
                                          <a:latin typeface="Cambria Math"/>
                                        </a:rPr>
                                        <m:t>𝑣</m:t>
                                      </m:r>
                                    </m:sub>
                                  </m:sSub>
                                </m:e>
                              </m:d>
                            </m:num>
                            <m:den>
                              <m:r>
                                <a:rPr lang="en-GB" sz="1800" b="0" i="1" smtClean="0">
                                  <a:latin typeface="Cambria Math"/>
                                </a:rPr>
                                <m:t>𝑑</m:t>
                              </m:r>
                              <m:sSub>
                                <m:sSubPr>
                                  <m:ctrlPr>
                                    <a:rPr lang="en-GB" sz="1800" b="0" i="1" smtClean="0">
                                      <a:latin typeface="Cambria Math" panose="02040503050406030204" pitchFamily="18" charset="0"/>
                                    </a:rPr>
                                  </m:ctrlPr>
                                </m:sSubPr>
                                <m:e>
                                  <m:r>
                                    <a:rPr lang="en-GB" sz="1800" b="0" i="1" smtClean="0">
                                      <a:latin typeface="Cambria Math"/>
                                      <a:ea typeface="Cambria Math"/>
                                    </a:rPr>
                                    <m:t>𝜌</m:t>
                                  </m:r>
                                </m:e>
                                <m:sub>
                                  <m:r>
                                    <a:rPr lang="en-GB" sz="1800" b="0" i="1" smtClean="0">
                                      <a:latin typeface="Cambria Math"/>
                                    </a:rPr>
                                    <m:t>𝑙</m:t>
                                  </m:r>
                                </m:sub>
                              </m:sSub>
                            </m:den>
                          </m:f>
                        </m:e>
                      </m:rad>
                    </m:oMath>
                  </m:oMathPara>
                </a14:m>
                <a:endParaRPr lang="en-GB" sz="18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579912" y="4510476"/>
                <a:ext cx="2065502" cy="910699"/>
              </a:xfrm>
              <a:prstGeom prst="rect">
                <a:avLst/>
              </a:prstGeom>
              <a:blipFill rotWithShape="0">
                <a:blip r:embed="rId4"/>
                <a:stretch>
                  <a:fillRect/>
                </a:stretch>
              </a:blipFill>
              <a:ln w="12700">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047422" y="5870973"/>
                <a:ext cx="1828800" cy="369332"/>
              </a:xfrm>
              <a:prstGeom prst="rect">
                <a:avLst/>
              </a:prstGeom>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a:rPr>
                        <m:t>𝑞</m:t>
                      </m:r>
                      <m:r>
                        <a:rPr lang="en-GB" sz="1800" i="1">
                          <a:latin typeface="Cambria Math"/>
                        </a:rPr>
                        <m:t>=</m:t>
                      </m:r>
                      <m:sSub>
                        <m:sSubPr>
                          <m:ctrlPr>
                            <a:rPr lang="en-GB" sz="1800" i="1">
                              <a:latin typeface="Cambria Math" panose="02040503050406030204" pitchFamily="18" charset="0"/>
                            </a:rPr>
                          </m:ctrlPr>
                        </m:sSubPr>
                        <m:e>
                          <m:r>
                            <a:rPr lang="en-GB" sz="1800" i="1">
                              <a:latin typeface="Cambria Math"/>
                            </a:rPr>
                            <m:t>h</m:t>
                          </m:r>
                        </m:e>
                        <m:sub>
                          <m:r>
                            <a:rPr lang="en-GB" sz="1800" i="1">
                              <a:latin typeface="Cambria Math"/>
                            </a:rPr>
                            <m:t>𝑙𝑣</m:t>
                          </m:r>
                        </m:sub>
                      </m:sSub>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GB" sz="1800" i="1">
                                  <a:latin typeface="Cambria Math"/>
                                </a:rPr>
                                <m:t>𝑇</m:t>
                              </m:r>
                            </m:e>
                            <m:sub>
                              <m:r>
                                <a:rPr lang="en-GB" sz="1800" i="1">
                                  <a:latin typeface="Cambria Math"/>
                                </a:rPr>
                                <m:t>𝑣</m:t>
                              </m:r>
                            </m:sub>
                          </m:sSub>
                          <m:r>
                            <a:rPr lang="en-GB" sz="1800" i="1">
                              <a:latin typeface="Cambria Math"/>
                            </a:rPr>
                            <m:t>−</m:t>
                          </m:r>
                          <m:sSub>
                            <m:sSubPr>
                              <m:ctrlPr>
                                <a:rPr lang="en-GB" sz="1800" i="1">
                                  <a:latin typeface="Cambria Math" panose="02040503050406030204" pitchFamily="18" charset="0"/>
                                </a:rPr>
                              </m:ctrlPr>
                            </m:sSubPr>
                            <m:e>
                              <m:r>
                                <a:rPr lang="en-GB" sz="1800" i="1">
                                  <a:latin typeface="Cambria Math"/>
                                </a:rPr>
                                <m:t>𝑇</m:t>
                              </m:r>
                            </m:e>
                            <m:sub>
                              <m:r>
                                <a:rPr lang="en-GB" sz="1800" i="1">
                                  <a:latin typeface="Cambria Math"/>
                                </a:rPr>
                                <m:t>𝑙</m:t>
                              </m:r>
                            </m:sub>
                          </m:sSub>
                        </m:e>
                      </m:d>
                    </m:oMath>
                  </m:oMathPara>
                </a14:m>
                <a:endParaRPr lang="en-GB" sz="1800" dirty="0"/>
              </a:p>
            </p:txBody>
          </p:sp>
        </mc:Choice>
        <mc:Fallback xmlns="">
          <p:sp>
            <p:nvSpPr>
              <p:cNvPr id="26" name="Rectangle 25"/>
              <p:cNvSpPr>
                <a:spLocks noRot="1" noChangeAspect="1" noMove="1" noResize="1" noEditPoints="1" noAdjustHandles="1" noChangeArrowheads="1" noChangeShapeType="1" noTextEdit="1"/>
              </p:cNvSpPr>
              <p:nvPr/>
            </p:nvSpPr>
            <p:spPr>
              <a:xfrm>
                <a:off x="5047422" y="5870973"/>
                <a:ext cx="1828800" cy="369332"/>
              </a:xfrm>
              <a:prstGeom prst="rect">
                <a:avLst/>
              </a:prstGeom>
              <a:blipFill rotWithShape="0">
                <a:blip r:embed="rId5"/>
                <a:stretch>
                  <a:fillRect b="-6349"/>
                </a:stretch>
              </a:blipFill>
              <a:ln w="12700">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8108161" y="5723849"/>
                <a:ext cx="3194849" cy="663580"/>
              </a:xfrm>
              <a:prstGeom prst="rect">
                <a:avLst/>
              </a:prstGeom>
              <a:no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a:rPr>
                            <m:t>h</m:t>
                          </m:r>
                        </m:e>
                        <m:sub>
                          <m:r>
                            <a:rPr lang="en-GB" sz="1800" b="0" i="1" smtClean="0">
                              <a:latin typeface="Cambria Math"/>
                            </a:rPr>
                            <m:t>𝑙𝑣</m:t>
                          </m:r>
                        </m:sub>
                      </m:sSub>
                      <m:r>
                        <a:rPr lang="en-GB" sz="1800" b="0" i="1" smtClean="0">
                          <a:latin typeface="Cambria Math"/>
                        </a:rPr>
                        <m:t>=</m:t>
                      </m:r>
                      <m:f>
                        <m:fPr>
                          <m:ctrlPr>
                            <a:rPr lang="en-GB" sz="1800" b="0" i="1" smtClean="0">
                              <a:latin typeface="Cambria Math" panose="02040503050406030204" pitchFamily="18" charset="0"/>
                            </a:rPr>
                          </m:ctrlPr>
                        </m:fPr>
                        <m:num>
                          <m:sSub>
                            <m:sSubPr>
                              <m:ctrlPr>
                                <a:rPr lang="en-GB" sz="1800" b="0" i="1" smtClean="0">
                                  <a:latin typeface="Cambria Math" panose="02040503050406030204" pitchFamily="18" charset="0"/>
                                </a:rPr>
                              </m:ctrlPr>
                            </m:sSubPr>
                            <m:e>
                              <m:r>
                                <a:rPr lang="en-GB" sz="1800" b="0" i="1" smtClean="0">
                                  <a:latin typeface="Cambria Math"/>
                                </a:rPr>
                                <m:t>𝑘</m:t>
                              </m:r>
                            </m:e>
                            <m:sub>
                              <m:r>
                                <a:rPr lang="en-GB" sz="1800" b="0" i="1" smtClean="0">
                                  <a:latin typeface="Cambria Math"/>
                                </a:rPr>
                                <m:t>𝑙</m:t>
                              </m:r>
                            </m:sub>
                          </m:sSub>
                        </m:num>
                        <m:den>
                          <m:sSub>
                            <m:sSubPr>
                              <m:ctrlPr>
                                <a:rPr lang="en-GB" sz="1800" b="0" i="1" smtClean="0">
                                  <a:latin typeface="Cambria Math" panose="02040503050406030204" pitchFamily="18" charset="0"/>
                                </a:rPr>
                              </m:ctrlPr>
                            </m:sSubPr>
                            <m:e>
                              <m:r>
                                <a:rPr lang="en-GB" sz="1800" b="0" i="1" smtClean="0">
                                  <a:latin typeface="Cambria Math"/>
                                </a:rPr>
                                <m:t>𝑑</m:t>
                              </m:r>
                            </m:e>
                            <m:sub>
                              <m:r>
                                <a:rPr lang="en-GB" sz="1800" b="0" i="1" smtClean="0">
                                  <a:latin typeface="Cambria Math"/>
                                </a:rPr>
                                <m:t>𝐵</m:t>
                              </m:r>
                            </m:sub>
                          </m:sSub>
                        </m:den>
                      </m:f>
                      <m:d>
                        <m:dPr>
                          <m:ctrlPr>
                            <a:rPr lang="en-GB" sz="1800" b="0" i="1" smtClean="0">
                              <a:latin typeface="Cambria Math" panose="02040503050406030204" pitchFamily="18" charset="0"/>
                            </a:rPr>
                          </m:ctrlPr>
                        </m:dPr>
                        <m:e>
                          <m:r>
                            <a:rPr lang="en-GB" sz="1800" b="0" i="1" smtClean="0">
                              <a:latin typeface="Cambria Math"/>
                            </a:rPr>
                            <m:t>2+0.6</m:t>
                          </m:r>
                          <m:sSup>
                            <m:sSupPr>
                              <m:ctrlPr>
                                <a:rPr lang="en-GB" sz="1800" b="0" i="1" smtClean="0">
                                  <a:latin typeface="Cambria Math" panose="02040503050406030204" pitchFamily="18" charset="0"/>
                                </a:rPr>
                              </m:ctrlPr>
                            </m:sSupPr>
                            <m:e>
                              <m:r>
                                <a:rPr lang="en-GB" sz="1800" b="0" i="1" smtClean="0">
                                  <a:latin typeface="Cambria Math"/>
                                </a:rPr>
                                <m:t>𝑅𝑒</m:t>
                              </m:r>
                            </m:e>
                            <m:sup>
                              <m:f>
                                <m:fPr>
                                  <m:type m:val="lin"/>
                                  <m:ctrlPr>
                                    <a:rPr lang="en-GB" sz="1800" b="0" i="1" smtClean="0">
                                      <a:latin typeface="Cambria Math" panose="02040503050406030204" pitchFamily="18" charset="0"/>
                                    </a:rPr>
                                  </m:ctrlPr>
                                </m:fPr>
                                <m:num>
                                  <m:r>
                                    <a:rPr lang="en-GB" sz="1800" b="0" i="1" smtClean="0">
                                      <a:latin typeface="Cambria Math"/>
                                    </a:rPr>
                                    <m:t>1</m:t>
                                  </m:r>
                                </m:num>
                                <m:den>
                                  <m:r>
                                    <a:rPr lang="en-GB" sz="1800" b="0" i="1" smtClean="0">
                                      <a:latin typeface="Cambria Math"/>
                                    </a:rPr>
                                    <m:t>2</m:t>
                                  </m:r>
                                </m:den>
                              </m:f>
                            </m:sup>
                          </m:sSup>
                          <m:sSup>
                            <m:sSupPr>
                              <m:ctrlPr>
                                <a:rPr lang="en-GB" sz="1800" b="0" i="1" smtClean="0">
                                  <a:latin typeface="Cambria Math" panose="02040503050406030204" pitchFamily="18" charset="0"/>
                                </a:rPr>
                              </m:ctrlPr>
                            </m:sSupPr>
                            <m:e>
                              <m:r>
                                <a:rPr lang="en-GB" sz="1800" b="0" i="1" smtClean="0">
                                  <a:latin typeface="Cambria Math"/>
                                </a:rPr>
                                <m:t>𝑃𝑟</m:t>
                              </m:r>
                            </m:e>
                            <m:sup>
                              <m:f>
                                <m:fPr>
                                  <m:type m:val="lin"/>
                                  <m:ctrlPr>
                                    <a:rPr lang="en-GB" sz="1800" b="0" i="1" smtClean="0">
                                      <a:latin typeface="Cambria Math" panose="02040503050406030204" pitchFamily="18" charset="0"/>
                                    </a:rPr>
                                  </m:ctrlPr>
                                </m:fPr>
                                <m:num>
                                  <m:r>
                                    <a:rPr lang="en-GB" sz="1800" b="0" i="1" smtClean="0">
                                      <a:latin typeface="Cambria Math"/>
                                    </a:rPr>
                                    <m:t>1</m:t>
                                  </m:r>
                                </m:num>
                                <m:den>
                                  <m:r>
                                    <a:rPr lang="en-GB" sz="1800" b="0" i="1" smtClean="0">
                                      <a:latin typeface="Cambria Math"/>
                                    </a:rPr>
                                    <m:t>3</m:t>
                                  </m:r>
                                </m:den>
                              </m:f>
                            </m:sup>
                          </m:sSup>
                        </m:e>
                      </m:d>
                    </m:oMath>
                  </m:oMathPara>
                </a14:m>
                <a:endParaRPr lang="en-GB" sz="1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8108161" y="5723849"/>
                <a:ext cx="3194849" cy="663580"/>
              </a:xfrm>
              <a:prstGeom prst="rect">
                <a:avLst/>
              </a:prstGeom>
              <a:blipFill rotWithShape="0">
                <a:blip r:embed="rId6"/>
                <a:stretch>
                  <a:fillRect/>
                </a:stretch>
              </a:blipFill>
              <a:ln w="12700">
                <a:solidFill>
                  <a:schemeClr val="tx1"/>
                </a:solidFill>
              </a:ln>
            </p:spPr>
            <p:txBody>
              <a:bodyPr/>
              <a:lstStyle/>
              <a:p>
                <a:r>
                  <a:rPr lang="en-GB">
                    <a:noFill/>
                  </a:rPr>
                  <a:t> </a:t>
                </a:r>
              </a:p>
            </p:txBody>
          </p:sp>
        </mc:Fallback>
      </mc:AlternateContent>
      <p:sp>
        <p:nvSpPr>
          <p:cNvPr id="28" name="TextBox 27"/>
          <p:cNvSpPr txBox="1"/>
          <p:nvPr/>
        </p:nvSpPr>
        <p:spPr>
          <a:xfrm>
            <a:off x="9089122" y="5421175"/>
            <a:ext cx="1047082" cy="307777"/>
          </a:xfrm>
          <a:prstGeom prst="rect">
            <a:avLst/>
          </a:prstGeom>
          <a:noFill/>
        </p:spPr>
        <p:txBody>
          <a:bodyPr wrap="none" rtlCol="0">
            <a:spAutoFit/>
          </a:bodyPr>
          <a:lstStyle/>
          <a:p>
            <a:r>
              <a:rPr lang="en-GB" sz="1400" u="sng" dirty="0">
                <a:latin typeface="Sylfaen" panose="010A0502050306030303" pitchFamily="18" charset="0"/>
              </a:rPr>
              <a:t>Cole (1960)</a:t>
            </a:r>
          </a:p>
        </p:txBody>
      </p:sp>
      <mc:AlternateContent xmlns:mc="http://schemas.openxmlformats.org/markup-compatibility/2006" xmlns:a14="http://schemas.microsoft.com/office/drawing/2010/main">
        <mc:Choice Requires="a14">
          <p:sp>
            <p:nvSpPr>
              <p:cNvPr id="36" name="TextBox 35"/>
              <p:cNvSpPr txBox="1"/>
              <p:nvPr/>
            </p:nvSpPr>
            <p:spPr>
              <a:xfrm>
                <a:off x="8023927" y="2507513"/>
                <a:ext cx="3177473" cy="585288"/>
              </a:xfrm>
              <a:prstGeom prst="rect">
                <a:avLst/>
              </a:prstGeom>
              <a:no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a:rPr>
                        <m:t>𝑑</m:t>
                      </m:r>
                      <m:r>
                        <a:rPr lang="en-GB" sz="1800" b="0" i="1" smtClean="0">
                          <a:latin typeface="Cambria Math"/>
                        </a:rPr>
                        <m:t>=</m:t>
                      </m:r>
                      <m:sSub>
                        <m:sSubPr>
                          <m:ctrlPr>
                            <a:rPr lang="en-GB" sz="1800" b="0" i="1" smtClean="0">
                              <a:latin typeface="Cambria Math" panose="02040503050406030204" pitchFamily="18" charset="0"/>
                            </a:rPr>
                          </m:ctrlPr>
                        </m:sSubPr>
                        <m:e>
                          <m:r>
                            <a:rPr lang="en-GB" sz="1800" b="0" i="1" smtClean="0">
                              <a:latin typeface="Cambria Math"/>
                            </a:rPr>
                            <m:t>𝑑</m:t>
                          </m:r>
                        </m:e>
                        <m:sub>
                          <m:r>
                            <a:rPr lang="en-GB" sz="1800" b="0" i="1" smtClean="0">
                              <a:latin typeface="Cambria Math"/>
                            </a:rPr>
                            <m:t>0</m:t>
                          </m:r>
                        </m:sub>
                      </m:sSub>
                      <m:r>
                        <a:rPr lang="en-GB" sz="1800" b="0" i="1" smtClean="0">
                          <a:latin typeface="Cambria Math"/>
                        </a:rPr>
                        <m:t>𝑒𝑥𝑝</m:t>
                      </m:r>
                      <m:d>
                        <m:dPr>
                          <m:begChr m:val="["/>
                          <m:endChr m:val="]"/>
                          <m:ctrlPr>
                            <a:rPr lang="en-GB" sz="1800" b="0" i="1" smtClean="0">
                              <a:latin typeface="Cambria Math" panose="02040503050406030204" pitchFamily="18" charset="0"/>
                            </a:rPr>
                          </m:ctrlPr>
                        </m:dPr>
                        <m:e>
                          <m:f>
                            <m:fPr>
                              <m:type m:val="skw"/>
                              <m:ctrlPr>
                                <a:rPr lang="en-GB" sz="1800" b="0" i="1" smtClean="0">
                                  <a:latin typeface="Cambria Math" panose="02040503050406030204" pitchFamily="18" charset="0"/>
                                </a:rPr>
                              </m:ctrlPr>
                            </m:fPr>
                            <m:num>
                              <m:r>
                                <a:rPr lang="en-GB" sz="1800" b="0" i="1" smtClean="0">
                                  <a:latin typeface="Cambria Math"/>
                                </a:rPr>
                                <m:t>−</m:t>
                              </m:r>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a:rPr>
                                        <m:t>𝑇</m:t>
                                      </m:r>
                                    </m:e>
                                    <m:sub>
                                      <m:r>
                                        <a:rPr lang="en-GB" sz="1800" b="0" i="1" smtClean="0">
                                          <a:latin typeface="Cambria Math"/>
                                        </a:rPr>
                                        <m:t>𝑠𝑎𝑡</m:t>
                                      </m:r>
                                    </m:sub>
                                  </m:sSub>
                                  <m:r>
                                    <a:rPr lang="en-GB" sz="1800" b="0" i="1" smtClean="0">
                                      <a:latin typeface="Cambria Math"/>
                                    </a:rPr>
                                    <m:t>−</m:t>
                                  </m:r>
                                  <m:sSub>
                                    <m:sSubPr>
                                      <m:ctrlPr>
                                        <a:rPr lang="en-GB" sz="1800" b="0" i="1" smtClean="0">
                                          <a:latin typeface="Cambria Math" panose="02040503050406030204" pitchFamily="18" charset="0"/>
                                        </a:rPr>
                                      </m:ctrlPr>
                                    </m:sSubPr>
                                    <m:e>
                                      <m:r>
                                        <a:rPr lang="en-GB" sz="1800" b="0" i="1" smtClean="0">
                                          <a:latin typeface="Cambria Math"/>
                                        </a:rPr>
                                        <m:t>𝑇</m:t>
                                      </m:r>
                                    </m:e>
                                    <m:sub>
                                      <m:r>
                                        <a:rPr lang="en-GB" sz="1800" b="0" i="1" smtClean="0">
                                          <a:latin typeface="Cambria Math"/>
                                        </a:rPr>
                                        <m:t>𝑙</m:t>
                                      </m:r>
                                    </m:sub>
                                  </m:sSub>
                                </m:e>
                              </m:d>
                            </m:num>
                            <m:den>
                              <m:r>
                                <a:rPr lang="en-GB" sz="1800" b="0" i="1" smtClean="0">
                                  <a:latin typeface="Cambria Math"/>
                                  <a:ea typeface="Cambria Math"/>
                                </a:rPr>
                                <m:t>∆</m:t>
                              </m:r>
                              <m:sSub>
                                <m:sSubPr>
                                  <m:ctrlPr>
                                    <a:rPr lang="en-GB" sz="1800" b="0" i="1" smtClean="0">
                                      <a:latin typeface="Cambria Math" panose="02040503050406030204" pitchFamily="18" charset="0"/>
                                      <a:ea typeface="Cambria Math"/>
                                    </a:rPr>
                                  </m:ctrlPr>
                                </m:sSubPr>
                                <m:e>
                                  <m:r>
                                    <a:rPr lang="en-GB" sz="1800" b="0" i="1" smtClean="0">
                                      <a:latin typeface="Cambria Math"/>
                                      <a:ea typeface="Cambria Math"/>
                                    </a:rPr>
                                    <m:t>𝑇</m:t>
                                  </m:r>
                                </m:e>
                                <m:sub>
                                  <m:r>
                                    <a:rPr lang="en-GB" sz="1800" b="0" i="1" smtClean="0">
                                      <a:latin typeface="Cambria Math"/>
                                      <a:ea typeface="Cambria Math"/>
                                    </a:rPr>
                                    <m:t>0</m:t>
                                  </m:r>
                                </m:sub>
                              </m:sSub>
                            </m:den>
                          </m:f>
                        </m:e>
                      </m:d>
                    </m:oMath>
                  </m:oMathPara>
                </a14:m>
                <a:endParaRPr lang="en-GB" sz="1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8023927" y="2507513"/>
                <a:ext cx="3177473" cy="585288"/>
              </a:xfrm>
              <a:prstGeom prst="rect">
                <a:avLst/>
              </a:prstGeom>
              <a:blipFill rotWithShape="0">
                <a:blip r:embed="rId7"/>
                <a:stretch>
                  <a:fillRect/>
                </a:stretch>
              </a:blipFill>
              <a:ln w="12700">
                <a:solidFill>
                  <a:schemeClr val="tx1"/>
                </a:solidFill>
              </a:ln>
            </p:spPr>
            <p:txBody>
              <a:bodyPr/>
              <a:lstStyle/>
              <a:p>
                <a:r>
                  <a:rPr lang="en-GB">
                    <a:noFill/>
                  </a:rPr>
                  <a:t> </a:t>
                </a:r>
              </a:p>
            </p:txBody>
          </p:sp>
        </mc:Fallback>
      </mc:AlternateContent>
      <p:sp>
        <p:nvSpPr>
          <p:cNvPr id="37" name="TextBox 36"/>
          <p:cNvSpPr txBox="1"/>
          <p:nvPr/>
        </p:nvSpPr>
        <p:spPr>
          <a:xfrm>
            <a:off x="8299592" y="3115745"/>
            <a:ext cx="2811988" cy="307777"/>
          </a:xfrm>
          <a:prstGeom prst="rect">
            <a:avLst/>
          </a:prstGeom>
          <a:noFill/>
        </p:spPr>
        <p:txBody>
          <a:bodyPr wrap="none" rtlCol="0">
            <a:spAutoFit/>
          </a:bodyPr>
          <a:lstStyle/>
          <a:p>
            <a:r>
              <a:rPr lang="en-GB" sz="1400" u="sng" dirty="0" err="1">
                <a:latin typeface="Sylfaen" panose="010A0502050306030303" pitchFamily="18" charset="0"/>
              </a:rPr>
              <a:t>Tolubinsky</a:t>
            </a:r>
            <a:r>
              <a:rPr lang="en-GB" sz="1400" u="sng" dirty="0">
                <a:latin typeface="Sylfaen" panose="010A0502050306030303" pitchFamily="18" charset="0"/>
              </a:rPr>
              <a:t> and </a:t>
            </a:r>
            <a:r>
              <a:rPr lang="en-GB" sz="1400" u="sng" dirty="0" err="1">
                <a:latin typeface="Sylfaen" panose="010A0502050306030303" pitchFamily="18" charset="0"/>
              </a:rPr>
              <a:t>Kostanchuk</a:t>
            </a:r>
            <a:r>
              <a:rPr lang="en-GB" sz="1400" u="sng" dirty="0">
                <a:latin typeface="Sylfaen" panose="010A0502050306030303" pitchFamily="18" charset="0"/>
              </a:rPr>
              <a:t> (1970)</a:t>
            </a:r>
          </a:p>
        </p:txBody>
      </p:sp>
      <mc:AlternateContent xmlns:mc="http://schemas.openxmlformats.org/markup-compatibility/2006" xmlns:a14="http://schemas.microsoft.com/office/drawing/2010/main">
        <mc:Choice Requires="a14">
          <p:sp>
            <p:nvSpPr>
              <p:cNvPr id="40" name="TextBox 39"/>
              <p:cNvSpPr txBox="1"/>
              <p:nvPr/>
            </p:nvSpPr>
            <p:spPr>
              <a:xfrm>
                <a:off x="8306440" y="3626151"/>
                <a:ext cx="2612446" cy="372410"/>
              </a:xfrm>
              <a:prstGeom prst="rect">
                <a:avLst/>
              </a:prstGeom>
              <a:no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a:rPr>
                            <m:t>𝑁</m:t>
                          </m:r>
                        </m:e>
                        <m:sub>
                          <m:r>
                            <a:rPr lang="en-GB" sz="1800" b="0" i="1" smtClean="0">
                              <a:latin typeface="Cambria Math"/>
                            </a:rPr>
                            <m:t>𝐴</m:t>
                          </m:r>
                        </m:sub>
                      </m:sSub>
                      <m:r>
                        <a:rPr lang="en-GB" sz="1800" b="0" i="1" smtClean="0">
                          <a:latin typeface="Cambria Math"/>
                        </a:rPr>
                        <m:t>=</m:t>
                      </m:r>
                      <m:sSub>
                        <m:sSubPr>
                          <m:ctrlPr>
                            <a:rPr lang="en-GB" sz="1800" b="0" i="1" smtClean="0">
                              <a:latin typeface="Cambria Math" panose="02040503050406030204" pitchFamily="18" charset="0"/>
                            </a:rPr>
                          </m:ctrlPr>
                        </m:sSubPr>
                        <m:e>
                          <m:r>
                            <a:rPr lang="en-GB" sz="1800" b="0" i="1" smtClean="0">
                              <a:latin typeface="Cambria Math"/>
                            </a:rPr>
                            <m:t>𝑁</m:t>
                          </m:r>
                        </m:e>
                        <m:sub>
                          <m:r>
                            <a:rPr lang="en-GB" sz="1800" b="0" i="1" smtClean="0">
                              <a:latin typeface="Cambria Math"/>
                            </a:rPr>
                            <m:t>0</m:t>
                          </m:r>
                        </m:sub>
                      </m:sSub>
                      <m:sSup>
                        <m:sSupPr>
                          <m:ctrlPr>
                            <a:rPr lang="en-GB" sz="1800" b="0" i="1" smtClean="0">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𝑤</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𝑠𝑎𝑡</m:t>
                                  </m:r>
                                </m:sub>
                              </m:sSub>
                            </m:e>
                          </m:d>
                        </m:e>
                        <m:sup>
                          <m:r>
                            <a:rPr lang="en-GB" sz="1800" b="0" i="1" smtClean="0">
                              <a:latin typeface="Cambria Math" panose="02040503050406030204" pitchFamily="18" charset="0"/>
                            </a:rPr>
                            <m:t>1.805</m:t>
                          </m:r>
                        </m:sup>
                      </m:sSup>
                    </m:oMath>
                  </m:oMathPara>
                </a14:m>
                <a:endParaRPr lang="en-GB" sz="1800" dirty="0"/>
              </a:p>
            </p:txBody>
          </p:sp>
        </mc:Choice>
        <mc:Fallback xmlns="">
          <p:sp>
            <p:nvSpPr>
              <p:cNvPr id="40" name="TextBox 39"/>
              <p:cNvSpPr txBox="1">
                <a:spLocks noRot="1" noChangeAspect="1" noMove="1" noResize="1" noEditPoints="1" noAdjustHandles="1" noChangeArrowheads="1" noChangeShapeType="1" noTextEdit="1"/>
              </p:cNvSpPr>
              <p:nvPr/>
            </p:nvSpPr>
            <p:spPr>
              <a:xfrm>
                <a:off x="8306440" y="3626151"/>
                <a:ext cx="2612446" cy="372410"/>
              </a:xfrm>
              <a:prstGeom prst="rect">
                <a:avLst/>
              </a:prstGeom>
              <a:blipFill rotWithShape="0">
                <a:blip r:embed="rId8"/>
                <a:stretch>
                  <a:fillRect/>
                </a:stretch>
              </a:blipFill>
              <a:ln w="12700">
                <a:solidFill>
                  <a:schemeClr val="tx1"/>
                </a:solidFill>
              </a:ln>
            </p:spPr>
            <p:txBody>
              <a:bodyPr/>
              <a:lstStyle/>
              <a:p>
                <a:r>
                  <a:rPr lang="en-GB">
                    <a:noFill/>
                  </a:rPr>
                  <a:t> </a:t>
                </a:r>
              </a:p>
            </p:txBody>
          </p:sp>
        </mc:Fallback>
      </mc:AlternateContent>
      <p:sp>
        <p:nvSpPr>
          <p:cNvPr id="4" name="Rectangle 3"/>
          <p:cNvSpPr/>
          <p:nvPr/>
        </p:nvSpPr>
        <p:spPr>
          <a:xfrm>
            <a:off x="597182" y="5841208"/>
            <a:ext cx="3912326" cy="400110"/>
          </a:xfrm>
          <a:prstGeom prst="rect">
            <a:avLst/>
          </a:prstGeom>
        </p:spPr>
        <p:txBody>
          <a:bodyPr wrap="square">
            <a:spAutoFit/>
          </a:bodyPr>
          <a:lstStyle/>
          <a:p>
            <a:r>
              <a:rPr lang="en-GB" sz="2000" u="sng" dirty="0">
                <a:latin typeface="Sylfaen" panose="010A0502050306030303" pitchFamily="18" charset="0"/>
                <a:cs typeface="Aharoni" panose="02010803020104030203" pitchFamily="2" charset="-79"/>
              </a:rPr>
              <a:t>Closure for interfacial heat transfer</a:t>
            </a:r>
            <a:endParaRPr lang="en-GB" sz="2000" u="sng" dirty="0"/>
          </a:p>
        </p:txBody>
      </p:sp>
      <p:sp>
        <p:nvSpPr>
          <p:cNvPr id="41" name="TextBox 40"/>
          <p:cNvSpPr txBox="1"/>
          <p:nvPr/>
        </p:nvSpPr>
        <p:spPr>
          <a:xfrm>
            <a:off x="8649847" y="6387429"/>
            <a:ext cx="2111475" cy="307777"/>
          </a:xfrm>
          <a:prstGeom prst="rect">
            <a:avLst/>
          </a:prstGeom>
          <a:noFill/>
        </p:spPr>
        <p:txBody>
          <a:bodyPr wrap="none" rtlCol="0">
            <a:spAutoFit/>
          </a:bodyPr>
          <a:lstStyle/>
          <a:p>
            <a:r>
              <a:rPr lang="en-GB" sz="1400" u="sng" dirty="0" err="1">
                <a:latin typeface="Sylfaen" panose="010A0502050306030303" pitchFamily="18" charset="0"/>
              </a:rPr>
              <a:t>Ranz</a:t>
            </a:r>
            <a:r>
              <a:rPr lang="en-GB" sz="1400" u="sng" dirty="0">
                <a:latin typeface="Sylfaen" panose="010A0502050306030303" pitchFamily="18" charset="0"/>
              </a:rPr>
              <a:t> and Marshall (1952)</a:t>
            </a:r>
          </a:p>
        </p:txBody>
      </p:sp>
      <p:sp>
        <p:nvSpPr>
          <p:cNvPr id="31" name="TextBox 30"/>
          <p:cNvSpPr txBox="1"/>
          <p:nvPr/>
        </p:nvSpPr>
        <p:spPr>
          <a:xfrm>
            <a:off x="8542447" y="4061274"/>
            <a:ext cx="2326278" cy="307777"/>
          </a:xfrm>
          <a:prstGeom prst="rect">
            <a:avLst/>
          </a:prstGeom>
          <a:noFill/>
        </p:spPr>
        <p:txBody>
          <a:bodyPr wrap="none" rtlCol="0">
            <a:spAutoFit/>
          </a:bodyPr>
          <a:lstStyle/>
          <a:p>
            <a:r>
              <a:rPr lang="en-GB" sz="1400" u="sng" dirty="0" err="1">
                <a:latin typeface="Sylfaen" panose="010A0502050306030303" pitchFamily="18" charset="0"/>
              </a:rPr>
              <a:t>Lemmert</a:t>
            </a:r>
            <a:r>
              <a:rPr lang="en-GB" sz="1400" u="sng" dirty="0">
                <a:latin typeface="Sylfaen" panose="010A0502050306030303" pitchFamily="18" charset="0"/>
              </a:rPr>
              <a:t> and Chawla (1977)</a:t>
            </a:r>
          </a:p>
        </p:txBody>
      </p:sp>
    </p:spTree>
    <p:extLst>
      <p:ext uri="{BB962C8B-B14F-4D97-AF65-F5344CB8AC3E}">
        <p14:creationId xmlns:p14="http://schemas.microsoft.com/office/powerpoint/2010/main" val="854987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noFill/>
          <a:ln w="9525">
            <a:noFill/>
            <a:miter lim="800000"/>
            <a:headEnd/>
            <a:tailEnd/>
          </a:ln>
        </p:spPr>
        <p:txBody>
          <a:bodyPr vert="horz" wrap="square" lIns="0" tIns="0" rIns="0" bIns="0" numCol="1" anchor="ctr" anchorCtr="0" compatLnSpc="1">
            <a:prstTxWarp prst="textNoShape">
              <a:avLst/>
            </a:prstTxWarp>
          </a:bodyPr>
          <a:lstStyle/>
          <a:p>
            <a:r>
              <a:rPr lang="it-IT" sz="2400" dirty="0">
                <a:latin typeface="Verdana" panose="020B0604030504040204" pitchFamily="34" charset="0"/>
                <a:ea typeface="Verdana" panose="020B0604030504040204" pitchFamily="34" charset="0"/>
                <a:cs typeface="Verdana" panose="020B0604030504040204" pitchFamily="34" charset="0"/>
              </a:rPr>
              <a:t>Population balance</a:t>
            </a:r>
            <a:endParaRPr lang="en-GB" sz="2400" dirty="0">
              <a:latin typeface="Verdana" panose="020B0604030504040204" pitchFamily="34" charset="0"/>
              <a:ea typeface="Verdana" panose="020B0604030504040204" pitchFamily="34" charset="0"/>
              <a:cs typeface="Verdana" panose="020B0604030504040204" pitchFamily="34" charset="0"/>
            </a:endParaRPr>
          </a:p>
        </p:txBody>
      </p:sp>
      <p:sp>
        <p:nvSpPr>
          <p:cNvPr id="15363" name="TextBox 2"/>
          <p:cNvSpPr txBox="1">
            <a:spLocks noChangeArrowheads="1"/>
          </p:cNvSpPr>
          <p:nvPr/>
        </p:nvSpPr>
        <p:spPr bwMode="auto">
          <a:xfrm>
            <a:off x="323616" y="1410168"/>
            <a:ext cx="8443865" cy="2362185"/>
          </a:xfrm>
          <a:prstGeom prst="rect">
            <a:avLst/>
          </a:prstGeom>
          <a:noFill/>
          <a:ln w="9525">
            <a:noFill/>
            <a:miter lim="800000"/>
            <a:headEnd/>
            <a:tailEnd/>
          </a:ln>
        </p:spPr>
        <p:txBody>
          <a:bodyPr wrap="square">
            <a:spAutoFit/>
          </a:bodyPr>
          <a:lstStyle/>
          <a:p>
            <a:pPr>
              <a:spcBef>
                <a:spcPts val="0"/>
              </a:spcBef>
              <a:spcAft>
                <a:spcPts val="600"/>
              </a:spcAft>
            </a:pPr>
            <a:r>
              <a:rPr lang="en-GB" sz="2000" b="1" dirty="0">
                <a:latin typeface="Verdana" panose="020B0604030504040204" pitchFamily="34" charset="0"/>
                <a:ea typeface="Verdana" panose="020B0604030504040204" pitchFamily="34" charset="0"/>
                <a:cs typeface="Verdana" panose="020B0604030504040204" pitchFamily="34" charset="0"/>
              </a:rPr>
              <a:t>Most bubbly flows includes bubbles of different sizes</a:t>
            </a:r>
          </a:p>
          <a:p>
            <a:pPr>
              <a:spcBef>
                <a:spcPts val="0"/>
              </a:spcBef>
              <a:spcAft>
                <a:spcPts val="900"/>
              </a:spcAft>
            </a:pPr>
            <a:r>
              <a:rPr lang="en-GB" sz="2000" dirty="0">
                <a:latin typeface="Sylfaen" panose="010A0502050306030303" pitchFamily="18" charset="0"/>
                <a:ea typeface="Verdana" panose="020B0604030504040204" pitchFamily="34" charset="0"/>
                <a:cs typeface="Verdana" panose="020B0604030504040204" pitchFamily="34" charset="0"/>
              </a:rPr>
              <a:t>Size and shape determines the interfacial area density available to interfacial transfer processes</a:t>
            </a:r>
            <a:endParaRPr lang="en-GB" sz="2000" b="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r>
              <a:rPr lang="en-GB" sz="2000" b="1" dirty="0">
                <a:latin typeface="Verdana" panose="020B0604030504040204" pitchFamily="34" charset="0"/>
                <a:ea typeface="Verdana" panose="020B0604030504040204" pitchFamily="34" charset="0"/>
                <a:cs typeface="Verdana" panose="020B0604030504040204" pitchFamily="34" charset="0"/>
              </a:rPr>
              <a:t>Bubble interaction</a:t>
            </a:r>
          </a:p>
          <a:p>
            <a:pPr>
              <a:spcBef>
                <a:spcPts val="0"/>
              </a:spcBef>
              <a:spcAft>
                <a:spcPts val="900"/>
              </a:spcAft>
            </a:pPr>
            <a:r>
              <a:rPr lang="en-GB" sz="2000" dirty="0">
                <a:latin typeface="Sylfaen" panose="010A0502050306030303" pitchFamily="18" charset="0"/>
                <a:ea typeface="Verdana" panose="020B0604030504040204" pitchFamily="34" charset="0"/>
                <a:cs typeface="Verdana" panose="020B0604030504040204" pitchFamily="34" charset="0"/>
              </a:rPr>
              <a:t>Multiple mechanisms can lead to changes in bubble size and number</a:t>
            </a:r>
            <a:endParaRPr lang="en-GB" sz="22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600"/>
              </a:spcAft>
            </a:pPr>
            <a:endParaRPr lang="en-GB" b="1" dirty="0">
              <a:solidFill>
                <a:schemeClr val="tx1">
                  <a:lumMod val="50000"/>
                  <a:lumOff val="50000"/>
                </a:schemeClr>
              </a:solidFill>
              <a:effectLst>
                <a:outerShdw blurRad="38100" dist="38100" dir="2700000" algn="tl">
                  <a:srgbClr val="000000">
                    <a:alpha val="43137"/>
                  </a:srgbClr>
                </a:outerShdw>
              </a:effectLst>
              <a:latin typeface="Sylfaen" panose="010A0502050306030303" pitchFamily="18" charset="0"/>
            </a:endParaRPr>
          </a:p>
        </p:txBody>
      </p:sp>
      <p:sp>
        <p:nvSpPr>
          <p:cNvPr id="52" name="TextBox 51"/>
          <p:cNvSpPr txBox="1"/>
          <p:nvPr/>
        </p:nvSpPr>
        <p:spPr>
          <a:xfrm>
            <a:off x="10065769" y="3733800"/>
            <a:ext cx="740062" cy="400110"/>
          </a:xfrm>
          <a:prstGeom prst="rect">
            <a:avLst/>
          </a:prstGeom>
          <a:solidFill>
            <a:schemeClr val="bg1"/>
          </a:solidFill>
        </p:spPr>
        <p:txBody>
          <a:bodyPr wrap="square" rtlCol="0">
            <a:spAutoFit/>
          </a:bodyPr>
          <a:lstStyle/>
          <a:p>
            <a:endParaRPr lang="en-GB" dirty="0"/>
          </a:p>
        </p:txBody>
      </p:sp>
      <p:pic>
        <p:nvPicPr>
          <p:cNvPr id="53" name="Picture 52"/>
          <p:cNvPicPr preferRelativeResize="0">
            <a:picLocks/>
          </p:cNvPicPr>
          <p:nvPr/>
        </p:nvPicPr>
        <p:blipFill>
          <a:blip r:embed="rId3"/>
          <a:stretch>
            <a:fillRect/>
          </a:stretch>
        </p:blipFill>
        <p:spPr>
          <a:xfrm>
            <a:off x="8780994" y="2374771"/>
            <a:ext cx="3160502" cy="3420000"/>
          </a:xfrm>
          <a:prstGeom prst="rect">
            <a:avLst/>
          </a:prstGeom>
        </p:spPr>
      </p:pic>
      <p:sp>
        <p:nvSpPr>
          <p:cNvPr id="58" name="TextBox 57"/>
          <p:cNvSpPr txBox="1"/>
          <p:nvPr/>
        </p:nvSpPr>
        <p:spPr>
          <a:xfrm>
            <a:off x="9688078" y="5795870"/>
            <a:ext cx="1676400" cy="215444"/>
          </a:xfrm>
          <a:prstGeom prst="rect">
            <a:avLst/>
          </a:prstGeom>
          <a:noFill/>
        </p:spPr>
        <p:txBody>
          <a:bodyPr wrap="square" rtlCol="0">
            <a:spAutoFit/>
          </a:bodyPr>
          <a:lstStyle/>
          <a:p>
            <a:r>
              <a:rPr lang="en-GB" sz="800" u="sng" dirty="0" err="1">
                <a:latin typeface="Sylfaen" panose="010A0502050306030303" pitchFamily="18" charset="0"/>
              </a:rPr>
              <a:t>Tyagi</a:t>
            </a:r>
            <a:r>
              <a:rPr lang="en-GB" sz="800" u="sng" dirty="0">
                <a:latin typeface="Sylfaen" panose="010A0502050306030303" pitchFamily="18" charset="0"/>
              </a:rPr>
              <a:t> et al., 2017. </a:t>
            </a:r>
            <a:r>
              <a:rPr lang="en-GB" sz="800" u="sng" dirty="0" err="1">
                <a:latin typeface="Sylfaen" panose="010A0502050306030303" pitchFamily="18" charset="0"/>
              </a:rPr>
              <a:t>Chem</a:t>
            </a:r>
            <a:r>
              <a:rPr lang="en-GB" sz="800" u="sng" dirty="0">
                <a:latin typeface="Sylfaen" panose="010A0502050306030303" pitchFamily="18" charset="0"/>
              </a:rPr>
              <a:t> </a:t>
            </a:r>
            <a:r>
              <a:rPr lang="en-GB" sz="800" u="sng" dirty="0" err="1">
                <a:latin typeface="Sylfaen" panose="010A0502050306030303" pitchFamily="18" charset="0"/>
              </a:rPr>
              <a:t>Eng</a:t>
            </a:r>
            <a:r>
              <a:rPr lang="en-GB" sz="800" u="sng" dirty="0">
                <a:latin typeface="Sylfaen" panose="010A0502050306030303" pitchFamily="18" charset="0"/>
              </a:rPr>
              <a:t> J 308</a:t>
            </a:r>
          </a:p>
        </p:txBody>
      </p:sp>
      <p:grpSp>
        <p:nvGrpSpPr>
          <p:cNvPr id="89" name="Group 88"/>
          <p:cNvGrpSpPr/>
          <p:nvPr/>
        </p:nvGrpSpPr>
        <p:grpSpPr>
          <a:xfrm>
            <a:off x="1740503" y="3344516"/>
            <a:ext cx="2323545" cy="1969532"/>
            <a:chOff x="6820455" y="1688068"/>
            <a:chExt cx="2323545" cy="1969532"/>
          </a:xfrm>
        </p:grpSpPr>
        <p:grpSp>
          <p:nvGrpSpPr>
            <p:cNvPr id="90" name="Group 89"/>
            <p:cNvGrpSpPr/>
            <p:nvPr/>
          </p:nvGrpSpPr>
          <p:grpSpPr>
            <a:xfrm>
              <a:off x="7025400" y="2037600"/>
              <a:ext cx="1890000" cy="1620000"/>
              <a:chOff x="6365642" y="1686770"/>
              <a:chExt cx="1967958" cy="1752572"/>
            </a:xfrm>
          </p:grpSpPr>
          <p:sp>
            <p:nvSpPr>
              <p:cNvPr id="99" name="Oval 98"/>
              <p:cNvSpPr/>
              <p:nvPr/>
            </p:nvSpPr>
            <p:spPr bwMode="auto">
              <a:xfrm>
                <a:off x="6365642" y="2717654"/>
                <a:ext cx="396000" cy="360000"/>
              </a:xfrm>
              <a:prstGeom prst="ellipse">
                <a:avLst/>
              </a:prstGeom>
              <a:solidFill>
                <a:schemeClr val="tx1">
                  <a:lumMod val="10000"/>
                  <a:lumOff val="90000"/>
                </a:schemeClr>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01" name="Oval 100"/>
              <p:cNvSpPr/>
              <p:nvPr/>
            </p:nvSpPr>
            <p:spPr bwMode="auto">
              <a:xfrm>
                <a:off x="7829600" y="2504632"/>
                <a:ext cx="504000" cy="450000"/>
              </a:xfrm>
              <a:prstGeom prst="ellipse">
                <a:avLst/>
              </a:prstGeom>
              <a:solidFill>
                <a:schemeClr val="tx1">
                  <a:lumMod val="10000"/>
                  <a:lumOff val="90000"/>
                </a:schemeClr>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02" name="Oval 101"/>
              <p:cNvSpPr/>
              <p:nvPr/>
            </p:nvSpPr>
            <p:spPr bwMode="auto">
              <a:xfrm>
                <a:off x="7042434" y="1686770"/>
                <a:ext cx="666000" cy="576000"/>
              </a:xfrm>
              <a:prstGeom prst="ellipse">
                <a:avLst/>
              </a:prstGeom>
              <a:solidFill>
                <a:schemeClr val="tx1">
                  <a:lumMod val="10000"/>
                  <a:lumOff val="90000"/>
                </a:schemeClr>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103" name="Straight Arrow Connector 102"/>
              <p:cNvCxnSpPr/>
              <p:nvPr/>
            </p:nvCxnSpPr>
            <p:spPr bwMode="auto">
              <a:xfrm flipV="1">
                <a:off x="6629400" y="2289802"/>
                <a:ext cx="612917" cy="377199"/>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cxnSp>
            <p:nvCxnSpPr>
              <p:cNvPr id="107" name="Straight Arrow Connector 106"/>
              <p:cNvCxnSpPr/>
              <p:nvPr/>
            </p:nvCxnSpPr>
            <p:spPr bwMode="auto">
              <a:xfrm flipH="1" flipV="1">
                <a:off x="7563286" y="2291760"/>
                <a:ext cx="362000" cy="245316"/>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grpSp>
            <p:nvGrpSpPr>
              <p:cNvPr id="108" name="Group 107"/>
              <p:cNvGrpSpPr/>
              <p:nvPr/>
            </p:nvGrpSpPr>
            <p:grpSpPr>
              <a:xfrm>
                <a:off x="6858000" y="2716981"/>
                <a:ext cx="900454" cy="722361"/>
                <a:chOff x="7114815" y="3206356"/>
                <a:chExt cx="900454" cy="722361"/>
              </a:xfrm>
            </p:grpSpPr>
            <p:cxnSp>
              <p:nvCxnSpPr>
                <p:cNvPr id="110" name="Curved Connector 109"/>
                <p:cNvCxnSpPr/>
                <p:nvPr/>
              </p:nvCxnSpPr>
              <p:spPr bwMode="auto">
                <a:xfrm rot="5400000" flipH="1" flipV="1">
                  <a:off x="7206283" y="3304437"/>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11" name="Curved Connector 110"/>
                <p:cNvCxnSpPr/>
                <p:nvPr/>
              </p:nvCxnSpPr>
              <p:spPr bwMode="auto">
                <a:xfrm rot="16200000" flipH="1" flipV="1">
                  <a:off x="7079779" y="3476888"/>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12" name="Curved Connector 111"/>
                <p:cNvCxnSpPr/>
                <p:nvPr/>
              </p:nvCxnSpPr>
              <p:spPr bwMode="auto">
                <a:xfrm flipH="1" flipV="1">
                  <a:off x="7294567" y="3224519"/>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13" name="Curved Connector 112"/>
                <p:cNvCxnSpPr/>
                <p:nvPr/>
              </p:nvCxnSpPr>
              <p:spPr bwMode="auto">
                <a:xfrm>
                  <a:off x="7242317" y="3661046"/>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14" name="Curved Connector 113"/>
                <p:cNvCxnSpPr/>
                <p:nvPr/>
              </p:nvCxnSpPr>
              <p:spPr bwMode="auto">
                <a:xfrm rot="16200000" flipH="1" flipV="1">
                  <a:off x="7525764" y="3562965"/>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15" name="Curved Connector 114"/>
                <p:cNvCxnSpPr/>
                <p:nvPr/>
              </p:nvCxnSpPr>
              <p:spPr bwMode="auto">
                <a:xfrm rot="5400000" flipH="1" flipV="1">
                  <a:off x="7623844" y="3370206"/>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16" name="Curved Connector 115"/>
                <p:cNvCxnSpPr/>
                <p:nvPr/>
              </p:nvCxnSpPr>
              <p:spPr bwMode="auto">
                <a:xfrm flipV="1">
                  <a:off x="7749036" y="3206356"/>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17" name="Curved Connector 116"/>
                <p:cNvCxnSpPr/>
                <p:nvPr/>
              </p:nvCxnSpPr>
              <p:spPr bwMode="auto">
                <a:xfrm>
                  <a:off x="7676094" y="3732556"/>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grpSp>
        </p:grpSp>
        <p:sp>
          <p:nvSpPr>
            <p:cNvPr id="98" name="TextBox 97"/>
            <p:cNvSpPr txBox="1"/>
            <p:nvPr/>
          </p:nvSpPr>
          <p:spPr>
            <a:xfrm>
              <a:off x="6820455" y="1688068"/>
              <a:ext cx="2323545" cy="369332"/>
            </a:xfrm>
            <a:prstGeom prst="rect">
              <a:avLst/>
            </a:prstGeom>
            <a:noFill/>
          </p:spPr>
          <p:txBody>
            <a:bodyPr wrap="square" rtlCol="0">
              <a:spAutoFit/>
            </a:bodyPr>
            <a:lstStyle/>
            <a:p>
              <a:pPr algn="ctr"/>
              <a:r>
                <a:rPr lang="en-GB" sz="1800" b="1" dirty="0">
                  <a:latin typeface="Sylfaen" panose="010A0502050306030303" pitchFamily="18" charset="0"/>
                </a:rPr>
                <a:t>Coalescence</a:t>
              </a:r>
            </a:p>
          </p:txBody>
        </p:sp>
      </p:grpSp>
      <p:grpSp>
        <p:nvGrpSpPr>
          <p:cNvPr id="142" name="Group 141"/>
          <p:cNvGrpSpPr/>
          <p:nvPr/>
        </p:nvGrpSpPr>
        <p:grpSpPr>
          <a:xfrm>
            <a:off x="4636275" y="3339549"/>
            <a:ext cx="2323545" cy="1959052"/>
            <a:chOff x="9448800" y="1688068"/>
            <a:chExt cx="2323545" cy="1959052"/>
          </a:xfrm>
        </p:grpSpPr>
        <p:grpSp>
          <p:nvGrpSpPr>
            <p:cNvPr id="143" name="Group 142"/>
            <p:cNvGrpSpPr/>
            <p:nvPr/>
          </p:nvGrpSpPr>
          <p:grpSpPr>
            <a:xfrm>
              <a:off x="9950543" y="2027120"/>
              <a:ext cx="1620000" cy="1620000"/>
              <a:chOff x="9782267" y="1586321"/>
              <a:chExt cx="1647733" cy="1683079"/>
            </a:xfrm>
          </p:grpSpPr>
          <p:sp>
            <p:nvSpPr>
              <p:cNvPr id="145" name="Oval 144"/>
              <p:cNvSpPr/>
              <p:nvPr/>
            </p:nvSpPr>
            <p:spPr bwMode="auto">
              <a:xfrm>
                <a:off x="10100400" y="1773444"/>
                <a:ext cx="666000" cy="576000"/>
              </a:xfrm>
              <a:prstGeom prst="ellipse">
                <a:avLst/>
              </a:prstGeom>
              <a:solidFill>
                <a:schemeClr val="tx1">
                  <a:lumMod val="10000"/>
                  <a:lumOff val="90000"/>
                </a:schemeClr>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46" name="Oval 145"/>
              <p:cNvSpPr/>
              <p:nvPr/>
            </p:nvSpPr>
            <p:spPr bwMode="auto">
              <a:xfrm>
                <a:off x="9806300" y="2781262"/>
                <a:ext cx="396000" cy="360000"/>
              </a:xfrm>
              <a:prstGeom prst="ellipse">
                <a:avLst/>
              </a:prstGeom>
              <a:solidFill>
                <a:schemeClr val="tx1">
                  <a:lumMod val="10000"/>
                  <a:lumOff val="90000"/>
                </a:schemeClr>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47" name="Oval 146"/>
              <p:cNvSpPr/>
              <p:nvPr/>
            </p:nvSpPr>
            <p:spPr bwMode="auto">
              <a:xfrm>
                <a:off x="10926000" y="2819400"/>
                <a:ext cx="504000" cy="450000"/>
              </a:xfrm>
              <a:prstGeom prst="ellipse">
                <a:avLst/>
              </a:prstGeom>
              <a:solidFill>
                <a:schemeClr val="tx1">
                  <a:lumMod val="10000"/>
                  <a:lumOff val="90000"/>
                </a:schemeClr>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148" name="Straight Arrow Connector 147"/>
              <p:cNvCxnSpPr/>
              <p:nvPr/>
            </p:nvCxnSpPr>
            <p:spPr bwMode="auto">
              <a:xfrm>
                <a:off x="10675853" y="2402442"/>
                <a:ext cx="461403" cy="364951"/>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cxnSp>
            <p:nvCxnSpPr>
              <p:cNvPr id="149" name="Straight Arrow Connector 148"/>
              <p:cNvCxnSpPr/>
              <p:nvPr/>
            </p:nvCxnSpPr>
            <p:spPr bwMode="auto">
              <a:xfrm flipH="1">
                <a:off x="10044904" y="2402442"/>
                <a:ext cx="299566" cy="327190"/>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cxnSp>
            <p:nvCxnSpPr>
              <p:cNvPr id="150" name="Curved Connector 149"/>
              <p:cNvCxnSpPr/>
              <p:nvPr/>
            </p:nvCxnSpPr>
            <p:spPr bwMode="auto">
              <a:xfrm rot="5400000" flipH="1" flipV="1">
                <a:off x="9888086" y="1621357"/>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51" name="Curved Connector 150"/>
              <p:cNvCxnSpPr/>
              <p:nvPr/>
            </p:nvCxnSpPr>
            <p:spPr bwMode="auto">
              <a:xfrm rot="16200000" flipH="1" flipV="1">
                <a:off x="9747231" y="1756571"/>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52" name="Curved Connector 151"/>
              <p:cNvCxnSpPr/>
              <p:nvPr/>
            </p:nvCxnSpPr>
            <p:spPr bwMode="auto">
              <a:xfrm rot="5400000" flipH="1" flipV="1">
                <a:off x="10964666" y="2045294"/>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cxnSp>
            <p:nvCxnSpPr>
              <p:cNvPr id="153" name="Curved Connector 152"/>
              <p:cNvCxnSpPr/>
              <p:nvPr/>
            </p:nvCxnSpPr>
            <p:spPr bwMode="auto">
              <a:xfrm rot="16200000" flipH="1" flipV="1">
                <a:off x="10823811" y="2180508"/>
                <a:ext cx="266233" cy="196161"/>
              </a:xfrm>
              <a:prstGeom prst="curvedConnector3">
                <a:avLst>
                  <a:gd name="adj1" fmla="val -26893"/>
                </a:avLst>
              </a:prstGeom>
              <a:solidFill>
                <a:schemeClr val="hlink"/>
              </a:solidFill>
              <a:ln w="3175" cap="flat" cmpd="sng" algn="ctr">
                <a:solidFill>
                  <a:schemeClr val="tx1"/>
                </a:solidFill>
                <a:prstDash val="solid"/>
                <a:round/>
                <a:headEnd type="none" w="med" len="med"/>
                <a:tailEnd type="triangle"/>
              </a:ln>
              <a:effectLst/>
            </p:spPr>
          </p:cxnSp>
        </p:grpSp>
        <p:sp>
          <p:nvSpPr>
            <p:cNvPr id="144" name="TextBox 143"/>
            <p:cNvSpPr txBox="1"/>
            <p:nvPr/>
          </p:nvSpPr>
          <p:spPr>
            <a:xfrm>
              <a:off x="9448800" y="1688068"/>
              <a:ext cx="2323545" cy="369332"/>
            </a:xfrm>
            <a:prstGeom prst="rect">
              <a:avLst/>
            </a:prstGeom>
            <a:noFill/>
          </p:spPr>
          <p:txBody>
            <a:bodyPr wrap="square" rtlCol="0">
              <a:spAutoFit/>
            </a:bodyPr>
            <a:lstStyle/>
            <a:p>
              <a:pPr algn="ctr"/>
              <a:r>
                <a:rPr lang="en-GB" sz="1800" b="1" dirty="0">
                  <a:latin typeface="Sylfaen" panose="010A0502050306030303" pitchFamily="18" charset="0"/>
                </a:rPr>
                <a:t>Breakup</a:t>
              </a:r>
            </a:p>
          </p:txBody>
        </p:sp>
      </p:grpSp>
      <p:sp>
        <p:nvSpPr>
          <p:cNvPr id="59" name="TextBox 2"/>
          <p:cNvSpPr txBox="1">
            <a:spLocks noChangeArrowheads="1"/>
          </p:cNvSpPr>
          <p:nvPr/>
        </p:nvSpPr>
        <p:spPr bwMode="auto">
          <a:xfrm>
            <a:off x="296721" y="5529176"/>
            <a:ext cx="8443865" cy="1131079"/>
          </a:xfrm>
          <a:prstGeom prst="rect">
            <a:avLst/>
          </a:prstGeom>
          <a:noFill/>
          <a:ln w="9525">
            <a:noFill/>
            <a:miter lim="800000"/>
            <a:headEnd/>
            <a:tailEnd/>
          </a:ln>
        </p:spPr>
        <p:txBody>
          <a:bodyPr wrap="square">
            <a:spAutoFit/>
          </a:bodyPr>
          <a:lstStyle/>
          <a:p>
            <a:pPr>
              <a:spcBef>
                <a:spcPts val="0"/>
              </a:spcBef>
              <a:spcAft>
                <a:spcPts val="600"/>
              </a:spcAft>
            </a:pPr>
            <a:r>
              <a:rPr lang="en-GB" sz="2000" b="1" dirty="0">
                <a:latin typeface="Verdana" panose="020B0604030504040204" pitchFamily="34" charset="0"/>
                <a:ea typeface="Verdana" panose="020B0604030504040204" pitchFamily="34" charset="0"/>
                <a:cs typeface="Verdana" panose="020B0604030504040204" pitchFamily="34" charset="0"/>
              </a:rPr>
              <a:t>Population balance class model</a:t>
            </a:r>
          </a:p>
          <a:p>
            <a:pPr>
              <a:spcBef>
                <a:spcPts val="0"/>
              </a:spcBef>
              <a:spcAft>
                <a:spcPts val="300"/>
              </a:spcAft>
            </a:pPr>
            <a:r>
              <a:rPr lang="en-GB" sz="2000" dirty="0">
                <a:latin typeface="Sylfaen" panose="010A0502050306030303" pitchFamily="18" charset="0"/>
                <a:ea typeface="Verdana" panose="020B0604030504040204" pitchFamily="34" charset="0"/>
                <a:cs typeface="Verdana" panose="020B0604030504040204" pitchFamily="34" charset="0"/>
              </a:rPr>
              <a:t>Diameter range divided in discrete classes</a:t>
            </a:r>
          </a:p>
          <a:p>
            <a:pPr>
              <a:spcBef>
                <a:spcPts val="0"/>
              </a:spcBef>
              <a:spcAft>
                <a:spcPts val="900"/>
              </a:spcAft>
            </a:pPr>
            <a:r>
              <a:rPr lang="en-GB" sz="2000" dirty="0">
                <a:latin typeface="Sylfaen" panose="010A0502050306030303" pitchFamily="18" charset="0"/>
                <a:ea typeface="Verdana" panose="020B0604030504040204" pitchFamily="34" charset="0"/>
                <a:cs typeface="Verdana" panose="020B0604030504040204" pitchFamily="34" charset="0"/>
              </a:rPr>
              <a:t>Balance equation for each class with sources for coalescence and breakup</a:t>
            </a:r>
            <a:endParaRPr lang="en-GB" sz="2200" dirty="0">
              <a:latin typeface="Sylfaen" panose="010A0502050306030303" pitchFamily="18"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80898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Boiling Flow</a:t>
            </a:r>
          </a:p>
        </p:txBody>
      </p:sp>
      <p:sp>
        <p:nvSpPr>
          <p:cNvPr id="5" name="TextBox 4"/>
          <p:cNvSpPr txBox="1"/>
          <p:nvPr/>
        </p:nvSpPr>
        <p:spPr>
          <a:xfrm>
            <a:off x="231950" y="2062209"/>
            <a:ext cx="9218762" cy="4401205"/>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Heat flux applied to the pipe wall where boiling occurs</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Predict the void distribution and the wall temperature</a:t>
            </a:r>
          </a:p>
          <a:p>
            <a:pPr>
              <a:spcBef>
                <a:spcPts val="1200"/>
              </a:spcBef>
              <a:spcAft>
                <a:spcPts val="900"/>
              </a:spcAft>
            </a:pPr>
            <a:r>
              <a:rPr lang="en-GB" altLang="en-US" sz="2000" b="1" dirty="0">
                <a:latin typeface="Sylfaen" panose="010A0502050306030303" pitchFamily="18" charset="0"/>
                <a:ea typeface="Verdana" panose="020B0604030504040204" pitchFamily="34" charset="0"/>
                <a:cs typeface="Verdana" panose="020B0604030504040204" pitchFamily="34" charset="0"/>
              </a:rPr>
              <a:t>DEBORA experiment (</a:t>
            </a:r>
            <a:r>
              <a:rPr lang="en-GB" altLang="en-US" sz="2000" b="1" dirty="0" err="1">
                <a:latin typeface="Sylfaen" panose="010A0502050306030303" pitchFamily="18" charset="0"/>
                <a:ea typeface="Verdana" panose="020B0604030504040204" pitchFamily="34" charset="0"/>
                <a:cs typeface="Verdana" panose="020B0604030504040204" pitchFamily="34" charset="0"/>
              </a:rPr>
              <a:t>Garnier</a:t>
            </a:r>
            <a:r>
              <a:rPr lang="en-GB" altLang="en-US" sz="2000" b="1" dirty="0">
                <a:latin typeface="Sylfaen" panose="010A0502050306030303" pitchFamily="18" charset="0"/>
                <a:ea typeface="Verdana" panose="020B0604030504040204" pitchFamily="34" charset="0"/>
                <a:cs typeface="Verdana" panose="020B0604030504040204" pitchFamily="34" charset="0"/>
              </a:rPr>
              <a:t> et al., 2001)*</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Subcooled boiling of Freon R-12 at moderate pressures</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Pipe diameter  </a:t>
            </a:r>
            <a:r>
              <a:rPr lang="en-GB" altLang="en-US" sz="2000" i="1" dirty="0">
                <a:latin typeface="Sylfaen" panose="010A0502050306030303" pitchFamily="18" charset="0"/>
                <a:ea typeface="Verdana" panose="020B0604030504040204" pitchFamily="34" charset="0"/>
                <a:cs typeface="Verdana" panose="020B0604030504040204" pitchFamily="34" charset="0"/>
              </a:rPr>
              <a:t>D</a:t>
            </a:r>
            <a:r>
              <a:rPr lang="en-GB" altLang="en-US" sz="2000" dirty="0">
                <a:latin typeface="Sylfaen" panose="010A0502050306030303" pitchFamily="18" charset="0"/>
                <a:ea typeface="Verdana" panose="020B0604030504040204" pitchFamily="34" charset="0"/>
                <a:cs typeface="Verdana" panose="020B0604030504040204" pitchFamily="34" charset="0"/>
              </a:rPr>
              <a:t> = 0.0192 m</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Heated length of 3.5 m</a:t>
            </a:r>
          </a:p>
          <a:p>
            <a:pPr>
              <a:spcBef>
                <a:spcPts val="0"/>
              </a:spcBef>
              <a:spcAft>
                <a:spcPts val="900"/>
              </a:spcAft>
            </a:pPr>
            <a:r>
              <a:rPr lang="en-GB" altLang="en-US" sz="2000" i="1" dirty="0">
                <a:latin typeface="Sylfaen" panose="010A0502050306030303" pitchFamily="18" charset="0"/>
                <a:ea typeface="Verdana" panose="020B0604030504040204" pitchFamily="34" charset="0"/>
                <a:cs typeface="Verdana" panose="020B0604030504040204" pitchFamily="34" charset="0"/>
              </a:rPr>
              <a:t>G</a:t>
            </a:r>
            <a:r>
              <a:rPr lang="en-GB" altLang="en-US" sz="2000" dirty="0">
                <a:latin typeface="Sylfaen" panose="010A0502050306030303" pitchFamily="18" charset="0"/>
                <a:ea typeface="Verdana" panose="020B0604030504040204" pitchFamily="34" charset="0"/>
                <a:cs typeface="Verdana" panose="020B0604030504040204" pitchFamily="34" charset="0"/>
              </a:rPr>
              <a:t> = 1996 kg m</a:t>
            </a:r>
            <a:r>
              <a:rPr lang="en-GB" altLang="en-US" sz="2000" baseline="30000" dirty="0">
                <a:latin typeface="Sylfaen" panose="010A0502050306030303" pitchFamily="18" charset="0"/>
                <a:ea typeface="Verdana" panose="020B0604030504040204" pitchFamily="34" charset="0"/>
                <a:cs typeface="Verdana" panose="020B0604030504040204" pitchFamily="34" charset="0"/>
              </a:rPr>
              <a:t>-2</a:t>
            </a:r>
            <a:r>
              <a:rPr lang="en-GB" altLang="en-US" sz="2000" dirty="0">
                <a:latin typeface="Sylfaen" panose="010A0502050306030303" pitchFamily="18" charset="0"/>
                <a:ea typeface="Verdana" panose="020B0604030504040204" pitchFamily="34" charset="0"/>
                <a:cs typeface="Verdana" panose="020B0604030504040204" pitchFamily="34" charset="0"/>
              </a:rPr>
              <a:t>s</a:t>
            </a:r>
            <a:r>
              <a:rPr lang="en-GB" altLang="en-US" sz="2000" baseline="30000" dirty="0">
                <a:latin typeface="Sylfaen" panose="010A0502050306030303" pitchFamily="18" charset="0"/>
                <a:ea typeface="Verdana" panose="020B0604030504040204" pitchFamily="34" charset="0"/>
                <a:cs typeface="Verdana" panose="020B0604030504040204" pitchFamily="34" charset="0"/>
              </a:rPr>
              <a:t>-1</a:t>
            </a:r>
            <a:r>
              <a:rPr lang="en-GB" altLang="en-US" sz="2000" dirty="0">
                <a:latin typeface="Sylfaen" panose="010A0502050306030303" pitchFamily="18" charset="0"/>
                <a:ea typeface="Verdana" panose="020B0604030504040204" pitchFamily="34" charset="0"/>
                <a:cs typeface="Verdana" panose="020B0604030504040204" pitchFamily="34" charset="0"/>
              </a:rPr>
              <a:t>; </a:t>
            </a:r>
            <a:r>
              <a:rPr lang="en-GB" altLang="en-US" sz="2000" i="1" dirty="0">
                <a:latin typeface="Sylfaen" panose="010A0502050306030303" pitchFamily="18" charset="0"/>
                <a:ea typeface="Verdana" panose="020B0604030504040204" pitchFamily="34" charset="0"/>
                <a:cs typeface="Verdana" panose="020B0604030504040204" pitchFamily="34" charset="0"/>
              </a:rPr>
              <a:t>p</a:t>
            </a:r>
            <a:r>
              <a:rPr lang="en-GB" altLang="en-US" sz="2000" dirty="0">
                <a:latin typeface="Sylfaen" panose="010A0502050306030303" pitchFamily="18" charset="0"/>
                <a:ea typeface="Verdana" panose="020B0604030504040204" pitchFamily="34" charset="0"/>
                <a:cs typeface="Verdana" panose="020B0604030504040204" pitchFamily="34" charset="0"/>
              </a:rPr>
              <a:t> = 2.62 MPa </a:t>
            </a:r>
          </a:p>
          <a:p>
            <a:pPr>
              <a:spcBef>
                <a:spcPts val="0"/>
              </a:spcBef>
              <a:spcAft>
                <a:spcPts val="900"/>
              </a:spcAft>
            </a:pPr>
            <a:r>
              <a:rPr lang="en-GB" altLang="en-US" sz="2000" i="1" dirty="0">
                <a:latin typeface="Sylfaen" panose="010A0502050306030303" pitchFamily="18" charset="0"/>
                <a:ea typeface="Verdana" panose="020B0604030504040204" pitchFamily="34" charset="0"/>
                <a:cs typeface="Verdana" panose="020B0604030504040204" pitchFamily="34" charset="0"/>
              </a:rPr>
              <a:t>T</a:t>
            </a:r>
            <a:r>
              <a:rPr lang="en-GB" altLang="en-US" sz="2000" i="1" baseline="-25000" dirty="0">
                <a:latin typeface="Sylfaen" panose="010A0502050306030303" pitchFamily="18" charset="0"/>
                <a:ea typeface="Verdana" panose="020B0604030504040204" pitchFamily="34" charset="0"/>
                <a:cs typeface="Verdana" panose="020B0604030504040204" pitchFamily="34" charset="0"/>
              </a:rPr>
              <a:t>in</a:t>
            </a:r>
            <a:r>
              <a:rPr lang="en-GB" altLang="en-US" sz="2000" dirty="0">
                <a:latin typeface="Sylfaen" panose="010A0502050306030303" pitchFamily="18" charset="0"/>
                <a:ea typeface="Verdana" panose="020B0604030504040204" pitchFamily="34" charset="0"/>
                <a:cs typeface="Verdana" panose="020B0604030504040204" pitchFamily="34" charset="0"/>
              </a:rPr>
              <a:t> = 341.67</a:t>
            </a:r>
            <a:r>
              <a:rPr lang="en-GB" altLang="en-US" sz="2000" dirty="0">
                <a:latin typeface="Sylfaen" panose="010A0502050306030303" pitchFamily="18" charset="0"/>
                <a:ea typeface="Verdana" panose="020B0604030504040204" pitchFamily="34" charset="0"/>
                <a:cs typeface="Times New Roman" panose="02020603050405020304" pitchFamily="18" charset="0"/>
              </a:rPr>
              <a:t> K</a:t>
            </a:r>
            <a:r>
              <a:rPr lang="en-GB" altLang="en-US" sz="2000" dirty="0">
                <a:latin typeface="Sylfaen" panose="010A0502050306030303" pitchFamily="18" charset="0"/>
                <a:ea typeface="Verdana" panose="020B0604030504040204" pitchFamily="34" charset="0"/>
                <a:cs typeface="Verdana" panose="020B0604030504040204" pitchFamily="34" charset="0"/>
              </a:rPr>
              <a:t>; </a:t>
            </a:r>
            <a:r>
              <a:rPr lang="en-GB" altLang="en-US" sz="2000" dirty="0" err="1">
                <a:latin typeface="Sylfaen" panose="010A0502050306030303" pitchFamily="18" charset="0"/>
                <a:ea typeface="Verdana" panose="020B0604030504040204" pitchFamily="34" charset="0"/>
                <a:cs typeface="Verdana" panose="020B0604030504040204" pitchFamily="34" charset="0"/>
              </a:rPr>
              <a:t>T</a:t>
            </a:r>
            <a:r>
              <a:rPr lang="en-GB" altLang="en-US" sz="2000" baseline="-25000" dirty="0" err="1">
                <a:latin typeface="Sylfaen" panose="010A0502050306030303" pitchFamily="18" charset="0"/>
                <a:ea typeface="Verdana" panose="020B0604030504040204" pitchFamily="34" charset="0"/>
                <a:cs typeface="Verdana" panose="020B0604030504040204" pitchFamily="34" charset="0"/>
              </a:rPr>
              <a:t>sat</a:t>
            </a:r>
            <a:r>
              <a:rPr lang="en-GB" altLang="en-US" sz="2000" baseline="-25000" dirty="0">
                <a:latin typeface="Sylfaen" panose="010A0502050306030303" pitchFamily="18" charset="0"/>
                <a:ea typeface="Verdana" panose="020B0604030504040204" pitchFamily="34" charset="0"/>
                <a:cs typeface="Verdana" panose="020B0604030504040204" pitchFamily="34" charset="0"/>
              </a:rPr>
              <a:t> </a:t>
            </a:r>
            <a:r>
              <a:rPr lang="en-GB" altLang="en-US" sz="2000" dirty="0">
                <a:latin typeface="Sylfaen" panose="010A0502050306030303" pitchFamily="18" charset="0"/>
                <a:ea typeface="Verdana" panose="020B0604030504040204" pitchFamily="34" charset="0"/>
                <a:cs typeface="Verdana" panose="020B0604030504040204" pitchFamily="34" charset="0"/>
              </a:rPr>
              <a:t>= 359.98 K q </a:t>
            </a:r>
            <a:r>
              <a:rPr lang="en-GB" altLang="en-US" sz="2000" dirty="0">
                <a:latin typeface="Times New Roman" panose="02020603050405020304" pitchFamily="18" charset="0"/>
                <a:ea typeface="Verdana" panose="020B0604030504040204" pitchFamily="34" charset="0"/>
                <a:cs typeface="Times New Roman" panose="02020603050405020304" pitchFamily="18" charset="0"/>
              </a:rPr>
              <a:t>= 73.9 kW m</a:t>
            </a:r>
            <a:r>
              <a:rPr lang="en-GB" altLang="en-US" sz="2000" baseline="30000" dirty="0">
                <a:latin typeface="Times New Roman" panose="02020603050405020304" pitchFamily="18" charset="0"/>
                <a:ea typeface="Verdana" panose="020B0604030504040204" pitchFamily="34" charset="0"/>
                <a:cs typeface="Times New Roman" panose="02020603050405020304" pitchFamily="18" charset="0"/>
              </a:rPr>
              <a:t>-2</a:t>
            </a: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Bubbles experience significant change in size from departure from the heated wall, driven by coalescence in the flow. Population balance is therefore included</a:t>
            </a:r>
          </a:p>
        </p:txBody>
      </p:sp>
      <p:sp>
        <p:nvSpPr>
          <p:cNvPr id="7" name="Rectangle 6"/>
          <p:cNvSpPr/>
          <p:nvPr/>
        </p:nvSpPr>
        <p:spPr>
          <a:xfrm>
            <a:off x="204241" y="1590975"/>
            <a:ext cx="4389343" cy="400110"/>
          </a:xfrm>
          <a:prstGeom prst="rect">
            <a:avLst/>
          </a:prstGeom>
        </p:spPr>
        <p:txBody>
          <a:bodyPr wrap="none">
            <a:spAutoFit/>
          </a:bodyPr>
          <a:lstStyle/>
          <a:p>
            <a:r>
              <a:rPr lang="en-GB" altLang="en-US" sz="2000" b="1" dirty="0">
                <a:latin typeface="Verdana" panose="020B0604030504040204" pitchFamily="34" charset="0"/>
                <a:ea typeface="Verdana" panose="020B0604030504040204" pitchFamily="34" charset="0"/>
                <a:cs typeface="Verdana" panose="020B0604030504040204" pitchFamily="34" charset="0"/>
              </a:rPr>
              <a:t>Boiling flow in a vertical pipe</a:t>
            </a:r>
            <a:endParaRPr lang="en-GB" sz="2000" dirty="0"/>
          </a:p>
        </p:txBody>
      </p:sp>
      <p:grpSp>
        <p:nvGrpSpPr>
          <p:cNvPr id="48" name="Group 47"/>
          <p:cNvGrpSpPr/>
          <p:nvPr/>
        </p:nvGrpSpPr>
        <p:grpSpPr>
          <a:xfrm>
            <a:off x="9450712" y="1679532"/>
            <a:ext cx="1167270" cy="5028386"/>
            <a:chOff x="10103165" y="1731982"/>
            <a:chExt cx="1167270" cy="5028386"/>
          </a:xfrm>
        </p:grpSpPr>
        <p:grpSp>
          <p:nvGrpSpPr>
            <p:cNvPr id="44" name="Group 43"/>
            <p:cNvGrpSpPr/>
            <p:nvPr/>
          </p:nvGrpSpPr>
          <p:grpSpPr>
            <a:xfrm>
              <a:off x="10103165" y="1731982"/>
              <a:ext cx="1167270" cy="4144939"/>
              <a:chOff x="10103165" y="1731982"/>
              <a:chExt cx="1167270" cy="4144939"/>
            </a:xfrm>
          </p:grpSpPr>
          <p:grpSp>
            <p:nvGrpSpPr>
              <p:cNvPr id="15" name="Group 14"/>
              <p:cNvGrpSpPr/>
              <p:nvPr/>
            </p:nvGrpSpPr>
            <p:grpSpPr>
              <a:xfrm>
                <a:off x="10103165" y="1731982"/>
                <a:ext cx="1167270" cy="3216931"/>
                <a:chOff x="9290365" y="2005057"/>
                <a:chExt cx="1167270" cy="3216931"/>
              </a:xfrm>
            </p:grpSpPr>
            <p:grpSp>
              <p:nvGrpSpPr>
                <p:cNvPr id="12" name="Group 11"/>
                <p:cNvGrpSpPr/>
                <p:nvPr/>
              </p:nvGrpSpPr>
              <p:grpSpPr>
                <a:xfrm>
                  <a:off x="9290365" y="2005057"/>
                  <a:ext cx="1167270" cy="3216931"/>
                  <a:chOff x="8339801" y="1734675"/>
                  <a:chExt cx="1167270" cy="3216931"/>
                </a:xfrm>
              </p:grpSpPr>
              <p:sp>
                <p:nvSpPr>
                  <p:cNvPr id="4" name="Oval 3"/>
                  <p:cNvSpPr/>
                  <p:nvPr/>
                </p:nvSpPr>
                <p:spPr bwMode="auto">
                  <a:xfrm>
                    <a:off x="8339801" y="1734675"/>
                    <a:ext cx="1167270" cy="349623"/>
                  </a:xfrm>
                  <a:prstGeom prst="ellipse">
                    <a:avLst/>
                  </a:prstGeom>
                  <a:solidFill>
                    <a:srgbClr val="D3F8FD"/>
                  </a:solidFill>
                  <a:ln w="31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0" name="Oval 9"/>
                  <p:cNvSpPr/>
                  <p:nvPr/>
                </p:nvSpPr>
                <p:spPr bwMode="auto">
                  <a:xfrm>
                    <a:off x="8339801" y="4601983"/>
                    <a:ext cx="1167270" cy="349623"/>
                  </a:xfrm>
                  <a:prstGeom prst="ellipse">
                    <a:avLst/>
                  </a:prstGeom>
                  <a:solidFill>
                    <a:srgbClr val="D3F8FD"/>
                  </a:solidFill>
                  <a:ln w="31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fontAlgn="base">
                      <a:spcBef>
                        <a:spcPct val="20000"/>
                      </a:spcBef>
                      <a:spcAft>
                        <a:spcPct val="0"/>
                      </a:spcAft>
                    </a:pPr>
                    <a:endParaRPr lang="en-GB" sz="2000">
                      <a:latin typeface="Arial" charset="0"/>
                    </a:endParaRPr>
                  </a:p>
                </p:txBody>
              </p:sp>
              <p:cxnSp>
                <p:nvCxnSpPr>
                  <p:cNvPr id="9" name="Straight Connector 8"/>
                  <p:cNvCxnSpPr>
                    <a:endCxn id="10" idx="2"/>
                  </p:cNvCxnSpPr>
                  <p:nvPr/>
                </p:nvCxnSpPr>
                <p:spPr bwMode="auto">
                  <a:xfrm>
                    <a:off x="8339801" y="1909486"/>
                    <a:ext cx="0" cy="2867309"/>
                  </a:xfrm>
                  <a:prstGeom prst="line">
                    <a:avLst/>
                  </a:prstGeom>
                  <a:solidFill>
                    <a:schemeClr val="hlink"/>
                  </a:solidFill>
                  <a:ln w="317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9507071" y="1909485"/>
                    <a:ext cx="0" cy="2867309"/>
                  </a:xfrm>
                  <a:prstGeom prst="line">
                    <a:avLst/>
                  </a:prstGeom>
                  <a:solidFill>
                    <a:schemeClr val="hlink"/>
                  </a:solidFill>
                  <a:ln w="3175" cap="flat" cmpd="sng" algn="ctr">
                    <a:solidFill>
                      <a:schemeClr val="tx1"/>
                    </a:solidFill>
                    <a:prstDash val="solid"/>
                    <a:round/>
                    <a:headEnd type="none" w="med" len="med"/>
                    <a:tailEnd type="none" w="med" len="med"/>
                  </a:ln>
                  <a:effectLst/>
                </p:spPr>
              </p:cxnSp>
            </p:grpSp>
            <p:grpSp>
              <p:nvGrpSpPr>
                <p:cNvPr id="13" name="Group 12"/>
                <p:cNvGrpSpPr/>
                <p:nvPr/>
              </p:nvGrpSpPr>
              <p:grpSpPr>
                <a:xfrm>
                  <a:off x="9299556" y="2269553"/>
                  <a:ext cx="887424" cy="1247326"/>
                  <a:chOff x="9299556" y="2269553"/>
                  <a:chExt cx="887424" cy="1247326"/>
                </a:xfrm>
                <a:solidFill>
                  <a:srgbClr val="00B0F0"/>
                </a:solidFill>
              </p:grpSpPr>
              <p:sp>
                <p:nvSpPr>
                  <p:cNvPr id="17" name="Oval 16"/>
                  <p:cNvSpPr/>
                  <p:nvPr/>
                </p:nvSpPr>
                <p:spPr bwMode="auto">
                  <a:xfrm>
                    <a:off x="9934980" y="2369049"/>
                    <a:ext cx="252000" cy="252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8" name="Oval 17"/>
                  <p:cNvSpPr/>
                  <p:nvPr/>
                </p:nvSpPr>
                <p:spPr bwMode="auto">
                  <a:xfrm>
                    <a:off x="9407090" y="3302807"/>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20" name="Oval 19"/>
                  <p:cNvSpPr/>
                  <p:nvPr/>
                </p:nvSpPr>
                <p:spPr bwMode="auto">
                  <a:xfrm>
                    <a:off x="9428003" y="2522835"/>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28" name="Oval 27"/>
                  <p:cNvSpPr/>
                  <p:nvPr/>
                </p:nvSpPr>
                <p:spPr bwMode="auto">
                  <a:xfrm>
                    <a:off x="9424928" y="2269553"/>
                    <a:ext cx="252000" cy="252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29" name="Oval 28"/>
                  <p:cNvSpPr/>
                  <p:nvPr/>
                </p:nvSpPr>
                <p:spPr bwMode="auto">
                  <a:xfrm>
                    <a:off x="9786266" y="2701855"/>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0" name="Oval 29"/>
                  <p:cNvSpPr/>
                  <p:nvPr/>
                </p:nvSpPr>
                <p:spPr bwMode="auto">
                  <a:xfrm>
                    <a:off x="9651540" y="2866174"/>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1" name="Oval 30"/>
                  <p:cNvSpPr/>
                  <p:nvPr/>
                </p:nvSpPr>
                <p:spPr bwMode="auto">
                  <a:xfrm>
                    <a:off x="9419125" y="3177209"/>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2" name="Oval 31"/>
                  <p:cNvSpPr/>
                  <p:nvPr/>
                </p:nvSpPr>
                <p:spPr bwMode="auto">
                  <a:xfrm>
                    <a:off x="9307899" y="3322031"/>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3" name="Oval 32"/>
                  <p:cNvSpPr/>
                  <p:nvPr/>
                </p:nvSpPr>
                <p:spPr bwMode="auto">
                  <a:xfrm>
                    <a:off x="9299556" y="3223961"/>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4" name="Oval 33"/>
                  <p:cNvSpPr/>
                  <p:nvPr/>
                </p:nvSpPr>
                <p:spPr bwMode="auto">
                  <a:xfrm>
                    <a:off x="9324324" y="3085720"/>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5" name="Oval 34"/>
                  <p:cNvSpPr/>
                  <p:nvPr/>
                </p:nvSpPr>
                <p:spPr bwMode="auto">
                  <a:xfrm>
                    <a:off x="9307899" y="3426879"/>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6" name="Oval 35"/>
                  <p:cNvSpPr/>
                  <p:nvPr/>
                </p:nvSpPr>
                <p:spPr bwMode="auto">
                  <a:xfrm>
                    <a:off x="9365198" y="2953228"/>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7" name="Oval 36"/>
                  <p:cNvSpPr/>
                  <p:nvPr/>
                </p:nvSpPr>
                <p:spPr bwMode="auto">
                  <a:xfrm>
                    <a:off x="9565640" y="2678482"/>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8" name="Oval 37"/>
                  <p:cNvSpPr/>
                  <p:nvPr/>
                </p:nvSpPr>
                <p:spPr bwMode="auto">
                  <a:xfrm>
                    <a:off x="9518316" y="3188795"/>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9" name="Oval 38"/>
                  <p:cNvSpPr/>
                  <p:nvPr/>
                </p:nvSpPr>
                <p:spPr bwMode="auto">
                  <a:xfrm>
                    <a:off x="9463369" y="2956174"/>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grpSp>
          </p:grpSp>
          <p:grpSp>
            <p:nvGrpSpPr>
              <p:cNvPr id="43" name="Group 42"/>
              <p:cNvGrpSpPr/>
              <p:nvPr/>
            </p:nvGrpSpPr>
            <p:grpSpPr>
              <a:xfrm>
                <a:off x="10409820" y="4976921"/>
                <a:ext cx="623952" cy="900000"/>
                <a:chOff x="10433503" y="5060698"/>
                <a:chExt cx="623952" cy="900000"/>
              </a:xfrm>
            </p:grpSpPr>
            <p:cxnSp>
              <p:nvCxnSpPr>
                <p:cNvPr id="40" name="Straight Arrow Connector 39"/>
                <p:cNvCxnSpPr/>
                <p:nvPr/>
              </p:nvCxnSpPr>
              <p:spPr bwMode="auto">
                <a:xfrm flipV="1">
                  <a:off x="10433503" y="5060698"/>
                  <a:ext cx="0" cy="90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41" name="Straight Arrow Connector 40"/>
                <p:cNvCxnSpPr/>
                <p:nvPr/>
              </p:nvCxnSpPr>
              <p:spPr bwMode="auto">
                <a:xfrm flipV="1">
                  <a:off x="10752357" y="5060698"/>
                  <a:ext cx="0" cy="90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42" name="Straight Arrow Connector 41"/>
                <p:cNvCxnSpPr/>
                <p:nvPr/>
              </p:nvCxnSpPr>
              <p:spPr bwMode="auto">
                <a:xfrm flipV="1">
                  <a:off x="11057455" y="5060698"/>
                  <a:ext cx="0" cy="90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grpSp>
        </p:grpSp>
        <p:sp>
          <p:nvSpPr>
            <p:cNvPr id="45" name="Rectangle 44"/>
            <p:cNvSpPr/>
            <p:nvPr/>
          </p:nvSpPr>
          <p:spPr>
            <a:xfrm>
              <a:off x="10327231" y="5929371"/>
              <a:ext cx="831318" cy="830997"/>
            </a:xfrm>
            <a:prstGeom prst="rect">
              <a:avLst/>
            </a:prstGeom>
          </p:spPr>
          <p:txBody>
            <a:bodyPr wrap="none">
              <a:spAutoFit/>
            </a:bodyPr>
            <a:lstStyle/>
            <a:p>
              <a:r>
                <a:rPr lang="en-GB" baseline="-250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U</a:t>
              </a:r>
              <a:r>
                <a:rPr lang="en-GB" baseline="-25000" dirty="0">
                  <a:latin typeface="Times New Roman" panose="02020603050405020304" pitchFamily="18" charset="0"/>
                  <a:cs typeface="Times New Roman" panose="02020603050405020304" pitchFamily="18" charset="0"/>
                </a:rPr>
                <a:t>L</a:t>
              </a:r>
              <a:r>
                <a:rPr lang="en-GB" dirty="0">
                  <a:latin typeface="Times New Roman" panose="02020603050405020304" pitchFamily="18" charset="0"/>
                  <a:cs typeface="Times New Roman" panose="02020603050405020304" pitchFamily="18" charset="0"/>
                </a:rPr>
                <a:t>, T</a:t>
              </a:r>
              <a:r>
                <a:rPr lang="en-GB" baseline="-25000" dirty="0">
                  <a:latin typeface="Times New Roman" panose="02020603050405020304" pitchFamily="18" charset="0"/>
                  <a:cs typeface="Times New Roman" panose="02020603050405020304" pitchFamily="18" charset="0"/>
                </a:rPr>
                <a:t>L</a:t>
              </a:r>
              <a:endParaRPr lang="en-GB" baseline="-25000" dirty="0"/>
            </a:p>
            <a:p>
              <a:endParaRPr lang="en-GB" baseline="-25000" dirty="0"/>
            </a:p>
            <a:p>
              <a:endParaRPr lang="en-GB" dirty="0"/>
            </a:p>
          </p:txBody>
        </p:sp>
      </p:grpSp>
      <p:sp>
        <p:nvSpPr>
          <p:cNvPr id="46" name="Oval 45"/>
          <p:cNvSpPr/>
          <p:nvPr/>
        </p:nvSpPr>
        <p:spPr bwMode="auto">
          <a:xfrm>
            <a:off x="9677945" y="2780103"/>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7" name="Oval 46"/>
          <p:cNvSpPr/>
          <p:nvPr/>
        </p:nvSpPr>
        <p:spPr bwMode="auto">
          <a:xfrm>
            <a:off x="9482882" y="2292540"/>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9" name="Oval 48"/>
          <p:cNvSpPr/>
          <p:nvPr/>
        </p:nvSpPr>
        <p:spPr bwMode="auto">
          <a:xfrm>
            <a:off x="9464194" y="2648949"/>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0" name="Oval 49"/>
          <p:cNvSpPr/>
          <p:nvPr/>
        </p:nvSpPr>
        <p:spPr bwMode="auto">
          <a:xfrm>
            <a:off x="9590632" y="2383966"/>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1" name="Oval 50"/>
          <p:cNvSpPr/>
          <p:nvPr/>
        </p:nvSpPr>
        <p:spPr bwMode="auto">
          <a:xfrm>
            <a:off x="9468246" y="2421142"/>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2" name="Oval 51"/>
          <p:cNvSpPr/>
          <p:nvPr/>
        </p:nvSpPr>
        <p:spPr bwMode="auto">
          <a:xfrm>
            <a:off x="9649010" y="2497313"/>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3" name="Oval 52"/>
          <p:cNvSpPr/>
          <p:nvPr/>
        </p:nvSpPr>
        <p:spPr bwMode="auto">
          <a:xfrm>
            <a:off x="9569593" y="2745347"/>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4" name="Oval 53"/>
          <p:cNvSpPr/>
          <p:nvPr/>
        </p:nvSpPr>
        <p:spPr bwMode="auto">
          <a:xfrm>
            <a:off x="9455293" y="2530147"/>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5" name="Oval 54"/>
          <p:cNvSpPr/>
          <p:nvPr/>
        </p:nvSpPr>
        <p:spPr bwMode="auto">
          <a:xfrm>
            <a:off x="9559143" y="2491083"/>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6" name="Oval 55"/>
          <p:cNvSpPr/>
          <p:nvPr/>
        </p:nvSpPr>
        <p:spPr bwMode="auto">
          <a:xfrm>
            <a:off x="9635282" y="2444940"/>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7" name="Oval 56"/>
          <p:cNvSpPr/>
          <p:nvPr/>
        </p:nvSpPr>
        <p:spPr bwMode="auto">
          <a:xfrm>
            <a:off x="9474328" y="2030209"/>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8" name="Oval 57"/>
          <p:cNvSpPr/>
          <p:nvPr/>
        </p:nvSpPr>
        <p:spPr bwMode="auto">
          <a:xfrm>
            <a:off x="9476486" y="2169524"/>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9" name="Oval 58"/>
          <p:cNvSpPr/>
          <p:nvPr/>
        </p:nvSpPr>
        <p:spPr bwMode="auto">
          <a:xfrm>
            <a:off x="9824538" y="2220368"/>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0" name="Oval 59"/>
          <p:cNvSpPr/>
          <p:nvPr/>
        </p:nvSpPr>
        <p:spPr bwMode="auto">
          <a:xfrm>
            <a:off x="9929327" y="2282484"/>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1" name="Oval 60"/>
          <p:cNvSpPr/>
          <p:nvPr/>
        </p:nvSpPr>
        <p:spPr bwMode="auto">
          <a:xfrm>
            <a:off x="9958571" y="2150706"/>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2" name="Oval 61"/>
          <p:cNvSpPr/>
          <p:nvPr/>
        </p:nvSpPr>
        <p:spPr bwMode="auto">
          <a:xfrm>
            <a:off x="9837003" y="2099295"/>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3" name="Oval 62"/>
          <p:cNvSpPr/>
          <p:nvPr/>
        </p:nvSpPr>
        <p:spPr bwMode="auto">
          <a:xfrm>
            <a:off x="10037926" y="2272257"/>
            <a:ext cx="90000" cy="90000"/>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grpSp>
        <p:nvGrpSpPr>
          <p:cNvPr id="6" name="Group 5"/>
          <p:cNvGrpSpPr/>
          <p:nvPr/>
        </p:nvGrpSpPr>
        <p:grpSpPr>
          <a:xfrm>
            <a:off x="8788241" y="2179459"/>
            <a:ext cx="532748" cy="2079532"/>
            <a:chOff x="8788241" y="2179459"/>
            <a:chExt cx="532748" cy="2079532"/>
          </a:xfrm>
        </p:grpSpPr>
        <p:cxnSp>
          <p:nvCxnSpPr>
            <p:cNvPr id="64" name="Straight Arrow Connector 63"/>
            <p:cNvCxnSpPr/>
            <p:nvPr/>
          </p:nvCxnSpPr>
          <p:spPr bwMode="auto">
            <a:xfrm flipV="1">
              <a:off x="8801836" y="4253023"/>
              <a:ext cx="513572" cy="5968"/>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cxnSp>
          <p:nvCxnSpPr>
            <p:cNvPr id="67" name="Straight Arrow Connector 66"/>
            <p:cNvCxnSpPr/>
            <p:nvPr/>
          </p:nvCxnSpPr>
          <p:spPr bwMode="auto">
            <a:xfrm flipV="1">
              <a:off x="8803573" y="3954191"/>
              <a:ext cx="513572" cy="5968"/>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cxnSp>
          <p:nvCxnSpPr>
            <p:cNvPr id="68" name="Straight Arrow Connector 67"/>
            <p:cNvCxnSpPr/>
            <p:nvPr/>
          </p:nvCxnSpPr>
          <p:spPr bwMode="auto">
            <a:xfrm flipV="1">
              <a:off x="8801836" y="3655359"/>
              <a:ext cx="513572" cy="5968"/>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cxnSp>
          <p:nvCxnSpPr>
            <p:cNvPr id="69" name="Straight Arrow Connector 68"/>
            <p:cNvCxnSpPr/>
            <p:nvPr/>
          </p:nvCxnSpPr>
          <p:spPr bwMode="auto">
            <a:xfrm flipV="1">
              <a:off x="8807417" y="3350559"/>
              <a:ext cx="513572" cy="5968"/>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cxnSp>
          <p:nvCxnSpPr>
            <p:cNvPr id="70" name="Straight Arrow Connector 69"/>
            <p:cNvCxnSpPr/>
            <p:nvPr/>
          </p:nvCxnSpPr>
          <p:spPr bwMode="auto">
            <a:xfrm flipV="1">
              <a:off x="8797533" y="3061314"/>
              <a:ext cx="513572" cy="5968"/>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cxnSp>
          <p:nvCxnSpPr>
            <p:cNvPr id="71" name="Straight Arrow Connector 70"/>
            <p:cNvCxnSpPr/>
            <p:nvPr/>
          </p:nvCxnSpPr>
          <p:spPr bwMode="auto">
            <a:xfrm flipV="1">
              <a:off x="8799428" y="2777899"/>
              <a:ext cx="513572" cy="5968"/>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cxnSp>
          <p:nvCxnSpPr>
            <p:cNvPr id="72" name="Straight Arrow Connector 71"/>
            <p:cNvCxnSpPr/>
            <p:nvPr/>
          </p:nvCxnSpPr>
          <p:spPr bwMode="auto">
            <a:xfrm flipV="1">
              <a:off x="8788241" y="2465720"/>
              <a:ext cx="513572" cy="5968"/>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cxnSp>
          <p:nvCxnSpPr>
            <p:cNvPr id="73" name="Straight Arrow Connector 72"/>
            <p:cNvCxnSpPr/>
            <p:nvPr/>
          </p:nvCxnSpPr>
          <p:spPr bwMode="auto">
            <a:xfrm flipV="1">
              <a:off x="8801836" y="2179459"/>
              <a:ext cx="513572" cy="5968"/>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grpSp>
      <p:sp>
        <p:nvSpPr>
          <p:cNvPr id="75" name="Rectangle 74"/>
          <p:cNvSpPr/>
          <p:nvPr/>
        </p:nvSpPr>
        <p:spPr>
          <a:xfrm>
            <a:off x="8151513" y="2888343"/>
            <a:ext cx="479618" cy="605294"/>
          </a:xfrm>
          <a:prstGeom prst="rect">
            <a:avLst/>
          </a:prstGeom>
        </p:spPr>
        <p:txBody>
          <a:bodyPr wrap="none">
            <a:spAutoFit/>
          </a:bodyPr>
          <a:lstStyle/>
          <a:p>
            <a:r>
              <a:rPr lang="en-GB" sz="2000" baseline="-25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q</a:t>
            </a:r>
            <a:r>
              <a:rPr lang="en-GB" sz="2000" baseline="-25000" dirty="0" err="1">
                <a:latin typeface="Times New Roman" panose="02020603050405020304" pitchFamily="18" charset="0"/>
                <a:cs typeface="Times New Roman" panose="02020603050405020304" pitchFamily="18" charset="0"/>
              </a:rPr>
              <a:t>w</a:t>
            </a:r>
            <a:endParaRPr lang="en-GB" sz="2000" baseline="-25000" dirty="0"/>
          </a:p>
          <a:p>
            <a:endParaRPr lang="en-GB" sz="2000" baseline="-25000" dirty="0"/>
          </a:p>
        </p:txBody>
      </p:sp>
      <p:sp>
        <p:nvSpPr>
          <p:cNvPr id="3" name="Rectangle 2"/>
          <p:cNvSpPr/>
          <p:nvPr/>
        </p:nvSpPr>
        <p:spPr>
          <a:xfrm>
            <a:off x="253578" y="6449587"/>
            <a:ext cx="12090822" cy="307777"/>
          </a:xfrm>
          <a:prstGeom prst="rect">
            <a:avLst/>
          </a:prstGeom>
        </p:spPr>
        <p:txBody>
          <a:bodyPr wrap="square">
            <a:spAutoFit/>
          </a:bodyPr>
          <a:lstStyle/>
          <a:p>
            <a:pPr>
              <a:spcBef>
                <a:spcPts val="0"/>
              </a:spcBef>
              <a:spcAft>
                <a:spcPts val="900"/>
              </a:spcAft>
            </a:pPr>
            <a:r>
              <a:rPr lang="en-GB" altLang="en-US" sz="1400" b="1" dirty="0">
                <a:latin typeface="Sylfaen" panose="010A0502050306030303" pitchFamily="18" charset="0"/>
                <a:ea typeface="Verdana" panose="020B0604030504040204" pitchFamily="34" charset="0"/>
                <a:cs typeface="Verdana" panose="020B0604030504040204" pitchFamily="34" charset="0"/>
              </a:rPr>
              <a:t>*</a:t>
            </a:r>
            <a:r>
              <a:rPr lang="en-GB" altLang="en-US" sz="1400" b="1" dirty="0" err="1">
                <a:latin typeface="Sylfaen" panose="010A0502050306030303" pitchFamily="18" charset="0"/>
                <a:ea typeface="Verdana" panose="020B0604030504040204" pitchFamily="34" charset="0"/>
                <a:cs typeface="Verdana" panose="020B0604030504040204" pitchFamily="34" charset="0"/>
              </a:rPr>
              <a:t>Garnier</a:t>
            </a:r>
            <a:r>
              <a:rPr lang="en-GB" altLang="en-US" sz="1400" b="1" dirty="0">
                <a:latin typeface="Sylfaen" panose="010A0502050306030303" pitchFamily="18" charset="0"/>
                <a:ea typeface="Verdana" panose="020B0604030504040204" pitchFamily="34" charset="0"/>
                <a:cs typeface="Verdana" panose="020B0604030504040204" pitchFamily="34" charset="0"/>
              </a:rPr>
              <a:t>, G. et al., 2001. Local measurements on flow boiling of refrigerant 12 in a vertical tube. Multiphase Science and Technology 13, 1-111.</a:t>
            </a:r>
            <a:endParaRPr lang="en-GB" altLang="en-US" sz="2400" b="1" dirty="0">
              <a:latin typeface="Sylfaen" panose="010A0502050306030303" pitchFamily="18"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86620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Boundary and Initial Conditions</a:t>
            </a:r>
          </a:p>
        </p:txBody>
      </p:sp>
      <p:sp>
        <p:nvSpPr>
          <p:cNvPr id="5" name="TextBox 4"/>
          <p:cNvSpPr txBox="1"/>
          <p:nvPr/>
        </p:nvSpPr>
        <p:spPr>
          <a:xfrm>
            <a:off x="304799" y="1465933"/>
            <a:ext cx="11515165" cy="5132174"/>
          </a:xfrm>
          <a:prstGeom prst="rect">
            <a:avLst/>
          </a:prstGeom>
          <a:noFill/>
        </p:spPr>
        <p:txBody>
          <a:bodyPr wrap="square" rtlCol="0">
            <a:spAutoFit/>
          </a:bodyPr>
          <a:lstStyle/>
          <a:p>
            <a:pPr>
              <a:spcBef>
                <a:spcPts val="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Temperature</a:t>
            </a:r>
          </a:p>
          <a:p>
            <a:pPr marL="342900" indent="-342900">
              <a:spcBef>
                <a:spcPts val="0"/>
              </a:spcBef>
              <a:spcAft>
                <a:spcPts val="12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Imposed (</a:t>
            </a:r>
            <a:r>
              <a:rPr lang="en-GB" altLang="en-US" sz="2000" i="1" u="sng" dirty="0" err="1">
                <a:latin typeface="Sylfaen" panose="010A0502050306030303" pitchFamily="18" charset="0"/>
                <a:ea typeface="Verdana" panose="020B0604030504040204" pitchFamily="34" charset="0"/>
                <a:cs typeface="Verdana" panose="020B0604030504040204" pitchFamily="34" charset="0"/>
              </a:rPr>
              <a:t>fixedValue</a:t>
            </a:r>
            <a:r>
              <a:rPr lang="en-GB" altLang="en-US" sz="2000" dirty="0">
                <a:latin typeface="Sylfaen" panose="010A0502050306030303" pitchFamily="18" charset="0"/>
                <a:ea typeface="Verdana" panose="020B0604030504040204" pitchFamily="34" charset="0"/>
                <a:cs typeface="Verdana" panose="020B0604030504040204" pitchFamily="34" charset="0"/>
              </a:rPr>
              <a:t>) at the inlet and zero gradient at the outlet (</a:t>
            </a:r>
            <a:r>
              <a:rPr lang="en-GB" altLang="en-US" sz="2000" i="1" dirty="0" err="1">
                <a:latin typeface="Sylfaen" panose="010A0502050306030303" pitchFamily="18" charset="0"/>
                <a:ea typeface="Verdana" panose="020B0604030504040204" pitchFamily="34" charset="0"/>
                <a:cs typeface="Verdana" panose="020B0604030504040204" pitchFamily="34" charset="0"/>
              </a:rPr>
              <a:t>inletOutlet</a:t>
            </a:r>
            <a:r>
              <a:rPr lang="en-GB" altLang="en-US" sz="2000" dirty="0">
                <a:latin typeface="Sylfaen" panose="010A0502050306030303" pitchFamily="18" charset="0"/>
                <a:ea typeface="Verdana" panose="020B0604030504040204" pitchFamily="34" charset="0"/>
                <a:cs typeface="Verdana" panose="020B0604030504040204" pitchFamily="34" charset="0"/>
              </a:rPr>
              <a:t>).</a:t>
            </a:r>
          </a:p>
          <a:p>
            <a:pPr marL="342900" indent="-342900">
              <a:spcBef>
                <a:spcPts val="0"/>
              </a:spcBef>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At the wall, </a:t>
            </a:r>
            <a:r>
              <a:rPr lang="en-GB" altLang="en-US" sz="2000" i="1" dirty="0" err="1">
                <a:latin typeface="Sylfaen" panose="010A0502050306030303" pitchFamily="18" charset="0"/>
                <a:ea typeface="Verdana" panose="020B0604030504040204" pitchFamily="34" charset="0"/>
                <a:cs typeface="Verdana" panose="020B0604030504040204" pitchFamily="34" charset="0"/>
              </a:rPr>
              <a:t>fixedMultiPhaseHeatFlux</a:t>
            </a:r>
            <a:r>
              <a:rPr lang="en-GB" altLang="en-US" sz="2000" i="1" dirty="0">
                <a:latin typeface="Sylfaen" panose="010A0502050306030303" pitchFamily="18" charset="0"/>
                <a:ea typeface="Verdana" panose="020B0604030504040204" pitchFamily="34" charset="0"/>
                <a:cs typeface="Verdana" panose="020B0604030504040204" pitchFamily="34" charset="0"/>
              </a:rPr>
              <a:t> </a:t>
            </a:r>
            <a:r>
              <a:rPr lang="en-GB" altLang="en-US" sz="2000" dirty="0">
                <a:latin typeface="Sylfaen" panose="010A0502050306030303" pitchFamily="18" charset="0"/>
                <a:ea typeface="Verdana" panose="020B0604030504040204" pitchFamily="34" charset="0"/>
                <a:cs typeface="Verdana" panose="020B0604030504040204" pitchFamily="34" charset="0"/>
              </a:rPr>
              <a:t>condition is used, that calculates the wall temperature that produces the imposed heat flux in a multiphase flow. On the other phase, </a:t>
            </a:r>
            <a:r>
              <a:rPr lang="en-GB" altLang="en-US" sz="2000" i="1" dirty="0" err="1">
                <a:latin typeface="Sylfaen" panose="010A0502050306030303" pitchFamily="18" charset="0"/>
                <a:ea typeface="Verdana" panose="020B0604030504040204" pitchFamily="34" charset="0"/>
                <a:cs typeface="Verdana" panose="020B0604030504040204" pitchFamily="34" charset="0"/>
              </a:rPr>
              <a:t>copiedFixedValue</a:t>
            </a:r>
            <a:r>
              <a:rPr lang="en-GB" altLang="en-US" sz="2000" dirty="0">
                <a:latin typeface="Sylfaen" panose="010A0502050306030303" pitchFamily="18" charset="0"/>
                <a:ea typeface="Verdana" panose="020B0604030504040204" pitchFamily="34" charset="0"/>
                <a:cs typeface="Verdana" panose="020B0604030504040204" pitchFamily="34" charset="0"/>
              </a:rPr>
              <a:t> ensures the temperatures are consistent.</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60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Void fraction</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Imposed (</a:t>
            </a:r>
            <a:r>
              <a:rPr lang="en-GB" altLang="en-US" sz="2000" i="1" u="sng" dirty="0" err="1">
                <a:latin typeface="Sylfaen" panose="010A0502050306030303" pitchFamily="18" charset="0"/>
                <a:ea typeface="Verdana" panose="020B0604030504040204" pitchFamily="34" charset="0"/>
                <a:cs typeface="Verdana" panose="020B0604030504040204" pitchFamily="34" charset="0"/>
              </a:rPr>
              <a:t>fixedValue</a:t>
            </a:r>
            <a:r>
              <a:rPr lang="en-GB" altLang="en-US" sz="2000" dirty="0">
                <a:latin typeface="Sylfaen" panose="010A0502050306030303" pitchFamily="18" charset="0"/>
                <a:ea typeface="Verdana" panose="020B0604030504040204" pitchFamily="34" charset="0"/>
                <a:cs typeface="Verdana" panose="020B0604030504040204" pitchFamily="34" charset="0"/>
              </a:rPr>
              <a:t>) at the inlet with zero value, given that single-phase flow of liquid is injected at the inlet of the pipe.</a:t>
            </a:r>
          </a:p>
        </p:txBody>
      </p:sp>
      <p:sp>
        <p:nvSpPr>
          <p:cNvPr id="3" name="Rectangle 2"/>
          <p:cNvSpPr/>
          <p:nvPr/>
        </p:nvSpPr>
        <p:spPr>
          <a:xfrm>
            <a:off x="691475" y="3528035"/>
            <a:ext cx="3498387" cy="1569660"/>
          </a:xfrm>
          <a:prstGeom prst="rect">
            <a:avLst/>
          </a:prstGeom>
          <a:ln>
            <a:solidFill>
              <a:schemeClr val="tx1"/>
            </a:solidFill>
          </a:ln>
        </p:spPr>
        <p:txBody>
          <a:bodyPr wrap="square">
            <a:spAutoFit/>
          </a:bodyPr>
          <a:lstStyle/>
          <a:p>
            <a:r>
              <a:rPr lang="en-GB" sz="1200" dirty="0"/>
              <a:t> wall</a:t>
            </a:r>
          </a:p>
          <a:p>
            <a:r>
              <a:rPr lang="en-GB" sz="1200" dirty="0"/>
              <a:t>    {</a:t>
            </a:r>
          </a:p>
          <a:p>
            <a:r>
              <a:rPr lang="en-GB" sz="1200" dirty="0"/>
              <a:t>        type            </a:t>
            </a:r>
            <a:r>
              <a:rPr lang="en-GB" sz="1200" dirty="0" err="1"/>
              <a:t>fixedMultiPhaseHeatFlux</a:t>
            </a:r>
            <a:r>
              <a:rPr lang="en-GB" sz="1200" dirty="0"/>
              <a:t>;</a:t>
            </a:r>
          </a:p>
          <a:p>
            <a:r>
              <a:rPr lang="en-GB" sz="1200" dirty="0"/>
              <a:t>        relax           0.5;</a:t>
            </a:r>
          </a:p>
          <a:p>
            <a:r>
              <a:rPr lang="en-GB" sz="1200" dirty="0"/>
              <a:t>        q               uniform 73890;</a:t>
            </a:r>
          </a:p>
          <a:p>
            <a:r>
              <a:rPr lang="en-GB" sz="1200" dirty="0"/>
              <a:t>        phase           "liquid";</a:t>
            </a:r>
          </a:p>
          <a:p>
            <a:r>
              <a:rPr lang="en-GB" sz="1200" dirty="0"/>
              <a:t>        value           uniform 341.67;</a:t>
            </a:r>
          </a:p>
          <a:p>
            <a:r>
              <a:rPr lang="en-GB" sz="1200" dirty="0"/>
              <a:t>    }</a:t>
            </a:r>
          </a:p>
        </p:txBody>
      </p:sp>
      <p:sp>
        <p:nvSpPr>
          <p:cNvPr id="4" name="Rectangle 3"/>
          <p:cNvSpPr/>
          <p:nvPr/>
        </p:nvSpPr>
        <p:spPr>
          <a:xfrm>
            <a:off x="5824562" y="3712700"/>
            <a:ext cx="3305790" cy="1200329"/>
          </a:xfrm>
          <a:prstGeom prst="rect">
            <a:avLst/>
          </a:prstGeom>
          <a:ln>
            <a:solidFill>
              <a:schemeClr val="tx1"/>
            </a:solidFill>
          </a:ln>
        </p:spPr>
        <p:txBody>
          <a:bodyPr wrap="square">
            <a:spAutoFit/>
          </a:bodyPr>
          <a:lstStyle/>
          <a:p>
            <a:r>
              <a:rPr lang="en-GB" sz="1200" dirty="0"/>
              <a:t> wall</a:t>
            </a:r>
          </a:p>
          <a:p>
            <a:r>
              <a:rPr lang="en-GB" sz="1200" dirty="0"/>
              <a:t>    {</a:t>
            </a:r>
          </a:p>
          <a:p>
            <a:r>
              <a:rPr lang="en-GB" sz="1200" dirty="0"/>
              <a:t>        type                          </a:t>
            </a:r>
            <a:r>
              <a:rPr lang="en-GB" sz="1200" dirty="0" err="1"/>
              <a:t>copiedFixedValue</a:t>
            </a:r>
            <a:r>
              <a:rPr lang="en-GB" sz="1200" dirty="0"/>
              <a:t>;</a:t>
            </a:r>
          </a:p>
          <a:p>
            <a:r>
              <a:rPr lang="en-GB" sz="1200" dirty="0"/>
              <a:t>        </a:t>
            </a:r>
            <a:r>
              <a:rPr lang="en-GB" sz="1200" dirty="0" err="1"/>
              <a:t>sourceFieldName</a:t>
            </a:r>
            <a:r>
              <a:rPr lang="en-GB" sz="1200" dirty="0"/>
              <a:t>     </a:t>
            </a:r>
            <a:r>
              <a:rPr lang="en-GB" sz="1200" dirty="0" err="1"/>
              <a:t>T.liquid</a:t>
            </a:r>
            <a:r>
              <a:rPr lang="en-GB" sz="1200" dirty="0"/>
              <a:t>;</a:t>
            </a:r>
          </a:p>
          <a:p>
            <a:r>
              <a:rPr lang="en-GB" sz="1200" dirty="0"/>
              <a:t>        value                         uniform 341.67;</a:t>
            </a:r>
          </a:p>
          <a:p>
            <a:r>
              <a:rPr lang="en-GB" sz="1200" dirty="0"/>
              <a:t>    }</a:t>
            </a:r>
          </a:p>
        </p:txBody>
      </p:sp>
    </p:spTree>
    <p:extLst>
      <p:ext uri="{BB962C8B-B14F-4D97-AF65-F5344CB8AC3E}">
        <p14:creationId xmlns:p14="http://schemas.microsoft.com/office/powerpoint/2010/main" val="2394902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Wall Treatment</a:t>
            </a:r>
          </a:p>
        </p:txBody>
      </p:sp>
      <p:sp>
        <p:nvSpPr>
          <p:cNvPr id="5" name="TextBox 4"/>
          <p:cNvSpPr txBox="1"/>
          <p:nvPr/>
        </p:nvSpPr>
        <p:spPr>
          <a:xfrm>
            <a:off x="231950" y="1418263"/>
            <a:ext cx="11789721" cy="5178341"/>
          </a:xfrm>
          <a:prstGeom prst="rect">
            <a:avLst/>
          </a:prstGeom>
          <a:noFill/>
        </p:spPr>
        <p:txBody>
          <a:bodyPr wrap="square" rtlCol="0">
            <a:spAutoFit/>
          </a:bodyPr>
          <a:lstStyle/>
          <a:p>
            <a:pPr>
              <a:spcBef>
                <a:spcPts val="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Wall boiling</a:t>
            </a:r>
          </a:p>
          <a:p>
            <a:pPr marL="342900" indent="-342900">
              <a:spcBef>
                <a:spcPts val="0"/>
              </a:spcBef>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Heat flux partitioning model is essentially a boundary condition that links the heat flux with the wall temperature. </a:t>
            </a:r>
          </a:p>
          <a:p>
            <a:pPr marL="342900" indent="-342900">
              <a:spcBef>
                <a:spcPts val="0"/>
              </a:spcBef>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It is used as the wall boundary condition for the turbulent thermal diffusivity, returning the value at the wall necessary to achieve the wall temperature prescribed by the boiling model given the imposed heat flux</a:t>
            </a: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It is selected in </a:t>
            </a:r>
            <a:r>
              <a:rPr lang="en-GB" altLang="en-US" i="1" dirty="0">
                <a:latin typeface="Sylfaen" panose="010A0502050306030303" pitchFamily="18" charset="0"/>
                <a:ea typeface="Verdana" panose="020B0604030504040204" pitchFamily="34" charset="0"/>
                <a:cs typeface="Verdana" panose="020B0604030504040204" pitchFamily="34" charset="0"/>
              </a:rPr>
              <a:t>0/</a:t>
            </a:r>
            <a:r>
              <a:rPr lang="en-GB" altLang="en-US" i="1" dirty="0" err="1">
                <a:latin typeface="Sylfaen" panose="010A0502050306030303" pitchFamily="18" charset="0"/>
                <a:ea typeface="Verdana" panose="020B0604030504040204" pitchFamily="34" charset="0"/>
                <a:cs typeface="Verdana" panose="020B0604030504040204" pitchFamily="34" charset="0"/>
              </a:rPr>
              <a:t>alphat.liquid</a:t>
            </a:r>
            <a:endParaRPr lang="en-GB" altLang="en-US" i="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617961" y="3080966"/>
                <a:ext cx="3506408" cy="7365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rPr>
                                <m:t>𝑞</m:t>
                              </m:r>
                            </m:e>
                            <m:sub>
                              <m:r>
                                <a:rPr lang="en-GB" i="1">
                                  <a:latin typeface="Cambria Math" panose="02040503050406030204" pitchFamily="18" charset="0"/>
                                </a:rPr>
                                <m:t>𝑤</m:t>
                              </m:r>
                            </m:sub>
                            <m:sup>
                              <m:r>
                                <a:rPr lang="en-GB" i="0">
                                  <a:latin typeface="Cambria Math" panose="02040503050406030204" pitchFamily="18" charset="0"/>
                                </a:rPr>
                                <m:t>"</m:t>
                              </m:r>
                            </m:sup>
                          </m:sSubSup>
                        </m:num>
                        <m:den>
                          <m:r>
                            <a:rPr lang="en-GB" i="1">
                              <a:latin typeface="Cambria Math" panose="02040503050406030204" pitchFamily="18" charset="0"/>
                            </a:rPr>
                            <m:t>𝜌</m:t>
                          </m:r>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𝑝</m:t>
                              </m:r>
                            </m:sub>
                          </m:sSub>
                        </m:den>
                      </m:f>
                      <m:r>
                        <a:rPr lang="en-GB" i="0">
                          <a:latin typeface="Cambria Math" panose="02040503050406030204" pitchFamily="18" charset="0"/>
                        </a:rPr>
                        <m:t> = </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𝑙𝑎𝑚</m:t>
                              </m:r>
                            </m:sub>
                          </m:sSub>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𝑡</m:t>
                              </m:r>
                            </m:sub>
                          </m:sSub>
                        </m:e>
                      </m:d>
                      <m:f>
                        <m:fPr>
                          <m:ctrlPr>
                            <a:rPr lang="en-GB" i="1">
                              <a:latin typeface="Cambria Math" panose="02040503050406030204" pitchFamily="18" charset="0"/>
                            </a:rPr>
                          </m:ctrlPr>
                        </m:fPr>
                        <m:num>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𝑤</m:t>
                                  </m:r>
                                </m:sub>
                              </m:sSub>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𝑐</m:t>
                                  </m:r>
                                </m:sub>
                              </m:sSub>
                            </m:e>
                          </m:d>
                        </m:num>
                        <m:den>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𝑑</m:t>
                              </m:r>
                            </m:sub>
                          </m:sSub>
                        </m:den>
                      </m:f>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𝑦</m:t>
                          </m:r>
                        </m:sub>
                      </m:sSub>
                      <m:r>
                        <a:rPr lang="en-GB" i="0">
                          <a:latin typeface="Cambria Math" panose="02040503050406030204" pitchFamily="18" charset="0"/>
                        </a:rPr>
                        <m:t> </m:t>
                      </m:r>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617961" y="3080966"/>
                <a:ext cx="3506408" cy="736548"/>
              </a:xfrm>
              <a:prstGeom prst="rect">
                <a:avLst/>
              </a:prstGeom>
              <a:blipFill rotWithShape="0">
                <a:blip r:embed="rId3"/>
                <a:stretch>
                  <a:fillRect/>
                </a:stretch>
              </a:blipFill>
            </p:spPr>
            <p:txBody>
              <a:bodyPr/>
              <a:lstStyle/>
              <a:p>
                <a:r>
                  <a:rPr lang="en-GB">
                    <a:noFill/>
                  </a:rPr>
                  <a:t> </a:t>
                </a:r>
              </a:p>
            </p:txBody>
          </p:sp>
        </mc:Fallback>
      </mc:AlternateContent>
      <p:sp>
        <p:nvSpPr>
          <p:cNvPr id="4" name="Rectangle 3"/>
          <p:cNvSpPr/>
          <p:nvPr/>
        </p:nvSpPr>
        <p:spPr>
          <a:xfrm>
            <a:off x="4276165" y="4011659"/>
            <a:ext cx="4424685" cy="2123658"/>
          </a:xfrm>
          <a:prstGeom prst="rect">
            <a:avLst/>
          </a:prstGeom>
        </p:spPr>
        <p:txBody>
          <a:bodyPr wrap="square">
            <a:spAutoFit/>
          </a:bodyPr>
          <a:lstStyle/>
          <a:p>
            <a:r>
              <a:rPr lang="en-GB" sz="1200" dirty="0"/>
              <a:t> wall</a:t>
            </a:r>
          </a:p>
          <a:p>
            <a:r>
              <a:rPr lang="en-GB" sz="1200" dirty="0"/>
              <a:t>    {</a:t>
            </a:r>
          </a:p>
          <a:p>
            <a:r>
              <a:rPr lang="en-GB" sz="1200" dirty="0"/>
              <a:t>        type            compressible::</a:t>
            </a:r>
            <a:r>
              <a:rPr lang="en-GB" sz="1200" dirty="0" err="1"/>
              <a:t>alphatWallBoilingWallFunction</a:t>
            </a:r>
            <a:r>
              <a:rPr lang="en-GB" sz="1200" dirty="0"/>
              <a:t>;</a:t>
            </a:r>
          </a:p>
          <a:p>
            <a:r>
              <a:rPr lang="en-GB" sz="1200" dirty="0"/>
              <a:t>        </a:t>
            </a:r>
            <a:r>
              <a:rPr lang="en-GB" sz="1200" dirty="0" err="1"/>
              <a:t>otherPhase</a:t>
            </a:r>
            <a:r>
              <a:rPr lang="en-GB" sz="1200" dirty="0"/>
              <a:t>      gas;</a:t>
            </a:r>
          </a:p>
          <a:p>
            <a:r>
              <a:rPr lang="en-GB" sz="1200" dirty="0"/>
              <a:t>        </a:t>
            </a:r>
            <a:r>
              <a:rPr lang="en-GB" sz="1200" dirty="0" err="1"/>
              <a:t>phaseType</a:t>
            </a:r>
            <a:r>
              <a:rPr lang="en-GB" sz="1200" dirty="0"/>
              <a:t>       liquid;</a:t>
            </a:r>
          </a:p>
          <a:p>
            <a:r>
              <a:rPr lang="en-GB" sz="1200" dirty="0"/>
              <a:t>        </a:t>
            </a:r>
            <a:r>
              <a:rPr lang="en-GB" sz="1200" dirty="0" err="1"/>
              <a:t>Prt</a:t>
            </a:r>
            <a:r>
              <a:rPr lang="en-GB" sz="1200" dirty="0"/>
              <a:t>             0.85;</a:t>
            </a:r>
          </a:p>
          <a:p>
            <a:r>
              <a:rPr lang="en-GB" sz="1200" dirty="0"/>
              <a:t>        </a:t>
            </a:r>
            <a:r>
              <a:rPr lang="en-GB" sz="1200" dirty="0" err="1"/>
              <a:t>Cmu</a:t>
            </a:r>
            <a:r>
              <a:rPr lang="en-GB" sz="1200" dirty="0"/>
              <a:t>             0.09;</a:t>
            </a:r>
          </a:p>
          <a:p>
            <a:r>
              <a:rPr lang="en-GB" sz="1200" dirty="0"/>
              <a:t>        kappa           0.41;</a:t>
            </a:r>
          </a:p>
          <a:p>
            <a:r>
              <a:rPr lang="en-GB" sz="1200" dirty="0"/>
              <a:t>        E               9.8;</a:t>
            </a:r>
          </a:p>
          <a:p>
            <a:r>
              <a:rPr lang="en-GB" sz="1200" dirty="0"/>
              <a:t>        relax           0.01;</a:t>
            </a:r>
          </a:p>
          <a:p>
            <a:r>
              <a:rPr lang="en-GB" sz="1200" dirty="0"/>
              <a:t>        </a:t>
            </a:r>
            <a:r>
              <a:rPr lang="en-GB" sz="1200" dirty="0" err="1"/>
              <a:t>dmdt</a:t>
            </a:r>
            <a:r>
              <a:rPr lang="en-GB" sz="1200" dirty="0"/>
              <a:t>            uniform 0;</a:t>
            </a:r>
          </a:p>
        </p:txBody>
      </p:sp>
      <p:sp>
        <p:nvSpPr>
          <p:cNvPr id="6" name="Rectangle 5"/>
          <p:cNvSpPr/>
          <p:nvPr/>
        </p:nvSpPr>
        <p:spPr>
          <a:xfrm>
            <a:off x="8852647" y="3358420"/>
            <a:ext cx="3258671" cy="3416320"/>
          </a:xfrm>
          <a:prstGeom prst="rect">
            <a:avLst/>
          </a:prstGeom>
        </p:spPr>
        <p:txBody>
          <a:bodyPr wrap="square">
            <a:spAutoFit/>
          </a:bodyPr>
          <a:lstStyle/>
          <a:p>
            <a:r>
              <a:rPr lang="en-GB" sz="1200" dirty="0"/>
              <a:t> </a:t>
            </a:r>
            <a:r>
              <a:rPr lang="en-GB" sz="1200" dirty="0" err="1"/>
              <a:t>partitioningModel</a:t>
            </a:r>
            <a:endParaRPr lang="en-GB" sz="1200" dirty="0"/>
          </a:p>
          <a:p>
            <a:r>
              <a:rPr lang="en-GB" sz="1200" dirty="0"/>
              <a:t>        {</a:t>
            </a:r>
          </a:p>
          <a:p>
            <a:r>
              <a:rPr lang="en-GB" sz="1200" dirty="0"/>
              <a:t>            type        </a:t>
            </a:r>
            <a:r>
              <a:rPr lang="en-GB" sz="1200" dirty="0" err="1"/>
              <a:t>phaseFraction</a:t>
            </a:r>
            <a:r>
              <a:rPr lang="en-GB" sz="1200" dirty="0"/>
              <a:t>;</a:t>
            </a:r>
          </a:p>
          <a:p>
            <a:r>
              <a:rPr lang="en-GB" sz="1200" dirty="0"/>
              <a:t>        }</a:t>
            </a:r>
          </a:p>
          <a:p>
            <a:r>
              <a:rPr lang="en-GB" sz="1200" dirty="0"/>
              <a:t>        </a:t>
            </a:r>
            <a:r>
              <a:rPr lang="en-GB" sz="1200" dirty="0" err="1"/>
              <a:t>nucleationSiteModel</a:t>
            </a:r>
            <a:endParaRPr lang="en-GB" sz="1200" dirty="0"/>
          </a:p>
          <a:p>
            <a:r>
              <a:rPr lang="en-GB" sz="1200" dirty="0"/>
              <a:t>        {</a:t>
            </a:r>
          </a:p>
          <a:p>
            <a:r>
              <a:rPr lang="en-GB" sz="1200" dirty="0"/>
              <a:t>            type        </a:t>
            </a:r>
            <a:r>
              <a:rPr lang="en-GB" sz="1200" dirty="0" err="1"/>
              <a:t>LemmertChawla</a:t>
            </a:r>
            <a:r>
              <a:rPr lang="en-GB" sz="1200" dirty="0"/>
              <a:t>;</a:t>
            </a:r>
          </a:p>
          <a:p>
            <a:r>
              <a:rPr lang="en-GB" sz="1200" dirty="0"/>
              <a:t>        }</a:t>
            </a:r>
          </a:p>
          <a:p>
            <a:r>
              <a:rPr lang="en-GB" sz="1200" dirty="0"/>
              <a:t>        </a:t>
            </a:r>
            <a:r>
              <a:rPr lang="en-GB" sz="1200" dirty="0" err="1"/>
              <a:t>departureDiamModel</a:t>
            </a:r>
            <a:endParaRPr lang="en-GB" sz="1200" dirty="0"/>
          </a:p>
          <a:p>
            <a:r>
              <a:rPr lang="en-GB" sz="1200" dirty="0"/>
              <a:t>        {</a:t>
            </a:r>
          </a:p>
          <a:p>
            <a:r>
              <a:rPr lang="en-GB" sz="1200" dirty="0"/>
              <a:t>            type        </a:t>
            </a:r>
            <a:r>
              <a:rPr lang="en-GB" sz="1200" dirty="0" err="1"/>
              <a:t>TolubinskiKostanchuk</a:t>
            </a:r>
            <a:r>
              <a:rPr lang="en-GB" sz="1200" dirty="0"/>
              <a:t>;</a:t>
            </a:r>
          </a:p>
          <a:p>
            <a:r>
              <a:rPr lang="en-GB" sz="1200" dirty="0"/>
              <a:t>        }</a:t>
            </a:r>
          </a:p>
          <a:p>
            <a:r>
              <a:rPr lang="en-GB" sz="1200" dirty="0"/>
              <a:t>        </a:t>
            </a:r>
            <a:r>
              <a:rPr lang="en-GB" sz="1200" dirty="0" err="1"/>
              <a:t>departureFreqModel</a:t>
            </a:r>
            <a:endParaRPr lang="en-GB" sz="1200" dirty="0"/>
          </a:p>
          <a:p>
            <a:r>
              <a:rPr lang="en-GB" sz="1200" dirty="0"/>
              <a:t>        {</a:t>
            </a:r>
          </a:p>
          <a:p>
            <a:r>
              <a:rPr lang="en-GB" sz="1200" dirty="0"/>
              <a:t>            type        Cole;</a:t>
            </a:r>
          </a:p>
          <a:p>
            <a:r>
              <a:rPr lang="en-GB" sz="1200" dirty="0"/>
              <a:t>        }</a:t>
            </a:r>
          </a:p>
          <a:p>
            <a:r>
              <a:rPr lang="en-GB" sz="1200" dirty="0"/>
              <a:t>        value           uniform 0.01;</a:t>
            </a:r>
          </a:p>
          <a:p>
            <a:r>
              <a:rPr lang="en-GB" sz="1200" dirty="0"/>
              <a:t>    }</a:t>
            </a:r>
          </a:p>
        </p:txBody>
      </p:sp>
      <p:sp>
        <p:nvSpPr>
          <p:cNvPr id="7" name="Rectangle 6"/>
          <p:cNvSpPr/>
          <p:nvPr/>
        </p:nvSpPr>
        <p:spPr>
          <a:xfrm>
            <a:off x="231950" y="4704156"/>
            <a:ext cx="3667697" cy="923330"/>
          </a:xfrm>
          <a:prstGeom prst="rect">
            <a:avLst/>
          </a:prstGeom>
        </p:spPr>
        <p:txBody>
          <a:bodyPr wrap="square">
            <a:spAutoFit/>
          </a:bodyPr>
          <a:lstStyle/>
          <a:p>
            <a:pPr marL="285750" indent="-285750">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Necessary sub-models (e.g. bubble departure diameter) are also selected in the same file</a:t>
            </a:r>
            <a:endParaRPr lang="en-GB" dirty="0"/>
          </a:p>
        </p:txBody>
      </p:sp>
    </p:spTree>
    <p:extLst>
      <p:ext uri="{BB962C8B-B14F-4D97-AF65-F5344CB8AC3E}">
        <p14:creationId xmlns:p14="http://schemas.microsoft.com/office/powerpoint/2010/main" val="135988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err="1">
                <a:latin typeface="Verdana" panose="020B0604030504040204" pitchFamily="34" charset="0"/>
                <a:ea typeface="Verdana" panose="020B0604030504040204" pitchFamily="34" charset="0"/>
                <a:cs typeface="Verdana" panose="020B0604030504040204" pitchFamily="34" charset="0"/>
              </a:rPr>
              <a:t>Thermophysical</a:t>
            </a:r>
            <a:r>
              <a:rPr lang="en-GB" sz="2400" dirty="0">
                <a:latin typeface="Verdana" panose="020B0604030504040204" pitchFamily="34" charset="0"/>
                <a:ea typeface="Verdana" panose="020B0604030504040204" pitchFamily="34" charset="0"/>
                <a:cs typeface="Verdana" panose="020B0604030504040204" pitchFamily="34" charset="0"/>
              </a:rPr>
              <a:t> Properties</a:t>
            </a:r>
          </a:p>
        </p:txBody>
      </p:sp>
      <p:sp>
        <p:nvSpPr>
          <p:cNvPr id="5" name="TextBox 4"/>
          <p:cNvSpPr txBox="1"/>
          <p:nvPr/>
        </p:nvSpPr>
        <p:spPr>
          <a:xfrm>
            <a:off x="231950" y="1496431"/>
            <a:ext cx="11762826" cy="1554272"/>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Specified in </a:t>
            </a:r>
            <a:r>
              <a:rPr lang="en-GB" altLang="en-US" sz="2000" i="1" dirty="0">
                <a:latin typeface="Sylfaen" panose="010A0502050306030303" pitchFamily="18" charset="0"/>
                <a:ea typeface="Verdana" panose="020B0604030504040204" pitchFamily="34" charset="0"/>
                <a:cs typeface="Verdana" panose="020B0604030504040204" pitchFamily="34" charset="0"/>
              </a:rPr>
              <a:t>constant/thermophysicalProperties.*</a:t>
            </a:r>
            <a:r>
              <a:rPr lang="en-GB" altLang="en-US" sz="2000" dirty="0">
                <a:latin typeface="Sylfaen" panose="010A0502050306030303" pitchFamily="18" charset="0"/>
                <a:ea typeface="Verdana" panose="020B0604030504040204" pitchFamily="34" charset="0"/>
                <a:cs typeface="Verdana" panose="020B0604030504040204" pitchFamily="34" charset="0"/>
              </a:rPr>
              <a:t>  for each phase</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Still constant properties, calculated as an average between inlet and saturation value. Additional thermal properties required.</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7" name="TextBox 6"/>
          <p:cNvSpPr txBox="1"/>
          <p:nvPr/>
        </p:nvSpPr>
        <p:spPr>
          <a:xfrm>
            <a:off x="2310692" y="2681111"/>
            <a:ext cx="958850" cy="369332"/>
          </a:xfrm>
          <a:prstGeom prst="rect">
            <a:avLst/>
          </a:prstGeom>
          <a:noFill/>
        </p:spPr>
        <p:txBody>
          <a:bodyPr wrap="square" rtlCol="0">
            <a:spAutoFit/>
          </a:bodyPr>
          <a:lstStyle/>
          <a:p>
            <a:pPr algn="ctr"/>
            <a:r>
              <a:rPr lang="en-GB" b="1" dirty="0">
                <a:latin typeface="Sylfaen" panose="010A0502050306030303" pitchFamily="18" charset="0"/>
              </a:rPr>
              <a:t>Liquid</a:t>
            </a:r>
          </a:p>
        </p:txBody>
      </p:sp>
      <p:sp>
        <p:nvSpPr>
          <p:cNvPr id="15" name="TextBox 14"/>
          <p:cNvSpPr txBox="1"/>
          <p:nvPr/>
        </p:nvSpPr>
        <p:spPr>
          <a:xfrm>
            <a:off x="7483471" y="2759745"/>
            <a:ext cx="958850" cy="369332"/>
          </a:xfrm>
          <a:prstGeom prst="rect">
            <a:avLst/>
          </a:prstGeom>
          <a:noFill/>
        </p:spPr>
        <p:txBody>
          <a:bodyPr wrap="square" rtlCol="0">
            <a:spAutoFit/>
          </a:bodyPr>
          <a:lstStyle/>
          <a:p>
            <a:pPr algn="ctr"/>
            <a:r>
              <a:rPr lang="en-GB" b="1" dirty="0">
                <a:latin typeface="Sylfaen" panose="010A0502050306030303" pitchFamily="18" charset="0"/>
              </a:rPr>
              <a:t>Gas</a:t>
            </a:r>
          </a:p>
        </p:txBody>
      </p:sp>
      <p:sp>
        <p:nvSpPr>
          <p:cNvPr id="11" name="Rectangle 10"/>
          <p:cNvSpPr/>
          <p:nvPr/>
        </p:nvSpPr>
        <p:spPr>
          <a:xfrm>
            <a:off x="1303045" y="3006564"/>
            <a:ext cx="2974144" cy="1938992"/>
          </a:xfrm>
          <a:prstGeom prst="rect">
            <a:avLst/>
          </a:prstGeom>
        </p:spPr>
        <p:txBody>
          <a:bodyPr wrap="square">
            <a:spAutoFit/>
          </a:bodyPr>
          <a:lstStyle/>
          <a:p>
            <a:r>
              <a:rPr lang="en-GB" sz="1200" dirty="0" err="1"/>
              <a:t>thermoType</a:t>
            </a:r>
            <a:endParaRPr lang="en-GB" sz="1200" dirty="0"/>
          </a:p>
          <a:p>
            <a:r>
              <a:rPr lang="en-GB" sz="1200" dirty="0"/>
              <a:t>{</a:t>
            </a:r>
          </a:p>
          <a:p>
            <a:r>
              <a:rPr lang="en-GB" sz="1200" dirty="0"/>
              <a:t>    type            </a:t>
            </a:r>
            <a:r>
              <a:rPr lang="en-GB" sz="1200" dirty="0" err="1"/>
              <a:t>heRhoThermo</a:t>
            </a:r>
            <a:r>
              <a:rPr lang="en-GB" sz="1200" dirty="0"/>
              <a:t>;</a:t>
            </a:r>
          </a:p>
          <a:p>
            <a:r>
              <a:rPr lang="en-GB" sz="1200" dirty="0"/>
              <a:t>    mixture         </a:t>
            </a:r>
            <a:r>
              <a:rPr lang="en-GB" sz="1200" dirty="0" err="1"/>
              <a:t>pureMixture</a:t>
            </a:r>
            <a:r>
              <a:rPr lang="en-GB" sz="1200" dirty="0"/>
              <a:t>;</a:t>
            </a:r>
          </a:p>
          <a:p>
            <a:r>
              <a:rPr lang="en-GB" sz="1200" dirty="0"/>
              <a:t>    transport       </a:t>
            </a:r>
            <a:r>
              <a:rPr lang="en-GB" sz="1200" dirty="0" err="1"/>
              <a:t>const</a:t>
            </a:r>
            <a:r>
              <a:rPr lang="en-GB" sz="1200" dirty="0"/>
              <a:t>;</a:t>
            </a:r>
          </a:p>
          <a:p>
            <a:r>
              <a:rPr lang="en-GB" sz="1200" dirty="0"/>
              <a:t>    </a:t>
            </a:r>
            <a:r>
              <a:rPr lang="en-GB" sz="1200" dirty="0" err="1"/>
              <a:t>thermo</a:t>
            </a:r>
            <a:r>
              <a:rPr lang="en-GB" sz="1200" dirty="0"/>
              <a:t>          </a:t>
            </a:r>
            <a:r>
              <a:rPr lang="en-GB" sz="1200" dirty="0" err="1"/>
              <a:t>eRefConst</a:t>
            </a:r>
            <a:r>
              <a:rPr lang="en-GB" sz="1200" dirty="0"/>
              <a:t>;</a:t>
            </a:r>
          </a:p>
          <a:p>
            <a:r>
              <a:rPr lang="en-GB" sz="1200" dirty="0"/>
              <a:t>    </a:t>
            </a:r>
            <a:r>
              <a:rPr lang="en-GB" sz="1200" dirty="0" err="1"/>
              <a:t>equationOfState</a:t>
            </a:r>
            <a:r>
              <a:rPr lang="en-GB" sz="1200" dirty="0"/>
              <a:t> </a:t>
            </a:r>
            <a:r>
              <a:rPr lang="en-GB" sz="1200" dirty="0" err="1"/>
              <a:t>rhoConst</a:t>
            </a:r>
            <a:r>
              <a:rPr lang="en-GB" sz="1200" dirty="0"/>
              <a:t>;</a:t>
            </a:r>
          </a:p>
          <a:p>
            <a:r>
              <a:rPr lang="en-GB" sz="1200" dirty="0"/>
              <a:t>    specie          </a:t>
            </a:r>
            <a:r>
              <a:rPr lang="en-GB" sz="1200" dirty="0" err="1"/>
              <a:t>specie</a:t>
            </a:r>
            <a:r>
              <a:rPr lang="en-GB" sz="1200" dirty="0"/>
              <a:t>;</a:t>
            </a:r>
          </a:p>
          <a:p>
            <a:r>
              <a:rPr lang="en-GB" sz="1200" dirty="0"/>
              <a:t>    energy          </a:t>
            </a:r>
            <a:r>
              <a:rPr lang="en-GB" sz="1200" dirty="0" err="1"/>
              <a:t>sensibleInternalEnergy</a:t>
            </a:r>
            <a:r>
              <a:rPr lang="en-GB" sz="1200" dirty="0"/>
              <a:t>;</a:t>
            </a:r>
          </a:p>
          <a:p>
            <a:r>
              <a:rPr lang="en-GB" sz="1200" dirty="0"/>
              <a:t>}</a:t>
            </a:r>
          </a:p>
        </p:txBody>
      </p:sp>
      <p:sp>
        <p:nvSpPr>
          <p:cNvPr id="12" name="Rectangle 11"/>
          <p:cNvSpPr/>
          <p:nvPr/>
        </p:nvSpPr>
        <p:spPr>
          <a:xfrm>
            <a:off x="1303045" y="5218336"/>
            <a:ext cx="2127246" cy="1384995"/>
          </a:xfrm>
          <a:prstGeom prst="rect">
            <a:avLst/>
          </a:prstGeom>
        </p:spPr>
        <p:txBody>
          <a:bodyPr wrap="square">
            <a:spAutoFit/>
          </a:bodyPr>
          <a:lstStyle/>
          <a:p>
            <a:r>
              <a:rPr lang="en-GB" sz="1200" dirty="0"/>
              <a:t>thermodynamics</a:t>
            </a:r>
          </a:p>
          <a:p>
            <a:r>
              <a:rPr lang="en-GB" sz="1200" dirty="0"/>
              <a:t>    {</a:t>
            </a:r>
          </a:p>
          <a:p>
            <a:r>
              <a:rPr lang="en-GB" sz="1200" dirty="0"/>
              <a:t>        </a:t>
            </a:r>
            <a:r>
              <a:rPr lang="en-GB" sz="1200" dirty="0" err="1"/>
              <a:t>Hf</a:t>
            </a:r>
            <a:r>
              <a:rPr lang="en-GB" sz="1200" dirty="0"/>
              <a:t>          0;</a:t>
            </a:r>
          </a:p>
          <a:p>
            <a:r>
              <a:rPr lang="en-GB" sz="1200" dirty="0"/>
              <a:t>        </a:t>
            </a:r>
            <a:r>
              <a:rPr lang="en-GB" sz="1200" dirty="0" err="1"/>
              <a:t>Cv</a:t>
            </a:r>
            <a:r>
              <a:rPr lang="en-GB" sz="1200" dirty="0"/>
              <a:t>          1284.4;</a:t>
            </a:r>
          </a:p>
          <a:p>
            <a:r>
              <a:rPr lang="en-GB" sz="1200" dirty="0"/>
              <a:t>        </a:t>
            </a:r>
            <a:r>
              <a:rPr lang="en-GB" sz="1200" dirty="0" err="1"/>
              <a:t>Tref</a:t>
            </a:r>
            <a:r>
              <a:rPr lang="en-GB" sz="1200" dirty="0"/>
              <a:t>        359.98;</a:t>
            </a:r>
          </a:p>
          <a:p>
            <a:r>
              <a:rPr lang="en-GB" sz="1200" dirty="0"/>
              <a:t>        </a:t>
            </a:r>
            <a:r>
              <a:rPr lang="en-GB" sz="1200" dirty="0" err="1"/>
              <a:t>Eref</a:t>
            </a:r>
            <a:r>
              <a:rPr lang="en-GB" sz="1200" dirty="0"/>
              <a:t>        292670;</a:t>
            </a:r>
          </a:p>
          <a:p>
            <a:r>
              <a:rPr lang="en-GB" sz="1200" dirty="0"/>
              <a:t>    }</a:t>
            </a:r>
          </a:p>
        </p:txBody>
      </p:sp>
      <p:sp>
        <p:nvSpPr>
          <p:cNvPr id="13" name="Rectangle 12"/>
          <p:cNvSpPr/>
          <p:nvPr/>
        </p:nvSpPr>
        <p:spPr>
          <a:xfrm>
            <a:off x="6472233" y="3187319"/>
            <a:ext cx="2981325" cy="1938992"/>
          </a:xfrm>
          <a:prstGeom prst="rect">
            <a:avLst/>
          </a:prstGeom>
        </p:spPr>
        <p:txBody>
          <a:bodyPr wrap="square">
            <a:spAutoFit/>
          </a:bodyPr>
          <a:lstStyle/>
          <a:p>
            <a:r>
              <a:rPr lang="en-GB" sz="1200" dirty="0" err="1"/>
              <a:t>thermoType</a:t>
            </a:r>
            <a:endParaRPr lang="en-GB" sz="1200" dirty="0"/>
          </a:p>
          <a:p>
            <a:r>
              <a:rPr lang="en-GB" sz="1200" dirty="0"/>
              <a:t>{</a:t>
            </a:r>
          </a:p>
          <a:p>
            <a:r>
              <a:rPr lang="en-GB" sz="1200" dirty="0"/>
              <a:t>    type            </a:t>
            </a:r>
            <a:r>
              <a:rPr lang="en-GB" sz="1200" dirty="0" err="1"/>
              <a:t>heRhoThermo</a:t>
            </a:r>
            <a:r>
              <a:rPr lang="en-GB" sz="1200" dirty="0"/>
              <a:t>;</a:t>
            </a:r>
          </a:p>
          <a:p>
            <a:r>
              <a:rPr lang="en-GB" sz="1200" dirty="0"/>
              <a:t>    mixture         </a:t>
            </a:r>
            <a:r>
              <a:rPr lang="en-GB" sz="1200" dirty="0" err="1"/>
              <a:t>pureMixture</a:t>
            </a:r>
            <a:r>
              <a:rPr lang="en-GB" sz="1200" dirty="0"/>
              <a:t>;</a:t>
            </a:r>
          </a:p>
          <a:p>
            <a:r>
              <a:rPr lang="en-GB" sz="1200" dirty="0"/>
              <a:t>    transport       </a:t>
            </a:r>
            <a:r>
              <a:rPr lang="en-GB" sz="1200" dirty="0" err="1"/>
              <a:t>const</a:t>
            </a:r>
            <a:r>
              <a:rPr lang="en-GB" sz="1200" dirty="0"/>
              <a:t>;</a:t>
            </a:r>
          </a:p>
          <a:p>
            <a:r>
              <a:rPr lang="en-GB" sz="1200" dirty="0"/>
              <a:t>    </a:t>
            </a:r>
            <a:r>
              <a:rPr lang="en-GB" sz="1200" dirty="0" err="1"/>
              <a:t>thermo</a:t>
            </a:r>
            <a:r>
              <a:rPr lang="en-GB" sz="1200" dirty="0"/>
              <a:t>          </a:t>
            </a:r>
            <a:r>
              <a:rPr lang="en-GB" sz="1200" dirty="0" err="1"/>
              <a:t>eRefConst</a:t>
            </a:r>
            <a:r>
              <a:rPr lang="en-GB" sz="1200" dirty="0"/>
              <a:t>;</a:t>
            </a:r>
          </a:p>
          <a:p>
            <a:r>
              <a:rPr lang="en-GB" sz="1200" dirty="0"/>
              <a:t>    </a:t>
            </a:r>
            <a:r>
              <a:rPr lang="en-GB" sz="1200" dirty="0" err="1"/>
              <a:t>equationOfState</a:t>
            </a:r>
            <a:r>
              <a:rPr lang="en-GB" sz="1200" dirty="0"/>
              <a:t> </a:t>
            </a:r>
            <a:r>
              <a:rPr lang="en-GB" sz="1200" dirty="0" err="1"/>
              <a:t>rhoConst</a:t>
            </a:r>
            <a:r>
              <a:rPr lang="en-GB" sz="1200" dirty="0"/>
              <a:t>;</a:t>
            </a:r>
          </a:p>
          <a:p>
            <a:r>
              <a:rPr lang="en-GB" sz="1200" dirty="0"/>
              <a:t>    specie          </a:t>
            </a:r>
            <a:r>
              <a:rPr lang="en-GB" sz="1200" dirty="0" err="1"/>
              <a:t>specie</a:t>
            </a:r>
            <a:r>
              <a:rPr lang="en-GB" sz="1200" dirty="0"/>
              <a:t>;</a:t>
            </a:r>
          </a:p>
          <a:p>
            <a:r>
              <a:rPr lang="en-GB" sz="1200" dirty="0"/>
              <a:t>    energy          </a:t>
            </a:r>
            <a:r>
              <a:rPr lang="en-GB" sz="1200" dirty="0" err="1"/>
              <a:t>sensibleInternalEnergy</a:t>
            </a:r>
            <a:r>
              <a:rPr lang="en-GB" sz="1200" dirty="0"/>
              <a:t>;</a:t>
            </a:r>
          </a:p>
          <a:p>
            <a:r>
              <a:rPr lang="en-GB" sz="1200" dirty="0"/>
              <a:t>}</a:t>
            </a:r>
          </a:p>
        </p:txBody>
      </p:sp>
      <p:sp>
        <p:nvSpPr>
          <p:cNvPr id="14" name="Rectangle 13"/>
          <p:cNvSpPr/>
          <p:nvPr/>
        </p:nvSpPr>
        <p:spPr>
          <a:xfrm>
            <a:off x="6472233" y="5218335"/>
            <a:ext cx="2300284" cy="1384995"/>
          </a:xfrm>
          <a:prstGeom prst="rect">
            <a:avLst/>
          </a:prstGeom>
        </p:spPr>
        <p:txBody>
          <a:bodyPr wrap="square">
            <a:spAutoFit/>
          </a:bodyPr>
          <a:lstStyle/>
          <a:p>
            <a:r>
              <a:rPr lang="en-GB" sz="1200" dirty="0"/>
              <a:t>thermodynamics</a:t>
            </a:r>
          </a:p>
          <a:p>
            <a:r>
              <a:rPr lang="en-GB" sz="1200" dirty="0"/>
              <a:t>    {</a:t>
            </a:r>
          </a:p>
          <a:p>
            <a:r>
              <a:rPr lang="en-GB" sz="1200" dirty="0"/>
              <a:t>        </a:t>
            </a:r>
            <a:r>
              <a:rPr lang="en-GB" sz="1200" dirty="0" err="1"/>
              <a:t>Hf</a:t>
            </a:r>
            <a:r>
              <a:rPr lang="en-GB" sz="1200" dirty="0"/>
              <a:t>          0;</a:t>
            </a:r>
          </a:p>
          <a:p>
            <a:r>
              <a:rPr lang="en-GB" sz="1200" dirty="0"/>
              <a:t>        </a:t>
            </a:r>
            <a:r>
              <a:rPr lang="en-GB" sz="1200" dirty="0" err="1"/>
              <a:t>Cv</a:t>
            </a:r>
            <a:r>
              <a:rPr lang="en-GB" sz="1200" dirty="0"/>
              <a:t>          1294.0;</a:t>
            </a:r>
          </a:p>
          <a:p>
            <a:r>
              <a:rPr lang="en-GB" sz="1200" dirty="0"/>
              <a:t>        </a:t>
            </a:r>
            <a:r>
              <a:rPr lang="en-GB" sz="1200" dirty="0" err="1"/>
              <a:t>Tref</a:t>
            </a:r>
            <a:r>
              <a:rPr lang="en-GB" sz="1200" dirty="0"/>
              <a:t>        359.98;</a:t>
            </a:r>
          </a:p>
          <a:p>
            <a:r>
              <a:rPr lang="en-GB" sz="1200" dirty="0"/>
              <a:t>        </a:t>
            </a:r>
            <a:r>
              <a:rPr lang="en-GB" sz="1200" dirty="0" err="1"/>
              <a:t>Eref</a:t>
            </a:r>
            <a:r>
              <a:rPr lang="en-GB" sz="1200" dirty="0"/>
              <a:t>        378590;</a:t>
            </a:r>
          </a:p>
          <a:p>
            <a:r>
              <a:rPr lang="en-GB" sz="1200" dirty="0"/>
              <a:t>    }</a:t>
            </a:r>
          </a:p>
        </p:txBody>
      </p:sp>
    </p:spTree>
    <p:extLst>
      <p:ext uri="{BB962C8B-B14F-4D97-AF65-F5344CB8AC3E}">
        <p14:creationId xmlns:p14="http://schemas.microsoft.com/office/powerpoint/2010/main" val="1389731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Phase Properties</a:t>
            </a:r>
          </a:p>
        </p:txBody>
      </p:sp>
      <p:sp>
        <p:nvSpPr>
          <p:cNvPr id="5" name="TextBox 4"/>
          <p:cNvSpPr txBox="1"/>
          <p:nvPr/>
        </p:nvSpPr>
        <p:spPr>
          <a:xfrm>
            <a:off x="231950" y="1496431"/>
            <a:ext cx="11762826" cy="6324808"/>
          </a:xfrm>
          <a:prstGeom prst="rect">
            <a:avLst/>
          </a:prstGeom>
          <a:noFill/>
        </p:spPr>
        <p:txBody>
          <a:bodyPr wrap="square" rtlCol="0">
            <a:spAutoFit/>
          </a:bodyPr>
          <a:lstStyle/>
          <a:p>
            <a:pPr>
              <a:spcBef>
                <a:spcPts val="0"/>
              </a:spcBef>
              <a:spcAft>
                <a:spcPts val="900"/>
              </a:spcAft>
            </a:pPr>
            <a:r>
              <a:rPr lang="en-GB" altLang="en-US" sz="2000" b="1" dirty="0" err="1">
                <a:latin typeface="Verdana" panose="020B0604030504040204" pitchFamily="34" charset="0"/>
                <a:ea typeface="Verdana" panose="020B0604030504040204" pitchFamily="34" charset="0"/>
                <a:cs typeface="Verdana" panose="020B0604030504040204" pitchFamily="34" charset="0"/>
              </a:rPr>
              <a:t>phaseProperties</a:t>
            </a:r>
            <a:r>
              <a:rPr lang="en-GB" altLang="en-US" sz="2000" b="1" dirty="0">
                <a:latin typeface="Verdana" panose="020B0604030504040204" pitchFamily="34" charset="0"/>
                <a:ea typeface="Verdana" panose="020B0604030504040204" pitchFamily="34" charset="0"/>
                <a:cs typeface="Verdana" panose="020B0604030504040204" pitchFamily="34" charset="0"/>
              </a:rPr>
              <a:t> file</a:t>
            </a: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Different </a:t>
            </a:r>
            <a:r>
              <a:rPr lang="en-GB" altLang="en-US" sz="2000" i="1" dirty="0" err="1">
                <a:latin typeface="Sylfaen" panose="010A0502050306030303" pitchFamily="18" charset="0"/>
                <a:ea typeface="Verdana" panose="020B0604030504040204" pitchFamily="34" charset="0"/>
                <a:cs typeface="Verdana" panose="020B0604030504040204" pitchFamily="34" charset="0"/>
              </a:rPr>
              <a:t>phaseSystem</a:t>
            </a:r>
            <a:r>
              <a:rPr lang="en-GB" altLang="en-US" sz="2000" i="1" dirty="0">
                <a:latin typeface="Sylfaen" panose="010A0502050306030303" pitchFamily="18" charset="0"/>
                <a:ea typeface="Verdana" panose="020B0604030504040204" pitchFamily="34" charset="0"/>
                <a:cs typeface="Verdana" panose="020B0604030504040204" pitchFamily="34" charset="0"/>
              </a:rPr>
              <a:t> </a:t>
            </a:r>
            <a:r>
              <a:rPr lang="en-GB" altLang="en-US" sz="2000" dirty="0">
                <a:latin typeface="Sylfaen" panose="010A0502050306030303" pitchFamily="18" charset="0"/>
                <a:ea typeface="Verdana" panose="020B0604030504040204" pitchFamily="34" charset="0"/>
                <a:cs typeface="Verdana" panose="020B0604030504040204" pitchFamily="34" charset="0"/>
              </a:rPr>
              <a:t>that also handle thermal phase change and population balance modelling</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Phases gas and liquid are set</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Phase change is activated</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A population balance model named bubbles is also set</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cxnSp>
        <p:nvCxnSpPr>
          <p:cNvPr id="19" name="Straight Arrow Connector 18"/>
          <p:cNvCxnSpPr/>
          <p:nvPr/>
        </p:nvCxnSpPr>
        <p:spPr bwMode="auto">
          <a:xfrm>
            <a:off x="5356787" y="3027515"/>
            <a:ext cx="1881840" cy="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sp>
        <p:nvSpPr>
          <p:cNvPr id="21" name="TextBox 20"/>
          <p:cNvSpPr txBox="1"/>
          <p:nvPr/>
        </p:nvSpPr>
        <p:spPr>
          <a:xfrm>
            <a:off x="4908925" y="2674629"/>
            <a:ext cx="2696882" cy="307777"/>
          </a:xfrm>
          <a:prstGeom prst="rect">
            <a:avLst/>
          </a:prstGeom>
          <a:noFill/>
        </p:spPr>
        <p:txBody>
          <a:bodyPr wrap="square" rtlCol="0">
            <a:spAutoFit/>
          </a:bodyPr>
          <a:lstStyle/>
          <a:p>
            <a:pPr algn="ctr"/>
            <a:r>
              <a:rPr lang="en-GB" sz="1400" u="sng" dirty="0" err="1">
                <a:latin typeface="Sylfaen" panose="010A0502050306030303" pitchFamily="18" charset="0"/>
              </a:rPr>
              <a:t>multiphaseSystems.C</a:t>
            </a:r>
            <a:endParaRPr lang="en-GB" sz="1400" u="sng" dirty="0">
              <a:latin typeface="Sylfaen" panose="010A0502050306030303" pitchFamily="18" charset="0"/>
            </a:endParaRPr>
          </a:p>
        </p:txBody>
      </p:sp>
      <p:sp>
        <p:nvSpPr>
          <p:cNvPr id="3" name="Rectangle 2"/>
          <p:cNvSpPr/>
          <p:nvPr/>
        </p:nvSpPr>
        <p:spPr>
          <a:xfrm>
            <a:off x="425825" y="2294678"/>
            <a:ext cx="4845423" cy="1384995"/>
          </a:xfrm>
          <a:prstGeom prst="rect">
            <a:avLst/>
          </a:prstGeom>
          <a:ln>
            <a:solidFill>
              <a:schemeClr val="accent1"/>
            </a:solidFill>
          </a:ln>
        </p:spPr>
        <p:txBody>
          <a:bodyPr wrap="square">
            <a:spAutoFit/>
          </a:bodyPr>
          <a:lstStyle/>
          <a:p>
            <a:r>
              <a:rPr lang="en-GB" sz="1200" dirty="0"/>
              <a:t>type    </a:t>
            </a:r>
            <a:r>
              <a:rPr lang="en-GB" sz="1200" dirty="0" err="1"/>
              <a:t>thermalPhaseChangePopulationBalanceMultiphaseSystem</a:t>
            </a:r>
            <a:r>
              <a:rPr lang="en-GB" sz="1200" dirty="0"/>
              <a:t>;</a:t>
            </a:r>
          </a:p>
          <a:p>
            <a:endParaRPr lang="en-GB" sz="1200" dirty="0"/>
          </a:p>
          <a:p>
            <a:r>
              <a:rPr lang="en-GB" sz="1200" dirty="0"/>
              <a:t>phases (gas liquid);</a:t>
            </a:r>
          </a:p>
          <a:p>
            <a:endParaRPr lang="en-GB" sz="1200" dirty="0"/>
          </a:p>
          <a:p>
            <a:r>
              <a:rPr lang="en-GB" sz="1200" dirty="0" err="1"/>
              <a:t>phaseChange</a:t>
            </a:r>
            <a:r>
              <a:rPr lang="en-GB" sz="1200" dirty="0"/>
              <a:t> on;</a:t>
            </a:r>
          </a:p>
          <a:p>
            <a:endParaRPr lang="en-GB" sz="1200" dirty="0"/>
          </a:p>
          <a:p>
            <a:r>
              <a:rPr lang="en-GB" sz="1200" dirty="0" err="1"/>
              <a:t>populationBalances</a:t>
            </a:r>
            <a:r>
              <a:rPr lang="en-GB" sz="1200" dirty="0"/>
              <a:t> (bubbles);</a:t>
            </a:r>
          </a:p>
        </p:txBody>
      </p:sp>
      <p:sp>
        <p:nvSpPr>
          <p:cNvPr id="4" name="Rectangle 3"/>
          <p:cNvSpPr/>
          <p:nvPr/>
        </p:nvSpPr>
        <p:spPr>
          <a:xfrm>
            <a:off x="7324165" y="1813740"/>
            <a:ext cx="4262356" cy="2400657"/>
          </a:xfrm>
          <a:prstGeom prst="rect">
            <a:avLst/>
          </a:prstGeom>
          <a:ln>
            <a:solidFill>
              <a:schemeClr val="accent1"/>
            </a:solidFill>
          </a:ln>
        </p:spPr>
        <p:txBody>
          <a:bodyPr wrap="square">
            <a:spAutoFit/>
          </a:bodyPr>
          <a:lstStyle/>
          <a:p>
            <a:r>
              <a:rPr lang="en-GB" sz="1000" dirty="0" err="1"/>
              <a:t>typedef</a:t>
            </a:r>
            <a:endParaRPr lang="en-GB" sz="1000" dirty="0"/>
          </a:p>
          <a:p>
            <a:r>
              <a:rPr lang="en-GB" sz="1000" dirty="0"/>
              <a:t>        </a:t>
            </a:r>
            <a:r>
              <a:rPr lang="en-GB" sz="1000" dirty="0" err="1"/>
              <a:t>ThermalPhaseChangePhaseSystem</a:t>
            </a:r>
            <a:endParaRPr lang="en-GB" sz="1000" dirty="0"/>
          </a:p>
          <a:p>
            <a:r>
              <a:rPr lang="en-GB" sz="1000" dirty="0"/>
              <a:t>        &lt;</a:t>
            </a:r>
          </a:p>
          <a:p>
            <a:r>
              <a:rPr lang="en-GB" sz="1000" dirty="0"/>
              <a:t>            </a:t>
            </a:r>
            <a:r>
              <a:rPr lang="en-GB" sz="1000" dirty="0" err="1"/>
              <a:t>PopulationBalancePhaseSystem</a:t>
            </a:r>
            <a:endParaRPr lang="en-GB" sz="1000" dirty="0"/>
          </a:p>
          <a:p>
            <a:r>
              <a:rPr lang="en-GB" sz="1000" dirty="0"/>
              <a:t>            &lt;</a:t>
            </a:r>
          </a:p>
          <a:p>
            <a:r>
              <a:rPr lang="en-GB" sz="1000" dirty="0"/>
              <a:t>                </a:t>
            </a:r>
            <a:r>
              <a:rPr lang="en-GB" sz="1000" dirty="0" err="1"/>
              <a:t>PhaseTransferPhaseSystem</a:t>
            </a:r>
            <a:endParaRPr lang="en-GB" sz="1000" dirty="0"/>
          </a:p>
          <a:p>
            <a:r>
              <a:rPr lang="en-GB" sz="1000" dirty="0"/>
              <a:t>                &lt;</a:t>
            </a:r>
          </a:p>
          <a:p>
            <a:r>
              <a:rPr lang="en-GB" sz="1000" dirty="0"/>
              <a:t>                    </a:t>
            </a:r>
            <a:r>
              <a:rPr lang="en-GB" sz="1000" dirty="0" err="1"/>
              <a:t>TwoResistanceHeatTransferPhaseSystem</a:t>
            </a:r>
            <a:endParaRPr lang="en-GB" sz="1000" dirty="0"/>
          </a:p>
          <a:p>
            <a:r>
              <a:rPr lang="en-GB" sz="1000" dirty="0"/>
              <a:t>                    &lt;</a:t>
            </a:r>
          </a:p>
          <a:p>
            <a:r>
              <a:rPr lang="en-GB" sz="1000" dirty="0"/>
              <a:t>                        </a:t>
            </a:r>
            <a:r>
              <a:rPr lang="en-GB" sz="1000" dirty="0" err="1"/>
              <a:t>MomentumTransferPhaseSystem</a:t>
            </a:r>
            <a:r>
              <a:rPr lang="en-GB" sz="1000" dirty="0"/>
              <a:t>&lt;</a:t>
            </a:r>
            <a:r>
              <a:rPr lang="en-GB" sz="1000" dirty="0" err="1"/>
              <a:t>multiphaseSystem</a:t>
            </a:r>
            <a:r>
              <a:rPr lang="en-GB" sz="1000" dirty="0"/>
              <a:t>&gt;</a:t>
            </a:r>
          </a:p>
          <a:p>
            <a:r>
              <a:rPr lang="en-GB" sz="1000" dirty="0"/>
              <a:t>                    &gt;</a:t>
            </a:r>
          </a:p>
          <a:p>
            <a:r>
              <a:rPr lang="en-GB" sz="1000" dirty="0"/>
              <a:t>                &gt;</a:t>
            </a:r>
          </a:p>
          <a:p>
            <a:r>
              <a:rPr lang="en-GB" sz="1000" dirty="0"/>
              <a:t>            &gt;</a:t>
            </a:r>
          </a:p>
          <a:p>
            <a:r>
              <a:rPr lang="en-GB" sz="1000" dirty="0"/>
              <a:t>        &gt;</a:t>
            </a:r>
          </a:p>
          <a:p>
            <a:r>
              <a:rPr lang="en-GB" sz="1000" dirty="0"/>
              <a:t>        </a:t>
            </a:r>
            <a:r>
              <a:rPr lang="en-GB" sz="1000" dirty="0" err="1"/>
              <a:t>thermalPhaseChangePopulationBalanceMultiphaseSystem</a:t>
            </a:r>
            <a:r>
              <a:rPr lang="en-GB" sz="1000" dirty="0"/>
              <a:t>;           </a:t>
            </a:r>
          </a:p>
        </p:txBody>
      </p:sp>
    </p:spTree>
    <p:extLst>
      <p:ext uri="{BB962C8B-B14F-4D97-AF65-F5344CB8AC3E}">
        <p14:creationId xmlns:p14="http://schemas.microsoft.com/office/powerpoint/2010/main" val="2538531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Phase Properties</a:t>
            </a:r>
          </a:p>
        </p:txBody>
      </p:sp>
      <p:sp>
        <p:nvSpPr>
          <p:cNvPr id="5" name="TextBox 4"/>
          <p:cNvSpPr txBox="1"/>
          <p:nvPr/>
        </p:nvSpPr>
        <p:spPr>
          <a:xfrm>
            <a:off x="214587" y="1394608"/>
            <a:ext cx="11762826" cy="3978012"/>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sz="2000" b="1" dirty="0">
                <a:latin typeface="Sylfaen" panose="010A0502050306030303" pitchFamily="18" charset="0"/>
                <a:ea typeface="Verdana" panose="020B0604030504040204" pitchFamily="34" charset="0"/>
                <a:cs typeface="Verdana" panose="020B0604030504040204" pitchFamily="34" charset="0"/>
              </a:rPr>
              <a:t>Saturation temperature.</a:t>
            </a:r>
            <a:r>
              <a:rPr lang="en-GB" altLang="en-US" sz="2000" dirty="0">
                <a:latin typeface="Sylfaen" panose="010A0502050306030303" pitchFamily="18" charset="0"/>
                <a:ea typeface="Verdana" panose="020B0604030504040204" pitchFamily="34" charset="0"/>
                <a:cs typeface="Verdana" panose="020B0604030504040204" pitchFamily="34" charset="0"/>
              </a:rPr>
              <a:t> This can be modelled in different ways, such as function of the pressure. In this example a constant value is used</a:t>
            </a:r>
          </a:p>
          <a:p>
            <a:pPr marL="342900" indent="-342900">
              <a:spcBef>
                <a:spcPts val="0"/>
              </a:spcBef>
              <a:spcAft>
                <a:spcPts val="900"/>
              </a:spcAft>
              <a:buFont typeface="Wingdings" panose="05000000000000000000" pitchFamily="2" charset="2"/>
              <a:buChar char="§"/>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r>
              <a:rPr lang="en-GB" altLang="en-US" sz="2000" b="1" dirty="0">
                <a:latin typeface="Sylfaen" panose="010A0502050306030303" pitchFamily="18" charset="0"/>
                <a:ea typeface="Verdana" panose="020B0604030504040204" pitchFamily="34" charset="0"/>
                <a:cs typeface="Verdana" panose="020B0604030504040204" pitchFamily="34" charset="0"/>
              </a:rPr>
              <a:t>Heat transfer</a:t>
            </a:r>
            <a:r>
              <a:rPr lang="en-GB" altLang="en-US" sz="2000" dirty="0">
                <a:latin typeface="Sylfaen" panose="010A0502050306030303" pitchFamily="18" charset="0"/>
                <a:ea typeface="Verdana" panose="020B0604030504040204" pitchFamily="34" charset="0"/>
                <a:cs typeface="Verdana" panose="020B0604030504040204" pitchFamily="34" charset="0"/>
              </a:rPr>
              <a:t>. Specifies a model for the heat transfer at the interface. The heat transfer coefficient correlation from </a:t>
            </a:r>
            <a:r>
              <a:rPr lang="en-GB" altLang="en-US" sz="2000" dirty="0" err="1">
                <a:latin typeface="Sylfaen" panose="010A0502050306030303" pitchFamily="18" charset="0"/>
                <a:ea typeface="Verdana" panose="020B0604030504040204" pitchFamily="34" charset="0"/>
                <a:cs typeface="Verdana" panose="020B0604030504040204" pitchFamily="34" charset="0"/>
              </a:rPr>
              <a:t>Ranz</a:t>
            </a:r>
            <a:r>
              <a:rPr lang="en-GB" altLang="en-US" sz="2000" dirty="0">
                <a:latin typeface="Sylfaen" panose="010A0502050306030303" pitchFamily="18" charset="0"/>
                <a:ea typeface="Verdana" panose="020B0604030504040204" pitchFamily="34" charset="0"/>
                <a:cs typeface="Verdana" panose="020B0604030504040204" pitchFamily="34" charset="0"/>
              </a:rPr>
              <a:t> and Marshall (1952) is selected</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10" name="Rectangle 9"/>
          <p:cNvSpPr/>
          <p:nvPr/>
        </p:nvSpPr>
        <p:spPr>
          <a:xfrm>
            <a:off x="508000" y="2201454"/>
            <a:ext cx="3405094" cy="1384995"/>
          </a:xfrm>
          <a:prstGeom prst="rect">
            <a:avLst/>
          </a:prstGeom>
        </p:spPr>
        <p:txBody>
          <a:bodyPr wrap="square">
            <a:spAutoFit/>
          </a:bodyPr>
          <a:lstStyle/>
          <a:p>
            <a:r>
              <a:rPr lang="en-GB" sz="1400" dirty="0" err="1"/>
              <a:t>saturationModel</a:t>
            </a:r>
            <a:endParaRPr lang="en-GB" sz="1400" dirty="0"/>
          </a:p>
          <a:p>
            <a:r>
              <a:rPr lang="en-GB" sz="1400" dirty="0"/>
              <a:t>{</a:t>
            </a:r>
          </a:p>
          <a:p>
            <a:r>
              <a:rPr lang="en-GB" sz="1400" dirty="0"/>
              <a:t>    type constant;</a:t>
            </a:r>
          </a:p>
          <a:p>
            <a:r>
              <a:rPr lang="en-GB" sz="1400" dirty="0"/>
              <a:t>    </a:t>
            </a:r>
            <a:r>
              <a:rPr lang="en-GB" sz="1400" dirty="0" err="1"/>
              <a:t>pSat</a:t>
            </a:r>
            <a:r>
              <a:rPr lang="en-GB" sz="1400" dirty="0"/>
              <a:t>           2620000;</a:t>
            </a:r>
          </a:p>
          <a:p>
            <a:r>
              <a:rPr lang="en-GB" sz="1400" dirty="0"/>
              <a:t>    </a:t>
            </a:r>
            <a:r>
              <a:rPr lang="en-GB" sz="1400" dirty="0" err="1"/>
              <a:t>Tsat</a:t>
            </a:r>
            <a:r>
              <a:rPr lang="en-GB" sz="1400" dirty="0"/>
              <a:t>           359.98;</a:t>
            </a:r>
          </a:p>
          <a:p>
            <a:r>
              <a:rPr lang="en-GB" sz="1400" dirty="0"/>
              <a:t>};</a:t>
            </a:r>
          </a:p>
        </p:txBody>
      </p:sp>
      <p:sp>
        <p:nvSpPr>
          <p:cNvPr id="11" name="Rectangle 10"/>
          <p:cNvSpPr/>
          <p:nvPr/>
        </p:nvSpPr>
        <p:spPr>
          <a:xfrm>
            <a:off x="561788" y="4653534"/>
            <a:ext cx="3070412" cy="1815882"/>
          </a:xfrm>
          <a:prstGeom prst="rect">
            <a:avLst/>
          </a:prstGeom>
        </p:spPr>
        <p:txBody>
          <a:bodyPr wrap="square">
            <a:spAutoFit/>
          </a:bodyPr>
          <a:lstStyle/>
          <a:p>
            <a:r>
              <a:rPr lang="en-GB" sz="1400" dirty="0" err="1"/>
              <a:t>heatTransfer.liquid</a:t>
            </a:r>
            <a:endParaRPr lang="en-GB" sz="1400" dirty="0"/>
          </a:p>
          <a:p>
            <a:r>
              <a:rPr lang="en-GB" sz="1400" dirty="0"/>
              <a:t>(</a:t>
            </a:r>
          </a:p>
          <a:p>
            <a:r>
              <a:rPr lang="en-GB" sz="1400" dirty="0"/>
              <a:t>    (gas in liquid)</a:t>
            </a:r>
          </a:p>
          <a:p>
            <a:r>
              <a:rPr lang="en-GB" sz="1400" dirty="0"/>
              <a:t>    {</a:t>
            </a:r>
          </a:p>
          <a:p>
            <a:r>
              <a:rPr lang="en-GB" sz="1400" dirty="0"/>
              <a:t>        type </a:t>
            </a:r>
            <a:r>
              <a:rPr lang="en-GB" sz="1400" dirty="0" err="1"/>
              <a:t>RanzMarshall</a:t>
            </a:r>
            <a:r>
              <a:rPr lang="en-GB" sz="1400" dirty="0"/>
              <a:t>;</a:t>
            </a:r>
          </a:p>
          <a:p>
            <a:r>
              <a:rPr lang="en-GB" sz="1400" dirty="0"/>
              <a:t>        </a:t>
            </a:r>
            <a:r>
              <a:rPr lang="en-GB" sz="1400" dirty="0" err="1"/>
              <a:t>residualAlpha</a:t>
            </a:r>
            <a:r>
              <a:rPr lang="en-GB" sz="1400" dirty="0"/>
              <a:t> 1e-3;</a:t>
            </a:r>
          </a:p>
          <a:p>
            <a:r>
              <a:rPr lang="en-GB" sz="1400" dirty="0"/>
              <a:t>    }</a:t>
            </a:r>
          </a:p>
          <a:p>
            <a:r>
              <a:rPr lang="en-GB" sz="1400" dirty="0"/>
              <a:t>);</a:t>
            </a:r>
          </a:p>
        </p:txBody>
      </p:sp>
    </p:spTree>
    <p:extLst>
      <p:ext uri="{BB962C8B-B14F-4D97-AF65-F5344CB8AC3E}">
        <p14:creationId xmlns:p14="http://schemas.microsoft.com/office/powerpoint/2010/main" val="530403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Phase Properties</a:t>
            </a:r>
          </a:p>
        </p:txBody>
      </p:sp>
      <p:sp>
        <p:nvSpPr>
          <p:cNvPr id="5" name="TextBox 4"/>
          <p:cNvSpPr txBox="1"/>
          <p:nvPr/>
        </p:nvSpPr>
        <p:spPr>
          <a:xfrm>
            <a:off x="231950" y="1402302"/>
            <a:ext cx="5362026" cy="1069524"/>
          </a:xfrm>
          <a:prstGeom prst="rect">
            <a:avLst/>
          </a:prstGeom>
          <a:noFill/>
        </p:spPr>
        <p:txBody>
          <a:bodyPr wrap="square" rtlCol="0">
            <a:spAutoFit/>
          </a:bodyPr>
          <a:lstStyle/>
          <a:p>
            <a:pPr>
              <a:spcBef>
                <a:spcPts val="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Population balance</a:t>
            </a:r>
          </a:p>
          <a:p>
            <a:pPr marL="342900" indent="-342900">
              <a:spcBef>
                <a:spcPts val="0"/>
              </a:spcBef>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Assigned to the phase in the phase model dictionary. Initial bubble distribution specified.</a:t>
            </a: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8" name="Rectangle 7"/>
          <p:cNvSpPr/>
          <p:nvPr/>
        </p:nvSpPr>
        <p:spPr>
          <a:xfrm>
            <a:off x="304800" y="2425436"/>
            <a:ext cx="2814918" cy="4555093"/>
          </a:xfrm>
          <a:prstGeom prst="rect">
            <a:avLst/>
          </a:prstGeom>
        </p:spPr>
        <p:txBody>
          <a:bodyPr wrap="square">
            <a:spAutoFit/>
          </a:bodyPr>
          <a:lstStyle/>
          <a:p>
            <a:r>
              <a:rPr lang="en-GB" sz="1000" dirty="0"/>
              <a:t>gas</a:t>
            </a:r>
          </a:p>
          <a:p>
            <a:r>
              <a:rPr lang="en-GB" sz="1000" dirty="0"/>
              <a:t>{</a:t>
            </a:r>
          </a:p>
          <a:p>
            <a:r>
              <a:rPr lang="en-GB" sz="1000" dirty="0"/>
              <a:t>    type            </a:t>
            </a:r>
            <a:r>
              <a:rPr lang="en-GB" sz="1000" dirty="0" err="1"/>
              <a:t>purePhaseModel</a:t>
            </a:r>
            <a:r>
              <a:rPr lang="en-GB" sz="1000" dirty="0"/>
              <a:t>;</a:t>
            </a:r>
          </a:p>
          <a:p>
            <a:r>
              <a:rPr lang="en-GB" sz="1000" dirty="0"/>
              <a:t>    </a:t>
            </a:r>
            <a:r>
              <a:rPr lang="en-GB" sz="1000" dirty="0" err="1"/>
              <a:t>diameterModel</a:t>
            </a:r>
            <a:r>
              <a:rPr lang="en-GB" sz="1000" dirty="0"/>
              <a:t>   </a:t>
            </a:r>
            <a:r>
              <a:rPr lang="en-GB" sz="1000" dirty="0" err="1"/>
              <a:t>velocityGroup</a:t>
            </a:r>
            <a:r>
              <a:rPr lang="en-GB" sz="1000" dirty="0"/>
              <a:t>;</a:t>
            </a:r>
          </a:p>
          <a:p>
            <a:r>
              <a:rPr lang="en-GB" sz="1000" dirty="0"/>
              <a:t>    </a:t>
            </a:r>
            <a:r>
              <a:rPr lang="en-GB" sz="1000" dirty="0" err="1"/>
              <a:t>velocityGroupCoeffs</a:t>
            </a:r>
            <a:endParaRPr lang="en-GB" sz="1000" dirty="0"/>
          </a:p>
          <a:p>
            <a:r>
              <a:rPr lang="en-GB" sz="1000" dirty="0"/>
              <a:t>    {</a:t>
            </a:r>
          </a:p>
          <a:p>
            <a:r>
              <a:rPr lang="en-GB" sz="1000" dirty="0"/>
              <a:t>        </a:t>
            </a:r>
            <a:r>
              <a:rPr lang="en-GB" sz="1000" dirty="0" err="1"/>
              <a:t>populationBalance</a:t>
            </a:r>
            <a:r>
              <a:rPr lang="en-GB" sz="1000" dirty="0"/>
              <a:t>    bubbles;</a:t>
            </a:r>
          </a:p>
          <a:p>
            <a:r>
              <a:rPr lang="en-GB" sz="1000" dirty="0"/>
              <a:t>        </a:t>
            </a:r>
            <a:r>
              <a:rPr lang="en-GB" sz="1000" dirty="0" err="1"/>
              <a:t>formFactor</a:t>
            </a:r>
            <a:r>
              <a:rPr lang="en-GB" sz="1000" dirty="0"/>
              <a:t>      0.5235987756;</a:t>
            </a:r>
          </a:p>
          <a:p>
            <a:r>
              <a:rPr lang="en-GB" sz="1000" dirty="0"/>
              <a:t>        </a:t>
            </a:r>
            <a:r>
              <a:rPr lang="en-GB" sz="1000" dirty="0" err="1"/>
              <a:t>sizeGroups</a:t>
            </a:r>
            <a:endParaRPr lang="en-GB" sz="1000" dirty="0"/>
          </a:p>
          <a:p>
            <a:r>
              <a:rPr lang="en-GB" sz="1000" dirty="0"/>
              <a:t>        (</a:t>
            </a:r>
          </a:p>
          <a:p>
            <a:r>
              <a:rPr lang="en-GB" sz="1000" dirty="0"/>
              <a:t>            f0  {d  1.0e-4; value 0    ;}</a:t>
            </a:r>
          </a:p>
          <a:p>
            <a:r>
              <a:rPr lang="en-GB" sz="1000" dirty="0"/>
              <a:t>            f1  {d  2.0e-4; value 0    ;}</a:t>
            </a:r>
          </a:p>
          <a:p>
            <a:r>
              <a:rPr lang="en-GB" sz="1000" dirty="0"/>
              <a:t>            f2  {d  3.0e-4; value 0    ;}</a:t>
            </a:r>
          </a:p>
          <a:p>
            <a:r>
              <a:rPr lang="en-GB" sz="1000" dirty="0"/>
              <a:t>            f3  {d  4.0e-4; value 0    ;}</a:t>
            </a:r>
          </a:p>
          <a:p>
            <a:r>
              <a:rPr lang="en-GB" sz="1000" dirty="0"/>
              <a:t>            f4  {d  5.0e-4; value 0    ;}</a:t>
            </a:r>
          </a:p>
          <a:p>
            <a:r>
              <a:rPr lang="en-GB" sz="1000" dirty="0"/>
              <a:t>            f5  {d  6.0e-4; value 0    ;}</a:t>
            </a:r>
          </a:p>
          <a:p>
            <a:r>
              <a:rPr lang="en-GB" sz="1000" dirty="0"/>
              <a:t>            f6  {d  7.0e-4; value 0    ;}</a:t>
            </a:r>
          </a:p>
          <a:p>
            <a:r>
              <a:rPr lang="en-GB" sz="1000" dirty="0"/>
              <a:t>            f7  {d  8.0e-4; value 1.0  ;}</a:t>
            </a:r>
          </a:p>
          <a:p>
            <a:r>
              <a:rPr lang="en-GB" sz="1000" dirty="0"/>
              <a:t>            f8  {d  9.0e-4; value 0    ;}</a:t>
            </a:r>
          </a:p>
          <a:p>
            <a:r>
              <a:rPr lang="en-GB" sz="1000" dirty="0"/>
              <a:t>            f9  {d  1.0e-3; value 0    ;}</a:t>
            </a:r>
          </a:p>
          <a:p>
            <a:r>
              <a:rPr lang="en-GB" sz="1000" dirty="0"/>
              <a:t>            f10 {d  1.1e-3; value 0    ;}</a:t>
            </a:r>
          </a:p>
          <a:p>
            <a:r>
              <a:rPr lang="en-GB" sz="1000" dirty="0"/>
              <a:t>            f11 {d  1.2e-3; value 0    ;}</a:t>
            </a:r>
          </a:p>
          <a:p>
            <a:r>
              <a:rPr lang="en-GB" sz="1000" dirty="0"/>
              <a:t>            f12 {d  1.3e-3; value 0    ;}</a:t>
            </a:r>
          </a:p>
          <a:p>
            <a:r>
              <a:rPr lang="en-GB" sz="1000" dirty="0"/>
              <a:t>            f13 {d  1.4e-3; value 0    ;}</a:t>
            </a:r>
          </a:p>
          <a:p>
            <a:r>
              <a:rPr lang="en-GB" sz="1000" dirty="0"/>
              <a:t>        );</a:t>
            </a:r>
          </a:p>
          <a:p>
            <a:r>
              <a:rPr lang="en-GB" sz="1000" dirty="0"/>
              <a:t>    }</a:t>
            </a:r>
          </a:p>
          <a:p>
            <a:r>
              <a:rPr lang="en-GB" sz="1000" dirty="0"/>
              <a:t>    </a:t>
            </a:r>
            <a:r>
              <a:rPr lang="en-GB" sz="1000" dirty="0" err="1"/>
              <a:t>residualAlpha</a:t>
            </a:r>
            <a:r>
              <a:rPr lang="en-GB" sz="1000" dirty="0"/>
              <a:t>   1e-4;</a:t>
            </a:r>
          </a:p>
          <a:p>
            <a:r>
              <a:rPr lang="en-GB" sz="1000" dirty="0"/>
              <a:t>}</a:t>
            </a:r>
          </a:p>
        </p:txBody>
      </p:sp>
      <p:sp>
        <p:nvSpPr>
          <p:cNvPr id="10" name="Rectangle 9"/>
          <p:cNvSpPr/>
          <p:nvPr/>
        </p:nvSpPr>
        <p:spPr>
          <a:xfrm>
            <a:off x="6500542" y="2691075"/>
            <a:ext cx="4741197" cy="4154984"/>
          </a:xfrm>
          <a:prstGeom prst="rect">
            <a:avLst/>
          </a:prstGeom>
        </p:spPr>
        <p:txBody>
          <a:bodyPr wrap="square">
            <a:spAutoFit/>
          </a:bodyPr>
          <a:lstStyle/>
          <a:p>
            <a:r>
              <a:rPr lang="en-GB" sz="1200" dirty="0" err="1"/>
              <a:t>populationBalanceCoeffs</a:t>
            </a:r>
            <a:endParaRPr lang="en-GB" sz="1200" dirty="0"/>
          </a:p>
          <a:p>
            <a:r>
              <a:rPr lang="en-GB" sz="1200" dirty="0"/>
              <a:t>{</a:t>
            </a:r>
          </a:p>
          <a:p>
            <a:r>
              <a:rPr lang="en-GB" sz="1200" dirty="0"/>
              <a:t>    bubbles</a:t>
            </a:r>
          </a:p>
          <a:p>
            <a:r>
              <a:rPr lang="en-GB" sz="1200" dirty="0"/>
              <a:t>    {</a:t>
            </a:r>
          </a:p>
          <a:p>
            <a:r>
              <a:rPr lang="en-GB" sz="1200" dirty="0"/>
              <a:t>        </a:t>
            </a:r>
            <a:r>
              <a:rPr lang="en-GB" sz="1200" dirty="0" err="1"/>
              <a:t>continuousPhase</a:t>
            </a:r>
            <a:r>
              <a:rPr lang="en-GB" sz="1200" dirty="0"/>
              <a:t> liquid;</a:t>
            </a:r>
          </a:p>
          <a:p>
            <a:r>
              <a:rPr lang="en-GB" sz="1200" dirty="0"/>
              <a:t>        </a:t>
            </a:r>
            <a:r>
              <a:rPr lang="en-GB" sz="1200" dirty="0" err="1"/>
              <a:t>coalescenceModels</a:t>
            </a:r>
            <a:endParaRPr lang="en-GB" sz="1200" dirty="0"/>
          </a:p>
          <a:p>
            <a:r>
              <a:rPr lang="en-GB" sz="1200" dirty="0"/>
              <a:t>        (</a:t>
            </a:r>
          </a:p>
          <a:p>
            <a:r>
              <a:rPr lang="en-GB" sz="1200" dirty="0"/>
              <a:t>            </a:t>
            </a:r>
            <a:r>
              <a:rPr lang="en-GB" sz="1200" dirty="0" err="1"/>
              <a:t>PrinceBlanch</a:t>
            </a:r>
            <a:endParaRPr lang="en-GB" sz="1200" dirty="0"/>
          </a:p>
          <a:p>
            <a:r>
              <a:rPr lang="en-GB" sz="1200" dirty="0"/>
              <a:t>            {</a:t>
            </a:r>
          </a:p>
          <a:p>
            <a:r>
              <a:rPr lang="en-GB" sz="1200" dirty="0"/>
              <a:t>                turbulence      true;</a:t>
            </a:r>
          </a:p>
          <a:p>
            <a:r>
              <a:rPr lang="en-GB" sz="1200" dirty="0"/>
              <a:t>                buoyancy        true;</a:t>
            </a:r>
          </a:p>
          <a:p>
            <a:r>
              <a:rPr lang="en-GB" sz="1200" dirty="0"/>
              <a:t>                </a:t>
            </a:r>
            <a:r>
              <a:rPr lang="en-GB" sz="1200" dirty="0" err="1"/>
              <a:t>laminarShear</a:t>
            </a:r>
            <a:r>
              <a:rPr lang="en-GB" sz="1200" dirty="0"/>
              <a:t>    false;</a:t>
            </a:r>
          </a:p>
          <a:p>
            <a:r>
              <a:rPr lang="en-GB" sz="1200" dirty="0"/>
              <a:t>            }</a:t>
            </a:r>
          </a:p>
          <a:p>
            <a:r>
              <a:rPr lang="en-GB" sz="1200" dirty="0"/>
              <a:t>        );</a:t>
            </a:r>
          </a:p>
          <a:p>
            <a:r>
              <a:rPr lang="en-GB" sz="1200" dirty="0"/>
              <a:t>        </a:t>
            </a:r>
            <a:r>
              <a:rPr lang="en-GB" sz="1200" dirty="0" err="1"/>
              <a:t>binaryBreakupModels</a:t>
            </a:r>
            <a:endParaRPr lang="en-GB" sz="1200" dirty="0"/>
          </a:p>
          <a:p>
            <a:r>
              <a:rPr lang="en-GB" sz="1200" dirty="0"/>
              <a:t>        (</a:t>
            </a:r>
          </a:p>
          <a:p>
            <a:r>
              <a:rPr lang="en-GB" sz="1200" dirty="0"/>
              <a:t>            </a:t>
            </a:r>
            <a:r>
              <a:rPr lang="en-GB" sz="1200" dirty="0" err="1"/>
              <a:t>LuoSvendsen</a:t>
            </a:r>
            <a:endParaRPr lang="en-GB" sz="1200" dirty="0"/>
          </a:p>
          <a:p>
            <a:r>
              <a:rPr lang="en-GB" sz="1200" dirty="0"/>
              <a:t>            {</a:t>
            </a:r>
          </a:p>
          <a:p>
            <a:r>
              <a:rPr lang="en-GB" sz="1200" dirty="0"/>
              <a:t>            }</a:t>
            </a:r>
          </a:p>
          <a:p>
            <a:r>
              <a:rPr lang="en-GB" sz="1200" dirty="0"/>
              <a:t>        );</a:t>
            </a:r>
          </a:p>
          <a:p>
            <a:r>
              <a:rPr lang="en-GB" sz="1200" dirty="0"/>
              <a:t>…</a:t>
            </a:r>
          </a:p>
          <a:p>
            <a:endParaRPr lang="en-GB" sz="1200" dirty="0"/>
          </a:p>
        </p:txBody>
      </p:sp>
      <p:sp>
        <p:nvSpPr>
          <p:cNvPr id="13" name="TextBox 12"/>
          <p:cNvSpPr txBox="1"/>
          <p:nvPr/>
        </p:nvSpPr>
        <p:spPr>
          <a:xfrm>
            <a:off x="6097132" y="1779105"/>
            <a:ext cx="5362026" cy="646331"/>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Sub-models for coalescence, breakup, etc. selected in the </a:t>
            </a:r>
            <a:r>
              <a:rPr lang="en-GB" altLang="en-US" i="1" dirty="0" err="1">
                <a:latin typeface="Sylfaen" panose="010A0502050306030303" pitchFamily="18" charset="0"/>
                <a:ea typeface="Verdana" panose="020B0604030504040204" pitchFamily="34" charset="0"/>
                <a:cs typeface="Verdana" panose="020B0604030504040204" pitchFamily="34" charset="0"/>
              </a:rPr>
              <a:t>populationBalanceCoeffs</a:t>
            </a:r>
            <a:r>
              <a:rPr lang="en-GB" altLang="en-US" dirty="0">
                <a:latin typeface="Sylfaen" panose="010A0502050306030303" pitchFamily="18" charset="0"/>
                <a:ea typeface="Verdana" panose="020B0604030504040204" pitchFamily="34" charset="0"/>
                <a:cs typeface="Verdana" panose="020B0604030504040204" pitchFamily="34" charset="0"/>
              </a:rPr>
              <a:t> dictionary</a:t>
            </a: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9601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0198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b="1" dirty="0" err="1">
                <a:latin typeface="Verdana" panose="020B0604030504040204" pitchFamily="34" charset="0"/>
                <a:ea typeface="Verdana" panose="020B0604030504040204" pitchFamily="34" charset="0"/>
                <a:cs typeface="Verdana" panose="020B0604030504040204" pitchFamily="34" charset="0"/>
              </a:rPr>
              <a:t>Multifluid</a:t>
            </a:r>
            <a:r>
              <a:rPr lang="en-GB" sz="2400" b="1" dirty="0">
                <a:latin typeface="Verdana" panose="020B0604030504040204" pitchFamily="34" charset="0"/>
                <a:ea typeface="Verdana" panose="020B0604030504040204" pitchFamily="34" charset="0"/>
                <a:cs typeface="Verdana" panose="020B0604030504040204" pitchFamily="34" charset="0"/>
              </a:rPr>
              <a:t> Model</a:t>
            </a:r>
          </a:p>
        </p:txBody>
      </p:sp>
      <p:sp>
        <p:nvSpPr>
          <p:cNvPr id="11" name="Rectangle 10"/>
          <p:cNvSpPr/>
          <p:nvPr/>
        </p:nvSpPr>
        <p:spPr bwMode="auto">
          <a:xfrm>
            <a:off x="152400" y="1295400"/>
            <a:ext cx="6265595" cy="838200"/>
          </a:xfrm>
          <a:prstGeom prst="rect">
            <a:avLst/>
          </a:prstGeom>
          <a:no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ase">
              <a:spcAft>
                <a:spcPct val="0"/>
              </a:spcAft>
            </a:pPr>
            <a:r>
              <a:rPr lang="en-GB" sz="2400" b="1" dirty="0" err="1">
                <a:solidFill>
                  <a:srgbClr val="000005"/>
                </a:solidFill>
                <a:latin typeface="Verdana" panose="020B0604030504040204" pitchFamily="34" charset="0"/>
                <a:ea typeface="Verdana" panose="020B0604030504040204" pitchFamily="34" charset="0"/>
                <a:cs typeface="Verdana" panose="020B0604030504040204" pitchFamily="34" charset="0"/>
              </a:rPr>
              <a:t>Multifluid</a:t>
            </a:r>
            <a:r>
              <a:rPr lang="en-GB" sz="2400" b="1" dirty="0">
                <a:solidFill>
                  <a:srgbClr val="000005"/>
                </a:solidFill>
                <a:latin typeface="Verdana" panose="020B0604030504040204" pitchFamily="34" charset="0"/>
                <a:ea typeface="Verdana" panose="020B0604030504040204" pitchFamily="34" charset="0"/>
                <a:cs typeface="Verdana" panose="020B0604030504040204" pitchFamily="34" charset="0"/>
              </a:rPr>
              <a:t> Eulerian-Eulerian model</a:t>
            </a:r>
            <a:endParaRPr lang="en-GB" sz="1600" b="1" dirty="0">
              <a:solidFill>
                <a:srgbClr val="000005"/>
              </a:solidFill>
              <a:latin typeface="Verdana" panose="020B0604030504040204" pitchFamily="34" charset="0"/>
              <a:ea typeface="Verdana" panose="020B0604030504040204" pitchFamily="34" charset="0"/>
              <a:cs typeface="Verdana" panose="020B0604030504040204" pitchFamily="34" charset="0"/>
            </a:endParaRPr>
          </a:p>
        </p:txBody>
      </p:sp>
      <p:pic>
        <p:nvPicPr>
          <p:cNvPr id="19" name="Picture 18"/>
          <p:cNvPicPr>
            <a:picLocks noChangeAspect="1"/>
          </p:cNvPicPr>
          <p:nvPr/>
        </p:nvPicPr>
        <p:blipFill>
          <a:blip r:embed="rId3"/>
          <a:stretch>
            <a:fillRect/>
          </a:stretch>
        </p:blipFill>
        <p:spPr>
          <a:xfrm>
            <a:off x="2057400" y="2362200"/>
            <a:ext cx="2258763" cy="2160000"/>
          </a:xfrm>
          <a:prstGeom prst="rect">
            <a:avLst/>
          </a:prstGeom>
        </p:spPr>
      </p:pic>
      <p:sp>
        <p:nvSpPr>
          <p:cNvPr id="4" name="Rectangle 3"/>
          <p:cNvSpPr/>
          <p:nvPr/>
        </p:nvSpPr>
        <p:spPr bwMode="auto">
          <a:xfrm>
            <a:off x="3340050" y="3145455"/>
            <a:ext cx="481386" cy="519398"/>
          </a:xfrm>
          <a:prstGeom prst="rect">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fontAlgn="base">
              <a:spcBef>
                <a:spcPct val="20000"/>
              </a:spcBef>
              <a:spcAft>
                <a:spcPct val="0"/>
              </a:spcAft>
            </a:pPr>
            <a:endParaRPr lang="en-GB" sz="2000">
              <a:solidFill>
                <a:srgbClr val="000005"/>
              </a:solidFill>
            </a:endParaRPr>
          </a:p>
        </p:txBody>
      </p:sp>
      <p:cxnSp>
        <p:nvCxnSpPr>
          <p:cNvPr id="9" name="Straight Arrow Connector 8"/>
          <p:cNvCxnSpPr/>
          <p:nvPr/>
        </p:nvCxnSpPr>
        <p:spPr bwMode="auto">
          <a:xfrm>
            <a:off x="3742169" y="3732673"/>
            <a:ext cx="1470706" cy="731631"/>
          </a:xfrm>
          <a:prstGeom prst="straightConnector1">
            <a:avLst/>
          </a:prstGeom>
          <a:solidFill>
            <a:schemeClr val="hlink"/>
          </a:solidFill>
          <a:ln w="2857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5" name="TextBox 24"/>
              <p:cNvSpPr txBox="1"/>
              <p:nvPr/>
            </p:nvSpPr>
            <p:spPr>
              <a:xfrm>
                <a:off x="6019800" y="5410200"/>
                <a:ext cx="1520929" cy="626518"/>
              </a:xfrm>
              <a:prstGeom prst="rect">
                <a:avLst/>
              </a:prstGeom>
              <a:noFill/>
            </p:spPr>
            <p:txBody>
              <a:bodyPr wrap="none" lIns="0" tIns="0" rIns="0" bIns="0" rtlCol="0">
                <a:spAutoFit/>
              </a:bodyPr>
              <a:lstStyle/>
              <a:p>
                <a:pPr fontAlgn="base">
                  <a:spcBef>
                    <a:spcPct val="20000"/>
                  </a:spcBef>
                  <a:spcAft>
                    <a:spcPct val="0"/>
                  </a:spcAft>
                </a:pPr>
                <a14:m>
                  <m:oMathPara xmlns:m="http://schemas.openxmlformats.org/officeDocument/2006/math">
                    <m:oMathParaPr>
                      <m:jc m:val="centerGroup"/>
                    </m:oMathParaPr>
                    <m:oMath xmlns:m="http://schemas.openxmlformats.org/officeDocument/2006/math">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ea typeface="Cambria Math" panose="02040503050406030204" pitchFamily="18" charset="0"/>
                            </a:rPr>
                            <m:t>𝛼</m:t>
                          </m:r>
                        </m:e>
                        <m:sub>
                          <m:r>
                            <a:rPr lang="en-GB" sz="2000" i="1" smtClean="0">
                              <a:solidFill>
                                <a:srgbClr val="000005"/>
                              </a:solidFill>
                              <a:latin typeface="Cambria Math" panose="02040503050406030204" pitchFamily="18" charset="0"/>
                            </a:rPr>
                            <m:t>𝐵</m:t>
                          </m:r>
                        </m:sub>
                      </m:sSub>
                      <m:r>
                        <a:rPr lang="en-GB" sz="2000" i="1" smtClean="0">
                          <a:solidFill>
                            <a:srgbClr val="000005"/>
                          </a:solidFill>
                          <a:latin typeface="Cambria Math" panose="02040503050406030204" pitchFamily="18" charset="0"/>
                        </a:rPr>
                        <m:t>=</m:t>
                      </m:r>
                      <m:f>
                        <m:fPr>
                          <m:ctrlPr>
                            <a:rPr lang="en-GB" sz="2000" i="1" smtClean="0">
                              <a:solidFill>
                                <a:srgbClr val="000005"/>
                              </a:solidFill>
                              <a:latin typeface="Cambria Math" panose="02040503050406030204" pitchFamily="18" charset="0"/>
                            </a:rPr>
                          </m:ctrlPr>
                        </m:fPr>
                        <m:num>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rPr>
                                <m:t>𝑉</m:t>
                              </m:r>
                            </m:e>
                            <m:sub>
                              <m:r>
                                <a:rPr lang="en-GB" sz="2000" i="1" smtClean="0">
                                  <a:solidFill>
                                    <a:srgbClr val="000005"/>
                                  </a:solidFill>
                                  <a:latin typeface="Cambria Math" panose="02040503050406030204" pitchFamily="18" charset="0"/>
                                </a:rPr>
                                <m:t>𝐵</m:t>
                              </m:r>
                            </m:sub>
                          </m:sSub>
                        </m:num>
                        <m:den>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rPr>
                                <m:t>𝑉</m:t>
                              </m:r>
                            </m:e>
                            <m:sub>
                              <m:r>
                                <a:rPr lang="en-GB" sz="2000" i="1" smtClean="0">
                                  <a:solidFill>
                                    <a:srgbClr val="000005"/>
                                  </a:solidFill>
                                  <a:latin typeface="Cambria Math" panose="02040503050406030204" pitchFamily="18" charset="0"/>
                                </a:rPr>
                                <m:t>𝐵</m:t>
                              </m:r>
                            </m:sub>
                          </m:sSub>
                          <m:r>
                            <a:rPr lang="en-GB" sz="2000" i="1" smtClean="0">
                              <a:solidFill>
                                <a:srgbClr val="000005"/>
                              </a:solidFill>
                              <a:latin typeface="Cambria Math" panose="02040503050406030204" pitchFamily="18" charset="0"/>
                            </a:rPr>
                            <m:t>+</m:t>
                          </m:r>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rPr>
                                <m:t>𝑉</m:t>
                              </m:r>
                            </m:e>
                            <m:sub>
                              <m:r>
                                <a:rPr lang="en-GB" sz="2000" i="1" smtClean="0">
                                  <a:solidFill>
                                    <a:srgbClr val="000005"/>
                                  </a:solidFill>
                                  <a:latin typeface="Cambria Math" panose="02040503050406030204" pitchFamily="18" charset="0"/>
                                </a:rPr>
                                <m:t>𝐿</m:t>
                              </m:r>
                            </m:sub>
                          </m:sSub>
                        </m:den>
                      </m:f>
                    </m:oMath>
                  </m:oMathPara>
                </a14:m>
                <a:endParaRPr lang="en-GB" sz="2000" dirty="0">
                  <a:solidFill>
                    <a:srgbClr val="000005"/>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019800" y="5410200"/>
                <a:ext cx="1520929" cy="626518"/>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7772400" y="5559623"/>
                <a:ext cx="1422697" cy="307777"/>
              </a:xfrm>
              <a:prstGeom prst="rect">
                <a:avLst/>
              </a:prstGeom>
              <a:noFill/>
            </p:spPr>
            <p:txBody>
              <a:bodyPr wrap="none" lIns="0" tIns="0" rIns="0" bIns="0" rtlCol="0">
                <a:spAutoFit/>
              </a:bodyPr>
              <a:lstStyle/>
              <a:p>
                <a:pPr fontAlgn="base">
                  <a:spcBef>
                    <a:spcPct val="20000"/>
                  </a:spcBef>
                  <a:spcAft>
                    <a:spcPct val="0"/>
                  </a:spcAft>
                </a:pPr>
                <a14:m>
                  <m:oMathPara xmlns:m="http://schemas.openxmlformats.org/officeDocument/2006/math">
                    <m:oMathParaPr>
                      <m:jc m:val="centerGroup"/>
                    </m:oMathParaPr>
                    <m:oMath xmlns:m="http://schemas.openxmlformats.org/officeDocument/2006/math">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ea typeface="Cambria Math" panose="02040503050406030204" pitchFamily="18" charset="0"/>
                            </a:rPr>
                            <m:t>𝛼</m:t>
                          </m:r>
                        </m:e>
                        <m:sub>
                          <m:r>
                            <a:rPr lang="en-GB" sz="2000" i="1" smtClean="0">
                              <a:solidFill>
                                <a:srgbClr val="000005"/>
                              </a:solidFill>
                              <a:latin typeface="Cambria Math" panose="02040503050406030204" pitchFamily="18" charset="0"/>
                            </a:rPr>
                            <m:t>𝐵</m:t>
                          </m:r>
                        </m:sub>
                      </m:sSub>
                      <m:r>
                        <a:rPr lang="en-GB" sz="2000" i="1" smtClean="0">
                          <a:solidFill>
                            <a:srgbClr val="000005"/>
                          </a:solidFill>
                          <a:latin typeface="Cambria Math" panose="02040503050406030204" pitchFamily="18" charset="0"/>
                        </a:rPr>
                        <m:t>+</m:t>
                      </m:r>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ea typeface="Cambria Math" panose="02040503050406030204" pitchFamily="18" charset="0"/>
                            </a:rPr>
                            <m:t>𝛼</m:t>
                          </m:r>
                        </m:e>
                        <m:sub>
                          <m:r>
                            <a:rPr lang="en-GB" sz="2000" i="1" smtClean="0">
                              <a:solidFill>
                                <a:srgbClr val="000005"/>
                              </a:solidFill>
                              <a:latin typeface="Cambria Math" panose="02040503050406030204" pitchFamily="18" charset="0"/>
                            </a:rPr>
                            <m:t>𝐿</m:t>
                          </m:r>
                        </m:sub>
                      </m:sSub>
                      <m:r>
                        <a:rPr lang="en-GB" sz="2000" i="1" smtClean="0">
                          <a:solidFill>
                            <a:srgbClr val="000005"/>
                          </a:solidFill>
                          <a:latin typeface="Cambria Math" panose="02040503050406030204" pitchFamily="18" charset="0"/>
                        </a:rPr>
                        <m:t>=1</m:t>
                      </m:r>
                    </m:oMath>
                  </m:oMathPara>
                </a14:m>
                <a:endParaRPr lang="en-GB" sz="2000" dirty="0">
                  <a:solidFill>
                    <a:srgbClr val="000005"/>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7772400" y="5559623"/>
                <a:ext cx="1422697" cy="307777"/>
              </a:xfrm>
              <a:prstGeom prst="rect">
                <a:avLst/>
              </a:prstGeom>
              <a:blipFill rotWithShape="0">
                <a:blip r:embed="rId5"/>
                <a:stretch>
                  <a:fillRect l="-1288" r="-3004" b="-19608"/>
                </a:stretch>
              </a:blipFill>
            </p:spPr>
            <p:txBody>
              <a:bodyPr/>
              <a:lstStyle/>
              <a:p>
                <a:r>
                  <a:rPr lang="en-GB">
                    <a:noFill/>
                  </a:rPr>
                  <a:t> </a:t>
                </a:r>
              </a:p>
            </p:txBody>
          </p:sp>
        </mc:Fallback>
      </mc:AlternateContent>
      <p:graphicFrame>
        <p:nvGraphicFramePr>
          <p:cNvPr id="36" name="Chart 35"/>
          <p:cNvGraphicFramePr>
            <a:graphicFrameLocks/>
          </p:cNvGraphicFramePr>
          <p:nvPr>
            <p:extLst>
              <p:ext uri="{D42A27DB-BD31-4B8C-83A1-F6EECF244321}">
                <p14:modId xmlns:p14="http://schemas.microsoft.com/office/powerpoint/2010/main" val="2883731145"/>
              </p:ext>
            </p:extLst>
          </p:nvPr>
        </p:nvGraphicFramePr>
        <p:xfrm>
          <a:off x="7915500" y="2076168"/>
          <a:ext cx="3600000" cy="1800000"/>
        </p:xfrm>
        <a:graphic>
          <a:graphicData uri="http://schemas.openxmlformats.org/drawingml/2006/chart">
            <c:chart xmlns:c="http://schemas.openxmlformats.org/drawingml/2006/chart" xmlns:r="http://schemas.openxmlformats.org/officeDocument/2006/relationships" r:id="rId6"/>
          </a:graphicData>
        </a:graphic>
      </p:graphicFrame>
      <p:sp>
        <p:nvSpPr>
          <p:cNvPr id="20" name="Right Arrow 19"/>
          <p:cNvSpPr/>
          <p:nvPr/>
        </p:nvSpPr>
        <p:spPr bwMode="auto">
          <a:xfrm flipV="1">
            <a:off x="4316163" y="2827557"/>
            <a:ext cx="3572101" cy="175739"/>
          </a:xfrm>
          <a:prstGeom prst="rightArrow">
            <a:avLst/>
          </a:prstGeom>
          <a:solidFill>
            <a:schemeClr val="tx1"/>
          </a:solidFill>
          <a:ln w="31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fontAlgn="base">
              <a:spcBef>
                <a:spcPct val="20000"/>
              </a:spcBef>
              <a:spcAft>
                <a:spcPct val="0"/>
              </a:spcAft>
            </a:pPr>
            <a:endParaRPr lang="en-GB" sz="2000">
              <a:solidFill>
                <a:srgbClr val="000005"/>
              </a:solidFill>
            </a:endParaRPr>
          </a:p>
        </p:txBody>
      </p:sp>
      <p:sp>
        <p:nvSpPr>
          <p:cNvPr id="22" name="TextBox 21"/>
          <p:cNvSpPr txBox="1"/>
          <p:nvPr/>
        </p:nvSpPr>
        <p:spPr>
          <a:xfrm>
            <a:off x="7772400" y="1374437"/>
            <a:ext cx="3886200" cy="701731"/>
          </a:xfrm>
          <a:prstGeom prst="rect">
            <a:avLst/>
          </a:prstGeom>
          <a:noFill/>
        </p:spPr>
        <p:txBody>
          <a:bodyPr wrap="square" rtlCol="0">
            <a:spAutoFit/>
          </a:bodyPr>
          <a:lstStyle/>
          <a:p>
            <a:pPr algn="ctr" fontAlgn="base">
              <a:spcBef>
                <a:spcPct val="20000"/>
              </a:spcBef>
              <a:spcAft>
                <a:spcPct val="0"/>
              </a:spcAft>
            </a:pPr>
            <a:r>
              <a:rPr lang="en-GB" dirty="0">
                <a:solidFill>
                  <a:srgbClr val="000005"/>
                </a:solidFill>
                <a:latin typeface="Sylfaen" panose="010A0502050306030303" pitchFamily="18" charset="0"/>
              </a:rPr>
              <a:t>Phase marker </a:t>
            </a:r>
            <a:r>
              <a:rPr lang="el-GR" dirty="0">
                <a:solidFill>
                  <a:srgbClr val="000005"/>
                </a:solidFill>
                <a:latin typeface="Times New Roman" panose="02020603050405020304" pitchFamily="18" charset="0"/>
                <a:cs typeface="Times New Roman" panose="02020603050405020304" pitchFamily="18" charset="0"/>
              </a:rPr>
              <a:t>φ</a:t>
            </a:r>
            <a:r>
              <a:rPr lang="en-GB" baseline="-25000" dirty="0">
                <a:solidFill>
                  <a:srgbClr val="000005"/>
                </a:solidFill>
                <a:latin typeface="Times New Roman" panose="02020603050405020304" pitchFamily="18" charset="0"/>
                <a:cs typeface="Times New Roman" panose="02020603050405020304" pitchFamily="18" charset="0"/>
              </a:rPr>
              <a:t>k</a:t>
            </a:r>
            <a:endParaRPr lang="en-GB" baseline="-25000" dirty="0">
              <a:solidFill>
                <a:srgbClr val="000005"/>
              </a:solidFill>
              <a:latin typeface="Sylfaen" panose="010A0502050306030303" pitchFamily="18" charset="0"/>
            </a:endParaRPr>
          </a:p>
          <a:p>
            <a:pPr algn="ctr" fontAlgn="base">
              <a:spcBef>
                <a:spcPct val="20000"/>
              </a:spcBef>
              <a:spcAft>
                <a:spcPct val="0"/>
              </a:spcAft>
            </a:pPr>
            <a:r>
              <a:rPr lang="en-GB" dirty="0">
                <a:solidFill>
                  <a:srgbClr val="000005"/>
                </a:solidFill>
                <a:latin typeface="Sylfaen" panose="010A0502050306030303" pitchFamily="18" charset="0"/>
              </a:rPr>
              <a:t>1 = Gas – 0 = Liquid</a:t>
            </a:r>
          </a:p>
        </p:txBody>
      </p:sp>
      <p:sp>
        <p:nvSpPr>
          <p:cNvPr id="37" name="TextBox 36"/>
          <p:cNvSpPr txBox="1"/>
          <p:nvPr/>
        </p:nvSpPr>
        <p:spPr>
          <a:xfrm>
            <a:off x="942080" y="2009745"/>
            <a:ext cx="4369069" cy="400110"/>
          </a:xfrm>
          <a:prstGeom prst="rect">
            <a:avLst/>
          </a:prstGeom>
          <a:noFill/>
        </p:spPr>
        <p:txBody>
          <a:bodyPr wrap="square" rtlCol="0">
            <a:spAutoFit/>
          </a:bodyPr>
          <a:lstStyle/>
          <a:p>
            <a:pPr algn="ctr" fontAlgn="base">
              <a:spcBef>
                <a:spcPct val="20000"/>
              </a:spcBef>
              <a:spcAft>
                <a:spcPct val="0"/>
              </a:spcAft>
            </a:pPr>
            <a:r>
              <a:rPr lang="en-GB" sz="2000" b="1" dirty="0">
                <a:solidFill>
                  <a:srgbClr val="000005"/>
                </a:solidFill>
                <a:latin typeface="Sylfaen" panose="010A0502050306030303" pitchFamily="18" charset="0"/>
              </a:rPr>
              <a:t>Gas bubbles dispersed in liquid</a:t>
            </a:r>
          </a:p>
        </p:txBody>
      </p:sp>
      <mc:AlternateContent xmlns:mc="http://schemas.openxmlformats.org/markup-compatibility/2006" xmlns:a14="http://schemas.microsoft.com/office/drawing/2010/main">
        <mc:Choice Requires="a14">
          <p:sp>
            <p:nvSpPr>
              <p:cNvPr id="39" name="TextBox 38"/>
              <p:cNvSpPr txBox="1"/>
              <p:nvPr/>
            </p:nvSpPr>
            <p:spPr>
              <a:xfrm>
                <a:off x="2398259" y="5410200"/>
                <a:ext cx="1568763" cy="754950"/>
              </a:xfrm>
              <a:prstGeom prst="rect">
                <a:avLst/>
              </a:prstGeom>
              <a:noFill/>
            </p:spPr>
            <p:txBody>
              <a:bodyPr wrap="none" lIns="0" tIns="0" rIns="0" bIns="0" rtlCol="0">
                <a:spAutoFit/>
              </a:bodyPr>
              <a:lstStyle/>
              <a:p>
                <a:pPr fontAlgn="base">
                  <a:spcBef>
                    <a:spcPct val="20000"/>
                  </a:spcBef>
                  <a:spcAft>
                    <a:spcPct val="0"/>
                  </a:spcAft>
                </a:pPr>
                <a14:m>
                  <m:oMathPara xmlns:m="http://schemas.openxmlformats.org/officeDocument/2006/math">
                    <m:oMathParaPr>
                      <m:jc m:val="centerGroup"/>
                    </m:oMathParaPr>
                    <m:oMath xmlns:m="http://schemas.openxmlformats.org/officeDocument/2006/math">
                      <m:sSub>
                        <m:sSubPr>
                          <m:ctrlPr>
                            <a:rPr lang="en-GB" sz="2000" i="1" smtClean="0">
                              <a:solidFill>
                                <a:srgbClr val="000005"/>
                              </a:solidFill>
                              <a:latin typeface="Cambria Math" panose="02040503050406030204" pitchFamily="18" charset="0"/>
                              <a:ea typeface="Cambria Math" panose="02040503050406030204" pitchFamily="18" charset="0"/>
                            </a:rPr>
                          </m:ctrlPr>
                        </m:sSubPr>
                        <m:e>
                          <m:r>
                            <a:rPr lang="en-GB" sz="2000" i="1" smtClean="0">
                              <a:solidFill>
                                <a:srgbClr val="000005"/>
                              </a:solidFill>
                              <a:latin typeface="Cambria Math" panose="02040503050406030204" pitchFamily="18" charset="0"/>
                              <a:ea typeface="Cambria Math" panose="02040503050406030204" pitchFamily="18" charset="0"/>
                            </a:rPr>
                            <m:t>𝛼</m:t>
                          </m:r>
                        </m:e>
                        <m:sub>
                          <m:r>
                            <a:rPr lang="en-GB" sz="2000" i="1" smtClean="0">
                              <a:solidFill>
                                <a:srgbClr val="000005"/>
                              </a:solidFill>
                              <a:latin typeface="Cambria Math" panose="02040503050406030204" pitchFamily="18" charset="0"/>
                              <a:ea typeface="Cambria Math" panose="02040503050406030204" pitchFamily="18" charset="0"/>
                            </a:rPr>
                            <m:t>𝑘</m:t>
                          </m:r>
                        </m:sub>
                      </m:sSub>
                      <m:r>
                        <a:rPr lang="en-GB" sz="2000" i="1" smtClean="0">
                          <a:solidFill>
                            <a:srgbClr val="000005"/>
                          </a:solidFill>
                          <a:latin typeface="Cambria Math" panose="02040503050406030204" pitchFamily="18" charset="0"/>
                          <a:ea typeface="Cambria Math" panose="02040503050406030204" pitchFamily="18" charset="0"/>
                        </a:rPr>
                        <m:t>= </m:t>
                      </m:r>
                      <m:f>
                        <m:fPr>
                          <m:ctrlPr>
                            <a:rPr lang="en-GB" sz="2000" i="1" smtClean="0">
                              <a:solidFill>
                                <a:srgbClr val="000005"/>
                              </a:solidFill>
                              <a:latin typeface="Cambria Math" panose="02040503050406030204" pitchFamily="18" charset="0"/>
                              <a:ea typeface="Cambria Math" panose="02040503050406030204" pitchFamily="18" charset="0"/>
                            </a:rPr>
                          </m:ctrlPr>
                        </m:fPr>
                        <m:num>
                          <m:nary>
                            <m:naryPr>
                              <m:limLoc m:val="undOvr"/>
                              <m:subHide m:val="on"/>
                              <m:supHide m:val="on"/>
                              <m:ctrlPr>
                                <a:rPr lang="en-GB" sz="2000" i="1">
                                  <a:solidFill>
                                    <a:srgbClr val="000005"/>
                                  </a:solidFill>
                                  <a:latin typeface="Cambria Math" panose="02040503050406030204" pitchFamily="18" charset="0"/>
                                  <a:ea typeface="Cambria Math" panose="02040503050406030204" pitchFamily="18" charset="0"/>
                                </a:rPr>
                              </m:ctrlPr>
                            </m:naryPr>
                            <m:sub/>
                            <m:sup/>
                            <m:e>
                              <m:sSub>
                                <m:sSubPr>
                                  <m:ctrlPr>
                                    <a:rPr lang="en-GB" sz="2000" i="1" smtClean="0">
                                      <a:solidFill>
                                        <a:srgbClr val="000005"/>
                                      </a:solidFill>
                                      <a:latin typeface="Cambria Math" panose="02040503050406030204" pitchFamily="18" charset="0"/>
                                      <a:ea typeface="Cambria Math" panose="02040503050406030204" pitchFamily="18" charset="0"/>
                                    </a:rPr>
                                  </m:ctrlPr>
                                </m:sSubPr>
                                <m:e>
                                  <m:r>
                                    <m:rPr>
                                      <m:sty m:val="p"/>
                                    </m:rPr>
                                    <a:rPr lang="el-GR" sz="2000" i="1">
                                      <a:solidFill>
                                        <a:srgbClr val="000005"/>
                                      </a:solidFill>
                                      <a:latin typeface="Cambria Math" panose="02040503050406030204" pitchFamily="18" charset="0"/>
                                      <a:ea typeface="Cambria Math" panose="02040503050406030204" pitchFamily="18" charset="0"/>
                                    </a:rPr>
                                    <m:t>φ</m:t>
                                  </m:r>
                                </m:e>
                                <m:sub>
                                  <m:r>
                                    <a:rPr lang="en-GB" sz="2000" i="1" smtClean="0">
                                      <a:solidFill>
                                        <a:srgbClr val="000005"/>
                                      </a:solidFill>
                                      <a:latin typeface="Cambria Math" panose="02040503050406030204" pitchFamily="18" charset="0"/>
                                      <a:ea typeface="Cambria Math" panose="02040503050406030204" pitchFamily="18" charset="0"/>
                                    </a:rPr>
                                    <m:t>𝑘</m:t>
                                  </m:r>
                                </m:sub>
                              </m:sSub>
                              <m:r>
                                <a:rPr lang="en-GB" sz="2000" i="1">
                                  <a:solidFill>
                                    <a:srgbClr val="000005"/>
                                  </a:solidFill>
                                  <a:latin typeface="Cambria Math" panose="02040503050406030204" pitchFamily="18" charset="0"/>
                                  <a:ea typeface="Cambria Math" panose="02040503050406030204" pitchFamily="18" charset="0"/>
                                </a:rPr>
                                <m:t>𝑑𝑉</m:t>
                              </m:r>
                            </m:e>
                          </m:nary>
                        </m:num>
                        <m:den>
                          <m:nary>
                            <m:naryPr>
                              <m:limLoc m:val="undOvr"/>
                              <m:subHide m:val="on"/>
                              <m:supHide m:val="on"/>
                              <m:ctrlPr>
                                <a:rPr lang="en-GB" sz="2000" i="1">
                                  <a:solidFill>
                                    <a:srgbClr val="000005"/>
                                  </a:solidFill>
                                  <a:latin typeface="Cambria Math" panose="02040503050406030204" pitchFamily="18" charset="0"/>
                                  <a:ea typeface="Cambria Math" panose="02040503050406030204" pitchFamily="18" charset="0"/>
                                </a:rPr>
                              </m:ctrlPr>
                            </m:naryPr>
                            <m:sub/>
                            <m:sup/>
                            <m:e>
                              <m:r>
                                <a:rPr lang="en-GB" sz="2000" i="1">
                                  <a:solidFill>
                                    <a:srgbClr val="000005"/>
                                  </a:solidFill>
                                  <a:latin typeface="Cambria Math" panose="02040503050406030204" pitchFamily="18" charset="0"/>
                                  <a:ea typeface="Cambria Math" panose="02040503050406030204" pitchFamily="18" charset="0"/>
                                </a:rPr>
                                <m:t>𝑑𝑉</m:t>
                              </m:r>
                            </m:e>
                          </m:nary>
                        </m:den>
                      </m:f>
                    </m:oMath>
                  </m:oMathPara>
                </a14:m>
                <a:endParaRPr lang="en-GB" sz="2000" dirty="0">
                  <a:solidFill>
                    <a:srgbClr val="000005"/>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2398259" y="5410200"/>
                <a:ext cx="1568763" cy="754950"/>
              </a:xfrm>
              <a:prstGeom prst="rect">
                <a:avLst/>
              </a:prstGeom>
              <a:blipFill rotWithShape="0">
                <a:blip r:embed="rId7"/>
                <a:stretch>
                  <a:fillRect/>
                </a:stretch>
              </a:blipFill>
            </p:spPr>
            <p:txBody>
              <a:bodyPr/>
              <a:lstStyle/>
              <a:p>
                <a:r>
                  <a:rPr lang="en-GB">
                    <a:noFill/>
                  </a:rPr>
                  <a:t> </a:t>
                </a:r>
              </a:p>
            </p:txBody>
          </p:sp>
        </mc:Fallback>
      </mc:AlternateContent>
      <p:sp>
        <p:nvSpPr>
          <p:cNvPr id="40" name="TextBox 39"/>
          <p:cNvSpPr txBox="1"/>
          <p:nvPr/>
        </p:nvSpPr>
        <p:spPr>
          <a:xfrm>
            <a:off x="1393864" y="4584674"/>
            <a:ext cx="3435584" cy="769441"/>
          </a:xfrm>
          <a:prstGeom prst="rect">
            <a:avLst/>
          </a:prstGeom>
          <a:noFill/>
        </p:spPr>
        <p:txBody>
          <a:bodyPr wrap="square" rtlCol="0">
            <a:spAutoFit/>
          </a:bodyPr>
          <a:lstStyle/>
          <a:p>
            <a:pPr algn="ctr" fontAlgn="base">
              <a:spcBef>
                <a:spcPct val="20000"/>
              </a:spcBef>
              <a:spcAft>
                <a:spcPct val="0"/>
              </a:spcAft>
            </a:pPr>
            <a:r>
              <a:rPr lang="en-GB" sz="2000" b="1" dirty="0">
                <a:solidFill>
                  <a:srgbClr val="000005"/>
                </a:solidFill>
                <a:latin typeface="Sylfaen" panose="010A0502050306030303" pitchFamily="18" charset="0"/>
              </a:rPr>
              <a:t>Averaging procedure</a:t>
            </a:r>
          </a:p>
          <a:p>
            <a:pPr algn="ctr" fontAlgn="base">
              <a:spcBef>
                <a:spcPct val="20000"/>
              </a:spcBef>
              <a:spcAft>
                <a:spcPct val="0"/>
              </a:spcAft>
            </a:pPr>
            <a:r>
              <a:rPr lang="el-GR" sz="2000" i="1" dirty="0">
                <a:solidFill>
                  <a:srgbClr val="000005"/>
                </a:solidFill>
                <a:latin typeface="Times New Roman" panose="02020603050405020304" pitchFamily="18" charset="0"/>
                <a:cs typeface="Times New Roman" panose="02020603050405020304" pitchFamily="18" charset="0"/>
              </a:rPr>
              <a:t>α</a:t>
            </a:r>
            <a:r>
              <a:rPr lang="en-GB" sz="2000" i="1" baseline="-25000" dirty="0">
                <a:solidFill>
                  <a:srgbClr val="000005"/>
                </a:solidFill>
                <a:latin typeface="Sylfaen" panose="010A0502050306030303" pitchFamily="18" charset="0"/>
                <a:cs typeface="Times New Roman" panose="02020603050405020304" pitchFamily="18" charset="0"/>
              </a:rPr>
              <a:t>k</a:t>
            </a:r>
            <a:r>
              <a:rPr lang="en-GB" sz="2000" i="1" dirty="0">
                <a:solidFill>
                  <a:srgbClr val="000005"/>
                </a:solidFill>
                <a:latin typeface="Sylfaen" panose="010A0502050306030303" pitchFamily="18" charset="0"/>
                <a:cs typeface="Times New Roman" panose="02020603050405020304" pitchFamily="18" charset="0"/>
              </a:rPr>
              <a:t> = phase-fraction of phase k</a:t>
            </a:r>
            <a:endParaRPr lang="en-GB" sz="2000" i="1" dirty="0">
              <a:solidFill>
                <a:srgbClr val="000005"/>
              </a:solidFill>
              <a:latin typeface="Sylfaen" panose="010A0502050306030303" pitchFamily="18" charset="0"/>
            </a:endParaRPr>
          </a:p>
        </p:txBody>
      </p:sp>
      <p:sp>
        <p:nvSpPr>
          <p:cNvPr id="44" name="TextBox 43"/>
          <p:cNvSpPr txBox="1"/>
          <p:nvPr/>
        </p:nvSpPr>
        <p:spPr>
          <a:xfrm>
            <a:off x="76200" y="6248400"/>
            <a:ext cx="12050094" cy="430887"/>
          </a:xfrm>
          <a:prstGeom prst="rect">
            <a:avLst/>
          </a:prstGeom>
          <a:noFill/>
        </p:spPr>
        <p:txBody>
          <a:bodyPr wrap="none" rtlCol="0">
            <a:spAutoFit/>
          </a:bodyPr>
          <a:lstStyle/>
          <a:p>
            <a:pPr fontAlgn="base">
              <a:spcBef>
                <a:spcPct val="20000"/>
              </a:spcBef>
              <a:spcAft>
                <a:spcPct val="0"/>
              </a:spcAft>
            </a:pPr>
            <a:r>
              <a:rPr lang="en-GB" sz="2200" dirty="0">
                <a:solidFill>
                  <a:srgbClr val="000005"/>
                </a:solidFill>
                <a:latin typeface="Sylfaen" panose="010A0502050306030303" pitchFamily="18" charset="0"/>
              </a:rPr>
              <a:t>Different types of averaging possible (and different phase fractions defined): temporal, ensemble, etc.</a:t>
            </a:r>
          </a:p>
        </p:txBody>
      </p:sp>
      <p:sp>
        <p:nvSpPr>
          <p:cNvPr id="45" name="Rectangle 44"/>
          <p:cNvSpPr/>
          <p:nvPr/>
        </p:nvSpPr>
        <p:spPr>
          <a:xfrm>
            <a:off x="7121092" y="4953000"/>
            <a:ext cx="3623108" cy="400110"/>
          </a:xfrm>
          <a:prstGeom prst="rect">
            <a:avLst/>
          </a:prstGeom>
        </p:spPr>
        <p:txBody>
          <a:bodyPr wrap="none">
            <a:spAutoFit/>
          </a:bodyPr>
          <a:lstStyle/>
          <a:p>
            <a:pPr fontAlgn="base">
              <a:spcBef>
                <a:spcPct val="20000"/>
              </a:spcBef>
              <a:spcAft>
                <a:spcPct val="0"/>
              </a:spcAft>
            </a:pPr>
            <a:r>
              <a:rPr lang="en-GB" sz="2000" b="1" dirty="0">
                <a:solidFill>
                  <a:srgbClr val="000005"/>
                </a:solidFill>
                <a:latin typeface="Sylfaen" panose="010A0502050306030303" pitchFamily="18" charset="0"/>
              </a:rPr>
              <a:t>For the two-phase bubbly flow</a:t>
            </a:r>
            <a:endParaRPr lang="en-GB" sz="2000" dirty="0">
              <a:solidFill>
                <a:srgbClr val="000005"/>
              </a:solidFill>
            </a:endParaRPr>
          </a:p>
        </p:txBody>
      </p:sp>
      <mc:AlternateContent xmlns:mc="http://schemas.openxmlformats.org/markup-compatibility/2006" xmlns:a14="http://schemas.microsoft.com/office/drawing/2010/main">
        <mc:Choice Requires="a14">
          <p:sp>
            <p:nvSpPr>
              <p:cNvPr id="46" name="TextBox 45"/>
              <p:cNvSpPr txBox="1"/>
              <p:nvPr/>
            </p:nvSpPr>
            <p:spPr>
              <a:xfrm>
                <a:off x="9386476" y="5393282"/>
                <a:ext cx="2576924" cy="626518"/>
              </a:xfrm>
              <a:prstGeom prst="rect">
                <a:avLst/>
              </a:prstGeom>
              <a:noFill/>
            </p:spPr>
            <p:txBody>
              <a:bodyPr wrap="none" lIns="0" tIns="0" rIns="0" bIns="0" rtlCol="0">
                <a:spAutoFit/>
              </a:bodyPr>
              <a:lstStyle/>
              <a:p>
                <a:pPr fontAlgn="base">
                  <a:spcBef>
                    <a:spcPct val="20000"/>
                  </a:spcBef>
                  <a:spcAft>
                    <a:spcPct val="0"/>
                  </a:spcAft>
                </a:pPr>
                <a14:m>
                  <m:oMathPara xmlns:m="http://schemas.openxmlformats.org/officeDocument/2006/math">
                    <m:oMathParaPr>
                      <m:jc m:val="centerGroup"/>
                    </m:oMathParaPr>
                    <m:oMath xmlns:m="http://schemas.openxmlformats.org/officeDocument/2006/math">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ea typeface="Cambria Math" panose="02040503050406030204" pitchFamily="18" charset="0"/>
                            </a:rPr>
                            <m:t>𝛼</m:t>
                          </m:r>
                        </m:e>
                        <m:sub>
                          <m:r>
                            <a:rPr lang="en-GB" sz="2000" i="1" smtClean="0">
                              <a:solidFill>
                                <a:srgbClr val="000005"/>
                              </a:solidFill>
                              <a:latin typeface="Cambria Math" panose="02040503050406030204" pitchFamily="18" charset="0"/>
                              <a:ea typeface="Cambria Math" panose="02040503050406030204" pitchFamily="18" charset="0"/>
                            </a:rPr>
                            <m:t>𝐿</m:t>
                          </m:r>
                        </m:sub>
                      </m:sSub>
                      <m:r>
                        <a:rPr lang="en-GB" sz="2000" i="1" smtClean="0">
                          <a:solidFill>
                            <a:srgbClr val="000005"/>
                          </a:solidFill>
                          <a:latin typeface="Cambria Math" panose="02040503050406030204" pitchFamily="18" charset="0"/>
                        </a:rPr>
                        <m:t>=1−</m:t>
                      </m:r>
                      <m:sSub>
                        <m:sSubPr>
                          <m:ctrlPr>
                            <a:rPr lang="en-GB" sz="2000" i="1">
                              <a:solidFill>
                                <a:srgbClr val="000005"/>
                              </a:solidFill>
                              <a:latin typeface="Cambria Math" panose="02040503050406030204" pitchFamily="18" charset="0"/>
                            </a:rPr>
                          </m:ctrlPr>
                        </m:sSubPr>
                        <m:e>
                          <m:r>
                            <a:rPr lang="en-GB" sz="2000" i="1">
                              <a:solidFill>
                                <a:srgbClr val="000005"/>
                              </a:solidFill>
                              <a:latin typeface="Cambria Math" panose="02040503050406030204" pitchFamily="18" charset="0"/>
                              <a:ea typeface="Cambria Math" panose="02040503050406030204" pitchFamily="18" charset="0"/>
                            </a:rPr>
                            <m:t>𝛼</m:t>
                          </m:r>
                        </m:e>
                        <m:sub>
                          <m:r>
                            <a:rPr lang="en-GB" sz="2000" i="1">
                              <a:solidFill>
                                <a:srgbClr val="000005"/>
                              </a:solidFill>
                              <a:latin typeface="Cambria Math" panose="02040503050406030204" pitchFamily="18" charset="0"/>
                            </a:rPr>
                            <m:t>𝐵</m:t>
                          </m:r>
                        </m:sub>
                      </m:sSub>
                      <m:r>
                        <a:rPr lang="en-GB" sz="2000" i="1" smtClean="0">
                          <a:solidFill>
                            <a:srgbClr val="000005"/>
                          </a:solidFill>
                          <a:latin typeface="Cambria Math" panose="02040503050406030204" pitchFamily="18" charset="0"/>
                        </a:rPr>
                        <m:t>=</m:t>
                      </m:r>
                      <m:f>
                        <m:fPr>
                          <m:ctrlPr>
                            <a:rPr lang="en-GB" sz="2000" i="1" smtClean="0">
                              <a:solidFill>
                                <a:srgbClr val="000005"/>
                              </a:solidFill>
                              <a:latin typeface="Cambria Math" panose="02040503050406030204" pitchFamily="18" charset="0"/>
                            </a:rPr>
                          </m:ctrlPr>
                        </m:fPr>
                        <m:num>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rPr>
                                <m:t>𝑉</m:t>
                              </m:r>
                            </m:e>
                            <m:sub>
                              <m:r>
                                <a:rPr lang="en-GB" sz="2000" i="1" smtClean="0">
                                  <a:solidFill>
                                    <a:srgbClr val="000005"/>
                                  </a:solidFill>
                                  <a:latin typeface="Cambria Math" panose="02040503050406030204" pitchFamily="18" charset="0"/>
                                </a:rPr>
                                <m:t>𝐿</m:t>
                              </m:r>
                            </m:sub>
                          </m:sSub>
                        </m:num>
                        <m:den>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rPr>
                                <m:t>𝑉</m:t>
                              </m:r>
                            </m:e>
                            <m:sub>
                              <m:r>
                                <a:rPr lang="en-GB" sz="2000" i="1" smtClean="0">
                                  <a:solidFill>
                                    <a:srgbClr val="000005"/>
                                  </a:solidFill>
                                  <a:latin typeface="Cambria Math" panose="02040503050406030204" pitchFamily="18" charset="0"/>
                                </a:rPr>
                                <m:t>𝐵</m:t>
                              </m:r>
                            </m:sub>
                          </m:sSub>
                          <m:r>
                            <a:rPr lang="en-GB" sz="2000" i="1" smtClean="0">
                              <a:solidFill>
                                <a:srgbClr val="000005"/>
                              </a:solidFill>
                              <a:latin typeface="Cambria Math" panose="02040503050406030204" pitchFamily="18" charset="0"/>
                            </a:rPr>
                            <m:t>+</m:t>
                          </m:r>
                          <m:sSub>
                            <m:sSubPr>
                              <m:ctrlPr>
                                <a:rPr lang="en-GB" sz="2000" i="1" smtClean="0">
                                  <a:solidFill>
                                    <a:srgbClr val="000005"/>
                                  </a:solidFill>
                                  <a:latin typeface="Cambria Math" panose="02040503050406030204" pitchFamily="18" charset="0"/>
                                </a:rPr>
                              </m:ctrlPr>
                            </m:sSubPr>
                            <m:e>
                              <m:r>
                                <a:rPr lang="en-GB" sz="2000" i="1" smtClean="0">
                                  <a:solidFill>
                                    <a:srgbClr val="000005"/>
                                  </a:solidFill>
                                  <a:latin typeface="Cambria Math" panose="02040503050406030204" pitchFamily="18" charset="0"/>
                                </a:rPr>
                                <m:t>𝑉</m:t>
                              </m:r>
                            </m:e>
                            <m:sub>
                              <m:r>
                                <a:rPr lang="en-GB" sz="2000" i="1" smtClean="0">
                                  <a:solidFill>
                                    <a:srgbClr val="000005"/>
                                  </a:solidFill>
                                  <a:latin typeface="Cambria Math" panose="02040503050406030204" pitchFamily="18" charset="0"/>
                                </a:rPr>
                                <m:t>𝐿</m:t>
                              </m:r>
                            </m:sub>
                          </m:sSub>
                        </m:den>
                      </m:f>
                    </m:oMath>
                  </m:oMathPara>
                </a14:m>
                <a:endParaRPr lang="en-GB" sz="2000" dirty="0">
                  <a:solidFill>
                    <a:srgbClr val="000005"/>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9386476" y="5393282"/>
                <a:ext cx="2576924" cy="626518"/>
              </a:xfrm>
              <a:prstGeom prst="rect">
                <a:avLst/>
              </a:prstGeom>
              <a:blipFill rotWithShape="0">
                <a:blip r:embed="rId8"/>
                <a:stretch>
                  <a:fillRect/>
                </a:stretch>
              </a:blipFill>
            </p:spPr>
            <p:txBody>
              <a:bodyPr/>
              <a:lstStyle/>
              <a:p>
                <a:r>
                  <a:rPr lang="en-GB">
                    <a:noFill/>
                  </a:rPr>
                  <a:t> </a:t>
                </a:r>
              </a:p>
            </p:txBody>
          </p:sp>
        </mc:Fallback>
      </mc:AlternateContent>
      <p:grpSp>
        <p:nvGrpSpPr>
          <p:cNvPr id="7" name="Group 6"/>
          <p:cNvGrpSpPr/>
          <p:nvPr/>
        </p:nvGrpSpPr>
        <p:grpSpPr>
          <a:xfrm>
            <a:off x="5243951" y="3193755"/>
            <a:ext cx="1666364" cy="1895445"/>
            <a:chOff x="5463190" y="3387283"/>
            <a:chExt cx="1666364" cy="1895445"/>
          </a:xfrm>
        </p:grpSpPr>
        <p:grpSp>
          <p:nvGrpSpPr>
            <p:cNvPr id="30" name="Group 29"/>
            <p:cNvGrpSpPr/>
            <p:nvPr/>
          </p:nvGrpSpPr>
          <p:grpSpPr>
            <a:xfrm>
              <a:off x="5506205" y="3547263"/>
              <a:ext cx="1440000" cy="1735465"/>
              <a:chOff x="4690200" y="3666935"/>
              <a:chExt cx="1440000" cy="1735465"/>
            </a:xfrm>
          </p:grpSpPr>
          <p:sp>
            <p:nvSpPr>
              <p:cNvPr id="31" name="Rectangle 30"/>
              <p:cNvSpPr/>
              <p:nvPr/>
            </p:nvSpPr>
            <p:spPr bwMode="auto">
              <a:xfrm>
                <a:off x="4690200" y="3962400"/>
                <a:ext cx="720000" cy="144000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3" name="Rectangle 32"/>
              <p:cNvSpPr/>
              <p:nvPr/>
            </p:nvSpPr>
            <p:spPr bwMode="auto">
              <a:xfrm>
                <a:off x="5410200" y="3962400"/>
                <a:ext cx="720000" cy="1440000"/>
              </a:xfrm>
              <a:prstGeom prst="rect">
                <a:avLst/>
              </a:prstGeom>
              <a:solidFill>
                <a:srgbClr val="00B0F0"/>
              </a:solidFill>
              <a:ln w="285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34" name="Straight Arrow Connector 33"/>
              <p:cNvCxnSpPr/>
              <p:nvPr/>
            </p:nvCxnSpPr>
            <p:spPr bwMode="auto">
              <a:xfrm flipV="1">
                <a:off x="5073454" y="3666935"/>
                <a:ext cx="0" cy="1080000"/>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cxnSp>
            <p:nvCxnSpPr>
              <p:cNvPr id="35" name="Straight Arrow Connector 34"/>
              <p:cNvCxnSpPr/>
              <p:nvPr/>
            </p:nvCxnSpPr>
            <p:spPr bwMode="auto">
              <a:xfrm flipV="1">
                <a:off x="5794200" y="3666935"/>
                <a:ext cx="0" cy="1080000"/>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grpSp>
        <p:sp>
          <p:nvSpPr>
            <p:cNvPr id="5" name="Rectangle 4"/>
            <p:cNvSpPr/>
            <p:nvPr/>
          </p:nvSpPr>
          <p:spPr>
            <a:xfrm>
              <a:off x="5688594" y="4671197"/>
              <a:ext cx="407484" cy="369332"/>
            </a:xfrm>
            <a:prstGeom prst="rect">
              <a:avLst/>
            </a:prstGeom>
          </p:spPr>
          <p:txBody>
            <a:bodyPr wrap="none">
              <a:spAutoFit/>
            </a:bodyPr>
            <a:lstStyle/>
            <a:p>
              <a:r>
                <a:rPr lang="el-GR" dirty="0">
                  <a:latin typeface="Times New Roman" panose="02020603050405020304" pitchFamily="18" charset="0"/>
                  <a:cs typeface="Times New Roman" panose="02020603050405020304" pitchFamily="18" charset="0"/>
                </a:rPr>
                <a:t>α</a:t>
              </a:r>
              <a:r>
                <a:rPr lang="en-GB" baseline="-25000" dirty="0">
                  <a:latin typeface="Times New Roman" panose="02020603050405020304" pitchFamily="18" charset="0"/>
                  <a:cs typeface="Times New Roman" panose="02020603050405020304" pitchFamily="18" charset="0"/>
                </a:rPr>
                <a:t>B</a:t>
              </a:r>
              <a:endParaRPr lang="en-GB" dirty="0"/>
            </a:p>
          </p:txBody>
        </p:sp>
        <p:sp>
          <p:nvSpPr>
            <p:cNvPr id="6" name="Rectangle 5"/>
            <p:cNvSpPr/>
            <p:nvPr/>
          </p:nvSpPr>
          <p:spPr>
            <a:xfrm>
              <a:off x="6434447" y="4671197"/>
              <a:ext cx="399468" cy="369332"/>
            </a:xfrm>
            <a:prstGeom prst="rect">
              <a:avLst/>
            </a:prstGeom>
          </p:spPr>
          <p:txBody>
            <a:bodyPr wrap="none">
              <a:spAutoFit/>
            </a:bodyPr>
            <a:lstStyle/>
            <a:p>
              <a:r>
                <a:rPr lang="el-GR" dirty="0">
                  <a:latin typeface="Times New Roman" panose="02020603050405020304" pitchFamily="18" charset="0"/>
                  <a:cs typeface="Times New Roman" panose="02020603050405020304" pitchFamily="18" charset="0"/>
                </a:rPr>
                <a:t>α</a:t>
              </a:r>
              <a:r>
                <a:rPr lang="en-GB" baseline="-25000" dirty="0">
                  <a:latin typeface="Times New Roman" panose="02020603050405020304" pitchFamily="18" charset="0"/>
                  <a:cs typeface="Times New Roman" panose="02020603050405020304" pitchFamily="18" charset="0"/>
                </a:rPr>
                <a:t>L</a:t>
              </a:r>
              <a:endParaRPr lang="en-GB" dirty="0"/>
            </a:p>
          </p:txBody>
        </p:sp>
        <p:sp>
          <p:nvSpPr>
            <p:cNvPr id="38" name="TextBox 37"/>
            <p:cNvSpPr txBox="1"/>
            <p:nvPr/>
          </p:nvSpPr>
          <p:spPr>
            <a:xfrm>
              <a:off x="5463190" y="3387283"/>
              <a:ext cx="483532" cy="40011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U</a:t>
              </a:r>
              <a:r>
                <a:rPr lang="en-GB" baseline="-25000" dirty="0">
                  <a:latin typeface="Times New Roman" panose="02020603050405020304" pitchFamily="18" charset="0"/>
                  <a:cs typeface="Times New Roman" panose="02020603050405020304" pitchFamily="18" charset="0"/>
                </a:rPr>
                <a:t>B</a:t>
              </a:r>
              <a:endParaRPr lang="en-GB" baseline="-25000" dirty="0"/>
            </a:p>
          </p:txBody>
        </p:sp>
        <p:sp>
          <p:nvSpPr>
            <p:cNvPr id="41" name="TextBox 40"/>
            <p:cNvSpPr txBox="1"/>
            <p:nvPr/>
          </p:nvSpPr>
          <p:spPr>
            <a:xfrm>
              <a:off x="6646022" y="3401686"/>
              <a:ext cx="483532" cy="40011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U</a:t>
              </a:r>
              <a:r>
                <a:rPr lang="en-GB" baseline="-25000" dirty="0">
                  <a:latin typeface="Times New Roman" panose="02020603050405020304" pitchFamily="18" charset="0"/>
                  <a:cs typeface="Times New Roman" panose="02020603050405020304" pitchFamily="18" charset="0"/>
                </a:rPr>
                <a:t>L</a:t>
              </a:r>
              <a:endParaRPr lang="en-GB" baseline="-25000" dirty="0"/>
            </a:p>
          </p:txBody>
        </p:sp>
      </p:grpSp>
    </p:spTree>
    <p:extLst>
      <p:ext uri="{BB962C8B-B14F-4D97-AF65-F5344CB8AC3E}">
        <p14:creationId xmlns:p14="http://schemas.microsoft.com/office/powerpoint/2010/main" val="3582474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err="1">
                <a:latin typeface="Verdana" panose="020B0604030504040204" pitchFamily="34" charset="0"/>
                <a:ea typeface="Verdana" panose="020B0604030504040204" pitchFamily="34" charset="0"/>
                <a:cs typeface="Verdana" panose="020B0604030504040204" pitchFamily="34" charset="0"/>
              </a:rPr>
              <a:t>controlDict</a:t>
            </a:r>
            <a:r>
              <a:rPr lang="en-GB" sz="2400" dirty="0">
                <a:latin typeface="Verdana" panose="020B0604030504040204" pitchFamily="34" charset="0"/>
                <a:ea typeface="Verdana" panose="020B0604030504040204" pitchFamily="34" charset="0"/>
                <a:cs typeface="Verdana" panose="020B0604030504040204" pitchFamily="34" charset="0"/>
              </a:rPr>
              <a:t> and </a:t>
            </a:r>
            <a:r>
              <a:rPr lang="en-GB" sz="2400" dirty="0" err="1">
                <a:latin typeface="Verdana" panose="020B0604030504040204" pitchFamily="34" charset="0"/>
                <a:ea typeface="Verdana" panose="020B0604030504040204" pitchFamily="34" charset="0"/>
                <a:cs typeface="Verdana" panose="020B0604030504040204" pitchFamily="34" charset="0"/>
              </a:rPr>
              <a:t>fvSolution</a:t>
            </a:r>
            <a:endParaRPr lang="en-GB" sz="24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14587" y="1394608"/>
            <a:ext cx="11762826" cy="4632037"/>
          </a:xfrm>
          <a:prstGeom prst="rect">
            <a:avLst/>
          </a:prstGeom>
          <a:noFill/>
        </p:spPr>
        <p:txBody>
          <a:bodyPr wrap="square" rtlCol="0">
            <a:spAutoFit/>
          </a:bodyPr>
          <a:lstStyle/>
          <a:p>
            <a:pPr>
              <a:spcBef>
                <a:spcPts val="0"/>
              </a:spcBef>
              <a:spcAft>
                <a:spcPts val="900"/>
              </a:spcAft>
            </a:pPr>
            <a:r>
              <a:rPr lang="en-GB" altLang="en-US" sz="2000" b="1">
                <a:latin typeface="Sylfaen" panose="010A0502050306030303" pitchFamily="18" charset="0"/>
                <a:ea typeface="Verdana" panose="020B0604030504040204" pitchFamily="34" charset="0"/>
                <a:cs typeface="Verdana" panose="020B0604030504040204" pitchFamily="34" charset="0"/>
              </a:rPr>
              <a:t>controlDict</a:t>
            </a:r>
          </a:p>
          <a:p>
            <a:pPr>
              <a:spcBef>
                <a:spcPts val="0"/>
              </a:spcBef>
              <a:spcAft>
                <a:spcPts val="900"/>
              </a:spcAft>
            </a:pPr>
            <a:endParaRPr lang="en-GB" altLang="en-US" sz="2000" b="1">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b="1">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b="1">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r>
              <a:rPr lang="en-GB" altLang="en-US" sz="2000" b="1">
                <a:latin typeface="Sylfaen" panose="010A0502050306030303" pitchFamily="18" charset="0"/>
                <a:ea typeface="Verdana" panose="020B0604030504040204" pitchFamily="34" charset="0"/>
                <a:cs typeface="Verdana" panose="020B0604030504040204" pitchFamily="34" charset="0"/>
              </a:rPr>
              <a:t>fvSolution</a:t>
            </a:r>
          </a:p>
          <a:p>
            <a:pPr>
              <a:spcBef>
                <a:spcPts val="0"/>
              </a:spcBef>
              <a:spcAft>
                <a:spcPts val="900"/>
              </a:spcAft>
            </a:pPr>
            <a:endParaRPr lang="en-GB" altLang="en-US" sz="200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p:sp>
        <p:nvSpPr>
          <p:cNvPr id="7" name="Rectangle 6"/>
          <p:cNvSpPr/>
          <p:nvPr/>
        </p:nvSpPr>
        <p:spPr>
          <a:xfrm>
            <a:off x="3993772" y="1832123"/>
            <a:ext cx="8064321" cy="1315745"/>
          </a:xfrm>
          <a:prstGeom prst="rect">
            <a:avLst/>
          </a:prstGeom>
        </p:spPr>
        <p:txBody>
          <a:bodyPr wrap="square">
            <a:spAutoFit/>
          </a:bodyPr>
          <a:lstStyle/>
          <a:p>
            <a:pPr>
              <a:spcAft>
                <a:spcPts val="900"/>
              </a:spcAft>
            </a:pPr>
            <a:r>
              <a:rPr lang="en-GB" altLang="en-US" i="1" dirty="0" err="1">
                <a:latin typeface="Sylfaen" panose="010A0502050306030303" pitchFamily="18" charset="0"/>
                <a:ea typeface="Verdana" panose="020B0604030504040204" pitchFamily="34" charset="0"/>
                <a:cs typeface="Verdana" panose="020B0604030504040204" pitchFamily="34" charset="0"/>
              </a:rPr>
              <a:t>reactingMultiphaseEulerFoam</a:t>
            </a:r>
            <a:r>
              <a:rPr lang="en-GB" altLang="en-US" dirty="0">
                <a:latin typeface="Sylfaen" panose="010A0502050306030303" pitchFamily="18" charset="0"/>
                <a:ea typeface="Verdana" panose="020B0604030504040204" pitchFamily="34" charset="0"/>
                <a:cs typeface="Verdana" panose="020B0604030504040204" pitchFamily="34" charset="0"/>
              </a:rPr>
              <a:t> solver</a:t>
            </a:r>
          </a:p>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Variable time step, adjusted to maintain a much lower Courant number of 0.05. With boiling, all mass transfer in the first cell at the wall, computationally challenging</a:t>
            </a:r>
          </a:p>
        </p:txBody>
      </p:sp>
      <p:sp>
        <p:nvSpPr>
          <p:cNvPr id="8" name="Rectangle 7"/>
          <p:cNvSpPr/>
          <p:nvPr/>
        </p:nvSpPr>
        <p:spPr>
          <a:xfrm>
            <a:off x="5405711" y="4993287"/>
            <a:ext cx="6279781" cy="1038746"/>
          </a:xfrm>
          <a:prstGeom prst="rect">
            <a:avLst/>
          </a:prstGeom>
        </p:spPr>
        <p:txBody>
          <a:bodyPr wrap="square">
            <a:spAutoFit/>
          </a:bodyPr>
          <a:lstStyle/>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Multiphase extension of the PIMPLE algorithm, with three PIMPLE iterations at each time step.</a:t>
            </a:r>
          </a:p>
          <a:p>
            <a:pPr>
              <a:spcAft>
                <a:spcPts val="900"/>
              </a:spcAft>
            </a:pPr>
            <a:r>
              <a:rPr lang="en-GB" altLang="en-US" dirty="0">
                <a:latin typeface="Sylfaen" panose="010A0502050306030303" pitchFamily="18" charset="0"/>
                <a:ea typeface="Verdana" panose="020B0604030504040204" pitchFamily="34" charset="0"/>
                <a:cs typeface="Verdana" panose="020B0604030504040204" pitchFamily="34" charset="0"/>
              </a:rPr>
              <a:t>Significant relaxation on energy and mass transfer</a:t>
            </a:r>
            <a:endParaRPr lang="en-GB" altLang="en-US" i="1" dirty="0">
              <a:latin typeface="Sylfaen" panose="010A0502050306030303" pitchFamily="18" charset="0"/>
              <a:ea typeface="Verdana" panose="020B0604030504040204" pitchFamily="34" charset="0"/>
              <a:cs typeface="Verdana" panose="020B0604030504040204" pitchFamily="34" charset="0"/>
            </a:endParaRPr>
          </a:p>
        </p:txBody>
      </p:sp>
      <p:sp>
        <p:nvSpPr>
          <p:cNvPr id="10" name="Rectangle 9"/>
          <p:cNvSpPr/>
          <p:nvPr/>
        </p:nvSpPr>
        <p:spPr>
          <a:xfrm>
            <a:off x="248486" y="1832123"/>
            <a:ext cx="6096000" cy="646331"/>
          </a:xfrm>
          <a:prstGeom prst="rect">
            <a:avLst/>
          </a:prstGeom>
        </p:spPr>
        <p:txBody>
          <a:bodyPr>
            <a:spAutoFit/>
          </a:bodyPr>
          <a:lstStyle/>
          <a:p>
            <a:r>
              <a:rPr lang="en-GB" sz="1200" dirty="0"/>
              <a:t>application     </a:t>
            </a:r>
            <a:r>
              <a:rPr lang="en-GB" sz="1200" dirty="0" err="1"/>
              <a:t>reactingMultiphaseEulerFoam</a:t>
            </a:r>
            <a:r>
              <a:rPr lang="en-GB" sz="1200" dirty="0"/>
              <a:t>;</a:t>
            </a:r>
          </a:p>
          <a:p>
            <a:endParaRPr lang="en-GB" sz="1200" dirty="0"/>
          </a:p>
          <a:p>
            <a:r>
              <a:rPr lang="en-GB" sz="1200" dirty="0" err="1"/>
              <a:t>deltaT</a:t>
            </a:r>
            <a:r>
              <a:rPr lang="en-GB" sz="1200" dirty="0"/>
              <a:t>          0.0001;</a:t>
            </a:r>
          </a:p>
        </p:txBody>
      </p:sp>
      <p:sp>
        <p:nvSpPr>
          <p:cNvPr id="11" name="Rectangle 10"/>
          <p:cNvSpPr/>
          <p:nvPr/>
        </p:nvSpPr>
        <p:spPr>
          <a:xfrm>
            <a:off x="226074" y="2579851"/>
            <a:ext cx="3070412" cy="1015663"/>
          </a:xfrm>
          <a:prstGeom prst="rect">
            <a:avLst/>
          </a:prstGeom>
        </p:spPr>
        <p:txBody>
          <a:bodyPr wrap="square">
            <a:spAutoFit/>
          </a:bodyPr>
          <a:lstStyle/>
          <a:p>
            <a:r>
              <a:rPr lang="en-GB" sz="1200" dirty="0" err="1"/>
              <a:t>adjustTimeStep</a:t>
            </a:r>
            <a:r>
              <a:rPr lang="en-GB" sz="1200" dirty="0"/>
              <a:t>  yes;</a:t>
            </a:r>
          </a:p>
          <a:p>
            <a:endParaRPr lang="en-GB" sz="1200" dirty="0"/>
          </a:p>
          <a:p>
            <a:r>
              <a:rPr lang="en-GB" sz="1200" dirty="0" err="1"/>
              <a:t>maxCo</a:t>
            </a:r>
            <a:r>
              <a:rPr lang="en-GB" sz="1200" dirty="0"/>
              <a:t>               0.05;</a:t>
            </a:r>
          </a:p>
          <a:p>
            <a:r>
              <a:rPr lang="en-GB" sz="1200" dirty="0" err="1"/>
              <a:t>maxDeltaT</a:t>
            </a:r>
            <a:r>
              <a:rPr lang="en-GB" sz="1200" dirty="0"/>
              <a:t>         0.001;</a:t>
            </a:r>
          </a:p>
          <a:p>
            <a:endParaRPr lang="en-GB" sz="1200" dirty="0"/>
          </a:p>
        </p:txBody>
      </p:sp>
      <p:sp>
        <p:nvSpPr>
          <p:cNvPr id="3" name="Rectangle 2"/>
          <p:cNvSpPr/>
          <p:nvPr/>
        </p:nvSpPr>
        <p:spPr>
          <a:xfrm>
            <a:off x="224113" y="4741981"/>
            <a:ext cx="3070411" cy="1754326"/>
          </a:xfrm>
          <a:prstGeom prst="rect">
            <a:avLst/>
          </a:prstGeom>
        </p:spPr>
        <p:txBody>
          <a:bodyPr wrap="square">
            <a:spAutoFit/>
          </a:bodyPr>
          <a:lstStyle/>
          <a:p>
            <a:r>
              <a:rPr lang="en-GB" sz="1200" dirty="0"/>
              <a:t>PIMPLE</a:t>
            </a:r>
          </a:p>
          <a:p>
            <a:r>
              <a:rPr lang="en-GB" sz="1200" dirty="0"/>
              <a:t>{</a:t>
            </a:r>
          </a:p>
          <a:p>
            <a:r>
              <a:rPr lang="en-GB" sz="1200" dirty="0"/>
              <a:t>    </a:t>
            </a:r>
            <a:r>
              <a:rPr lang="en-GB" sz="1200" dirty="0" err="1"/>
              <a:t>nOuterCorrectors</a:t>
            </a:r>
            <a:r>
              <a:rPr lang="en-GB" sz="1200" dirty="0"/>
              <a:t>    3;</a:t>
            </a:r>
          </a:p>
          <a:p>
            <a:r>
              <a:rPr lang="en-GB" sz="1200" dirty="0"/>
              <a:t>    </a:t>
            </a:r>
            <a:r>
              <a:rPr lang="en-GB" sz="1200" dirty="0" err="1"/>
              <a:t>nCorrectors</a:t>
            </a:r>
            <a:r>
              <a:rPr lang="en-GB" sz="1200" dirty="0"/>
              <a:t>         1;</a:t>
            </a:r>
          </a:p>
          <a:p>
            <a:r>
              <a:rPr lang="en-GB" sz="1200" dirty="0"/>
              <a:t>    </a:t>
            </a:r>
            <a:r>
              <a:rPr lang="en-GB" sz="1200" dirty="0" err="1"/>
              <a:t>nNonOrthogonalCorrectors</a:t>
            </a:r>
            <a:r>
              <a:rPr lang="en-GB" sz="1200" dirty="0"/>
              <a:t> 0;</a:t>
            </a:r>
          </a:p>
          <a:p>
            <a:r>
              <a:rPr lang="en-GB" sz="1200" dirty="0"/>
              <a:t>    </a:t>
            </a:r>
            <a:r>
              <a:rPr lang="en-GB" sz="1200" dirty="0" err="1"/>
              <a:t>nEnergyCorrectors</a:t>
            </a:r>
            <a:r>
              <a:rPr lang="en-GB" sz="1200" dirty="0"/>
              <a:t>   2;</a:t>
            </a:r>
          </a:p>
          <a:p>
            <a:r>
              <a:rPr lang="en-GB" sz="1200" dirty="0"/>
              <a:t>    </a:t>
            </a:r>
            <a:r>
              <a:rPr lang="en-GB" sz="1200" dirty="0" err="1"/>
              <a:t>faceMomentum</a:t>
            </a:r>
            <a:r>
              <a:rPr lang="en-GB" sz="1200" dirty="0"/>
              <a:t>        yes;</a:t>
            </a:r>
          </a:p>
          <a:p>
            <a:r>
              <a:rPr lang="en-GB" sz="1200" dirty="0"/>
              <a:t>}</a:t>
            </a:r>
          </a:p>
          <a:p>
            <a:endParaRPr lang="en-GB" sz="1200" dirty="0"/>
          </a:p>
        </p:txBody>
      </p:sp>
      <p:sp>
        <p:nvSpPr>
          <p:cNvPr id="4" name="Rectangle 3"/>
          <p:cNvSpPr/>
          <p:nvPr/>
        </p:nvSpPr>
        <p:spPr>
          <a:xfrm>
            <a:off x="3176494" y="4326713"/>
            <a:ext cx="1900518" cy="2492990"/>
          </a:xfrm>
          <a:prstGeom prst="rect">
            <a:avLst/>
          </a:prstGeom>
        </p:spPr>
        <p:txBody>
          <a:bodyPr wrap="square">
            <a:spAutoFit/>
          </a:bodyPr>
          <a:lstStyle/>
          <a:p>
            <a:r>
              <a:rPr lang="en-GB" sz="1200" dirty="0" err="1"/>
              <a:t>relaxationFactors</a:t>
            </a:r>
            <a:endParaRPr lang="en-GB" sz="1200" dirty="0"/>
          </a:p>
          <a:p>
            <a:r>
              <a:rPr lang="en-GB" sz="1200" dirty="0"/>
              <a:t>{</a:t>
            </a:r>
          </a:p>
          <a:p>
            <a:r>
              <a:rPr lang="en-GB" sz="1200" dirty="0"/>
              <a:t>    fields</a:t>
            </a:r>
          </a:p>
          <a:p>
            <a:r>
              <a:rPr lang="en-GB" sz="1200" dirty="0"/>
              <a:t>    {</a:t>
            </a:r>
          </a:p>
          <a:p>
            <a:r>
              <a:rPr lang="en-GB" sz="1200" dirty="0"/>
              <a:t>        </a:t>
            </a:r>
            <a:r>
              <a:rPr lang="en-GB" sz="1200" dirty="0" err="1"/>
              <a:t>iDmdt</a:t>
            </a:r>
            <a:r>
              <a:rPr lang="en-GB" sz="1200" dirty="0"/>
              <a:t>           0.2;</a:t>
            </a:r>
          </a:p>
          <a:p>
            <a:r>
              <a:rPr lang="en-GB" sz="1200" dirty="0"/>
              <a:t>    }</a:t>
            </a:r>
          </a:p>
          <a:p>
            <a:endParaRPr lang="en-GB" sz="1200" dirty="0"/>
          </a:p>
          <a:p>
            <a:r>
              <a:rPr lang="en-GB" sz="1200" dirty="0"/>
              <a:t>    equations</a:t>
            </a:r>
          </a:p>
          <a:p>
            <a:r>
              <a:rPr lang="en-GB" sz="1200" dirty="0"/>
              <a:t>    {</a:t>
            </a:r>
          </a:p>
          <a:p>
            <a:r>
              <a:rPr lang="en-GB" sz="1200" dirty="0"/>
              <a:t>        ".*"            1;</a:t>
            </a:r>
          </a:p>
          <a:p>
            <a:r>
              <a:rPr lang="en-GB" sz="1200" dirty="0"/>
              <a:t>        "e\..*"         0.2;</a:t>
            </a:r>
          </a:p>
          <a:p>
            <a:r>
              <a:rPr lang="en-GB" sz="1200" dirty="0"/>
              <a:t>    }</a:t>
            </a:r>
          </a:p>
          <a:p>
            <a:r>
              <a:rPr lang="en-GB" sz="1200" dirty="0"/>
              <a:t>}</a:t>
            </a:r>
          </a:p>
        </p:txBody>
      </p:sp>
    </p:spTree>
    <p:extLst>
      <p:ext uri="{BB962C8B-B14F-4D97-AF65-F5344CB8AC3E}">
        <p14:creationId xmlns:p14="http://schemas.microsoft.com/office/powerpoint/2010/main" val="2920422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Results</a:t>
            </a:r>
          </a:p>
        </p:txBody>
      </p:sp>
      <p:sp>
        <p:nvSpPr>
          <p:cNvPr id="12" name="TextBox 11"/>
          <p:cNvSpPr txBox="1"/>
          <p:nvPr/>
        </p:nvSpPr>
        <p:spPr>
          <a:xfrm>
            <a:off x="6864739" y="1640541"/>
            <a:ext cx="5251059" cy="2246769"/>
          </a:xfrm>
          <a:prstGeom prst="rect">
            <a:avLst/>
          </a:prstGeom>
          <a:noFill/>
        </p:spPr>
        <p:txBody>
          <a:bodyPr wrap="square" rtlCol="0">
            <a:spAutoFit/>
          </a:bodyPr>
          <a:lstStyle/>
          <a:p>
            <a:pPr marL="285750" indent="-285750">
              <a:buFont typeface="Wingdings" panose="05000000000000000000" pitchFamily="2" charset="2"/>
              <a:buChar char="§"/>
            </a:pPr>
            <a:r>
              <a:rPr lang="en-GB" sz="2000" dirty="0">
                <a:latin typeface="Sylfaen" panose="010A0502050306030303" pitchFamily="18" charset="0"/>
              </a:rPr>
              <a:t>Void fraction peaks at the wall due to boiling</a:t>
            </a:r>
          </a:p>
          <a:p>
            <a:pPr marL="285750" indent="-285750">
              <a:buFont typeface="Wingdings" panose="05000000000000000000" pitchFamily="2" charset="2"/>
              <a:buChar char="§"/>
            </a:pPr>
            <a:r>
              <a:rPr lang="en-GB" sz="2000" dirty="0">
                <a:latin typeface="Sylfaen" panose="010A0502050306030303" pitchFamily="18" charset="0"/>
              </a:rPr>
              <a:t>Temperature profiles shows superheating at the wall, but water that remains subcooled in the centre of the pipe</a:t>
            </a:r>
          </a:p>
          <a:p>
            <a:pPr marL="285750" indent="-285750">
              <a:buFont typeface="Wingdings" panose="05000000000000000000" pitchFamily="2" charset="2"/>
              <a:buChar char="§"/>
            </a:pPr>
            <a:r>
              <a:rPr lang="en-GB" sz="2000" dirty="0">
                <a:latin typeface="Sylfaen" panose="010A0502050306030303" pitchFamily="18" charset="0"/>
              </a:rPr>
              <a:t>Bubble diameter increases in the flow due to coalescence</a:t>
            </a:r>
          </a:p>
        </p:txBody>
      </p:sp>
      <p:sp>
        <p:nvSpPr>
          <p:cNvPr id="27" name="TextBox 26"/>
          <p:cNvSpPr txBox="1"/>
          <p:nvPr/>
        </p:nvSpPr>
        <p:spPr>
          <a:xfrm>
            <a:off x="6974486" y="3858969"/>
            <a:ext cx="1334700" cy="400110"/>
          </a:xfrm>
          <a:prstGeom prst="rect">
            <a:avLst/>
          </a:prstGeom>
          <a:noFill/>
        </p:spPr>
        <p:txBody>
          <a:bodyPr wrap="square" rtlCol="0">
            <a:spAutoFit/>
          </a:bodyPr>
          <a:lstStyle/>
          <a:p>
            <a:r>
              <a:rPr lang="en-GB" b="1" dirty="0">
                <a:latin typeface="Sylfaen" panose="010A0502050306030303" pitchFamily="18" charset="0"/>
              </a:rPr>
              <a:t>Pipe Wall</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9359" y="1540525"/>
            <a:ext cx="2943226" cy="4810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5971" y="1387449"/>
            <a:ext cx="3825000" cy="3060000"/>
          </a:xfrm>
          <a:prstGeom prst="rect">
            <a:avLst/>
          </a:prstGeom>
        </p:spPr>
      </p:pic>
      <p:cxnSp>
        <p:nvCxnSpPr>
          <p:cNvPr id="26" name="Straight Arrow Connector 25"/>
          <p:cNvCxnSpPr/>
          <p:nvPr/>
        </p:nvCxnSpPr>
        <p:spPr bwMode="auto">
          <a:xfrm flipH="1" flipV="1">
            <a:off x="6272213" y="3500438"/>
            <a:ext cx="656652" cy="445150"/>
          </a:xfrm>
          <a:prstGeom prst="straightConnector1">
            <a:avLst/>
          </a:prstGeom>
          <a:solidFill>
            <a:schemeClr val="hlink"/>
          </a:solidFill>
          <a:ln w="3175" cap="flat" cmpd="sng" algn="ctr">
            <a:solidFill>
              <a:schemeClr val="tx1"/>
            </a:solidFill>
            <a:prstDash val="solid"/>
            <a:round/>
            <a:headEnd type="none" w="med" len="med"/>
            <a:tailEnd type="triangle"/>
          </a:ln>
          <a:effectLst/>
        </p:spPr>
      </p:cxn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4484" y="4296526"/>
            <a:ext cx="3150000" cy="25200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9186" y="4296526"/>
            <a:ext cx="3150000" cy="2520000"/>
          </a:xfrm>
          <a:prstGeom prst="rect">
            <a:avLst/>
          </a:prstGeom>
        </p:spPr>
      </p:pic>
    </p:spTree>
    <p:extLst>
      <p:ext uri="{BB962C8B-B14F-4D97-AF65-F5344CB8AC3E}">
        <p14:creationId xmlns:p14="http://schemas.microsoft.com/office/powerpoint/2010/main" val="246283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0198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b="1" dirty="0" err="1">
                <a:latin typeface="Verdana" panose="020B0604030504040204" pitchFamily="34" charset="0"/>
                <a:ea typeface="Verdana" panose="020B0604030504040204" pitchFamily="34" charset="0"/>
                <a:cs typeface="Verdana" panose="020B0604030504040204" pitchFamily="34" charset="0"/>
              </a:rPr>
              <a:t>Multifluid</a:t>
            </a:r>
            <a:r>
              <a:rPr lang="en-GB" sz="2400" b="1" dirty="0">
                <a:latin typeface="Verdana" panose="020B0604030504040204" pitchFamily="34" charset="0"/>
                <a:ea typeface="Verdana" panose="020B0604030504040204" pitchFamily="34" charset="0"/>
                <a:cs typeface="Verdana" panose="020B0604030504040204" pitchFamily="34" charset="0"/>
              </a:rPr>
              <a:t> Model</a:t>
            </a:r>
          </a:p>
        </p:txBody>
      </p:sp>
      <p:sp>
        <p:nvSpPr>
          <p:cNvPr id="11" name="Rectangle 10"/>
          <p:cNvSpPr/>
          <p:nvPr/>
        </p:nvSpPr>
        <p:spPr bwMode="auto">
          <a:xfrm>
            <a:off x="152400" y="1371600"/>
            <a:ext cx="6265595" cy="838200"/>
          </a:xfrm>
          <a:prstGeom prst="rect">
            <a:avLst/>
          </a:prstGeom>
          <a:no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GB" sz="2400" b="1" dirty="0" err="1">
                <a:latin typeface="Verdana" panose="020B0604030504040204" pitchFamily="34" charset="0"/>
                <a:ea typeface="Verdana" panose="020B0604030504040204" pitchFamily="34" charset="0"/>
                <a:cs typeface="Verdana" panose="020B0604030504040204" pitchFamily="34" charset="0"/>
              </a:rPr>
              <a:t>Multifluid</a:t>
            </a:r>
            <a:r>
              <a:rPr lang="en-GB" sz="2400" b="1" dirty="0">
                <a:latin typeface="Verdana" panose="020B0604030504040204" pitchFamily="34" charset="0"/>
                <a:ea typeface="Verdana" panose="020B0604030504040204" pitchFamily="34" charset="0"/>
                <a:cs typeface="Verdana" panose="020B0604030504040204" pitchFamily="34" charset="0"/>
              </a:rPr>
              <a:t> Eulerian-Eulerian model</a:t>
            </a:r>
            <a:endParaRPr kumimoji="0" lang="en-GB"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bwMode="auto">
          <a:xfrm>
            <a:off x="304801" y="4496712"/>
            <a:ext cx="6606987" cy="2000246"/>
          </a:xfrm>
          <a:prstGeom prst="rect">
            <a:avLst/>
          </a:prstGeom>
          <a:noFill/>
          <a:ln w="2857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Interpenetrating continua</a:t>
            </a:r>
          </a:p>
          <a:p>
            <a:pPr marL="342900" marR="0" indent="-342900" defTabSz="914400" rtl="0" eaLnBrk="1" fontAlgn="base" latinLnBrk="0" hangingPunct="1">
              <a:lnSpc>
                <a:spcPct val="100000"/>
              </a:lnSpc>
              <a:spcBef>
                <a:spcPct val="20000"/>
              </a:spcBef>
              <a:spcAft>
                <a:spcPct val="0"/>
              </a:spcAft>
              <a:buClrTx/>
              <a:buSzTx/>
              <a:buFont typeface="Wingdings" panose="05000000000000000000" pitchFamily="2" charset="2"/>
              <a:buChar char="§"/>
              <a:tabLst/>
            </a:pPr>
            <a:r>
              <a:rPr lang="en-GB" sz="2000" dirty="0">
                <a:latin typeface="Sylfaen" panose="010A0502050306030303" pitchFamily="18" charset="0"/>
                <a:ea typeface="Verdana" panose="020B0604030504040204" pitchFamily="34" charset="0"/>
                <a:cs typeface="Verdana" panose="020B0604030504040204" pitchFamily="34" charset="0"/>
              </a:rPr>
              <a:t>Each phase and its properties (velocity, density, etc.) defined in each cell</a:t>
            </a:r>
          </a:p>
          <a:p>
            <a:pPr marL="342900" indent="-342900" fontAlgn="base">
              <a:spcBef>
                <a:spcPct val="20000"/>
              </a:spcBef>
              <a:spcAft>
                <a:spcPct val="0"/>
              </a:spcAft>
              <a:buFont typeface="Wingdings" panose="05000000000000000000" pitchFamily="2" charset="2"/>
              <a:buChar char="§"/>
            </a:pPr>
            <a:r>
              <a:rPr lang="en-GB" sz="2000" dirty="0">
                <a:latin typeface="Sylfaen" panose="010A0502050306030303" pitchFamily="18" charset="0"/>
                <a:ea typeface="Verdana" panose="020B0604030504040204" pitchFamily="34" charset="0"/>
                <a:cs typeface="Verdana" panose="020B0604030504040204" pitchFamily="34" charset="0"/>
              </a:rPr>
              <a:t>Equations not coupled, need </a:t>
            </a:r>
            <a:r>
              <a:rPr lang="en-GB" sz="2000" dirty="0">
                <a:solidFill>
                  <a:srgbClr val="FF0000"/>
                </a:solidFill>
                <a:latin typeface="Sylfaen" panose="010A0502050306030303" pitchFamily="18" charset="0"/>
                <a:ea typeface="Verdana" panose="020B0604030504040204" pitchFamily="34" charset="0"/>
                <a:cs typeface="Verdana" panose="020B0604030504040204" pitchFamily="34" charset="0"/>
              </a:rPr>
              <a:t>additional terms</a:t>
            </a:r>
            <a:r>
              <a:rPr lang="en-GB" sz="2000" dirty="0">
                <a:latin typeface="Sylfaen" panose="010A0502050306030303" pitchFamily="18" charset="0"/>
                <a:ea typeface="Verdana" panose="020B0604030504040204" pitchFamily="34" charset="0"/>
                <a:cs typeface="Verdana" panose="020B0604030504040204" pitchFamily="34" charset="0"/>
              </a:rPr>
              <a:t> to see presence of the other phase. Exchanges of mass, momentum and energy at the interface depends on the interface shape and density, so the flow regime</a:t>
            </a:r>
            <a:endParaRPr kumimoji="0" lang="en-GB" sz="2000" i="0" u="none" strike="noStrike" cap="none" normalizeH="0" dirty="0">
              <a:ln>
                <a:noFill/>
              </a:ln>
              <a:solidFill>
                <a:schemeClr val="tx1"/>
              </a:solidFill>
              <a:effectLst/>
              <a:latin typeface="Sylfaen" panose="010A0502050306030303" pitchFamily="18" charset="0"/>
              <a:ea typeface="Verdana" panose="020B0604030504040204" pitchFamily="34" charset="0"/>
              <a:cs typeface="Verdana" panose="020B0604030504040204" pitchFamily="34" charset="0"/>
            </a:endParaRPr>
          </a:p>
          <a:p>
            <a:pPr marR="0" defTabSz="914400" rtl="0" eaLnBrk="1" fontAlgn="base" latinLnBrk="0" hangingPunct="1">
              <a:lnSpc>
                <a:spcPct val="100000"/>
              </a:lnSpc>
              <a:spcBef>
                <a:spcPct val="20000"/>
              </a:spcBef>
              <a:spcAft>
                <a:spcPct val="0"/>
              </a:spcAft>
              <a:buClrTx/>
              <a:buSzTx/>
              <a:tabLst/>
            </a:pPr>
            <a:endParaRPr kumimoji="0" lang="en-GB" sz="2000" i="0" u="none" strike="noStrike" cap="none" normalizeH="0" baseline="0" dirty="0">
              <a:ln>
                <a:noFill/>
              </a:ln>
              <a:solidFill>
                <a:schemeClr val="tx1"/>
              </a:solidFill>
              <a:effectLst/>
              <a:latin typeface="Sylfaen" panose="010A0502050306030303" pitchFamily="18" charset="0"/>
              <a:ea typeface="Verdana" panose="020B0604030504040204" pitchFamily="34" charset="0"/>
              <a:cs typeface="Verdana" panose="020B0604030504040204" pitchFamily="34" charset="0"/>
            </a:endParaRPr>
          </a:p>
          <a:p>
            <a:pPr marL="0" marR="0" indent="0"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grpSp>
        <p:nvGrpSpPr>
          <p:cNvPr id="18" name="Group 17"/>
          <p:cNvGrpSpPr/>
          <p:nvPr/>
        </p:nvGrpSpPr>
        <p:grpSpPr>
          <a:xfrm>
            <a:off x="5434303" y="1985166"/>
            <a:ext cx="6681529" cy="2755930"/>
            <a:chOff x="6400800" y="1535668"/>
            <a:chExt cx="5860364" cy="2163987"/>
          </a:xfrm>
        </p:grpSpPr>
        <mc:AlternateContent xmlns:mc="http://schemas.openxmlformats.org/markup-compatibility/2006" xmlns:a14="http://schemas.microsoft.com/office/drawing/2010/main">
          <mc:Choice Requires="a14">
            <p:sp>
              <p:nvSpPr>
                <p:cNvPr id="3" name="Rectangle 2"/>
                <p:cNvSpPr/>
                <p:nvPr/>
              </p:nvSpPr>
              <p:spPr>
                <a:xfrm>
                  <a:off x="7583584" y="1981200"/>
                  <a:ext cx="3682308" cy="518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a:latin typeface="Cambria Math" panose="02040503050406030204" pitchFamily="18" charset="0"/>
                              </a:rPr>
                              <m:t>𝜕</m:t>
                            </m:r>
                          </m:num>
                          <m:den>
                            <m:r>
                              <a:rPr lang="en-GB" i="0">
                                <a:latin typeface="Cambria Math" panose="02040503050406030204" pitchFamily="18" charset="0"/>
                              </a:rPr>
                              <m:t>𝜕</m:t>
                            </m:r>
                            <m:r>
                              <a:rPr lang="en-GB" i="1">
                                <a:latin typeface="Cambria Math" panose="02040503050406030204" pitchFamily="18" charset="0"/>
                              </a:rPr>
                              <m:t>𝑡</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e>
                        </m:d>
                        <m:r>
                          <a:rPr lang="en-GB" i="0">
                            <a:latin typeface="Cambria Math" panose="02040503050406030204" pitchFamily="18" charset="0"/>
                          </a:rPr>
                          <m:t>+</m:t>
                        </m:r>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e>
                        </m:d>
                        <m:r>
                          <a:rPr lang="en-GB" i="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𝑘</m:t>
                            </m:r>
                          </m:sub>
                        </m:sSub>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7583584" y="1981200"/>
                  <a:ext cx="3682308" cy="518087"/>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400800" y="2608228"/>
                  <a:ext cx="5860364" cy="1020054"/>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
                          <m:fPr>
                            <m:ctrlPr>
                              <a:rPr lang="en-GB" i="1">
                                <a:latin typeface="Cambria Math" panose="02040503050406030204" pitchFamily="18" charset="0"/>
                              </a:rPr>
                            </m:ctrlPr>
                          </m:fPr>
                          <m:num>
                            <m:r>
                              <a:rPr lang="en-GB">
                                <a:latin typeface="Cambria Math" panose="02040503050406030204" pitchFamily="18" charset="0"/>
                              </a:rPr>
                              <m:t>𝜕</m:t>
                            </m:r>
                          </m:num>
                          <m:den>
                            <m:r>
                              <a:rPr lang="en-GB" i="0">
                                <a:latin typeface="Cambria Math" panose="02040503050406030204" pitchFamily="18" charset="0"/>
                              </a:rPr>
                              <m:t>𝜕</m:t>
                            </m:r>
                            <m:r>
                              <a:rPr lang="en-GB" i="1">
                                <a:latin typeface="Cambria Math" panose="02040503050406030204" pitchFamily="18" charset="0"/>
                              </a:rPr>
                              <m:t>𝑡</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e>
                        </m:d>
                        <m:r>
                          <a:rPr lang="en-GB" i="0">
                            <a:latin typeface="Cambria Math" panose="02040503050406030204" pitchFamily="18" charset="0"/>
                          </a:rPr>
                          <m:t>+</m:t>
                        </m:r>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e>
                        </m:d>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den>
                        </m:f>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i="1">
                                <a:latin typeface="Cambria Math" panose="02040503050406030204" pitchFamily="18" charset="0"/>
                              </a:rPr>
                              <m:t>𝑘</m:t>
                            </m:r>
                          </m:sub>
                        </m:sSub>
                        <m:r>
                          <a:rPr lang="en-GB" i="0">
                            <a:latin typeface="Cambria Math" panose="02040503050406030204" pitchFamily="18" charset="0"/>
                          </a:rPr>
                          <m:t>+</m:t>
                        </m:r>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den>
                        </m:f>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𝑖𝑗</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𝜏</m:t>
                                    </m:r>
                                  </m:e>
                                  <m:sub>
                                    <m:r>
                                      <a:rPr lang="en-GB" i="1">
                                        <a:latin typeface="Cambria Math" panose="02040503050406030204" pitchFamily="18" charset="0"/>
                                      </a:rPr>
                                      <m:t>𝑖𝑗</m:t>
                                    </m:r>
                                    <m:r>
                                      <a:rPr lang="en-GB" i="0">
                                        <a:latin typeface="Cambria Math" panose="02040503050406030204" pitchFamily="18" charset="0"/>
                                      </a:rPr>
                                      <m:t>,</m:t>
                                    </m:r>
                                    <m:r>
                                      <a:rPr lang="en-GB" i="1">
                                        <a:latin typeface="Cambria Math" panose="02040503050406030204" pitchFamily="18" charset="0"/>
                                      </a:rPr>
                                      <m:t>𝑘</m:t>
                                    </m:r>
                                  </m:sub>
                                  <m:sup>
                                    <m:r>
                                      <a:rPr lang="en-GB" i="1">
                                        <a:latin typeface="Cambria Math" panose="02040503050406030204" pitchFamily="18" charset="0"/>
                                      </a:rPr>
                                      <m:t>𝑅𝑒</m:t>
                                    </m:r>
                                  </m:sup>
                                </m:sSubSup>
                              </m:e>
                            </m:d>
                          </m:e>
                        </m:d>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𝑔</m:t>
                            </m:r>
                          </m:e>
                          <m:sub>
                            <m:r>
                              <a:rPr lang="en-GB" i="1">
                                <a:latin typeface="Cambria Math" panose="02040503050406030204" pitchFamily="18" charset="0"/>
                              </a:rPr>
                              <m:t>𝑖</m:t>
                            </m:r>
                          </m:sub>
                        </m:sSub>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𝑀</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6400800" y="2608228"/>
                  <a:ext cx="5860364" cy="1020054"/>
                </a:xfrm>
                <a:prstGeom prst="rect">
                  <a:avLst/>
                </a:prstGeom>
                <a:blipFill rotWithShape="0">
                  <a:blip r:embed="rId4"/>
                  <a:stretch>
                    <a:fillRect/>
                  </a:stretch>
                </a:blipFill>
              </p:spPr>
              <p:txBody>
                <a:bodyPr/>
                <a:lstStyle/>
                <a:p>
                  <a:r>
                    <a:rPr lang="en-GB">
                      <a:noFill/>
                    </a:rPr>
                    <a:t> </a:t>
                  </a:r>
                </a:p>
              </p:txBody>
            </p:sp>
          </mc:Fallback>
        </mc:AlternateContent>
        <p:sp>
          <p:nvSpPr>
            <p:cNvPr id="12" name="Rectangle 11"/>
            <p:cNvSpPr/>
            <p:nvPr/>
          </p:nvSpPr>
          <p:spPr bwMode="auto">
            <a:xfrm>
              <a:off x="6400800" y="1535668"/>
              <a:ext cx="5715000" cy="2163987"/>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3" name="TextBox 12"/>
            <p:cNvSpPr txBox="1"/>
            <p:nvPr/>
          </p:nvSpPr>
          <p:spPr>
            <a:xfrm>
              <a:off x="6506815" y="1611868"/>
              <a:ext cx="5681668" cy="305989"/>
            </a:xfrm>
            <a:prstGeom prst="rect">
              <a:avLst/>
            </a:prstGeom>
            <a:noFill/>
          </p:spPr>
          <p:txBody>
            <a:bodyPr wrap="square" rtlCol="0">
              <a:spAutoFit/>
            </a:bodyPr>
            <a:lstStyle/>
            <a:p>
              <a:r>
                <a:rPr lang="en-GB" sz="2200" b="1" dirty="0">
                  <a:latin typeface="Sylfaen" panose="010A0502050306030303" pitchFamily="18" charset="0"/>
                </a:rPr>
                <a:t>Averaged conservation equations for each phase</a:t>
              </a:r>
            </a:p>
          </p:txBody>
        </p:sp>
      </p:grpSp>
      <p:pic>
        <p:nvPicPr>
          <p:cNvPr id="19" name="Picture 18"/>
          <p:cNvPicPr>
            <a:picLocks noChangeAspect="1"/>
          </p:cNvPicPr>
          <p:nvPr/>
        </p:nvPicPr>
        <p:blipFill>
          <a:blip r:embed="rId5"/>
          <a:stretch>
            <a:fillRect/>
          </a:stretch>
        </p:blipFill>
        <p:spPr>
          <a:xfrm>
            <a:off x="315686" y="2254257"/>
            <a:ext cx="1800000" cy="1721296"/>
          </a:xfrm>
          <a:prstGeom prst="rect">
            <a:avLst/>
          </a:prstGeom>
        </p:spPr>
      </p:pic>
      <p:sp>
        <p:nvSpPr>
          <p:cNvPr id="4" name="Rectangle 3"/>
          <p:cNvSpPr/>
          <p:nvPr/>
        </p:nvSpPr>
        <p:spPr bwMode="auto">
          <a:xfrm>
            <a:off x="1282375" y="3182463"/>
            <a:ext cx="481386" cy="519398"/>
          </a:xfrm>
          <a:prstGeom prst="rect">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9" name="Straight Arrow Connector 8"/>
          <p:cNvCxnSpPr>
            <a:stCxn id="4" idx="3"/>
          </p:cNvCxnSpPr>
          <p:nvPr/>
        </p:nvCxnSpPr>
        <p:spPr bwMode="auto">
          <a:xfrm flipV="1">
            <a:off x="1763761" y="3015150"/>
            <a:ext cx="1035530" cy="427012"/>
          </a:xfrm>
          <a:prstGeom prst="straightConnector1">
            <a:avLst/>
          </a:prstGeom>
          <a:solidFill>
            <a:schemeClr val="hlink"/>
          </a:solidFill>
          <a:ln w="2857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5" name="TextBox 24"/>
              <p:cNvSpPr txBox="1"/>
              <p:nvPr/>
            </p:nvSpPr>
            <p:spPr>
              <a:xfrm>
                <a:off x="2626880" y="3403254"/>
                <a:ext cx="1520929" cy="626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𝐵</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𝐵</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𝐵</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𝐿</m:t>
                              </m:r>
                            </m:sub>
                          </m:sSub>
                        </m:den>
                      </m:f>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2626880" y="3403254"/>
                <a:ext cx="1520929" cy="626518"/>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712022" y="3977897"/>
                <a:ext cx="14226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𝐵</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𝐿</m:t>
                          </m:r>
                        </m:sub>
                      </m:sSub>
                      <m:r>
                        <a:rPr lang="en-GB" b="0" i="1" smtClean="0">
                          <a:latin typeface="Cambria Math" panose="02040503050406030204" pitchFamily="18" charset="0"/>
                        </a:rPr>
                        <m:t>=1</m:t>
                      </m:r>
                    </m:oMath>
                  </m:oMathPara>
                </a14:m>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2712022" y="3977897"/>
                <a:ext cx="1422697" cy="307777"/>
              </a:xfrm>
              <a:prstGeom prst="rect">
                <a:avLst/>
              </a:prstGeom>
              <a:blipFill rotWithShape="0">
                <a:blip r:embed="rId7"/>
                <a:stretch>
                  <a:fillRect b="-6000"/>
                </a:stretch>
              </a:blipFill>
            </p:spPr>
            <p:txBody>
              <a:bodyPr/>
              <a:lstStyle/>
              <a:p>
                <a:r>
                  <a:rPr lang="en-GB">
                    <a:noFill/>
                  </a:rPr>
                  <a:t> </a:t>
                </a:r>
              </a:p>
            </p:txBody>
          </p:sp>
        </mc:Fallback>
      </mc:AlternateContent>
      <p:grpSp>
        <p:nvGrpSpPr>
          <p:cNvPr id="22" name="Group 21"/>
          <p:cNvGrpSpPr/>
          <p:nvPr/>
        </p:nvGrpSpPr>
        <p:grpSpPr>
          <a:xfrm>
            <a:off x="2799291" y="1894355"/>
            <a:ext cx="1335428" cy="1468776"/>
            <a:chOff x="5295590" y="3349406"/>
            <a:chExt cx="2060473" cy="1933322"/>
          </a:xfrm>
        </p:grpSpPr>
        <p:grpSp>
          <p:nvGrpSpPr>
            <p:cNvPr id="23" name="Group 22"/>
            <p:cNvGrpSpPr/>
            <p:nvPr/>
          </p:nvGrpSpPr>
          <p:grpSpPr>
            <a:xfrm>
              <a:off x="5506204" y="3547263"/>
              <a:ext cx="1440001" cy="1735465"/>
              <a:chOff x="4690199" y="3666935"/>
              <a:chExt cx="1440001" cy="1735465"/>
            </a:xfrm>
          </p:grpSpPr>
          <p:sp>
            <p:nvSpPr>
              <p:cNvPr id="33" name="Rectangle 32"/>
              <p:cNvSpPr/>
              <p:nvPr/>
            </p:nvSpPr>
            <p:spPr bwMode="auto">
              <a:xfrm>
                <a:off x="4690199" y="3962401"/>
                <a:ext cx="720000" cy="1439999"/>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Arial" charset="0"/>
                </a:endParaRPr>
              </a:p>
            </p:txBody>
          </p:sp>
          <p:sp>
            <p:nvSpPr>
              <p:cNvPr id="34" name="Rectangle 33"/>
              <p:cNvSpPr/>
              <p:nvPr/>
            </p:nvSpPr>
            <p:spPr bwMode="auto">
              <a:xfrm>
                <a:off x="5410200" y="3962400"/>
                <a:ext cx="720000" cy="1440000"/>
              </a:xfrm>
              <a:prstGeom prst="rect">
                <a:avLst/>
              </a:prstGeom>
              <a:solidFill>
                <a:srgbClr val="00B0F0"/>
              </a:solidFill>
              <a:ln w="285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Arial" charset="0"/>
                </a:endParaRPr>
              </a:p>
            </p:txBody>
          </p:sp>
          <p:cxnSp>
            <p:nvCxnSpPr>
              <p:cNvPr id="35" name="Straight Arrow Connector 34"/>
              <p:cNvCxnSpPr/>
              <p:nvPr/>
            </p:nvCxnSpPr>
            <p:spPr bwMode="auto">
              <a:xfrm flipV="1">
                <a:off x="5073454" y="3666935"/>
                <a:ext cx="0" cy="1080000"/>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cxnSp>
            <p:nvCxnSpPr>
              <p:cNvPr id="36" name="Straight Arrow Connector 35"/>
              <p:cNvCxnSpPr/>
              <p:nvPr/>
            </p:nvCxnSpPr>
            <p:spPr bwMode="auto">
              <a:xfrm flipV="1">
                <a:off x="5794200" y="3666935"/>
                <a:ext cx="0" cy="1080000"/>
              </a:xfrm>
              <a:prstGeom prst="straightConnector1">
                <a:avLst/>
              </a:prstGeom>
              <a:solidFill>
                <a:schemeClr val="hlink"/>
              </a:solidFill>
              <a:ln w="28575" cap="flat" cmpd="sng" algn="ctr">
                <a:solidFill>
                  <a:schemeClr val="tx1"/>
                </a:solidFill>
                <a:prstDash val="solid"/>
                <a:round/>
                <a:headEnd type="none" w="med" len="med"/>
                <a:tailEnd type="triangle"/>
              </a:ln>
              <a:effectLst/>
            </p:spPr>
          </p:cxnSp>
        </p:grpSp>
        <p:sp>
          <p:nvSpPr>
            <p:cNvPr id="24" name="Rectangle 23"/>
            <p:cNvSpPr/>
            <p:nvPr/>
          </p:nvSpPr>
          <p:spPr>
            <a:xfrm>
              <a:off x="5587383" y="4562728"/>
              <a:ext cx="591618" cy="445632"/>
            </a:xfrm>
            <a:prstGeom prst="rect">
              <a:avLst/>
            </a:prstGeom>
          </p:spPr>
          <p:txBody>
            <a:bodyPr wrap="none">
              <a:spAutoFit/>
            </a:bodyPr>
            <a:lstStyle/>
            <a:p>
              <a:r>
                <a:rPr lang="el-GR" sz="1600" dirty="0">
                  <a:latin typeface="Times New Roman" panose="02020603050405020304" pitchFamily="18" charset="0"/>
                  <a:cs typeface="Times New Roman" panose="02020603050405020304" pitchFamily="18" charset="0"/>
                </a:rPr>
                <a:t>α</a:t>
              </a:r>
              <a:r>
                <a:rPr lang="en-GB" sz="1600" baseline="-25000" dirty="0">
                  <a:latin typeface="Times New Roman" panose="02020603050405020304" pitchFamily="18" charset="0"/>
                  <a:cs typeface="Times New Roman" panose="02020603050405020304" pitchFamily="18" charset="0"/>
                </a:rPr>
                <a:t>B</a:t>
              </a:r>
              <a:endParaRPr lang="en-GB" sz="1600" dirty="0"/>
            </a:p>
          </p:txBody>
        </p:sp>
        <p:sp>
          <p:nvSpPr>
            <p:cNvPr id="26" name="Rectangle 25"/>
            <p:cNvSpPr/>
            <p:nvPr/>
          </p:nvSpPr>
          <p:spPr>
            <a:xfrm>
              <a:off x="6367003" y="4562728"/>
              <a:ext cx="579253" cy="445632"/>
            </a:xfrm>
            <a:prstGeom prst="rect">
              <a:avLst/>
            </a:prstGeom>
          </p:spPr>
          <p:txBody>
            <a:bodyPr wrap="none">
              <a:spAutoFit/>
            </a:bodyPr>
            <a:lstStyle/>
            <a:p>
              <a:r>
                <a:rPr lang="el-GR" sz="1600" dirty="0">
                  <a:latin typeface="Times New Roman" panose="02020603050405020304" pitchFamily="18" charset="0"/>
                  <a:cs typeface="Times New Roman" panose="02020603050405020304" pitchFamily="18" charset="0"/>
                </a:rPr>
                <a:t>α</a:t>
              </a:r>
              <a:r>
                <a:rPr lang="en-GB" sz="1600" baseline="-25000" dirty="0">
                  <a:latin typeface="Times New Roman" panose="02020603050405020304" pitchFamily="18" charset="0"/>
                  <a:cs typeface="Times New Roman" panose="02020603050405020304" pitchFamily="18" charset="0"/>
                </a:rPr>
                <a:t>L</a:t>
              </a:r>
              <a:endParaRPr lang="en-GB" sz="1600" dirty="0"/>
            </a:p>
          </p:txBody>
        </p:sp>
        <p:sp>
          <p:nvSpPr>
            <p:cNvPr id="27" name="TextBox 26"/>
            <p:cNvSpPr txBox="1"/>
            <p:nvPr/>
          </p:nvSpPr>
          <p:spPr>
            <a:xfrm>
              <a:off x="5295590" y="3367289"/>
              <a:ext cx="695521" cy="445632"/>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U</a:t>
              </a:r>
              <a:r>
                <a:rPr lang="en-GB" sz="1600" baseline="-25000" dirty="0">
                  <a:latin typeface="Times New Roman" panose="02020603050405020304" pitchFamily="18" charset="0"/>
                  <a:cs typeface="Times New Roman" panose="02020603050405020304" pitchFamily="18" charset="0"/>
                </a:rPr>
                <a:t>B</a:t>
              </a:r>
              <a:endParaRPr lang="en-GB" sz="1600" baseline="-25000" dirty="0"/>
            </a:p>
          </p:txBody>
        </p:sp>
        <p:sp>
          <p:nvSpPr>
            <p:cNvPr id="31" name="TextBox 30"/>
            <p:cNvSpPr txBox="1"/>
            <p:nvPr/>
          </p:nvSpPr>
          <p:spPr>
            <a:xfrm>
              <a:off x="6632350" y="3349406"/>
              <a:ext cx="723713" cy="445632"/>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U</a:t>
              </a:r>
              <a:r>
                <a:rPr lang="en-GB" sz="1600" baseline="-25000" dirty="0">
                  <a:latin typeface="Times New Roman" panose="02020603050405020304" pitchFamily="18" charset="0"/>
                  <a:cs typeface="Times New Roman" panose="02020603050405020304" pitchFamily="18" charset="0"/>
                </a:rPr>
                <a:t>L</a:t>
              </a:r>
              <a:endParaRPr lang="en-GB" sz="1600" baseline="-25000" dirty="0"/>
            </a:p>
          </p:txBody>
        </p:sp>
      </p:grpSp>
      <p:sp>
        <p:nvSpPr>
          <p:cNvPr id="37" name="Oval 36"/>
          <p:cNvSpPr/>
          <p:nvPr/>
        </p:nvSpPr>
        <p:spPr bwMode="auto">
          <a:xfrm>
            <a:off x="10881419" y="4102401"/>
            <a:ext cx="587470" cy="419187"/>
          </a:xfrm>
          <a:prstGeom prst="ellipse">
            <a:avLst/>
          </a:prstGeom>
          <a:noFill/>
          <a:ln w="2857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grpSp>
        <p:nvGrpSpPr>
          <p:cNvPr id="39" name="Group 38"/>
          <p:cNvGrpSpPr/>
          <p:nvPr/>
        </p:nvGrpSpPr>
        <p:grpSpPr>
          <a:xfrm>
            <a:off x="6790765" y="5141014"/>
            <a:ext cx="5204012" cy="1371600"/>
            <a:chOff x="6400800" y="5268589"/>
            <a:chExt cx="5562600" cy="1371600"/>
          </a:xfrm>
        </p:grpSpPr>
        <p:grpSp>
          <p:nvGrpSpPr>
            <p:cNvPr id="40" name="Group 39"/>
            <p:cNvGrpSpPr/>
            <p:nvPr/>
          </p:nvGrpSpPr>
          <p:grpSpPr>
            <a:xfrm>
              <a:off x="6629400" y="5366536"/>
              <a:ext cx="5334000" cy="1175706"/>
              <a:chOff x="6819900" y="5246842"/>
              <a:chExt cx="5334000" cy="1175706"/>
            </a:xfrm>
          </p:grpSpPr>
          <p:sp>
            <p:nvSpPr>
              <p:cNvPr id="42" name="TextBox 41"/>
              <p:cNvSpPr txBox="1"/>
              <p:nvPr/>
            </p:nvSpPr>
            <p:spPr>
              <a:xfrm>
                <a:off x="6819900" y="5246842"/>
                <a:ext cx="5334000" cy="1175706"/>
              </a:xfrm>
              <a:prstGeom prst="rect">
                <a:avLst/>
              </a:prstGeom>
              <a:noFill/>
            </p:spPr>
            <p:txBody>
              <a:bodyPr wrap="square" rtlCol="0">
                <a:spAutoFit/>
              </a:bodyPr>
              <a:lstStyle/>
              <a:p>
                <a:pPr marL="342900" lvl="1" indent="-342900">
                  <a:buClr>
                    <a:srgbClr val="00B050"/>
                  </a:buClr>
                  <a:buFont typeface="Wingdings" panose="05000000000000000000" pitchFamily="2" charset="2"/>
                  <a:buChar char="ü"/>
                </a:pPr>
                <a:r>
                  <a:rPr lang="en-GB" sz="2200" dirty="0">
                    <a:latin typeface="Sylfaen" panose="010A0502050306030303" pitchFamily="18" charset="0"/>
                  </a:rPr>
                  <a:t>Robust and generally applicable</a:t>
                </a:r>
              </a:p>
              <a:p>
                <a:pPr>
                  <a:tabLst>
                    <a:tab pos="361950" algn="l"/>
                  </a:tabLst>
                </a:pPr>
                <a:r>
                  <a:rPr lang="en-GB" sz="2200" dirty="0">
                    <a:latin typeface="Sylfaen" panose="010A0502050306030303" pitchFamily="18" charset="0"/>
                  </a:rPr>
                  <a:t>	Interfacial structure lost in averaging, coupling with closure models</a:t>
                </a:r>
              </a:p>
            </p:txBody>
          </p:sp>
          <p:cxnSp>
            <p:nvCxnSpPr>
              <p:cNvPr id="43" name="Straight Connector 42"/>
              <p:cNvCxnSpPr/>
              <p:nvPr/>
            </p:nvCxnSpPr>
            <p:spPr bwMode="auto">
              <a:xfrm>
                <a:off x="6858000" y="5900106"/>
                <a:ext cx="228600" cy="0"/>
              </a:xfrm>
              <a:prstGeom prst="line">
                <a:avLst/>
              </a:prstGeom>
              <a:solidFill>
                <a:schemeClr val="hlink"/>
              </a:solidFill>
              <a:ln w="38100" cap="flat" cmpd="sng" algn="ctr">
                <a:solidFill>
                  <a:srgbClr val="FF0000"/>
                </a:solidFill>
                <a:prstDash val="solid"/>
                <a:round/>
                <a:headEnd type="none" w="med" len="med"/>
                <a:tailEnd type="none" w="med" len="med"/>
              </a:ln>
              <a:effectLst/>
            </p:spPr>
          </p:cxnSp>
        </p:grpSp>
        <p:sp>
          <p:nvSpPr>
            <p:cNvPr id="41" name="Rectangle 40"/>
            <p:cNvSpPr/>
            <p:nvPr/>
          </p:nvSpPr>
          <p:spPr bwMode="auto">
            <a:xfrm>
              <a:off x="6400800" y="5268589"/>
              <a:ext cx="5524500" cy="1371600"/>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110233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Interfacial Interaction</a:t>
            </a:r>
          </a:p>
        </p:txBody>
      </p:sp>
      <p:sp>
        <p:nvSpPr>
          <p:cNvPr id="5" name="TextBox 4"/>
          <p:cNvSpPr txBox="1"/>
          <p:nvPr/>
        </p:nvSpPr>
        <p:spPr>
          <a:xfrm>
            <a:off x="231950" y="2005057"/>
            <a:ext cx="6267686" cy="884858"/>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sz="2200" dirty="0">
                <a:latin typeface="Sylfaen" panose="010A0502050306030303" pitchFamily="18" charset="0"/>
                <a:ea typeface="Verdana" panose="020B0604030504040204" pitchFamily="34" charset="0"/>
                <a:cs typeface="Verdana" panose="020B0604030504040204" pitchFamily="34" charset="0"/>
              </a:rPr>
              <a:t>Mass and momentum balance equations</a:t>
            </a:r>
          </a:p>
          <a:p>
            <a:pPr marL="342900" indent="-342900">
              <a:spcBef>
                <a:spcPts val="0"/>
              </a:spcBef>
              <a:spcAft>
                <a:spcPts val="900"/>
              </a:spcAft>
              <a:buFont typeface="Wingdings" panose="05000000000000000000" pitchFamily="2" charset="2"/>
              <a:buChar char="§"/>
            </a:pPr>
            <a:r>
              <a:rPr lang="en-GB" altLang="en-US" sz="2200" dirty="0">
                <a:latin typeface="Sylfaen" panose="010A0502050306030303" pitchFamily="18" charset="0"/>
                <a:ea typeface="Verdana" panose="020B0604030504040204" pitchFamily="34" charset="0"/>
                <a:cs typeface="Verdana" panose="020B0604030504040204" pitchFamily="34" charset="0"/>
              </a:rPr>
              <a:t>Adiabatic, no mass and energy transfer</a:t>
            </a:r>
          </a:p>
        </p:txBody>
      </p:sp>
      <p:sp>
        <p:nvSpPr>
          <p:cNvPr id="7" name="Rectangle 6"/>
          <p:cNvSpPr/>
          <p:nvPr/>
        </p:nvSpPr>
        <p:spPr>
          <a:xfrm>
            <a:off x="204241" y="1519535"/>
            <a:ext cx="6091732" cy="461665"/>
          </a:xfrm>
          <a:prstGeom prst="rect">
            <a:avLst/>
          </a:prstGeom>
        </p:spPr>
        <p:txBody>
          <a:bodyPr wrap="none">
            <a:spAutoFit/>
          </a:bodyPr>
          <a:lstStyle/>
          <a:p>
            <a:r>
              <a:rPr lang="en-GB" altLang="en-US" sz="2400" b="1" dirty="0" err="1">
                <a:latin typeface="Verdana" panose="020B0604030504040204" pitchFamily="34" charset="0"/>
                <a:ea typeface="Verdana" panose="020B0604030504040204" pitchFamily="34" charset="0"/>
                <a:cs typeface="Verdana" panose="020B0604030504040204" pitchFamily="34" charset="0"/>
              </a:rPr>
              <a:t>Multifluid</a:t>
            </a:r>
            <a:r>
              <a:rPr lang="en-GB" altLang="en-US" sz="2400" b="1" dirty="0">
                <a:latin typeface="Verdana" panose="020B0604030504040204" pitchFamily="34" charset="0"/>
                <a:ea typeface="Verdana" panose="020B0604030504040204" pitchFamily="34" charset="0"/>
                <a:cs typeface="Verdana" panose="020B0604030504040204" pitchFamily="34" charset="0"/>
              </a:rPr>
              <a:t> Eulerian-Eulerian model</a:t>
            </a:r>
            <a:endParaRPr lang="en-GB" sz="2400" dirty="0"/>
          </a:p>
        </p:txBody>
      </p:sp>
      <mc:AlternateContent xmlns:mc="http://schemas.openxmlformats.org/markup-compatibility/2006" xmlns:a14="http://schemas.microsoft.com/office/drawing/2010/main">
        <mc:Choice Requires="a14">
          <p:sp>
            <p:nvSpPr>
              <p:cNvPr id="24" name="Rectangle 23"/>
              <p:cNvSpPr/>
              <p:nvPr/>
            </p:nvSpPr>
            <p:spPr>
              <a:xfrm>
                <a:off x="952500" y="3352800"/>
                <a:ext cx="10287000" cy="76437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
                        <m:fPr>
                          <m:ctrlPr>
                            <a:rPr lang="en-GB" i="1">
                              <a:latin typeface="Cambria Math" panose="02040503050406030204" pitchFamily="18" charset="0"/>
                            </a:rPr>
                          </m:ctrlPr>
                        </m:fPr>
                        <m:num>
                          <m:r>
                            <a:rPr lang="en-GB">
                              <a:latin typeface="Cambria Math" panose="02040503050406030204" pitchFamily="18" charset="0"/>
                            </a:rPr>
                            <m:t>𝜕</m:t>
                          </m:r>
                        </m:num>
                        <m:den>
                          <m:r>
                            <a:rPr lang="en-GB" i="0">
                              <a:latin typeface="Cambria Math" panose="02040503050406030204" pitchFamily="18" charset="0"/>
                            </a:rPr>
                            <m:t>𝜕</m:t>
                          </m:r>
                          <m:r>
                            <a:rPr lang="en-GB" i="1">
                              <a:latin typeface="Cambria Math" panose="02040503050406030204" pitchFamily="18" charset="0"/>
                            </a:rPr>
                            <m:t>𝑡</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e>
                      </m:d>
                      <m:r>
                        <a:rPr lang="en-GB" i="0">
                          <a:latin typeface="Cambria Math" panose="02040503050406030204" pitchFamily="18" charset="0"/>
                        </a:rPr>
                        <m:t>+</m:t>
                      </m:r>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e>
                      </m:d>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den>
                      </m:f>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i="1">
                              <a:latin typeface="Cambria Math" panose="02040503050406030204" pitchFamily="18" charset="0"/>
                            </a:rPr>
                            <m:t>𝑘</m:t>
                          </m:r>
                        </m:sub>
                      </m:sSub>
                      <m:r>
                        <a:rPr lang="en-GB" i="0">
                          <a:latin typeface="Cambria Math" panose="02040503050406030204" pitchFamily="18" charset="0"/>
                        </a:rPr>
                        <m:t>+</m:t>
                      </m:r>
                      <m:f>
                        <m:fPr>
                          <m:ctrlPr>
                            <a:rPr lang="en-GB" i="1">
                              <a:latin typeface="Cambria Math" panose="02040503050406030204" pitchFamily="18" charset="0"/>
                            </a:rPr>
                          </m:ctrlPr>
                        </m:fPr>
                        <m:num>
                          <m:r>
                            <a:rPr lang="en-GB" i="0">
                              <a:latin typeface="Cambria Math" panose="02040503050406030204" pitchFamily="18" charset="0"/>
                            </a:rPr>
                            <m:t>𝜕</m:t>
                          </m:r>
                        </m:num>
                        <m:den>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den>
                      </m:f>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𝑖𝑗</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𝜏</m:t>
                                  </m:r>
                                </m:e>
                                <m:sub>
                                  <m:r>
                                    <a:rPr lang="en-GB" i="1">
                                      <a:latin typeface="Cambria Math" panose="02040503050406030204" pitchFamily="18" charset="0"/>
                                    </a:rPr>
                                    <m:t>𝑖𝑗</m:t>
                                  </m:r>
                                  <m:r>
                                    <a:rPr lang="en-GB" i="0">
                                      <a:latin typeface="Cambria Math" panose="02040503050406030204" pitchFamily="18" charset="0"/>
                                    </a:rPr>
                                    <m:t>,</m:t>
                                  </m:r>
                                  <m:r>
                                    <a:rPr lang="en-GB" i="1">
                                      <a:latin typeface="Cambria Math" panose="02040503050406030204" pitchFamily="18" charset="0"/>
                                    </a:rPr>
                                    <m:t>𝑘</m:t>
                                  </m:r>
                                </m:sub>
                                <m:sup>
                                  <m:r>
                                    <a:rPr lang="en-GB" i="1">
                                      <a:latin typeface="Cambria Math" panose="02040503050406030204" pitchFamily="18" charset="0"/>
                                    </a:rPr>
                                    <m:t>𝑅𝑒</m:t>
                                  </m:r>
                                </m:sup>
                              </m:sSubSup>
                            </m:e>
                          </m:d>
                        </m:e>
                      </m:d>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i="1">
                              <a:latin typeface="Cambria Math" panose="02040503050406030204" pitchFamily="18" charset="0"/>
                            </a:rPr>
                            <m:t>𝑔</m:t>
                          </m:r>
                        </m:e>
                        <m:sub>
                          <m:r>
                            <a:rPr lang="en-GB" i="1">
                              <a:latin typeface="Cambria Math" panose="02040503050406030204" pitchFamily="18" charset="0"/>
                            </a:rPr>
                            <m:t>𝑖</m:t>
                          </m:r>
                        </m:sub>
                      </m:sSub>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𝑀</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oMath>
                  </m:oMathPara>
                </a14:m>
                <a:endParaRPr lang="en-GB" dirty="0"/>
              </a:p>
            </p:txBody>
          </p:sp>
        </mc:Choice>
        <mc:Fallback xmlns="">
          <p:sp>
            <p:nvSpPr>
              <p:cNvPr id="24" name="Rectangle 23"/>
              <p:cNvSpPr>
                <a:spLocks noRot="1" noChangeAspect="1" noMove="1" noResize="1" noEditPoints="1" noAdjustHandles="1" noChangeArrowheads="1" noChangeShapeType="1" noTextEdit="1"/>
              </p:cNvSpPr>
              <p:nvPr/>
            </p:nvSpPr>
            <p:spPr>
              <a:xfrm>
                <a:off x="952500" y="3352800"/>
                <a:ext cx="10287000" cy="764376"/>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272021" y="4721423"/>
                <a:ext cx="37590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𝑘</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𝐷</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𝐿</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𝑊</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𝑉𝑀</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𝑇𝐷</m:t>
                          </m:r>
                        </m:sub>
                      </m:sSub>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4272021" y="4721423"/>
                <a:ext cx="3759042" cy="307777"/>
              </a:xfrm>
              <a:prstGeom prst="rect">
                <a:avLst/>
              </a:prstGeom>
              <a:blipFill rotWithShape="0">
                <a:blip r:embed="rId4"/>
                <a:stretch>
                  <a:fillRect b="-22000"/>
                </a:stretch>
              </a:blipFill>
            </p:spPr>
            <p:txBody>
              <a:bodyPr/>
              <a:lstStyle/>
              <a:p>
                <a:r>
                  <a:rPr lang="en-GB">
                    <a:noFill/>
                  </a:rPr>
                  <a:t> </a:t>
                </a:r>
              </a:p>
            </p:txBody>
          </p:sp>
        </mc:Fallback>
      </mc:AlternateContent>
      <p:sp>
        <p:nvSpPr>
          <p:cNvPr id="22" name="Rectangle 21"/>
          <p:cNvSpPr/>
          <p:nvPr/>
        </p:nvSpPr>
        <p:spPr>
          <a:xfrm>
            <a:off x="2317999" y="5510698"/>
            <a:ext cx="7556001" cy="830997"/>
          </a:xfrm>
          <a:prstGeom prst="rect">
            <a:avLst/>
          </a:prstGeom>
        </p:spPr>
        <p:txBody>
          <a:bodyPr wrap="square">
            <a:spAutoFit/>
          </a:bodyPr>
          <a:lstStyle/>
          <a:p>
            <a:pPr algn="ctr"/>
            <a:r>
              <a:rPr lang="en-GB" altLang="en-US" sz="2400" b="1" dirty="0">
                <a:latin typeface="Sylfaen" panose="010A0502050306030303" pitchFamily="18" charset="0"/>
                <a:ea typeface="Verdana" panose="020B0604030504040204" pitchFamily="34" charset="0"/>
                <a:cs typeface="Verdana" panose="020B0604030504040204" pitchFamily="34" charset="0"/>
              </a:rPr>
              <a:t>Momentum source contains a sum of forces that model the exchange of momentum between the phases</a:t>
            </a:r>
            <a:endParaRPr lang="en-GB" sz="2400" dirty="0">
              <a:latin typeface="Sylfaen" panose="010A0502050306030303" pitchFamily="18" charset="0"/>
            </a:endParaRPr>
          </a:p>
        </p:txBody>
      </p:sp>
      <p:sp>
        <p:nvSpPr>
          <p:cNvPr id="8" name="Oval 7"/>
          <p:cNvSpPr/>
          <p:nvPr/>
        </p:nvSpPr>
        <p:spPr bwMode="auto">
          <a:xfrm>
            <a:off x="9874000" y="3525394"/>
            <a:ext cx="587470" cy="419187"/>
          </a:xfrm>
          <a:prstGeom prst="ellipse">
            <a:avLst/>
          </a:prstGeom>
          <a:noFill/>
          <a:ln w="2857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4980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1950" y="2005057"/>
            <a:ext cx="6267686" cy="1561966"/>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sz="2200" dirty="0">
                <a:latin typeface="Sylfaen" panose="010A0502050306030303" pitchFamily="18" charset="0"/>
                <a:ea typeface="Verdana" panose="020B0604030504040204" pitchFamily="34" charset="0"/>
                <a:cs typeface="Verdana" panose="020B0604030504040204" pitchFamily="34" charset="0"/>
              </a:rPr>
              <a:t>Resistance of the fluid to the movement of bubbles</a:t>
            </a:r>
          </a:p>
          <a:p>
            <a:pPr marL="342900" indent="-342900">
              <a:spcBef>
                <a:spcPts val="0"/>
              </a:spcBef>
              <a:spcAft>
                <a:spcPts val="900"/>
              </a:spcAft>
              <a:buFont typeface="Wingdings" panose="05000000000000000000" pitchFamily="2" charset="2"/>
              <a:buChar char="§"/>
            </a:pPr>
            <a:r>
              <a:rPr lang="en-GB" altLang="en-US" sz="2200" dirty="0">
                <a:latin typeface="Sylfaen" panose="010A0502050306030303" pitchFamily="18" charset="0"/>
                <a:ea typeface="Verdana" panose="020B0604030504040204" pitchFamily="34" charset="0"/>
                <a:cs typeface="Verdana" panose="020B0604030504040204" pitchFamily="34" charset="0"/>
              </a:rPr>
              <a:t>Drag coefficient often from correlation of experimental measurements</a:t>
            </a:r>
          </a:p>
        </p:txBody>
      </p:sp>
      <p:sp>
        <p:nvSpPr>
          <p:cNvPr id="7" name="Rectangle 6"/>
          <p:cNvSpPr/>
          <p:nvPr/>
        </p:nvSpPr>
        <p:spPr>
          <a:xfrm>
            <a:off x="204241" y="1519535"/>
            <a:ext cx="2629246" cy="461665"/>
          </a:xfrm>
          <a:prstGeom prst="rect">
            <a:avLst/>
          </a:prstGeom>
        </p:spPr>
        <p:txBody>
          <a:bodyPr wrap="none">
            <a:spAutoFit/>
          </a:bodyPr>
          <a:lstStyle/>
          <a:p>
            <a:r>
              <a:rPr lang="en-GB" altLang="en-US" sz="2400" b="1" dirty="0">
                <a:latin typeface="Verdana" panose="020B0604030504040204" pitchFamily="34" charset="0"/>
                <a:ea typeface="Verdana" panose="020B0604030504040204" pitchFamily="34" charset="0"/>
                <a:cs typeface="Verdana" panose="020B0604030504040204" pitchFamily="34" charset="0"/>
              </a:rPr>
              <a:t>Drag Force </a:t>
            </a:r>
            <a:r>
              <a:rPr lang="en-GB" altLang="en-US" sz="2400" b="1" i="1" dirty="0">
                <a:latin typeface="Verdana" panose="020B0604030504040204" pitchFamily="34" charset="0"/>
                <a:ea typeface="Verdana" panose="020B0604030504040204" pitchFamily="34" charset="0"/>
                <a:cs typeface="Verdana" panose="020B0604030504040204" pitchFamily="34" charset="0"/>
              </a:rPr>
              <a:t>F</a:t>
            </a:r>
            <a:r>
              <a:rPr lang="en-GB" altLang="en-US" sz="2400" b="1" i="1" baseline="-25000" dirty="0">
                <a:latin typeface="Verdana" panose="020B0604030504040204" pitchFamily="34" charset="0"/>
                <a:ea typeface="Verdana" panose="020B0604030504040204" pitchFamily="34" charset="0"/>
                <a:cs typeface="Verdana" panose="020B0604030504040204" pitchFamily="34" charset="0"/>
              </a:rPr>
              <a:t>D</a:t>
            </a:r>
            <a:endParaRPr lang="en-GB" sz="2400" i="1" baseline="-25000" dirty="0"/>
          </a:p>
        </p:txBody>
      </p:sp>
      <p:sp>
        <p:nvSpPr>
          <p:cNvPr id="27" name="Oval 26"/>
          <p:cNvSpPr/>
          <p:nvPr/>
        </p:nvSpPr>
        <p:spPr bwMode="auto">
          <a:xfrm>
            <a:off x="9144000" y="3153000"/>
            <a:ext cx="1800000" cy="1800000"/>
          </a:xfrm>
          <a:prstGeom prst="ellipse">
            <a:avLst/>
          </a:prstGeom>
          <a:solidFill>
            <a:schemeClr val="tx1">
              <a:lumMod val="10000"/>
              <a:lumOff val="90000"/>
            </a:schemeClr>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Arial" charset="0"/>
            </a:endParaRPr>
          </a:p>
        </p:txBody>
      </p:sp>
      <p:cxnSp>
        <p:nvCxnSpPr>
          <p:cNvPr id="8" name="Straight Arrow Connector 7"/>
          <p:cNvCxnSpPr/>
          <p:nvPr/>
        </p:nvCxnSpPr>
        <p:spPr bwMode="auto">
          <a:xfrm flipV="1">
            <a:off x="10058400" y="2286000"/>
            <a:ext cx="0" cy="180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28" name="Straight Arrow Connector 27"/>
          <p:cNvCxnSpPr/>
          <p:nvPr/>
        </p:nvCxnSpPr>
        <p:spPr bwMode="auto">
          <a:xfrm flipV="1">
            <a:off x="9170963" y="5257800"/>
            <a:ext cx="0" cy="144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flipV="1">
            <a:off x="9601200" y="5355600"/>
            <a:ext cx="0" cy="135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30" name="Straight Arrow Connector 29"/>
          <p:cNvCxnSpPr/>
          <p:nvPr/>
        </p:nvCxnSpPr>
        <p:spPr bwMode="auto">
          <a:xfrm flipV="1">
            <a:off x="9982200" y="5445600"/>
            <a:ext cx="0" cy="126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flipV="1">
            <a:off x="10363200" y="5562600"/>
            <a:ext cx="0" cy="117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flipV="1">
            <a:off x="10744200" y="5638800"/>
            <a:ext cx="0" cy="108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flipV="1">
            <a:off x="11125200" y="5791200"/>
            <a:ext cx="0" cy="90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58" name="Straight Arrow Connector 57"/>
          <p:cNvCxnSpPr/>
          <p:nvPr/>
        </p:nvCxnSpPr>
        <p:spPr bwMode="auto">
          <a:xfrm>
            <a:off x="10058400" y="4086000"/>
            <a:ext cx="0" cy="742985"/>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sp>
        <p:nvSpPr>
          <p:cNvPr id="61" name="TextBox 60"/>
          <p:cNvSpPr txBox="1"/>
          <p:nvPr/>
        </p:nvSpPr>
        <p:spPr>
          <a:xfrm>
            <a:off x="9525000" y="4171890"/>
            <a:ext cx="609600" cy="400110"/>
          </a:xfrm>
          <a:prstGeom prst="rect">
            <a:avLst/>
          </a:prstGeom>
          <a:noFill/>
        </p:spPr>
        <p:txBody>
          <a:bodyPr wrap="square" rtlCol="0">
            <a:spAutoFit/>
          </a:bodyPr>
          <a:lstStyle/>
          <a:p>
            <a:pPr algn="ctr"/>
            <a:r>
              <a:rPr lang="en-GB" b="1" dirty="0">
                <a:latin typeface="Sylfaen" panose="010A0502050306030303" pitchFamily="18" charset="0"/>
              </a:rPr>
              <a:t>F</a:t>
            </a:r>
            <a:r>
              <a:rPr lang="en-GB" b="1" baseline="-25000" dirty="0">
                <a:latin typeface="Sylfaen" panose="010A0502050306030303" pitchFamily="18" charset="0"/>
              </a:rPr>
              <a:t>D</a:t>
            </a:r>
          </a:p>
        </p:txBody>
      </p:sp>
      <p:sp>
        <p:nvSpPr>
          <p:cNvPr id="62" name="TextBox 61"/>
          <p:cNvSpPr txBox="1"/>
          <p:nvPr/>
        </p:nvSpPr>
        <p:spPr>
          <a:xfrm>
            <a:off x="9521483" y="2550345"/>
            <a:ext cx="609600" cy="400110"/>
          </a:xfrm>
          <a:prstGeom prst="rect">
            <a:avLst/>
          </a:prstGeom>
          <a:noFill/>
        </p:spPr>
        <p:txBody>
          <a:bodyPr wrap="square" rtlCol="0">
            <a:spAutoFit/>
          </a:bodyPr>
          <a:lstStyle/>
          <a:p>
            <a:pPr algn="ctr"/>
            <a:r>
              <a:rPr lang="en-GB" b="1" dirty="0" err="1">
                <a:latin typeface="Sylfaen" panose="010A0502050306030303" pitchFamily="18" charset="0"/>
              </a:rPr>
              <a:t>U</a:t>
            </a:r>
            <a:r>
              <a:rPr lang="en-GB" b="1" baseline="-25000" dirty="0" err="1">
                <a:latin typeface="Sylfaen" panose="010A0502050306030303" pitchFamily="18" charset="0"/>
              </a:rPr>
              <a:t>g</a:t>
            </a:r>
            <a:endParaRPr lang="en-GB" b="1" baseline="-25000" dirty="0">
              <a:latin typeface="Sylfaen" panose="010A0502050306030303" pitchFamily="18" charset="0"/>
            </a:endParaRPr>
          </a:p>
        </p:txBody>
      </p:sp>
      <p:sp>
        <p:nvSpPr>
          <p:cNvPr id="63" name="TextBox 62"/>
          <p:cNvSpPr txBox="1"/>
          <p:nvPr/>
        </p:nvSpPr>
        <p:spPr>
          <a:xfrm>
            <a:off x="11201400" y="6147600"/>
            <a:ext cx="609600" cy="400110"/>
          </a:xfrm>
          <a:prstGeom prst="rect">
            <a:avLst/>
          </a:prstGeom>
          <a:noFill/>
        </p:spPr>
        <p:txBody>
          <a:bodyPr wrap="square" rtlCol="0">
            <a:spAutoFit/>
          </a:bodyPr>
          <a:lstStyle/>
          <a:p>
            <a:pPr algn="ctr"/>
            <a:r>
              <a:rPr lang="en-GB" b="1" dirty="0" err="1">
                <a:latin typeface="Sylfaen" panose="010A0502050306030303" pitchFamily="18" charset="0"/>
              </a:rPr>
              <a:t>U</a:t>
            </a:r>
            <a:r>
              <a:rPr lang="en-GB" b="1" baseline="-25000" dirty="0" err="1">
                <a:latin typeface="Sylfaen" panose="010A0502050306030303" pitchFamily="18" charset="0"/>
              </a:rPr>
              <a:t>l</a:t>
            </a:r>
            <a:endParaRPr lang="en-GB" b="1" baseline="-25000" dirty="0">
              <a:latin typeface="Sylfaen" panose="010A0502050306030303" pitchFamily="18" charset="0"/>
            </a:endParaRPr>
          </a:p>
        </p:txBody>
      </p:sp>
      <p:cxnSp>
        <p:nvCxnSpPr>
          <p:cNvPr id="64" name="Straight Arrow Connector 63"/>
          <p:cNvCxnSpPr/>
          <p:nvPr/>
        </p:nvCxnSpPr>
        <p:spPr bwMode="auto">
          <a:xfrm flipV="1">
            <a:off x="10134600" y="2286000"/>
            <a:ext cx="0" cy="867000"/>
          </a:xfrm>
          <a:prstGeom prst="straightConnector1">
            <a:avLst/>
          </a:prstGeom>
          <a:solidFill>
            <a:schemeClr val="hlink"/>
          </a:solidFill>
          <a:ln w="38100" cap="flat" cmpd="sng" algn="ctr">
            <a:solidFill>
              <a:schemeClr val="tx1">
                <a:lumMod val="50000"/>
                <a:lumOff val="50000"/>
              </a:schemeClr>
            </a:solidFill>
            <a:prstDash val="solid"/>
            <a:round/>
            <a:headEnd type="none" w="med" len="med"/>
            <a:tailEnd type="triangle"/>
          </a:ln>
          <a:effectLst/>
        </p:spPr>
      </p:cxnSp>
      <p:sp>
        <p:nvSpPr>
          <p:cNvPr id="66" name="TextBox 65"/>
          <p:cNvSpPr txBox="1"/>
          <p:nvPr/>
        </p:nvSpPr>
        <p:spPr>
          <a:xfrm>
            <a:off x="10015025" y="2302890"/>
            <a:ext cx="1749190" cy="400110"/>
          </a:xfrm>
          <a:prstGeom prst="rect">
            <a:avLst/>
          </a:prstGeom>
          <a:noFill/>
        </p:spPr>
        <p:txBody>
          <a:bodyPr wrap="square" rtlCol="0">
            <a:spAutoFit/>
          </a:bodyPr>
          <a:lstStyle/>
          <a:p>
            <a:pPr algn="ctr"/>
            <a:r>
              <a:rPr lang="en-GB" b="1" dirty="0">
                <a:latin typeface="Sylfaen" panose="010A0502050306030303" pitchFamily="18" charset="0"/>
              </a:rPr>
              <a:t>U</a:t>
            </a:r>
            <a:r>
              <a:rPr lang="en-GB" b="1" baseline="-25000" dirty="0">
                <a:latin typeface="Sylfaen" panose="010A0502050306030303" pitchFamily="18" charset="0"/>
              </a:rPr>
              <a:t>r</a:t>
            </a:r>
            <a:r>
              <a:rPr lang="en-GB" b="1" dirty="0">
                <a:latin typeface="Sylfaen" panose="010A0502050306030303" pitchFamily="18" charset="0"/>
              </a:rPr>
              <a:t> = </a:t>
            </a:r>
            <a:r>
              <a:rPr lang="en-GB" b="1" dirty="0" err="1">
                <a:latin typeface="Sylfaen" panose="010A0502050306030303" pitchFamily="18" charset="0"/>
              </a:rPr>
              <a:t>U</a:t>
            </a:r>
            <a:r>
              <a:rPr lang="en-GB" b="1" baseline="-25000" dirty="0" err="1">
                <a:latin typeface="Sylfaen" panose="010A0502050306030303" pitchFamily="18" charset="0"/>
              </a:rPr>
              <a:t>g</a:t>
            </a:r>
            <a:r>
              <a:rPr lang="en-GB" b="1" dirty="0">
                <a:latin typeface="Sylfaen" panose="010A0502050306030303" pitchFamily="18" charset="0"/>
              </a:rPr>
              <a:t> - </a:t>
            </a:r>
            <a:r>
              <a:rPr lang="en-GB" b="1" dirty="0" err="1">
                <a:latin typeface="Sylfaen" panose="010A0502050306030303" pitchFamily="18" charset="0"/>
              </a:rPr>
              <a:t>U</a:t>
            </a:r>
            <a:r>
              <a:rPr lang="en-GB" b="1" baseline="-25000" dirty="0" err="1">
                <a:latin typeface="Sylfaen" panose="010A0502050306030303" pitchFamily="18" charset="0"/>
              </a:rPr>
              <a:t>l</a:t>
            </a:r>
            <a:endParaRPr lang="en-GB" b="1" baseline="-25000" dirty="0">
              <a:latin typeface="Sylfaen" panose="010A0502050306030303" pitchFamily="18" charset="0"/>
            </a:endParaRPr>
          </a:p>
        </p:txBody>
      </p:sp>
      <p:cxnSp>
        <p:nvCxnSpPr>
          <p:cNvPr id="67" name="Straight Arrow Connector 66"/>
          <p:cNvCxnSpPr/>
          <p:nvPr/>
        </p:nvCxnSpPr>
        <p:spPr bwMode="auto">
          <a:xfrm flipV="1">
            <a:off x="10944000" y="2950455"/>
            <a:ext cx="0" cy="1135545"/>
          </a:xfrm>
          <a:prstGeom prst="straightConnector1">
            <a:avLst/>
          </a:prstGeom>
          <a:solidFill>
            <a:schemeClr val="hlink"/>
          </a:solidFill>
          <a:ln w="38100" cap="flat" cmpd="sng" algn="ctr">
            <a:solidFill>
              <a:schemeClr val="tx1">
                <a:lumMod val="50000"/>
                <a:lumOff val="50000"/>
              </a:schemeClr>
            </a:solidFill>
            <a:prstDash val="solid"/>
            <a:round/>
            <a:headEnd type="none" w="med" len="med"/>
            <a:tailEnd type="triangle"/>
          </a:ln>
          <a:effectLst/>
        </p:spPr>
      </p:cxnSp>
      <p:cxnSp>
        <p:nvCxnSpPr>
          <p:cNvPr id="69" name="Straight Arrow Connector 68"/>
          <p:cNvCxnSpPr/>
          <p:nvPr/>
        </p:nvCxnSpPr>
        <p:spPr bwMode="auto">
          <a:xfrm flipV="1">
            <a:off x="9125751" y="3352800"/>
            <a:ext cx="18249" cy="672661"/>
          </a:xfrm>
          <a:prstGeom prst="straightConnector1">
            <a:avLst/>
          </a:prstGeom>
          <a:solidFill>
            <a:schemeClr val="hlink"/>
          </a:solidFill>
          <a:ln w="38100" cap="flat" cmpd="sng" algn="ctr">
            <a:solidFill>
              <a:schemeClr val="tx1">
                <a:lumMod val="50000"/>
                <a:lumOff val="50000"/>
              </a:schemeClr>
            </a:solidFill>
            <a:prstDash val="solid"/>
            <a:round/>
            <a:headEnd type="none" w="med" len="med"/>
            <a:tailEnd type="triangle"/>
          </a:ln>
          <a:effectLst/>
        </p:spPr>
      </p:cxnSp>
      <p:cxnSp>
        <p:nvCxnSpPr>
          <p:cNvPr id="72" name="Straight Arrow Connector 71"/>
          <p:cNvCxnSpPr>
            <a:stCxn id="27" idx="6"/>
          </p:cNvCxnSpPr>
          <p:nvPr/>
        </p:nvCxnSpPr>
        <p:spPr bwMode="auto">
          <a:xfrm>
            <a:off x="10944000" y="4053000"/>
            <a:ext cx="562200" cy="0"/>
          </a:xfrm>
          <a:prstGeom prst="straightConnector1">
            <a:avLst/>
          </a:prstGeom>
          <a:solidFill>
            <a:schemeClr val="hlink"/>
          </a:solidFill>
          <a:ln w="38100" cap="flat" cmpd="sng" algn="ctr">
            <a:solidFill>
              <a:srgbClr val="FF0000"/>
            </a:solidFill>
            <a:prstDash val="solid"/>
            <a:round/>
            <a:headEnd type="none" w="med" len="med"/>
            <a:tailEnd type="triangle"/>
          </a:ln>
          <a:effectLst/>
        </p:spPr>
      </p:cxnSp>
      <p:sp>
        <p:nvSpPr>
          <p:cNvPr id="73" name="TextBox 72"/>
          <p:cNvSpPr txBox="1"/>
          <p:nvPr/>
        </p:nvSpPr>
        <p:spPr>
          <a:xfrm>
            <a:off x="11172600" y="4078329"/>
            <a:ext cx="609600" cy="400110"/>
          </a:xfrm>
          <a:prstGeom prst="rect">
            <a:avLst/>
          </a:prstGeom>
          <a:noFill/>
        </p:spPr>
        <p:txBody>
          <a:bodyPr wrap="square" rtlCol="0">
            <a:spAutoFit/>
          </a:bodyPr>
          <a:lstStyle/>
          <a:p>
            <a:pPr algn="ctr"/>
            <a:r>
              <a:rPr lang="en-GB" b="1" dirty="0">
                <a:latin typeface="Sylfaen" panose="010A0502050306030303" pitchFamily="18" charset="0"/>
              </a:rPr>
              <a:t>F</a:t>
            </a:r>
            <a:r>
              <a:rPr lang="en-GB" b="1" baseline="-25000" dirty="0">
                <a:latin typeface="Sylfaen" panose="010A0502050306030303" pitchFamily="18" charset="0"/>
              </a:rPr>
              <a:t>L</a:t>
            </a:r>
          </a:p>
        </p:txBody>
      </p:sp>
      <p:sp>
        <p:nvSpPr>
          <p:cNvPr id="74" name="Rectangle 73"/>
          <p:cNvSpPr/>
          <p:nvPr/>
        </p:nvSpPr>
        <p:spPr>
          <a:xfrm>
            <a:off x="231950" y="4425282"/>
            <a:ext cx="2249334" cy="461665"/>
          </a:xfrm>
          <a:prstGeom prst="rect">
            <a:avLst/>
          </a:prstGeom>
        </p:spPr>
        <p:txBody>
          <a:bodyPr wrap="none">
            <a:spAutoFit/>
          </a:bodyPr>
          <a:lstStyle/>
          <a:p>
            <a:r>
              <a:rPr lang="en-GB" altLang="en-US" sz="2400" b="1" dirty="0">
                <a:latin typeface="Verdana" panose="020B0604030504040204" pitchFamily="34" charset="0"/>
                <a:ea typeface="Verdana" panose="020B0604030504040204" pitchFamily="34" charset="0"/>
                <a:cs typeface="Verdana" panose="020B0604030504040204" pitchFamily="34" charset="0"/>
              </a:rPr>
              <a:t>Lift Force </a:t>
            </a:r>
            <a:r>
              <a:rPr lang="en-GB" altLang="en-US" sz="2400" b="1" i="1" dirty="0">
                <a:latin typeface="Verdana" panose="020B0604030504040204" pitchFamily="34" charset="0"/>
                <a:ea typeface="Verdana" panose="020B0604030504040204" pitchFamily="34" charset="0"/>
                <a:cs typeface="Verdana" panose="020B0604030504040204" pitchFamily="34" charset="0"/>
              </a:rPr>
              <a:t>F</a:t>
            </a:r>
            <a:r>
              <a:rPr lang="en-GB" altLang="en-US" sz="2400" b="1" i="1" baseline="-25000" dirty="0">
                <a:latin typeface="Verdana" panose="020B0604030504040204" pitchFamily="34" charset="0"/>
                <a:ea typeface="Verdana" panose="020B0604030504040204" pitchFamily="34" charset="0"/>
                <a:cs typeface="Verdana" panose="020B0604030504040204" pitchFamily="34" charset="0"/>
              </a:rPr>
              <a:t>L</a:t>
            </a:r>
            <a:endParaRPr lang="en-GB" sz="2400" i="1" baseline="-25000" dirty="0"/>
          </a:p>
        </p:txBody>
      </p:sp>
      <p:sp>
        <p:nvSpPr>
          <p:cNvPr id="75" name="TextBox 74"/>
          <p:cNvSpPr txBox="1"/>
          <p:nvPr/>
        </p:nvSpPr>
        <p:spPr>
          <a:xfrm>
            <a:off x="204241" y="5021759"/>
            <a:ext cx="6267686" cy="769441"/>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sz="2200" dirty="0">
                <a:latin typeface="Sylfaen" panose="010A0502050306030303" pitchFamily="18" charset="0"/>
                <a:ea typeface="Verdana" panose="020B0604030504040204" pitchFamily="34" charset="0"/>
                <a:cs typeface="Verdana" panose="020B0604030504040204" pitchFamily="34" charset="0"/>
              </a:rPr>
              <a:t>Force perpendicular to bubble motion in a shear liquid flow</a:t>
            </a:r>
          </a:p>
        </p:txBody>
      </p:sp>
      <mc:AlternateContent xmlns:mc="http://schemas.openxmlformats.org/markup-compatibility/2006" xmlns:a14="http://schemas.microsoft.com/office/drawing/2010/main">
        <mc:Choice Requires="a14">
          <p:sp>
            <p:nvSpPr>
              <p:cNvPr id="76" name="TextBox 75"/>
              <p:cNvSpPr txBox="1"/>
              <p:nvPr/>
            </p:nvSpPr>
            <p:spPr>
              <a:xfrm>
                <a:off x="690688" y="3631254"/>
                <a:ext cx="2357312" cy="628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𝑭</m:t>
                          </m:r>
                        </m:e>
                        <m:sub>
                          <m:r>
                            <a:rPr lang="en-GB" b="1" i="1" smtClean="0">
                              <a:latin typeface="Cambria Math" panose="02040503050406030204" pitchFamily="18" charset="0"/>
                            </a:rPr>
                            <m:t>𝑫</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𝐷</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𝐵</m:t>
                              </m:r>
                            </m:sub>
                          </m:sSub>
                        </m:den>
                      </m:f>
                      <m:r>
                        <a:rPr lang="en-GB" b="0" i="1" smtClean="0">
                          <a:latin typeface="Cambria Math" panose="02040503050406030204" pitchFamily="18" charset="0"/>
                          <a:ea typeface="Cambria Math" panose="02040503050406030204" pitchFamily="18" charset="0"/>
                        </a:rPr>
                        <m:t>𝛼</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𝑙</m:t>
                          </m:r>
                        </m:sub>
                      </m:sSub>
                      <m:d>
                        <m:dPr>
                          <m:begChr m:val="|"/>
                          <m:endChr m:val="|"/>
                          <m:ctrlPr>
                            <a:rPr lang="en-GB" b="0"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𝑼</m:t>
                              </m:r>
                            </m:e>
                            <m:sub>
                              <m:r>
                                <a:rPr lang="en-GB" b="1" i="1" smtClean="0">
                                  <a:latin typeface="Cambria Math" panose="02040503050406030204" pitchFamily="18" charset="0"/>
                                </a:rPr>
                                <m:t>𝒓</m:t>
                              </m:r>
                            </m:sub>
                          </m:sSub>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𝑟</m:t>
                          </m:r>
                        </m:sub>
                      </m:sSub>
                    </m:oMath>
                  </m:oMathPara>
                </a14:m>
                <a:endParaRPr lang="en-GB" dirty="0"/>
              </a:p>
            </p:txBody>
          </p:sp>
        </mc:Choice>
        <mc:Fallback xmlns="">
          <p:sp>
            <p:nvSpPr>
              <p:cNvPr id="76" name="TextBox 75"/>
              <p:cNvSpPr txBox="1">
                <a:spLocks noRot="1" noChangeAspect="1" noMove="1" noResize="1" noEditPoints="1" noAdjustHandles="1" noChangeArrowheads="1" noChangeShapeType="1" noTextEdit="1"/>
              </p:cNvSpPr>
              <p:nvPr/>
            </p:nvSpPr>
            <p:spPr>
              <a:xfrm>
                <a:off x="690688" y="3631254"/>
                <a:ext cx="2357312" cy="628505"/>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3447481" y="3609459"/>
                <a:ext cx="5239319" cy="684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𝐷</m:t>
                          </m:r>
                        </m:sub>
                      </m:sSub>
                      <m:r>
                        <a:rPr lang="en-GB" b="0" i="1" smtClean="0">
                          <a:latin typeface="Cambria Math" panose="02040503050406030204" pitchFamily="18" charset="0"/>
                        </a:rPr>
                        <m:t>=</m:t>
                      </m:r>
                      <m:r>
                        <a:rPr lang="en-GB" b="0" i="1" smtClean="0">
                          <a:latin typeface="Cambria Math" panose="02040503050406030204" pitchFamily="18" charset="0"/>
                        </a:rPr>
                        <m:t>𝑚𝑎𝑥</m:t>
                      </m:r>
                      <m:d>
                        <m:dPr>
                          <m:begChr m:val="["/>
                          <m:endChr m:val="]"/>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24</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𝑅𝑒</m:t>
                                  </m:r>
                                </m:e>
                                <m:sub>
                                  <m:r>
                                    <a:rPr lang="en-GB" b="0" i="1" smtClean="0">
                                      <a:latin typeface="Cambria Math" panose="02040503050406030204" pitchFamily="18" charset="0"/>
                                    </a:rPr>
                                    <m:t>𝐵</m:t>
                                  </m:r>
                                </m:sub>
                              </m:sSub>
                            </m:den>
                          </m:f>
                          <m:d>
                            <m:dPr>
                              <m:ctrlPr>
                                <a:rPr lang="en-GB" i="1">
                                  <a:latin typeface="Cambria Math" panose="02040503050406030204" pitchFamily="18" charset="0"/>
                                </a:rPr>
                              </m:ctrlPr>
                            </m:dPr>
                            <m:e>
                              <m:r>
                                <a:rPr lang="en-GB" i="1">
                                  <a:latin typeface="Cambria Math" panose="02040503050406030204" pitchFamily="18" charset="0"/>
                                </a:rPr>
                                <m:t>1+0.15</m:t>
                              </m:r>
                              <m:r>
                                <a:rPr lang="en-GB" i="1">
                                  <a:latin typeface="Cambria Math" panose="02040503050406030204" pitchFamily="18" charset="0"/>
                                  <a:ea typeface="Cambria Math" panose="02040503050406030204" pitchFamily="18" charset="0"/>
                                </a:rPr>
                                <m:t>∙</m:t>
                              </m:r>
                              <m:sSubSup>
                                <m:sSubSupPr>
                                  <m:ctrlPr>
                                    <a:rPr lang="en-GB" i="1">
                                      <a:latin typeface="Cambria Math" panose="02040503050406030204" pitchFamily="18" charset="0"/>
                                      <a:ea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𝑅𝑒</m:t>
                                  </m:r>
                                </m:e>
                                <m:sub>
                                  <m:r>
                                    <a:rPr lang="en-GB" i="1">
                                      <a:latin typeface="Cambria Math" panose="02040503050406030204" pitchFamily="18" charset="0"/>
                                      <a:ea typeface="Cambria Math" panose="02040503050406030204" pitchFamily="18" charset="0"/>
                                    </a:rPr>
                                    <m:t>𝐵</m:t>
                                  </m:r>
                                </m:sub>
                                <m:sup>
                                  <m:r>
                                    <a:rPr lang="en-GB" i="1">
                                      <a:latin typeface="Cambria Math" panose="02040503050406030204" pitchFamily="18" charset="0"/>
                                      <a:ea typeface="Cambria Math" panose="02040503050406030204" pitchFamily="18" charset="0"/>
                                    </a:rPr>
                                    <m:t>0.687</m:t>
                                  </m:r>
                                </m:sup>
                              </m:sSubSup>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8</m:t>
                              </m:r>
                              <m:r>
                                <a:rPr lang="en-GB" b="0" i="1" smtClean="0">
                                  <a:latin typeface="Cambria Math" panose="02040503050406030204" pitchFamily="18" charset="0"/>
                                  <a:ea typeface="Cambria Math" panose="02040503050406030204" pitchFamily="18" charset="0"/>
                                </a:rPr>
                                <m:t>𝐸𝑜</m:t>
                              </m:r>
                            </m:num>
                            <m:den>
                              <m:r>
                                <a:rPr lang="en-GB" b="0" i="1" smtClean="0">
                                  <a:latin typeface="Cambria Math" panose="02040503050406030204" pitchFamily="18" charset="0"/>
                                  <a:ea typeface="Cambria Math" panose="02040503050406030204" pitchFamily="18" charset="0"/>
                                </a:rPr>
                                <m:t>3</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𝐸𝑜</m:t>
                                  </m:r>
                                  <m:r>
                                    <a:rPr lang="en-GB" b="0" i="1" smtClean="0">
                                      <a:latin typeface="Cambria Math" panose="02040503050406030204" pitchFamily="18" charset="0"/>
                                      <a:ea typeface="Cambria Math" panose="02040503050406030204" pitchFamily="18" charset="0"/>
                                    </a:rPr>
                                    <m:t>+4</m:t>
                                  </m:r>
                                </m:e>
                              </m:d>
                            </m:den>
                          </m:f>
                        </m:e>
                      </m:d>
                    </m:oMath>
                  </m:oMathPara>
                </a14:m>
                <a:endParaRPr lang="en-GB" dirty="0"/>
              </a:p>
            </p:txBody>
          </p:sp>
        </mc:Choice>
        <mc:Fallback xmlns="">
          <p:sp>
            <p:nvSpPr>
              <p:cNvPr id="77" name="TextBox 76"/>
              <p:cNvSpPr txBox="1">
                <a:spLocks noRot="1" noChangeAspect="1" noMove="1" noResize="1" noEditPoints="1" noAdjustHandles="1" noChangeArrowheads="1" noChangeShapeType="1" noTextEdit="1"/>
              </p:cNvSpPr>
              <p:nvPr/>
            </p:nvSpPr>
            <p:spPr>
              <a:xfrm>
                <a:off x="3447481" y="3609459"/>
                <a:ext cx="5239319" cy="684931"/>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6564158" y="2667000"/>
                <a:ext cx="1513042" cy="582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𝐸𝑜</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𝑔</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𝑑</m:t>
                              </m:r>
                            </m:e>
                            <m:sub>
                              <m:r>
                                <a:rPr lang="en-GB" b="0" i="1" smtClean="0">
                                  <a:latin typeface="Cambria Math" panose="02040503050406030204" pitchFamily="18" charset="0"/>
                                  <a:ea typeface="Cambria Math" panose="02040503050406030204" pitchFamily="18" charset="0"/>
                                </a:rPr>
                                <m:t>𝐵</m:t>
                              </m:r>
                            </m:sub>
                          </m:sSub>
                        </m:num>
                        <m:den>
                          <m:r>
                            <a:rPr lang="en-GB" b="0" i="1" smtClean="0">
                              <a:latin typeface="Cambria Math" panose="02040503050406030204" pitchFamily="18" charset="0"/>
                              <a:ea typeface="Cambria Math" panose="02040503050406030204" pitchFamily="18" charset="0"/>
                            </a:rPr>
                            <m:t>𝜎</m:t>
                          </m:r>
                        </m:den>
                      </m:f>
                    </m:oMath>
                  </m:oMathPara>
                </a14:m>
                <a:endParaRPr lang="en-GB" dirty="0"/>
              </a:p>
            </p:txBody>
          </p:sp>
        </mc:Choice>
        <mc:Fallback xmlns="">
          <p:sp>
            <p:nvSpPr>
              <p:cNvPr id="78" name="TextBox 77"/>
              <p:cNvSpPr txBox="1">
                <a:spLocks noRot="1" noChangeAspect="1" noMove="1" noResize="1" noEditPoints="1" noAdjustHandles="1" noChangeArrowheads="1" noChangeShapeType="1" noTextEdit="1"/>
              </p:cNvSpPr>
              <p:nvPr/>
            </p:nvSpPr>
            <p:spPr>
              <a:xfrm>
                <a:off x="6564158" y="2667000"/>
                <a:ext cx="1513042" cy="582339"/>
              </a:xfrm>
              <a:prstGeom prst="rect">
                <a:avLst/>
              </a:prstGeom>
              <a:blipFill rotWithShape="0">
                <a:blip r:embed="rId5"/>
                <a:stretch>
                  <a:fillRect/>
                </a:stretch>
              </a:blipFill>
            </p:spPr>
            <p:txBody>
              <a:bodyPr/>
              <a:lstStyle/>
              <a:p>
                <a:r>
                  <a:rPr lang="en-GB">
                    <a:noFill/>
                  </a:rPr>
                  <a:t> </a:t>
                </a:r>
              </a:p>
            </p:txBody>
          </p:sp>
        </mc:Fallback>
      </mc:AlternateContent>
      <p:sp>
        <p:nvSpPr>
          <p:cNvPr id="79" name="TextBox 78"/>
          <p:cNvSpPr txBox="1"/>
          <p:nvPr/>
        </p:nvSpPr>
        <p:spPr>
          <a:xfrm>
            <a:off x="6432735" y="2221468"/>
            <a:ext cx="1796865" cy="369332"/>
          </a:xfrm>
          <a:prstGeom prst="rect">
            <a:avLst/>
          </a:prstGeom>
          <a:noFill/>
        </p:spPr>
        <p:txBody>
          <a:bodyPr wrap="square" rtlCol="0">
            <a:spAutoFit/>
          </a:bodyPr>
          <a:lstStyle/>
          <a:p>
            <a:pPr algn="ctr"/>
            <a:r>
              <a:rPr lang="en-GB" sz="1800" b="1">
                <a:latin typeface="Sylfaen" panose="010A0502050306030303" pitchFamily="18" charset="0"/>
              </a:rPr>
              <a:t>E</a:t>
            </a:r>
            <a:r>
              <a:rPr lang="en-GB" sz="1800" b="1">
                <a:latin typeface="Times New Roman" panose="02020603050405020304" pitchFamily="18" charset="0"/>
                <a:cs typeface="Times New Roman" panose="02020603050405020304" pitchFamily="18" charset="0"/>
              </a:rPr>
              <a:t>ö</a:t>
            </a:r>
            <a:r>
              <a:rPr lang="en-GB" sz="1800" b="1">
                <a:latin typeface="Sylfaen" panose="010A0502050306030303" pitchFamily="18" charset="0"/>
              </a:rPr>
              <a:t>tv</a:t>
            </a:r>
            <a:r>
              <a:rPr lang="en-GB" sz="1800" b="1">
                <a:latin typeface="Times New Roman" panose="02020603050405020304" pitchFamily="18" charset="0"/>
                <a:cs typeface="Times New Roman" panose="02020603050405020304" pitchFamily="18" charset="0"/>
              </a:rPr>
              <a:t>ö</a:t>
            </a:r>
            <a:r>
              <a:rPr lang="en-GB" sz="1800" b="1">
                <a:latin typeface="Sylfaen" panose="010A0502050306030303" pitchFamily="18" charset="0"/>
              </a:rPr>
              <a:t>s number</a:t>
            </a:r>
            <a:endParaRPr lang="en-GB" sz="1800" b="1" dirty="0">
              <a:latin typeface="Sylfaen" panose="010A0502050306030303" pitchFamily="18" charset="0"/>
            </a:endParaRPr>
          </a:p>
        </p:txBody>
      </p:sp>
      <p:sp>
        <p:nvSpPr>
          <p:cNvPr id="80" name="Rectangle 79"/>
          <p:cNvSpPr/>
          <p:nvPr/>
        </p:nvSpPr>
        <p:spPr bwMode="auto">
          <a:xfrm>
            <a:off x="6248400" y="2133600"/>
            <a:ext cx="2133600" cy="1219200"/>
          </a:xfrm>
          <a:prstGeom prst="rect">
            <a:avLst/>
          </a:prstGeom>
          <a:noFill/>
          <a:ln w="285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81" name="TextBox 80"/>
              <p:cNvSpPr txBox="1"/>
              <p:nvPr/>
            </p:nvSpPr>
            <p:spPr>
              <a:xfrm>
                <a:off x="571597" y="6016823"/>
                <a:ext cx="279826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𝑭</m:t>
                          </m:r>
                        </m:e>
                        <m:sub>
                          <m:r>
                            <a:rPr lang="en-GB" b="1" i="1" smtClean="0">
                              <a:latin typeface="Cambria Math" panose="02040503050406030204" pitchFamily="18" charset="0"/>
                            </a:rPr>
                            <m:t>𝑳</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𝐿</m:t>
                          </m:r>
                        </m:sub>
                      </m:sSub>
                      <m:r>
                        <a:rPr lang="en-GB" b="0" i="1" smtClean="0">
                          <a:latin typeface="Cambria Math" panose="02040503050406030204" pitchFamily="18" charset="0"/>
                          <a:ea typeface="Cambria Math" panose="02040503050406030204" pitchFamily="18" charset="0"/>
                        </a:rPr>
                        <m:t>𝛼</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𝑙</m:t>
                          </m:r>
                        </m:sub>
                      </m:sSub>
                      <m:sSub>
                        <m:sSubPr>
                          <m:ctrlPr>
                            <a:rPr lang="en-GB" b="1" i="1" smtClean="0">
                              <a:latin typeface="Cambria Math" panose="02040503050406030204" pitchFamily="18" charset="0"/>
                            </a:rPr>
                          </m:ctrlPr>
                        </m:sSubPr>
                        <m:e>
                          <m:r>
                            <a:rPr lang="en-GB" b="1" i="1" smtClean="0">
                              <a:latin typeface="Cambria Math" panose="02040503050406030204" pitchFamily="18" charset="0"/>
                            </a:rPr>
                            <m:t>𝑼</m:t>
                          </m:r>
                        </m:e>
                        <m:sub>
                          <m:r>
                            <a:rPr lang="en-GB" b="1" i="1" smtClean="0">
                              <a:latin typeface="Cambria Math" panose="02040503050406030204" pitchFamily="18" charset="0"/>
                            </a:rPr>
                            <m:t>𝒓</m:t>
                          </m:r>
                        </m:sub>
                      </m:sSub>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n-GB" b="1" i="1" smtClean="0">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𝑼</m:t>
                              </m:r>
                            </m:e>
                            <m:sub>
                              <m:r>
                                <a:rPr lang="en-GB" b="1" i="1" smtClean="0">
                                  <a:latin typeface="Cambria Math" panose="02040503050406030204" pitchFamily="18" charset="0"/>
                                  <a:ea typeface="Cambria Math" panose="02040503050406030204" pitchFamily="18" charset="0"/>
                                </a:rPr>
                                <m:t>𝒍</m:t>
                              </m:r>
                            </m:sub>
                          </m:sSub>
                        </m:e>
                      </m:d>
                    </m:oMath>
                  </m:oMathPara>
                </a14:m>
                <a:endParaRPr lang="en-GB" dirty="0"/>
              </a:p>
            </p:txBody>
          </p:sp>
        </mc:Choice>
        <mc:Fallback xmlns="">
          <p:sp>
            <p:nvSpPr>
              <p:cNvPr id="81" name="TextBox 80"/>
              <p:cNvSpPr txBox="1">
                <a:spLocks noRot="1" noChangeAspect="1" noMove="1" noResize="1" noEditPoints="1" noAdjustHandles="1" noChangeArrowheads="1" noChangeShapeType="1" noTextEdit="1"/>
              </p:cNvSpPr>
              <p:nvPr/>
            </p:nvSpPr>
            <p:spPr>
              <a:xfrm>
                <a:off x="571597" y="6016823"/>
                <a:ext cx="2798267" cy="307777"/>
              </a:xfrm>
              <a:prstGeom prst="rect">
                <a:avLst/>
              </a:prstGeom>
              <a:blipFill rotWithShape="0">
                <a:blip r:embed="rId6"/>
                <a:stretch>
                  <a:fillRect l="-436" b="-27451"/>
                </a:stretch>
              </a:blipFill>
            </p:spPr>
            <p:txBody>
              <a:bodyPr/>
              <a:lstStyle/>
              <a:p>
                <a:r>
                  <a:rPr lang="en-GB">
                    <a:noFill/>
                  </a:rPr>
                  <a:t> </a:t>
                </a:r>
              </a:p>
            </p:txBody>
          </p:sp>
        </mc:Fallback>
      </mc:AlternateContent>
      <p:sp>
        <p:nvSpPr>
          <p:cNvPr id="82" name="TextBox 81"/>
          <p:cNvSpPr txBox="1"/>
          <p:nvPr/>
        </p:nvSpPr>
        <p:spPr>
          <a:xfrm>
            <a:off x="5105400" y="4338498"/>
            <a:ext cx="2422433" cy="369332"/>
          </a:xfrm>
          <a:prstGeom prst="rect">
            <a:avLst/>
          </a:prstGeom>
          <a:noFill/>
        </p:spPr>
        <p:txBody>
          <a:bodyPr wrap="square" rtlCol="0">
            <a:spAutoFit/>
          </a:bodyPr>
          <a:lstStyle/>
          <a:p>
            <a:pPr algn="ctr"/>
            <a:r>
              <a:rPr lang="en-GB" sz="1800" u="sng" dirty="0" err="1">
                <a:latin typeface="Sylfaen" panose="010A0502050306030303" pitchFamily="18" charset="0"/>
              </a:rPr>
              <a:t>Tomiyama</a:t>
            </a:r>
            <a:r>
              <a:rPr lang="en-GB" sz="1800" u="sng" dirty="0">
                <a:latin typeface="Sylfaen" panose="010A0502050306030303" pitchFamily="18" charset="0"/>
              </a:rPr>
              <a:t> et al. (1998)</a:t>
            </a:r>
          </a:p>
        </p:txBody>
      </p:sp>
      <p:sp>
        <p:nvSpPr>
          <p:cNvPr id="34" name="Title 1"/>
          <p:cNvSpPr txBox="1">
            <a:spLocks/>
          </p:cNvSpPr>
          <p:nvPr/>
        </p:nvSpPr>
        <p:spPr bwMode="ltGray">
          <a:xfrm>
            <a:off x="304800" y="481012"/>
            <a:ext cx="6502400" cy="7381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b="1">
                <a:solidFill>
                  <a:schemeClr val="tx1">
                    <a:lumMod val="50000"/>
                    <a:lumOff val="50000"/>
                  </a:schemeClr>
                </a:solidFill>
                <a:latin typeface="NexusSans"/>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a:lstStyle>
          <a:p>
            <a:r>
              <a:rPr lang="en-GB" sz="2400" kern="0" dirty="0">
                <a:latin typeface="Verdana" panose="020B0604030504040204" pitchFamily="34" charset="0"/>
                <a:ea typeface="Verdana" panose="020B0604030504040204" pitchFamily="34" charset="0"/>
                <a:cs typeface="Verdana" panose="020B0604030504040204" pitchFamily="34" charset="0"/>
              </a:rPr>
              <a:t>Interfacial Forces</a:t>
            </a:r>
          </a:p>
        </p:txBody>
      </p:sp>
      <p:sp>
        <p:nvSpPr>
          <p:cNvPr id="35" name="TextBox 34"/>
          <p:cNvSpPr txBox="1"/>
          <p:nvPr/>
        </p:nvSpPr>
        <p:spPr>
          <a:xfrm>
            <a:off x="3574073" y="5428293"/>
            <a:ext cx="5405806" cy="369332"/>
          </a:xfrm>
          <a:prstGeom prst="rect">
            <a:avLst/>
          </a:prstGeom>
          <a:noFill/>
        </p:spPr>
        <p:txBody>
          <a:bodyPr wrap="square" rtlCol="0">
            <a:spAutoFit/>
          </a:bodyPr>
          <a:lstStyle/>
          <a:p>
            <a:pPr algn="ctr"/>
            <a:r>
              <a:rPr lang="en-GB" u="sng" dirty="0" err="1">
                <a:latin typeface="Sylfaen" panose="010A0502050306030303" pitchFamily="18" charset="0"/>
              </a:rPr>
              <a:t>Tomiyama</a:t>
            </a:r>
            <a:r>
              <a:rPr lang="en-GB" u="sng" dirty="0">
                <a:latin typeface="Sylfaen" panose="010A0502050306030303" pitchFamily="18" charset="0"/>
              </a:rPr>
              <a:t> et al. (2002) correlation for C</a:t>
            </a:r>
            <a:r>
              <a:rPr lang="en-GB" u="sng" baseline="-25000" dirty="0">
                <a:latin typeface="Sylfaen" panose="010A0502050306030303" pitchFamily="18" charset="0"/>
              </a:rPr>
              <a:t>L</a:t>
            </a:r>
            <a:endParaRPr lang="en-GB" u="sng" dirty="0">
              <a:latin typeface="Sylfaen" panose="010A0502050306030303" pitchFamily="18" charset="0"/>
            </a:endParaRPr>
          </a:p>
        </p:txBody>
      </p:sp>
      <mc:AlternateContent xmlns:mc="http://schemas.openxmlformats.org/markup-compatibility/2006" xmlns:a14="http://schemas.microsoft.com/office/drawing/2010/main">
        <mc:Choice Requires="a14">
          <p:sp>
            <p:nvSpPr>
              <p:cNvPr id="36" name="Rectangle 35"/>
              <p:cNvSpPr/>
              <p:nvPr/>
            </p:nvSpPr>
            <p:spPr>
              <a:xfrm>
                <a:off x="3453138" y="5859690"/>
                <a:ext cx="5886450" cy="8784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sSub>
                                  <m:sSubPr>
                                    <m:ctrlPr>
                                      <a:rPr lang="en-GB" sz="1600" i="1">
                                        <a:latin typeface="Cambria Math" panose="02040503050406030204" pitchFamily="18" charset="0"/>
                                      </a:rPr>
                                    </m:ctrlPr>
                                  </m:sSubPr>
                                  <m:e>
                                    <m:r>
                                      <a:rPr lang="en-GB" sz="1600">
                                        <a:latin typeface="Cambria Math" panose="02040503050406030204" pitchFamily="18" charset="0"/>
                                      </a:rPr>
                                      <m:t> </m:t>
                                    </m:r>
                                    <m:r>
                                      <a:rPr lang="en-GB" sz="1600" i="1">
                                        <a:latin typeface="Cambria Math" panose="02040503050406030204" pitchFamily="18" charset="0"/>
                                      </a:rPr>
                                      <m:t>𝐶</m:t>
                                    </m:r>
                                  </m:e>
                                  <m:sub>
                                    <m:r>
                                      <a:rPr lang="en-GB" sz="1600" i="1">
                                        <a:latin typeface="Cambria Math" panose="02040503050406030204" pitchFamily="18" charset="0"/>
                                      </a:rPr>
                                      <m:t>𝐿</m:t>
                                    </m:r>
                                  </m:sub>
                                </m:sSub>
                                <m:r>
                                  <a:rPr lang="en-GB" sz="1600" i="0">
                                    <a:latin typeface="Cambria Math" panose="02040503050406030204" pitchFamily="18" charset="0"/>
                                  </a:rPr>
                                  <m:t>=</m:t>
                                </m:r>
                                <m:r>
                                  <a:rPr lang="en-GB" sz="1600" i="1">
                                    <a:latin typeface="Cambria Math" panose="02040503050406030204" pitchFamily="18" charset="0"/>
                                  </a:rPr>
                                  <m:t>𝑚𝑖𝑛</m:t>
                                </m:r>
                                <m:d>
                                  <m:dPr>
                                    <m:begChr m:val="["/>
                                    <m:endChr m:val="]"/>
                                    <m:ctrlPr>
                                      <a:rPr lang="en-GB" sz="1600" i="1">
                                        <a:latin typeface="Cambria Math" panose="02040503050406030204" pitchFamily="18" charset="0"/>
                                      </a:rPr>
                                    </m:ctrlPr>
                                  </m:dPr>
                                  <m:e>
                                    <m:r>
                                      <a:rPr lang="en-GB" sz="1600" i="0">
                                        <a:latin typeface="Cambria Math" panose="02040503050406030204" pitchFamily="18" charset="0"/>
                                      </a:rPr>
                                      <m:t>0.288</m:t>
                                    </m:r>
                                    <m:r>
                                      <a:rPr lang="en-GB" sz="1600" i="1">
                                        <a:latin typeface="Cambria Math" panose="02040503050406030204" pitchFamily="18" charset="0"/>
                                      </a:rPr>
                                      <m:t>𝑡𝑎𝑛h</m:t>
                                    </m:r>
                                    <m:d>
                                      <m:dPr>
                                        <m:ctrlPr>
                                          <a:rPr lang="en-GB" sz="1600" i="1">
                                            <a:latin typeface="Cambria Math" panose="02040503050406030204" pitchFamily="18" charset="0"/>
                                          </a:rPr>
                                        </m:ctrlPr>
                                      </m:dPr>
                                      <m:e>
                                        <m:r>
                                          <a:rPr lang="en-GB" sz="1600" i="0">
                                            <a:latin typeface="Cambria Math" panose="02040503050406030204" pitchFamily="18" charset="0"/>
                                          </a:rPr>
                                          <m:t>0.121</m:t>
                                        </m:r>
                                        <m:r>
                                          <a:rPr lang="en-GB" sz="1600" i="1">
                                            <a:latin typeface="Cambria Math" panose="02040503050406030204" pitchFamily="18" charset="0"/>
                                          </a:rPr>
                                          <m:t>𝑅𝑒</m:t>
                                        </m:r>
                                      </m:e>
                                    </m:d>
                                    <m:r>
                                      <a:rPr lang="en-GB" sz="1600" i="0">
                                        <a:latin typeface="Cambria Math" panose="02040503050406030204" pitchFamily="18" charset="0"/>
                                      </a:rPr>
                                      <m:t>, </m:t>
                                    </m:r>
                                    <m:r>
                                      <a:rPr lang="en-GB" sz="1600" i="1">
                                        <a:latin typeface="Cambria Math" panose="02040503050406030204" pitchFamily="18" charset="0"/>
                                      </a:rPr>
                                      <m:t>𝑓</m:t>
                                    </m:r>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𝐸𝑜</m:t>
                                            </m:r>
                                          </m:e>
                                          <m:sub>
                                            <m:r>
                                              <a:rPr lang="en-GB" sz="1600" i="0">
                                                <a:latin typeface="Cambria Math" panose="02040503050406030204" pitchFamily="18" charset="0"/>
                                              </a:rPr>
                                              <m:t>┴</m:t>
                                            </m:r>
                                          </m:sub>
                                        </m:sSub>
                                      </m:e>
                                    </m:d>
                                  </m:e>
                                </m:d>
                                <m:r>
                                  <a:rPr lang="en-GB" sz="1600" i="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rPr>
                                      <m:t>𝐸𝑜</m:t>
                                    </m:r>
                                  </m:e>
                                  <m:sub>
                                    <m:r>
                                      <a:rPr lang="en-GB" sz="1600" i="0">
                                        <a:latin typeface="Cambria Math" panose="02040503050406030204" pitchFamily="18" charset="0"/>
                                      </a:rPr>
                                      <m:t>┴</m:t>
                                    </m:r>
                                  </m:sub>
                                </m:sSub>
                                <m:r>
                                  <a:rPr lang="en-GB" sz="1600" i="0">
                                    <a:latin typeface="Cambria Math" panose="02040503050406030204" pitchFamily="18" charset="0"/>
                                  </a:rPr>
                                  <m:t>&lt;4                 </m:t>
                                </m:r>
                              </m:e>
                            </m:mr>
                            <m:mr>
                              <m:e>
                                <m:sSub>
                                  <m:sSubPr>
                                    <m:ctrlPr>
                                      <a:rPr lang="en-GB" sz="1600" i="1">
                                        <a:latin typeface="Cambria Math" panose="02040503050406030204" pitchFamily="18" charset="0"/>
                                      </a:rPr>
                                    </m:ctrlPr>
                                  </m:sSubPr>
                                  <m:e>
                                    <m:r>
                                      <a:rPr lang="en-GB" sz="1600" i="1">
                                        <a:latin typeface="Cambria Math" panose="02040503050406030204" pitchFamily="18" charset="0"/>
                                      </a:rPr>
                                      <m:t>𝐶</m:t>
                                    </m:r>
                                  </m:e>
                                  <m:sub>
                                    <m:r>
                                      <a:rPr lang="en-GB" sz="1600" i="1">
                                        <a:latin typeface="Cambria Math" panose="02040503050406030204" pitchFamily="18" charset="0"/>
                                      </a:rPr>
                                      <m:t>𝐿</m:t>
                                    </m:r>
                                  </m:sub>
                                </m:sSub>
                                <m:r>
                                  <a:rPr lang="en-GB" sz="1600" i="0">
                                    <a:latin typeface="Cambria Math" panose="02040503050406030204" pitchFamily="18" charset="0"/>
                                  </a:rPr>
                                  <m:t>=</m:t>
                                </m:r>
                                <m:r>
                                  <a:rPr lang="en-GB" sz="1600" i="1">
                                    <a:latin typeface="Cambria Math" panose="02040503050406030204" pitchFamily="18" charset="0"/>
                                  </a:rPr>
                                  <m:t>𝑓</m:t>
                                </m:r>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𝐸𝑜</m:t>
                                        </m:r>
                                      </m:e>
                                      <m:sub>
                                        <m:r>
                                          <a:rPr lang="en-GB" sz="1600" i="0">
                                            <a:latin typeface="Cambria Math" panose="02040503050406030204" pitchFamily="18" charset="0"/>
                                          </a:rPr>
                                          <m:t>┴</m:t>
                                        </m:r>
                                      </m:sub>
                                    </m:sSub>
                                  </m:e>
                                </m:d>
                                <m:r>
                                  <a:rPr lang="en-GB" sz="1600" i="0">
                                    <a:latin typeface="Cambria Math" panose="02040503050406030204" pitchFamily="18" charset="0"/>
                                  </a:rPr>
                                  <m:t>                                                           4&lt;</m:t>
                                </m:r>
                                <m:sSub>
                                  <m:sSubPr>
                                    <m:ctrlPr>
                                      <a:rPr lang="en-GB" sz="1600" i="1">
                                        <a:latin typeface="Cambria Math" panose="02040503050406030204" pitchFamily="18" charset="0"/>
                                      </a:rPr>
                                    </m:ctrlPr>
                                  </m:sSubPr>
                                  <m:e>
                                    <m:r>
                                      <a:rPr lang="en-GB" sz="1600" i="1">
                                        <a:latin typeface="Cambria Math" panose="02040503050406030204" pitchFamily="18" charset="0"/>
                                      </a:rPr>
                                      <m:t>𝐸𝑜</m:t>
                                    </m:r>
                                  </m:e>
                                  <m:sub>
                                    <m:r>
                                      <a:rPr lang="en-GB" sz="1600" i="0">
                                        <a:latin typeface="Cambria Math" panose="02040503050406030204" pitchFamily="18" charset="0"/>
                                      </a:rPr>
                                      <m:t>┴</m:t>
                                    </m:r>
                                  </m:sub>
                                </m:sSub>
                                <m:r>
                                  <a:rPr lang="en-GB" sz="1600" i="0">
                                    <a:latin typeface="Cambria Math" panose="02040503050406030204" pitchFamily="18" charset="0"/>
                                  </a:rPr>
                                  <m:t>&lt;10    </m:t>
                                </m:r>
                              </m:e>
                            </m:mr>
                            <m:mr>
                              <m:e>
                                <m:sSub>
                                  <m:sSubPr>
                                    <m:ctrlPr>
                                      <a:rPr lang="en-GB" sz="1600" i="1">
                                        <a:latin typeface="Cambria Math" panose="02040503050406030204" pitchFamily="18" charset="0"/>
                                      </a:rPr>
                                    </m:ctrlPr>
                                  </m:sSubPr>
                                  <m:e>
                                    <m:r>
                                      <a:rPr lang="en-GB" sz="1600" i="1">
                                        <a:latin typeface="Cambria Math" panose="02040503050406030204" pitchFamily="18" charset="0"/>
                                      </a:rPr>
                                      <m:t>𝐶</m:t>
                                    </m:r>
                                  </m:e>
                                  <m:sub>
                                    <m:r>
                                      <a:rPr lang="en-GB" sz="1600" i="1">
                                        <a:latin typeface="Cambria Math" panose="02040503050406030204" pitchFamily="18" charset="0"/>
                                      </a:rPr>
                                      <m:t>𝐿</m:t>
                                    </m:r>
                                  </m:sub>
                                </m:sSub>
                                <m:r>
                                  <a:rPr lang="en-GB" sz="1600" i="0">
                                    <a:latin typeface="Cambria Math" panose="02040503050406030204" pitchFamily="18" charset="0"/>
                                  </a:rPr>
                                  <m:t>=−0.27                                        </m:t>
                                </m:r>
                                <m:sSub>
                                  <m:sSubPr>
                                    <m:ctrlPr>
                                      <a:rPr lang="en-GB" sz="1600" i="1">
                                        <a:latin typeface="Cambria Math" panose="02040503050406030204" pitchFamily="18" charset="0"/>
                                      </a:rPr>
                                    </m:ctrlPr>
                                  </m:sSubPr>
                                  <m:e>
                                    <m:r>
                                      <a:rPr lang="en-GB" sz="1600" i="0">
                                        <a:latin typeface="Cambria Math" panose="02040503050406030204" pitchFamily="18" charset="0"/>
                                      </a:rPr>
                                      <m:t>                     </m:t>
                                    </m:r>
                                    <m:r>
                                      <a:rPr lang="en-GB" sz="1600" i="1">
                                        <a:latin typeface="Cambria Math" panose="02040503050406030204" pitchFamily="18" charset="0"/>
                                      </a:rPr>
                                      <m:t>𝐸𝑜</m:t>
                                    </m:r>
                                  </m:e>
                                  <m:sub>
                                    <m:r>
                                      <a:rPr lang="en-GB" sz="1600" i="0">
                                        <a:latin typeface="Cambria Math" panose="02040503050406030204" pitchFamily="18" charset="0"/>
                                      </a:rPr>
                                      <m:t>┴</m:t>
                                    </m:r>
                                  </m:sub>
                                </m:sSub>
                                <m:r>
                                  <a:rPr lang="en-GB" sz="1600" i="0">
                                    <a:latin typeface="Cambria Math" panose="02040503050406030204" pitchFamily="18" charset="0"/>
                                  </a:rPr>
                                  <m:t>&gt;10            </m:t>
                                </m:r>
                              </m:e>
                            </m:mr>
                          </m:m>
                          <m:r>
                            <a:rPr lang="en-GB" sz="1600" i="0">
                              <a:latin typeface="Cambria Math" panose="02040503050406030204" pitchFamily="18" charset="0"/>
                            </a:rPr>
                            <m:t> </m:t>
                          </m:r>
                        </m:e>
                      </m:d>
                    </m:oMath>
                  </m:oMathPara>
                </a14:m>
                <a:endParaRPr lang="en-GB" sz="1600" dirty="0"/>
              </a:p>
            </p:txBody>
          </p:sp>
        </mc:Choice>
        <mc:Fallback xmlns="">
          <p:sp>
            <p:nvSpPr>
              <p:cNvPr id="36" name="Rectangle 35"/>
              <p:cNvSpPr>
                <a:spLocks noRot="1" noChangeAspect="1" noMove="1" noResize="1" noEditPoints="1" noAdjustHandles="1" noChangeArrowheads="1" noChangeShapeType="1" noTextEdit="1"/>
              </p:cNvSpPr>
              <p:nvPr/>
            </p:nvSpPr>
            <p:spPr>
              <a:xfrm>
                <a:off x="3453138" y="5859690"/>
                <a:ext cx="5886450" cy="878446"/>
              </a:xfrm>
              <a:prstGeom prst="rect">
                <a:avLst/>
              </a:prstGeom>
              <a:blipFill rotWithShape="0">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1100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Bubbly Pipe Flow</a:t>
            </a:r>
          </a:p>
        </p:txBody>
      </p:sp>
      <p:sp>
        <p:nvSpPr>
          <p:cNvPr id="5" name="TextBox 4"/>
          <p:cNvSpPr txBox="1"/>
          <p:nvPr/>
        </p:nvSpPr>
        <p:spPr>
          <a:xfrm>
            <a:off x="231950" y="2005057"/>
            <a:ext cx="9218762" cy="5124480"/>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Bubbles injected from the bottom in a liquid flow</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Predict the void distribution and the velocity profiles along the pipe</a:t>
            </a:r>
          </a:p>
          <a:p>
            <a:pPr>
              <a:spcBef>
                <a:spcPts val="2400"/>
              </a:spcBef>
              <a:spcAft>
                <a:spcPts val="900"/>
              </a:spcAft>
            </a:pPr>
            <a:r>
              <a:rPr lang="en-GB" altLang="en-US" sz="2000" b="1" dirty="0">
                <a:latin typeface="Sylfaen" panose="010A0502050306030303" pitchFamily="18" charset="0"/>
                <a:ea typeface="Verdana" panose="020B0604030504040204" pitchFamily="34" charset="0"/>
                <a:cs typeface="Verdana" panose="020B0604030504040204" pitchFamily="34" charset="0"/>
              </a:rPr>
              <a:t>Pipe flow experiment of Liu (1998)*</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Air bubbles in water at ambient conditions</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Pipe diameter  </a:t>
            </a:r>
            <a:r>
              <a:rPr lang="en-GB" altLang="en-US" sz="2000" i="1" dirty="0">
                <a:latin typeface="Sylfaen" panose="010A0502050306030303" pitchFamily="18" charset="0"/>
                <a:ea typeface="Verdana" panose="020B0604030504040204" pitchFamily="34" charset="0"/>
                <a:cs typeface="Verdana" panose="020B0604030504040204" pitchFamily="34" charset="0"/>
              </a:rPr>
              <a:t>D</a:t>
            </a:r>
            <a:r>
              <a:rPr lang="en-GB" altLang="en-US" sz="2000" dirty="0">
                <a:latin typeface="Sylfaen" panose="010A0502050306030303" pitchFamily="18" charset="0"/>
                <a:ea typeface="Verdana" panose="020B0604030504040204" pitchFamily="34" charset="0"/>
                <a:cs typeface="Verdana" panose="020B0604030504040204" pitchFamily="34" charset="0"/>
              </a:rPr>
              <a:t> = 0.0572 m</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Measurements at </a:t>
            </a:r>
            <a:r>
              <a:rPr lang="en-GB" altLang="en-US" sz="2000" i="1" dirty="0">
                <a:latin typeface="Sylfaen" panose="010A0502050306030303" pitchFamily="18" charset="0"/>
                <a:ea typeface="Verdana" panose="020B0604030504040204" pitchFamily="34" charset="0"/>
                <a:cs typeface="Verdana" panose="020B0604030504040204" pitchFamily="34" charset="0"/>
              </a:rPr>
              <a:t>L </a:t>
            </a:r>
            <a:r>
              <a:rPr lang="en-GB" altLang="en-US" sz="2000" dirty="0">
                <a:latin typeface="Sylfaen" panose="010A0502050306030303" pitchFamily="18" charset="0"/>
                <a:ea typeface="Verdana" panose="020B0604030504040204" pitchFamily="34" charset="0"/>
                <a:cs typeface="Verdana" panose="020B0604030504040204" pitchFamily="34" charset="0"/>
              </a:rPr>
              <a:t>/ </a:t>
            </a:r>
            <a:r>
              <a:rPr lang="en-GB" altLang="en-US" sz="2000" i="1" dirty="0">
                <a:latin typeface="Sylfaen" panose="010A0502050306030303" pitchFamily="18" charset="0"/>
                <a:ea typeface="Verdana" panose="020B0604030504040204" pitchFamily="34" charset="0"/>
                <a:cs typeface="Verdana" panose="020B0604030504040204" pitchFamily="34" charset="0"/>
              </a:rPr>
              <a:t>D</a:t>
            </a:r>
            <a:r>
              <a:rPr lang="en-GB" altLang="en-US" sz="2000" dirty="0">
                <a:latin typeface="Sylfaen" panose="010A0502050306030303" pitchFamily="18" charset="0"/>
                <a:ea typeface="Verdana" panose="020B0604030504040204" pitchFamily="34" charset="0"/>
                <a:cs typeface="Verdana" panose="020B0604030504040204" pitchFamily="34" charset="0"/>
              </a:rPr>
              <a:t> = 60</a:t>
            </a:r>
          </a:p>
          <a:p>
            <a:pPr>
              <a:spcBef>
                <a:spcPts val="0"/>
              </a:spcBef>
              <a:spcAft>
                <a:spcPts val="900"/>
              </a:spcAft>
            </a:pPr>
            <a:r>
              <a:rPr lang="en-GB" altLang="en-US" sz="2000" i="1" dirty="0" err="1">
                <a:latin typeface="Sylfaen" panose="010A0502050306030303" pitchFamily="18" charset="0"/>
                <a:ea typeface="Verdana" panose="020B0604030504040204" pitchFamily="34" charset="0"/>
                <a:cs typeface="Verdana" panose="020B0604030504040204" pitchFamily="34" charset="0"/>
              </a:rPr>
              <a:t>j</a:t>
            </a:r>
            <a:r>
              <a:rPr lang="en-GB" altLang="en-US" sz="2000" i="1" baseline="-25000" dirty="0" err="1">
                <a:latin typeface="Sylfaen" panose="010A0502050306030303" pitchFamily="18" charset="0"/>
                <a:ea typeface="Verdana" panose="020B0604030504040204" pitchFamily="34" charset="0"/>
                <a:cs typeface="Verdana" panose="020B0604030504040204" pitchFamily="34" charset="0"/>
              </a:rPr>
              <a:t>w</a:t>
            </a:r>
            <a:r>
              <a:rPr lang="en-GB" altLang="en-US" sz="2000" dirty="0">
                <a:latin typeface="Sylfaen" panose="010A0502050306030303" pitchFamily="18" charset="0"/>
                <a:ea typeface="Verdana" panose="020B0604030504040204" pitchFamily="34" charset="0"/>
                <a:cs typeface="Verdana" panose="020B0604030504040204" pitchFamily="34" charset="0"/>
              </a:rPr>
              <a:t> = 1.0 m/s; </a:t>
            </a:r>
            <a:r>
              <a:rPr lang="en-GB" altLang="en-US" sz="2000" i="1" dirty="0" err="1">
                <a:latin typeface="Sylfaen" panose="010A0502050306030303" pitchFamily="18" charset="0"/>
                <a:ea typeface="Verdana" panose="020B0604030504040204" pitchFamily="34" charset="0"/>
                <a:cs typeface="Verdana" panose="020B0604030504040204" pitchFamily="34" charset="0"/>
              </a:rPr>
              <a:t>j</a:t>
            </a:r>
            <a:r>
              <a:rPr lang="en-GB" altLang="en-US" sz="2000" i="1" baseline="-25000" dirty="0" err="1">
                <a:latin typeface="Sylfaen" panose="010A0502050306030303" pitchFamily="18" charset="0"/>
                <a:ea typeface="Verdana" panose="020B0604030504040204" pitchFamily="34" charset="0"/>
                <a:cs typeface="Verdana" panose="020B0604030504040204" pitchFamily="34" charset="0"/>
              </a:rPr>
              <a:t>a</a:t>
            </a:r>
            <a:r>
              <a:rPr lang="en-GB" altLang="en-US" sz="2000" dirty="0">
                <a:latin typeface="Sylfaen" panose="010A0502050306030303" pitchFamily="18" charset="0"/>
                <a:ea typeface="Verdana" panose="020B0604030504040204" pitchFamily="34" charset="0"/>
                <a:cs typeface="Verdana" panose="020B0604030504040204" pitchFamily="34" charset="0"/>
              </a:rPr>
              <a:t> = 0.14 m/s; </a:t>
            </a:r>
            <a:r>
              <a:rPr lang="el-GR" altLang="en-US" sz="2000" dirty="0">
                <a:latin typeface="Times New Roman" panose="02020603050405020304" pitchFamily="18" charset="0"/>
                <a:ea typeface="Verdana" panose="020B0604030504040204" pitchFamily="34" charset="0"/>
                <a:cs typeface="Times New Roman" panose="02020603050405020304" pitchFamily="18" charset="0"/>
              </a:rPr>
              <a:t>α</a:t>
            </a:r>
            <a:r>
              <a:rPr lang="en-GB" altLang="en-US" sz="2000" dirty="0">
                <a:latin typeface="Times New Roman" panose="02020603050405020304" pitchFamily="18" charset="0"/>
                <a:ea typeface="Verdana" panose="020B0604030504040204" pitchFamily="34" charset="0"/>
                <a:cs typeface="Times New Roman" panose="02020603050405020304" pitchFamily="18" charset="0"/>
              </a:rPr>
              <a:t> = 0.106</a:t>
            </a:r>
            <a:r>
              <a:rPr lang="en-GB" altLang="en-US" sz="2000" dirty="0">
                <a:latin typeface="Sylfaen" panose="010A0502050306030303" pitchFamily="18" charset="0"/>
                <a:ea typeface="Verdana" panose="020B0604030504040204" pitchFamily="34" charset="0"/>
                <a:cs typeface="Verdana" panose="020B0604030504040204" pitchFamily="34" charset="0"/>
              </a:rPr>
              <a:t> (L21B)</a:t>
            </a:r>
          </a:p>
          <a:p>
            <a:pPr>
              <a:spcBef>
                <a:spcPts val="0"/>
              </a:spcBef>
              <a:spcAft>
                <a:spcPts val="900"/>
              </a:spcAft>
            </a:pPr>
            <a:r>
              <a:rPr lang="en-GB" altLang="en-US" sz="2000" i="1" dirty="0">
                <a:latin typeface="Sylfaen" panose="010A0502050306030303" pitchFamily="18" charset="0"/>
                <a:ea typeface="Verdana" panose="020B0604030504040204" pitchFamily="34" charset="0"/>
                <a:cs typeface="Verdana" panose="020B0604030504040204" pitchFamily="34" charset="0"/>
              </a:rPr>
              <a:t>d</a:t>
            </a:r>
            <a:r>
              <a:rPr lang="en-GB" altLang="en-US" sz="2000" i="1" baseline="-25000" dirty="0">
                <a:latin typeface="Sylfaen" panose="010A0502050306030303" pitchFamily="18" charset="0"/>
                <a:ea typeface="Verdana" panose="020B0604030504040204" pitchFamily="34" charset="0"/>
                <a:cs typeface="Verdana" panose="020B0604030504040204" pitchFamily="34" charset="0"/>
              </a:rPr>
              <a:t>B</a:t>
            </a:r>
            <a:r>
              <a:rPr lang="en-GB" altLang="en-US" sz="2000" dirty="0">
                <a:latin typeface="Sylfaen" panose="010A0502050306030303" pitchFamily="18" charset="0"/>
                <a:ea typeface="Verdana" panose="020B0604030504040204" pitchFamily="34" charset="0"/>
                <a:cs typeface="Verdana" panose="020B0604030504040204" pitchFamily="34" charset="0"/>
              </a:rPr>
              <a:t> = 3.03 mm</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Bubbles have monodispersed distribution, with values in a small range around the mean. Can be characterized by a single constant diameter</a:t>
            </a:r>
          </a:p>
          <a:p>
            <a:pPr>
              <a:spcBef>
                <a:spcPts val="0"/>
              </a:spcBef>
              <a:spcAft>
                <a:spcPts val="900"/>
              </a:spcAft>
            </a:pPr>
            <a:r>
              <a:rPr lang="en-GB" altLang="en-US" sz="1200" b="1" dirty="0">
                <a:latin typeface="Sylfaen" panose="010A0502050306030303" pitchFamily="18" charset="0"/>
                <a:ea typeface="Verdana" panose="020B0604030504040204" pitchFamily="34" charset="0"/>
                <a:cs typeface="Verdana" panose="020B0604030504040204" pitchFamily="34" charset="0"/>
              </a:rPr>
              <a:t>*Liu, T.J., 1998. The role of bubble size on liquid phase turbulence structure in two phase bubbly flow. ICMF 1998, Lyon, France</a:t>
            </a:r>
            <a:endParaRPr lang="en-GB" altLang="en-US" sz="2000" b="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 </a:t>
            </a:r>
          </a:p>
        </p:txBody>
      </p:sp>
      <p:sp>
        <p:nvSpPr>
          <p:cNvPr id="7" name="Rectangle 6"/>
          <p:cNvSpPr/>
          <p:nvPr/>
        </p:nvSpPr>
        <p:spPr>
          <a:xfrm>
            <a:off x="204241" y="1519535"/>
            <a:ext cx="5218095" cy="461665"/>
          </a:xfrm>
          <a:prstGeom prst="rect">
            <a:avLst/>
          </a:prstGeom>
        </p:spPr>
        <p:txBody>
          <a:bodyPr wrap="none">
            <a:spAutoFit/>
          </a:bodyPr>
          <a:lstStyle/>
          <a:p>
            <a:r>
              <a:rPr lang="en-GB" altLang="en-US" sz="2400" b="1" dirty="0">
                <a:latin typeface="Verdana" panose="020B0604030504040204" pitchFamily="34" charset="0"/>
                <a:ea typeface="Verdana" panose="020B0604030504040204" pitchFamily="34" charset="0"/>
                <a:cs typeface="Verdana" panose="020B0604030504040204" pitchFamily="34" charset="0"/>
              </a:rPr>
              <a:t>Bubbly flow in a vertical pipe</a:t>
            </a:r>
            <a:endParaRPr lang="en-GB" sz="2400" dirty="0"/>
          </a:p>
        </p:txBody>
      </p:sp>
      <p:grpSp>
        <p:nvGrpSpPr>
          <p:cNvPr id="48" name="Group 47"/>
          <p:cNvGrpSpPr/>
          <p:nvPr/>
        </p:nvGrpSpPr>
        <p:grpSpPr>
          <a:xfrm>
            <a:off x="9450712" y="1679532"/>
            <a:ext cx="1190728" cy="5028386"/>
            <a:chOff x="10103165" y="1731982"/>
            <a:chExt cx="1190728" cy="5028386"/>
          </a:xfrm>
        </p:grpSpPr>
        <p:grpSp>
          <p:nvGrpSpPr>
            <p:cNvPr id="44" name="Group 43"/>
            <p:cNvGrpSpPr/>
            <p:nvPr/>
          </p:nvGrpSpPr>
          <p:grpSpPr>
            <a:xfrm>
              <a:off x="10103165" y="1731982"/>
              <a:ext cx="1167270" cy="4144939"/>
              <a:chOff x="10103165" y="1731982"/>
              <a:chExt cx="1167270" cy="4144939"/>
            </a:xfrm>
          </p:grpSpPr>
          <p:grpSp>
            <p:nvGrpSpPr>
              <p:cNvPr id="15" name="Group 14"/>
              <p:cNvGrpSpPr/>
              <p:nvPr/>
            </p:nvGrpSpPr>
            <p:grpSpPr>
              <a:xfrm>
                <a:off x="10103165" y="1731982"/>
                <a:ext cx="1167270" cy="3216931"/>
                <a:chOff x="9290365" y="2005057"/>
                <a:chExt cx="1167270" cy="3216931"/>
              </a:xfrm>
            </p:grpSpPr>
            <p:grpSp>
              <p:nvGrpSpPr>
                <p:cNvPr id="12" name="Group 11"/>
                <p:cNvGrpSpPr/>
                <p:nvPr/>
              </p:nvGrpSpPr>
              <p:grpSpPr>
                <a:xfrm>
                  <a:off x="9290365" y="2005057"/>
                  <a:ext cx="1167270" cy="3216931"/>
                  <a:chOff x="8339801" y="1734675"/>
                  <a:chExt cx="1167270" cy="3216931"/>
                </a:xfrm>
              </p:grpSpPr>
              <p:sp>
                <p:nvSpPr>
                  <p:cNvPr id="4" name="Oval 3"/>
                  <p:cNvSpPr/>
                  <p:nvPr/>
                </p:nvSpPr>
                <p:spPr bwMode="auto">
                  <a:xfrm>
                    <a:off x="8339801" y="1734675"/>
                    <a:ext cx="1167270" cy="349623"/>
                  </a:xfrm>
                  <a:prstGeom prst="ellipse">
                    <a:avLst/>
                  </a:prstGeom>
                  <a:solidFill>
                    <a:srgbClr val="D3F8FD"/>
                  </a:solidFill>
                  <a:ln w="31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0" name="Oval 9"/>
                  <p:cNvSpPr/>
                  <p:nvPr/>
                </p:nvSpPr>
                <p:spPr bwMode="auto">
                  <a:xfrm>
                    <a:off x="8339801" y="4601983"/>
                    <a:ext cx="1167270" cy="349623"/>
                  </a:xfrm>
                  <a:prstGeom prst="ellipse">
                    <a:avLst/>
                  </a:prstGeom>
                  <a:solidFill>
                    <a:srgbClr val="D3F8FD"/>
                  </a:solidFill>
                  <a:ln w="317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fontAlgn="base">
                      <a:spcBef>
                        <a:spcPct val="20000"/>
                      </a:spcBef>
                      <a:spcAft>
                        <a:spcPct val="0"/>
                      </a:spcAft>
                    </a:pPr>
                    <a:endParaRPr lang="en-GB" sz="2000">
                      <a:latin typeface="Arial" charset="0"/>
                    </a:endParaRPr>
                  </a:p>
                </p:txBody>
              </p:sp>
              <p:cxnSp>
                <p:nvCxnSpPr>
                  <p:cNvPr id="9" name="Straight Connector 8"/>
                  <p:cNvCxnSpPr>
                    <a:endCxn id="10" idx="2"/>
                  </p:cNvCxnSpPr>
                  <p:nvPr/>
                </p:nvCxnSpPr>
                <p:spPr bwMode="auto">
                  <a:xfrm>
                    <a:off x="8339801" y="1909486"/>
                    <a:ext cx="0" cy="2867309"/>
                  </a:xfrm>
                  <a:prstGeom prst="line">
                    <a:avLst/>
                  </a:prstGeom>
                  <a:solidFill>
                    <a:schemeClr val="hlink"/>
                  </a:solidFill>
                  <a:ln w="317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9507071" y="1909485"/>
                    <a:ext cx="0" cy="2867309"/>
                  </a:xfrm>
                  <a:prstGeom prst="line">
                    <a:avLst/>
                  </a:prstGeom>
                  <a:solidFill>
                    <a:schemeClr val="hlink"/>
                  </a:solidFill>
                  <a:ln w="3175" cap="flat" cmpd="sng" algn="ctr">
                    <a:solidFill>
                      <a:schemeClr val="tx1"/>
                    </a:solidFill>
                    <a:prstDash val="solid"/>
                    <a:round/>
                    <a:headEnd type="none" w="med" len="med"/>
                    <a:tailEnd type="none" w="med" len="med"/>
                  </a:ln>
                  <a:effectLst/>
                </p:spPr>
              </p:cxnSp>
            </p:grpSp>
            <p:grpSp>
              <p:nvGrpSpPr>
                <p:cNvPr id="13" name="Group 12"/>
                <p:cNvGrpSpPr/>
                <p:nvPr/>
              </p:nvGrpSpPr>
              <p:grpSpPr>
                <a:xfrm>
                  <a:off x="9428003" y="2487460"/>
                  <a:ext cx="906652" cy="2458765"/>
                  <a:chOff x="9428003" y="2487460"/>
                  <a:chExt cx="906652" cy="2458765"/>
                </a:xfrm>
                <a:solidFill>
                  <a:srgbClr val="00B0F0"/>
                </a:solidFill>
              </p:grpSpPr>
              <p:sp>
                <p:nvSpPr>
                  <p:cNvPr id="17" name="Oval 16"/>
                  <p:cNvSpPr/>
                  <p:nvPr/>
                </p:nvSpPr>
                <p:spPr bwMode="auto">
                  <a:xfrm>
                    <a:off x="9691952" y="4025517"/>
                    <a:ext cx="252000" cy="252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8" name="Oval 17"/>
                  <p:cNvSpPr/>
                  <p:nvPr/>
                </p:nvSpPr>
                <p:spPr bwMode="auto">
                  <a:xfrm>
                    <a:off x="9558920" y="3137893"/>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20" name="Oval 19"/>
                  <p:cNvSpPr/>
                  <p:nvPr/>
                </p:nvSpPr>
                <p:spPr bwMode="auto">
                  <a:xfrm>
                    <a:off x="9428003" y="2522835"/>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25" name="Oval 24"/>
                  <p:cNvSpPr/>
                  <p:nvPr/>
                </p:nvSpPr>
                <p:spPr bwMode="auto">
                  <a:xfrm>
                    <a:off x="9475285" y="3486048"/>
                    <a:ext cx="360000" cy="36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26" name="Oval 25"/>
                  <p:cNvSpPr/>
                  <p:nvPr/>
                </p:nvSpPr>
                <p:spPr bwMode="auto">
                  <a:xfrm>
                    <a:off x="9723710" y="2680121"/>
                    <a:ext cx="252000" cy="252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28" name="Oval 27"/>
                  <p:cNvSpPr/>
                  <p:nvPr/>
                </p:nvSpPr>
                <p:spPr bwMode="auto">
                  <a:xfrm>
                    <a:off x="9503048" y="4562760"/>
                    <a:ext cx="252000" cy="252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29" name="Oval 28"/>
                  <p:cNvSpPr/>
                  <p:nvPr/>
                </p:nvSpPr>
                <p:spPr bwMode="auto">
                  <a:xfrm>
                    <a:off x="9956963" y="3719886"/>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0" name="Oval 29"/>
                  <p:cNvSpPr/>
                  <p:nvPr/>
                </p:nvSpPr>
                <p:spPr bwMode="auto">
                  <a:xfrm>
                    <a:off x="9857055" y="3098795"/>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1" name="Oval 30"/>
                  <p:cNvSpPr/>
                  <p:nvPr/>
                </p:nvSpPr>
                <p:spPr bwMode="auto">
                  <a:xfrm>
                    <a:off x="10244655" y="4015560"/>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2" name="Oval 31"/>
                  <p:cNvSpPr/>
                  <p:nvPr/>
                </p:nvSpPr>
                <p:spPr bwMode="auto">
                  <a:xfrm>
                    <a:off x="10231545" y="3342485"/>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3" name="Oval 32"/>
                  <p:cNvSpPr/>
                  <p:nvPr/>
                </p:nvSpPr>
                <p:spPr bwMode="auto">
                  <a:xfrm>
                    <a:off x="9942819" y="3457112"/>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4" name="Oval 33"/>
                  <p:cNvSpPr/>
                  <p:nvPr/>
                </p:nvSpPr>
                <p:spPr bwMode="auto">
                  <a:xfrm>
                    <a:off x="9939557" y="4665922"/>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5" name="Oval 34"/>
                  <p:cNvSpPr/>
                  <p:nvPr/>
                </p:nvSpPr>
                <p:spPr bwMode="auto">
                  <a:xfrm>
                    <a:off x="9430907" y="4187517"/>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6" name="Oval 35"/>
                  <p:cNvSpPr/>
                  <p:nvPr/>
                </p:nvSpPr>
                <p:spPr bwMode="auto">
                  <a:xfrm>
                    <a:off x="10131500" y="4856225"/>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7" name="Oval 36"/>
                  <p:cNvSpPr/>
                  <p:nvPr/>
                </p:nvSpPr>
                <p:spPr bwMode="auto">
                  <a:xfrm>
                    <a:off x="10132645" y="2487460"/>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8" name="Oval 37"/>
                  <p:cNvSpPr/>
                  <p:nvPr/>
                </p:nvSpPr>
                <p:spPr bwMode="auto">
                  <a:xfrm>
                    <a:off x="10159199" y="2937426"/>
                    <a:ext cx="90000" cy="9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9" name="Oval 38"/>
                  <p:cNvSpPr/>
                  <p:nvPr/>
                </p:nvSpPr>
                <p:spPr bwMode="auto">
                  <a:xfrm>
                    <a:off x="10070910" y="4345500"/>
                    <a:ext cx="180000" cy="180000"/>
                  </a:xfrm>
                  <a:prstGeom prst="ellipse">
                    <a:avLst/>
                  </a:prstGeom>
                  <a:grp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grpSp>
          </p:grpSp>
          <p:grpSp>
            <p:nvGrpSpPr>
              <p:cNvPr id="43" name="Group 42"/>
              <p:cNvGrpSpPr/>
              <p:nvPr/>
            </p:nvGrpSpPr>
            <p:grpSpPr>
              <a:xfrm>
                <a:off x="10409820" y="4976921"/>
                <a:ext cx="623952" cy="900000"/>
                <a:chOff x="10433503" y="5060698"/>
                <a:chExt cx="623952" cy="900000"/>
              </a:xfrm>
            </p:grpSpPr>
            <p:cxnSp>
              <p:nvCxnSpPr>
                <p:cNvPr id="40" name="Straight Arrow Connector 39"/>
                <p:cNvCxnSpPr/>
                <p:nvPr/>
              </p:nvCxnSpPr>
              <p:spPr bwMode="auto">
                <a:xfrm flipV="1">
                  <a:off x="10433503" y="5060698"/>
                  <a:ext cx="0" cy="90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41" name="Straight Arrow Connector 40"/>
                <p:cNvCxnSpPr/>
                <p:nvPr/>
              </p:nvCxnSpPr>
              <p:spPr bwMode="auto">
                <a:xfrm flipV="1">
                  <a:off x="10752357" y="5060698"/>
                  <a:ext cx="0" cy="90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cxnSp>
              <p:nvCxnSpPr>
                <p:cNvPr id="42" name="Straight Arrow Connector 41"/>
                <p:cNvCxnSpPr/>
                <p:nvPr/>
              </p:nvCxnSpPr>
              <p:spPr bwMode="auto">
                <a:xfrm flipV="1">
                  <a:off x="11057455" y="5060698"/>
                  <a:ext cx="0" cy="900000"/>
                </a:xfrm>
                <a:prstGeom prst="straightConnector1">
                  <a:avLst/>
                </a:prstGeom>
                <a:solidFill>
                  <a:schemeClr val="hlink"/>
                </a:solidFill>
                <a:ln w="38100" cap="flat" cmpd="sng" algn="ctr">
                  <a:solidFill>
                    <a:schemeClr val="tx1"/>
                  </a:solidFill>
                  <a:prstDash val="solid"/>
                  <a:round/>
                  <a:headEnd type="none" w="med" len="med"/>
                  <a:tailEnd type="triangle"/>
                </a:ln>
                <a:effectLst/>
              </p:spPr>
            </p:cxnSp>
          </p:grpSp>
        </p:grpSp>
        <p:sp>
          <p:nvSpPr>
            <p:cNvPr id="45" name="Rectangle 44"/>
            <p:cNvSpPr/>
            <p:nvPr/>
          </p:nvSpPr>
          <p:spPr>
            <a:xfrm>
              <a:off x="10163455" y="5929371"/>
              <a:ext cx="1130438" cy="830997"/>
            </a:xfrm>
            <a:prstGeom prst="rect">
              <a:avLst/>
            </a:prstGeom>
          </p:spPr>
          <p:txBody>
            <a:bodyPr wrap="none">
              <a:spAutoFit/>
            </a:bodyPr>
            <a:lstStyle/>
            <a:p>
              <a:r>
                <a:rPr lang="el-GR" dirty="0">
                  <a:latin typeface="Times New Roman" panose="02020603050405020304" pitchFamily="18" charset="0"/>
                  <a:cs typeface="Times New Roman" panose="02020603050405020304" pitchFamily="18" charset="0"/>
                </a:rPr>
                <a:t>α</a:t>
              </a:r>
              <a:r>
                <a:rPr lang="en-GB" baseline="-25000"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a:t>
              </a:r>
              <a:r>
                <a:rPr lang="en-GB" baseline="-250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U</a:t>
              </a:r>
              <a:r>
                <a:rPr lang="en-GB" baseline="-25000"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a:t>
              </a:r>
              <a:r>
                <a:rPr lang="en-GB" baseline="-250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U</a:t>
              </a:r>
              <a:r>
                <a:rPr lang="en-GB" baseline="-25000" dirty="0">
                  <a:latin typeface="Times New Roman" panose="02020603050405020304" pitchFamily="18" charset="0"/>
                  <a:cs typeface="Times New Roman" panose="02020603050405020304" pitchFamily="18" charset="0"/>
                </a:rPr>
                <a:t>L</a:t>
              </a:r>
              <a:endParaRPr lang="en-GB" baseline="-25000" dirty="0"/>
            </a:p>
            <a:p>
              <a:endParaRPr lang="en-GB" baseline="-25000" dirty="0"/>
            </a:p>
            <a:p>
              <a:endParaRPr lang="en-GB" dirty="0"/>
            </a:p>
          </p:txBody>
        </p:sp>
      </p:grpSp>
    </p:spTree>
    <p:extLst>
      <p:ext uri="{BB962C8B-B14F-4D97-AF65-F5344CB8AC3E}">
        <p14:creationId xmlns:p14="http://schemas.microsoft.com/office/powerpoint/2010/main" val="405859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Geometry &amp; Mesh</a:t>
            </a:r>
          </a:p>
        </p:txBody>
      </p:sp>
      <p:sp>
        <p:nvSpPr>
          <p:cNvPr id="5" name="TextBox 4"/>
          <p:cNvSpPr txBox="1"/>
          <p:nvPr/>
        </p:nvSpPr>
        <p:spPr>
          <a:xfrm>
            <a:off x="291353" y="2750320"/>
            <a:ext cx="4541756" cy="1685077"/>
          </a:xfrm>
          <a:prstGeom prst="rect">
            <a:avLst/>
          </a:prstGeom>
          <a:noFill/>
        </p:spPr>
        <p:txBody>
          <a:bodyPr wrap="square" rtlCol="0">
            <a:spAutoFit/>
          </a:bodyPr>
          <a:lstStyle/>
          <a:p>
            <a:pPr>
              <a:spcBef>
                <a:spcPts val="0"/>
              </a:spcBef>
              <a:spcAft>
                <a:spcPts val="900"/>
              </a:spcAft>
            </a:pPr>
            <a:r>
              <a:rPr lang="en-GB" altLang="en-US" sz="1100" dirty="0">
                <a:ea typeface="Verdana" panose="020B0604030504040204" pitchFamily="34" charset="0"/>
                <a:cs typeface="Verdana" panose="020B0604030504040204" pitchFamily="34" charset="0"/>
              </a:rPr>
              <a:t>blocks</a:t>
            </a:r>
          </a:p>
          <a:p>
            <a:pPr>
              <a:spcBef>
                <a:spcPts val="0"/>
              </a:spcBef>
              <a:spcAft>
                <a:spcPts val="900"/>
              </a:spcAft>
            </a:pPr>
            <a:r>
              <a:rPr lang="en-GB" altLang="en-US" sz="1100" dirty="0">
                <a:ea typeface="Verdana" panose="020B0604030504040204" pitchFamily="34" charset="0"/>
                <a:cs typeface="Verdana" panose="020B0604030504040204" pitchFamily="34" charset="0"/>
              </a:rPr>
              <a:t>(</a:t>
            </a:r>
          </a:p>
          <a:p>
            <a:pPr>
              <a:spcBef>
                <a:spcPts val="0"/>
              </a:spcBef>
              <a:spcAft>
                <a:spcPts val="900"/>
              </a:spcAft>
            </a:pPr>
            <a:r>
              <a:rPr lang="en-GB" altLang="en-US" sz="1100" dirty="0">
                <a:ea typeface="Verdana" panose="020B0604030504040204" pitchFamily="34" charset="0"/>
                <a:cs typeface="Verdana" panose="020B0604030504040204" pitchFamily="34" charset="0"/>
              </a:rPr>
              <a:t>    hex (0 1 2 3 7 8 9 10) (10 10 750) </a:t>
            </a:r>
            <a:r>
              <a:rPr lang="en-GB" altLang="en-US" sz="1100" dirty="0" err="1">
                <a:ea typeface="Verdana" panose="020B0604030504040204" pitchFamily="34" charset="0"/>
                <a:cs typeface="Verdana" panose="020B0604030504040204" pitchFamily="34" charset="0"/>
              </a:rPr>
              <a:t>simpleGrading</a:t>
            </a:r>
            <a:r>
              <a:rPr lang="en-GB" altLang="en-US" sz="1100" dirty="0">
                <a:ea typeface="Verdana" panose="020B0604030504040204" pitchFamily="34" charset="0"/>
                <a:cs typeface="Verdana" panose="020B0604030504040204" pitchFamily="34" charset="0"/>
              </a:rPr>
              <a:t> (1 1 1)</a:t>
            </a:r>
          </a:p>
          <a:p>
            <a:pPr>
              <a:spcBef>
                <a:spcPts val="0"/>
              </a:spcBef>
              <a:spcAft>
                <a:spcPts val="900"/>
              </a:spcAft>
            </a:pPr>
            <a:r>
              <a:rPr lang="en-GB" altLang="en-US" sz="1100" dirty="0">
                <a:ea typeface="Verdana" panose="020B0604030504040204" pitchFamily="34" charset="0"/>
                <a:cs typeface="Verdana" panose="020B0604030504040204" pitchFamily="34" charset="0"/>
              </a:rPr>
              <a:t>    hex (1 4 5 2 8 11 12 9) (15 10 750) </a:t>
            </a:r>
            <a:r>
              <a:rPr lang="en-GB" altLang="en-US" sz="1100" dirty="0" err="1">
                <a:ea typeface="Verdana" panose="020B0604030504040204" pitchFamily="34" charset="0"/>
                <a:cs typeface="Verdana" panose="020B0604030504040204" pitchFamily="34" charset="0"/>
              </a:rPr>
              <a:t>simpleGrading</a:t>
            </a:r>
            <a:r>
              <a:rPr lang="en-GB" altLang="en-US" sz="1100" dirty="0">
                <a:ea typeface="Verdana" panose="020B0604030504040204" pitchFamily="34" charset="0"/>
                <a:cs typeface="Verdana" panose="020B0604030504040204" pitchFamily="34" charset="0"/>
              </a:rPr>
              <a:t> (1 1 1)</a:t>
            </a:r>
          </a:p>
          <a:p>
            <a:pPr>
              <a:spcBef>
                <a:spcPts val="0"/>
              </a:spcBef>
              <a:spcAft>
                <a:spcPts val="900"/>
              </a:spcAft>
            </a:pPr>
            <a:r>
              <a:rPr lang="en-GB" altLang="en-US" sz="1100" dirty="0">
                <a:ea typeface="Verdana" panose="020B0604030504040204" pitchFamily="34" charset="0"/>
                <a:cs typeface="Verdana" panose="020B0604030504040204" pitchFamily="34" charset="0"/>
              </a:rPr>
              <a:t>    hex (2 5 6 3 9 12 13 10) (15 10 750) </a:t>
            </a:r>
            <a:r>
              <a:rPr lang="en-GB" altLang="en-US" sz="1100" dirty="0" err="1">
                <a:ea typeface="Verdana" panose="020B0604030504040204" pitchFamily="34" charset="0"/>
                <a:cs typeface="Verdana" panose="020B0604030504040204" pitchFamily="34" charset="0"/>
              </a:rPr>
              <a:t>simpleGrading</a:t>
            </a:r>
            <a:r>
              <a:rPr lang="en-GB" altLang="en-US" sz="1100" dirty="0">
                <a:ea typeface="Verdana" panose="020B0604030504040204" pitchFamily="34" charset="0"/>
                <a:cs typeface="Verdana" panose="020B0604030504040204" pitchFamily="34" charset="0"/>
              </a:rPr>
              <a:t> (1 1 1)</a:t>
            </a:r>
          </a:p>
          <a:p>
            <a:pPr>
              <a:spcBef>
                <a:spcPts val="0"/>
              </a:spcBef>
              <a:spcAft>
                <a:spcPts val="900"/>
              </a:spcAft>
            </a:pPr>
            <a:r>
              <a:rPr lang="en-GB" altLang="en-US" sz="1100" dirty="0">
                <a:ea typeface="Verdana" panose="020B0604030504040204" pitchFamily="34" charset="0"/>
                <a:cs typeface="Verdana" panose="020B0604030504040204" pitchFamily="34" charset="0"/>
              </a:rPr>
              <a:t>); </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83977" y="4235823"/>
            <a:ext cx="2943141" cy="2520000"/>
          </a:xfrm>
          <a:prstGeom prst="rect">
            <a:avLst/>
          </a:prstGeom>
        </p:spPr>
      </p:pic>
      <p:sp>
        <p:nvSpPr>
          <p:cNvPr id="6" name="TextBox 5"/>
          <p:cNvSpPr txBox="1"/>
          <p:nvPr/>
        </p:nvSpPr>
        <p:spPr>
          <a:xfrm>
            <a:off x="231950" y="2005057"/>
            <a:ext cx="6267686" cy="761747"/>
          </a:xfrm>
          <a:prstGeom prst="rect">
            <a:avLst/>
          </a:prstGeom>
          <a:noFill/>
        </p:spPr>
        <p:txBody>
          <a:bodyPr wrap="square" rtlCol="0">
            <a:spAutoFit/>
          </a:bodyPr>
          <a:lstStyle/>
          <a:p>
            <a:pPr marL="342900" indent="-342900">
              <a:spcBef>
                <a:spcPts val="0"/>
              </a:spcBef>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A quarter section of the pipe subdivided in three blocks</a:t>
            </a:r>
          </a:p>
          <a:p>
            <a:pPr marL="342900" indent="-342900">
              <a:spcBef>
                <a:spcPts val="0"/>
              </a:spcBef>
              <a:spcAft>
                <a:spcPts val="9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Equally spaced mesh elements in each block</a:t>
            </a:r>
          </a:p>
        </p:txBody>
      </p:sp>
      <p:sp>
        <p:nvSpPr>
          <p:cNvPr id="7" name="Rectangle 6"/>
          <p:cNvSpPr/>
          <p:nvPr/>
        </p:nvSpPr>
        <p:spPr>
          <a:xfrm>
            <a:off x="204241" y="1519535"/>
            <a:ext cx="3443571" cy="461665"/>
          </a:xfrm>
          <a:prstGeom prst="rect">
            <a:avLst/>
          </a:prstGeom>
        </p:spPr>
        <p:txBody>
          <a:bodyPr wrap="none">
            <a:spAutoFit/>
          </a:bodyPr>
          <a:lstStyle/>
          <a:p>
            <a:r>
              <a:rPr lang="en-GB" altLang="en-US" sz="2400" b="1" i="1" dirty="0" err="1">
                <a:latin typeface="Verdana" panose="020B0604030504040204" pitchFamily="34" charset="0"/>
                <a:ea typeface="Verdana" panose="020B0604030504040204" pitchFamily="34" charset="0"/>
                <a:cs typeface="Verdana" panose="020B0604030504040204" pitchFamily="34" charset="0"/>
              </a:rPr>
              <a:t>blockMeshDict</a:t>
            </a:r>
            <a:r>
              <a:rPr lang="en-GB" altLang="en-US" sz="2400" b="1" dirty="0">
                <a:latin typeface="Verdana" panose="020B0604030504040204" pitchFamily="34" charset="0"/>
                <a:ea typeface="Verdana" panose="020B0604030504040204" pitchFamily="34" charset="0"/>
                <a:cs typeface="Verdana" panose="020B0604030504040204" pitchFamily="34" charset="0"/>
              </a:rPr>
              <a:t> file</a:t>
            </a:r>
            <a:endParaRPr lang="en-GB" sz="2400" dirty="0"/>
          </a:p>
        </p:txBody>
      </p:sp>
      <p:sp>
        <p:nvSpPr>
          <p:cNvPr id="8" name="TextBox 7"/>
          <p:cNvSpPr txBox="1"/>
          <p:nvPr/>
        </p:nvSpPr>
        <p:spPr>
          <a:xfrm>
            <a:off x="6997177" y="1591252"/>
            <a:ext cx="4876576" cy="1423467"/>
          </a:xfrm>
          <a:prstGeom prst="rect">
            <a:avLst/>
          </a:prstGeom>
          <a:noFill/>
        </p:spPr>
        <p:txBody>
          <a:bodyPr wrap="square" rtlCol="0">
            <a:spAutoFit/>
          </a:bodyPr>
          <a:lstStyle/>
          <a:p>
            <a:pPr>
              <a:spcBef>
                <a:spcPts val="0"/>
              </a:spcBef>
              <a:spcAft>
                <a:spcPts val="900"/>
              </a:spcAft>
            </a:pPr>
            <a:r>
              <a:rPr lang="en-GB" altLang="en-US" sz="2000" b="1" dirty="0">
                <a:latin typeface="Sylfaen" panose="010A0502050306030303" pitchFamily="18" charset="0"/>
                <a:ea typeface="Verdana" panose="020B0604030504040204" pitchFamily="34" charset="0"/>
                <a:cs typeface="Verdana" panose="020B0604030504040204" pitchFamily="34" charset="0"/>
              </a:rPr>
              <a:t>Boundaries</a:t>
            </a:r>
          </a:p>
          <a:p>
            <a:pPr marL="285750" indent="-285750">
              <a:spcBef>
                <a:spcPts val="0"/>
              </a:spcBef>
              <a:spcAft>
                <a:spcPts val="3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Inlet and outlet as patches</a:t>
            </a:r>
          </a:p>
          <a:p>
            <a:pPr marL="285750" indent="-285750">
              <a:spcBef>
                <a:spcPts val="0"/>
              </a:spcBef>
              <a:spcAft>
                <a:spcPts val="3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Wall boundary</a:t>
            </a:r>
          </a:p>
          <a:p>
            <a:pPr marL="285750" indent="-285750">
              <a:spcBef>
                <a:spcPts val="0"/>
              </a:spcBef>
              <a:spcAft>
                <a:spcPts val="300"/>
              </a:spcAft>
              <a:buFont typeface="Wingdings" panose="05000000000000000000" pitchFamily="2" charset="2"/>
              <a:buChar char="§"/>
            </a:pPr>
            <a:r>
              <a:rPr lang="en-GB" altLang="en-US" dirty="0">
                <a:latin typeface="Sylfaen" panose="010A0502050306030303" pitchFamily="18" charset="0"/>
                <a:ea typeface="Verdana" panose="020B0604030504040204" pitchFamily="34" charset="0"/>
                <a:cs typeface="Verdana" panose="020B0604030504040204" pitchFamily="34" charset="0"/>
              </a:rPr>
              <a:t>Symmetry boundary on lateral surfaces</a:t>
            </a:r>
          </a:p>
        </p:txBody>
      </p:sp>
      <p:sp>
        <p:nvSpPr>
          <p:cNvPr id="4" name="Rectangle 3"/>
          <p:cNvSpPr/>
          <p:nvPr/>
        </p:nvSpPr>
        <p:spPr>
          <a:xfrm>
            <a:off x="7445188" y="3191074"/>
            <a:ext cx="1456765" cy="3647152"/>
          </a:xfrm>
          <a:prstGeom prst="rect">
            <a:avLst/>
          </a:prstGeom>
        </p:spPr>
        <p:txBody>
          <a:bodyPr wrap="square">
            <a:spAutoFit/>
          </a:bodyPr>
          <a:lstStyle/>
          <a:p>
            <a:r>
              <a:rPr lang="en-GB" sz="1100" dirty="0"/>
              <a:t>inlet</a:t>
            </a:r>
          </a:p>
          <a:p>
            <a:r>
              <a:rPr lang="en-GB" sz="1100" dirty="0"/>
              <a:t>    {</a:t>
            </a:r>
          </a:p>
          <a:p>
            <a:r>
              <a:rPr lang="en-GB" sz="1100" dirty="0"/>
              <a:t>        type patch;</a:t>
            </a:r>
          </a:p>
          <a:p>
            <a:r>
              <a:rPr lang="en-GB" sz="1100" dirty="0"/>
              <a:t>        faces</a:t>
            </a:r>
          </a:p>
          <a:p>
            <a:r>
              <a:rPr lang="en-GB" sz="1100" dirty="0"/>
              <a:t>        (</a:t>
            </a:r>
          </a:p>
          <a:p>
            <a:r>
              <a:rPr lang="en-GB" sz="1100" dirty="0"/>
              <a:t>            (0 3 2 1)</a:t>
            </a:r>
          </a:p>
          <a:p>
            <a:r>
              <a:rPr lang="en-GB" sz="1100" dirty="0"/>
              <a:t>            (1 2 5 4)</a:t>
            </a:r>
          </a:p>
          <a:p>
            <a:r>
              <a:rPr lang="en-GB" sz="1100" dirty="0"/>
              <a:t>            (2 3 6 5)</a:t>
            </a:r>
          </a:p>
          <a:p>
            <a:r>
              <a:rPr lang="en-GB" sz="1100" dirty="0"/>
              <a:t>        );</a:t>
            </a:r>
          </a:p>
          <a:p>
            <a:r>
              <a:rPr lang="en-GB" sz="1100" dirty="0"/>
              <a:t>    }</a:t>
            </a:r>
          </a:p>
          <a:p>
            <a:endParaRPr lang="en-GB" sz="1100" dirty="0"/>
          </a:p>
          <a:p>
            <a:r>
              <a:rPr lang="en-GB" sz="1100" dirty="0"/>
              <a:t>    outlet</a:t>
            </a:r>
          </a:p>
          <a:p>
            <a:r>
              <a:rPr lang="en-GB" sz="1100" dirty="0"/>
              <a:t>    {</a:t>
            </a:r>
          </a:p>
          <a:p>
            <a:r>
              <a:rPr lang="en-GB" sz="1100" dirty="0"/>
              <a:t>        type patch;</a:t>
            </a:r>
          </a:p>
          <a:p>
            <a:r>
              <a:rPr lang="en-GB" sz="1100" dirty="0"/>
              <a:t>        faces</a:t>
            </a:r>
          </a:p>
          <a:p>
            <a:r>
              <a:rPr lang="en-GB" sz="1100" dirty="0"/>
              <a:t>        (</a:t>
            </a:r>
          </a:p>
          <a:p>
            <a:r>
              <a:rPr lang="en-GB" sz="1100" dirty="0"/>
              <a:t>          (7 8 9 10)</a:t>
            </a:r>
          </a:p>
          <a:p>
            <a:r>
              <a:rPr lang="en-GB" sz="1100" dirty="0"/>
              <a:t>          (8 11 12 9)</a:t>
            </a:r>
          </a:p>
          <a:p>
            <a:r>
              <a:rPr lang="en-GB" sz="1100" dirty="0"/>
              <a:t>          (9 12 13 10)</a:t>
            </a:r>
          </a:p>
          <a:p>
            <a:r>
              <a:rPr lang="en-GB" sz="1100" dirty="0"/>
              <a:t>        );</a:t>
            </a:r>
          </a:p>
          <a:p>
            <a:r>
              <a:rPr lang="en-GB" sz="1100" dirty="0"/>
              <a:t>    }</a:t>
            </a:r>
          </a:p>
        </p:txBody>
      </p:sp>
      <p:sp>
        <p:nvSpPr>
          <p:cNvPr id="9" name="Rectangle 8"/>
          <p:cNvSpPr/>
          <p:nvPr/>
        </p:nvSpPr>
        <p:spPr>
          <a:xfrm>
            <a:off x="9932895" y="3177204"/>
            <a:ext cx="1798556" cy="1615827"/>
          </a:xfrm>
          <a:prstGeom prst="rect">
            <a:avLst/>
          </a:prstGeom>
        </p:spPr>
        <p:txBody>
          <a:bodyPr wrap="square">
            <a:spAutoFit/>
          </a:bodyPr>
          <a:lstStyle/>
          <a:p>
            <a:r>
              <a:rPr lang="en-GB" sz="1100" dirty="0" err="1"/>
              <a:t>pipeWall</a:t>
            </a:r>
            <a:endParaRPr lang="en-GB" sz="1100" dirty="0"/>
          </a:p>
          <a:p>
            <a:r>
              <a:rPr lang="en-GB" sz="1100" dirty="0"/>
              <a:t>    {</a:t>
            </a:r>
          </a:p>
          <a:p>
            <a:r>
              <a:rPr lang="en-GB" sz="1100" dirty="0"/>
              <a:t>        type wall;</a:t>
            </a:r>
          </a:p>
          <a:p>
            <a:r>
              <a:rPr lang="en-GB" sz="1100" dirty="0"/>
              <a:t>        faces</a:t>
            </a:r>
          </a:p>
          <a:p>
            <a:r>
              <a:rPr lang="en-GB" sz="1100" dirty="0"/>
              <a:t>        (</a:t>
            </a:r>
          </a:p>
          <a:p>
            <a:r>
              <a:rPr lang="en-GB" sz="1100" dirty="0"/>
              <a:t>           (4 5 12 11)</a:t>
            </a:r>
          </a:p>
          <a:p>
            <a:r>
              <a:rPr lang="en-GB" sz="1100" dirty="0"/>
              <a:t>           (5 6 13 12)</a:t>
            </a:r>
          </a:p>
          <a:p>
            <a:r>
              <a:rPr lang="en-GB" sz="1100" dirty="0"/>
              <a:t>        );</a:t>
            </a:r>
          </a:p>
          <a:p>
            <a:r>
              <a:rPr lang="en-GB" sz="1100" dirty="0"/>
              <a:t>    }</a:t>
            </a:r>
          </a:p>
        </p:txBody>
      </p:sp>
      <p:sp>
        <p:nvSpPr>
          <p:cNvPr id="10" name="Rectangle 9"/>
          <p:cNvSpPr/>
          <p:nvPr/>
        </p:nvSpPr>
        <p:spPr>
          <a:xfrm>
            <a:off x="9893752" y="4837110"/>
            <a:ext cx="2033790" cy="1954381"/>
          </a:xfrm>
          <a:prstGeom prst="rect">
            <a:avLst/>
          </a:prstGeom>
        </p:spPr>
        <p:txBody>
          <a:bodyPr wrap="square">
            <a:spAutoFit/>
          </a:bodyPr>
          <a:lstStyle/>
          <a:p>
            <a:r>
              <a:rPr lang="en-GB" sz="1100" dirty="0" err="1"/>
              <a:t>symPlane</a:t>
            </a:r>
            <a:endParaRPr lang="en-GB" sz="1100" dirty="0"/>
          </a:p>
          <a:p>
            <a:r>
              <a:rPr lang="en-GB" sz="1100" dirty="0"/>
              <a:t>    {</a:t>
            </a:r>
          </a:p>
          <a:p>
            <a:r>
              <a:rPr lang="en-GB" sz="1100" dirty="0"/>
              <a:t>        type symmetry;</a:t>
            </a:r>
          </a:p>
          <a:p>
            <a:r>
              <a:rPr lang="en-GB" sz="1100" dirty="0"/>
              <a:t>        faces</a:t>
            </a:r>
          </a:p>
          <a:p>
            <a:r>
              <a:rPr lang="en-GB" sz="1100" dirty="0"/>
              <a:t>        (</a:t>
            </a:r>
          </a:p>
          <a:p>
            <a:r>
              <a:rPr lang="en-GB" sz="1100" dirty="0"/>
              <a:t>            (0 1 8 7)</a:t>
            </a:r>
          </a:p>
          <a:p>
            <a:r>
              <a:rPr lang="en-GB" sz="1100" dirty="0"/>
              <a:t>            (1 4 11 8)</a:t>
            </a:r>
          </a:p>
          <a:p>
            <a:r>
              <a:rPr lang="en-GB" sz="1100" dirty="0"/>
              <a:t>            (3 0 7 10)</a:t>
            </a:r>
          </a:p>
          <a:p>
            <a:r>
              <a:rPr lang="en-GB" sz="1100" dirty="0"/>
              <a:t>            (6 3 10 13)</a:t>
            </a:r>
          </a:p>
          <a:p>
            <a:r>
              <a:rPr lang="en-GB" sz="1100" dirty="0"/>
              <a:t>        );</a:t>
            </a:r>
          </a:p>
          <a:p>
            <a:r>
              <a:rPr lang="en-GB" sz="1100" dirty="0"/>
              <a:t>    }</a:t>
            </a:r>
          </a:p>
        </p:txBody>
      </p:sp>
    </p:spTree>
    <p:extLst>
      <p:ext uri="{BB962C8B-B14F-4D97-AF65-F5344CB8AC3E}">
        <p14:creationId xmlns:p14="http://schemas.microsoft.com/office/powerpoint/2010/main" val="201005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012"/>
            <a:ext cx="6502400" cy="738188"/>
          </a:xfrm>
          <a:noFill/>
          <a:ln w="9525">
            <a:noFill/>
            <a:miter lim="800000"/>
            <a:headEnd/>
            <a:tailEnd/>
          </a:ln>
        </p:spPr>
        <p:txBody>
          <a:bodyPr vert="horz" wrap="square" lIns="0" tIns="0" rIns="0" bIns="0" numCol="1" anchor="ctr" anchorCtr="0" compatLnSpc="1">
            <a:prstTxWarp prst="textNoShape">
              <a:avLst/>
            </a:prstTxWarp>
          </a:bodyPr>
          <a:lstStyle/>
          <a:p>
            <a:r>
              <a:rPr lang="en-GB" sz="2400" dirty="0">
                <a:latin typeface="Verdana" panose="020B0604030504040204" pitchFamily="34" charset="0"/>
                <a:ea typeface="Verdana" panose="020B0604030504040204" pitchFamily="34" charset="0"/>
                <a:cs typeface="Verdana" panose="020B0604030504040204" pitchFamily="34" charset="0"/>
              </a:rPr>
              <a:t>Boundary and Initial Conditions</a:t>
            </a:r>
          </a:p>
        </p:txBody>
      </p:sp>
      <mc:AlternateContent xmlns:mc="http://schemas.openxmlformats.org/markup-compatibility/2006" xmlns:a14="http://schemas.microsoft.com/office/drawing/2010/main">
        <mc:Choice Requires="a14">
          <p:sp>
            <p:nvSpPr>
              <p:cNvPr id="5" name="TextBox 4"/>
              <p:cNvSpPr txBox="1"/>
              <p:nvPr/>
            </p:nvSpPr>
            <p:spPr>
              <a:xfrm>
                <a:off x="304799" y="1465933"/>
                <a:ext cx="11515165" cy="5550750"/>
              </a:xfrm>
              <a:prstGeom prst="rect">
                <a:avLst/>
              </a:prstGeom>
              <a:noFill/>
            </p:spPr>
            <p:txBody>
              <a:bodyPr wrap="square" rtlCol="0">
                <a:spAutoFit/>
              </a:bodyPr>
              <a:lstStyle/>
              <a:p>
                <a:pPr>
                  <a:spcBef>
                    <a:spcPts val="0"/>
                  </a:spcBef>
                  <a:spcAft>
                    <a:spcPts val="900"/>
                  </a:spcAft>
                </a:pPr>
                <a:r>
                  <a:rPr lang="en-GB" altLang="en-US" sz="2000" b="1" dirty="0">
                    <a:latin typeface="Verdana" panose="020B0604030504040204" pitchFamily="34" charset="0"/>
                    <a:ea typeface="Verdana" panose="020B0604030504040204" pitchFamily="34" charset="0"/>
                    <a:cs typeface="Verdana" panose="020B0604030504040204" pitchFamily="34" charset="0"/>
                  </a:rPr>
                  <a:t>Velocity</a:t>
                </a: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Imposed (</a:t>
                </a:r>
                <a:r>
                  <a:rPr lang="en-GB" altLang="en-US" sz="2000" i="1" u="sng" dirty="0" err="1">
                    <a:latin typeface="Sylfaen" panose="010A0502050306030303" pitchFamily="18" charset="0"/>
                    <a:ea typeface="Verdana" panose="020B0604030504040204" pitchFamily="34" charset="0"/>
                    <a:cs typeface="Verdana" panose="020B0604030504040204" pitchFamily="34" charset="0"/>
                  </a:rPr>
                  <a:t>fixedValue</a:t>
                </a:r>
                <a:r>
                  <a:rPr lang="en-GB" altLang="en-US" sz="2000" dirty="0">
                    <a:latin typeface="Sylfaen" panose="010A0502050306030303" pitchFamily="18" charset="0"/>
                    <a:ea typeface="Verdana" panose="020B0604030504040204" pitchFamily="34" charset="0"/>
                    <a:cs typeface="Verdana" panose="020B0604030504040204" pitchFamily="34" charset="0"/>
                  </a:rPr>
                  <a:t>) at the inlet from superficial velocity and void fraction. Same values imposed in the entire domain</a:t>
                </a:r>
              </a:p>
              <a:p>
                <a:pPr>
                  <a:spcBef>
                    <a:spcPts val="0"/>
                  </a:spcBef>
                  <a:spcAft>
                    <a:spcPts val="900"/>
                  </a:spcAft>
                </a:pPr>
                <a14:m>
                  <m:oMathPara xmlns:m="http://schemas.openxmlformats.org/officeDocument/2006/math">
                    <m:oMathParaPr>
                      <m:jc m:val="left"/>
                    </m:oMathParaPr>
                    <m:oMath xmlns:m="http://schemas.openxmlformats.org/officeDocument/2006/math">
                      <m:sSub>
                        <m:sSubPr>
                          <m:ctrlPr>
                            <a:rPr lang="en-GB" altLang="en-US" i="1" smtClean="0">
                              <a:latin typeface="Cambria Math" panose="02040503050406030204" pitchFamily="18" charset="0"/>
                              <a:ea typeface="Verdana" panose="020B0604030504040204" pitchFamily="34" charset="0"/>
                              <a:cs typeface="Verdana" panose="020B0604030504040204" pitchFamily="34" charset="0"/>
                            </a:rPr>
                          </m:ctrlPr>
                        </m:sSubPr>
                        <m:e>
                          <m:r>
                            <a:rPr lang="en-GB" altLang="en-US" b="0" i="1" smtClean="0">
                              <a:latin typeface="Cambria Math" panose="02040503050406030204" pitchFamily="18" charset="0"/>
                              <a:ea typeface="Verdana" panose="020B0604030504040204" pitchFamily="34" charset="0"/>
                              <a:cs typeface="Verdana" panose="020B0604030504040204" pitchFamily="34" charset="0"/>
                            </a:rPr>
                            <m:t>𝑈</m:t>
                          </m:r>
                        </m:e>
                        <m:sub>
                          <m:r>
                            <a:rPr lang="en-GB" altLang="en-US" b="0" i="1" smtClean="0">
                              <a:latin typeface="Cambria Math" panose="02040503050406030204" pitchFamily="18" charset="0"/>
                              <a:ea typeface="Verdana" panose="020B0604030504040204" pitchFamily="34" charset="0"/>
                              <a:cs typeface="Verdana" panose="020B0604030504040204" pitchFamily="34" charset="0"/>
                            </a:rPr>
                            <m:t>𝑤</m:t>
                          </m:r>
                        </m:sub>
                      </m:sSub>
                      <m:r>
                        <a:rPr lang="en-GB" altLang="en-US" b="0" i="1" smtClean="0">
                          <a:latin typeface="Cambria Math" panose="02040503050406030204" pitchFamily="18" charset="0"/>
                          <a:ea typeface="Verdana" panose="020B0604030504040204" pitchFamily="34" charset="0"/>
                          <a:cs typeface="Verdana" panose="020B0604030504040204" pitchFamily="34" charset="0"/>
                        </a:rPr>
                        <m:t>=</m:t>
                      </m:r>
                      <m:f>
                        <m:fPr>
                          <m:ctrlPr>
                            <a:rPr lang="en-GB" altLang="en-US" b="0" i="1" smtClean="0">
                              <a:latin typeface="Cambria Math" panose="02040503050406030204" pitchFamily="18" charset="0"/>
                              <a:ea typeface="Verdana" panose="020B0604030504040204" pitchFamily="34" charset="0"/>
                              <a:cs typeface="Verdana" panose="020B0604030504040204" pitchFamily="34" charset="0"/>
                            </a:rPr>
                          </m:ctrlPr>
                        </m:fPr>
                        <m:num>
                          <m:sSub>
                            <m:sSubPr>
                              <m:ctrlPr>
                                <a:rPr lang="en-GB" altLang="en-US" b="0" i="1" smtClean="0">
                                  <a:latin typeface="Cambria Math" panose="02040503050406030204" pitchFamily="18" charset="0"/>
                                  <a:ea typeface="Verdana" panose="020B0604030504040204" pitchFamily="34" charset="0"/>
                                  <a:cs typeface="Verdana" panose="020B0604030504040204" pitchFamily="34" charset="0"/>
                                </a:rPr>
                              </m:ctrlPr>
                            </m:sSubPr>
                            <m:e>
                              <m:r>
                                <a:rPr lang="en-GB" altLang="en-US" b="0" i="1" smtClean="0">
                                  <a:latin typeface="Cambria Math" panose="02040503050406030204" pitchFamily="18" charset="0"/>
                                  <a:ea typeface="Verdana" panose="020B0604030504040204" pitchFamily="34" charset="0"/>
                                  <a:cs typeface="Verdana" panose="020B0604030504040204" pitchFamily="34" charset="0"/>
                                </a:rPr>
                                <m:t>𝑗</m:t>
                              </m:r>
                            </m:e>
                            <m:sub>
                              <m:r>
                                <a:rPr lang="en-GB" altLang="en-US" b="0" i="1" smtClean="0">
                                  <a:latin typeface="Cambria Math" panose="02040503050406030204" pitchFamily="18" charset="0"/>
                                  <a:ea typeface="Verdana" panose="020B0604030504040204" pitchFamily="34" charset="0"/>
                                  <a:cs typeface="Verdana" panose="020B0604030504040204" pitchFamily="34" charset="0"/>
                                </a:rPr>
                                <m:t>𝑤</m:t>
                              </m:r>
                            </m:sub>
                          </m:sSub>
                        </m:num>
                        <m:den>
                          <m:d>
                            <m:dPr>
                              <m:ctrlPr>
                                <a:rPr lang="en-GB" altLang="en-US" b="0" i="1" smtClean="0">
                                  <a:latin typeface="Cambria Math" panose="02040503050406030204" pitchFamily="18" charset="0"/>
                                  <a:ea typeface="Verdana" panose="020B0604030504040204" pitchFamily="34" charset="0"/>
                                  <a:cs typeface="Verdana" panose="020B0604030504040204" pitchFamily="34" charset="0"/>
                                </a:rPr>
                              </m:ctrlPr>
                            </m:dPr>
                            <m:e>
                              <m:r>
                                <a:rPr lang="en-GB" altLang="en-US" b="0" i="1" smtClean="0">
                                  <a:latin typeface="Cambria Math" panose="02040503050406030204" pitchFamily="18" charset="0"/>
                                  <a:ea typeface="Verdana" panose="020B0604030504040204" pitchFamily="34" charset="0"/>
                                  <a:cs typeface="Verdana" panose="020B0604030504040204" pitchFamily="34" charset="0"/>
                                </a:rPr>
                                <m:t>1−</m:t>
                              </m:r>
                              <m:r>
                                <a:rPr lang="en-GB" altLang="en-US" b="0" i="1" smtClean="0">
                                  <a:latin typeface="Cambria Math" panose="02040503050406030204" pitchFamily="18" charset="0"/>
                                  <a:ea typeface="Cambria Math" panose="02040503050406030204" pitchFamily="18" charset="0"/>
                                  <a:cs typeface="Verdana" panose="020B0604030504040204" pitchFamily="34" charset="0"/>
                                </a:rPr>
                                <m:t>𝛼</m:t>
                              </m:r>
                            </m:e>
                          </m:d>
                        </m:den>
                      </m:f>
                      <m:r>
                        <a:rPr lang="en-GB" altLang="en-US" b="0" i="1" smtClean="0">
                          <a:latin typeface="Cambria Math" panose="02040503050406030204" pitchFamily="18" charset="0"/>
                          <a:ea typeface="Verdana" panose="020B0604030504040204" pitchFamily="34" charset="0"/>
                          <a:cs typeface="Verdana" panose="020B0604030504040204" pitchFamily="34" charset="0"/>
                        </a:rPr>
                        <m:t>=1.119 </m:t>
                      </m:r>
                      <m:r>
                        <a:rPr lang="en-GB" altLang="en-US" b="0" i="1" smtClean="0">
                          <a:latin typeface="Cambria Math" panose="02040503050406030204" pitchFamily="18" charset="0"/>
                          <a:ea typeface="Verdana" panose="020B0604030504040204" pitchFamily="34" charset="0"/>
                          <a:cs typeface="Verdana" panose="020B0604030504040204" pitchFamily="34" charset="0"/>
                        </a:rPr>
                        <m:t>𝑚</m:t>
                      </m:r>
                      <m:r>
                        <a:rPr lang="en-GB" altLang="en-US" b="0" i="1" smtClean="0">
                          <a:latin typeface="Cambria Math" panose="02040503050406030204" pitchFamily="18" charset="0"/>
                          <a:ea typeface="Verdana" panose="020B0604030504040204" pitchFamily="34" charset="0"/>
                          <a:cs typeface="Verdana" panose="020B0604030504040204" pitchFamily="34" charset="0"/>
                        </a:rPr>
                        <m:t>/</m:t>
                      </m:r>
                      <m:r>
                        <a:rPr lang="en-GB" altLang="en-US" b="0" i="1" smtClean="0">
                          <a:latin typeface="Cambria Math" panose="02040503050406030204" pitchFamily="18" charset="0"/>
                          <a:ea typeface="Verdana" panose="020B0604030504040204" pitchFamily="34" charset="0"/>
                          <a:cs typeface="Verdana" panose="020B0604030504040204" pitchFamily="34" charset="0"/>
                        </a:rPr>
                        <m:t>𝑠</m:t>
                      </m:r>
                    </m:oMath>
                  </m:oMathPara>
                </a14:m>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14:m>
                  <m:oMathPara xmlns:m="http://schemas.openxmlformats.org/officeDocument/2006/math">
                    <m:oMathParaPr>
                      <m:jc m:val="left"/>
                    </m:oMathParaPr>
                    <m:oMath xmlns:m="http://schemas.openxmlformats.org/officeDocument/2006/math">
                      <m:sSub>
                        <m:sSubPr>
                          <m:ctrlPr>
                            <a:rPr lang="en-GB" altLang="en-US" i="1" smtClean="0">
                              <a:latin typeface="Cambria Math" panose="02040503050406030204" pitchFamily="18" charset="0"/>
                              <a:ea typeface="Verdana" panose="020B0604030504040204" pitchFamily="34" charset="0"/>
                              <a:cs typeface="Verdana" panose="020B0604030504040204" pitchFamily="34" charset="0"/>
                            </a:rPr>
                          </m:ctrlPr>
                        </m:sSubPr>
                        <m:e>
                          <m:r>
                            <a:rPr lang="en-GB" altLang="en-US" b="0" i="1" smtClean="0">
                              <a:latin typeface="Cambria Math" panose="02040503050406030204" pitchFamily="18" charset="0"/>
                              <a:ea typeface="Verdana" panose="020B0604030504040204" pitchFamily="34" charset="0"/>
                              <a:cs typeface="Verdana" panose="020B0604030504040204" pitchFamily="34" charset="0"/>
                            </a:rPr>
                            <m:t>𝑈</m:t>
                          </m:r>
                        </m:e>
                        <m:sub>
                          <m:r>
                            <a:rPr lang="en-GB" altLang="en-US" b="0" i="1" smtClean="0">
                              <a:latin typeface="Cambria Math" panose="02040503050406030204" pitchFamily="18" charset="0"/>
                              <a:ea typeface="Verdana" panose="020B0604030504040204" pitchFamily="34" charset="0"/>
                              <a:cs typeface="Verdana" panose="020B0604030504040204" pitchFamily="34" charset="0"/>
                            </a:rPr>
                            <m:t>𝑎</m:t>
                          </m:r>
                        </m:sub>
                      </m:sSub>
                      <m:r>
                        <a:rPr lang="en-GB" altLang="en-US" b="0" i="1" smtClean="0">
                          <a:latin typeface="Cambria Math" panose="02040503050406030204" pitchFamily="18" charset="0"/>
                          <a:ea typeface="Verdana" panose="020B0604030504040204" pitchFamily="34" charset="0"/>
                          <a:cs typeface="Verdana" panose="020B0604030504040204" pitchFamily="34" charset="0"/>
                        </a:rPr>
                        <m:t>=</m:t>
                      </m:r>
                      <m:f>
                        <m:fPr>
                          <m:ctrlPr>
                            <a:rPr lang="en-GB" altLang="en-US" b="0" i="1" smtClean="0">
                              <a:latin typeface="Cambria Math" panose="02040503050406030204" pitchFamily="18" charset="0"/>
                              <a:ea typeface="Verdana" panose="020B0604030504040204" pitchFamily="34" charset="0"/>
                              <a:cs typeface="Verdana" panose="020B0604030504040204" pitchFamily="34" charset="0"/>
                            </a:rPr>
                          </m:ctrlPr>
                        </m:fPr>
                        <m:num>
                          <m:sSub>
                            <m:sSubPr>
                              <m:ctrlPr>
                                <a:rPr lang="en-GB" altLang="en-US" b="0" i="1" smtClean="0">
                                  <a:latin typeface="Cambria Math" panose="02040503050406030204" pitchFamily="18" charset="0"/>
                                  <a:ea typeface="Verdana" panose="020B0604030504040204" pitchFamily="34" charset="0"/>
                                  <a:cs typeface="Verdana" panose="020B0604030504040204" pitchFamily="34" charset="0"/>
                                </a:rPr>
                              </m:ctrlPr>
                            </m:sSubPr>
                            <m:e>
                              <m:r>
                                <a:rPr lang="en-GB" altLang="en-US" b="0" i="1" smtClean="0">
                                  <a:latin typeface="Cambria Math" panose="02040503050406030204" pitchFamily="18" charset="0"/>
                                  <a:ea typeface="Verdana" panose="020B0604030504040204" pitchFamily="34" charset="0"/>
                                  <a:cs typeface="Verdana" panose="020B0604030504040204" pitchFamily="34" charset="0"/>
                                </a:rPr>
                                <m:t>𝑗</m:t>
                              </m:r>
                            </m:e>
                            <m:sub>
                              <m:r>
                                <a:rPr lang="en-GB" altLang="en-US" b="0" i="1" smtClean="0">
                                  <a:latin typeface="Cambria Math" panose="02040503050406030204" pitchFamily="18" charset="0"/>
                                  <a:ea typeface="Verdana" panose="020B0604030504040204" pitchFamily="34" charset="0"/>
                                  <a:cs typeface="Verdana" panose="020B0604030504040204" pitchFamily="34" charset="0"/>
                                </a:rPr>
                                <m:t>𝑎</m:t>
                              </m:r>
                            </m:sub>
                          </m:sSub>
                        </m:num>
                        <m:den>
                          <m:r>
                            <a:rPr lang="el-GR" altLang="en-US" b="0" i="1" smtClean="0">
                              <a:latin typeface="Cambria Math" panose="02040503050406030204" pitchFamily="18" charset="0"/>
                              <a:ea typeface="Verdana" panose="020B0604030504040204" pitchFamily="34" charset="0"/>
                              <a:cs typeface="Verdana" panose="020B0604030504040204" pitchFamily="34" charset="0"/>
                            </a:rPr>
                            <m:t>𝛼</m:t>
                          </m:r>
                        </m:den>
                      </m:f>
                      <m:r>
                        <a:rPr lang="en-GB" altLang="en-US" b="0" i="1" smtClean="0">
                          <a:latin typeface="Cambria Math" panose="02040503050406030204" pitchFamily="18" charset="0"/>
                          <a:ea typeface="Verdana" panose="020B0604030504040204" pitchFamily="34" charset="0"/>
                          <a:cs typeface="Verdana" panose="020B0604030504040204" pitchFamily="34" charset="0"/>
                        </a:rPr>
                        <m:t>=1.321 </m:t>
                      </m:r>
                      <m:r>
                        <a:rPr lang="en-GB" altLang="en-US" b="0" i="1" smtClean="0">
                          <a:latin typeface="Cambria Math" panose="02040503050406030204" pitchFamily="18" charset="0"/>
                          <a:ea typeface="Verdana" panose="020B0604030504040204" pitchFamily="34" charset="0"/>
                          <a:cs typeface="Verdana" panose="020B0604030504040204" pitchFamily="34" charset="0"/>
                        </a:rPr>
                        <m:t>𝑚</m:t>
                      </m:r>
                      <m:r>
                        <a:rPr lang="en-GB" altLang="en-US" b="0" i="1" smtClean="0">
                          <a:latin typeface="Cambria Math" panose="02040503050406030204" pitchFamily="18" charset="0"/>
                          <a:ea typeface="Verdana" panose="020B0604030504040204" pitchFamily="34" charset="0"/>
                          <a:cs typeface="Verdana" panose="020B0604030504040204" pitchFamily="34" charset="0"/>
                        </a:rPr>
                        <m:t>/</m:t>
                      </m:r>
                      <m:r>
                        <a:rPr lang="en-GB" altLang="en-US" b="0" i="1" smtClean="0">
                          <a:latin typeface="Cambria Math" panose="02040503050406030204" pitchFamily="18" charset="0"/>
                          <a:ea typeface="Verdana" panose="020B0604030504040204" pitchFamily="34" charset="0"/>
                          <a:cs typeface="Verdana" panose="020B0604030504040204" pitchFamily="34" charset="0"/>
                        </a:rPr>
                        <m:t>𝑠</m:t>
                      </m:r>
                    </m:oMath>
                  </m:oMathPara>
                </a14:m>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a:p>
                <a:pPr marL="342900" indent="-342900">
                  <a:spcBef>
                    <a:spcPts val="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At the wall, no slip for water </a:t>
                </a: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and slip for bubbles</a:t>
                </a:r>
              </a:p>
              <a:p>
                <a:pPr marL="342900" indent="-342900">
                  <a:spcBef>
                    <a:spcPts val="1500"/>
                  </a:spcBef>
                  <a:spcAft>
                    <a:spcPts val="900"/>
                  </a:spcAft>
                  <a:buFont typeface="Wingdings" panose="05000000000000000000" pitchFamily="2" charset="2"/>
                  <a:buChar char="§"/>
                </a:pPr>
                <a:r>
                  <a:rPr lang="en-GB" altLang="en-US" sz="2000" dirty="0">
                    <a:latin typeface="Sylfaen" panose="010A0502050306030303" pitchFamily="18" charset="0"/>
                    <a:ea typeface="Verdana" panose="020B0604030504040204" pitchFamily="34" charset="0"/>
                    <a:cs typeface="Verdana" panose="020B0604030504040204" pitchFamily="34" charset="0"/>
                  </a:rPr>
                  <a:t>Zero gradient at the outlet using </a:t>
                </a:r>
                <a:r>
                  <a:rPr lang="en-GB" altLang="en-US" sz="2000" i="1" dirty="0" err="1">
                    <a:latin typeface="Sylfaen" panose="010A0502050306030303" pitchFamily="18" charset="0"/>
                    <a:ea typeface="Verdana" panose="020B0604030504040204" pitchFamily="34" charset="0"/>
                    <a:cs typeface="Verdana" panose="020B0604030504040204" pitchFamily="34" charset="0"/>
                  </a:rPr>
                  <a:t>pressureInletOutletVelocity</a:t>
                </a:r>
                <a:endParaRPr lang="en-GB" altLang="en-US" sz="2000" i="1" dirty="0">
                  <a:latin typeface="Sylfaen" panose="010A0502050306030303" pitchFamily="18" charset="0"/>
                  <a:ea typeface="Verdana" panose="020B0604030504040204" pitchFamily="34" charset="0"/>
                  <a:cs typeface="Verdana" panose="020B0604030504040204" pitchFamily="34" charset="0"/>
                </a:endParaRPr>
              </a:p>
              <a:p>
                <a:pPr>
                  <a:spcBef>
                    <a:spcPts val="0"/>
                  </a:spcBef>
                  <a:spcAft>
                    <a:spcPts val="900"/>
                  </a:spcAft>
                </a:pPr>
                <a:r>
                  <a:rPr lang="en-GB" altLang="en-US" sz="2000" dirty="0">
                    <a:latin typeface="Sylfaen" panose="010A0502050306030303" pitchFamily="18" charset="0"/>
                    <a:ea typeface="Verdana" panose="020B0604030504040204" pitchFamily="34" charset="0"/>
                    <a:cs typeface="Verdana" panose="020B0604030504040204" pitchFamily="34" charset="0"/>
                  </a:rPr>
                  <a:t>Zero gradient for outflow, imposed from cell value for inflow</a:t>
                </a:r>
              </a:p>
              <a:p>
                <a:pPr>
                  <a:spcBef>
                    <a:spcPts val="0"/>
                  </a:spcBef>
                  <a:spcAft>
                    <a:spcPts val="900"/>
                  </a:spcAft>
                </a:pPr>
                <a:endParaRPr lang="en-GB" altLang="en-US" sz="2000" dirty="0">
                  <a:latin typeface="Sylfaen" panose="010A0502050306030303" pitchFamily="18" charset="0"/>
                  <a:ea typeface="Verdana" panose="020B0604030504040204" pitchFamily="34" charset="0"/>
                  <a:cs typeface="Verdana" panose="020B060403050404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04799" y="1465933"/>
                <a:ext cx="11515165" cy="5550750"/>
              </a:xfrm>
              <a:prstGeom prst="rect">
                <a:avLst/>
              </a:prstGeom>
              <a:blipFill rotWithShape="0">
                <a:blip r:embed="rId3"/>
                <a:stretch>
                  <a:fillRect l="-529" t="-549"/>
                </a:stretch>
              </a:blipFill>
            </p:spPr>
            <p:txBody>
              <a:bodyPr/>
              <a:lstStyle/>
              <a:p>
                <a:r>
                  <a:rPr lang="en-GB">
                    <a:noFill/>
                  </a:rPr>
                  <a:t> </a:t>
                </a:r>
              </a:p>
            </p:txBody>
          </p:sp>
        </mc:Fallback>
      </mc:AlternateContent>
      <p:sp>
        <p:nvSpPr>
          <p:cNvPr id="3" name="Rectangle 2"/>
          <p:cNvSpPr/>
          <p:nvPr/>
        </p:nvSpPr>
        <p:spPr>
          <a:xfrm>
            <a:off x="5976462" y="2526304"/>
            <a:ext cx="2669993" cy="1754326"/>
          </a:xfrm>
          <a:prstGeom prst="rect">
            <a:avLst/>
          </a:prstGeom>
          <a:ln>
            <a:solidFill>
              <a:schemeClr val="tx1"/>
            </a:solidFill>
          </a:ln>
        </p:spPr>
        <p:txBody>
          <a:bodyPr wrap="square">
            <a:spAutoFit/>
          </a:bodyPr>
          <a:lstStyle/>
          <a:p>
            <a:r>
              <a:rPr lang="en-GB" sz="1200" dirty="0" err="1"/>
              <a:t>internalField</a:t>
            </a:r>
            <a:r>
              <a:rPr lang="en-GB" sz="1200" dirty="0"/>
              <a:t>   uniform (0 0 1.119);</a:t>
            </a:r>
          </a:p>
          <a:p>
            <a:endParaRPr lang="en-GB" sz="1200" dirty="0"/>
          </a:p>
          <a:p>
            <a:r>
              <a:rPr lang="en-GB" sz="1200" dirty="0" err="1"/>
              <a:t>boundaryField</a:t>
            </a:r>
            <a:endParaRPr lang="en-GB" sz="1200" dirty="0"/>
          </a:p>
          <a:p>
            <a:r>
              <a:rPr lang="en-GB" sz="1200" dirty="0"/>
              <a:t>{</a:t>
            </a:r>
          </a:p>
          <a:p>
            <a:r>
              <a:rPr lang="en-GB" sz="1200" dirty="0"/>
              <a:t>    inlet</a:t>
            </a:r>
          </a:p>
          <a:p>
            <a:r>
              <a:rPr lang="en-GB" sz="1200" dirty="0"/>
              <a:t>    {</a:t>
            </a:r>
          </a:p>
          <a:p>
            <a:r>
              <a:rPr lang="en-GB" sz="1200" dirty="0"/>
              <a:t>        type               </a:t>
            </a:r>
            <a:r>
              <a:rPr lang="en-GB" sz="1200" dirty="0" err="1"/>
              <a:t>fixedValue</a:t>
            </a:r>
            <a:r>
              <a:rPr lang="en-GB" sz="1200" dirty="0"/>
              <a:t>;</a:t>
            </a:r>
          </a:p>
          <a:p>
            <a:r>
              <a:rPr lang="en-GB" sz="1200" dirty="0"/>
              <a:t>        value              $</a:t>
            </a:r>
            <a:r>
              <a:rPr lang="en-GB" sz="1200" dirty="0" err="1"/>
              <a:t>internalField</a:t>
            </a:r>
            <a:r>
              <a:rPr lang="en-GB" sz="1200" dirty="0"/>
              <a:t>;</a:t>
            </a:r>
          </a:p>
          <a:p>
            <a:r>
              <a:rPr lang="en-GB" sz="1200" dirty="0"/>
              <a:t>    }</a:t>
            </a:r>
          </a:p>
        </p:txBody>
      </p:sp>
      <p:sp>
        <p:nvSpPr>
          <p:cNvPr id="4" name="Rectangle 3"/>
          <p:cNvSpPr/>
          <p:nvPr/>
        </p:nvSpPr>
        <p:spPr>
          <a:xfrm>
            <a:off x="8924355" y="2526304"/>
            <a:ext cx="2747690" cy="1754326"/>
          </a:xfrm>
          <a:prstGeom prst="rect">
            <a:avLst/>
          </a:prstGeom>
          <a:ln>
            <a:solidFill>
              <a:schemeClr val="tx1"/>
            </a:solidFill>
          </a:ln>
        </p:spPr>
        <p:txBody>
          <a:bodyPr wrap="square">
            <a:spAutoFit/>
          </a:bodyPr>
          <a:lstStyle/>
          <a:p>
            <a:r>
              <a:rPr lang="en-GB" sz="1200" dirty="0" err="1"/>
              <a:t>internalField</a:t>
            </a:r>
            <a:r>
              <a:rPr lang="en-GB" sz="1200" dirty="0"/>
              <a:t>   uniform (0 0 1.321);</a:t>
            </a:r>
          </a:p>
          <a:p>
            <a:endParaRPr lang="en-GB" sz="1200" dirty="0"/>
          </a:p>
          <a:p>
            <a:r>
              <a:rPr lang="en-GB" sz="1200" dirty="0" err="1"/>
              <a:t>boundaryField</a:t>
            </a:r>
            <a:endParaRPr lang="en-GB" sz="1200" dirty="0"/>
          </a:p>
          <a:p>
            <a:r>
              <a:rPr lang="en-GB" sz="1200" dirty="0"/>
              <a:t>{</a:t>
            </a:r>
          </a:p>
          <a:p>
            <a:r>
              <a:rPr lang="en-GB" sz="1200" dirty="0"/>
              <a:t>    inlet</a:t>
            </a:r>
          </a:p>
          <a:p>
            <a:r>
              <a:rPr lang="en-GB" sz="1200" dirty="0"/>
              <a:t>    {</a:t>
            </a:r>
          </a:p>
          <a:p>
            <a:r>
              <a:rPr lang="en-GB" sz="1200" dirty="0"/>
              <a:t>        type            </a:t>
            </a:r>
            <a:r>
              <a:rPr lang="en-GB" sz="1200" dirty="0" err="1"/>
              <a:t>fixedValue</a:t>
            </a:r>
            <a:r>
              <a:rPr lang="en-GB" sz="1200" dirty="0"/>
              <a:t>;</a:t>
            </a:r>
          </a:p>
          <a:p>
            <a:r>
              <a:rPr lang="en-GB" sz="1200" dirty="0"/>
              <a:t>        value           uniform (0 0 1.321);</a:t>
            </a:r>
          </a:p>
          <a:p>
            <a:r>
              <a:rPr lang="en-GB" sz="1200" dirty="0"/>
              <a:t>    }</a:t>
            </a:r>
          </a:p>
        </p:txBody>
      </p:sp>
      <p:sp>
        <p:nvSpPr>
          <p:cNvPr id="7" name="Rectangle 6"/>
          <p:cNvSpPr/>
          <p:nvPr/>
        </p:nvSpPr>
        <p:spPr>
          <a:xfrm>
            <a:off x="8246028" y="5537084"/>
            <a:ext cx="3191435" cy="1200329"/>
          </a:xfrm>
          <a:prstGeom prst="rect">
            <a:avLst/>
          </a:prstGeom>
          <a:ln>
            <a:solidFill>
              <a:schemeClr val="tx1"/>
            </a:solidFill>
          </a:ln>
        </p:spPr>
        <p:txBody>
          <a:bodyPr wrap="square">
            <a:spAutoFit/>
          </a:bodyPr>
          <a:lstStyle/>
          <a:p>
            <a:r>
              <a:rPr lang="en-GB" sz="1200" dirty="0"/>
              <a:t>outlet</a:t>
            </a:r>
          </a:p>
          <a:p>
            <a:r>
              <a:rPr lang="en-GB" sz="1200" dirty="0"/>
              <a:t>    {</a:t>
            </a:r>
          </a:p>
          <a:p>
            <a:r>
              <a:rPr lang="en-GB" sz="1200" dirty="0"/>
              <a:t>        type            </a:t>
            </a:r>
            <a:r>
              <a:rPr lang="en-GB" sz="1200" dirty="0" err="1"/>
              <a:t>pressureInletOutletVelocity</a:t>
            </a:r>
            <a:r>
              <a:rPr lang="en-GB" sz="1200" dirty="0"/>
              <a:t>;</a:t>
            </a:r>
          </a:p>
          <a:p>
            <a:r>
              <a:rPr lang="en-GB" sz="1200" dirty="0"/>
              <a:t>        phi             </a:t>
            </a:r>
            <a:r>
              <a:rPr lang="en-GB" sz="1200" dirty="0" err="1"/>
              <a:t>phi.air</a:t>
            </a:r>
            <a:r>
              <a:rPr lang="en-GB" sz="1200" dirty="0"/>
              <a:t>;</a:t>
            </a:r>
          </a:p>
          <a:p>
            <a:r>
              <a:rPr lang="en-GB" sz="1200" dirty="0"/>
              <a:t>        value           $</a:t>
            </a:r>
            <a:r>
              <a:rPr lang="en-GB" sz="1200" dirty="0" err="1"/>
              <a:t>internalField</a:t>
            </a:r>
            <a:r>
              <a:rPr lang="en-GB" sz="1200" dirty="0"/>
              <a:t>;</a:t>
            </a:r>
          </a:p>
          <a:p>
            <a:r>
              <a:rPr lang="en-GB" sz="1200" dirty="0"/>
              <a:t>    }</a:t>
            </a:r>
          </a:p>
        </p:txBody>
      </p:sp>
      <p:sp>
        <p:nvSpPr>
          <p:cNvPr id="8" name="Rectangle 7"/>
          <p:cNvSpPr/>
          <p:nvPr/>
        </p:nvSpPr>
        <p:spPr>
          <a:xfrm>
            <a:off x="7216586" y="4573010"/>
            <a:ext cx="1779494" cy="830997"/>
          </a:xfrm>
          <a:prstGeom prst="rect">
            <a:avLst/>
          </a:prstGeom>
          <a:ln>
            <a:solidFill>
              <a:schemeClr val="tx1"/>
            </a:solidFill>
          </a:ln>
        </p:spPr>
        <p:txBody>
          <a:bodyPr wrap="square">
            <a:spAutoFit/>
          </a:bodyPr>
          <a:lstStyle/>
          <a:p>
            <a:r>
              <a:rPr lang="en-GB" sz="1200" dirty="0"/>
              <a:t> </a:t>
            </a:r>
            <a:r>
              <a:rPr lang="en-GB" sz="1200" dirty="0" err="1"/>
              <a:t>pipeWall</a:t>
            </a:r>
            <a:endParaRPr lang="en-GB" sz="1200" dirty="0"/>
          </a:p>
          <a:p>
            <a:r>
              <a:rPr lang="en-GB" sz="1200" dirty="0"/>
              <a:t>    {</a:t>
            </a:r>
          </a:p>
          <a:p>
            <a:r>
              <a:rPr lang="en-GB" sz="1200" dirty="0"/>
              <a:t>        type            slip;</a:t>
            </a:r>
          </a:p>
          <a:p>
            <a:r>
              <a:rPr lang="en-GB" sz="1200" dirty="0"/>
              <a:t>    }</a:t>
            </a:r>
          </a:p>
        </p:txBody>
      </p:sp>
      <p:sp>
        <p:nvSpPr>
          <p:cNvPr id="9" name="Rectangle 8"/>
          <p:cNvSpPr/>
          <p:nvPr/>
        </p:nvSpPr>
        <p:spPr>
          <a:xfrm>
            <a:off x="5021725" y="4573010"/>
            <a:ext cx="1973725" cy="830997"/>
          </a:xfrm>
          <a:prstGeom prst="rect">
            <a:avLst/>
          </a:prstGeom>
          <a:ln>
            <a:solidFill>
              <a:schemeClr val="tx1"/>
            </a:solidFill>
          </a:ln>
        </p:spPr>
        <p:txBody>
          <a:bodyPr wrap="square">
            <a:spAutoFit/>
          </a:bodyPr>
          <a:lstStyle/>
          <a:p>
            <a:r>
              <a:rPr lang="en-GB" sz="1200" dirty="0" err="1"/>
              <a:t>pipeWall</a:t>
            </a:r>
            <a:endParaRPr lang="en-GB" sz="1200" dirty="0"/>
          </a:p>
          <a:p>
            <a:r>
              <a:rPr lang="en-GB" sz="1200" dirty="0"/>
              <a:t>    {</a:t>
            </a:r>
          </a:p>
          <a:p>
            <a:r>
              <a:rPr lang="en-GB" sz="1200" dirty="0"/>
              <a:t>        type            </a:t>
            </a:r>
            <a:r>
              <a:rPr lang="en-GB" sz="1200" dirty="0" err="1"/>
              <a:t>noSplip</a:t>
            </a:r>
            <a:r>
              <a:rPr lang="en-GB" sz="1200" dirty="0"/>
              <a:t>;</a:t>
            </a:r>
          </a:p>
          <a:p>
            <a:r>
              <a:rPr lang="en-GB" sz="1200" dirty="0"/>
              <a:t>    }</a:t>
            </a:r>
          </a:p>
        </p:txBody>
      </p:sp>
    </p:spTree>
    <p:extLst>
      <p:ext uri="{BB962C8B-B14F-4D97-AF65-F5344CB8AC3E}">
        <p14:creationId xmlns:p14="http://schemas.microsoft.com/office/powerpoint/2010/main" val="3833770227"/>
      </p:ext>
    </p:extLst>
  </p:cSld>
  <p:clrMapOvr>
    <a:masterClrMapping/>
  </p:clrMapOvr>
</p:sld>
</file>

<file path=ppt/theme/theme1.xml><?xml version="1.0" encoding="utf-8"?>
<a:theme xmlns:a="http://schemas.openxmlformats.org/drawingml/2006/main" name="University White">
  <a:themeElements>
    <a:clrScheme name="Default Design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4020</Words>
  <Application>Microsoft Office PowerPoint</Application>
  <PresentationFormat>Widescreen</PresentationFormat>
  <Paragraphs>859</Paragraphs>
  <Slides>31</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NexusSans</vt:lpstr>
      <vt:lpstr>Aharoni</vt:lpstr>
      <vt:lpstr>Arial</vt:lpstr>
      <vt:lpstr>Berlin Sans FB Demi</vt:lpstr>
      <vt:lpstr>Calibri</vt:lpstr>
      <vt:lpstr>Cambria Math</vt:lpstr>
      <vt:lpstr>Sylfaen</vt:lpstr>
      <vt:lpstr>Times</vt:lpstr>
      <vt:lpstr>Times New Roman</vt:lpstr>
      <vt:lpstr>Verdana</vt:lpstr>
      <vt:lpstr>Wingdings</vt:lpstr>
      <vt:lpstr>University White</vt:lpstr>
      <vt:lpstr>PowerPoint Presentation</vt:lpstr>
      <vt:lpstr>reactingEulerFOAM</vt:lpstr>
      <vt:lpstr>Multifluid Model</vt:lpstr>
      <vt:lpstr>Multifluid Model</vt:lpstr>
      <vt:lpstr>Interfacial Interaction</vt:lpstr>
      <vt:lpstr>PowerPoint Presentation</vt:lpstr>
      <vt:lpstr>Bubbly Pipe Flow</vt:lpstr>
      <vt:lpstr>Geometry &amp; Mesh</vt:lpstr>
      <vt:lpstr>Boundary and Initial Conditions</vt:lpstr>
      <vt:lpstr>Boundary and Initial Conditions</vt:lpstr>
      <vt:lpstr>Turbulence</vt:lpstr>
      <vt:lpstr>Wall Treatment</vt:lpstr>
      <vt:lpstr>Thermophysical Properties</vt:lpstr>
      <vt:lpstr>Phase Properties</vt:lpstr>
      <vt:lpstr>Phase Properties</vt:lpstr>
      <vt:lpstr>Phase Properties</vt:lpstr>
      <vt:lpstr>Phase Properties</vt:lpstr>
      <vt:lpstr>controlDict and fvSolution</vt:lpstr>
      <vt:lpstr>Results</vt:lpstr>
      <vt:lpstr>Boiling Modelling</vt:lpstr>
      <vt:lpstr>Evaporation heat flux</vt:lpstr>
      <vt:lpstr>Population balance</vt:lpstr>
      <vt:lpstr>Boiling Flow</vt:lpstr>
      <vt:lpstr>Boundary and Initial Conditions</vt:lpstr>
      <vt:lpstr>Wall Treatment</vt:lpstr>
      <vt:lpstr>Thermophysical Properties</vt:lpstr>
      <vt:lpstr>Phase Properties</vt:lpstr>
      <vt:lpstr>Phase Properties</vt:lpstr>
      <vt:lpstr>Phase Properties</vt:lpstr>
      <vt:lpstr>controlDict and fvSolution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2021-02-25T08:49:55Z</dcterms:created>
  <dcterms:modified xsi:type="dcterms:W3CDTF">2022-09-06T10:48:55Z</dcterms:modified>
</cp:coreProperties>
</file>