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D363-B559-4380-8A4E-32B3C228E6A9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3457-D3D7-42BB-8037-4B5C3F3E9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B803-F204-41B8-A280-C7AB911F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977"/>
            <a:ext cx="9144000" cy="20599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10AADD-A72B-4783-A651-B186795C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481F4-800E-4375-BE33-257F4031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B57E87-869C-439D-A005-5724861FA5A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568A-61FE-4F03-A860-961137EC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58C9B-87AC-4B9C-BD02-5962E905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15AE6-5608-447A-8F4B-35964EE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9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BB1F-0F59-4EFC-99EF-636416E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300"/>
            <a:ext cx="10515600" cy="6699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BFF5D-0FA2-4235-9899-E0E38BF3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837"/>
            <a:ext cx="10515600" cy="360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620C6-5612-4D3F-9FBD-7CABDAF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9AA5052-F3F8-4BC3-8A31-8D54CC20C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09650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A3C71D35-1E2F-45EE-870B-C7F51B3741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A7EF-7079-42A5-937E-6EEFD051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751"/>
            <a:ext cx="10515600" cy="6694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E05F-9917-4180-8D98-A4829EDE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8261"/>
            <a:ext cx="5181600" cy="39187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5EBAE-F312-43EB-B240-3432B693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8260"/>
            <a:ext cx="5181600" cy="39187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7BCE5-0FF1-431D-A427-2F457B2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89B5441F-1A24-431D-BE6E-860A83E79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09650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3" name="Объект 7">
            <a:extLst>
              <a:ext uri="{FF2B5EF4-FFF2-40B4-BE49-F238E27FC236}">
                <a16:creationId xmlns:a16="http://schemas.microsoft.com/office/drawing/2014/main" id="{73EC375C-2650-41DA-85FF-5CC0486A1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15ED-22A4-47D2-A230-CD2B7E3D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9060"/>
            <a:ext cx="10515600" cy="52337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96FD2-96D3-440B-8490-95D0BE39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8666"/>
            <a:ext cx="5157787" cy="5233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F5B4E-3EAA-4E2B-8FC1-547AA07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68852"/>
            <a:ext cx="5157787" cy="32706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097EE-A87F-49EA-AA94-7D6381C9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128666"/>
            <a:ext cx="5183188" cy="5233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E03BE-EFD9-4E19-93AD-932B51B7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868852"/>
            <a:ext cx="5183188" cy="32706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30AC9F-8690-461A-9847-3F86F1BA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9FAC743-5D2A-42FD-B6F2-33923F5C2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8C8E4EFB-A6A7-4097-9BC0-555882356F9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4BD5F-FBED-47F5-B411-6556319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D8E9ABB7-15A3-43B2-B5C5-817D8410D0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D5037EB-AE31-493C-A9C6-C26546682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8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22CA-D786-43E6-8EA7-59A4EC76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604"/>
            <a:ext cx="3932237" cy="11234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02396-0A70-4605-8995-7BEA1D9E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673604"/>
            <a:ext cx="6172200" cy="452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AB04C-3480-4C90-AC80-8339EAF5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93892"/>
            <a:ext cx="3932237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FE65-6739-40C6-911E-38AB9674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B0AA2066-4266-4C18-9271-1BAA4919F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9BFAD9E5-00A3-43B0-8B4F-D8D5BE8410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0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0EE2-62EC-49BF-9DA3-3D71F283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ABE1C-11CB-476B-A50D-F4C723D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38449"/>
            <a:ext cx="10515600" cy="33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5562-9BBE-4B9A-8285-30AA47CA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F49F-EF21-4A8E-88BE-BBCBD00CD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09A9B-8B80-428E-826A-3135340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DB0A8-996A-4888-9076-82C3C520F27F}"/>
              </a:ext>
            </a:extLst>
          </p:cNvPr>
          <p:cNvSpPr txBox="1"/>
          <p:nvPr/>
        </p:nvSpPr>
        <p:spPr>
          <a:xfrm>
            <a:off x="763398" y="989901"/>
            <a:ext cx="10590402" cy="47817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Schlange Sans"/>
              </a:rPr>
              <a:t>Hybrid MPI Programming in High-Performance Computing</a:t>
            </a:r>
          </a:p>
          <a:p>
            <a:pPr algn="ctr"/>
            <a:endParaRPr lang="en-US" dirty="0">
              <a:solidFill>
                <a:schemeClr val="accent6"/>
              </a:solidFill>
              <a:latin typeface="Schlange Sans"/>
            </a:endParaRPr>
          </a:p>
          <a:p>
            <a:pPr algn="ctr"/>
            <a:endParaRPr lang="en-US" dirty="0">
              <a:solidFill>
                <a:srgbClr val="000000"/>
              </a:solidFill>
              <a:latin typeface="Schlange Sans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Schlange Sans"/>
              </a:rPr>
              <a:t>Yongyu Chen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Schlange Sans"/>
              </a:rPr>
              <a:t>Advisor: Alexey </a:t>
            </a:r>
            <a:r>
              <a:rPr lang="en-US" sz="2400" dirty="0" err="1">
                <a:solidFill>
                  <a:srgbClr val="000000"/>
                </a:solidFill>
                <a:latin typeface="Schlange Sans"/>
              </a:rPr>
              <a:t>Paznikov</a:t>
            </a:r>
            <a:endParaRPr lang="en-US" sz="2400" dirty="0">
              <a:solidFill>
                <a:srgbClr val="000000"/>
              </a:solidFill>
              <a:latin typeface="Schlange Sans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Schlange Sans"/>
            </a:endParaRPr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yuchen@stud.etu.ru</a:t>
            </a:r>
          </a:p>
          <a:p>
            <a:pPr algn="ctr"/>
            <a:r>
              <a:rPr lang="en-US" sz="2400" dirty="0"/>
              <a:t>Saint Petersburg Electrotechnical University “LETI”</a:t>
            </a:r>
          </a:p>
          <a:p>
            <a:pPr algn="ctr"/>
            <a:r>
              <a:rPr lang="en-US" sz="2400" dirty="0"/>
              <a:t>December 10</a:t>
            </a:r>
            <a:r>
              <a:rPr lang="en-US" sz="2400" baseline="30000" dirty="0"/>
              <a:t>th</a:t>
            </a:r>
            <a:r>
              <a:rPr lang="en-US" sz="2400" dirty="0"/>
              <a:t> 2020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479451-5D75-4C46-A053-DF77E87D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979" y="4194129"/>
            <a:ext cx="2081825" cy="21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09A9B-8B80-428E-826A-3135340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D588099-AF4B-4908-941A-9809DC05E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4790" y="132484"/>
            <a:ext cx="9191625" cy="4270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chlange Sans"/>
              </a:rPr>
              <a:t>Hybrid MPI Programming in High-Performance Computing</a:t>
            </a:r>
            <a:endParaRPr lang="ru-RU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65A04F0-06C4-4230-BBE6-827E6C7D318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Yongyu Chen, ETU, yuchen@stud.etu.ru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3DA9-3184-44BB-A379-31C518FB7452}"/>
              </a:ext>
            </a:extLst>
          </p:cNvPr>
          <p:cNvSpPr txBox="1"/>
          <p:nvPr/>
        </p:nvSpPr>
        <p:spPr>
          <a:xfrm>
            <a:off x="973123" y="1627464"/>
            <a:ext cx="10293292" cy="4345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CA637-FC20-45C4-AA97-24BD98127337}"/>
              </a:ext>
            </a:extLst>
          </p:cNvPr>
          <p:cNvSpPr txBox="1"/>
          <p:nvPr/>
        </p:nvSpPr>
        <p:spPr>
          <a:xfrm>
            <a:off x="838200" y="1385660"/>
            <a:ext cx="11269014" cy="47194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i="0" u="none" strike="noStrike" baseline="0" dirty="0">
                <a:latin typeface="Helvetica-Bold"/>
              </a:rPr>
              <a:t>Major </a:t>
            </a:r>
            <a:r>
              <a:rPr lang="en-US" sz="3200" b="1" dirty="0">
                <a:latin typeface="Helvetica-Bold"/>
              </a:rPr>
              <a:t>Hybrid </a:t>
            </a:r>
            <a:r>
              <a:rPr lang="en-US" sz="3200" b="1" i="0" u="none" strike="noStrike" baseline="0" dirty="0">
                <a:latin typeface="Helvetica-Bold"/>
              </a:rPr>
              <a:t>Programming Models</a:t>
            </a:r>
            <a:endParaRPr lang="en-US" sz="3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Motivation: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rialMT"/>
              </a:rPr>
              <a:t> Reduction in memory footprint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</a:t>
            </a:r>
            <a:r>
              <a:rPr lang="en-US" sz="1800" b="0" i="0" u="none" strike="noStrike" baseline="0" dirty="0">
                <a:latin typeface="ArialMT"/>
              </a:rPr>
              <a:t> Improved performance</a:t>
            </a:r>
          </a:p>
          <a:p>
            <a:pPr algn="l"/>
            <a:endParaRPr lang="en-US" sz="1800" b="0" i="0" u="none" strike="noStrike" baseline="0" dirty="0">
              <a:latin typeface="ArialMT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Pure MPI (one MPI process on each core)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 Hybrid: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Helvetica-Bold"/>
              </a:rPr>
              <a:t>MPI + OpenMP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 Hybrid: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MPI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Helvetica" panose="020B0604020202020204" pitchFamily="34" charset="0"/>
              </a:rPr>
              <a:t>Pthread</a:t>
            </a:r>
            <a:endParaRPr lang="en-US" sz="1800" b="1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 Hybrid: MPI message passing +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Helvetica-Bold"/>
              </a:rPr>
              <a:t>MPI-3.0 shared memory programming(new</a:t>
            </a:r>
            <a:r>
              <a:rPr lang="en-US" sz="1800" i="0" u="none" strike="noStrike" baseline="0">
                <a:solidFill>
                  <a:srgbClr val="000000"/>
                </a:solidFill>
                <a:latin typeface="Helvetica-Bold"/>
              </a:rPr>
              <a:t>, SC13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Helvetica-Bold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 </a:t>
            </a:r>
            <a:r>
              <a:rPr lang="en-US" dirty="0">
                <a:solidFill>
                  <a:srgbClr val="000000"/>
                </a:solidFill>
                <a:latin typeface="Helvetica-Bold"/>
              </a:rPr>
              <a:t>etc.</a:t>
            </a:r>
            <a:endParaRPr lang="en-US" sz="1800" i="0" u="none" strike="noStrike" baseline="0" dirty="0">
              <a:solidFill>
                <a:srgbClr val="000000"/>
              </a:solidFill>
              <a:latin typeface="Helvetica-Bold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• Often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Helvetica-Bold"/>
              </a:rPr>
              <a:t>hybrid programming 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Helvetica-Bold"/>
              </a:rPr>
              <a:t>MPI+OpenMP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Helvetica-Bold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slower than </a:t>
            </a:r>
            <a:r>
              <a:rPr lang="en-US" sz="1800" b="1" i="0" u="none" strike="noStrike" baseline="0" dirty="0">
                <a:solidFill>
                  <a:srgbClr val="0000CD"/>
                </a:solidFill>
                <a:latin typeface="Helvetica-Bold"/>
              </a:rPr>
              <a:t>pure MPI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– why?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CC0F7-C33E-4D14-8625-9E0238C3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99" y="1949170"/>
            <a:ext cx="5181600" cy="1152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5EF77-D761-4683-A2FE-DD4DBB6F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02" y="4201836"/>
            <a:ext cx="9315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09A9B-8B80-428E-826A-3135340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D588099-AF4B-4908-941A-9809DC05E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2175" y="136524"/>
            <a:ext cx="9191625" cy="4270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chlange Sans"/>
              </a:rPr>
              <a:t>Hybrid MPI Programming in High-Performance Computing</a:t>
            </a:r>
            <a:endParaRPr lang="ru-RU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65A04F0-06C4-4230-BBE6-827E6C7D318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Yongyu Chen, ETU, yuchen@stud.etu.ru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EA947-0FD1-43A1-9C7F-13F58840DE03}"/>
              </a:ext>
            </a:extLst>
          </p:cNvPr>
          <p:cNvSpPr txBox="1"/>
          <p:nvPr/>
        </p:nvSpPr>
        <p:spPr>
          <a:xfrm>
            <a:off x="669700" y="940158"/>
            <a:ext cx="10779617" cy="54161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1400" b="1" i="0" u="none" strike="noStrike" baseline="0" dirty="0">
                <a:latin typeface="Helvetica-Bold"/>
              </a:rPr>
              <a:t>                          </a:t>
            </a:r>
            <a:r>
              <a:rPr lang="en-US" sz="1600" b="1" i="0" u="none" strike="noStrike" baseline="0" dirty="0">
                <a:latin typeface="Helvetica-Bold"/>
              </a:rPr>
              <a:t>Summary and Conclusion of MPI + OpenMP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– Usability on higher number of cores</a:t>
            </a:r>
            <a:endParaRPr lang="en-US" sz="1400" b="1" dirty="0">
              <a:latin typeface="Helvetica-Bold"/>
            </a:endParaRP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• </a:t>
            </a:r>
            <a:r>
              <a:rPr lang="en-US" sz="1400" b="1" i="0" u="none" strike="noStrike" baseline="0" dirty="0">
                <a:latin typeface="Helvetica" panose="020B0604020202020204" pitchFamily="34" charset="0"/>
              </a:rPr>
              <a:t>Advantages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– Reducing memory requirements    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– Improving performance(Figure)	</a:t>
            </a:r>
          </a:p>
          <a:p>
            <a:pPr algn="l"/>
            <a:r>
              <a:rPr lang="en-US" sz="1400" dirty="0">
                <a:latin typeface="Helvetica" panose="020B0604020202020204" pitchFamily="34" charset="0"/>
              </a:rPr>
              <a:t>	</a:t>
            </a:r>
            <a:r>
              <a:rPr lang="en-US" sz="1400" b="0" i="0" u="none" strike="noStrike" baseline="0" dirty="0">
                <a:latin typeface="Helvetica" panose="020B0604020202020204" pitchFamily="34" charset="0"/>
              </a:rPr>
              <a:t>– Exploiting additional layers of parallelism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Reducing communication overheads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Reducing load</a:t>
            </a:r>
            <a:r>
              <a:rPr lang="en-US" sz="1400" dirty="0">
                <a:latin typeface="Helvetica" panose="020B0604020202020204" pitchFamily="34" charset="0"/>
              </a:rPr>
              <a:t> </a:t>
            </a:r>
            <a:r>
              <a:rPr lang="en-US" sz="1400" b="0" i="0" u="none" strike="noStrike" baseline="0" dirty="0">
                <a:latin typeface="Helvetica" panose="020B0604020202020204" pitchFamily="34" charset="0"/>
              </a:rPr>
              <a:t>imbalance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Reducing memory access</a:t>
            </a:r>
            <a:r>
              <a:rPr lang="en-US" sz="1400" dirty="0">
                <a:latin typeface="Helvetica" panose="020B0604020202020204" pitchFamily="34" charset="0"/>
              </a:rPr>
              <a:t> </a:t>
            </a:r>
            <a:r>
              <a:rPr lang="en-US" sz="1400" b="0" i="0" u="none" strike="noStrike" baseline="0" dirty="0">
                <a:latin typeface="Helvetica" panose="020B0604020202020204" pitchFamily="34" charset="0"/>
              </a:rPr>
              <a:t>costs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•</a:t>
            </a:r>
            <a:r>
              <a:rPr lang="en-US" sz="1400" dirty="0">
                <a:latin typeface="Helvetica" panose="020B0604020202020204" pitchFamily="34" charset="0"/>
              </a:rPr>
              <a:t> </a:t>
            </a:r>
            <a:r>
              <a:rPr lang="en-US" sz="1400" b="1" dirty="0">
                <a:latin typeface="Helvetica" panose="020B0604020202020204" pitchFamily="34" charset="0"/>
              </a:rPr>
              <a:t>Disadvantages</a:t>
            </a:r>
          </a:p>
          <a:p>
            <a:pPr algn="l"/>
            <a:r>
              <a:rPr lang="en-US" sz="1400" dirty="0">
                <a:latin typeface="Helvetica" panose="020B0604020202020204" pitchFamily="34" charset="0"/>
              </a:rPr>
              <a:t>	-- Development and maintenance costs</a:t>
            </a:r>
            <a:endParaRPr lang="en-US" sz="1400" b="0" i="0" u="none" strike="noStrike" baseline="0" dirty="0">
              <a:latin typeface="Helvetica" panose="020B0604020202020204" pitchFamily="34" charset="0"/>
            </a:endParaRPr>
          </a:p>
          <a:p>
            <a:pPr algn="l"/>
            <a:r>
              <a:rPr lang="en-US" sz="1400" dirty="0">
                <a:latin typeface="Helvetica" panose="020B0604020202020204" pitchFamily="34" charset="0"/>
              </a:rPr>
              <a:t>	-- Portability</a:t>
            </a:r>
          </a:p>
          <a:p>
            <a:pPr algn="l"/>
            <a:r>
              <a:rPr lang="en-US" sz="1400" dirty="0">
                <a:latin typeface="Helvetica" panose="020B0604020202020204" pitchFamily="34" charset="0"/>
              </a:rPr>
              <a:t>	-- Libraries</a:t>
            </a:r>
          </a:p>
          <a:p>
            <a:pPr algn="l"/>
            <a:r>
              <a:rPr lang="en-US" sz="1400" dirty="0">
                <a:latin typeface="Helvetica" panose="020B0604020202020204" pitchFamily="34" charset="0"/>
              </a:rPr>
              <a:t>• </a:t>
            </a:r>
            <a:r>
              <a:rPr lang="en-US" sz="1400" b="1" dirty="0">
                <a:latin typeface="Helvetica" panose="020B0604020202020204" pitchFamily="34" charset="0"/>
              </a:rPr>
              <a:t>Huge amount of pitfalls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• Pitfalls of MPI &amp; OpenMP &amp; combination of them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– Idle threads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Synchronization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MPI derived datatypes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	-- Memory effects and placement</a:t>
            </a:r>
          </a:p>
          <a:p>
            <a:pPr algn="l"/>
            <a:r>
              <a:rPr lang="en-US" sz="1400" b="0" i="0" u="none" strike="noStrike" baseline="0" dirty="0">
                <a:latin typeface="Helvetica" panose="020B0604020202020204" pitchFamily="34" charset="0"/>
              </a:rPr>
              <a:t>•</a:t>
            </a:r>
            <a:r>
              <a:rPr lang="en-US" sz="1400" b="1" i="0" u="none" strike="noStrike" baseline="0" dirty="0">
                <a:latin typeface="Helvetica" panose="020B0604020202020204" pitchFamily="34" charset="0"/>
              </a:rPr>
              <a:t>Applications</a:t>
            </a:r>
            <a:r>
              <a:rPr lang="en-US" sz="1400" b="0" i="0" u="none" strike="noStrike" baseline="0" dirty="0">
                <a:latin typeface="Helvetica" panose="020B0604020202020204" pitchFamily="34" charset="0"/>
              </a:rPr>
              <a:t>:(e.g., Parallel machine learning)</a:t>
            </a:r>
          </a:p>
          <a:p>
            <a:pPr algn="l"/>
            <a:r>
              <a:rPr lang="en-US" sz="1400" dirty="0" err="1"/>
              <a:t>Woodsend</a:t>
            </a:r>
            <a:r>
              <a:rPr lang="en-US" sz="1400" dirty="0"/>
              <a:t> K, </a:t>
            </a:r>
            <a:r>
              <a:rPr lang="en-US" sz="1400" dirty="0" err="1"/>
              <a:t>Gondzio</a:t>
            </a:r>
            <a:r>
              <a:rPr lang="en-US" sz="1400" dirty="0"/>
              <a:t> J. Hybrid MPI/OPENMP parallel linear support vector machine training[J]. Journal of Machine Learning Research, 2009, 10 : 1937-1953.</a:t>
            </a:r>
          </a:p>
          <a:p>
            <a:pPr algn="l"/>
            <a:r>
              <a:rPr lang="en-US" sz="1400" dirty="0"/>
              <a:t>Waghmare V N, Kulkarni D B. Convex hull using k-means clustering in hybrid(MPI/OpenMP) environment[C]// Proceedings of the International Conference on Computational Intelligence and Communication Networks, Piscataway, 2010: 150-153.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1F819-A401-4937-842E-0EB1E8C9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36" y="1481069"/>
            <a:ext cx="5595797" cy="3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89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lnSpcReduction="10000"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jorov_2" id="{1977D088-71DC-4DE3-A4B8-1219A855C1BD}" vid="{EC502F40-1375-4EC6-992C-FF1ACE6B10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695</TotalTime>
  <Words>324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ArialMT</vt:lpstr>
      <vt:lpstr>Helvetica-Bold</vt:lpstr>
      <vt:lpstr>Schlange Sans</vt:lpstr>
      <vt:lpstr>Arial</vt:lpstr>
      <vt:lpstr>Calibri</vt:lpstr>
      <vt:lpstr>Calibri Light</vt:lpstr>
      <vt:lpstr>Helvetica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Title Capitalization</dc:title>
  <dc:creator>Пенской Александр Владимирович</dc:creator>
  <cp:lastModifiedBy>Chen Yongyu</cp:lastModifiedBy>
  <cp:revision>28</cp:revision>
  <dcterms:created xsi:type="dcterms:W3CDTF">2020-12-07T23:40:52Z</dcterms:created>
  <dcterms:modified xsi:type="dcterms:W3CDTF">2020-12-12T15:08:31Z</dcterms:modified>
</cp:coreProperties>
</file>