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80" r:id="rId23"/>
    <p:sldId id="282" r:id="rId24"/>
    <p:sldId id="283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b2338f60f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7b2338f60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b2338f60f_2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7b2338f60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b2338f60f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7b2338f60f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b2338f60f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7b2338f60f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b2338f60f_2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7b2338f60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b2338f60f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7b2338f60f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b2338f60f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7b2338f60f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417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b2338f60f_2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7b2338f60f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b2338f60f_2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7b2338f60f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b2338f60f_2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37b2338f60f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b2338f60f_2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7b2338f60f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b2338f60f_2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7b2338f60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7b2338f60f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7b2338f60f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b3978d97c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37b3978d97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b3978d97c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37b3978d97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411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b2338f60f_2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g37b2338f60f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534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b2338f60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b2338f60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b2338f60f_2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7b2338f60f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b2338f60f_2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7b2338f60f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b2338f60f_2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7b2338f60f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b2338f60f_2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7b2338f60f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b2338f60f_2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7b2338f60f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b2338f60f_2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7b2338f60f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754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143000" y="1487940"/>
            <a:ext cx="6858000" cy="7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Calibri"/>
              <a:buNone/>
            </a:pPr>
            <a:r>
              <a:rPr lang="en-GB" sz="5300" b="1" dirty="0">
                <a:solidFill>
                  <a:schemeClr val="lt1"/>
                </a:solidFill>
              </a:rPr>
              <a:t>SPI UVM</a:t>
            </a:r>
            <a:endParaRPr sz="5300" b="1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2346512" y="2595987"/>
            <a:ext cx="4257885" cy="188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Programme	: PCDA – DV </a:t>
            </a:r>
            <a:r>
              <a:rPr lang="en-GB" dirty="0" err="1">
                <a:solidFill>
                  <a:schemeClr val="lt1"/>
                </a:solidFill>
              </a:rPr>
              <a:t>Miniproject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Instructors	: CY, Sean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Date		: 19 August 2025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Group		: 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Members		: </a:t>
            </a:r>
            <a:r>
              <a:rPr lang="en-GB" dirty="0" err="1">
                <a:solidFill>
                  <a:schemeClr val="lt1"/>
                </a:solidFill>
              </a:rPr>
              <a:t>Faaez</a:t>
            </a:r>
            <a:r>
              <a:rPr lang="en-GB" dirty="0">
                <a:solidFill>
                  <a:schemeClr val="lt1"/>
                </a:solidFill>
              </a:rPr>
              <a:t>; Kevin; YY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		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3429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/>
              <a:t>Test Plan (Continued)</a:t>
            </a:r>
            <a:endParaRPr sz="4100"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628650" y="879557"/>
            <a:ext cx="7886700" cy="31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177800" lvl="0" indent="-1741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Planned: 18; Executed: 15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825"/>
            <a:ext cx="8852999" cy="35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76"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628650" y="939404"/>
            <a:ext cx="730091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How? deserialized mosi and compared it against the tx_data.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Method: queued from the monitor.</a:t>
            </a:r>
            <a:endParaRPr sz="1800"/>
          </a:p>
        </p:txBody>
      </p:sp>
      <p:pic>
        <p:nvPicPr>
          <p:cNvPr id="218" name="Google Shape;21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828" y="1740750"/>
            <a:ext cx="6866343" cy="314493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/>
          <p:nvPr/>
        </p:nvSpPr>
        <p:spPr>
          <a:xfrm>
            <a:off x="2571750" y="3313217"/>
            <a:ext cx="4293394" cy="15864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628650" y="12606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Test Case: {CPOL: 0, CPHA: 1}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628650" y="1194127"/>
            <a:ext cx="2135981" cy="377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dirty="0"/>
              <a:t>Problem: not sufficient to check at the falling edge of </a:t>
            </a:r>
            <a:r>
              <a:rPr lang="en-GB" sz="1500" dirty="0" err="1"/>
              <a:t>sclk</a:t>
            </a:r>
            <a:r>
              <a:rPr lang="en-GB" sz="1500" dirty="0"/>
              <a:t>!</a:t>
            </a:r>
            <a:br>
              <a:rPr lang="en-GB" sz="1500" dirty="0"/>
            </a:br>
            <a:endParaRPr sz="15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dirty="0"/>
              <a:t>So, need to sample the miso at both rising and falling edge of </a:t>
            </a:r>
            <a:r>
              <a:rPr lang="en-GB" sz="1500" dirty="0" err="1"/>
              <a:t>sclk</a:t>
            </a:r>
            <a:r>
              <a:rPr lang="en-GB" sz="1500" dirty="0"/>
              <a:t>. These samples must not be the same except when the data is all-zeros or all-ones.</a:t>
            </a:r>
            <a:endParaRPr sz="1500" dirty="0"/>
          </a:p>
        </p:txBody>
      </p:sp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50" y="1120237"/>
            <a:ext cx="6036469" cy="3698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/>
          <p:nvPr/>
        </p:nvSpPr>
        <p:spPr>
          <a:xfrm>
            <a:off x="4521994" y="3128963"/>
            <a:ext cx="4329113" cy="17145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 b="1"/>
              <a:t>Results</a:t>
            </a:r>
            <a:endParaRPr sz="4100" b="1"/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5694" y="273844"/>
            <a:ext cx="4846865" cy="135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50" y="1840283"/>
            <a:ext cx="6816088" cy="302937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174949" y="4422710"/>
            <a:ext cx="3995835" cy="15395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37"/>
          <p:cNvCxnSpPr>
            <a:cxnSpLocks/>
          </p:cNvCxnSpPr>
          <p:nvPr/>
        </p:nvCxnSpPr>
        <p:spPr>
          <a:xfrm>
            <a:off x="4226716" y="4499687"/>
            <a:ext cx="3112201" cy="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0" name="Google Shape;240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CA5D07-9196-4572-B64F-2DC7C00FC66A}"/>
                  </a:ext>
                </a:extLst>
              </p:cNvPr>
              <p:cNvSpPr txBox="1"/>
              <p:nvPr/>
            </p:nvSpPr>
            <p:spPr>
              <a:xfrm>
                <a:off x="7394849" y="3761528"/>
                <a:ext cx="13277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/>
                  <a:t>Checker not exercised fully</a:t>
                </a:r>
              </a:p>
              <a:p>
                <a14:m>
                  <m:oMath xmlns:m="http://schemas.openxmlformats.org/officeDocument/2006/math">
                    <m:r>
                      <a:rPr lang="en-MY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dirty="0"/>
                  <a:t> room for improvement!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CA5D07-9196-4572-B64F-2DC7C00FC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49" y="3761528"/>
                <a:ext cx="1327712" cy="954107"/>
              </a:xfrm>
              <a:prstGeom prst="rect">
                <a:avLst/>
              </a:prstGeom>
              <a:blipFill>
                <a:blip r:embed="rId5"/>
                <a:stretch>
                  <a:fillRect l="-1376" t="-1274" b="-573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628650" y="215624"/>
            <a:ext cx="7886700" cy="9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 b="1"/>
              <a:t>Results: Code Coverage (95.81%)</a:t>
            </a:r>
            <a:endParaRPr sz="4100" b="1"/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940" y="2072015"/>
            <a:ext cx="7877175" cy="99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 b="1" dirty="0"/>
              <a:t>Results: Code Coverage (Continued)</a:t>
            </a:r>
            <a:endParaRPr sz="4100" b="1"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4D096-27F8-4E68-BF0D-A13019C5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21" y="949463"/>
            <a:ext cx="2372056" cy="1220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8450F-D5CB-4297-B1E9-EB7EE6378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21" y="2415694"/>
            <a:ext cx="2372056" cy="666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C96F4-2F22-4D27-A10A-E8F9E3CB8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21" y="3330129"/>
            <a:ext cx="2372056" cy="13836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9195A3-23B7-441D-B110-A44EA4A72FD2}"/>
              </a:ext>
            </a:extLst>
          </p:cNvPr>
          <p:cNvSpPr/>
          <p:nvPr/>
        </p:nvSpPr>
        <p:spPr>
          <a:xfrm>
            <a:off x="4572000" y="1075226"/>
            <a:ext cx="3321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>
              <a:lnSpc>
                <a:spcPct val="90000"/>
              </a:lnSpc>
              <a:buClr>
                <a:schemeClr val="dk1"/>
              </a:buClr>
              <a:buSzPts val="1800"/>
              <a:buChar char="•"/>
            </a:pPr>
            <a:r>
              <a:rPr lang="en-GB" sz="1500" dirty="0"/>
              <a:t>What’s not hit?</a:t>
            </a:r>
          </a:p>
          <a:p>
            <a:pPr marL="520700" lvl="1" indent="-1778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Char char="•"/>
            </a:pPr>
            <a:r>
              <a:rPr lang="en-GB" sz="1500" dirty="0"/>
              <a:t>Toggle: </a:t>
            </a:r>
            <a:r>
              <a:rPr lang="en-GB" sz="1500" dirty="0" err="1"/>
              <a:t>rx_data</a:t>
            </a:r>
            <a:endParaRPr lang="en-GB" sz="1500" dirty="0"/>
          </a:p>
          <a:p>
            <a:pPr marL="520700" lvl="1" indent="-1778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Char char="•"/>
            </a:pPr>
            <a:r>
              <a:rPr lang="en-GB" sz="1500" dirty="0"/>
              <a:t>Toggle: </a:t>
            </a:r>
            <a:r>
              <a:rPr lang="en-GB" sz="1500" dirty="0" err="1"/>
              <a:t>clk_cnt</a:t>
            </a:r>
            <a:endParaRPr lang="en-GB" sz="1500" dirty="0"/>
          </a:p>
          <a:p>
            <a:pPr marL="520700" lvl="1" indent="-1778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Char char="•"/>
            </a:pPr>
            <a:r>
              <a:rPr lang="en-GB" sz="1500" dirty="0"/>
              <a:t>Branch: RTL missing branch</a:t>
            </a:r>
          </a:p>
        </p:txBody>
      </p:sp>
      <p:sp>
        <p:nvSpPr>
          <p:cNvPr id="16" name="Google Shape;248;p38">
            <a:extLst>
              <a:ext uri="{FF2B5EF4-FFF2-40B4-BE49-F238E27FC236}">
                <a16:creationId xmlns:a16="http://schemas.microsoft.com/office/drawing/2014/main" id="{8D53C0C1-CF00-4CC4-96C0-BB0FA12873E2}"/>
              </a:ext>
            </a:extLst>
          </p:cNvPr>
          <p:cNvSpPr txBox="1"/>
          <p:nvPr/>
        </p:nvSpPr>
        <p:spPr>
          <a:xfrm>
            <a:off x="4493419" y="2690494"/>
            <a:ext cx="3929062" cy="102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Analysis:</a:t>
            </a:r>
            <a:endParaRPr sz="1500" dirty="0"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 hardcoded to 8’hB9 for MISO</a:t>
            </a:r>
            <a:endParaRPr sz="1500" dirty="0"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SCLK divider parameter</a:t>
            </a:r>
            <a:endParaRPr sz="1500" dirty="0"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 bad practice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48;p38">
            <a:extLst>
              <a:ext uri="{FF2B5EF4-FFF2-40B4-BE49-F238E27FC236}">
                <a16:creationId xmlns:a16="http://schemas.microsoft.com/office/drawing/2014/main" id="{E04C9E53-0F06-4169-B386-DC0BA9E29246}"/>
              </a:ext>
            </a:extLst>
          </p:cNvPr>
          <p:cNvSpPr txBox="1"/>
          <p:nvPr/>
        </p:nvSpPr>
        <p:spPr>
          <a:xfrm>
            <a:off x="4572000" y="4345034"/>
            <a:ext cx="3929062" cy="33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waive. 100% code coverage achieved!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4C9AC17-6EBC-4A03-BD65-CA8E4C7AD1C8}"/>
              </a:ext>
            </a:extLst>
          </p:cNvPr>
          <p:cNvSpPr/>
          <p:nvPr/>
        </p:nvSpPr>
        <p:spPr>
          <a:xfrm>
            <a:off x="6199094" y="2238935"/>
            <a:ext cx="134471" cy="3650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0B1FEDD-A1DB-49CD-AA5D-DABCE48807B5}"/>
              </a:ext>
            </a:extLst>
          </p:cNvPr>
          <p:cNvSpPr/>
          <p:nvPr/>
        </p:nvSpPr>
        <p:spPr>
          <a:xfrm>
            <a:off x="6192370" y="3839444"/>
            <a:ext cx="134471" cy="3650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794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000" b="1"/>
              <a:t>Results: Functional Coverage (100%)</a:t>
            </a:r>
            <a:endParaRPr sz="4000" b="1"/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42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Capture all DUT’s signals.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10" y="1854855"/>
            <a:ext cx="7758740" cy="298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 b="1"/>
              <a:t>Conclusions</a:t>
            </a:r>
            <a:endParaRPr sz="4100" b="1"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33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dirty="0"/>
              <a:t>Developed a UVM framework to verify SPI master only.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dirty="0"/>
              <a:t>Planned 18 test cases but executed only 15. </a:t>
            </a: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dirty="0"/>
              <a:t>No RTL bug found.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dirty="0"/>
              <a:t>~95% code coverage; those un-hit could be waived.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dirty="0"/>
              <a:t>100% functional coverage.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dirty="0"/>
              <a:t>It was fun!</a:t>
            </a:r>
            <a:endParaRPr sz="2700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628650" y="17735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 b="1" dirty="0"/>
              <a:t>Limitations and Future</a:t>
            </a:r>
            <a:endParaRPr sz="4100" b="1" dirty="0"/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body" idx="1"/>
          </p:nvPr>
        </p:nvSpPr>
        <p:spPr>
          <a:xfrm>
            <a:off x="893450" y="1171526"/>
            <a:ext cx="7886700" cy="381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000" dirty="0"/>
              <a:t>Not able to have full control over different sequence to the driver during runtime.</a:t>
            </a:r>
            <a:endParaRPr sz="2000" dirty="0"/>
          </a:p>
          <a:p>
            <a:pPr marL="5207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Solution: create new virtual interface for TB or use </a:t>
            </a:r>
            <a:r>
              <a:rPr lang="en-GB" sz="2000" dirty="0" err="1"/>
              <a:t>sv</a:t>
            </a:r>
            <a:r>
              <a:rPr lang="en-GB" sz="2000" dirty="0"/>
              <a:t> </a:t>
            </a:r>
            <a:r>
              <a:rPr lang="en-GB" sz="2000" dirty="0" err="1"/>
              <a:t>plusargs</a:t>
            </a:r>
            <a:r>
              <a:rPr lang="en-GB" sz="2000" dirty="0"/>
              <a:t> passed from compilation.</a:t>
            </a:r>
            <a:br>
              <a:rPr lang="en-GB" sz="2000" dirty="0"/>
            </a:br>
            <a:endParaRPr sz="2000" dirty="0"/>
          </a:p>
          <a:p>
            <a:pPr marL="1778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000" dirty="0"/>
              <a:t>Framework not scalable to:</a:t>
            </a:r>
            <a:endParaRPr sz="2000" dirty="0"/>
          </a:p>
          <a:p>
            <a:pPr marL="5207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Different SPI data width parameters.</a:t>
            </a:r>
            <a:endParaRPr sz="2000" dirty="0"/>
          </a:p>
          <a:p>
            <a:pPr marL="5207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Different SPI modes: {CPHA, CPHOL}.</a:t>
            </a:r>
            <a:endParaRPr sz="2000" dirty="0"/>
          </a:p>
          <a:p>
            <a:pPr marL="5207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Different SCLK divider parameter.</a:t>
            </a:r>
            <a:br>
              <a:rPr lang="en-GB" sz="2000" dirty="0"/>
            </a:br>
            <a:endParaRPr sz="2000" dirty="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000" dirty="0"/>
              <a:t>Only for SPI master</a:t>
            </a:r>
            <a:endParaRPr sz="2000" dirty="0"/>
          </a:p>
          <a:p>
            <a:pPr marL="520700" lvl="1" indent="-241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GB" sz="2000" dirty="0"/>
              <a:t>Need modifications to accommodate SPI slave/master.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754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2295850" y="2074675"/>
            <a:ext cx="4448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GB" sz="4500" b="1">
                <a:solidFill>
                  <a:schemeClr val="lt1"/>
                </a:solidFill>
              </a:rPr>
              <a:t>THANK YOU</a:t>
            </a:r>
            <a:endParaRPr sz="4500" b="1">
              <a:solidFill>
                <a:schemeClr val="lt1"/>
              </a:solidFill>
            </a:endParaRPr>
          </a:p>
        </p:txBody>
      </p:sp>
      <p:sp>
        <p:nvSpPr>
          <p:cNvPr id="280" name="Google Shape;280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75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GB" sz="4500" b="1">
                <a:solidFill>
                  <a:schemeClr val="lt1"/>
                </a:solidFill>
              </a:rPr>
              <a:t>Outline</a:t>
            </a:r>
            <a:endParaRPr sz="4500" b="1">
              <a:solidFill>
                <a:schemeClr val="lt1"/>
              </a:solidFill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628650" y="1520088"/>
            <a:ext cx="7886700" cy="323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UVM Microarchitecture</a:t>
            </a:r>
            <a:endParaRPr/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Test Sequence</a:t>
            </a:r>
            <a:endParaRPr/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Testplan</a:t>
            </a:r>
            <a:endParaRPr sz="3000">
              <a:solidFill>
                <a:schemeClr val="lt1"/>
              </a:solidFill>
            </a:endParaRPr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Test Case</a:t>
            </a:r>
            <a:endParaRPr/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Results and Discussions</a:t>
            </a:r>
            <a:endParaRPr/>
          </a:p>
          <a:p>
            <a:pPr marL="1778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Conclusion and Future</a:t>
            </a:r>
            <a:endParaRPr/>
          </a:p>
          <a:p>
            <a:pPr marL="5207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>
              <a:solidFill>
                <a:schemeClr val="lt1"/>
              </a:solidFill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628650" y="115468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Appendix - RTL</a:t>
            </a:r>
            <a:endParaRPr dirty="0"/>
          </a:p>
        </p:txBody>
      </p:sp>
      <p:sp>
        <p:nvSpPr>
          <p:cNvPr id="286" name="Google Shape;286;p43"/>
          <p:cNvSpPr txBox="1"/>
          <p:nvPr/>
        </p:nvSpPr>
        <p:spPr>
          <a:xfrm>
            <a:off x="155325" y="1154924"/>
            <a:ext cx="2648387" cy="38204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#(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parameter CLK_DIV = 4  // Clock divider (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spi_clk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)(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  // System clock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rst_n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// Active-low reset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       start,    // Start transmission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[7:0]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tx_data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// Data to transmit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[7:0]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rx_data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// Received data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busy,     // Transmission in progress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done,     // Transmission complete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SPI interface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 // SPI clock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mosi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  // Master out, slave 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       miso,     // Master in, slave out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cs_n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Chip select (active low)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logic [7:0]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tx_reg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// Transmit shift register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logic [7:0]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rx_reg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// Receive shift register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logic [2:0]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// Bit counter (0-7)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logic [CLK_DIV-1:0]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// Clock divider counter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typedef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{IDLE, TRANSFER}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state_t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state_t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3"/>
          <p:cNvSpPr txBox="1"/>
          <p:nvPr/>
        </p:nvSpPr>
        <p:spPr>
          <a:xfrm>
            <a:off x="2886204" y="1154925"/>
            <a:ext cx="2957960" cy="38204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always_ff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@(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posedge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negedge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rst_n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(!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rst_n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IDLE;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1'b0;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cs_n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1'b1;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busy &lt;= 1'b0;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done &lt;= 1'b0;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rx_data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8'h00;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'0;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3'd7;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 else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done &lt;= 1'b0;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case (state)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IDLE: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cs_n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1'b1;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1'b0;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busy &lt;= 1'b0;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'0;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3'd7;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rx_data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1'b0;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(start)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state &lt;= TRANSFER;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tx_reg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tx_data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cs_n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1'b0;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busy &lt;= 1'b1;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end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End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5941289" y="280567"/>
            <a:ext cx="3090721" cy="46948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TRANSFER: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if (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CLK_DIV-1)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'0;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~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if (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// Rising edge - sample MISO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rx_reg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{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rx_reg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[6:0], miso};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if (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0)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// Last bit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state &lt;= IDLE;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rx_data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{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rx_reg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[6:0], miso};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done &lt;= 1'b1;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cs_n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1'b1;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end else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end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end else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// Falling edge - change MOSI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mosi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tx_reg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end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end else begin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clk_cnt</a:t>
            </a: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+ 1;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end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end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endcase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endmodule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C99CF-5C8A-4EF2-86C4-9F21F1A45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754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>
            <a:spLocks noGrp="1"/>
          </p:cNvSpPr>
          <p:nvPr>
            <p:ph type="title"/>
          </p:nvPr>
        </p:nvSpPr>
        <p:spPr>
          <a:xfrm>
            <a:off x="2295850" y="2074675"/>
            <a:ext cx="4448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GB" sz="4500" b="1">
                <a:solidFill>
                  <a:schemeClr val="lt1"/>
                </a:solidFill>
              </a:rPr>
              <a:t>QnA</a:t>
            </a:r>
            <a:endParaRPr sz="4500" b="1">
              <a:solidFill>
                <a:schemeClr val="lt1"/>
              </a:solidFill>
            </a:endParaRPr>
          </a:p>
        </p:txBody>
      </p:sp>
      <p:sp>
        <p:nvSpPr>
          <p:cNvPr id="325" name="Google Shape;325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754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>
            <a:spLocks noGrp="1"/>
          </p:cNvSpPr>
          <p:nvPr>
            <p:ph type="title"/>
          </p:nvPr>
        </p:nvSpPr>
        <p:spPr>
          <a:xfrm>
            <a:off x="2295850" y="2074675"/>
            <a:ext cx="4448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GB" sz="4500" b="1" dirty="0">
                <a:solidFill>
                  <a:schemeClr val="lt1"/>
                </a:solidFill>
              </a:rPr>
              <a:t>Feedback Received</a:t>
            </a:r>
            <a:endParaRPr sz="4500" b="1" dirty="0">
              <a:solidFill>
                <a:schemeClr val="lt1"/>
              </a:solidFill>
            </a:endParaRPr>
          </a:p>
        </p:txBody>
      </p:sp>
      <p:sp>
        <p:nvSpPr>
          <p:cNvPr id="325" name="Google Shape;325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25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0DC68-7BDE-429D-BD0D-B9DEF5C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Feedback Received</a:t>
            </a:r>
            <a:endParaRPr lang="en-MY" dirty="0"/>
          </a:p>
        </p:txBody>
      </p:sp>
      <p:sp>
        <p:nvSpPr>
          <p:cNvPr id="274" name="Google Shape;274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500" dirty="0"/>
              <a:t>Transaction class can be split into two different classes:</a:t>
            </a:r>
          </a:p>
          <a:p>
            <a:pPr marL="635000" lvl="1" indent="-152400">
              <a:spcBef>
                <a:spcPts val="0"/>
              </a:spcBef>
              <a:buSzPts val="2400"/>
            </a:pPr>
            <a:r>
              <a:rPr lang="en-GB" sz="2500" dirty="0"/>
              <a:t>One is for the DUT.</a:t>
            </a:r>
          </a:p>
          <a:p>
            <a:pPr marL="635000" lvl="1" indent="-152400">
              <a:spcBef>
                <a:spcPts val="0"/>
              </a:spcBef>
              <a:buSzPts val="2400"/>
            </a:pPr>
            <a:r>
              <a:rPr lang="en-GB" sz="2500" dirty="0"/>
              <a:t>One is for the TB and other utility signals.</a:t>
            </a:r>
            <a:br>
              <a:rPr lang="en-GB" sz="2500" dirty="0"/>
            </a:br>
            <a:endParaRPr lang="en-GB" sz="2500" dirty="0"/>
          </a:p>
          <a:p>
            <a:pPr marL="177800" indent="-152400">
              <a:spcBef>
                <a:spcPts val="0"/>
              </a:spcBef>
              <a:buSzPts val="2400"/>
            </a:pPr>
            <a:r>
              <a:rPr lang="en-GB" sz="2500" dirty="0"/>
              <a:t>For the interaction between sequence and driver, we could use </a:t>
            </a:r>
            <a:r>
              <a:rPr lang="en-GB" sz="2500" i="1" dirty="0"/>
              <a:t>event</a:t>
            </a:r>
            <a:r>
              <a:rPr lang="en-GB" sz="2500" dirty="0"/>
              <a:t> structure to signal to the sequence for a given event.</a:t>
            </a: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2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28650" y="1268044"/>
            <a:ext cx="7886700" cy="693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TB Dummy slave is based on old version as follows. But RTL is based on the latest one. See Appendix - RTL for more information.</a:t>
            </a:r>
            <a:endParaRPr dirty="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688" y="2134570"/>
            <a:ext cx="4270620" cy="27764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25782-C43B-45CD-881F-796E81061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343" y="628962"/>
            <a:ext cx="7137755" cy="430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0" y="88491"/>
            <a:ext cx="9144000" cy="50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b="1"/>
              <a:t>UVM Microarchitecture</a:t>
            </a:r>
            <a:endParaRPr b="1"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157" y="623397"/>
            <a:ext cx="7139684" cy="438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0" y="0"/>
            <a:ext cx="9144000" cy="62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UVM uarch: Transaction Packet</a:t>
            </a:r>
            <a:endParaRPr sz="3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0" y="0"/>
            <a:ext cx="9144000" cy="6238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3968" b="-2573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165" name="Google Shape;16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22329-921D-4F2C-8B0F-5208DC7A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76" y="767396"/>
            <a:ext cx="7180647" cy="40872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 b="1"/>
              <a:t>Test Sequence</a:t>
            </a:r>
            <a:endParaRPr sz="4100" b="1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628650" y="1540669"/>
            <a:ext cx="7886700" cy="258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Handshake</a:t>
            </a:r>
            <a:endParaRPr/>
          </a:p>
          <a:p>
            <a:pPr marL="38100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Start randomization only</a:t>
            </a:r>
            <a:endParaRPr/>
          </a:p>
          <a:p>
            <a:pPr marL="38100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Reset randomization only</a:t>
            </a:r>
            <a:endParaRPr/>
          </a:p>
          <a:p>
            <a:pPr marL="38100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Back-to-back TX data randomization only</a:t>
            </a:r>
            <a:endParaRPr/>
          </a:p>
          <a:p>
            <a:pPr marL="38100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All randomization: {start, rst_n, tx_data}</a:t>
            </a:r>
            <a:endParaRPr sz="2700"/>
          </a:p>
        </p:txBody>
      </p:sp>
      <p:sp>
        <p:nvSpPr>
          <p:cNvPr id="173" name="Google Shape;17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4" y="2367920"/>
            <a:ext cx="9144000" cy="1822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 b="1"/>
              <a:t>Test Sequence (continued)</a:t>
            </a:r>
            <a:endParaRPr sz="4100" b="1"/>
          </a:p>
        </p:txBody>
      </p:sp>
      <p:cxnSp>
        <p:nvCxnSpPr>
          <p:cNvPr id="180" name="Google Shape;180;p32"/>
          <p:cNvCxnSpPr/>
          <p:nvPr/>
        </p:nvCxnSpPr>
        <p:spPr>
          <a:xfrm>
            <a:off x="1871663" y="2057400"/>
            <a:ext cx="0" cy="23288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32"/>
          <p:cNvCxnSpPr/>
          <p:nvPr/>
        </p:nvCxnSpPr>
        <p:spPr>
          <a:xfrm>
            <a:off x="4900613" y="2057400"/>
            <a:ext cx="0" cy="23288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32"/>
          <p:cNvCxnSpPr/>
          <p:nvPr/>
        </p:nvCxnSpPr>
        <p:spPr>
          <a:xfrm>
            <a:off x="6707981" y="2057400"/>
            <a:ext cx="0" cy="23288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32"/>
          <p:cNvCxnSpPr/>
          <p:nvPr/>
        </p:nvCxnSpPr>
        <p:spPr>
          <a:xfrm>
            <a:off x="8222456" y="2057400"/>
            <a:ext cx="0" cy="23288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32"/>
          <p:cNvCxnSpPr/>
          <p:nvPr/>
        </p:nvCxnSpPr>
        <p:spPr>
          <a:xfrm>
            <a:off x="1057275" y="2057400"/>
            <a:ext cx="0" cy="23288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32"/>
          <p:cNvCxnSpPr/>
          <p:nvPr/>
        </p:nvCxnSpPr>
        <p:spPr>
          <a:xfrm>
            <a:off x="1100138" y="2114550"/>
            <a:ext cx="7500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1914525" y="2114550"/>
            <a:ext cx="297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7" name="Google Shape;187;p32"/>
          <p:cNvCxnSpPr/>
          <p:nvPr/>
        </p:nvCxnSpPr>
        <p:spPr>
          <a:xfrm>
            <a:off x="4900613" y="2114550"/>
            <a:ext cx="18073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8" name="Google Shape;188;p32"/>
          <p:cNvCxnSpPr/>
          <p:nvPr/>
        </p:nvCxnSpPr>
        <p:spPr>
          <a:xfrm>
            <a:off x="6707981" y="2114550"/>
            <a:ext cx="1514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9" name="Google Shape;189;p32"/>
          <p:cNvCxnSpPr/>
          <p:nvPr/>
        </p:nvCxnSpPr>
        <p:spPr>
          <a:xfrm>
            <a:off x="9079706" y="2057400"/>
            <a:ext cx="0" cy="232886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32"/>
          <p:cNvCxnSpPr/>
          <p:nvPr/>
        </p:nvCxnSpPr>
        <p:spPr>
          <a:xfrm>
            <a:off x="8293894" y="2114550"/>
            <a:ext cx="7500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91" name="Google Shape;191;p32"/>
          <p:cNvSpPr txBox="1"/>
          <p:nvPr/>
        </p:nvSpPr>
        <p:spPr>
          <a:xfrm>
            <a:off x="1110853" y="1512449"/>
            <a:ext cx="852417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T1: Handshake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2607468" y="1512449"/>
            <a:ext cx="143589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T2: </a:t>
            </a:r>
            <a:b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Back-to-back tx_data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5225653" y="1525915"/>
            <a:ext cx="115728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T3: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Randomized </a:t>
            </a:r>
            <a:r>
              <a:rPr lang="en-GB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rst_n</a:t>
            </a:r>
            <a:endParaRPr sz="11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6908008" y="1521386"/>
            <a:ext cx="115728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T4: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Randomized </a:t>
            </a:r>
            <a:r>
              <a:rPr lang="en-GB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1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8293901" y="1545818"/>
            <a:ext cx="9216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T5: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Randomized all</a:t>
            </a:r>
            <a:endParaRPr sz="11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/>
              <a:t>Test Plan</a:t>
            </a:r>
            <a:endParaRPr sz="4100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133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Assumption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Fixed topology: SPI master only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Fixed SCLK clock division value.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Fixed SPI mode: {CPOL: 0, CPHA: 1}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1101</Words>
  <Application>Microsoft Office PowerPoint</Application>
  <PresentationFormat>On-screen Show (16:9)</PresentationFormat>
  <Paragraphs>203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Simple Light</vt:lpstr>
      <vt:lpstr>Office Theme</vt:lpstr>
      <vt:lpstr>SPI UVM</vt:lpstr>
      <vt:lpstr>Outline</vt:lpstr>
      <vt:lpstr>DISCLAIMER</vt:lpstr>
      <vt:lpstr>UVM Microarchitecture</vt:lpstr>
      <vt:lpstr>PowerPoint Presentation</vt:lpstr>
      <vt:lpstr>PowerPoint Presentation</vt:lpstr>
      <vt:lpstr>Test Sequence</vt:lpstr>
      <vt:lpstr>Test Sequence (continued)</vt:lpstr>
      <vt:lpstr>Test Plan</vt:lpstr>
      <vt:lpstr>Test Plan (Continued)</vt:lpstr>
      <vt:lpstr> </vt:lpstr>
      <vt:lpstr>Test Case: {CPOL: 0, CPHA: 1}</vt:lpstr>
      <vt:lpstr>Results</vt:lpstr>
      <vt:lpstr>Results: Code Coverage (95.81%)</vt:lpstr>
      <vt:lpstr>Results: Code Coverage (Continued)</vt:lpstr>
      <vt:lpstr>Results: Functional Coverage (100%)</vt:lpstr>
      <vt:lpstr>Conclusions</vt:lpstr>
      <vt:lpstr>Limitations and Future</vt:lpstr>
      <vt:lpstr>THANK YOU</vt:lpstr>
      <vt:lpstr>Appendix - RTL</vt:lpstr>
      <vt:lpstr>QnA</vt:lpstr>
      <vt:lpstr>Feedback Received</vt:lpstr>
      <vt:lpstr>Feedback Received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 UVM</dc:title>
  <dc:creator>Penang Chip Design Academy</dc:creator>
  <cp:lastModifiedBy>Penang Chip Design Academy</cp:lastModifiedBy>
  <cp:revision>41</cp:revision>
  <dcterms:modified xsi:type="dcterms:W3CDTF">2025-08-19T03:14:20Z</dcterms:modified>
</cp:coreProperties>
</file>