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42" r:id="rId3"/>
    <p:sldId id="264" r:id="rId4"/>
    <p:sldId id="284" r:id="rId5"/>
    <p:sldId id="266" r:id="rId6"/>
    <p:sldId id="267" r:id="rId7"/>
    <p:sldId id="343" r:id="rId8"/>
    <p:sldId id="322" r:id="rId9"/>
    <p:sldId id="344" r:id="rId10"/>
    <p:sldId id="345" r:id="rId11"/>
    <p:sldId id="329" r:id="rId12"/>
    <p:sldId id="341" r:id="rId13"/>
    <p:sldId id="339" r:id="rId14"/>
    <p:sldId id="332" r:id="rId15"/>
    <p:sldId id="340" r:id="rId16"/>
    <p:sldId id="325" r:id="rId17"/>
    <p:sldId id="309" r:id="rId18"/>
    <p:sldId id="327" r:id="rId19"/>
    <p:sldId id="304" r:id="rId20"/>
    <p:sldId id="297" r:id="rId21"/>
    <p:sldId id="298" r:id="rId22"/>
    <p:sldId id="299" r:id="rId23"/>
    <p:sldId id="300" r:id="rId24"/>
    <p:sldId id="263"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88" autoAdjust="0"/>
  </p:normalViewPr>
  <p:slideViewPr>
    <p:cSldViewPr snapToGrid="0">
      <p:cViewPr varScale="1">
        <p:scale>
          <a:sx n="67" d="100"/>
          <a:sy n="67" d="100"/>
        </p:scale>
        <p:origin x="8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8A6DB-D0D8-47E6-B79D-EE0878CB47BC}" type="datetimeFigureOut">
              <a:rPr lang="en-PH" smtClean="0"/>
              <a:pPr/>
              <a:t>8/5/2019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99CDF-76BD-4D1E-9223-686989D8D7EC}" type="slidenum">
              <a:rPr lang="en-PH" smtClean="0"/>
              <a:pPr/>
              <a:t>‹#›</a:t>
            </a:fld>
            <a:endParaRPr lang="en-PH"/>
          </a:p>
        </p:txBody>
      </p:sp>
    </p:spTree>
    <p:extLst>
      <p:ext uri="{BB962C8B-B14F-4D97-AF65-F5344CB8AC3E}">
        <p14:creationId xmlns:p14="http://schemas.microsoft.com/office/powerpoint/2010/main" val="311534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Introduce</a:t>
            </a:r>
            <a:r>
              <a:rPr lang="en-PH" baseline="0" dirty="0" smtClean="0"/>
              <a:t> that you’re both in the financial services so it’s relevant to both of you</a:t>
            </a:r>
          </a:p>
          <a:p>
            <a:r>
              <a:rPr lang="en-PH" baseline="0" dirty="0" smtClean="0"/>
              <a:t>$1.9 trillion – </a:t>
            </a:r>
            <a:r>
              <a:rPr lang="en-PH" baseline="0" dirty="0" err="1" smtClean="0"/>
              <a:t>blackrock</a:t>
            </a:r>
            <a:endParaRPr lang="en-PH" baseline="0" dirty="0" smtClean="0"/>
          </a:p>
          <a:p>
            <a:r>
              <a:rPr lang="en-PH" baseline="0" dirty="0" smtClean="0"/>
              <a:t>AQR </a:t>
            </a:r>
            <a:r>
              <a:rPr lang="en-PH" baseline="0" dirty="0" smtClean="0">
                <a:sym typeface="Wingdings" panose="05000000000000000000" pitchFamily="2" charset="2"/>
              </a:rPr>
              <a:t> factor investing</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243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Introduce</a:t>
            </a:r>
            <a:r>
              <a:rPr lang="en-PH" baseline="0" dirty="0" smtClean="0"/>
              <a:t> that you’re both in the financial services so it’s relevant to both of you</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687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470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95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308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10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263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At least $100,000</a:t>
            </a:r>
            <a:r>
              <a:rPr lang="en-PH" baseline="0" dirty="0" smtClean="0"/>
              <a:t> to $1million (minimum) to invest in hedge funds with at least 1 year lock in period, and the risk appetite to sleep at night when the markets aren’t doing well</a:t>
            </a:r>
          </a:p>
          <a:p>
            <a:r>
              <a:rPr lang="en-PH" baseline="0" dirty="0" smtClean="0"/>
              <a:t>- Accredited investor (AI): financial capacity and financial sophistication</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2</a:t>
            </a:fld>
            <a:endParaRPr lang="en-PH"/>
          </a:p>
        </p:txBody>
      </p:sp>
    </p:spTree>
    <p:extLst>
      <p:ext uri="{BB962C8B-B14F-4D97-AF65-F5344CB8AC3E}">
        <p14:creationId xmlns:p14="http://schemas.microsoft.com/office/powerpoint/2010/main" val="176273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3 trillion- almost 500x the bail out money in 2009</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3</a:t>
            </a:fld>
            <a:endParaRPr lang="en-PH"/>
          </a:p>
        </p:txBody>
      </p:sp>
    </p:spTree>
    <p:extLst>
      <p:ext uri="{BB962C8B-B14F-4D97-AF65-F5344CB8AC3E}">
        <p14:creationId xmlns:p14="http://schemas.microsoft.com/office/powerpoint/2010/main" val="356925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Avoid the fees</a:t>
            </a:r>
          </a:p>
          <a:p>
            <a:r>
              <a:rPr lang="en-PH" dirty="0" smtClean="0"/>
              <a:t>Do it yourself</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4</a:t>
            </a:fld>
            <a:endParaRPr lang="en-PH"/>
          </a:p>
        </p:txBody>
      </p:sp>
    </p:spTree>
    <p:extLst>
      <p:ext uri="{BB962C8B-B14F-4D97-AF65-F5344CB8AC3E}">
        <p14:creationId xmlns:p14="http://schemas.microsoft.com/office/powerpoint/2010/main" val="1018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smtClean="0">
                <a:solidFill>
                  <a:schemeClr val="tx1"/>
                </a:solidFill>
                <a:effectLst/>
                <a:latin typeface="+mn-lt"/>
                <a:ea typeface="+mn-ea"/>
                <a:cs typeface="+mn-cs"/>
              </a:rPr>
              <a:t>From</a:t>
            </a:r>
            <a:r>
              <a:rPr lang="en-PH" sz="1200" b="0" i="0" kern="1200" baseline="0" dirty="0" smtClean="0">
                <a:solidFill>
                  <a:schemeClr val="tx1"/>
                </a:solidFill>
                <a:effectLst/>
                <a:latin typeface="+mn-lt"/>
                <a:ea typeface="+mn-ea"/>
                <a:cs typeface="+mn-cs"/>
              </a:rPr>
              <a:t> financial times:</a:t>
            </a:r>
            <a:endParaRPr lang="en-PH" sz="1200" b="0" i="0" kern="1200" dirty="0" smtClean="0">
              <a:solidFill>
                <a:schemeClr val="tx1"/>
              </a:solidFill>
              <a:effectLst/>
              <a:latin typeface="+mn-lt"/>
              <a:ea typeface="+mn-ea"/>
              <a:cs typeface="+mn-cs"/>
            </a:endParaRPr>
          </a:p>
          <a:p>
            <a:r>
              <a:rPr lang="en-PH" sz="1200" b="0" i="0" kern="1200" dirty="0" smtClean="0">
                <a:solidFill>
                  <a:schemeClr val="tx1"/>
                </a:solidFill>
                <a:effectLst/>
                <a:latin typeface="+mn-lt"/>
                <a:ea typeface="+mn-ea"/>
                <a:cs typeface="+mn-cs"/>
              </a:rPr>
              <a:t>By in theory replicating what a lot of professional money managers do at a fraction of the cost, factor investing puts more pressure on fees.</a:t>
            </a:r>
            <a:r>
              <a:rPr lang="en-PH" dirty="0" smtClean="0"/>
              <a:t/>
            </a:r>
            <a:br>
              <a:rPr lang="en-PH" dirty="0" smtClean="0"/>
            </a:br>
            <a:r>
              <a:rPr lang="en-PH" dirty="0" smtClean="0"/>
              <a:t>Many of the anomalies that factor investing exploit are deeply rooted in human psychology, which is why they are not weeded out over time. And as long as even quants can fall prey to these foibles, then factors will have a bright future </a:t>
            </a:r>
          </a:p>
          <a:p>
            <a:r>
              <a:rPr lang="en-PH" dirty="0" smtClean="0"/>
              <a:t/>
            </a:r>
            <a:br>
              <a:rPr lang="en-PH" dirty="0" smtClean="0"/>
            </a:br>
            <a:r>
              <a:rPr lang="en-PH" dirty="0" smtClean="0"/>
              <a:t>“But if we can’t keep emotion out of our own brains, it’s pretty good news for the factors, for the idea that investors aren’t perfectly rational is the reason these factors work</a:t>
            </a:r>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5</a:t>
            </a:fld>
            <a:endParaRPr lang="en-PH"/>
          </a:p>
        </p:txBody>
      </p:sp>
    </p:spTree>
    <p:extLst>
      <p:ext uri="{BB962C8B-B14F-4D97-AF65-F5344CB8AC3E}">
        <p14:creationId xmlns:p14="http://schemas.microsoft.com/office/powerpoint/2010/main" val="2919326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smtClean="0">
                <a:solidFill>
                  <a:schemeClr val="tx1"/>
                </a:solidFill>
                <a:effectLst/>
                <a:latin typeface="+mn-lt"/>
                <a:ea typeface="+mn-ea"/>
                <a:cs typeface="+mn-cs"/>
              </a:rPr>
              <a:t>From</a:t>
            </a:r>
            <a:r>
              <a:rPr lang="en-PH" sz="1200" b="0" i="0" kern="1200" baseline="0" dirty="0" smtClean="0">
                <a:solidFill>
                  <a:schemeClr val="tx1"/>
                </a:solidFill>
                <a:effectLst/>
                <a:latin typeface="+mn-lt"/>
                <a:ea typeface="+mn-ea"/>
                <a:cs typeface="+mn-cs"/>
              </a:rPr>
              <a:t> financial times:</a:t>
            </a:r>
            <a:endParaRPr lang="en-PH" sz="1200" b="0" i="0" kern="1200" dirty="0" smtClean="0">
              <a:solidFill>
                <a:schemeClr val="tx1"/>
              </a:solidFill>
              <a:effectLst/>
              <a:latin typeface="+mn-lt"/>
              <a:ea typeface="+mn-ea"/>
              <a:cs typeface="+mn-cs"/>
            </a:endParaRPr>
          </a:p>
          <a:p>
            <a:r>
              <a:rPr lang="en-PH" sz="1200" b="0" i="0" kern="1200" dirty="0" smtClean="0">
                <a:solidFill>
                  <a:schemeClr val="tx1"/>
                </a:solidFill>
                <a:effectLst/>
                <a:latin typeface="+mn-lt"/>
                <a:ea typeface="+mn-ea"/>
                <a:cs typeface="+mn-cs"/>
              </a:rPr>
              <a:t>By in theory replicating what a lot of professional money managers do at a fraction of the cost, factor investing puts more pressure on fees.</a:t>
            </a:r>
            <a:r>
              <a:rPr lang="en-PH" dirty="0" smtClean="0"/>
              <a:t/>
            </a:r>
            <a:br>
              <a:rPr lang="en-PH" dirty="0" smtClean="0"/>
            </a:br>
            <a:r>
              <a:rPr lang="en-PH" dirty="0" smtClean="0"/>
              <a:t>Many of the anomalies that factor investing exploit are deeply rooted in human psychology, which is why they are not weeded out over time. And as long as even quants can fall prey to these foibles, then factors will have a bright future </a:t>
            </a:r>
          </a:p>
          <a:p>
            <a:r>
              <a:rPr lang="en-PH" dirty="0" smtClean="0"/>
              <a:t/>
            </a:r>
            <a:br>
              <a:rPr lang="en-PH" dirty="0" smtClean="0"/>
            </a:br>
            <a:r>
              <a:rPr lang="en-PH" dirty="0" smtClean="0"/>
              <a:t>“But if we can’t keep emotion out of our own brains, it’s pretty good news for the factors, for the idea that investors aren’t perfectly rational is the reason these factors work</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27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BE99CDF-76BD-4D1E-9223-686989D8D7EC}" type="slidenum">
              <a:rPr lang="en-PH" smtClean="0"/>
              <a:pPr/>
              <a:t>7</a:t>
            </a:fld>
            <a:endParaRPr lang="en-PH"/>
          </a:p>
        </p:txBody>
      </p:sp>
    </p:spTree>
    <p:extLst>
      <p:ext uri="{BB962C8B-B14F-4D97-AF65-F5344CB8AC3E}">
        <p14:creationId xmlns:p14="http://schemas.microsoft.com/office/powerpoint/2010/main" val="236125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PH" dirty="0" smtClean="0"/>
              <a:t>Linear relationship</a:t>
            </a:r>
          </a:p>
          <a:p>
            <a:pPr marL="0" lvl="0" indent="0">
              <a:spcBef>
                <a:spcPts val="0"/>
              </a:spcBef>
              <a:spcAft>
                <a:spcPts val="0"/>
              </a:spcAft>
              <a:buNone/>
            </a:pPr>
            <a:r>
              <a:rPr lang="en-PH" dirty="0" smtClean="0"/>
              <a:t>As</a:t>
            </a:r>
            <a:r>
              <a:rPr lang="en-PH" baseline="0" dirty="0" smtClean="0"/>
              <a:t> GMHF performance correlates to performance of large cap performance improvement, growth stocks and momentum</a:t>
            </a:r>
            <a:endParaRPr dirty="0"/>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37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Lookback straddle</a:t>
            </a:r>
          </a:p>
          <a:p>
            <a:pPr marL="171450" indent="-171450">
              <a:buFontTx/>
              <a:buChar char="-"/>
            </a:pPr>
            <a:r>
              <a:rPr lang="en-PH" baseline="0" dirty="0" smtClean="0"/>
              <a:t>Biggest stock swing over the from initiation to expiration </a:t>
            </a:r>
          </a:p>
          <a:p>
            <a:pPr marL="171450" indent="-171450">
              <a:buFontTx/>
              <a:buChar char="-"/>
            </a:pPr>
            <a:endParaRPr lang="en-PH" baseline="0" dirty="0" smtClean="0"/>
          </a:p>
          <a:p>
            <a:pPr marL="0" indent="0">
              <a:buFontTx/>
              <a:buNone/>
            </a:pPr>
            <a:r>
              <a:rPr lang="en-PH" baseline="0" dirty="0" smtClean="0"/>
              <a:t>GMHF performance positively correlates with lookback straddles for FX, commodity, credit spreads and  10 year T-bills maturity</a:t>
            </a:r>
          </a:p>
          <a:p>
            <a:pPr marL="0" indent="0">
              <a:buFontTx/>
              <a:buNone/>
            </a:pPr>
            <a:r>
              <a:rPr lang="en-PH" baseline="0" dirty="0" smtClean="0"/>
              <a:t>GMHF performance negatively correlates with lookback straddles for bonds and short-term interest rates</a:t>
            </a:r>
            <a:endParaRPr lang="en-P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E99CDF-76BD-4D1E-9223-686989D8D7EC}"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451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4B977DF-D598-457B-8725-567FE7D1600E}"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7984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21B7A49-3BB0-4A6D-A888-9A298C074A29}"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26948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B2A7C52-0346-49E6-A1A0-A5E7151B0D6D}"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251818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8DEDFA79-5613-4624-AEB2-B35D56142CBC}"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419617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F74C052-E2AD-4358-8371-86DA3453E584}"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727352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06BA1-9126-4894-B8E5-B6A876AC12C9}"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3796652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CD010FF8-A165-496B-A0AE-0BDFF615681A}"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43259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9F59187A-F88F-4E58-9D29-CFD45477329E}" type="datetime1">
              <a:rPr lang="en-PH" smtClean="0"/>
              <a:t>8/5/2019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2230772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4E30C65C-202A-4377-93AA-C8FE0D8D22F8}" type="datetime1">
              <a:rPr lang="en-PH" smtClean="0"/>
              <a:t>8/5/2019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683292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E41E-87FD-40A1-B20E-BC91938A9996}" type="datetime1">
              <a:rPr lang="en-PH" smtClean="0"/>
              <a:t>8/5/2019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1483792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0F1E5E-4E33-4C6A-B9CB-991A91AE2BDD}"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11548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ED95F8D-334C-4239-8B15-253135D4AB6A}"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2923775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39E93D-9EAF-4DB1-ACC2-88004C10BD57}"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505796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ECAF19D-E9A3-4EC6-B33D-D16A9362629B}"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3526102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D0817C6-BC48-4F1A-9154-C4B6E0F54B80}"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t>‹#›</a:t>
            </a:fld>
            <a:endParaRPr lang="en-PH"/>
          </a:p>
        </p:txBody>
      </p:sp>
    </p:spTree>
    <p:extLst>
      <p:ext uri="{BB962C8B-B14F-4D97-AF65-F5344CB8AC3E}">
        <p14:creationId xmlns:p14="http://schemas.microsoft.com/office/powerpoint/2010/main" val="32063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110873-9BCC-484E-ABBE-09C0CB8CED81}" type="datetime1">
              <a:rPr lang="en-PH" smtClean="0"/>
              <a:t>8/5/2019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343910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23653508-4490-4C43-857C-D516C244A6CA}"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42107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CD910965-603E-4B74-A604-4C7EC394AFED}" type="datetime1">
              <a:rPr lang="en-PH" smtClean="0"/>
              <a:t>8/5/2019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275303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8E7D0352-1AAF-485F-AE1A-2D6ED28413D0}" type="datetime1">
              <a:rPr lang="en-PH" smtClean="0"/>
              <a:t>8/5/2019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278942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3DF4D-8878-4709-9E97-BF69CEA4B9BE}" type="datetime1">
              <a:rPr lang="en-PH" smtClean="0"/>
              <a:t>8/5/2019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9944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99547-6CFB-4757-8EDA-0EE96DC09F33}"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333550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F816C-3D71-4640-801E-0F0BACEC9609}" type="datetime1">
              <a:rPr lang="en-PH" smtClean="0"/>
              <a:t>8/5/2019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176D6-DA59-4EC4-914C-934039B76B9C}" type="slidenum">
              <a:rPr lang="en-PH" smtClean="0"/>
              <a:pPr/>
              <a:t>‹#›</a:t>
            </a:fld>
            <a:endParaRPr lang="en-PH"/>
          </a:p>
        </p:txBody>
      </p:sp>
    </p:spTree>
    <p:extLst>
      <p:ext uri="{BB962C8B-B14F-4D97-AF65-F5344CB8AC3E}">
        <p14:creationId xmlns:p14="http://schemas.microsoft.com/office/powerpoint/2010/main" val="382629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673EC-2D52-4CAF-AA8B-2FBCC3E3E835}" type="datetime1">
              <a:rPr lang="en-PH" smtClean="0"/>
              <a:t>8/5/2019</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76D6-DA59-4EC4-914C-934039B76B9C}" type="slidenum">
              <a:rPr lang="en-PH" smtClean="0"/>
              <a:pPr/>
              <a:t>‹#›</a:t>
            </a:fld>
            <a:endParaRPr lang="en-PH"/>
          </a:p>
        </p:txBody>
      </p:sp>
    </p:spTree>
    <p:extLst>
      <p:ext uri="{BB962C8B-B14F-4D97-AF65-F5344CB8AC3E}">
        <p14:creationId xmlns:p14="http://schemas.microsoft.com/office/powerpoint/2010/main" val="319558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E7C75-C3F9-40AA-BCD8-8313A0150850}" type="datetime1">
              <a:rPr lang="en-PH" smtClean="0"/>
              <a:t>8/5/2019</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76D6-DA59-4EC4-914C-934039B76B9C}" type="slidenum">
              <a:rPr lang="en-PH" smtClean="0"/>
              <a:t>‹#›</a:t>
            </a:fld>
            <a:endParaRPr lang="en-PH"/>
          </a:p>
        </p:txBody>
      </p:sp>
    </p:spTree>
    <p:extLst>
      <p:ext uri="{BB962C8B-B14F-4D97-AF65-F5344CB8AC3E}">
        <p14:creationId xmlns:p14="http://schemas.microsoft.com/office/powerpoint/2010/main" val="83115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 ng larawan para sa macroeconomics wallpap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693" r="15533"/>
          <a:stretch/>
        </p:blipFill>
        <p:spPr bwMode="auto">
          <a:xfrm>
            <a:off x="6299200" y="0"/>
            <a:ext cx="589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6313714"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234615" y="1821395"/>
            <a:ext cx="577515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Can factor investing </a:t>
            </a:r>
            <a:r>
              <a:rPr kumimoji="0" lang="en-PH" sz="24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disrupt the </a:t>
            </a:r>
            <a:r>
              <a:rPr kumimoji="0" lang="en-PH"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hedge </a:t>
            </a:r>
            <a:r>
              <a:rPr kumimoji="0" lang="en-PH" sz="24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fund industry?</a:t>
            </a:r>
            <a:endParaRPr kumimoji="0" lang="en-PH"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7" name="Rectangle 6"/>
          <p:cNvSpPr/>
          <p:nvPr/>
        </p:nvSpPr>
        <p:spPr>
          <a:xfrm>
            <a:off x="550298" y="3320090"/>
            <a:ext cx="5117725"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Mirroring “Global Macro” Hedge Funds performance </a:t>
            </a: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through factor-based predictive modelling and ensemble learning</a:t>
            </a:r>
          </a:p>
        </p:txBody>
      </p:sp>
      <p:sp>
        <p:nvSpPr>
          <p:cNvPr id="8" name="Rectangle 7"/>
          <p:cNvSpPr/>
          <p:nvPr/>
        </p:nvSpPr>
        <p:spPr>
          <a:xfrm>
            <a:off x="660013" y="4862849"/>
            <a:ext cx="5117725"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Presented by: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Gabriel Ignacio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Jason Zhang</a:t>
            </a:r>
            <a:endPar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3" name="Rectangle 2"/>
          <p:cNvSpPr/>
          <p:nvPr/>
        </p:nvSpPr>
        <p:spPr>
          <a:xfrm>
            <a:off x="14514" y="6435024"/>
            <a:ext cx="6096000" cy="55399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000" b="0" i="0" u="none" strike="noStrike" kern="1200" cap="none" spc="0" normalizeH="0" baseline="0" noProof="0" dirty="0">
                <a:ln>
                  <a:noFill/>
                </a:ln>
                <a:solidFill>
                  <a:prstClr val="white"/>
                </a:solidFill>
                <a:effectLst/>
                <a:uLnTx/>
                <a:uFillTx/>
                <a:latin typeface="Calibri" panose="020F0502020204030204"/>
                <a:ea typeface="+mn-ea"/>
                <a:cs typeface="+mn-cs"/>
              </a:rPr>
              <a:t>Wigglesworth, R. (2018). Can factor investing kill off the hedge fund? </a:t>
            </a:r>
            <a:r>
              <a:rPr kumimoji="0" lang="en-PH" sz="1000" b="0" i="1" u="none" strike="noStrike" kern="1200" cap="none" spc="0" normalizeH="0" baseline="0" noProof="0" dirty="0">
                <a:ln>
                  <a:noFill/>
                </a:ln>
                <a:solidFill>
                  <a:prstClr val="white"/>
                </a:solidFill>
                <a:effectLst/>
                <a:uLnTx/>
                <a:uFillTx/>
                <a:latin typeface="Calibri" panose="020F0502020204030204"/>
                <a:ea typeface="+mn-ea"/>
                <a:cs typeface="+mn-cs"/>
              </a:rPr>
              <a:t>Financial Times</a:t>
            </a:r>
            <a:r>
              <a:rPr kumimoji="0" lang="en-PH" sz="1000" b="0" i="0" u="none" strike="noStrike" kern="1200" cap="none" spc="0" normalizeH="0" baseline="0" noProof="0" dirty="0">
                <a:ln>
                  <a:noFill/>
                </a:ln>
                <a:solidFill>
                  <a:prstClr val="white"/>
                </a:solidFill>
                <a:effectLst/>
                <a:uLnTx/>
                <a:uFillTx/>
                <a:latin typeface="Calibri" panose="020F0502020204030204"/>
                <a:ea typeface="+mn-ea"/>
                <a:cs typeface="+mn-cs"/>
              </a:rPr>
              <a:t>. Retrieved from https://www.ft.com/content/2b3e2eaa-6fe6-11e8-92d3-6c13e5c92914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Resulta ng larawan para sa uoft school of continuing stud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6" y="357192"/>
            <a:ext cx="942975" cy="942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42976" y="416487"/>
            <a:ext cx="3007555"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University of Toronto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School of Continuing Studies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3253 - Machine Learning</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176D6-DA59-4EC4-914C-934039B76B9C}" type="slidenum">
              <a:rPr kumimoji="0" lang="en-P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P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8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081087" y="3152775"/>
            <a:ext cx="10280234" cy="3033713"/>
          </a:xfrm>
          <a:prstGeom prst="rect">
            <a:avLst/>
          </a:prstGeom>
        </p:spPr>
      </p:pic>
      <p:pic>
        <p:nvPicPr>
          <p:cNvPr id="3" name="Picture 2"/>
          <p:cNvPicPr>
            <a:picLocks noChangeAspect="1"/>
          </p:cNvPicPr>
          <p:nvPr/>
        </p:nvPicPr>
        <p:blipFill>
          <a:blip r:embed="rId3" cstate="print"/>
          <a:stretch>
            <a:fillRect/>
          </a:stretch>
        </p:blipFill>
        <p:spPr>
          <a:xfrm>
            <a:off x="290511" y="1385888"/>
            <a:ext cx="11716361" cy="1600200"/>
          </a:xfrm>
          <a:prstGeom prst="rect">
            <a:avLst/>
          </a:prstGeom>
        </p:spPr>
      </p:pic>
      <p:sp>
        <p:nvSpPr>
          <p:cNvPr id="5"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Macroeconomic Model</a:t>
            </a:r>
            <a:endParaRPr sz="3600" dirty="0">
              <a:latin typeface="Century Gothic" panose="020B0502020202020204" pitchFamily="34" charset="0"/>
              <a:sym typeface="Century Gothic"/>
            </a:endParaRPr>
          </a:p>
        </p:txBody>
      </p:sp>
      <p:cxnSp>
        <p:nvCxnSpPr>
          <p:cNvPr id="6" name="Straight Arrow Connector 5"/>
          <p:cNvCxnSpPr/>
          <p:nvPr/>
        </p:nvCxnSpPr>
        <p:spPr>
          <a:xfrm flipH="1">
            <a:off x="6575612" y="1465729"/>
            <a:ext cx="578224" cy="174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94176" y="1250578"/>
            <a:ext cx="1949823" cy="369332"/>
          </a:xfrm>
          <a:prstGeom prst="rect">
            <a:avLst/>
          </a:prstGeom>
          <a:noFill/>
        </p:spPr>
        <p:txBody>
          <a:bodyPr wrap="square" rtlCol="0">
            <a:spAutoFit/>
          </a:bodyPr>
          <a:lstStyle/>
          <a:p>
            <a:r>
              <a:rPr lang="en-US" altLang="zh-CN" dirty="0" smtClean="0"/>
              <a:t>Linear correlation</a:t>
            </a:r>
            <a:endParaRPr lang="zh-CN" altLang="en-US" dirty="0"/>
          </a:p>
        </p:txBody>
      </p:sp>
      <p:sp>
        <p:nvSpPr>
          <p:cNvPr id="4" name="Slide Number Placeholder 3"/>
          <p:cNvSpPr>
            <a:spLocks noGrp="1"/>
          </p:cNvSpPr>
          <p:nvPr>
            <p:ph type="sldNum" sz="quarter" idx="12"/>
          </p:nvPr>
        </p:nvSpPr>
        <p:spPr/>
        <p:txBody>
          <a:bodyPr/>
          <a:lstStyle/>
          <a:p>
            <a:fld id="{05B176D6-DA59-4EC4-914C-934039B76B9C}" type="slidenum">
              <a:rPr lang="en-PH" smtClean="0"/>
              <a:pPr/>
              <a:t>10</a:t>
            </a:fld>
            <a:endParaRPr lang="en-PH"/>
          </a:p>
        </p:txBody>
      </p:sp>
      <p:cxnSp>
        <p:nvCxnSpPr>
          <p:cNvPr id="8" name="Straight Connector 7"/>
          <p:cNvCxnSpPr/>
          <p:nvPr/>
        </p:nvCxnSpPr>
        <p:spPr>
          <a:xfrm flipV="1">
            <a:off x="814388" y="2043113"/>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052638" y="2024063"/>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405188" y="2005013"/>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543425" y="2043113"/>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957888" y="1871664"/>
            <a:ext cx="871537" cy="3857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086600" y="2000250"/>
            <a:ext cx="928688" cy="128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343900" y="1971676"/>
            <a:ext cx="914400" cy="1714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553575" y="1995489"/>
            <a:ext cx="914400" cy="1714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777537" y="1962151"/>
            <a:ext cx="914400" cy="1714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63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0805877"/>
              </p:ext>
            </p:extLst>
          </p:nvPr>
        </p:nvGraphicFramePr>
        <p:xfrm>
          <a:off x="3281082" y="4834466"/>
          <a:ext cx="7866530" cy="1754592"/>
        </p:xfrm>
        <a:graphic>
          <a:graphicData uri="http://schemas.openxmlformats.org/drawingml/2006/table">
            <a:tbl>
              <a:tblPr firstRow="1" bandRow="1">
                <a:tableStyleId>{5C22544A-7EE6-4342-B048-85BDC9FD1C3A}</a:tableStyleId>
              </a:tblPr>
              <a:tblGrid>
                <a:gridCol w="2419247">
                  <a:extLst>
                    <a:ext uri="{9D8B030D-6E8A-4147-A177-3AD203B41FA5}">
                      <a16:colId xmlns:a16="http://schemas.microsoft.com/office/drawing/2014/main" val="20000"/>
                    </a:ext>
                  </a:extLst>
                </a:gridCol>
                <a:gridCol w="5447283">
                  <a:extLst>
                    <a:ext uri="{9D8B030D-6E8A-4147-A177-3AD203B41FA5}">
                      <a16:colId xmlns:a16="http://schemas.microsoft.com/office/drawing/2014/main" val="20001"/>
                    </a:ext>
                  </a:extLst>
                </a:gridCol>
              </a:tblGrid>
              <a:tr h="584864">
                <a:tc>
                  <a:txBody>
                    <a:bodyPr/>
                    <a:lstStyle/>
                    <a:p>
                      <a:r>
                        <a:rPr lang="en-US" altLang="zh-CN" dirty="0" smtClean="0"/>
                        <a:t>Applied models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Hypothesis</a:t>
                      </a:r>
                      <a:endParaRPr lang="zh-CN" altLang="en-US" dirty="0" smtClean="0"/>
                    </a:p>
                  </a:txBody>
                  <a:tcPr/>
                </a:tc>
                <a:extLst>
                  <a:ext uri="{0D108BD9-81ED-4DB2-BD59-A6C34878D82A}">
                    <a16:rowId xmlns:a16="http://schemas.microsoft.com/office/drawing/2014/main" val="10000"/>
                  </a:ext>
                </a:extLst>
              </a:tr>
              <a:tr h="584864">
                <a:tc>
                  <a:txBody>
                    <a:bodyPr/>
                    <a:lstStyle/>
                    <a:p>
                      <a:r>
                        <a:rPr lang="en-US" altLang="zh-CN" dirty="0" smtClean="0"/>
                        <a:t>regression</a:t>
                      </a:r>
                      <a:endParaRPr lang="zh-CN" altLang="en-US" dirty="0"/>
                    </a:p>
                  </a:txBody>
                  <a:tcPr/>
                </a:tc>
                <a:tc>
                  <a:txBody>
                    <a:bodyPr/>
                    <a:lstStyle/>
                    <a:p>
                      <a:r>
                        <a:rPr lang="en-US" altLang="zh-CN" dirty="0" smtClean="0"/>
                        <a:t>How much could the businessmen get in terms</a:t>
                      </a:r>
                      <a:r>
                        <a:rPr lang="en-US" altLang="zh-CN" baseline="0" dirty="0" smtClean="0"/>
                        <a:t> of ROI</a:t>
                      </a:r>
                      <a:endParaRPr lang="zh-CN" altLang="en-US" dirty="0"/>
                    </a:p>
                  </a:txBody>
                  <a:tcPr/>
                </a:tc>
                <a:extLst>
                  <a:ext uri="{0D108BD9-81ED-4DB2-BD59-A6C34878D82A}">
                    <a16:rowId xmlns:a16="http://schemas.microsoft.com/office/drawing/2014/main" val="10001"/>
                  </a:ext>
                </a:extLst>
              </a:tr>
              <a:tr h="584864">
                <a:tc>
                  <a:txBody>
                    <a:bodyPr/>
                    <a:lstStyle/>
                    <a:p>
                      <a:r>
                        <a:rPr lang="en-US" altLang="zh-CN" dirty="0" smtClean="0"/>
                        <a:t>classification</a:t>
                      </a:r>
                      <a:endParaRPr lang="zh-CN" altLang="en-US" dirty="0"/>
                    </a:p>
                  </a:txBody>
                  <a:tcPr/>
                </a:tc>
                <a:tc>
                  <a:txBody>
                    <a:bodyPr/>
                    <a:lstStyle/>
                    <a:p>
                      <a:r>
                        <a:rPr lang="en-US" altLang="zh-CN" dirty="0" smtClean="0"/>
                        <a:t>Could they gain or lose in their GMHF</a:t>
                      </a:r>
                      <a:r>
                        <a:rPr lang="en-US" altLang="zh-CN" baseline="0" dirty="0" smtClean="0"/>
                        <a:t> investment</a:t>
                      </a:r>
                      <a:endParaRPr lang="zh-CN" altLang="en-US" dirty="0"/>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4464423" y="1260336"/>
            <a:ext cx="5231747" cy="3330634"/>
          </a:xfrm>
          <a:prstGeom prst="rect">
            <a:avLst/>
          </a:prstGeom>
          <a:noFill/>
          <a:ln w="9525">
            <a:noFill/>
            <a:miter lim="800000"/>
            <a:headEnd/>
            <a:tailEnd/>
          </a:ln>
        </p:spPr>
      </p:pic>
      <p:sp>
        <p:nvSpPr>
          <p:cNvPr id="6" name="Title 5"/>
          <p:cNvSpPr>
            <a:spLocks noGrp="1"/>
          </p:cNvSpPr>
          <p:nvPr>
            <p:ph type="title"/>
          </p:nvPr>
        </p:nvSpPr>
        <p:spPr/>
        <p:txBody>
          <a:bodyPr>
            <a:normAutofit fontScale="90000"/>
          </a:bodyPr>
          <a:lstStyle/>
          <a:p>
            <a:r>
              <a:rPr lang="en-PH" altLang="zh-CN" sz="3100" b="1" dirty="0" smtClean="0">
                <a:latin typeface="Century Gothic" panose="020B0502020202020204" pitchFamily="34" charset="0"/>
              </a:rPr>
              <a:t>Target </a:t>
            </a:r>
            <a:r>
              <a:rPr lang="en-PH" altLang="zh-CN" sz="3100" dirty="0" smtClean="0">
                <a:latin typeface="Century Gothic" panose="020B0502020202020204" pitchFamily="34" charset="0"/>
              </a:rPr>
              <a:t>: Global Macro Hedge Funds Mean Index Returns (GMHF) </a:t>
            </a:r>
            <a:r>
              <a:rPr lang="en-PH" altLang="zh-CN" dirty="0" smtClean="0">
                <a:latin typeface="Century Gothic" panose="020B0502020202020204" pitchFamily="34" charset="0"/>
              </a:rPr>
              <a:t/>
            </a:r>
            <a:br>
              <a:rPr lang="en-PH" altLang="zh-CN" dirty="0" smtClean="0">
                <a:latin typeface="Century Gothic" panose="020B0502020202020204" pitchFamily="34" charset="0"/>
              </a:rPr>
            </a:br>
            <a:endParaRPr lang="zh-CN" altLang="en-US" dirty="0"/>
          </a:p>
        </p:txBody>
      </p:sp>
      <p:pic>
        <p:nvPicPr>
          <p:cNvPr id="1027" name="Picture 3"/>
          <p:cNvPicPr>
            <a:picLocks noChangeAspect="1" noChangeArrowheads="1"/>
          </p:cNvPicPr>
          <p:nvPr/>
        </p:nvPicPr>
        <p:blipFill>
          <a:blip r:embed="rId3" cstate="print"/>
          <a:srcRect/>
          <a:stretch>
            <a:fillRect/>
          </a:stretch>
        </p:blipFill>
        <p:spPr bwMode="auto">
          <a:xfrm>
            <a:off x="618565" y="1301562"/>
            <a:ext cx="2272553" cy="530751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05B176D6-DA59-4EC4-914C-934039B76B9C}" type="slidenum">
              <a:rPr lang="en-PH" smtClean="0"/>
              <a:pPr/>
              <a:t>11</a:t>
            </a:fld>
            <a:endParaRPr lang="en-PH"/>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792132" y="0"/>
            <a:ext cx="10273433" cy="640779"/>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200" dirty="0" smtClean="0">
                <a:latin typeface="Century Gothic" panose="020B0502020202020204" pitchFamily="34" charset="0"/>
                <a:sym typeface="Century Gothic"/>
              </a:rPr>
              <a:t>Model Building Process</a:t>
            </a:r>
            <a:endParaRPr sz="3200" dirty="0">
              <a:latin typeface="Century Gothic" panose="020B0502020202020204" pitchFamily="34" charset="0"/>
              <a:sym typeface="Century Gothic"/>
            </a:endParaRPr>
          </a:p>
        </p:txBody>
      </p:sp>
      <p:graphicFrame>
        <p:nvGraphicFramePr>
          <p:cNvPr id="5" name="Table 4"/>
          <p:cNvGraphicFramePr>
            <a:graphicFrameLocks noGrp="1"/>
          </p:cNvGraphicFramePr>
          <p:nvPr/>
        </p:nvGraphicFramePr>
        <p:xfrm>
          <a:off x="795131" y="2603773"/>
          <a:ext cx="10575233" cy="2011680"/>
        </p:xfrm>
        <a:graphic>
          <a:graphicData uri="http://schemas.openxmlformats.org/drawingml/2006/table">
            <a:tbl>
              <a:tblPr firstRow="1" bandRow="1">
                <a:tableStyleId>{5C22544A-7EE6-4342-B048-85BDC9FD1C3A}</a:tableStyleId>
              </a:tblPr>
              <a:tblGrid>
                <a:gridCol w="2597426">
                  <a:extLst>
                    <a:ext uri="{9D8B030D-6E8A-4147-A177-3AD203B41FA5}">
                      <a16:colId xmlns:a16="http://schemas.microsoft.com/office/drawing/2014/main" val="20000"/>
                    </a:ext>
                  </a:extLst>
                </a:gridCol>
                <a:gridCol w="3220278">
                  <a:extLst>
                    <a:ext uri="{9D8B030D-6E8A-4147-A177-3AD203B41FA5}">
                      <a16:colId xmlns:a16="http://schemas.microsoft.com/office/drawing/2014/main" val="20001"/>
                    </a:ext>
                  </a:extLst>
                </a:gridCol>
                <a:gridCol w="4757529">
                  <a:extLst>
                    <a:ext uri="{9D8B030D-6E8A-4147-A177-3AD203B41FA5}">
                      <a16:colId xmlns:a16="http://schemas.microsoft.com/office/drawing/2014/main" val="20002"/>
                    </a:ext>
                  </a:extLst>
                </a:gridCol>
              </a:tblGrid>
              <a:tr h="285202">
                <a:tc>
                  <a:txBody>
                    <a:bodyPr/>
                    <a:lstStyle/>
                    <a:p>
                      <a:r>
                        <a:rPr lang="en-US" altLang="zh-CN" sz="1800" b="1" kern="1200" dirty="0" smtClean="0">
                          <a:solidFill>
                            <a:schemeClr val="lt1"/>
                          </a:solidFill>
                          <a:latin typeface="+mn-lt"/>
                          <a:ea typeface="+mn-ea"/>
                          <a:cs typeface="+mn-cs"/>
                        </a:rPr>
                        <a:t>Algorithms</a:t>
                      </a:r>
                      <a:r>
                        <a:rPr lang="en-US" altLang="zh-CN" sz="1800" b="1" kern="1200" baseline="0" dirty="0" smtClean="0">
                          <a:solidFill>
                            <a:schemeClr val="lt1"/>
                          </a:solidFill>
                          <a:latin typeface="+mn-lt"/>
                          <a:ea typeface="+mn-ea"/>
                          <a:cs typeface="+mn-cs"/>
                        </a:rPr>
                        <a:t> </a:t>
                      </a:r>
                      <a:r>
                        <a:rPr lang="en-US" altLang="zh-CN" sz="1800" b="1" kern="1200" dirty="0" smtClean="0">
                          <a:solidFill>
                            <a:schemeClr val="lt1"/>
                          </a:solidFill>
                          <a:latin typeface="+mn-lt"/>
                          <a:ea typeface="+mn-ea"/>
                          <a:cs typeface="+mn-cs"/>
                        </a:rPr>
                        <a:t>Comparison</a:t>
                      </a:r>
                      <a:endParaRPr lang="zh-CN" altLang="en-US" sz="1800" dirty="0"/>
                    </a:p>
                  </a:txBody>
                  <a:tcPr/>
                </a:tc>
                <a:tc>
                  <a:txBody>
                    <a:bodyPr/>
                    <a:lstStyle/>
                    <a:p>
                      <a:r>
                        <a:rPr lang="en-US" altLang="zh-CN" sz="1800" kern="1200" dirty="0" smtClean="0">
                          <a:solidFill>
                            <a:schemeClr val="dk1"/>
                          </a:solidFill>
                          <a:latin typeface="+mn-lt"/>
                          <a:ea typeface="+mn-ea"/>
                          <a:cs typeface="+mn-cs"/>
                        </a:rPr>
                        <a:t>Regression (RMSE)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Classification (Accuracy)</a:t>
                      </a:r>
                      <a:endParaRPr lang="zh-CN" altLang="en-US" dirty="0" smtClean="0"/>
                    </a:p>
                  </a:txBody>
                  <a:tcPr/>
                </a:tc>
                <a:extLst>
                  <a:ext uri="{0D108BD9-81ED-4DB2-BD59-A6C34878D82A}">
                    <a16:rowId xmlns:a16="http://schemas.microsoft.com/office/drawing/2014/main" val="10000"/>
                  </a:ext>
                </a:extLst>
              </a:tr>
              <a:tr h="327639">
                <a:tc>
                  <a:txBody>
                    <a:bodyPr/>
                    <a:lstStyle/>
                    <a:p>
                      <a:r>
                        <a:rPr lang="en-US" altLang="zh-CN" sz="1800" kern="1200" dirty="0" smtClean="0">
                          <a:solidFill>
                            <a:schemeClr val="dk1"/>
                          </a:solidFill>
                          <a:latin typeface="+mn-lt"/>
                          <a:ea typeface="+mn-ea"/>
                          <a:cs typeface="+mn-cs"/>
                        </a:rPr>
                        <a:t>Linear Algorithms</a:t>
                      </a:r>
                      <a:endParaRPr lang="zh-CN" altLang="en-US" dirty="0"/>
                    </a:p>
                  </a:txBody>
                  <a:tcPr/>
                </a:tc>
                <a:tc>
                  <a:txBody>
                    <a:bodyPr/>
                    <a:lstStyle/>
                    <a:p>
                      <a:r>
                        <a:rPr lang="en-US" altLang="zh-CN" sz="1800" kern="1200" dirty="0" err="1" smtClean="0">
                          <a:solidFill>
                            <a:schemeClr val="dk1"/>
                          </a:solidFill>
                          <a:latin typeface="+mn-lt"/>
                          <a:ea typeface="+mn-ea"/>
                          <a:cs typeface="+mn-cs"/>
                        </a:rPr>
                        <a:t>LinearRegression</a:t>
                      </a:r>
                      <a:endParaRPr lang="zh-CN" altLang="en-US" dirty="0"/>
                    </a:p>
                  </a:txBody>
                  <a:tcPr/>
                </a:tc>
                <a:tc>
                  <a:txBody>
                    <a:bodyPr/>
                    <a:lstStyle/>
                    <a:p>
                      <a:r>
                        <a:rPr lang="en-CA" altLang="zh-CN" dirty="0" err="1" smtClean="0"/>
                        <a:t>LogisticRegression</a:t>
                      </a:r>
                      <a:endParaRPr lang="zh-CN" altLang="en-US" dirty="0"/>
                    </a:p>
                  </a:txBody>
                  <a:tcPr/>
                </a:tc>
                <a:extLst>
                  <a:ext uri="{0D108BD9-81ED-4DB2-BD59-A6C34878D82A}">
                    <a16:rowId xmlns:a16="http://schemas.microsoft.com/office/drawing/2014/main" val="10001"/>
                  </a:ext>
                </a:extLst>
              </a:tr>
              <a:tr h="573367">
                <a:tc>
                  <a:txBody>
                    <a:bodyPr/>
                    <a:lstStyle/>
                    <a:p>
                      <a:r>
                        <a:rPr lang="en-US" altLang="zh-CN" sz="1800" kern="1200" dirty="0" smtClean="0">
                          <a:solidFill>
                            <a:schemeClr val="dk1"/>
                          </a:solidFill>
                          <a:latin typeface="+mn-lt"/>
                          <a:ea typeface="+mn-ea"/>
                          <a:cs typeface="+mn-cs"/>
                        </a:rPr>
                        <a:t>Non-Linear Algorithms</a:t>
                      </a:r>
                      <a:endParaRPr lang="zh-CN" altLang="en-US" dirty="0"/>
                    </a:p>
                  </a:txBody>
                  <a:tcPr/>
                </a:tc>
                <a:tc>
                  <a:txBody>
                    <a:bodyPr/>
                    <a:lstStyle/>
                    <a:p>
                      <a:r>
                        <a:rPr lang="en-US" altLang="zh-CN" sz="1800" kern="1200" dirty="0" err="1" smtClean="0">
                          <a:solidFill>
                            <a:schemeClr val="dk1"/>
                          </a:solidFill>
                          <a:latin typeface="+mn-lt"/>
                          <a:ea typeface="+mn-ea"/>
                          <a:cs typeface="+mn-cs"/>
                        </a:rPr>
                        <a:t>KNeighborsRegressor</a:t>
                      </a:r>
                      <a:r>
                        <a:rPr lang="en-US" altLang="zh-CN" sz="1800" kern="1200" dirty="0" smtClean="0">
                          <a:solidFill>
                            <a:schemeClr val="dk1"/>
                          </a:solidFill>
                          <a:latin typeface="+mn-lt"/>
                          <a:ea typeface="+mn-ea"/>
                          <a:cs typeface="+mn-cs"/>
                        </a:rPr>
                        <a:t>, </a:t>
                      </a:r>
                    </a:p>
                    <a:p>
                      <a:r>
                        <a:rPr lang="en-US" altLang="zh-CN" sz="1800" kern="1200" dirty="0" smtClean="0">
                          <a:solidFill>
                            <a:schemeClr val="dk1"/>
                          </a:solidFill>
                          <a:latin typeface="+mn-lt"/>
                          <a:ea typeface="+mn-ea"/>
                          <a:cs typeface="+mn-cs"/>
                        </a:rPr>
                        <a:t>SVR</a:t>
                      </a:r>
                      <a:endParaRPr lang="zh-CN" altLang="en-US" dirty="0"/>
                    </a:p>
                  </a:txBody>
                  <a:tcPr/>
                </a:tc>
                <a:tc>
                  <a:txBody>
                    <a:bodyPr/>
                    <a:lstStyle/>
                    <a:p>
                      <a:r>
                        <a:rPr lang="en-CA" altLang="zh-CN" dirty="0" err="1" smtClean="0"/>
                        <a:t>KNeighborsClassifier</a:t>
                      </a:r>
                      <a:r>
                        <a:rPr lang="en-CA" altLang="zh-CN" dirty="0" smtClean="0"/>
                        <a:t>, </a:t>
                      </a:r>
                      <a:r>
                        <a:rPr lang="en-CA" altLang="zh-CN" dirty="0" err="1" smtClean="0"/>
                        <a:t>DecisionTreeClassifier</a:t>
                      </a:r>
                      <a:r>
                        <a:rPr lang="en-CA"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CA" altLang="zh-CN" dirty="0" err="1" smtClean="0"/>
                        <a:t>GaussianNB</a:t>
                      </a:r>
                      <a:r>
                        <a:rPr lang="en-CA" altLang="zh-CN" dirty="0" smtClean="0"/>
                        <a:t>, SVC</a:t>
                      </a:r>
                      <a:endParaRPr lang="zh-CN" altLang="en-US" dirty="0" smtClean="0"/>
                    </a:p>
                  </a:txBody>
                  <a:tcPr/>
                </a:tc>
                <a:extLst>
                  <a:ext uri="{0D108BD9-81ED-4DB2-BD59-A6C34878D82A}">
                    <a16:rowId xmlns:a16="http://schemas.microsoft.com/office/drawing/2014/main" val="10002"/>
                  </a:ext>
                </a:extLst>
              </a:tr>
              <a:tr h="573367">
                <a:tc>
                  <a:txBody>
                    <a:bodyPr/>
                    <a:lstStyle/>
                    <a:p>
                      <a:r>
                        <a:rPr lang="en-US" altLang="zh-CN" sz="1800" kern="1200" dirty="0" err="1" smtClean="0">
                          <a:solidFill>
                            <a:schemeClr val="dk1"/>
                          </a:solidFill>
                          <a:latin typeface="+mn-lt"/>
                          <a:ea typeface="+mn-ea"/>
                          <a:cs typeface="+mn-cs"/>
                        </a:rPr>
                        <a:t>Emsemble</a:t>
                      </a:r>
                      <a:r>
                        <a:rPr lang="en-US" altLang="zh-CN" sz="1800" kern="1200" dirty="0" smtClean="0">
                          <a:solidFill>
                            <a:schemeClr val="dk1"/>
                          </a:solidFill>
                          <a:latin typeface="+mn-lt"/>
                          <a:ea typeface="+mn-ea"/>
                          <a:cs typeface="+mn-cs"/>
                        </a:rPr>
                        <a:t> Algorithms</a:t>
                      </a:r>
                      <a:endParaRPr lang="zh-CN" altLang="en-US" dirty="0"/>
                    </a:p>
                  </a:txBody>
                  <a:tcPr/>
                </a:tc>
                <a:tc>
                  <a:txBody>
                    <a:bodyPr/>
                    <a:lstStyle/>
                    <a:p>
                      <a:r>
                        <a:rPr lang="en-US" altLang="zh-CN" sz="1800" kern="1200" dirty="0" err="1" smtClean="0">
                          <a:solidFill>
                            <a:schemeClr val="dk1"/>
                          </a:solidFill>
                          <a:latin typeface="+mn-lt"/>
                          <a:ea typeface="+mn-ea"/>
                          <a:cs typeface="+mn-cs"/>
                        </a:rPr>
                        <a:t>GradientBoostingRegressor</a:t>
                      </a:r>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RandomForestRegressor</a:t>
                      </a:r>
                      <a:endParaRPr lang="zh-CN" altLang="en-US" dirty="0"/>
                    </a:p>
                  </a:txBody>
                  <a:tcPr/>
                </a:tc>
                <a:tc>
                  <a:txBody>
                    <a:bodyPr/>
                    <a:lstStyle/>
                    <a:p>
                      <a:r>
                        <a:rPr lang="en-CA" altLang="zh-CN" dirty="0" err="1" smtClean="0"/>
                        <a:t>VotingClassifier</a:t>
                      </a:r>
                      <a:r>
                        <a:rPr lang="en-CA" altLang="zh-CN" dirty="0" smtClean="0"/>
                        <a:t>,</a:t>
                      </a:r>
                    </a:p>
                    <a:p>
                      <a:r>
                        <a:rPr lang="en-CA" altLang="zh-CN" dirty="0" err="1" smtClean="0"/>
                        <a:t>RandomForestClassifier</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810148" y="5181600"/>
          <a:ext cx="10639730" cy="365760"/>
        </p:xfrm>
        <a:graphic>
          <a:graphicData uri="http://schemas.openxmlformats.org/drawingml/2006/table">
            <a:tbl>
              <a:tblPr firstRow="1" bandRow="1">
                <a:tableStyleId>{5C22544A-7EE6-4342-B048-85BDC9FD1C3A}</a:tableStyleId>
              </a:tblPr>
              <a:tblGrid>
                <a:gridCol w="2582448">
                  <a:extLst>
                    <a:ext uri="{9D8B030D-6E8A-4147-A177-3AD203B41FA5}">
                      <a16:colId xmlns:a16="http://schemas.microsoft.com/office/drawing/2014/main" val="20000"/>
                    </a:ext>
                  </a:extLst>
                </a:gridCol>
                <a:gridCol w="8057282">
                  <a:extLst>
                    <a:ext uri="{9D8B030D-6E8A-4147-A177-3AD203B41FA5}">
                      <a16:colId xmlns:a16="http://schemas.microsoft.com/office/drawing/2014/main" val="20001"/>
                    </a:ext>
                  </a:extLst>
                </a:gridCol>
              </a:tblGrid>
              <a:tr h="357809">
                <a:tc>
                  <a:txBody>
                    <a:bodyPr/>
                    <a:lstStyle/>
                    <a:p>
                      <a:r>
                        <a:rPr lang="en-US" altLang="zh-CN" sz="1800" b="1" kern="1200" dirty="0" smtClean="0">
                          <a:solidFill>
                            <a:schemeClr val="lt1"/>
                          </a:solidFill>
                          <a:latin typeface="+mn-lt"/>
                          <a:ea typeface="+mn-ea"/>
                          <a:cs typeface="+mn-cs"/>
                        </a:rPr>
                        <a:t>Making pipeline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 Scaling    2. PCA</a:t>
                      </a:r>
                      <a:r>
                        <a:rPr lang="en-US" altLang="zh-CN" sz="1800" kern="1200" baseline="0" dirty="0" smtClean="0">
                          <a:solidFill>
                            <a:schemeClr val="dk1"/>
                          </a:solidFill>
                          <a:latin typeface="+mn-lt"/>
                          <a:ea typeface="+mn-ea"/>
                          <a:cs typeface="+mn-cs"/>
                        </a:rPr>
                        <a:t>     3.</a:t>
                      </a:r>
                      <a:r>
                        <a:rPr lang="en-US" altLang="zh-CN" sz="1800" kern="1200" dirty="0" smtClean="0">
                          <a:solidFill>
                            <a:schemeClr val="dk1"/>
                          </a:solidFill>
                          <a:latin typeface="+mn-lt"/>
                          <a:ea typeface="+mn-ea"/>
                          <a:cs typeface="+mn-cs"/>
                        </a:rPr>
                        <a:t> Parameters tuning (</a:t>
                      </a:r>
                      <a:r>
                        <a:rPr lang="en-US" altLang="zh-CN" sz="1800" kern="1200" dirty="0" err="1" smtClean="0">
                          <a:solidFill>
                            <a:schemeClr val="dk1"/>
                          </a:solidFill>
                          <a:latin typeface="+mn-lt"/>
                          <a:ea typeface="+mn-ea"/>
                          <a:cs typeface="+mn-cs"/>
                        </a:rPr>
                        <a:t>GridSearchCV</a:t>
                      </a:r>
                      <a:r>
                        <a:rPr lang="en-US" altLang="zh-CN" sz="1800" kern="1200" dirty="0" smtClean="0">
                          <a:solidFill>
                            <a:schemeClr val="dk1"/>
                          </a:solidFill>
                          <a:latin typeface="+mn-lt"/>
                          <a:ea typeface="+mn-ea"/>
                          <a:cs typeface="+mn-cs"/>
                        </a:rPr>
                        <a:t>)</a:t>
                      </a:r>
                      <a:r>
                        <a:rPr lang="en-US" altLang="zh-CN" sz="1800" kern="1200" baseline="0" dirty="0" smtClean="0">
                          <a:solidFill>
                            <a:schemeClr val="dk1"/>
                          </a:solidFill>
                          <a:latin typeface="+mn-lt"/>
                          <a:ea typeface="+mn-ea"/>
                          <a:cs typeface="+mn-cs"/>
                        </a:rPr>
                        <a:t> for t</a:t>
                      </a:r>
                      <a:r>
                        <a:rPr lang="en-US" altLang="zh-CN" sz="1800" kern="1200" dirty="0" smtClean="0">
                          <a:solidFill>
                            <a:schemeClr val="dk1"/>
                          </a:solidFill>
                          <a:latin typeface="+mn-lt"/>
                          <a:ea typeface="+mn-ea"/>
                          <a:cs typeface="+mn-cs"/>
                        </a:rPr>
                        <a:t>he best algorithm</a:t>
                      </a:r>
                      <a:endParaRPr lang="zh-CN" altLang="en-US" dirty="0" smtClean="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755374" y="692633"/>
          <a:ext cx="10588486" cy="1412248"/>
        </p:xfrm>
        <a:graphic>
          <a:graphicData uri="http://schemas.openxmlformats.org/drawingml/2006/table">
            <a:tbl>
              <a:tblPr firstRow="1" bandRow="1">
                <a:tableStyleId>{5C22544A-7EE6-4342-B048-85BDC9FD1C3A}</a:tableStyleId>
              </a:tblPr>
              <a:tblGrid>
                <a:gridCol w="2651066">
                  <a:extLst>
                    <a:ext uri="{9D8B030D-6E8A-4147-A177-3AD203B41FA5}">
                      <a16:colId xmlns:a16="http://schemas.microsoft.com/office/drawing/2014/main" val="20000"/>
                    </a:ext>
                  </a:extLst>
                </a:gridCol>
                <a:gridCol w="7937420">
                  <a:extLst>
                    <a:ext uri="{9D8B030D-6E8A-4147-A177-3AD203B41FA5}">
                      <a16:colId xmlns:a16="http://schemas.microsoft.com/office/drawing/2014/main" val="20001"/>
                    </a:ext>
                  </a:extLst>
                </a:gridCol>
              </a:tblGrid>
              <a:tr h="340364">
                <a:tc>
                  <a:txBody>
                    <a:bodyPr/>
                    <a:lstStyle/>
                    <a:p>
                      <a:pPr marL="0" algn="l" defTabSz="914400" rtl="0" eaLnBrk="1" latinLnBrk="0" hangingPunct="1"/>
                      <a:r>
                        <a:rPr lang="en-PH" altLang="zh-CN" sz="1800" b="1" kern="1200" dirty="0" smtClean="0">
                          <a:solidFill>
                            <a:schemeClr val="lt1"/>
                          </a:solidFill>
                          <a:latin typeface="+mn-lt"/>
                          <a:ea typeface="+mn-ea"/>
                          <a:cs typeface="+mn-cs"/>
                        </a:rPr>
                        <a:t>Feature Selection</a:t>
                      </a:r>
                      <a:endParaRPr lang="zh-CN" altLang="en-US" sz="1800" b="1" kern="1200" dirty="0">
                        <a:solidFill>
                          <a:schemeClr val="lt1"/>
                        </a:solidFill>
                        <a:latin typeface="+mn-lt"/>
                        <a:ea typeface="+mn-ea"/>
                        <a:cs typeface="+mn-cs"/>
                      </a:endParaRPr>
                    </a:p>
                  </a:txBody>
                  <a:tcPr/>
                </a:tc>
                <a:tc>
                  <a:txBody>
                    <a:bodyPr/>
                    <a:lstStyle/>
                    <a:p>
                      <a:pPr marL="0" algn="l" defTabSz="914400" rtl="0" eaLnBrk="1" latinLnBrk="0" hangingPunct="1"/>
                      <a:r>
                        <a:rPr lang="en-US" altLang="zh-CN" sz="18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Numeric Variables</a:t>
                      </a:r>
                      <a:endParaRPr lang="zh-CN" altLang="en-US" sz="18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340364">
                <a:tc>
                  <a:txBody>
                    <a:bodyPr/>
                    <a:lstStyle/>
                    <a:p>
                      <a:r>
                        <a:rPr lang="en-PH" altLang="zh-CN" sz="1600" b="1" dirty="0" err="1" smtClean="0">
                          <a:latin typeface="Century Gothic" panose="020B0502020202020204" pitchFamily="34" charset="0"/>
                          <a:ea typeface="Calibri" panose="020F0502020204030204" pitchFamily="34" charset="0"/>
                          <a:cs typeface="Times New Roman" panose="02020603050405020304" pitchFamily="18" charset="0"/>
                        </a:rPr>
                        <a:t>Fama-French-Carhart</a:t>
                      </a:r>
                      <a:endParaRPr lang="zh-CN" altLang="en-US" sz="1600" dirty="0"/>
                    </a:p>
                  </a:txBody>
                  <a:tcPr/>
                </a:tc>
                <a:tc>
                  <a:txBody>
                    <a:bodyPr/>
                    <a:lstStyle/>
                    <a:p>
                      <a:pPr marL="0" algn="l" defTabSz="914400" rtl="0" eaLnBrk="1" latinLnBrk="0" hangingPunct="1"/>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r>
                        <a:rPr lang="en-CA" altLang="zh-CN" sz="1600" b="1" kern="1200" dirty="0" err="1"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Mkt_RF','SMB','HML','MOM</a:t>
                      </a:r>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1"/>
                  </a:ext>
                </a:extLst>
              </a:tr>
              <a:tr h="340364">
                <a:tc>
                  <a:txBody>
                    <a:bodyPr/>
                    <a:lstStyle/>
                    <a:p>
                      <a:r>
                        <a:rPr lang="en-PH" altLang="zh-CN" sz="1600" b="1"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Risk-based</a:t>
                      </a:r>
                      <a:endParaRPr lang="zh-CN" altLang="en-US" sz="1600" dirty="0"/>
                    </a:p>
                  </a:txBody>
                  <a:tcPr/>
                </a:tc>
                <a:tc>
                  <a:txBody>
                    <a:bodyPr/>
                    <a:lstStyle/>
                    <a:p>
                      <a:pPr marL="0" algn="l" defTabSz="914400" rtl="0" eaLnBrk="1" latinLnBrk="0" hangingPunct="1"/>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'PTFSBD','PTFSFX','PTFSCOM','PTFSIR','PTFSSTK','DGS10','CS_factor'</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2"/>
                  </a:ext>
                </a:extLst>
              </a:tr>
              <a:tr h="340364">
                <a:tc>
                  <a:txBody>
                    <a:bodyPr/>
                    <a:lstStyle/>
                    <a:p>
                      <a:r>
                        <a:rPr lang="en-PH" altLang="zh-CN" sz="1600" b="1" dirty="0" smtClean="0">
                          <a:latin typeface="Century Gothic" panose="020B0502020202020204" pitchFamily="34" charset="0"/>
                          <a:ea typeface="Calibri" panose="020F0502020204030204" pitchFamily="34" charset="0"/>
                          <a:cs typeface="Times New Roman" panose="02020603050405020304" pitchFamily="18" charset="0"/>
                        </a:rPr>
                        <a:t>Macroeconomic</a:t>
                      </a:r>
                      <a:endParaRPr lang="zh-CN" altLang="en-US" sz="1600" dirty="0"/>
                    </a:p>
                  </a:txBody>
                  <a:tcPr/>
                </a:tc>
                <a:tc>
                  <a:txBody>
                    <a:bodyPr/>
                    <a:lstStyle/>
                    <a:p>
                      <a:pPr marL="0" algn="l" defTabSz="914400" rtl="0" eaLnBrk="1" latinLnBrk="0" hangingPunct="1"/>
                      <a:r>
                        <a:rPr lang="en-CA" altLang="zh-CN" sz="18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a:t>
                      </a:r>
                      <a:r>
                        <a:rPr lang="en-CA" altLang="zh-CN" sz="1600" b="1" kern="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DEF','DIV','GDP','INF','MKT','RREL','TERM','UNEMP','VIX'</a:t>
                      </a:r>
                      <a:endParaRPr lang="zh-CN" altLang="en-US" sz="1600" b="1" kern="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8" name="Down Arrow 7"/>
          <p:cNvSpPr/>
          <p:nvPr/>
        </p:nvSpPr>
        <p:spPr>
          <a:xfrm>
            <a:off x="5374549" y="2163286"/>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Down Arrow 8"/>
          <p:cNvSpPr/>
          <p:nvPr/>
        </p:nvSpPr>
        <p:spPr>
          <a:xfrm>
            <a:off x="5409270" y="4692598"/>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Down Arrow 9"/>
          <p:cNvSpPr/>
          <p:nvPr/>
        </p:nvSpPr>
        <p:spPr>
          <a:xfrm>
            <a:off x="5415896" y="5653380"/>
            <a:ext cx="377952" cy="341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Table 10"/>
          <p:cNvGraphicFramePr>
            <a:graphicFrameLocks noGrp="1"/>
          </p:cNvGraphicFramePr>
          <p:nvPr/>
        </p:nvGraphicFramePr>
        <p:xfrm>
          <a:off x="808383" y="6064194"/>
          <a:ext cx="10641495" cy="469128"/>
        </p:xfrm>
        <a:graphic>
          <a:graphicData uri="http://schemas.openxmlformats.org/drawingml/2006/table">
            <a:tbl>
              <a:tblPr firstRow="1" bandRow="1">
                <a:tableStyleId>{5C22544A-7EE6-4342-B048-85BDC9FD1C3A}</a:tableStyleId>
              </a:tblPr>
              <a:tblGrid>
                <a:gridCol w="2597426">
                  <a:extLst>
                    <a:ext uri="{9D8B030D-6E8A-4147-A177-3AD203B41FA5}">
                      <a16:colId xmlns:a16="http://schemas.microsoft.com/office/drawing/2014/main" val="20000"/>
                    </a:ext>
                  </a:extLst>
                </a:gridCol>
                <a:gridCol w="8044069">
                  <a:extLst>
                    <a:ext uri="{9D8B030D-6E8A-4147-A177-3AD203B41FA5}">
                      <a16:colId xmlns:a16="http://schemas.microsoft.com/office/drawing/2014/main" val="20001"/>
                    </a:ext>
                  </a:extLst>
                </a:gridCol>
              </a:tblGrid>
              <a:tr h="469128">
                <a:tc>
                  <a:txBody>
                    <a:bodyPr/>
                    <a:lstStyle/>
                    <a:p>
                      <a:r>
                        <a:rPr lang="en-US" altLang="zh-CN" sz="1800" b="1" kern="1200" dirty="0" smtClean="0">
                          <a:solidFill>
                            <a:schemeClr val="lt1"/>
                          </a:solidFill>
                          <a:latin typeface="+mn-lt"/>
                          <a:ea typeface="+mn-ea"/>
                          <a:cs typeface="+mn-cs"/>
                        </a:rPr>
                        <a:t>Feature Importance</a:t>
                      </a:r>
                      <a:endParaRPr lang="zh-CN" altLang="en-US" dirty="0"/>
                    </a:p>
                  </a:txBody>
                  <a:tcPr/>
                </a:tc>
                <a:tc>
                  <a:txBody>
                    <a:bodyPr/>
                    <a:lstStyle/>
                    <a:p>
                      <a:r>
                        <a:rPr lang="en-US" altLang="zh-CN" sz="1800" b="1" kern="1200" dirty="0" smtClean="0">
                          <a:solidFill>
                            <a:schemeClr val="lt1"/>
                          </a:solidFill>
                          <a:latin typeface="+mn-lt"/>
                          <a:ea typeface="+mn-ea"/>
                          <a:cs typeface="+mn-cs"/>
                        </a:rPr>
                        <a:t>Use Algorithm</a:t>
                      </a:r>
                      <a:r>
                        <a:rPr lang="en-US" altLang="zh-CN" sz="1800" b="1" kern="1200" baseline="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RandomForest</a:t>
                      </a:r>
                      <a:r>
                        <a:rPr lang="en-US" altLang="zh-CN" sz="1800" b="1" kern="1200" dirty="0" smtClean="0">
                          <a:solidFill>
                            <a:schemeClr val="lt1"/>
                          </a:solidFill>
                          <a:latin typeface="+mn-lt"/>
                          <a:ea typeface="+mn-ea"/>
                          <a:cs typeface="+mn-cs"/>
                        </a:rPr>
                        <a:t> method</a:t>
                      </a:r>
                      <a:r>
                        <a:rPr lang="en-US" altLang="zh-CN" sz="1800" b="1" kern="1200" baseline="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best_estimator</a:t>
                      </a:r>
                      <a:r>
                        <a:rPr lang="en-US" altLang="zh-CN" sz="1800" b="1" kern="1200" baseline="0" dirty="0" err="1" smtClean="0">
                          <a:solidFill>
                            <a:schemeClr val="lt1"/>
                          </a:solidFill>
                          <a:latin typeface="+mn-lt"/>
                          <a:ea typeface="+mn-ea"/>
                          <a:cs typeface="+mn-cs"/>
                        </a:rPr>
                        <a:t>.</a:t>
                      </a:r>
                      <a:r>
                        <a:rPr lang="en-US" altLang="zh-CN" sz="1800" b="1" kern="1200" dirty="0" err="1" smtClean="0">
                          <a:solidFill>
                            <a:schemeClr val="lt1"/>
                          </a:solidFill>
                          <a:latin typeface="+mn-lt"/>
                          <a:ea typeface="+mn-ea"/>
                          <a:cs typeface="+mn-cs"/>
                        </a:rPr>
                        <a:t>feature_importances</a:t>
                      </a:r>
                      <a:endParaRPr lang="zh-CN" altLang="en-US" dirty="0"/>
                    </a:p>
                  </a:txBody>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2"/>
          </p:nvPr>
        </p:nvSpPr>
        <p:spPr/>
        <p:txBody>
          <a:bodyPr/>
          <a:lstStyle/>
          <a:p>
            <a:fld id="{05B176D6-DA59-4EC4-914C-934039B76B9C}" type="slidenum">
              <a:rPr lang="en-PH" smtClean="0"/>
              <a:pPr/>
              <a:t>12</a:t>
            </a:fld>
            <a:endParaRPr lang="en-PH"/>
          </a:p>
        </p:txBody>
      </p:sp>
    </p:spTree>
    <p:extLst>
      <p:ext uri="{BB962C8B-B14F-4D97-AF65-F5344CB8AC3E}">
        <p14:creationId xmlns:p14="http://schemas.microsoft.com/office/powerpoint/2010/main" val="3638892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05282" y="40341"/>
            <a:ext cx="10515600" cy="452932"/>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altLang="zh-CN" sz="2800" dirty="0" smtClean="0">
                <a:latin typeface="Century Gothic" panose="020B0502020202020204" pitchFamily="34" charset="0"/>
                <a:sym typeface="Century Gothic"/>
              </a:rPr>
              <a:t>Classification</a:t>
            </a:r>
            <a:endParaRPr sz="2800" dirty="0">
              <a:latin typeface="Century Gothic" panose="020B0502020202020204" pitchFamily="34" charset="0"/>
              <a:sym typeface="Century Gothic"/>
            </a:endParaRPr>
          </a:p>
        </p:txBody>
      </p:sp>
      <p:pic>
        <p:nvPicPr>
          <p:cNvPr id="6" name="Picture 5"/>
          <p:cNvPicPr/>
          <p:nvPr/>
        </p:nvPicPr>
        <p:blipFill>
          <a:blip r:embed="rId2" cstate="print"/>
          <a:srcRect/>
          <a:stretch>
            <a:fillRect/>
          </a:stretch>
        </p:blipFill>
        <p:spPr bwMode="auto">
          <a:xfrm>
            <a:off x="403412" y="4558552"/>
            <a:ext cx="3294529" cy="2003612"/>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228600" y="3792477"/>
            <a:ext cx="4450976" cy="632012"/>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86381" y="1021553"/>
            <a:ext cx="3349948" cy="217646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120396" y="966966"/>
            <a:ext cx="3519650" cy="2247488"/>
          </a:xfrm>
          <a:prstGeom prst="rect">
            <a:avLst/>
          </a:prstGeom>
          <a:noFill/>
          <a:ln w="9525">
            <a:noFill/>
            <a:miter lim="800000"/>
            <a:headEnd/>
            <a:tailEnd/>
          </a:ln>
        </p:spPr>
      </p:pic>
      <p:sp>
        <p:nvSpPr>
          <p:cNvPr id="9" name="TextBox 8"/>
          <p:cNvSpPr txBox="1"/>
          <p:nvPr/>
        </p:nvSpPr>
        <p:spPr>
          <a:xfrm>
            <a:off x="886686" y="522789"/>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Fama-French-Carhart</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0" name="TextBox 9"/>
          <p:cNvSpPr txBox="1"/>
          <p:nvPr/>
        </p:nvSpPr>
        <p:spPr>
          <a:xfrm>
            <a:off x="4301830" y="55416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Risk-based </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1" name="TextBox 10"/>
          <p:cNvSpPr txBox="1"/>
          <p:nvPr/>
        </p:nvSpPr>
        <p:spPr>
          <a:xfrm>
            <a:off x="8271565" y="56068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Macroeconomic </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pic>
        <p:nvPicPr>
          <p:cNvPr id="12" name="Picture 11"/>
          <p:cNvPicPr/>
          <p:nvPr/>
        </p:nvPicPr>
        <p:blipFill>
          <a:blip r:embed="rId6" cstate="print"/>
          <a:srcRect/>
          <a:stretch>
            <a:fillRect/>
          </a:stretch>
        </p:blipFill>
        <p:spPr bwMode="auto">
          <a:xfrm>
            <a:off x="3839059" y="3290761"/>
            <a:ext cx="5366801" cy="617342"/>
          </a:xfrm>
          <a:prstGeom prst="rect">
            <a:avLst/>
          </a:prstGeom>
          <a:noFill/>
          <a:ln w="9525">
            <a:noFill/>
            <a:miter lim="800000"/>
            <a:headEnd/>
            <a:tailEnd/>
          </a:ln>
        </p:spPr>
      </p:pic>
      <p:pic>
        <p:nvPicPr>
          <p:cNvPr id="13" name="Picture 12"/>
          <p:cNvPicPr/>
          <p:nvPr/>
        </p:nvPicPr>
        <p:blipFill>
          <a:blip r:embed="rId7" cstate="print"/>
          <a:srcRect/>
          <a:stretch>
            <a:fillRect/>
          </a:stretch>
        </p:blipFill>
        <p:spPr bwMode="auto">
          <a:xfrm>
            <a:off x="7826189" y="3723241"/>
            <a:ext cx="4069976" cy="745258"/>
          </a:xfrm>
          <a:prstGeom prst="rect">
            <a:avLst/>
          </a:prstGeom>
          <a:noFill/>
          <a:ln w="9525">
            <a:noFill/>
            <a:miter lim="800000"/>
            <a:headEnd/>
            <a:tailEnd/>
          </a:ln>
        </p:spPr>
      </p:pic>
      <p:pic>
        <p:nvPicPr>
          <p:cNvPr id="14" name="Picture 13"/>
          <p:cNvPicPr/>
          <p:nvPr/>
        </p:nvPicPr>
        <p:blipFill>
          <a:blip r:embed="rId8" cstate="print"/>
          <a:srcRect/>
          <a:stretch>
            <a:fillRect/>
          </a:stretch>
        </p:blipFill>
        <p:spPr bwMode="auto">
          <a:xfrm>
            <a:off x="4168868" y="4558552"/>
            <a:ext cx="3724555" cy="2299448"/>
          </a:xfrm>
          <a:prstGeom prst="rect">
            <a:avLst/>
          </a:prstGeom>
          <a:noFill/>
          <a:ln w="9525">
            <a:noFill/>
            <a:miter lim="800000"/>
            <a:headEnd/>
            <a:tailEnd/>
          </a:ln>
        </p:spPr>
      </p:pic>
      <p:pic>
        <p:nvPicPr>
          <p:cNvPr id="15" name="Picture 14"/>
          <p:cNvPicPr/>
          <p:nvPr/>
        </p:nvPicPr>
        <p:blipFill>
          <a:blip r:embed="rId9" cstate="print"/>
          <a:srcRect/>
          <a:stretch>
            <a:fillRect/>
          </a:stretch>
        </p:blipFill>
        <p:spPr bwMode="auto">
          <a:xfrm>
            <a:off x="8267812" y="4545106"/>
            <a:ext cx="3283211" cy="2124635"/>
          </a:xfrm>
          <a:prstGeom prst="rect">
            <a:avLst/>
          </a:prstGeom>
          <a:noFill/>
          <a:ln w="9525">
            <a:noFill/>
            <a:miter lim="800000"/>
            <a:headEnd/>
            <a:tailEnd/>
          </a:ln>
        </p:spPr>
      </p:pic>
      <p:pic>
        <p:nvPicPr>
          <p:cNvPr id="1029" name="Picture 5"/>
          <p:cNvPicPr>
            <a:picLocks noChangeAspect="1" noChangeArrowheads="1"/>
          </p:cNvPicPr>
          <p:nvPr/>
        </p:nvPicPr>
        <p:blipFill>
          <a:blip r:embed="rId10" cstate="print"/>
          <a:srcRect/>
          <a:stretch>
            <a:fillRect/>
          </a:stretch>
        </p:blipFill>
        <p:spPr bwMode="auto">
          <a:xfrm>
            <a:off x="7957016" y="975471"/>
            <a:ext cx="3790887" cy="2292164"/>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05B176D6-DA59-4EC4-914C-934039B76B9C}" type="slidenum">
              <a:rPr lang="en-PH" smtClean="0"/>
              <a:pPr/>
              <a:t>13</a:t>
            </a:fld>
            <a:endParaRPr lang="en-PH"/>
          </a:p>
        </p:txBody>
      </p:sp>
    </p:spTree>
    <p:extLst>
      <p:ext uri="{BB962C8B-B14F-4D97-AF65-F5344CB8AC3E}">
        <p14:creationId xmlns:p14="http://schemas.microsoft.com/office/powerpoint/2010/main" val="52372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05282" y="40341"/>
            <a:ext cx="10515600" cy="452932"/>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altLang="zh-CN" sz="2800" dirty="0" smtClean="0">
                <a:latin typeface="Century Gothic" panose="020B0502020202020204" pitchFamily="34" charset="0"/>
                <a:sym typeface="Century Gothic"/>
              </a:rPr>
              <a:t>Regression</a:t>
            </a:r>
            <a:endParaRPr sz="2800" dirty="0">
              <a:latin typeface="Century Gothic" panose="020B0502020202020204" pitchFamily="34" charset="0"/>
              <a:sym typeface="Century Gothic"/>
            </a:endParaRPr>
          </a:p>
        </p:txBody>
      </p:sp>
      <p:sp>
        <p:nvSpPr>
          <p:cNvPr id="9" name="TextBox 8"/>
          <p:cNvSpPr txBox="1"/>
          <p:nvPr/>
        </p:nvSpPr>
        <p:spPr>
          <a:xfrm>
            <a:off x="886686" y="522789"/>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Fama-French-Carhart</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0" name="TextBox 9"/>
          <p:cNvSpPr txBox="1"/>
          <p:nvPr/>
        </p:nvSpPr>
        <p:spPr>
          <a:xfrm>
            <a:off x="4301830" y="55416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Risk-based </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sp>
        <p:nvSpPr>
          <p:cNvPr id="11" name="TextBox 10"/>
          <p:cNvSpPr txBox="1"/>
          <p:nvPr/>
        </p:nvSpPr>
        <p:spPr>
          <a:xfrm>
            <a:off x="8271565" y="560685"/>
            <a:ext cx="2864223" cy="369332"/>
          </a:xfrm>
          <a:prstGeom prst="rect">
            <a:avLst/>
          </a:prstGeom>
          <a:noFill/>
        </p:spPr>
        <p:txBody>
          <a:bodyPr wrap="square" rtlCol="0">
            <a:spAutoFit/>
          </a:bodyPr>
          <a:lstStyle/>
          <a:p>
            <a:r>
              <a:rPr lang="en" altLang="zh-CN" sz="1600" b="1" dirty="0" smtClean="0">
                <a:latin typeface="Century Gothic" panose="020B0502020202020204" pitchFamily="34" charset="0"/>
                <a:ea typeface="Proxima Nova"/>
                <a:cs typeface="Proxima Nova"/>
                <a:sym typeface="Proxima Nova"/>
              </a:rPr>
              <a:t>Macroeconomic </a:t>
            </a:r>
            <a:r>
              <a:rPr lang="en" altLang="zh-CN" sz="1600" b="1" dirty="0" smtClean="0">
                <a:solidFill>
                  <a:schemeClr val="bg1"/>
                </a:solidFill>
                <a:latin typeface="Century Gothic" panose="020B0502020202020204" pitchFamily="34" charset="0"/>
                <a:ea typeface="Proxima Nova"/>
                <a:cs typeface="Proxima Nova"/>
                <a:sym typeface="Proxima Nova"/>
              </a:rPr>
              <a:t>r</a:t>
            </a:r>
            <a:r>
              <a:rPr lang="en" altLang="zh-CN" b="1" dirty="0" smtClean="0">
                <a:solidFill>
                  <a:schemeClr val="bg1"/>
                </a:solidFill>
                <a:latin typeface="Century Gothic" panose="020B0502020202020204" pitchFamily="34" charset="0"/>
                <a:ea typeface="Proxima Nova"/>
                <a:cs typeface="Proxima Nova"/>
                <a:sym typeface="Proxima Nova"/>
              </a:rPr>
              <a:t>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03410" y="932889"/>
            <a:ext cx="3771900" cy="21145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393264" y="927847"/>
            <a:ext cx="3271557" cy="2145283"/>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960378" y="916081"/>
            <a:ext cx="3667125" cy="2228850"/>
          </a:xfrm>
          <a:prstGeom prst="rect">
            <a:avLst/>
          </a:prstGeom>
          <a:noFill/>
          <a:ln w="9525">
            <a:noFill/>
            <a:miter lim="800000"/>
            <a:headEnd/>
            <a:tailEnd/>
          </a:ln>
        </p:spPr>
      </p:pic>
      <p:pic>
        <p:nvPicPr>
          <p:cNvPr id="18" name="Picture 17"/>
          <p:cNvPicPr/>
          <p:nvPr/>
        </p:nvPicPr>
        <p:blipFill>
          <a:blip r:embed="rId5" cstate="print"/>
          <a:srcRect/>
          <a:stretch>
            <a:fillRect/>
          </a:stretch>
        </p:blipFill>
        <p:spPr bwMode="auto">
          <a:xfrm>
            <a:off x="264738" y="3194797"/>
            <a:ext cx="3648075" cy="495300"/>
          </a:xfrm>
          <a:prstGeom prst="rect">
            <a:avLst/>
          </a:prstGeom>
          <a:noFill/>
          <a:ln w="9525">
            <a:noFill/>
            <a:miter lim="800000"/>
            <a:headEnd/>
            <a:tailEnd/>
          </a:ln>
        </p:spPr>
      </p:pic>
      <p:pic>
        <p:nvPicPr>
          <p:cNvPr id="19" name="Picture 18"/>
          <p:cNvPicPr/>
          <p:nvPr/>
        </p:nvPicPr>
        <p:blipFill>
          <a:blip r:embed="rId6" cstate="print"/>
          <a:srcRect/>
          <a:stretch>
            <a:fillRect/>
          </a:stretch>
        </p:blipFill>
        <p:spPr bwMode="auto">
          <a:xfrm>
            <a:off x="632012" y="4377579"/>
            <a:ext cx="3442448" cy="2278715"/>
          </a:xfrm>
          <a:prstGeom prst="rect">
            <a:avLst/>
          </a:prstGeom>
          <a:noFill/>
          <a:ln w="9525">
            <a:noFill/>
            <a:miter lim="800000"/>
            <a:headEnd/>
            <a:tailEnd/>
          </a:ln>
        </p:spPr>
      </p:pic>
      <p:pic>
        <p:nvPicPr>
          <p:cNvPr id="20" name="Picture 19"/>
          <p:cNvPicPr/>
          <p:nvPr/>
        </p:nvPicPr>
        <p:blipFill>
          <a:blip r:embed="rId7" cstate="print"/>
          <a:srcRect/>
          <a:stretch>
            <a:fillRect/>
          </a:stretch>
        </p:blipFill>
        <p:spPr bwMode="auto">
          <a:xfrm>
            <a:off x="4034397" y="3772179"/>
            <a:ext cx="3800475" cy="523875"/>
          </a:xfrm>
          <a:prstGeom prst="rect">
            <a:avLst/>
          </a:prstGeom>
          <a:noFill/>
          <a:ln w="9525">
            <a:noFill/>
            <a:miter lim="800000"/>
            <a:headEnd/>
            <a:tailEnd/>
          </a:ln>
        </p:spPr>
      </p:pic>
      <p:pic>
        <p:nvPicPr>
          <p:cNvPr id="21" name="Picture 20"/>
          <p:cNvPicPr/>
          <p:nvPr/>
        </p:nvPicPr>
        <p:blipFill>
          <a:blip r:embed="rId8" cstate="print"/>
          <a:srcRect/>
          <a:stretch>
            <a:fillRect/>
          </a:stretch>
        </p:blipFill>
        <p:spPr bwMode="auto">
          <a:xfrm>
            <a:off x="4168587" y="4356847"/>
            <a:ext cx="3756492" cy="2501153"/>
          </a:xfrm>
          <a:prstGeom prst="rect">
            <a:avLst/>
          </a:prstGeom>
          <a:noFill/>
          <a:ln w="9525">
            <a:noFill/>
            <a:miter lim="800000"/>
            <a:headEnd/>
            <a:tailEnd/>
          </a:ln>
        </p:spPr>
      </p:pic>
      <p:pic>
        <p:nvPicPr>
          <p:cNvPr id="22" name="Picture 21"/>
          <p:cNvPicPr/>
          <p:nvPr/>
        </p:nvPicPr>
        <p:blipFill>
          <a:blip r:embed="rId9" cstate="print"/>
          <a:srcRect/>
          <a:stretch>
            <a:fillRect/>
          </a:stretch>
        </p:blipFill>
        <p:spPr bwMode="auto">
          <a:xfrm>
            <a:off x="7664823" y="3140198"/>
            <a:ext cx="4527177" cy="813237"/>
          </a:xfrm>
          <a:prstGeom prst="rect">
            <a:avLst/>
          </a:prstGeom>
          <a:noFill/>
          <a:ln w="9525">
            <a:noFill/>
            <a:miter lim="800000"/>
            <a:headEnd/>
            <a:tailEnd/>
          </a:ln>
        </p:spPr>
      </p:pic>
      <p:pic>
        <p:nvPicPr>
          <p:cNvPr id="23" name="Picture 22"/>
          <p:cNvPicPr/>
          <p:nvPr/>
        </p:nvPicPr>
        <p:blipFill>
          <a:blip r:embed="rId10" cstate="print"/>
          <a:srcRect/>
          <a:stretch>
            <a:fillRect/>
          </a:stretch>
        </p:blipFill>
        <p:spPr bwMode="auto">
          <a:xfrm>
            <a:off x="8202707" y="4276165"/>
            <a:ext cx="3655079" cy="258183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05B176D6-DA59-4EC4-914C-934039B76B9C}" type="slidenum">
              <a:rPr lang="en-PH" smtClean="0"/>
              <a:pPr/>
              <a:t>14</a:t>
            </a:fld>
            <a:endParaRPr lang="en-PH"/>
          </a:p>
        </p:txBody>
      </p:sp>
    </p:spTree>
    <p:extLst>
      <p:ext uri="{BB962C8B-B14F-4D97-AF65-F5344CB8AC3E}">
        <p14:creationId xmlns:p14="http://schemas.microsoft.com/office/powerpoint/2010/main" val="5237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189;p29"/>
          <p:cNvGraphicFramePr/>
          <p:nvPr>
            <p:extLst>
              <p:ext uri="{D42A27DB-BD31-4B8C-83A1-F6EECF244321}">
                <p14:modId xmlns:p14="http://schemas.microsoft.com/office/powerpoint/2010/main" val="4227848166"/>
              </p:ext>
            </p:extLst>
          </p:nvPr>
        </p:nvGraphicFramePr>
        <p:xfrm>
          <a:off x="1540104" y="2428874"/>
          <a:ext cx="9289822" cy="3000377"/>
        </p:xfrm>
        <a:graphic>
          <a:graphicData uri="http://schemas.openxmlformats.org/drawingml/2006/table">
            <a:tbl>
              <a:tblPr>
                <a:noFill/>
              </a:tblPr>
              <a:tblGrid>
                <a:gridCol w="3545664">
                  <a:extLst>
                    <a:ext uri="{9D8B030D-6E8A-4147-A177-3AD203B41FA5}">
                      <a16:colId xmlns:a16="http://schemas.microsoft.com/office/drawing/2014/main" val="20000"/>
                    </a:ext>
                  </a:extLst>
                </a:gridCol>
                <a:gridCol w="2872079">
                  <a:extLst>
                    <a:ext uri="{9D8B030D-6E8A-4147-A177-3AD203B41FA5}">
                      <a16:colId xmlns:a16="http://schemas.microsoft.com/office/drawing/2014/main" val="20001"/>
                    </a:ext>
                  </a:extLst>
                </a:gridCol>
                <a:gridCol w="2872079">
                  <a:extLst>
                    <a:ext uri="{9D8B030D-6E8A-4147-A177-3AD203B41FA5}">
                      <a16:colId xmlns:a16="http://schemas.microsoft.com/office/drawing/2014/main" val="20002"/>
                    </a:ext>
                  </a:extLst>
                </a:gridCol>
              </a:tblGrid>
              <a:tr h="727093">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bg1"/>
                          </a:solidFill>
                          <a:latin typeface="Century Gothic" panose="020B0502020202020204" pitchFamily="34" charset="0"/>
                          <a:ea typeface="Proxima Nova"/>
                          <a:cs typeface="Proxima Nova"/>
                          <a:sym typeface="Proxima Nova"/>
                        </a:rPr>
                        <a:t>Models</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Classification</a:t>
                      </a:r>
                    </a:p>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Accuracy</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Regression</a:t>
                      </a:r>
                    </a:p>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RMSE</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extLst>
                  <a:ext uri="{0D108BD9-81ED-4DB2-BD59-A6C34878D82A}">
                    <a16:rowId xmlns:a16="http://schemas.microsoft.com/office/drawing/2014/main" val="10000"/>
                  </a:ext>
                </a:extLst>
              </a:tr>
              <a:tr h="703690">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Fama-French-Carhart</a:t>
                      </a:r>
                      <a:r>
                        <a:rPr lang="en" sz="1600" b="1" u="none" strike="noStrike" cap="none" baseline="0" dirty="0" smtClean="0">
                          <a:solidFill>
                            <a:schemeClr val="bg1"/>
                          </a:solidFill>
                          <a:latin typeface="Century Gothic" panose="020B0502020202020204" pitchFamily="34" charset="0"/>
                          <a:ea typeface="Proxima Nova"/>
                          <a:cs typeface="Proxima Nova"/>
                          <a:sym typeface="Proxima Nova"/>
                        </a:rPr>
                        <a:t> 4-factor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77%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0.0153 </a:t>
                      </a:r>
                      <a:r>
                        <a:rPr lang="en-PH" altLang="zh-CN" sz="1600" b="1" u="none" strike="noStrike" cap="none" dirty="0" smtClean="0">
                          <a:solidFill>
                            <a:schemeClr val="tx1"/>
                          </a:solidFill>
                          <a:latin typeface="Century Gothic" panose="020B0502020202020204" pitchFamily="34" charset="0"/>
                          <a:ea typeface="Proxima Nova"/>
                          <a:cs typeface="Proxima Nova"/>
                          <a:sym typeface="Proxima Nova"/>
                        </a:rPr>
                        <a:t>Linear</a:t>
                      </a:r>
                      <a:r>
                        <a:rPr lang="en-PH" altLang="zh-CN"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52853">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Risk-based 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9B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69%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lang="en-PH" sz="1600" b="1" u="none" strike="noStrike" cap="none" dirty="0" smtClean="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0.0170 Linear Regression</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16741">
                <a:tc>
                  <a:txBody>
                    <a:bodyPr/>
                    <a:lstStyle/>
                    <a:p>
                      <a:pPr marL="0" marR="0" lvl="0" indent="0" algn="ctr" rtl="0">
                        <a:lnSpc>
                          <a:spcPct val="100000"/>
                        </a:lnSpc>
                        <a:spcBef>
                          <a:spcPts val="0"/>
                        </a:spcBef>
                        <a:spcAft>
                          <a:spcPts val="0"/>
                        </a:spcAft>
                        <a:buClr>
                          <a:srgbClr val="000000"/>
                        </a:buClr>
                        <a:buSzPts val="1400"/>
                        <a:buFont typeface="Arial"/>
                        <a:buNone/>
                      </a:pPr>
                      <a:r>
                        <a:rPr lang="en" sz="1600" b="1" u="none" strike="noStrike" cap="none" dirty="0" smtClean="0">
                          <a:solidFill>
                            <a:schemeClr val="bg1"/>
                          </a:solidFill>
                          <a:latin typeface="Century Gothic" panose="020B0502020202020204" pitchFamily="34" charset="0"/>
                          <a:ea typeface="Proxima Nova"/>
                          <a:cs typeface="Proxima Nova"/>
                          <a:sym typeface="Proxima Nova"/>
                        </a:rPr>
                        <a:t>Macroeconomic factor model</a:t>
                      </a:r>
                      <a:endParaRPr sz="1600" b="1" u="none" strike="noStrike" cap="none" dirty="0">
                        <a:solidFill>
                          <a:schemeClr val="bg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CC9B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63% Logistic</a:t>
                      </a:r>
                      <a:r>
                        <a:rPr lang="en-PH" sz="1600" b="1" u="none" strike="noStrike" cap="none" baseline="0" dirty="0" smtClean="0">
                          <a:solidFill>
                            <a:schemeClr val="tx1"/>
                          </a:solidFill>
                          <a:latin typeface="Century Gothic" panose="020B0502020202020204" pitchFamily="34" charset="0"/>
                          <a:ea typeface="Proxima Nova"/>
                          <a:cs typeface="Proxima Nova"/>
                          <a:sym typeface="Proxima Nova"/>
                        </a:rPr>
                        <a:t> Regression</a:t>
                      </a:r>
                      <a:endParaRPr lang="en-PH" sz="1600" b="1" u="none" strike="noStrike" cap="none" dirty="0" smtClean="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PH" sz="1600" b="1" u="none" strike="noStrike" cap="none" dirty="0" smtClean="0">
                          <a:solidFill>
                            <a:schemeClr val="tx1"/>
                          </a:solidFill>
                          <a:latin typeface="Century Gothic" panose="020B0502020202020204" pitchFamily="34" charset="0"/>
                          <a:ea typeface="Proxima Nova"/>
                          <a:cs typeface="Proxima Nova"/>
                          <a:sym typeface="Proxima Nova"/>
                        </a:rPr>
                        <a:t>0.0159 </a:t>
                      </a:r>
                      <a:r>
                        <a:rPr lang="en-PH" altLang="zh-CN" sz="1600" b="1" u="none" strike="noStrike" cap="none" baseline="0" dirty="0" smtClean="0">
                          <a:solidFill>
                            <a:schemeClr val="tx1"/>
                          </a:solidFill>
                          <a:latin typeface="Century Gothic" panose="020B0502020202020204" pitchFamily="34" charset="0"/>
                          <a:ea typeface="Proxima Nova"/>
                          <a:cs typeface="Proxima Nova"/>
                          <a:sym typeface="Proxima Nova"/>
                        </a:rPr>
                        <a:t>Gradient Boosting</a:t>
                      </a:r>
                      <a:endParaRPr sz="1600" b="1" u="none" strike="noStrike" cap="none" dirty="0">
                        <a:solidFill>
                          <a:schemeClr val="tx1"/>
                        </a:solidFill>
                        <a:latin typeface="Century Gothic" panose="020B0502020202020204" pitchFamily="34" charset="0"/>
                        <a:ea typeface="Proxima Nova"/>
                        <a:cs typeface="Proxima Nova"/>
                        <a:sym typeface="Proxima Nov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641966" y="608448"/>
            <a:ext cx="9127820" cy="590931"/>
          </a:xfrm>
          <a:prstGeom prst="rect">
            <a:avLst/>
          </a:prstGeom>
          <a:noFill/>
        </p:spPr>
        <p:txBody>
          <a:bodyPr wrap="none" rtlCol="0">
            <a:spAutoFit/>
          </a:bodyPr>
          <a:lstStyle/>
          <a:p>
            <a:pPr algn="ctr" fontAlgn="auto">
              <a:lnSpc>
                <a:spcPct val="90000"/>
              </a:lnSpc>
              <a:spcBef>
                <a:spcPct val="0"/>
              </a:spcBef>
              <a:buClr>
                <a:schemeClr val="accent5"/>
              </a:buClr>
              <a:buSzPts val="4400"/>
              <a:tabLst/>
              <a:defRPr/>
            </a:pPr>
            <a:r>
              <a:rPr lang="en-PH" sz="3600" dirty="0" smtClean="0">
                <a:latin typeface="Century Gothic" panose="020B0502020202020204" pitchFamily="34" charset="0"/>
                <a:ea typeface="+mj-ea"/>
                <a:cs typeface="+mj-cs"/>
              </a:rPr>
              <a:t>Summary Results: Best Performing Model</a:t>
            </a:r>
            <a:endParaRPr lang="en-PH" sz="3600" dirty="0">
              <a:latin typeface="Century Gothic" panose="020B0502020202020204" pitchFamily="34" charset="0"/>
              <a:ea typeface="+mj-ea"/>
              <a:cs typeface="+mj-cs"/>
            </a:endParaRPr>
          </a:p>
        </p:txBody>
      </p:sp>
      <p:sp>
        <p:nvSpPr>
          <p:cNvPr id="4" name="Content Placeholder 2"/>
          <p:cNvSpPr>
            <a:spLocks noGrp="1"/>
          </p:cNvSpPr>
          <p:nvPr>
            <p:ph idx="1"/>
          </p:nvPr>
        </p:nvSpPr>
        <p:spPr>
          <a:xfrm>
            <a:off x="1066800" y="5826126"/>
            <a:ext cx="10515600" cy="560388"/>
          </a:xfrm>
        </p:spPr>
        <p:txBody>
          <a:bodyPr>
            <a:noAutofit/>
          </a:bodyPr>
          <a:lstStyle/>
          <a:p>
            <a:pPr marL="0" indent="0" algn="ctr">
              <a:buNone/>
            </a:pPr>
            <a:r>
              <a:rPr lang="en-PH" sz="1800" i="1" dirty="0" err="1" smtClean="0">
                <a:latin typeface="Century Gothic" panose="020B0502020202020204" pitchFamily="34" charset="0"/>
              </a:rPr>
              <a:t>Fama-French-Carhart</a:t>
            </a:r>
            <a:r>
              <a:rPr lang="en-PH" sz="1800" i="1" dirty="0" smtClean="0">
                <a:latin typeface="Century Gothic" panose="020B0502020202020204" pitchFamily="34" charset="0"/>
              </a:rPr>
              <a:t> has the best predictive power across the 3 models using logistic regression and </a:t>
            </a:r>
            <a:r>
              <a:rPr lang="en-PH" altLang="zh-CN" sz="1800" i="1" dirty="0" smtClean="0">
                <a:latin typeface="Century Gothic" panose="020B0502020202020204" pitchFamily="34" charset="0"/>
                <a:sym typeface="Proxima Nova"/>
              </a:rPr>
              <a:t>Linear Regression</a:t>
            </a:r>
            <a:r>
              <a:rPr lang="en-PH" sz="1800" i="1" dirty="0" smtClean="0">
                <a:latin typeface="Century Gothic" panose="020B0502020202020204" pitchFamily="34" charset="0"/>
              </a:rPr>
              <a:t>. Not surprisingly, AQR also uses the same factor model</a:t>
            </a:r>
            <a:endParaRPr lang="en-PH" sz="1800" i="1" dirty="0">
              <a:latin typeface="Century Gothic" panose="020B0502020202020204" pitchFamily="34" charset="0"/>
            </a:endParaRPr>
          </a:p>
        </p:txBody>
      </p:sp>
      <p:sp>
        <p:nvSpPr>
          <p:cNvPr id="5" name="Content Placeholder 2"/>
          <p:cNvSpPr txBox="1">
            <a:spLocks/>
          </p:cNvSpPr>
          <p:nvPr/>
        </p:nvSpPr>
        <p:spPr>
          <a:xfrm>
            <a:off x="1314450" y="1554162"/>
            <a:ext cx="1087755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1800" smtClean="0">
                <a:latin typeface="Century Gothic" panose="020B0502020202020204" pitchFamily="34" charset="0"/>
              </a:rPr>
              <a:t>Evaluated each factor model using classification (accuracy) and regression (RMSE)</a:t>
            </a:r>
          </a:p>
          <a:p>
            <a:r>
              <a:rPr lang="en-PH" sz="1800" smtClean="0">
                <a:latin typeface="Century Gothic" panose="020B0502020202020204" pitchFamily="34" charset="0"/>
              </a:rPr>
              <a:t>The best model is chosen based on accuracy and RMSE </a:t>
            </a:r>
            <a:endParaRPr lang="en-PH" sz="1800" dirty="0">
              <a:latin typeface="Century Gothic" panose="020B0502020202020204" pitchFamily="34" charset="0"/>
            </a:endParaRPr>
          </a:p>
        </p:txBody>
      </p:sp>
      <p:sp>
        <p:nvSpPr>
          <p:cNvPr id="2" name="Slide Number Placeholder 1"/>
          <p:cNvSpPr>
            <a:spLocks noGrp="1"/>
          </p:cNvSpPr>
          <p:nvPr>
            <p:ph type="sldNum" sz="quarter" idx="12"/>
          </p:nvPr>
        </p:nvSpPr>
        <p:spPr/>
        <p:txBody>
          <a:bodyPr/>
          <a:lstStyle/>
          <a:p>
            <a:fld id="{05B176D6-DA59-4EC4-914C-934039B76B9C}" type="slidenum">
              <a:rPr lang="en-PH" smtClean="0"/>
              <a:pPr/>
              <a:t>15</a:t>
            </a:fld>
            <a:endParaRPr lang="en-PH"/>
          </a:p>
        </p:txBody>
      </p:sp>
    </p:spTree>
    <p:extLst>
      <p:ext uri="{BB962C8B-B14F-4D97-AF65-F5344CB8AC3E}">
        <p14:creationId xmlns:p14="http://schemas.microsoft.com/office/powerpoint/2010/main" val="927479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smtClean="0"/>
              <a:t>Conclusion and Recommendations</a:t>
            </a:r>
            <a:endParaRPr lang="en-PH" dirty="0">
              <a:latin typeface="Century Gothic" panose="020B0502020202020204" pitchFamily="34" charset="0"/>
            </a:endParaRPr>
          </a:p>
        </p:txBody>
      </p:sp>
      <p:pic>
        <p:nvPicPr>
          <p:cNvPr id="2050" name="Picture 2" descr="Resulta ng larawan para sa insight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185" r="4018"/>
          <a:stretch/>
        </p:blipFill>
        <p:spPr bwMode="auto">
          <a:xfrm>
            <a:off x="8420100" y="1654410"/>
            <a:ext cx="3771900" cy="300026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3017" y="1690688"/>
            <a:ext cx="7785183" cy="4351338"/>
          </a:xfrm>
        </p:spPr>
        <p:txBody>
          <a:bodyPr>
            <a:noAutofit/>
          </a:bodyPr>
          <a:lstStyle/>
          <a:p>
            <a:r>
              <a:rPr lang="en-PH" sz="1400" dirty="0" smtClean="0">
                <a:latin typeface="Century Gothic" panose="020B0502020202020204" pitchFamily="34" charset="0"/>
              </a:rPr>
              <a:t>Given models performance, it is possible to predict (and mirror) GMHF performance using the </a:t>
            </a:r>
            <a:r>
              <a:rPr lang="en-PH" sz="1400" dirty="0" err="1" smtClean="0">
                <a:latin typeface="Century Gothic" panose="020B0502020202020204" pitchFamily="34" charset="0"/>
              </a:rPr>
              <a:t>Fama</a:t>
            </a:r>
            <a:r>
              <a:rPr lang="en-PH" sz="1400" dirty="0" smtClean="0">
                <a:latin typeface="Century Gothic" panose="020B0502020202020204" pitchFamily="34" charset="0"/>
              </a:rPr>
              <a:t>-French-</a:t>
            </a:r>
            <a:r>
              <a:rPr lang="en-PH" sz="1400" dirty="0" err="1" smtClean="0">
                <a:latin typeface="Century Gothic" panose="020B0502020202020204" pitchFamily="34" charset="0"/>
              </a:rPr>
              <a:t>Carhart</a:t>
            </a:r>
            <a:r>
              <a:rPr lang="en-PH" sz="1400" dirty="0" smtClean="0">
                <a:latin typeface="Century Gothic" panose="020B0502020202020204" pitchFamily="34" charset="0"/>
              </a:rPr>
              <a:t>, risk-based and macroeconomic factor models</a:t>
            </a:r>
          </a:p>
          <a:p>
            <a:endParaRPr lang="en-PH" sz="1400" dirty="0">
              <a:latin typeface="Century Gothic" panose="020B0502020202020204" pitchFamily="34" charset="0"/>
            </a:endParaRPr>
          </a:p>
          <a:p>
            <a:r>
              <a:rPr lang="en-PH" sz="1400" dirty="0" smtClean="0">
                <a:latin typeface="Century Gothic" panose="020B0502020202020204" pitchFamily="34" charset="0"/>
              </a:rPr>
              <a:t>Among the three factor-models, </a:t>
            </a:r>
            <a:r>
              <a:rPr lang="en-PH" sz="1400" dirty="0" err="1" smtClean="0">
                <a:latin typeface="Century Gothic" panose="020B0502020202020204" pitchFamily="34" charset="0"/>
              </a:rPr>
              <a:t>Fama</a:t>
            </a:r>
            <a:r>
              <a:rPr lang="en-PH" sz="1400" dirty="0" smtClean="0">
                <a:latin typeface="Century Gothic" panose="020B0502020202020204" pitchFamily="34" charset="0"/>
              </a:rPr>
              <a:t>-French-</a:t>
            </a:r>
            <a:r>
              <a:rPr lang="en-PH" sz="1400" dirty="0" err="1" smtClean="0">
                <a:latin typeface="Century Gothic" panose="020B0502020202020204" pitchFamily="34" charset="0"/>
              </a:rPr>
              <a:t>Carhart</a:t>
            </a:r>
            <a:r>
              <a:rPr lang="en-PH" sz="1400" dirty="0" smtClean="0">
                <a:latin typeface="Century Gothic" panose="020B0502020202020204" pitchFamily="34" charset="0"/>
              </a:rPr>
              <a:t>  best explain Global Macro Hedge Funds’ performance</a:t>
            </a:r>
          </a:p>
          <a:p>
            <a:endParaRPr lang="en-PH" sz="1400" dirty="0" smtClean="0">
              <a:latin typeface="Century Gothic" panose="020B0502020202020204" pitchFamily="34" charset="0"/>
            </a:endParaRPr>
          </a:p>
          <a:p>
            <a:r>
              <a:rPr lang="en-PH" sz="1400" dirty="0" smtClean="0">
                <a:latin typeface="Century Gothic" panose="020B0502020202020204" pitchFamily="34" charset="0"/>
              </a:rPr>
              <a:t>Among all the features (or factors), market performance, foreign exchange look back straddle and small cap stock performance best predict GMHF returns</a:t>
            </a:r>
          </a:p>
          <a:p>
            <a:endParaRPr lang="en-PH" sz="1400" dirty="0">
              <a:latin typeface="Century Gothic" panose="020B0502020202020204" pitchFamily="34" charset="0"/>
            </a:endParaRPr>
          </a:p>
          <a:p>
            <a:r>
              <a:rPr lang="en-PH" sz="1400" dirty="0" smtClean="0">
                <a:latin typeface="Century Gothic" panose="020B0502020202020204" pitchFamily="34" charset="0"/>
              </a:rPr>
              <a:t>Exploiting these indicators might be key to drive alpha   </a:t>
            </a:r>
          </a:p>
          <a:p>
            <a:endParaRPr lang="en-PH" sz="1400" dirty="0" smtClean="0">
              <a:latin typeface="Century Gothic" panose="020B0502020202020204" pitchFamily="34" charset="0"/>
            </a:endParaRPr>
          </a:p>
          <a:p>
            <a:r>
              <a:rPr lang="en-PH" sz="1400" dirty="0" smtClean="0">
                <a:latin typeface="Century Gothic" panose="020B0502020202020204" pitchFamily="34" charset="0"/>
              </a:rPr>
              <a:t>The model performance could be improved better by doing data engineer work on the dataset.  E.g. Data transformation, coefficient analysis, and outlier detection</a:t>
            </a:r>
          </a:p>
        </p:txBody>
      </p:sp>
      <p:sp>
        <p:nvSpPr>
          <p:cNvPr id="3" name="Slide Number Placeholder 2"/>
          <p:cNvSpPr>
            <a:spLocks noGrp="1"/>
          </p:cNvSpPr>
          <p:nvPr>
            <p:ph type="sldNum" sz="quarter" idx="12"/>
          </p:nvPr>
        </p:nvSpPr>
        <p:spPr/>
        <p:txBody>
          <a:bodyPr/>
          <a:lstStyle/>
          <a:p>
            <a:fld id="{05B176D6-DA59-4EC4-914C-934039B76B9C}" type="slidenum">
              <a:rPr lang="en-PH" smtClean="0"/>
              <a:pPr/>
              <a:t>16</a:t>
            </a:fld>
            <a:endParaRPr lang="en-PH"/>
          </a:p>
        </p:txBody>
      </p:sp>
    </p:spTree>
    <p:extLst>
      <p:ext uri="{BB962C8B-B14F-4D97-AF65-F5344CB8AC3E}">
        <p14:creationId xmlns:p14="http://schemas.microsoft.com/office/powerpoint/2010/main" val="1035314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 ng larawan para sa macroeconomics wallpap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693" r="15533"/>
          <a:stretch/>
        </p:blipFill>
        <p:spPr bwMode="auto">
          <a:xfrm>
            <a:off x="6299200" y="0"/>
            <a:ext cx="589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6313714"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234615" y="2769213"/>
            <a:ext cx="577515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40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rPr>
              <a:t>Appendices</a:t>
            </a:r>
            <a:endParaRPr kumimoji="0" lang="en-PH" sz="4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2" name="Slide Number Placeholder 1"/>
          <p:cNvSpPr>
            <a:spLocks noGrp="1"/>
          </p:cNvSpPr>
          <p:nvPr>
            <p:ph type="sldNum" sz="quarter" idx="12"/>
          </p:nvPr>
        </p:nvSpPr>
        <p:spPr/>
        <p:txBody>
          <a:bodyPr/>
          <a:lstStyle/>
          <a:p>
            <a:fld id="{05B176D6-DA59-4EC4-914C-934039B76B9C}" type="slidenum">
              <a:rPr lang="en-PH" smtClean="0"/>
              <a:pPr/>
              <a:t>17</a:t>
            </a:fld>
            <a:endParaRPr lang="en-PH"/>
          </a:p>
        </p:txBody>
      </p:sp>
    </p:spTree>
    <p:extLst>
      <p:ext uri="{BB962C8B-B14F-4D97-AF65-F5344CB8AC3E}">
        <p14:creationId xmlns:p14="http://schemas.microsoft.com/office/powerpoint/2010/main" val="3282334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1325563"/>
          </a:xfrm>
        </p:spPr>
        <p:txBody>
          <a:bodyPr>
            <a:normAutofit/>
          </a:bodyPr>
          <a:lstStyle/>
          <a:p>
            <a:pPr algn="ctr"/>
            <a:r>
              <a:rPr lang="en-PH" sz="3600" dirty="0" smtClean="0">
                <a:latin typeface="Century Gothic" panose="020B0502020202020204" pitchFamily="34" charset="0"/>
              </a:rPr>
              <a:t>Frameworks Used</a:t>
            </a:r>
            <a:endParaRPr lang="en-PH" sz="3600" dirty="0">
              <a:latin typeface="Century Gothic" panose="020B0502020202020204" pitchFamily="34" charset="0"/>
            </a:endParaRPr>
          </a:p>
        </p:txBody>
      </p:sp>
      <p:sp>
        <p:nvSpPr>
          <p:cNvPr id="9" name="Rectangle 2"/>
          <p:cNvSpPr>
            <a:spLocks noChangeArrowheads="1"/>
          </p:cNvSpPr>
          <p:nvPr/>
        </p:nvSpPr>
        <p:spPr bwMode="auto">
          <a:xfrm>
            <a:off x="838200" y="3373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0" name="Table 9"/>
          <p:cNvGraphicFramePr>
            <a:graphicFrameLocks noGrp="1"/>
          </p:cNvGraphicFramePr>
          <p:nvPr>
            <p:extLst/>
          </p:nvPr>
        </p:nvGraphicFramePr>
        <p:xfrm>
          <a:off x="290308" y="1066671"/>
          <a:ext cx="11187459" cy="5060418"/>
        </p:xfrm>
        <a:graphic>
          <a:graphicData uri="http://schemas.openxmlformats.org/drawingml/2006/table">
            <a:tbl>
              <a:tblPr firstRow="1" firstCol="1" bandRow="1">
                <a:tableStyleId>{5C22544A-7EE6-4342-B048-85BDC9FD1C3A}</a:tableStyleId>
              </a:tblPr>
              <a:tblGrid>
                <a:gridCol w="2944211">
                  <a:extLst>
                    <a:ext uri="{9D8B030D-6E8A-4147-A177-3AD203B41FA5}">
                      <a16:colId xmlns:a16="http://schemas.microsoft.com/office/drawing/2014/main" val="1469510191"/>
                    </a:ext>
                  </a:extLst>
                </a:gridCol>
                <a:gridCol w="4585648">
                  <a:extLst>
                    <a:ext uri="{9D8B030D-6E8A-4147-A177-3AD203B41FA5}">
                      <a16:colId xmlns:a16="http://schemas.microsoft.com/office/drawing/2014/main" val="809374522"/>
                    </a:ext>
                  </a:extLst>
                </a:gridCol>
                <a:gridCol w="3657600">
                  <a:extLst>
                    <a:ext uri="{9D8B030D-6E8A-4147-A177-3AD203B41FA5}">
                      <a16:colId xmlns:a16="http://schemas.microsoft.com/office/drawing/2014/main" val="1424698285"/>
                    </a:ext>
                  </a:extLst>
                </a:gridCol>
              </a:tblGrid>
              <a:tr h="558663">
                <a:tc>
                  <a:txBody>
                    <a:bodyPr/>
                    <a:lstStyle/>
                    <a:p>
                      <a:pPr marL="0" marR="0" algn="ctr">
                        <a:lnSpc>
                          <a:spcPct val="107000"/>
                        </a:lnSpc>
                        <a:spcBef>
                          <a:spcPts val="0"/>
                        </a:spcBef>
                        <a:spcAft>
                          <a:spcPts val="0"/>
                        </a:spcAft>
                      </a:pPr>
                      <a:r>
                        <a:rPr lang="en-PH" sz="1600" dirty="0" smtClean="0">
                          <a:effectLst/>
                          <a:latin typeface="Century Gothic" panose="020B0502020202020204" pitchFamily="34" charset="0"/>
                        </a:rPr>
                        <a:t>Frameworks</a:t>
                      </a:r>
                      <a:endParaRPr lang="en-PH"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Theoretical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ea typeface="+mn-ea"/>
                          <a:cs typeface="+mn-cs"/>
                        </a:rPr>
                        <a:t>Empirical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913227401"/>
                  </a:ext>
                </a:extLst>
              </a:tr>
              <a:tr h="584217">
                <a:tc>
                  <a:txBody>
                    <a:bodyPr/>
                    <a:lstStyle/>
                    <a:p>
                      <a:pPr marL="0" marR="0" algn="ctr">
                        <a:lnSpc>
                          <a:spcPct val="107000"/>
                        </a:lnSpc>
                        <a:spcBef>
                          <a:spcPts val="0"/>
                        </a:spcBef>
                        <a:spcAft>
                          <a:spcPts val="0"/>
                        </a:spcAft>
                      </a:pPr>
                      <a:r>
                        <a:rPr lang="en-PH" sz="1400" dirty="0" err="1" smtClean="0">
                          <a:effectLst/>
                          <a:latin typeface="Century Gothic" panose="020B0502020202020204" pitchFamily="34" charset="0"/>
                        </a:rPr>
                        <a:t>Fama</a:t>
                      </a:r>
                      <a:r>
                        <a:rPr lang="en-PH" sz="1400" dirty="0" smtClean="0">
                          <a:effectLst/>
                          <a:latin typeface="Century Gothic" panose="020B0502020202020204" pitchFamily="34" charset="0"/>
                        </a:rPr>
                        <a:t>-French-</a:t>
                      </a:r>
                      <a:r>
                        <a:rPr lang="en-PH" sz="1400" dirty="0" err="1" smtClean="0">
                          <a:effectLst/>
                          <a:latin typeface="Century Gothic" panose="020B0502020202020204" pitchFamily="34" charset="0"/>
                        </a:rPr>
                        <a:t>Carhart</a:t>
                      </a:r>
                      <a:r>
                        <a:rPr lang="en-PH" sz="1400" baseline="0" dirty="0" smtClean="0">
                          <a:effectLst/>
                          <a:latin typeface="Century Gothic" panose="020B0502020202020204" pitchFamily="34" charset="0"/>
                        </a:rPr>
                        <a:t> Four Factor Model</a:t>
                      </a:r>
                      <a:endParaRPr lang="en-PH" sz="1400" dirty="0">
                        <a:effectLst/>
                        <a:latin typeface="Century Gothic" panose="020B0502020202020204" pitchFamily="34" charset="0"/>
                      </a:endParaRPr>
                    </a:p>
                  </a:txBody>
                  <a:tcPr marL="66541" marR="66541" marT="0" marB="0" anchor="ctr"/>
                </a:tc>
                <a:tc>
                  <a:txBody>
                    <a:bodyPr/>
                    <a:lstStyle/>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Market, size, value and momentum explain stock performance</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MKT </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𝑀𝐾𝑇</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SMB</a:t>
                      </a:r>
                      <a:r>
                        <a:rPr lang="en-US" sz="1200" b="1" dirty="0" smtClean="0">
                          <a:latin typeface="Century Gothic" panose="020B0502020202020204" pitchFamily="34" charset="0"/>
                        </a:rPr>
                        <a:t>(SMB) + 𝛽</a:t>
                      </a:r>
                      <a:r>
                        <a:rPr lang="en-US" sz="1200" b="1" baseline="-25000" dirty="0" smtClean="0">
                          <a:latin typeface="Century Gothic" panose="020B0502020202020204" pitchFamily="34" charset="0"/>
                        </a:rPr>
                        <a:t>HML </a:t>
                      </a:r>
                      <a:r>
                        <a:rPr lang="en-US" sz="1200" b="1" dirty="0" smtClean="0">
                          <a:latin typeface="Century Gothic" panose="020B0502020202020204" pitchFamily="34" charset="0"/>
                        </a:rPr>
                        <a:t>(HML) + 𝛽</a:t>
                      </a:r>
                      <a:r>
                        <a:rPr lang="en-US" sz="1200" b="1" baseline="-25000" dirty="0" smtClean="0">
                          <a:latin typeface="Century Gothic" panose="020B0502020202020204" pitchFamily="34" charset="0"/>
                        </a:rPr>
                        <a:t>UMD </a:t>
                      </a:r>
                      <a:r>
                        <a:rPr lang="en-US" sz="1200" b="1" dirty="0" smtClean="0">
                          <a:latin typeface="Century Gothic" panose="020B0502020202020204" pitchFamily="34" charset="0"/>
                        </a:rPr>
                        <a:t>(UMD)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endParaRPr lang="en-US" sz="1200" b="1" dirty="0">
                        <a:latin typeface="Century Gothic" panose="020B0502020202020204" pitchFamily="34" charset="0"/>
                      </a:endParaRPr>
                    </a:p>
                  </a:txBody>
                  <a:tcPr marL="66541" marR="66541" marT="0" marB="0" anchor="ctr"/>
                </a:tc>
                <a:extLst>
                  <a:ext uri="{0D108BD9-81ED-4DB2-BD59-A6C34878D82A}">
                    <a16:rowId xmlns:a16="http://schemas.microsoft.com/office/drawing/2014/main" val="3000021571"/>
                  </a:ext>
                </a:extLst>
              </a:tr>
              <a:tr h="244433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Trend Following Factors</a:t>
                      </a:r>
                      <a:endParaRPr lang="en-PH" sz="1400" dirty="0">
                        <a:effectLst/>
                        <a:latin typeface="Century Gothic" panose="020B0502020202020204" pitchFamily="34" charset="0"/>
                      </a:endParaRPr>
                    </a:p>
                  </a:txBody>
                  <a:tcPr marL="66541" marR="66541" marT="0" marB="0" anchor="ctr"/>
                </a:tc>
                <a:tc>
                  <a:txBody>
                    <a:bodyPr/>
                    <a:lstStyle/>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Trend-Following Risk Factors (3):</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-Bond Trend-Following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-Currency Trend-Following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-Commodity Trend-Following Factor</a:t>
                      </a:r>
                    </a:p>
                    <a:p>
                      <a:pPr marL="0" marR="0" algn="ctr">
                        <a:lnSpc>
                          <a:spcPct val="107000"/>
                        </a:lnSpc>
                        <a:spcBef>
                          <a:spcPts val="0"/>
                        </a:spcBef>
                        <a:spcAft>
                          <a:spcPts val="0"/>
                        </a:spcAft>
                      </a:pPr>
                      <a:endParaRPr lang="en-PH" sz="1200" dirty="0" smtClean="0">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Equity-oriented Risk Factors (2):</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-Equity Market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-The Size Spread Factor</a:t>
                      </a:r>
                    </a:p>
                    <a:p>
                      <a:pPr marL="0" marR="0" algn="ctr">
                        <a:lnSpc>
                          <a:spcPct val="107000"/>
                        </a:lnSpc>
                        <a:spcBef>
                          <a:spcPts val="0"/>
                        </a:spcBef>
                        <a:spcAft>
                          <a:spcPts val="0"/>
                        </a:spcAft>
                      </a:pPr>
                      <a:endParaRPr lang="en-PH" sz="1200" dirty="0" smtClean="0">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PH" sz="1200" b="1" dirty="0" smtClean="0">
                          <a:effectLst/>
                          <a:latin typeface="Century Gothic" panose="020B0502020202020204" pitchFamily="34" charset="0"/>
                          <a:ea typeface="Calibri" panose="020F0502020204030204" pitchFamily="34" charset="0"/>
                          <a:cs typeface="Times New Roman" panose="02020603050405020304" pitchFamily="18" charset="0"/>
                        </a:rPr>
                        <a:t>Bond-oriented Risk Factors (2):</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-The Bond Market Factor </a:t>
                      </a:r>
                    </a:p>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    -The Credit Spread Factor </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(PTFSBD)+ 𝛽</a:t>
                      </a:r>
                      <a:r>
                        <a:rPr lang="en-US" sz="1200" b="1" baseline="-25000" dirty="0" smtClean="0">
                          <a:latin typeface="Century Gothic" panose="020B0502020202020204" pitchFamily="34" charset="0"/>
                        </a:rPr>
                        <a:t>2</a:t>
                      </a:r>
                      <a:r>
                        <a:rPr lang="en-US" sz="1200" b="1" dirty="0" smtClean="0">
                          <a:latin typeface="Century Gothic" panose="020B0502020202020204" pitchFamily="34" charset="0"/>
                        </a:rPr>
                        <a:t>(PTFSFX) + 𝛽</a:t>
                      </a:r>
                      <a:r>
                        <a:rPr lang="en-US" sz="1200" b="1" baseline="-25000" dirty="0" smtClean="0">
                          <a:latin typeface="Century Gothic" panose="020B0502020202020204" pitchFamily="34" charset="0"/>
                        </a:rPr>
                        <a:t>3 </a:t>
                      </a:r>
                      <a:r>
                        <a:rPr lang="en-US" sz="1200" b="1" dirty="0" smtClean="0">
                          <a:latin typeface="Century Gothic" panose="020B0502020202020204" pitchFamily="34" charset="0"/>
                        </a:rPr>
                        <a:t>(PTFSCOM) + 𝛽</a:t>
                      </a:r>
                      <a:r>
                        <a:rPr lang="en-US" sz="1200" b="1" baseline="-25000" dirty="0" smtClean="0">
                          <a:latin typeface="Century Gothic" panose="020B0502020202020204" pitchFamily="34" charset="0"/>
                        </a:rPr>
                        <a:t>4 </a:t>
                      </a:r>
                      <a:r>
                        <a:rPr lang="en-US" sz="1200" b="1" dirty="0" smtClean="0">
                          <a:latin typeface="Century Gothic" panose="020B0502020202020204" pitchFamily="34" charset="0"/>
                        </a:rPr>
                        <a:t>(PTFSIR) + 𝛽</a:t>
                      </a:r>
                      <a:r>
                        <a:rPr lang="en-US" sz="1200" b="1" baseline="-25000" dirty="0" smtClean="0">
                          <a:latin typeface="Century Gothic" panose="020B0502020202020204" pitchFamily="34" charset="0"/>
                        </a:rPr>
                        <a:t>5</a:t>
                      </a:r>
                      <a:r>
                        <a:rPr lang="en-US" sz="1200" b="1" dirty="0" smtClean="0">
                          <a:latin typeface="Century Gothic" panose="020B0502020202020204" pitchFamily="34" charset="0"/>
                        </a:rPr>
                        <a:t>(PTFSTK) + 𝛽</a:t>
                      </a:r>
                      <a:r>
                        <a:rPr lang="en-US" sz="1200" b="1" baseline="-25000" dirty="0" smtClean="0">
                          <a:latin typeface="Century Gothic" panose="020B0502020202020204" pitchFamily="34" charset="0"/>
                        </a:rPr>
                        <a:t>6 </a:t>
                      </a:r>
                      <a:r>
                        <a:rPr lang="en-US" sz="1200" b="1" dirty="0" smtClean="0">
                          <a:latin typeface="Century Gothic" panose="020B0502020202020204" pitchFamily="34" charset="0"/>
                        </a:rPr>
                        <a:t>(DGS10) +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a:t>
                      </a:r>
                      <a:r>
                        <a:rPr lang="en-US" sz="1200" b="1" dirty="0" err="1" smtClean="0">
                          <a:latin typeface="Century Gothic" panose="020B0502020202020204" pitchFamily="34" charset="0"/>
                        </a:rPr>
                        <a:t>CS_factor</a:t>
                      </a:r>
                      <a:r>
                        <a:rPr lang="en-US" sz="1200" b="1" dirty="0" smtClean="0">
                          <a:latin typeface="Century Gothic" panose="020B0502020202020204" pitchFamily="34" charset="0"/>
                        </a:rPr>
                        <a:t>)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p>
                  </a:txBody>
                  <a:tcPr marL="66541" marR="66541" marT="0" marB="0" anchor="ctr"/>
                </a:tc>
                <a:extLst>
                  <a:ext uri="{0D108BD9-81ED-4DB2-BD59-A6C34878D82A}">
                    <a16:rowId xmlns:a16="http://schemas.microsoft.com/office/drawing/2014/main" val="3654193055"/>
                  </a:ext>
                </a:extLst>
              </a:tr>
              <a:tr h="102609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Macroeconomic</a:t>
                      </a:r>
                      <a:r>
                        <a:rPr lang="en-PH" sz="1400" baseline="0" dirty="0" smtClean="0">
                          <a:effectLst/>
                          <a:latin typeface="Century Gothic" panose="020B0502020202020204" pitchFamily="34" charset="0"/>
                        </a:rPr>
                        <a:t> Factors</a:t>
                      </a:r>
                      <a:endParaRPr lang="en-PH" sz="1400" dirty="0">
                        <a:effectLst/>
                        <a:latin typeface="Century Gothic" panose="020B0502020202020204" pitchFamily="34" charset="0"/>
                      </a:endParaRPr>
                    </a:p>
                  </a:txBody>
                  <a:tcPr marL="66541" marR="66541"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PH" sz="1200" kern="120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Default spread, aggregate dividend yield, the growth rate of real Gross Domestic Product (GDP) per capita</a:t>
                      </a:r>
                      <a:r>
                        <a:rPr lang="en-PH" sz="1200" kern="1200" noProof="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 inflation rate, </a:t>
                      </a:r>
                      <a:r>
                        <a:rPr lang="en-PH" sz="1200" kern="1200" dirty="0" smtClean="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rPr>
                        <a:t>equity market index, term spread, short-term interest rate changes, and unemployment rate</a:t>
                      </a:r>
                      <a:endParaRPr lang="en-PH" sz="1200" kern="1200" dirty="0">
                        <a:solidFill>
                          <a:schemeClr val="dk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(DEF)+ 𝛽</a:t>
                      </a:r>
                      <a:r>
                        <a:rPr lang="en-US" sz="1200" b="1" baseline="-25000" dirty="0" smtClean="0">
                          <a:latin typeface="Century Gothic" panose="020B0502020202020204" pitchFamily="34" charset="0"/>
                        </a:rPr>
                        <a:t>2</a:t>
                      </a:r>
                      <a:r>
                        <a:rPr lang="en-US" sz="1200" b="1" dirty="0" smtClean="0">
                          <a:latin typeface="Century Gothic" panose="020B0502020202020204" pitchFamily="34" charset="0"/>
                        </a:rPr>
                        <a:t>(DIV) + 𝛽</a:t>
                      </a:r>
                      <a:r>
                        <a:rPr lang="en-US" sz="1200" b="1" baseline="-25000" dirty="0" smtClean="0">
                          <a:latin typeface="Century Gothic" panose="020B0502020202020204" pitchFamily="34" charset="0"/>
                        </a:rPr>
                        <a:t>3 </a:t>
                      </a:r>
                      <a:r>
                        <a:rPr lang="en-US" sz="1200" b="1" dirty="0" smtClean="0">
                          <a:latin typeface="Century Gothic" panose="020B0502020202020204" pitchFamily="34" charset="0"/>
                        </a:rPr>
                        <a:t>(GDP) + 𝛽</a:t>
                      </a:r>
                      <a:r>
                        <a:rPr lang="en-US" sz="1200" b="1" baseline="-25000" dirty="0" smtClean="0">
                          <a:latin typeface="Century Gothic" panose="020B0502020202020204" pitchFamily="34" charset="0"/>
                        </a:rPr>
                        <a:t>4 </a:t>
                      </a:r>
                      <a:r>
                        <a:rPr lang="en-US" sz="1200" b="1" dirty="0" smtClean="0">
                          <a:latin typeface="Century Gothic" panose="020B0502020202020204" pitchFamily="34" charset="0"/>
                        </a:rPr>
                        <a:t>(INFLTN) + 𝛽</a:t>
                      </a:r>
                      <a:r>
                        <a:rPr lang="en-US" sz="1200" b="1" baseline="-25000" dirty="0" smtClean="0">
                          <a:latin typeface="Century Gothic" panose="020B0502020202020204" pitchFamily="34" charset="0"/>
                        </a:rPr>
                        <a:t>5</a:t>
                      </a:r>
                      <a:r>
                        <a:rPr lang="en-US" sz="1200" b="1" dirty="0" smtClean="0">
                          <a:latin typeface="Century Gothic" panose="020B0502020202020204" pitchFamily="34" charset="0"/>
                        </a:rPr>
                        <a:t>(MKT) + 𝛽</a:t>
                      </a:r>
                      <a:r>
                        <a:rPr lang="en-US" sz="1200" b="1" baseline="-25000" dirty="0" smtClean="0">
                          <a:latin typeface="Century Gothic" panose="020B0502020202020204" pitchFamily="34" charset="0"/>
                        </a:rPr>
                        <a:t>6 </a:t>
                      </a:r>
                      <a:r>
                        <a:rPr lang="en-US" sz="1200" b="1" dirty="0" smtClean="0">
                          <a:latin typeface="Century Gothic" panose="020B0502020202020204" pitchFamily="34" charset="0"/>
                        </a:rPr>
                        <a:t>(RREL) +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(TERM) +𝛽</a:t>
                      </a:r>
                      <a:r>
                        <a:rPr lang="en-US" sz="1200" b="1" baseline="-25000" dirty="0" smtClean="0">
                          <a:latin typeface="Century Gothic" panose="020B0502020202020204" pitchFamily="34" charset="0"/>
                        </a:rPr>
                        <a:t>7 </a:t>
                      </a:r>
                      <a:r>
                        <a:rPr lang="en-US" sz="1200" b="1" dirty="0" smtClean="0">
                          <a:latin typeface="Century Gothic" panose="020B0502020202020204" pitchFamily="34" charset="0"/>
                        </a:rPr>
                        <a:t>(UNEMP) +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p>
                  </a:txBody>
                  <a:tcPr marL="66541" marR="66541" marT="0" marB="0" anchor="ctr"/>
                </a:tc>
                <a:extLst>
                  <a:ext uri="{0D108BD9-81ED-4DB2-BD59-A6C34878D82A}">
                    <a16:rowId xmlns:a16="http://schemas.microsoft.com/office/drawing/2014/main" val="2267532084"/>
                  </a:ext>
                </a:extLst>
              </a:tr>
              <a:tr h="447106">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ea typeface="+mn-ea"/>
                          <a:cs typeface="+mn-cs"/>
                        </a:rPr>
                        <a:t>Volatility</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200" dirty="0" smtClean="0">
                          <a:effectLst/>
                          <a:latin typeface="Century Gothic" panose="020B0502020202020204" pitchFamily="34" charset="0"/>
                          <a:ea typeface="Calibri" panose="020F0502020204030204" pitchFamily="34" charset="0"/>
                          <a:cs typeface="Times New Roman" panose="02020603050405020304" pitchFamily="18" charset="0"/>
                        </a:rPr>
                        <a:t>Volatility index</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algn="ct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𝑖</a:t>
                      </a:r>
                      <a:r>
                        <a:rPr lang="en-US" sz="1200" b="1" dirty="0" smtClean="0">
                          <a:latin typeface="Century Gothic" panose="020B0502020202020204" pitchFamily="34" charset="0"/>
                        </a:rPr>
                        <a:t>−𝑅</a:t>
                      </a:r>
                      <a:r>
                        <a:rPr lang="en-US" sz="1200" b="1" baseline="-25000" dirty="0" smtClean="0">
                          <a:latin typeface="Century Gothic" panose="020B0502020202020204" pitchFamily="34" charset="0"/>
                        </a:rPr>
                        <a:t>𝑓</a:t>
                      </a:r>
                      <a:r>
                        <a:rPr lang="en-US" sz="1200" b="1" dirty="0" smtClean="0">
                          <a:latin typeface="Century Gothic" panose="020B0502020202020204" pitchFamily="34" charset="0"/>
                        </a:rPr>
                        <a:t>) = 𝛼</a:t>
                      </a:r>
                      <a:r>
                        <a:rPr lang="en-US" sz="1200" b="1" baseline="-25000" dirty="0" smtClean="0">
                          <a:latin typeface="Century Gothic" panose="020B0502020202020204" pitchFamily="34" charset="0"/>
                        </a:rPr>
                        <a:t>𝑖 </a:t>
                      </a:r>
                      <a:r>
                        <a:rPr lang="en-US" sz="1200" b="1" dirty="0" smtClean="0">
                          <a:latin typeface="Century Gothic" panose="020B0502020202020204" pitchFamily="34" charset="0"/>
                        </a:rPr>
                        <a:t>+ 𝛽</a:t>
                      </a:r>
                      <a:r>
                        <a:rPr lang="en-US" sz="1200" b="1" baseline="-25000" dirty="0" smtClean="0">
                          <a:latin typeface="Century Gothic" panose="020B0502020202020204" pitchFamily="34" charset="0"/>
                        </a:rPr>
                        <a:t>1 </a:t>
                      </a:r>
                      <a:r>
                        <a:rPr lang="en-US" sz="1200" b="1" dirty="0" smtClean="0">
                          <a:latin typeface="Century Gothic" panose="020B0502020202020204" pitchFamily="34" charset="0"/>
                        </a:rPr>
                        <a:t>(VIX)</a:t>
                      </a:r>
                      <a:r>
                        <a:rPr lang="en-US" sz="1200" b="1" baseline="0" dirty="0" smtClean="0">
                          <a:latin typeface="Century Gothic" panose="020B0502020202020204" pitchFamily="34" charset="0"/>
                        </a:rPr>
                        <a:t> </a:t>
                      </a:r>
                      <a:r>
                        <a:rPr lang="en-US" sz="1200" b="1" dirty="0" smtClean="0">
                          <a:latin typeface="Century Gothic" panose="020B0502020202020204" pitchFamily="34" charset="0"/>
                        </a:rPr>
                        <a:t>+ </a:t>
                      </a:r>
                      <a:r>
                        <a:rPr lang="en-US" sz="1200" b="1" i="1" dirty="0" err="1" smtClean="0">
                          <a:latin typeface="Century Gothic" panose="020B0502020202020204" pitchFamily="34" charset="0"/>
                        </a:rPr>
                        <a:t>e</a:t>
                      </a:r>
                      <a:r>
                        <a:rPr lang="en-US" sz="1200" b="1" baseline="-25000" dirty="0" err="1" smtClean="0">
                          <a:latin typeface="Century Gothic" panose="020B0502020202020204" pitchFamily="34" charset="0"/>
                        </a:rPr>
                        <a:t>i</a:t>
                      </a:r>
                      <a:r>
                        <a:rPr lang="en-US" sz="1200" b="1" dirty="0" smtClean="0">
                          <a:latin typeface="Century Gothic" panose="020B0502020202020204" pitchFamily="34" charset="0"/>
                        </a:rPr>
                        <a:t> </a:t>
                      </a:r>
                      <a:endParaRPr lang="en-US" sz="1200" b="1" dirty="0">
                        <a:latin typeface="Century Gothic" panose="020B0502020202020204" pitchFamily="34" charset="0"/>
                      </a:endParaRPr>
                    </a:p>
                  </a:txBody>
                  <a:tcPr marL="66541" marR="66541" marT="0" marB="0" anchor="ctr"/>
                </a:tc>
                <a:extLst>
                  <a:ext uri="{0D108BD9-81ED-4DB2-BD59-A6C34878D82A}">
                    <a16:rowId xmlns:a16="http://schemas.microsoft.com/office/drawing/2014/main" val="863598505"/>
                  </a:ext>
                </a:extLst>
              </a:tr>
            </a:tbl>
          </a:graphicData>
        </a:graphic>
      </p:graphicFrame>
      <p:sp>
        <p:nvSpPr>
          <p:cNvPr id="3" name="Slide Number Placeholder 2"/>
          <p:cNvSpPr>
            <a:spLocks noGrp="1"/>
          </p:cNvSpPr>
          <p:nvPr>
            <p:ph type="sldNum" sz="quarter" idx="12"/>
          </p:nvPr>
        </p:nvSpPr>
        <p:spPr/>
        <p:txBody>
          <a:bodyPr/>
          <a:lstStyle/>
          <a:p>
            <a:fld id="{05B176D6-DA59-4EC4-914C-934039B76B9C}" type="slidenum">
              <a:rPr lang="en-PH" smtClean="0"/>
              <a:pPr/>
              <a:t>18</a:t>
            </a:fld>
            <a:endParaRPr lang="en-PH"/>
          </a:p>
        </p:txBody>
      </p:sp>
    </p:spTree>
    <p:extLst>
      <p:ext uri="{BB962C8B-B14F-4D97-AF65-F5344CB8AC3E}">
        <p14:creationId xmlns:p14="http://schemas.microsoft.com/office/powerpoint/2010/main" val="2488968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757"/>
            <a:ext cx="10515600" cy="987009"/>
          </a:xfrm>
        </p:spPr>
        <p:txBody>
          <a:bodyPr>
            <a:normAutofit/>
          </a:bodyPr>
          <a:lstStyle/>
          <a:p>
            <a:pPr algn="ctr"/>
            <a:r>
              <a:rPr lang="en-PH" sz="3600" dirty="0" smtClean="0">
                <a:latin typeface="Century Gothic" panose="020B0502020202020204" pitchFamily="34" charset="0"/>
              </a:rPr>
              <a:t>Data Preparation</a:t>
            </a:r>
            <a:endParaRPr lang="en-PH" sz="3600" dirty="0">
              <a:latin typeface="Century Gothic" panose="020B0502020202020204" pitchFamily="34" charset="0"/>
            </a:endParaRPr>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838201" y="1249272"/>
            <a:ext cx="739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Fama</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-French-</a:t>
            </a: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Carhart</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 4 Factor Model (combination of market risks</a:t>
            </a: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a:t>
            </a:r>
            <a:endPar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838200" y="1635995"/>
          <a:ext cx="10694157" cy="4475278"/>
        </p:xfrm>
        <a:graphic>
          <a:graphicData uri="http://schemas.openxmlformats.org/drawingml/2006/table">
            <a:tbl>
              <a:tblPr firstRow="1" firstCol="1" bandRow="1">
                <a:tableStyleId>{5C22544A-7EE6-4342-B048-85BDC9FD1C3A}</a:tableStyleId>
              </a:tblPr>
              <a:tblGrid>
                <a:gridCol w="1655456">
                  <a:extLst>
                    <a:ext uri="{9D8B030D-6E8A-4147-A177-3AD203B41FA5}">
                      <a16:colId xmlns:a16="http://schemas.microsoft.com/office/drawing/2014/main" val="2495281091"/>
                    </a:ext>
                  </a:extLst>
                </a:gridCol>
                <a:gridCol w="3122694">
                  <a:extLst>
                    <a:ext uri="{9D8B030D-6E8A-4147-A177-3AD203B41FA5}">
                      <a16:colId xmlns:a16="http://schemas.microsoft.com/office/drawing/2014/main" val="1083815252"/>
                    </a:ext>
                  </a:extLst>
                </a:gridCol>
                <a:gridCol w="1362435">
                  <a:extLst>
                    <a:ext uri="{9D8B030D-6E8A-4147-A177-3AD203B41FA5}">
                      <a16:colId xmlns:a16="http://schemas.microsoft.com/office/drawing/2014/main" val="583732756"/>
                    </a:ext>
                  </a:extLst>
                </a:gridCol>
                <a:gridCol w="1518570">
                  <a:extLst>
                    <a:ext uri="{9D8B030D-6E8A-4147-A177-3AD203B41FA5}">
                      <a16:colId xmlns:a16="http://schemas.microsoft.com/office/drawing/2014/main" val="2940861511"/>
                    </a:ext>
                  </a:extLst>
                </a:gridCol>
                <a:gridCol w="1518570">
                  <a:extLst>
                    <a:ext uri="{9D8B030D-6E8A-4147-A177-3AD203B41FA5}">
                      <a16:colId xmlns:a16="http://schemas.microsoft.com/office/drawing/2014/main" val="1513878121"/>
                    </a:ext>
                  </a:extLst>
                </a:gridCol>
                <a:gridCol w="1516432">
                  <a:extLst>
                    <a:ext uri="{9D8B030D-6E8A-4147-A177-3AD203B41FA5}">
                      <a16:colId xmlns:a16="http://schemas.microsoft.com/office/drawing/2014/main" val="1563301534"/>
                    </a:ext>
                  </a:extLst>
                </a:gridCol>
              </a:tblGrid>
              <a:tr h="315156">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Variables</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Description</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 of observations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Timeframe</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Corrected to</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Source</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val="2915474442"/>
                  </a:ext>
                </a:extLst>
              </a:tr>
              <a:tr h="1353076">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Mkt-RF</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Rm-</a:t>
                      </a:r>
                      <a:r>
                        <a:rPr lang="en-PH" sz="1400" dirty="0" err="1">
                          <a:effectLst/>
                          <a:latin typeface="Century Gothic" panose="020B0502020202020204" pitchFamily="34" charset="0"/>
                        </a:rPr>
                        <a:t>Rf</a:t>
                      </a:r>
                      <a:r>
                        <a:rPr lang="en-PH" sz="1400" dirty="0">
                          <a:effectLst/>
                          <a:latin typeface="Century Gothic" panose="020B0502020202020204" pitchFamily="34" charset="0"/>
                        </a:rPr>
                        <a:t>, the excess return on the </a:t>
                      </a:r>
                      <a:r>
                        <a:rPr lang="en-PH" sz="1400" dirty="0" smtClean="0">
                          <a:effectLst/>
                          <a:latin typeface="Century Gothic" panose="020B0502020202020204" pitchFamily="34" charset="0"/>
                        </a:rPr>
                        <a:t>market</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val="2760901579"/>
                  </a:ext>
                </a:extLst>
              </a:tr>
              <a:tr h="507404">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SMB</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Size factor: small stocks relative to large stocks</a:t>
                      </a: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val="1751858796"/>
                  </a:ext>
                </a:extLst>
              </a:tr>
              <a:tr h="461243">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HML</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Value factor: value stocks relative to growth stocks</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1,111 monthly data points</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July 1926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1994 to Dec 2018</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Kenneth R. French - Data Library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val="1618610911"/>
                  </a:ext>
                </a:extLst>
              </a:tr>
              <a:tr h="1295941">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MOM</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smtClean="0">
                          <a:effectLst/>
                          <a:latin typeface="Century Gothic" panose="020B0502020202020204" pitchFamily="34" charset="0"/>
                        </a:rPr>
                        <a:t>Tendency for the stock price to continue rising if it is going up and to continue declining if it is going down</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1,105 data points</a:t>
                      </a:r>
                    </a:p>
                    <a:p>
                      <a:pPr marL="0" marR="0" algn="ctr">
                        <a:lnSpc>
                          <a:spcPct val="107000"/>
                        </a:lnSpc>
                        <a:spcBef>
                          <a:spcPts val="0"/>
                        </a:spcBef>
                        <a:spcAft>
                          <a:spcPts val="0"/>
                        </a:spcAft>
                      </a:pPr>
                      <a:r>
                        <a:rPr lang="en-PH" sz="1400">
                          <a:effectLst/>
                          <a:latin typeface="Century Gothic" panose="020B0502020202020204" pitchFamily="34" charset="0"/>
                        </a:rPr>
                        <a:t>Monthly</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a:effectLst/>
                          <a:latin typeface="Century Gothic" panose="020B0502020202020204" pitchFamily="34" charset="0"/>
                        </a:rPr>
                        <a:t>Jan 1927 to Jan 2019</a:t>
                      </a:r>
                      <a:endParaRPr lang="en-PH"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Jan 1994 to Dec 2018</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tc>
                  <a:txBody>
                    <a:bodyPr/>
                    <a:lstStyle/>
                    <a:p>
                      <a:pPr marL="0" marR="0" algn="ctr">
                        <a:lnSpc>
                          <a:spcPct val="107000"/>
                        </a:lnSpc>
                        <a:spcBef>
                          <a:spcPts val="0"/>
                        </a:spcBef>
                        <a:spcAft>
                          <a:spcPts val="0"/>
                        </a:spcAft>
                      </a:pPr>
                      <a:r>
                        <a:rPr lang="en-PH" sz="1400" dirty="0">
                          <a:effectLst/>
                          <a:latin typeface="Century Gothic" panose="020B0502020202020204" pitchFamily="34" charset="0"/>
                        </a:rPr>
                        <a:t>Kenneth R. French - Data Library</a:t>
                      </a:r>
                      <a:endParaRPr lang="en-PH"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4660" marR="64660" marT="0" marB="0" anchor="ctr"/>
                </a:tc>
                <a:extLst>
                  <a:ext uri="{0D108BD9-81ED-4DB2-BD59-A6C34878D82A}">
                    <a16:rowId xmlns:a16="http://schemas.microsoft.com/office/drawing/2014/main" val="3990172356"/>
                  </a:ext>
                </a:extLst>
              </a:tr>
            </a:tbl>
          </a:graphicData>
        </a:graphic>
      </p:graphicFrame>
      <p:sp>
        <p:nvSpPr>
          <p:cNvPr id="4" name="Slide Number Placeholder 3"/>
          <p:cNvSpPr>
            <a:spLocks noGrp="1"/>
          </p:cNvSpPr>
          <p:nvPr>
            <p:ph type="sldNum" sz="quarter" idx="12"/>
          </p:nvPr>
        </p:nvSpPr>
        <p:spPr/>
        <p:txBody>
          <a:bodyPr/>
          <a:lstStyle/>
          <a:p>
            <a:fld id="{05B176D6-DA59-4EC4-914C-934039B76B9C}" type="slidenum">
              <a:rPr lang="en-PH" smtClean="0"/>
              <a:pPr/>
              <a:t>19</a:t>
            </a:fld>
            <a:endParaRPr lang="en-PH"/>
          </a:p>
        </p:txBody>
      </p:sp>
    </p:spTree>
    <p:extLst>
      <p:ext uri="{BB962C8B-B14F-4D97-AF65-F5344CB8AC3E}">
        <p14:creationId xmlns:p14="http://schemas.microsoft.com/office/powerpoint/2010/main" val="402440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Hedge Funds </a:t>
            </a:r>
            <a:r>
              <a:rPr lang="en-PH" dirty="0">
                <a:latin typeface="Century Gothic" panose="020B0502020202020204" pitchFamily="34" charset="0"/>
              </a:rPr>
              <a:t>	</a:t>
            </a:r>
          </a:p>
        </p:txBody>
      </p:sp>
      <p:sp>
        <p:nvSpPr>
          <p:cNvPr id="3" name="Content Placeholder 2"/>
          <p:cNvSpPr>
            <a:spLocks noGrp="1"/>
          </p:cNvSpPr>
          <p:nvPr>
            <p:ph idx="1"/>
          </p:nvPr>
        </p:nvSpPr>
        <p:spPr>
          <a:xfrm>
            <a:off x="838200" y="2074653"/>
            <a:ext cx="6605337" cy="2976317"/>
          </a:xfrm>
        </p:spPr>
        <p:txBody>
          <a:bodyPr>
            <a:normAutofit fontScale="92500" lnSpcReduction="10000"/>
          </a:bodyPr>
          <a:lstStyle/>
          <a:p>
            <a:r>
              <a:rPr lang="en-PH" sz="2000" dirty="0" smtClean="0">
                <a:latin typeface="Century Gothic" panose="020B0502020202020204" pitchFamily="34" charset="0"/>
              </a:rPr>
              <a:t>Wealthy individuals </a:t>
            </a:r>
            <a:r>
              <a:rPr lang="en-PH" sz="2000" dirty="0">
                <a:latin typeface="Century Gothic" panose="020B0502020202020204" pitchFamily="34" charset="0"/>
              </a:rPr>
              <a:t>or institutional </a:t>
            </a:r>
            <a:r>
              <a:rPr lang="en-PH" sz="2000" dirty="0" smtClean="0">
                <a:latin typeface="Century Gothic" panose="020B0502020202020204" pitchFamily="34" charset="0"/>
              </a:rPr>
              <a:t>investors</a:t>
            </a:r>
          </a:p>
          <a:p>
            <a:endParaRPr lang="en-PH" sz="2000" dirty="0" smtClean="0">
              <a:latin typeface="Century Gothic" panose="020B0502020202020204" pitchFamily="34" charset="0"/>
            </a:endParaRPr>
          </a:p>
          <a:p>
            <a:r>
              <a:rPr lang="en-PH" sz="2000" dirty="0" smtClean="0">
                <a:latin typeface="Century Gothic" panose="020B0502020202020204" pitchFamily="34" charset="0"/>
              </a:rPr>
              <a:t>Significant </a:t>
            </a:r>
            <a:r>
              <a:rPr lang="en-PH" sz="2000" dirty="0">
                <a:latin typeface="Century Gothic" panose="020B0502020202020204" pitchFamily="34" charset="0"/>
              </a:rPr>
              <a:t>diversification benefits </a:t>
            </a:r>
            <a:endParaRPr lang="en-PH" sz="2000" dirty="0" smtClean="0">
              <a:latin typeface="Century Gothic" panose="020B0502020202020204" pitchFamily="34" charset="0"/>
            </a:endParaRPr>
          </a:p>
          <a:p>
            <a:endParaRPr lang="en-PH" sz="2000" dirty="0" smtClean="0">
              <a:latin typeface="Century Gothic" panose="020B0502020202020204" pitchFamily="34" charset="0"/>
            </a:endParaRPr>
          </a:p>
          <a:p>
            <a:r>
              <a:rPr lang="en-PH" sz="2000" dirty="0" smtClean="0">
                <a:latin typeface="Century Gothic" panose="020B0502020202020204" pitchFamily="34" charset="0"/>
              </a:rPr>
              <a:t>“Absolute </a:t>
            </a:r>
            <a:r>
              <a:rPr lang="en-PH" sz="2000" dirty="0">
                <a:latin typeface="Century Gothic" panose="020B0502020202020204" pitchFamily="34" charset="0"/>
              </a:rPr>
              <a:t>returns” (positive risk-adjusted </a:t>
            </a:r>
            <a:r>
              <a:rPr lang="en-PH" sz="2000" dirty="0" smtClean="0">
                <a:latin typeface="Century Gothic" panose="020B0502020202020204" pitchFamily="34" charset="0"/>
              </a:rPr>
              <a:t>returns)</a:t>
            </a:r>
          </a:p>
          <a:p>
            <a:pPr marL="0" indent="0">
              <a:buNone/>
            </a:pPr>
            <a:endParaRPr lang="en-PH" sz="2000" dirty="0">
              <a:latin typeface="Century Gothic" panose="020B0502020202020204" pitchFamily="34" charset="0"/>
            </a:endParaRPr>
          </a:p>
          <a:p>
            <a:pPr marL="0" indent="0">
              <a:buNone/>
            </a:pPr>
            <a:endParaRPr lang="en-PH" sz="2000" dirty="0" smtClean="0">
              <a:latin typeface="Century Gothic" panose="020B0502020202020204" pitchFamily="34" charset="0"/>
            </a:endParaRPr>
          </a:p>
          <a:p>
            <a:pPr marL="0" indent="0" algn="ctr">
              <a:buNone/>
            </a:pPr>
            <a:r>
              <a:rPr lang="en-PH" sz="2200" b="1" i="1" u="sng" dirty="0">
                <a:latin typeface="Century Gothic" panose="020B0502020202020204" pitchFamily="34" charset="0"/>
              </a:rPr>
              <a:t>Has anyone invested in hedge funds before?</a:t>
            </a:r>
          </a:p>
          <a:p>
            <a:pPr marL="0" indent="0">
              <a:buNone/>
            </a:pPr>
            <a:endParaRPr lang="en-PH" sz="2000" dirty="0" smtClean="0">
              <a:latin typeface="Century Gothic" panose="020B0502020202020204" pitchFamily="34" charset="0"/>
            </a:endParaRPr>
          </a:p>
        </p:txBody>
      </p:sp>
      <p:pic>
        <p:nvPicPr>
          <p:cNvPr id="13316" name="Picture 4" descr="Resulta ng larawan para sa wealth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868" r="17923"/>
          <a:stretch/>
        </p:blipFill>
        <p:spPr bwMode="auto">
          <a:xfrm>
            <a:off x="7856811" y="1157766"/>
            <a:ext cx="3834064" cy="48160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5801143"/>
            <a:ext cx="7323221" cy="575542"/>
          </a:xfrm>
          <a:prstGeom prst="rect">
            <a:avLst/>
          </a:prstGeom>
        </p:spPr>
        <p:txBody>
          <a:bodyPr wrap="square">
            <a:spAutoFit/>
          </a:bodyPr>
          <a:lstStyle/>
          <a:p>
            <a:pPr>
              <a:lnSpc>
                <a:spcPct val="107000"/>
              </a:lnSpc>
            </a:pPr>
            <a:r>
              <a:rPr lang="en-PH" sz="1000" dirty="0" smtClean="0">
                <a:latin typeface="Calibri" panose="020F0502020204030204" pitchFamily="34" charset="0"/>
                <a:ea typeface="Calibri" panose="020F0502020204030204" pitchFamily="34" charset="0"/>
                <a:cs typeface="Times New Roman" panose="02020603050405020304" pitchFamily="18" charset="0"/>
              </a:rPr>
              <a:t>Sources: </a:t>
            </a:r>
          </a:p>
          <a:p>
            <a:r>
              <a:rPr lang="en-PH" sz="1000" dirty="0"/>
              <a:t>Edwards, F. R., &amp; </a:t>
            </a:r>
            <a:r>
              <a:rPr lang="en-PH" sz="1000" dirty="0" err="1"/>
              <a:t>Gaon</a:t>
            </a:r>
            <a:r>
              <a:rPr lang="en-PH" sz="1000" dirty="0"/>
              <a:t>, S. (2003). Hedge Funds: What Do We Know? </a:t>
            </a:r>
            <a:r>
              <a:rPr lang="en-PH" sz="1000" i="1" dirty="0"/>
              <a:t>Journal of Applied Corporate </a:t>
            </a:r>
            <a:r>
              <a:rPr lang="en-PH" sz="1000" i="1" dirty="0" smtClean="0"/>
              <a:t>Finance</a:t>
            </a:r>
            <a:r>
              <a:rPr lang="en-PH" sz="1000" dirty="0"/>
              <a:t>, 15(4), 58-71</a:t>
            </a:r>
            <a:r>
              <a:rPr lang="en-PH" sz="1000" dirty="0" smtClean="0"/>
              <a:t>.</a:t>
            </a:r>
            <a:endParaRPr lang="en-PH" sz="1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PH" sz="1000" dirty="0" smtClean="0">
                <a:latin typeface="Calibri" panose="020F0502020204030204" pitchFamily="34" charset="0"/>
                <a:ea typeface="Calibri" panose="020F0502020204030204" pitchFamily="34" charset="0"/>
                <a:cs typeface="Times New Roman" panose="02020603050405020304" pitchFamily="18" charset="0"/>
              </a:rPr>
              <a:t>Fung</a:t>
            </a:r>
            <a:r>
              <a:rPr lang="en-PH" sz="1000" dirty="0">
                <a:latin typeface="Calibri" panose="020F0502020204030204" pitchFamily="34" charset="0"/>
                <a:ea typeface="Calibri" panose="020F0502020204030204" pitchFamily="34" charset="0"/>
                <a:cs typeface="Times New Roman" panose="02020603050405020304" pitchFamily="18" charset="0"/>
              </a:rPr>
              <a:t>, W., &amp; Hsieh, D. A. (1999). A primer on hedge funds. </a:t>
            </a:r>
            <a:r>
              <a:rPr lang="en-PH" sz="1000" i="1" dirty="0">
                <a:latin typeface="Calibri" panose="020F0502020204030204" pitchFamily="34" charset="0"/>
                <a:ea typeface="Calibri" panose="020F0502020204030204" pitchFamily="34" charset="0"/>
                <a:cs typeface="Times New Roman" panose="02020603050405020304" pitchFamily="18" charset="0"/>
              </a:rPr>
              <a:t>Journal of Empirical Finance</a:t>
            </a:r>
            <a:r>
              <a:rPr lang="en-PH" sz="1000" dirty="0">
                <a:latin typeface="Calibri" panose="020F0502020204030204" pitchFamily="34" charset="0"/>
                <a:ea typeface="Calibri" panose="020F0502020204030204" pitchFamily="34" charset="0"/>
                <a:cs typeface="Times New Roman" panose="02020603050405020304" pitchFamily="18" charset="0"/>
              </a:rPr>
              <a:t>, </a:t>
            </a:r>
            <a:r>
              <a:rPr lang="en-PH" sz="1000" i="1" dirty="0">
                <a:latin typeface="Calibri" panose="020F0502020204030204" pitchFamily="34" charset="0"/>
                <a:ea typeface="Calibri" panose="020F0502020204030204" pitchFamily="34" charset="0"/>
                <a:cs typeface="Times New Roman" panose="02020603050405020304" pitchFamily="18" charset="0"/>
              </a:rPr>
              <a:t>6</a:t>
            </a:r>
            <a:r>
              <a:rPr lang="en-PH" sz="1000" dirty="0">
                <a:latin typeface="Calibri" panose="020F0502020204030204" pitchFamily="34" charset="0"/>
                <a:ea typeface="Calibri" panose="020F0502020204030204" pitchFamily="34" charset="0"/>
                <a:cs typeface="Times New Roman" panose="02020603050405020304" pitchFamily="18" charset="0"/>
              </a:rPr>
              <a:t>(1999), </a:t>
            </a:r>
            <a:r>
              <a:rPr lang="en-PH" sz="1000" dirty="0" smtClean="0">
                <a:latin typeface="Calibri" panose="020F0502020204030204" pitchFamily="34" charset="0"/>
                <a:ea typeface="Calibri" panose="020F0502020204030204" pitchFamily="34" charset="0"/>
                <a:cs typeface="Times New Roman" panose="02020603050405020304" pitchFamily="18" charset="0"/>
              </a:rPr>
              <a:t>309-331</a:t>
            </a:r>
            <a:r>
              <a:rPr lang="en-PH" sz="10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05B176D6-DA59-4EC4-914C-934039B76B9C}" type="slidenum">
              <a:rPr lang="en-PH" smtClean="0"/>
              <a:pPr/>
              <a:t>2</a:t>
            </a:fld>
            <a:endParaRPr lang="en-PH"/>
          </a:p>
        </p:txBody>
      </p:sp>
    </p:spTree>
    <p:extLst>
      <p:ext uri="{BB962C8B-B14F-4D97-AF65-F5344CB8AC3E}">
        <p14:creationId xmlns:p14="http://schemas.microsoft.com/office/powerpoint/2010/main" val="3955383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838201" y="1235624"/>
            <a:ext cx="739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Trend-Following factors under Fung and Hsieh (directional / trend risks)</a:t>
            </a:r>
          </a:p>
        </p:txBody>
      </p:sp>
      <p:graphicFrame>
        <p:nvGraphicFramePr>
          <p:cNvPr id="5" name="Table 4"/>
          <p:cNvGraphicFramePr>
            <a:graphicFrameLocks noGrp="1"/>
          </p:cNvGraphicFramePr>
          <p:nvPr>
            <p:extLst/>
          </p:nvPr>
        </p:nvGraphicFramePr>
        <p:xfrm>
          <a:off x="820601" y="1535775"/>
          <a:ext cx="10587791" cy="4584756"/>
        </p:xfrm>
        <a:graphic>
          <a:graphicData uri="http://schemas.openxmlformats.org/drawingml/2006/table">
            <a:tbl>
              <a:tblPr firstRow="1" firstCol="1" bandRow="1">
                <a:tableStyleId>{5C22544A-7EE6-4342-B048-85BDC9FD1C3A}</a:tableStyleId>
              </a:tblPr>
              <a:tblGrid>
                <a:gridCol w="1208822">
                  <a:extLst>
                    <a:ext uri="{9D8B030D-6E8A-4147-A177-3AD203B41FA5}">
                      <a16:colId xmlns:a16="http://schemas.microsoft.com/office/drawing/2014/main" val="784999218"/>
                    </a:ext>
                  </a:extLst>
                </a:gridCol>
                <a:gridCol w="992958">
                  <a:extLst>
                    <a:ext uri="{9D8B030D-6E8A-4147-A177-3AD203B41FA5}">
                      <a16:colId xmlns:a16="http://schemas.microsoft.com/office/drawing/2014/main" val="3441665832"/>
                    </a:ext>
                  </a:extLst>
                </a:gridCol>
                <a:gridCol w="3156284">
                  <a:extLst>
                    <a:ext uri="{9D8B030D-6E8A-4147-A177-3AD203B41FA5}">
                      <a16:colId xmlns:a16="http://schemas.microsoft.com/office/drawing/2014/main" val="1893528674"/>
                    </a:ext>
                  </a:extLst>
                </a:gridCol>
                <a:gridCol w="1525016">
                  <a:extLst>
                    <a:ext uri="{9D8B030D-6E8A-4147-A177-3AD203B41FA5}">
                      <a16:colId xmlns:a16="http://schemas.microsoft.com/office/drawing/2014/main" val="2947555525"/>
                    </a:ext>
                  </a:extLst>
                </a:gridCol>
                <a:gridCol w="1109590">
                  <a:extLst>
                    <a:ext uri="{9D8B030D-6E8A-4147-A177-3AD203B41FA5}">
                      <a16:colId xmlns:a16="http://schemas.microsoft.com/office/drawing/2014/main" val="1198107269"/>
                    </a:ext>
                  </a:extLst>
                </a:gridCol>
                <a:gridCol w="1028402">
                  <a:extLst>
                    <a:ext uri="{9D8B030D-6E8A-4147-A177-3AD203B41FA5}">
                      <a16:colId xmlns:a16="http://schemas.microsoft.com/office/drawing/2014/main" val="2400011468"/>
                    </a:ext>
                  </a:extLst>
                </a:gridCol>
                <a:gridCol w="1566719">
                  <a:extLst>
                    <a:ext uri="{9D8B030D-6E8A-4147-A177-3AD203B41FA5}">
                      <a16:colId xmlns:a16="http://schemas.microsoft.com/office/drawing/2014/main" val="1555228548"/>
                    </a:ext>
                  </a:extLst>
                </a:gridCol>
              </a:tblGrid>
              <a:tr h="336563">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1249318131"/>
                  </a:ext>
                </a:extLst>
              </a:tr>
              <a:tr h="877902">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PTFSBD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Return of PTFS Bond lookback straddle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301 data points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p>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1542399060"/>
                  </a:ext>
                </a:extLst>
              </a:tr>
              <a:tr h="496205">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PTFSFX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Return of PTFS Currency Lookback Straddle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1490458501"/>
                  </a:ext>
                </a:extLst>
              </a:tr>
              <a:tr h="381696">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PTFSCOM</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Commodity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2280289119"/>
                  </a:ext>
                </a:extLst>
              </a:tr>
              <a:tr h="496205">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PTFSIR</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Short Term Interest Rate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David A. Hsieh's Data Library: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525873223"/>
                  </a:ext>
                </a:extLst>
              </a:tr>
              <a:tr h="381696">
                <a:tc gridSpan="2">
                  <a:txBody>
                    <a:bodyPr/>
                    <a:lstStyle/>
                    <a:p>
                      <a:pPr marL="0" marR="0" algn="ctr">
                        <a:lnSpc>
                          <a:spcPct val="107000"/>
                        </a:lnSpc>
                        <a:spcBef>
                          <a:spcPts val="0"/>
                        </a:spcBef>
                        <a:spcAft>
                          <a:spcPts val="0"/>
                        </a:spcAft>
                      </a:pPr>
                      <a:r>
                        <a:rPr lang="en-PH" sz="1100">
                          <a:effectLst/>
                          <a:latin typeface="Century Gothic" panose="020B0502020202020204" pitchFamily="34" charset="0"/>
                        </a:rPr>
                        <a:t>PTFSSTK</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hMerge="1">
                  <a:txBody>
                    <a:bodyPr/>
                    <a:lstStyle/>
                    <a:p>
                      <a:endParaRPr lang="en-PH"/>
                    </a:p>
                  </a:txBody>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Return of PTFS Stock Index Lookback Straddle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301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Hedge Fund Risk Factors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2638747778"/>
                  </a:ext>
                </a:extLst>
              </a:tr>
              <a:tr h="534375">
                <a:tc rowSpan="2">
                  <a:txBody>
                    <a:bodyPr/>
                    <a:lstStyle/>
                    <a:p>
                      <a:pPr marL="0" marR="0" algn="ctr">
                        <a:lnSpc>
                          <a:spcPct val="107000"/>
                        </a:lnSpc>
                        <a:spcBef>
                          <a:spcPts val="0"/>
                        </a:spcBef>
                        <a:spcAft>
                          <a:spcPts val="0"/>
                        </a:spcAft>
                      </a:pPr>
                      <a:r>
                        <a:rPr lang="en-PH" sz="1100" dirty="0">
                          <a:effectLst/>
                          <a:latin typeface="Century Gothic" panose="020B0502020202020204" pitchFamily="34" charset="0"/>
                        </a:rPr>
                        <a:t>The Credit Spread Factor </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DBAA </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Moody's Baa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398 data points</a:t>
                      </a:r>
                    </a:p>
                    <a:p>
                      <a:pPr marL="0" marR="0" algn="ctr">
                        <a:lnSpc>
                          <a:spcPct val="107000"/>
                        </a:lnSpc>
                        <a:spcBef>
                          <a:spcPts val="0"/>
                        </a:spcBef>
                        <a:spcAft>
                          <a:spcPts val="0"/>
                        </a:spcAft>
                      </a:pPr>
                      <a:r>
                        <a:rPr lang="en-PH" sz="1100">
                          <a:effectLst/>
                          <a:latin typeface="Century Gothic" panose="020B0502020202020204" pitchFamily="34" charset="0"/>
                        </a:rPr>
                        <a:t>33 years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1986 to Jan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3435521431"/>
                  </a:ext>
                </a:extLst>
              </a:tr>
              <a:tr h="534375">
                <a:tc vMerge="1">
                  <a:txBody>
                    <a:bodyPr/>
                    <a:lstStyle/>
                    <a:p>
                      <a:endParaRPr lang="en-PH"/>
                    </a:p>
                  </a:txBody>
                  <a:tcP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DGS10</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10-year treasury constant maturity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686 data points</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1962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3495354173"/>
                  </a:ext>
                </a:extLst>
              </a:tr>
              <a:tr h="534375">
                <a:tc>
                  <a:txBody>
                    <a:bodyPr/>
                    <a:lstStyle/>
                    <a:p>
                      <a:pPr marL="0" marR="0" algn="ctr">
                        <a:lnSpc>
                          <a:spcPct val="107000"/>
                        </a:lnSpc>
                        <a:spcBef>
                          <a:spcPts val="0"/>
                        </a:spcBef>
                        <a:spcAft>
                          <a:spcPts val="0"/>
                        </a:spcAft>
                      </a:pPr>
                      <a:r>
                        <a:rPr lang="en-PH" sz="1100">
                          <a:effectLst/>
                          <a:latin typeface="Century Gothic" panose="020B0502020202020204" pitchFamily="34" charset="0"/>
                        </a:rPr>
                        <a:t>The Bond Market Factor</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solidFill>
                            <a:schemeClr val="bg1"/>
                          </a:solidFill>
                          <a:effectLst/>
                          <a:latin typeface="Century Gothic" panose="020B0502020202020204" pitchFamily="34" charset="0"/>
                        </a:rPr>
                        <a:t>DGS10</a:t>
                      </a:r>
                      <a:endParaRPr lang="en-PH"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solidFill>
                      <a:schemeClr val="accent1"/>
                    </a:solidFill>
                  </a:tcP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The monthly change in the 10-year treasury constant maturity yield</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686 data points</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1962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Federal Reserve Bank of St. Louis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7296" marR="7296" marT="0" marB="0" anchor="ctr"/>
                </a:tc>
                <a:extLst>
                  <a:ext uri="{0D108BD9-81ED-4DB2-BD59-A6C34878D82A}">
                    <a16:rowId xmlns:a16="http://schemas.microsoft.com/office/drawing/2014/main" val="2046722197"/>
                  </a:ext>
                </a:extLst>
              </a:tr>
            </a:tbl>
          </a:graphicData>
        </a:graphic>
      </p:graphicFrame>
      <p:sp>
        <p:nvSpPr>
          <p:cNvPr id="3" name="Slide Number Placeholder 2"/>
          <p:cNvSpPr>
            <a:spLocks noGrp="1"/>
          </p:cNvSpPr>
          <p:nvPr>
            <p:ph type="sldNum" sz="quarter" idx="12"/>
          </p:nvPr>
        </p:nvSpPr>
        <p:spPr/>
        <p:txBody>
          <a:bodyPr/>
          <a:lstStyle/>
          <a:p>
            <a:fld id="{05B176D6-DA59-4EC4-914C-934039B76B9C}" type="slidenum">
              <a:rPr lang="en-PH" smtClean="0"/>
              <a:pPr/>
              <a:t>20</a:t>
            </a:fld>
            <a:endParaRPr lang="en-PH"/>
          </a:p>
        </p:txBody>
      </p:sp>
    </p:spTree>
    <p:extLst>
      <p:ext uri="{BB962C8B-B14F-4D97-AF65-F5344CB8AC3E}">
        <p14:creationId xmlns:p14="http://schemas.microsoft.com/office/powerpoint/2010/main" val="245407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ectangle 3"/>
          <p:cNvSpPr>
            <a:spLocks noChangeArrowheads="1"/>
          </p:cNvSpPr>
          <p:nvPr/>
        </p:nvSpPr>
        <p:spPr bwMode="auto">
          <a:xfrm>
            <a:off x="729019" y="1072985"/>
            <a:ext cx="739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Macroeconomic variables by Bali, Brown and </a:t>
            </a:r>
            <a:r>
              <a:rPr kumimoji="0" lang="en-PH" altLang="en-US" sz="1600" b="0" i="0" u="none" strike="noStrike" kern="1200" cap="none" spc="0" normalizeH="0" baseline="0" noProof="0" dirty="0" err="1">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Caglayan</a:t>
            </a: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 </a:t>
            </a: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(2014)</a:t>
            </a:r>
            <a:endPar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606188" y="1430878"/>
          <a:ext cx="11321714" cy="4735359"/>
        </p:xfrm>
        <a:graphic>
          <a:graphicData uri="http://schemas.openxmlformats.org/drawingml/2006/table">
            <a:tbl>
              <a:tblPr firstRow="1" firstCol="1" bandRow="1">
                <a:tableStyleId>{5C22544A-7EE6-4342-B048-85BDC9FD1C3A}</a:tableStyleId>
              </a:tblPr>
              <a:tblGrid>
                <a:gridCol w="1752602">
                  <a:extLst>
                    <a:ext uri="{9D8B030D-6E8A-4147-A177-3AD203B41FA5}">
                      <a16:colId xmlns:a16="http://schemas.microsoft.com/office/drawing/2014/main" val="2962290808"/>
                    </a:ext>
                  </a:extLst>
                </a:gridCol>
                <a:gridCol w="3305941">
                  <a:extLst>
                    <a:ext uri="{9D8B030D-6E8A-4147-A177-3AD203B41FA5}">
                      <a16:colId xmlns:a16="http://schemas.microsoft.com/office/drawing/2014/main" val="962855026"/>
                    </a:ext>
                  </a:extLst>
                </a:gridCol>
                <a:gridCol w="1442386">
                  <a:extLst>
                    <a:ext uri="{9D8B030D-6E8A-4147-A177-3AD203B41FA5}">
                      <a16:colId xmlns:a16="http://schemas.microsoft.com/office/drawing/2014/main" val="1965481964"/>
                    </a:ext>
                  </a:extLst>
                </a:gridCol>
                <a:gridCol w="1607683">
                  <a:extLst>
                    <a:ext uri="{9D8B030D-6E8A-4147-A177-3AD203B41FA5}">
                      <a16:colId xmlns:a16="http://schemas.microsoft.com/office/drawing/2014/main" val="662984719"/>
                    </a:ext>
                  </a:extLst>
                </a:gridCol>
                <a:gridCol w="1607683">
                  <a:extLst>
                    <a:ext uri="{9D8B030D-6E8A-4147-A177-3AD203B41FA5}">
                      <a16:colId xmlns:a16="http://schemas.microsoft.com/office/drawing/2014/main" val="198450426"/>
                    </a:ext>
                  </a:extLst>
                </a:gridCol>
                <a:gridCol w="1605419">
                  <a:extLst>
                    <a:ext uri="{9D8B030D-6E8A-4147-A177-3AD203B41FA5}">
                      <a16:colId xmlns:a16="http://schemas.microsoft.com/office/drawing/2014/main" val="2901726332"/>
                    </a:ext>
                  </a:extLst>
                </a:gridCol>
              </a:tblGrid>
              <a:tr h="165875">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1660486107"/>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DEF</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default spread measured as</a:t>
                      </a:r>
                    </a:p>
                    <a:p>
                      <a:pPr marL="0" marR="0" algn="ctr">
                        <a:lnSpc>
                          <a:spcPct val="107000"/>
                        </a:lnSpc>
                        <a:spcBef>
                          <a:spcPts val="0"/>
                        </a:spcBef>
                        <a:spcAft>
                          <a:spcPts val="0"/>
                        </a:spcAft>
                      </a:pPr>
                      <a:r>
                        <a:rPr lang="en-PH" sz="1100" dirty="0">
                          <a:effectLst/>
                          <a:latin typeface="Century Gothic" panose="020B0502020202020204" pitchFamily="34" charset="0"/>
                        </a:rPr>
                        <a:t>the difference between yields on BAA-rated and AAA-rated corporate bonds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1,202 data points</a:t>
                      </a:r>
                    </a:p>
                    <a:p>
                      <a:pPr marL="0" marR="0" algn="ctr">
                        <a:lnSpc>
                          <a:spcPct val="107000"/>
                        </a:lnSpc>
                        <a:spcBef>
                          <a:spcPts val="0"/>
                        </a:spcBef>
                        <a:spcAft>
                          <a:spcPts val="0"/>
                        </a:spcAft>
                      </a:pPr>
                      <a:r>
                        <a:rPr lang="en-PH" sz="1100">
                          <a:effectLst/>
                          <a:latin typeface="Century Gothic" panose="020B0502020202020204" pitchFamily="34" charset="0"/>
                        </a:rPr>
                        <a:t>100 years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1919 to Feb 1,  2019</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2298357939"/>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DIV</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aggregate dividend yield on the</a:t>
                      </a:r>
                    </a:p>
                    <a:p>
                      <a:pPr marL="0" marR="0" algn="ctr">
                        <a:lnSpc>
                          <a:spcPct val="107000"/>
                        </a:lnSpc>
                        <a:spcBef>
                          <a:spcPts val="0"/>
                        </a:spcBef>
                        <a:spcAft>
                          <a:spcPts val="0"/>
                        </a:spcAft>
                      </a:pPr>
                      <a:r>
                        <a:rPr lang="en-PH" sz="1100">
                          <a:effectLst/>
                          <a:latin typeface="Century Gothic" panose="020B0502020202020204" pitchFamily="34" charset="0"/>
                        </a:rPr>
                        <a:t>Standard&amp;Poor's (S&amp;P)500Index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1,768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1871 to Dec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Robert Shiller’s online data library</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4259165066"/>
                  </a:ext>
                </a:extLst>
              </a:tr>
              <a:tr h="331748">
                <a:tc>
                  <a:txBody>
                    <a:bodyPr/>
                    <a:lstStyle/>
                    <a:p>
                      <a:pPr marL="0" marR="0" algn="ctr">
                        <a:lnSpc>
                          <a:spcPct val="107000"/>
                        </a:lnSpc>
                        <a:spcBef>
                          <a:spcPts val="0"/>
                        </a:spcBef>
                        <a:spcAft>
                          <a:spcPts val="0"/>
                        </a:spcAft>
                      </a:pPr>
                      <a:r>
                        <a:rPr lang="en-PH" sz="1100">
                          <a:effectLst/>
                          <a:latin typeface="Century Gothic" panose="020B0502020202020204" pitchFamily="34" charset="0"/>
                        </a:rPr>
                        <a:t>GDP</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U.S. monthly</a:t>
                      </a:r>
                    </a:p>
                    <a:p>
                      <a:pPr marL="0" marR="0" algn="ctr">
                        <a:lnSpc>
                          <a:spcPct val="107000"/>
                        </a:lnSpc>
                        <a:spcBef>
                          <a:spcPts val="0"/>
                        </a:spcBef>
                        <a:spcAft>
                          <a:spcPts val="0"/>
                        </a:spcAft>
                      </a:pPr>
                      <a:r>
                        <a:rPr lang="en-PH" sz="1100">
                          <a:effectLst/>
                          <a:latin typeface="Century Gothic" panose="020B0502020202020204" pitchFamily="34" charset="0"/>
                        </a:rPr>
                        <a:t>Growth rate of real GDP per capita</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719 data points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Feb  1, 1959 to Dec 1,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2895420256"/>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INF</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INF: monthly</a:t>
                      </a:r>
                    </a:p>
                    <a:p>
                      <a:pPr marL="0" marR="0" algn="ctr">
                        <a:lnSpc>
                          <a:spcPct val="107000"/>
                        </a:lnSpc>
                        <a:spcBef>
                          <a:spcPts val="0"/>
                        </a:spcBef>
                        <a:spcAft>
                          <a:spcPts val="0"/>
                        </a:spcAft>
                      </a:pPr>
                      <a:r>
                        <a:rPr lang="en-PH" sz="1100">
                          <a:effectLst/>
                          <a:latin typeface="Century Gothic" panose="020B0502020202020204" pitchFamily="34" charset="0"/>
                        </a:rPr>
                        <a:t>inflation rate based on the U.S. consumer price 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865 data points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1947 to Jan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Robert Shiller’s online data library</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261245770"/>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MKT</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MKT: excess return on the value-weighted NYSE/Amex/</a:t>
                      </a:r>
                    </a:p>
                    <a:p>
                      <a:pPr marL="0" marR="0" algn="ctr">
                        <a:lnSpc>
                          <a:spcPct val="107000"/>
                        </a:lnSpc>
                        <a:spcBef>
                          <a:spcPts val="0"/>
                        </a:spcBef>
                        <a:spcAft>
                          <a:spcPts val="0"/>
                        </a:spcAft>
                      </a:pPr>
                      <a:r>
                        <a:rPr lang="en-PH" sz="1100">
                          <a:effectLst/>
                          <a:latin typeface="Century Gothic" panose="020B0502020202020204" pitchFamily="34" charset="0"/>
                        </a:rPr>
                        <a:t>Nasdaq (CRSP) equity market index</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666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July 1963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Kenneth R. French - Data Library</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875608863"/>
                  </a:ext>
                </a:extLst>
              </a:tr>
              <a:tr h="829371">
                <a:tc>
                  <a:txBody>
                    <a:bodyPr/>
                    <a:lstStyle/>
                    <a:p>
                      <a:pPr marL="0" marR="0" algn="ctr">
                        <a:lnSpc>
                          <a:spcPct val="107000"/>
                        </a:lnSpc>
                        <a:spcBef>
                          <a:spcPts val="0"/>
                        </a:spcBef>
                        <a:spcAft>
                          <a:spcPts val="0"/>
                        </a:spcAft>
                      </a:pPr>
                      <a:r>
                        <a:rPr lang="en-PH" sz="1100">
                          <a:effectLst/>
                          <a:latin typeface="Century Gothic" panose="020B0502020202020204" pitchFamily="34" charset="0"/>
                        </a:rPr>
                        <a:t>RREL</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RREL: relative T-bill rate, defined as the difference between the three-</a:t>
                      </a:r>
                    </a:p>
                    <a:p>
                      <a:pPr marL="0" marR="0" algn="ctr">
                        <a:lnSpc>
                          <a:spcPct val="107000"/>
                        </a:lnSpc>
                        <a:spcBef>
                          <a:spcPts val="0"/>
                        </a:spcBef>
                        <a:spcAft>
                          <a:spcPts val="0"/>
                        </a:spcAft>
                      </a:pPr>
                      <a:r>
                        <a:rPr lang="en-PH" sz="1100">
                          <a:effectLst/>
                          <a:latin typeface="Century Gothic" panose="020B0502020202020204" pitchFamily="34" charset="0"/>
                        </a:rPr>
                        <a:t>month T-billrateandits12-monthbackwardmoving</a:t>
                      </a:r>
                    </a:p>
                    <a:p>
                      <a:pPr marL="0" marR="0" algn="ctr">
                        <a:lnSpc>
                          <a:spcPct val="107000"/>
                        </a:lnSpc>
                        <a:spcBef>
                          <a:spcPts val="0"/>
                        </a:spcBef>
                        <a:spcAft>
                          <a:spcPts val="0"/>
                        </a:spcAft>
                      </a:pPr>
                      <a:r>
                        <a:rPr lang="en-PH" sz="1100">
                          <a:effectLst/>
                          <a:latin typeface="Century Gothic" panose="020B0502020202020204" pitchFamily="34" charset="0"/>
                        </a:rPr>
                        <a:t>average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1,022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1934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2427341902"/>
                  </a:ext>
                </a:extLst>
              </a:tr>
              <a:tr h="663496">
                <a:tc>
                  <a:txBody>
                    <a:bodyPr/>
                    <a:lstStyle/>
                    <a:p>
                      <a:pPr marL="0" marR="0" algn="ctr">
                        <a:lnSpc>
                          <a:spcPct val="107000"/>
                        </a:lnSpc>
                        <a:spcBef>
                          <a:spcPts val="0"/>
                        </a:spcBef>
                        <a:spcAft>
                          <a:spcPts val="0"/>
                        </a:spcAft>
                      </a:pPr>
                      <a:r>
                        <a:rPr lang="en-PH" sz="1100">
                          <a:effectLst/>
                          <a:latin typeface="Century Gothic" panose="020B0502020202020204" pitchFamily="34" charset="0"/>
                        </a:rPr>
                        <a:t>TERM</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TERM: term spread measured as the difference</a:t>
                      </a:r>
                    </a:p>
                    <a:p>
                      <a:pPr marL="0" marR="0" algn="ctr">
                        <a:lnSpc>
                          <a:spcPct val="107000"/>
                        </a:lnSpc>
                        <a:spcBef>
                          <a:spcPts val="0"/>
                        </a:spcBef>
                        <a:spcAft>
                          <a:spcPts val="0"/>
                        </a:spcAft>
                      </a:pPr>
                      <a:r>
                        <a:rPr lang="en-PH" sz="1100">
                          <a:effectLst/>
                          <a:latin typeface="Century Gothic" panose="020B0502020202020204" pitchFamily="34" charset="0"/>
                        </a:rPr>
                        <a:t>Between yields on ten-year and three-month Treasury</a:t>
                      </a:r>
                    </a:p>
                    <a:p>
                      <a:pPr marL="0" marR="0" algn="ctr">
                        <a:lnSpc>
                          <a:spcPct val="107000"/>
                        </a:lnSpc>
                        <a:spcBef>
                          <a:spcPts val="0"/>
                        </a:spcBef>
                        <a:spcAft>
                          <a:spcPts val="0"/>
                        </a:spcAft>
                      </a:pPr>
                      <a:r>
                        <a:rPr lang="en-PH" sz="1100">
                          <a:effectLst/>
                          <a:latin typeface="Century Gothic" panose="020B0502020202020204" pitchFamily="34" charset="0"/>
                        </a:rPr>
                        <a:t>securities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446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1982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Federal Reserve Bank of St. Louis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586852151"/>
                  </a:ext>
                </a:extLst>
              </a:tr>
              <a:tr h="497623">
                <a:tc>
                  <a:txBody>
                    <a:bodyPr/>
                    <a:lstStyle/>
                    <a:p>
                      <a:pPr marL="0" marR="0" algn="ctr">
                        <a:lnSpc>
                          <a:spcPct val="107000"/>
                        </a:lnSpc>
                        <a:spcBef>
                          <a:spcPts val="0"/>
                        </a:spcBef>
                        <a:spcAft>
                          <a:spcPts val="0"/>
                        </a:spcAft>
                      </a:pPr>
                      <a:r>
                        <a:rPr lang="en-PH" sz="1100">
                          <a:effectLst/>
                          <a:latin typeface="Century Gothic" panose="020B0502020202020204" pitchFamily="34" charset="0"/>
                        </a:rPr>
                        <a:t>UNEMP</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UNEMP: the U.S. monthly unemployment rate defined as the number of unemployed as a</a:t>
                      </a:r>
                    </a:p>
                    <a:p>
                      <a:pPr marL="0" marR="0" algn="ctr">
                        <a:lnSpc>
                          <a:spcPct val="107000"/>
                        </a:lnSpc>
                        <a:spcBef>
                          <a:spcPts val="0"/>
                        </a:spcBef>
                        <a:spcAft>
                          <a:spcPts val="0"/>
                        </a:spcAft>
                      </a:pPr>
                      <a:r>
                        <a:rPr lang="en-PH" sz="1100" dirty="0">
                          <a:effectLst/>
                          <a:latin typeface="Century Gothic" panose="020B0502020202020204" pitchFamily="34" charset="0"/>
                        </a:rPr>
                        <a:t>Percentage of the labor force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854 monthly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1948 to Feb 1, 2019</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US Bureau of Labor and Employment Statistics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6541" marR="66541" marT="0" marB="0" anchor="ctr"/>
                </a:tc>
                <a:extLst>
                  <a:ext uri="{0D108BD9-81ED-4DB2-BD59-A6C34878D82A}">
                    <a16:rowId xmlns:a16="http://schemas.microsoft.com/office/drawing/2014/main" val="4194656625"/>
                  </a:ext>
                </a:extLst>
              </a:tr>
            </a:tbl>
          </a:graphicData>
        </a:graphic>
      </p:graphicFrame>
      <p:sp>
        <p:nvSpPr>
          <p:cNvPr id="4" name="Slide Number Placeholder 3"/>
          <p:cNvSpPr>
            <a:spLocks noGrp="1"/>
          </p:cNvSpPr>
          <p:nvPr>
            <p:ph type="sldNum" sz="quarter" idx="12"/>
          </p:nvPr>
        </p:nvSpPr>
        <p:spPr/>
        <p:txBody>
          <a:bodyPr/>
          <a:lstStyle/>
          <a:p>
            <a:fld id="{05B176D6-DA59-4EC4-914C-934039B76B9C}" type="slidenum">
              <a:rPr lang="en-PH" smtClean="0"/>
              <a:pPr/>
              <a:t>21</a:t>
            </a:fld>
            <a:endParaRPr lang="en-PH"/>
          </a:p>
        </p:txBody>
      </p:sp>
    </p:spTree>
    <p:extLst>
      <p:ext uri="{BB962C8B-B14F-4D97-AF65-F5344CB8AC3E}">
        <p14:creationId xmlns:p14="http://schemas.microsoft.com/office/powerpoint/2010/main" val="272825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540"/>
            <a:ext cx="10515600" cy="987009"/>
          </a:xfrm>
        </p:spPr>
        <p:txBody>
          <a:bodyPr>
            <a:normAutofit/>
          </a:bodyPr>
          <a:lstStyle/>
          <a:p>
            <a:pPr algn="ctr"/>
            <a:r>
              <a:rPr lang="en-PH" sz="3600" dirty="0" smtClean="0"/>
              <a:t>Data Preparation</a:t>
            </a:r>
            <a:endParaRPr lang="en-PH" sz="3600" dirty="0"/>
          </a:p>
        </p:txBody>
      </p:sp>
      <p:sp>
        <p:nvSpPr>
          <p:cNvPr id="9" name="Rectangle 2"/>
          <p:cNvSpPr>
            <a:spLocks noChangeArrowheads="1"/>
          </p:cNvSpPr>
          <p:nvPr/>
        </p:nvSpPr>
        <p:spPr bwMode="auto">
          <a:xfrm>
            <a:off x="606188" y="10923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3451966876"/>
              </p:ext>
            </p:extLst>
          </p:nvPr>
        </p:nvGraphicFramePr>
        <p:xfrm>
          <a:off x="838201" y="3735527"/>
          <a:ext cx="10515599" cy="853010"/>
        </p:xfrm>
        <a:graphic>
          <a:graphicData uri="http://schemas.openxmlformats.org/drawingml/2006/table">
            <a:tbl>
              <a:tblPr firstRow="1" firstCol="1" bandRow="1">
                <a:tableStyleId>{5C22544A-7EE6-4342-B048-85BDC9FD1C3A}</a:tableStyleId>
              </a:tblPr>
              <a:tblGrid>
                <a:gridCol w="1627815">
                  <a:extLst>
                    <a:ext uri="{9D8B030D-6E8A-4147-A177-3AD203B41FA5}">
                      <a16:colId xmlns:a16="http://schemas.microsoft.com/office/drawing/2014/main" val="3327221192"/>
                    </a:ext>
                  </a:extLst>
                </a:gridCol>
                <a:gridCol w="3070555">
                  <a:extLst>
                    <a:ext uri="{9D8B030D-6E8A-4147-A177-3AD203B41FA5}">
                      <a16:colId xmlns:a16="http://schemas.microsoft.com/office/drawing/2014/main" val="2870808121"/>
                    </a:ext>
                  </a:extLst>
                </a:gridCol>
                <a:gridCol w="1339687">
                  <a:extLst>
                    <a:ext uri="{9D8B030D-6E8A-4147-A177-3AD203B41FA5}">
                      <a16:colId xmlns:a16="http://schemas.microsoft.com/office/drawing/2014/main" val="4106492544"/>
                    </a:ext>
                  </a:extLst>
                </a:gridCol>
                <a:gridCol w="1493215">
                  <a:extLst>
                    <a:ext uri="{9D8B030D-6E8A-4147-A177-3AD203B41FA5}">
                      <a16:colId xmlns:a16="http://schemas.microsoft.com/office/drawing/2014/main" val="1426429017"/>
                    </a:ext>
                  </a:extLst>
                </a:gridCol>
                <a:gridCol w="1493215">
                  <a:extLst>
                    <a:ext uri="{9D8B030D-6E8A-4147-A177-3AD203B41FA5}">
                      <a16:colId xmlns:a16="http://schemas.microsoft.com/office/drawing/2014/main" val="1818626102"/>
                    </a:ext>
                  </a:extLst>
                </a:gridCol>
                <a:gridCol w="1491112">
                  <a:extLst>
                    <a:ext uri="{9D8B030D-6E8A-4147-A177-3AD203B41FA5}">
                      <a16:colId xmlns:a16="http://schemas.microsoft.com/office/drawing/2014/main" val="3324370675"/>
                    </a:ext>
                  </a:extLst>
                </a:gridCol>
              </a:tblGrid>
              <a:tr h="314847">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5832934"/>
                  </a:ext>
                </a:extLst>
              </a:tr>
              <a:tr h="0">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HFRI GMHF </a:t>
                      </a:r>
                      <a:r>
                        <a:rPr lang="en-PH" sz="1100" dirty="0">
                          <a:effectLst/>
                          <a:latin typeface="Century Gothic" panose="020B0502020202020204" pitchFamily="34" charset="0"/>
                        </a:rPr>
                        <a:t>Index  </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Index </a:t>
                      </a:r>
                      <a:r>
                        <a:rPr lang="en-PH" sz="1100" dirty="0" smtClean="0">
                          <a:effectLst/>
                          <a:latin typeface="Century Gothic" panose="020B0502020202020204" pitchFamily="34" charset="0"/>
                        </a:rPr>
                        <a:t>mean </a:t>
                      </a:r>
                      <a:r>
                        <a:rPr lang="en-PH" sz="1100" dirty="0">
                          <a:effectLst/>
                          <a:latin typeface="Century Gothic" panose="020B0502020202020204" pitchFamily="34" charset="0"/>
                        </a:rPr>
                        <a:t>return on </a:t>
                      </a:r>
                      <a:r>
                        <a:rPr lang="en-PH" sz="1100" dirty="0" smtClean="0">
                          <a:effectLst/>
                          <a:latin typeface="Century Gothic" panose="020B0502020202020204" pitchFamily="34" charset="0"/>
                        </a:rPr>
                        <a:t>Global Macro</a:t>
                      </a:r>
                      <a:r>
                        <a:rPr lang="en-PH" sz="1100" baseline="0" dirty="0" smtClean="0">
                          <a:effectLst/>
                          <a:latin typeface="Century Gothic" panose="020B0502020202020204" pitchFamily="34" charset="0"/>
                        </a:rPr>
                        <a:t> Hedge </a:t>
                      </a:r>
                      <a:r>
                        <a:rPr lang="en-PH" sz="1100" dirty="0" smtClean="0">
                          <a:effectLst/>
                          <a:latin typeface="Century Gothic" panose="020B0502020202020204" pitchFamily="34" charset="0"/>
                        </a:rPr>
                        <a:t>Funds </a:t>
                      </a:r>
                      <a:r>
                        <a:rPr lang="en-PH" sz="1100" dirty="0">
                          <a:effectLst/>
                          <a:latin typeface="Century Gothic" panose="020B0502020202020204" pitchFamily="34" charset="0"/>
                        </a:rPr>
                        <a:t>in the US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300 data points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 1994 to Dec 1,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Hedge Fund Research Index</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3924217"/>
                  </a:ext>
                </a:extLst>
              </a:tr>
            </a:tbl>
          </a:graphicData>
        </a:graphic>
      </p:graphicFrame>
      <p:sp>
        <p:nvSpPr>
          <p:cNvPr id="8" name="Rectangle 3"/>
          <p:cNvSpPr>
            <a:spLocks noChangeArrowheads="1"/>
          </p:cNvSpPr>
          <p:nvPr/>
        </p:nvSpPr>
        <p:spPr bwMode="auto">
          <a:xfrm>
            <a:off x="838201" y="3323552"/>
            <a:ext cx="739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Global Macro Hedge Fund Index (Dependent Variable Y)</a:t>
            </a:r>
            <a:endPar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p:txBody>
      </p:sp>
      <p:sp>
        <p:nvSpPr>
          <p:cNvPr id="19" name="Rectangle 3"/>
          <p:cNvSpPr>
            <a:spLocks noChangeArrowheads="1"/>
          </p:cNvSpPr>
          <p:nvPr/>
        </p:nvSpPr>
        <p:spPr bwMode="auto">
          <a:xfrm>
            <a:off x="838201" y="1073998"/>
            <a:ext cx="7391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PH" altLang="en-US" sz="1600" b="0" i="0" u="none" strike="noStrike" kern="1200" cap="none" spc="0" normalizeH="0" baseline="0" noProof="0" dirty="0">
                <a:ln>
                  <a:noFill/>
                </a:ln>
                <a:solidFill>
                  <a:prstClr val="black"/>
                </a:solidFill>
                <a:effectLst/>
                <a:uLnTx/>
                <a:uFillTx/>
                <a:latin typeface="Century Gothic" panose="020B0502020202020204" pitchFamily="34" charset="0"/>
                <a:ea typeface="Calibri" panose="020F0502020204030204" pitchFamily="34" charset="0"/>
                <a:cs typeface="Times New Roman" panose="02020603050405020304" pitchFamily="18" charset="0"/>
              </a:rPr>
              <a:t>Volatility Index (market risks)</a:t>
            </a:r>
            <a:endParaRPr kumimoji="0" lang="en-PH" altLang="en-US" sz="16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p:txBody>
      </p:sp>
      <p:graphicFrame>
        <p:nvGraphicFramePr>
          <p:cNvPr id="20" name="Table 19"/>
          <p:cNvGraphicFramePr>
            <a:graphicFrameLocks noGrp="1"/>
          </p:cNvGraphicFramePr>
          <p:nvPr>
            <p:extLst/>
          </p:nvPr>
        </p:nvGraphicFramePr>
        <p:xfrm>
          <a:off x="838201" y="1578609"/>
          <a:ext cx="10515599" cy="1015290"/>
        </p:xfrm>
        <a:graphic>
          <a:graphicData uri="http://schemas.openxmlformats.org/drawingml/2006/table">
            <a:tbl>
              <a:tblPr firstRow="1" firstCol="1" bandRow="1">
                <a:tableStyleId>{5C22544A-7EE6-4342-B048-85BDC9FD1C3A}</a:tableStyleId>
              </a:tblPr>
              <a:tblGrid>
                <a:gridCol w="1627815">
                  <a:extLst>
                    <a:ext uri="{9D8B030D-6E8A-4147-A177-3AD203B41FA5}">
                      <a16:colId xmlns:a16="http://schemas.microsoft.com/office/drawing/2014/main" val="172839898"/>
                    </a:ext>
                  </a:extLst>
                </a:gridCol>
                <a:gridCol w="3070555">
                  <a:extLst>
                    <a:ext uri="{9D8B030D-6E8A-4147-A177-3AD203B41FA5}">
                      <a16:colId xmlns:a16="http://schemas.microsoft.com/office/drawing/2014/main" val="2527778874"/>
                    </a:ext>
                  </a:extLst>
                </a:gridCol>
                <a:gridCol w="1339687">
                  <a:extLst>
                    <a:ext uri="{9D8B030D-6E8A-4147-A177-3AD203B41FA5}">
                      <a16:colId xmlns:a16="http://schemas.microsoft.com/office/drawing/2014/main" val="441478871"/>
                    </a:ext>
                  </a:extLst>
                </a:gridCol>
                <a:gridCol w="1493215">
                  <a:extLst>
                    <a:ext uri="{9D8B030D-6E8A-4147-A177-3AD203B41FA5}">
                      <a16:colId xmlns:a16="http://schemas.microsoft.com/office/drawing/2014/main" val="4010470789"/>
                    </a:ext>
                  </a:extLst>
                </a:gridCol>
                <a:gridCol w="1493215">
                  <a:extLst>
                    <a:ext uri="{9D8B030D-6E8A-4147-A177-3AD203B41FA5}">
                      <a16:colId xmlns:a16="http://schemas.microsoft.com/office/drawing/2014/main" val="1268526330"/>
                    </a:ext>
                  </a:extLst>
                </a:gridCol>
                <a:gridCol w="1491112">
                  <a:extLst>
                    <a:ext uri="{9D8B030D-6E8A-4147-A177-3AD203B41FA5}">
                      <a16:colId xmlns:a16="http://schemas.microsoft.com/office/drawing/2014/main" val="705366154"/>
                    </a:ext>
                  </a:extLst>
                </a:gridCol>
              </a:tblGrid>
              <a:tr h="297740">
                <a:tc>
                  <a:txBody>
                    <a:bodyPr/>
                    <a:lstStyle/>
                    <a:p>
                      <a:pPr marL="0" marR="0" algn="ctr">
                        <a:lnSpc>
                          <a:spcPct val="107000"/>
                        </a:lnSpc>
                        <a:spcBef>
                          <a:spcPts val="0"/>
                        </a:spcBef>
                        <a:spcAft>
                          <a:spcPts val="0"/>
                        </a:spcAft>
                      </a:pPr>
                      <a:r>
                        <a:rPr lang="en-PH" sz="1100">
                          <a:effectLst/>
                          <a:latin typeface="Century Gothic" panose="020B0502020202020204" pitchFamily="34" charset="0"/>
                        </a:rPr>
                        <a:t>Variables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Description</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 of observations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Timeframe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Corrected to</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Source</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4106935"/>
                  </a:ext>
                </a:extLst>
              </a:tr>
              <a:tr h="0">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VVIX Index</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a:effectLst/>
                          <a:latin typeface="Century Gothic" panose="020B0502020202020204" pitchFamily="34" charset="0"/>
                        </a:rPr>
                        <a:t>CBOE simple proxy for uncertainty, calculated uncertainty betas for individual stocks using the volatility of their implied option volatilities</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344 data points</a:t>
                      </a:r>
                    </a:p>
                    <a:p>
                      <a:pPr marL="0" marR="0" algn="ctr">
                        <a:lnSpc>
                          <a:spcPct val="107000"/>
                        </a:lnSpc>
                        <a:spcBef>
                          <a:spcPts val="0"/>
                        </a:spcBef>
                        <a:spcAft>
                          <a:spcPts val="0"/>
                        </a:spcAft>
                      </a:pPr>
                      <a:r>
                        <a:rPr lang="en-PH" sz="1100">
                          <a:effectLst/>
                          <a:latin typeface="Century Gothic" panose="020B0502020202020204" pitchFamily="34" charset="0"/>
                        </a:rPr>
                        <a:t>Monthly obs</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June 30, 1986 to June 29, 2018</a:t>
                      </a:r>
                    </a:p>
                    <a:p>
                      <a:pPr marL="0" marR="0" algn="ctr">
                        <a:lnSpc>
                          <a:spcPct val="107000"/>
                        </a:lnSpc>
                        <a:spcBef>
                          <a:spcPts val="0"/>
                        </a:spcBef>
                        <a:spcAft>
                          <a:spcPts val="0"/>
                        </a:spcAft>
                      </a:pPr>
                      <a:r>
                        <a:rPr lang="en-PH" sz="1100">
                          <a:effectLst/>
                          <a:latin typeface="Century Gothic" panose="020B0502020202020204" pitchFamily="34" charset="0"/>
                        </a:rPr>
                        <a:t> </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a:effectLst/>
                          <a:latin typeface="Century Gothic" panose="020B0502020202020204" pitchFamily="34" charset="0"/>
                        </a:rPr>
                        <a:t>Jan 1994 to Dec 2018</a:t>
                      </a:r>
                      <a:endParaRPr lang="en-PH" sz="11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100" dirty="0" smtClean="0">
                          <a:effectLst/>
                          <a:latin typeface="Century Gothic" panose="020B0502020202020204" pitchFamily="34" charset="0"/>
                        </a:rPr>
                        <a:t>Chicago Board Options Exchange (CBOE®) website</a:t>
                      </a:r>
                      <a:endParaRPr lang="en-PH" sz="1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796805"/>
                  </a:ext>
                </a:extLst>
              </a:tr>
            </a:tbl>
          </a:graphicData>
        </a:graphic>
      </p:graphicFrame>
      <p:sp>
        <p:nvSpPr>
          <p:cNvPr id="3" name="Slide Number Placeholder 2"/>
          <p:cNvSpPr>
            <a:spLocks noGrp="1"/>
          </p:cNvSpPr>
          <p:nvPr>
            <p:ph type="sldNum" sz="quarter" idx="12"/>
          </p:nvPr>
        </p:nvSpPr>
        <p:spPr/>
        <p:txBody>
          <a:bodyPr/>
          <a:lstStyle/>
          <a:p>
            <a:fld id="{05B176D6-DA59-4EC4-914C-934039B76B9C}" type="slidenum">
              <a:rPr lang="en-PH" smtClean="0"/>
              <a:pPr/>
              <a:t>22</a:t>
            </a:fld>
            <a:endParaRPr lang="en-PH"/>
          </a:p>
        </p:txBody>
      </p:sp>
    </p:spTree>
    <p:extLst>
      <p:ext uri="{BB962C8B-B14F-4D97-AF65-F5344CB8AC3E}">
        <p14:creationId xmlns:p14="http://schemas.microsoft.com/office/powerpoint/2010/main" val="2804902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 </a:t>
            </a:r>
            <a:endParaRPr lang="en-PH" dirty="0"/>
          </a:p>
        </p:txBody>
      </p:sp>
      <p:sp>
        <p:nvSpPr>
          <p:cNvPr id="4" name="Rectangle 3"/>
          <p:cNvSpPr/>
          <p:nvPr/>
        </p:nvSpPr>
        <p:spPr>
          <a:xfrm>
            <a:off x="838200" y="1325087"/>
            <a:ext cx="10007600" cy="5680786"/>
          </a:xfrm>
          <a:prstGeom prst="rect">
            <a:avLst/>
          </a:prstGeom>
        </p:spPr>
        <p:txBody>
          <a:bodyPr wrap="square">
            <a:spAutoFit/>
          </a:bodyPr>
          <a:lstStyle/>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Bali, T. G., Brown, S. J., &amp; </a:t>
            </a:r>
            <a:r>
              <a:rPr lang="en-PH" sz="1200" dirty="0" err="1">
                <a:latin typeface="Calibri" panose="020F0502020204030204" pitchFamily="34" charset="0"/>
                <a:ea typeface="Calibri" panose="020F0502020204030204" pitchFamily="34" charset="0"/>
                <a:cs typeface="Times New Roman" panose="02020603050405020304" pitchFamily="18" charset="0"/>
              </a:rPr>
              <a:t>Caglayan</a:t>
            </a:r>
            <a:r>
              <a:rPr lang="en-PH" sz="1200" dirty="0">
                <a:latin typeface="Calibri" panose="020F0502020204030204" pitchFamily="34" charset="0"/>
                <a:ea typeface="Calibri" panose="020F0502020204030204" pitchFamily="34" charset="0"/>
                <a:cs typeface="Times New Roman" panose="02020603050405020304" pitchFamily="18" charset="0"/>
              </a:rPr>
              <a:t>, M. O. (2014). Macroeconomic risk and hedge fund returns. </a:t>
            </a:r>
            <a:r>
              <a:rPr lang="en-PH" sz="1200" i="1" dirty="0">
                <a:latin typeface="Calibri" panose="020F0502020204030204" pitchFamily="34" charset="0"/>
                <a:ea typeface="Calibri" panose="020F0502020204030204" pitchFamily="34" charset="0"/>
                <a:cs typeface="Times New Roman" panose="02020603050405020304" pitchFamily="18" charset="0"/>
              </a:rPr>
              <a:t>Journal of </a:t>
            </a:r>
            <a:r>
              <a:rPr lang="en-PH" sz="1200" i="1" dirty="0" smtClean="0">
                <a:latin typeface="Calibri" panose="020F0502020204030204" pitchFamily="34" charset="0"/>
                <a:ea typeface="Calibri" panose="020F0502020204030204" pitchFamily="34" charset="0"/>
                <a:cs typeface="Times New Roman" panose="02020603050405020304" pitchFamily="18" charset="0"/>
              </a:rPr>
              <a:t>Financial </a:t>
            </a:r>
            <a:r>
              <a:rPr lang="en-PH" sz="1200" i="1" dirty="0">
                <a:latin typeface="Calibri" panose="020F0502020204030204" pitchFamily="34" charset="0"/>
                <a:ea typeface="Calibri" panose="020F0502020204030204" pitchFamily="34" charset="0"/>
                <a:cs typeface="Times New Roman" panose="02020603050405020304" pitchFamily="18" charset="0"/>
              </a:rPr>
              <a:t>Economics, 114</a:t>
            </a:r>
            <a:r>
              <a:rPr lang="en-PH" sz="1200" dirty="0">
                <a:latin typeface="Calibri" panose="020F0502020204030204" pitchFamily="34" charset="0"/>
                <a:ea typeface="Calibri" panose="020F0502020204030204" pitchFamily="34" charset="0"/>
                <a:cs typeface="Times New Roman" panose="02020603050405020304" pitchFamily="18" charset="0"/>
              </a:rPr>
              <a:t>(2014), 1–19.</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a:latin typeface="Calibri" panose="020F0502020204030204" pitchFamily="34" charset="0"/>
                <a:ea typeface="Calibri" panose="020F0502020204030204" pitchFamily="34" charset="0"/>
                <a:cs typeface="Times New Roman" panose="02020603050405020304" pitchFamily="18" charset="0"/>
              </a:rPr>
              <a:t>Banquier</a:t>
            </a:r>
            <a:r>
              <a:rPr lang="en-PH" sz="1200" dirty="0">
                <a:latin typeface="Calibri" panose="020F0502020204030204" pitchFamily="34" charset="0"/>
                <a:ea typeface="Calibri" panose="020F0502020204030204" pitchFamily="34" charset="0"/>
                <a:cs typeface="Times New Roman" panose="02020603050405020304" pitchFamily="18" charset="0"/>
              </a:rPr>
              <a:t>, S. (2019). Overview of Prime Brokerage. Presented at Smith School of Business, Queen's </a:t>
            </a:r>
            <a:r>
              <a:rPr lang="en-PH" sz="1200" dirty="0" smtClean="0">
                <a:latin typeface="Calibri" panose="020F0502020204030204" pitchFamily="34" charset="0"/>
                <a:ea typeface="Calibri" panose="020F0502020204030204" pitchFamily="34" charset="0"/>
                <a:cs typeface="Times New Roman" panose="02020603050405020304" pitchFamily="18" charset="0"/>
              </a:rPr>
              <a:t>University</a:t>
            </a:r>
            <a:r>
              <a:rPr lang="en-PH"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Board of Governors of the Federal Reserve System (US) (2019). Total Consumer Credit Owned and </a:t>
            </a:r>
            <a:r>
              <a:rPr lang="en-PH" sz="1200" dirty="0" smtClean="0">
                <a:latin typeface="Calibri" panose="020F0502020204030204" pitchFamily="34" charset="0"/>
                <a:ea typeface="Calibri" panose="020F0502020204030204" pitchFamily="34" charset="0"/>
                <a:cs typeface="Times New Roman" panose="02020603050405020304" pitchFamily="18" charset="0"/>
              </a:rPr>
              <a:t>Securitized</a:t>
            </a:r>
            <a:r>
              <a:rPr lang="en-PH" sz="1200" dirty="0">
                <a:latin typeface="Calibri" panose="020F0502020204030204" pitchFamily="34" charset="0"/>
                <a:ea typeface="Calibri" panose="020F0502020204030204" pitchFamily="34" charset="0"/>
                <a:cs typeface="Times New Roman" panose="02020603050405020304" pitchFamily="18" charset="0"/>
              </a:rPr>
              <a:t>, Outstanding [TOTALSL], retrieved from FRED, Federal Reserve Bank of St. Louis; </a:t>
            </a:r>
            <a:r>
              <a:rPr lang="en-PH" sz="1200" dirty="0" smtClean="0">
                <a:latin typeface="Calibri" panose="020F0502020204030204" pitchFamily="34" charset="0"/>
                <a:ea typeface="Calibri" panose="020F0502020204030204" pitchFamily="34" charset="0"/>
                <a:cs typeface="Times New Roman" panose="02020603050405020304" pitchFamily="18" charset="0"/>
              </a:rPr>
              <a:t>https</a:t>
            </a:r>
            <a:r>
              <a:rPr lang="en-PH" sz="1200" dirty="0">
                <a:latin typeface="Calibri" panose="020F0502020204030204" pitchFamily="34" charset="0"/>
                <a:ea typeface="Calibri" panose="020F0502020204030204" pitchFamily="34" charset="0"/>
                <a:cs typeface="Times New Roman" panose="02020603050405020304" pitchFamily="18" charset="0"/>
              </a:rPr>
              <a:t>://fred.stlouisfed.org/series/TOTALSL.</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a:latin typeface="Calibri" panose="020F0502020204030204" pitchFamily="34" charset="0"/>
                <a:ea typeface="Calibri" panose="020F0502020204030204" pitchFamily="34" charset="0"/>
                <a:cs typeface="Times New Roman" panose="02020603050405020304" pitchFamily="18" charset="0"/>
              </a:rPr>
              <a:t>Carhart</a:t>
            </a:r>
            <a:r>
              <a:rPr lang="en-PH" sz="1200" dirty="0">
                <a:latin typeface="Calibri" panose="020F0502020204030204" pitchFamily="34" charset="0"/>
                <a:ea typeface="Calibri" panose="020F0502020204030204" pitchFamily="34" charset="0"/>
                <a:cs typeface="Times New Roman" panose="02020603050405020304" pitchFamily="18" charset="0"/>
              </a:rPr>
              <a:t>, M. (1997). On Persistence in Mutual Fund Performance. </a:t>
            </a:r>
            <a:r>
              <a:rPr lang="en-PH" sz="1200" i="1" dirty="0">
                <a:latin typeface="Calibri" panose="020F0502020204030204" pitchFamily="34" charset="0"/>
                <a:ea typeface="Calibri" panose="020F0502020204030204" pitchFamily="34" charset="0"/>
                <a:cs typeface="Times New Roman" panose="02020603050405020304" pitchFamily="18" charset="0"/>
              </a:rPr>
              <a:t>The Journal of Finance, 52</a:t>
            </a:r>
            <a:r>
              <a:rPr lang="en-PH" sz="1200" dirty="0">
                <a:latin typeface="Calibri" panose="020F0502020204030204" pitchFamily="34" charset="0"/>
                <a:ea typeface="Calibri" panose="020F0502020204030204" pitchFamily="34" charset="0"/>
                <a:cs typeface="Times New Roman" panose="02020603050405020304" pitchFamily="18" charset="0"/>
              </a:rPr>
              <a:t>(1997), 1-26.</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Chawla, R. K. , &amp; </a:t>
            </a:r>
            <a:r>
              <a:rPr lang="en-PH" sz="1200" dirty="0" err="1">
                <a:latin typeface="Calibri" panose="020F0502020204030204" pitchFamily="34" charset="0"/>
                <a:ea typeface="Calibri" panose="020F0502020204030204" pitchFamily="34" charset="0"/>
                <a:cs typeface="Times New Roman" panose="02020603050405020304" pitchFamily="18" charset="0"/>
              </a:rPr>
              <a:t>Uppal</a:t>
            </a:r>
            <a:r>
              <a:rPr lang="en-PH" sz="1200" dirty="0">
                <a:latin typeface="Calibri" panose="020F0502020204030204" pitchFamily="34" charset="0"/>
                <a:ea typeface="Calibri" panose="020F0502020204030204" pitchFamily="34" charset="0"/>
                <a:cs typeface="Times New Roman" panose="02020603050405020304" pitchFamily="18" charset="0"/>
              </a:rPr>
              <a:t>, S. Household Debt in Canada. Retrieved from https://</a:t>
            </a:r>
            <a:r>
              <a:rPr lang="en-PH" sz="1200" dirty="0" smtClean="0">
                <a:latin typeface="Calibri" panose="020F0502020204030204" pitchFamily="34" charset="0"/>
                <a:ea typeface="Calibri" panose="020F0502020204030204" pitchFamily="34" charset="0"/>
                <a:cs typeface="Times New Roman" panose="02020603050405020304" pitchFamily="18" charset="0"/>
              </a:rPr>
              <a:t>www150.statcan.gc.ca/n1/pub/75-001-x/2012002/article/11636-eng.htm</a:t>
            </a:r>
            <a:r>
              <a:rPr lang="en-PH"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Edwards, F. R., &amp; </a:t>
            </a:r>
            <a:r>
              <a:rPr lang="en-PH" sz="1200" dirty="0" err="1">
                <a:latin typeface="Calibri" panose="020F0502020204030204" pitchFamily="34" charset="0"/>
                <a:ea typeface="Calibri" panose="020F0502020204030204" pitchFamily="34" charset="0"/>
                <a:cs typeface="Times New Roman" panose="02020603050405020304" pitchFamily="18" charset="0"/>
              </a:rPr>
              <a:t>Gaon</a:t>
            </a:r>
            <a:r>
              <a:rPr lang="en-PH" sz="1200" dirty="0">
                <a:latin typeface="Calibri" panose="020F0502020204030204" pitchFamily="34" charset="0"/>
                <a:ea typeface="Calibri" panose="020F0502020204030204" pitchFamily="34" charset="0"/>
                <a:cs typeface="Times New Roman" panose="02020603050405020304" pitchFamily="18" charset="0"/>
              </a:rPr>
              <a:t>, S. (2003). Hedge Funds: What Do We Know? </a:t>
            </a:r>
            <a:r>
              <a:rPr lang="en-PH" sz="1200" i="1" dirty="0">
                <a:latin typeface="Calibri" panose="020F0502020204030204" pitchFamily="34" charset="0"/>
                <a:ea typeface="Calibri" panose="020F0502020204030204" pitchFamily="34" charset="0"/>
                <a:cs typeface="Times New Roman" panose="02020603050405020304" pitchFamily="18" charset="0"/>
              </a:rPr>
              <a:t>Journal of Applied Corporate </a:t>
            </a:r>
            <a:r>
              <a:rPr lang="en-PH" sz="1200" i="1" dirty="0" smtClean="0">
                <a:latin typeface="Calibri" panose="020F0502020204030204" pitchFamily="34" charset="0"/>
                <a:ea typeface="Calibri" panose="020F0502020204030204" pitchFamily="34" charset="0"/>
                <a:cs typeface="Times New Roman" panose="02020603050405020304" pitchFamily="18" charset="0"/>
              </a:rPr>
              <a:t>Finance</a:t>
            </a:r>
            <a:r>
              <a:rPr lang="en-PH" sz="1200" dirty="0">
                <a:latin typeface="Calibri" panose="020F0502020204030204" pitchFamily="34" charset="0"/>
                <a:ea typeface="Calibri" panose="020F0502020204030204" pitchFamily="34" charset="0"/>
                <a:cs typeface="Times New Roman" panose="02020603050405020304" pitchFamily="18" charset="0"/>
              </a:rPr>
              <a:t>, 15(4), 58-71.</a:t>
            </a:r>
          </a:p>
          <a:p>
            <a:pPr>
              <a:lnSpc>
                <a:spcPct val="107000"/>
              </a:lnSpc>
            </a:pPr>
            <a:r>
              <a:rPr lang="en-PH" sz="1200" dirty="0">
                <a:latin typeface="Calibri" panose="020F0502020204030204" pitchFamily="34" charset="0"/>
                <a:ea typeface="Calibri" panose="020F0502020204030204" pitchFamily="34" charset="0"/>
                <a:cs typeface="Times New Roman" panose="02020603050405020304" pitchFamily="18" charset="0"/>
              </a:rPr>
              <a:t> </a:t>
            </a:r>
            <a:endParaRPr lang="en-PH" sz="1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El </a:t>
            </a:r>
            <a:r>
              <a:rPr lang="en-PH" sz="1200" dirty="0" err="1" smtClean="0">
                <a:latin typeface="Calibri" panose="020F0502020204030204" pitchFamily="34" charset="0"/>
                <a:ea typeface="Calibri" panose="020F0502020204030204" pitchFamily="34" charset="0"/>
                <a:cs typeface="Times New Roman" panose="02020603050405020304" pitchFamily="18" charset="0"/>
              </a:rPr>
              <a:t>Kalak</a:t>
            </a:r>
            <a:r>
              <a:rPr lang="en-PH" sz="1200" dirty="0" smtClean="0">
                <a:latin typeface="Calibri" panose="020F0502020204030204" pitchFamily="34" charset="0"/>
                <a:ea typeface="Calibri" panose="020F0502020204030204" pitchFamily="34" charset="0"/>
                <a:cs typeface="Times New Roman" panose="02020603050405020304" pitchFamily="18" charset="0"/>
              </a:rPr>
              <a:t>, I., </a:t>
            </a:r>
            <a:r>
              <a:rPr lang="en-PH" sz="1200" dirty="0" err="1" smtClean="0">
                <a:latin typeface="Calibri" panose="020F0502020204030204" pitchFamily="34" charset="0"/>
                <a:ea typeface="Calibri" panose="020F0502020204030204" pitchFamily="34" charset="0"/>
                <a:cs typeface="Times New Roman" panose="02020603050405020304" pitchFamily="18" charset="0"/>
              </a:rPr>
              <a:t>Azevedob</a:t>
            </a:r>
            <a:r>
              <a:rPr lang="en-PH" sz="1200" dirty="0" smtClean="0">
                <a:latin typeface="Calibri" panose="020F0502020204030204" pitchFamily="34" charset="0"/>
                <a:ea typeface="Calibri" panose="020F0502020204030204" pitchFamily="34" charset="0"/>
                <a:cs typeface="Times New Roman" panose="02020603050405020304" pitchFamily="18" charset="0"/>
              </a:rPr>
              <a:t>, A., &amp; Hudson, R. (2016). Reviewing the hedge funds literature II: Hedge funds' returns and risk management characteristics. </a:t>
            </a:r>
            <a:r>
              <a:rPr lang="en-PH" sz="1200" i="1" dirty="0" smtClean="0">
                <a:latin typeface="Calibri" panose="020F0502020204030204" pitchFamily="34" charset="0"/>
                <a:ea typeface="Calibri" panose="020F0502020204030204" pitchFamily="34" charset="0"/>
                <a:cs typeface="Times New Roman" panose="02020603050405020304" pitchFamily="18" charset="0"/>
              </a:rPr>
              <a:t>International Review of Financial Analysis 48</a:t>
            </a:r>
            <a:r>
              <a:rPr lang="en-PH" sz="1200" dirty="0" smtClean="0">
                <a:latin typeface="Calibri" panose="020F0502020204030204" pitchFamily="34" charset="0"/>
                <a:ea typeface="Calibri" panose="020F0502020204030204" pitchFamily="34" charset="0"/>
                <a:cs typeface="Times New Roman" panose="02020603050405020304" pitchFamily="18" charset="0"/>
              </a:rPr>
              <a:t>(2016) 55-66.</a:t>
            </a: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PH" sz="1200" dirty="0" err="1" smtClean="0">
                <a:latin typeface="Calibri" panose="020F0502020204030204" pitchFamily="34" charset="0"/>
                <a:ea typeface="Calibri" panose="020F0502020204030204" pitchFamily="34" charset="0"/>
                <a:cs typeface="Times New Roman" panose="02020603050405020304" pitchFamily="18" charset="0"/>
              </a:rPr>
              <a:t>Fama</a:t>
            </a:r>
            <a:r>
              <a:rPr lang="en-PH" sz="1200" dirty="0" smtClean="0">
                <a:latin typeface="Calibri" panose="020F0502020204030204" pitchFamily="34" charset="0"/>
                <a:ea typeface="Calibri" panose="020F0502020204030204" pitchFamily="34" charset="0"/>
                <a:cs typeface="Times New Roman" panose="02020603050405020304" pitchFamily="18" charset="0"/>
              </a:rPr>
              <a:t>, E. F., &amp; French, K. R. (2015). A Five-Factor Asset Pricing Model. </a:t>
            </a:r>
            <a:r>
              <a:rPr lang="en-PH" sz="1200" i="1" dirty="0" smtClean="0">
                <a:latin typeface="Calibri" panose="020F0502020204030204" pitchFamily="34" charset="0"/>
                <a:ea typeface="Calibri" panose="020F0502020204030204" pitchFamily="34" charset="0"/>
                <a:cs typeface="Times New Roman" panose="02020603050405020304" pitchFamily="18" charset="0"/>
              </a:rPr>
              <a:t>Journal of Financial Economics, 116</a:t>
            </a:r>
            <a:r>
              <a:rPr lang="en-PH" sz="1200" dirty="0" smtClean="0">
                <a:latin typeface="Calibri" panose="020F0502020204030204" pitchFamily="34" charset="0"/>
                <a:ea typeface="Calibri" panose="020F0502020204030204" pitchFamily="34" charset="0"/>
                <a:cs typeface="Times New Roman" panose="02020603050405020304" pitchFamily="18" charset="0"/>
              </a:rPr>
              <a:t>(2015), 1–22.</a:t>
            </a:r>
          </a:p>
          <a:p>
            <a:pPr>
              <a:lnSpc>
                <a:spcPct val="107000"/>
              </a:lnSpc>
            </a:pPr>
            <a:r>
              <a:rPr lang="en-PH" sz="1200" dirty="0" smtClean="0">
                <a:latin typeface="Calibri" panose="020F0502020204030204" pitchFamily="34" charset="0"/>
                <a:ea typeface="Calibri" panose="020F0502020204030204" pitchFamily="34" charset="0"/>
                <a:cs typeface="Times New Roman" panose="02020603050405020304" pitchFamily="18" charset="0"/>
              </a:rPr>
              <a:t> </a:t>
            </a:r>
          </a:p>
          <a:p>
            <a:r>
              <a:rPr lang="en-PH" sz="1200" dirty="0"/>
              <a:t>French, K. (2018). </a:t>
            </a:r>
            <a:r>
              <a:rPr lang="en-PH" sz="1200" dirty="0" err="1"/>
              <a:t>Fama</a:t>
            </a:r>
            <a:r>
              <a:rPr lang="en-PH" sz="1200" dirty="0"/>
              <a:t>-French 5 Factors (2x3). Retrieved from http://</a:t>
            </a:r>
            <a:r>
              <a:rPr lang="en-PH" sz="1200" dirty="0" smtClean="0"/>
              <a:t>mba.tuck.dartmouth.edu/pages/faculty/ken.french/Data_Library/f-f_5_factors_2x3.html</a:t>
            </a:r>
            <a:r>
              <a:rPr lang="en-PH" sz="1200" dirty="0"/>
              <a:t>.</a:t>
            </a:r>
          </a:p>
          <a:p>
            <a:r>
              <a:rPr lang="en-PH" sz="1200" dirty="0"/>
              <a:t> </a:t>
            </a:r>
          </a:p>
          <a:p>
            <a:r>
              <a:rPr lang="en-PH" sz="1200" dirty="0"/>
              <a:t>Fung, W., &amp; Hsieh, D. A. (1999). A primer on hedge funds. </a:t>
            </a:r>
            <a:r>
              <a:rPr lang="en-PH" sz="1200" i="1" dirty="0"/>
              <a:t>Journal of Empirical Finance</a:t>
            </a:r>
            <a:r>
              <a:rPr lang="en-PH" sz="1200" dirty="0"/>
              <a:t>, </a:t>
            </a:r>
            <a:r>
              <a:rPr lang="en-PH" sz="1200" i="1" dirty="0"/>
              <a:t>6</a:t>
            </a:r>
            <a:r>
              <a:rPr lang="en-PH" sz="1200" dirty="0"/>
              <a:t>(1999), </a:t>
            </a:r>
            <a:r>
              <a:rPr lang="en-PH" sz="1200" dirty="0" smtClean="0"/>
              <a:t>309-331</a:t>
            </a:r>
            <a:r>
              <a:rPr lang="en-PH" sz="1200" dirty="0"/>
              <a:t>.</a:t>
            </a:r>
          </a:p>
          <a:p>
            <a:r>
              <a:rPr lang="en-PH" sz="1200" dirty="0"/>
              <a:t> </a:t>
            </a:r>
          </a:p>
          <a:p>
            <a:r>
              <a:rPr lang="en-PH" sz="1200" dirty="0"/>
              <a:t>Fung, W., &amp; Hsieh, D. A. (2011). The risk in hedge fund strategies: Theory and evidence from long/short </a:t>
            </a:r>
            <a:r>
              <a:rPr lang="en-PH" sz="1200" dirty="0" smtClean="0"/>
              <a:t>equity </a:t>
            </a:r>
            <a:r>
              <a:rPr lang="en-PH" sz="1200" dirty="0"/>
              <a:t>hedge funds. </a:t>
            </a:r>
            <a:r>
              <a:rPr lang="en-PH" sz="1200" i="1" dirty="0"/>
              <a:t>Journal of Empirical Finance, 18</a:t>
            </a:r>
            <a:r>
              <a:rPr lang="en-PH" sz="1200" dirty="0"/>
              <a:t>(2011), 547-569</a:t>
            </a:r>
            <a:r>
              <a:rPr lang="en-PH" sz="1200" dirty="0" smtClean="0"/>
              <a:t>.</a:t>
            </a:r>
          </a:p>
          <a:p>
            <a:endParaRPr lang="en-PH" sz="1200" dirty="0"/>
          </a:p>
          <a:p>
            <a:r>
              <a:rPr lang="en-PH" sz="1200" dirty="0"/>
              <a:t>Grant, T. (2019). Alternative Investing. Retrieved from http://v1.theglobeandmail.com/partners/free/srinvest/art7_hedge.html</a:t>
            </a:r>
            <a:r>
              <a:rPr lang="en-PH" sz="1200" dirty="0" smtClean="0"/>
              <a:t>.</a:t>
            </a:r>
          </a:p>
          <a:p>
            <a:endParaRPr lang="en-PH" sz="1200" dirty="0" smtClean="0"/>
          </a:p>
          <a:p>
            <a:r>
              <a:rPr lang="en-PH" sz="1200" dirty="0"/>
              <a:t>Hedge Fund Research Index. (2019). HFRI® Indices Performance Tables. Retrieved from https://www.hedgefundresearch.com/family-indices/hfri</a:t>
            </a:r>
          </a:p>
          <a:p>
            <a:endParaRPr lang="en-PH" sz="1200" dirty="0"/>
          </a:p>
        </p:txBody>
      </p:sp>
      <p:sp>
        <p:nvSpPr>
          <p:cNvPr id="3" name="Slide Number Placeholder 2"/>
          <p:cNvSpPr>
            <a:spLocks noGrp="1"/>
          </p:cNvSpPr>
          <p:nvPr>
            <p:ph type="sldNum" sz="quarter" idx="12"/>
          </p:nvPr>
        </p:nvSpPr>
        <p:spPr/>
        <p:txBody>
          <a:bodyPr/>
          <a:lstStyle/>
          <a:p>
            <a:fld id="{05B176D6-DA59-4EC4-914C-934039B76B9C}" type="slidenum">
              <a:rPr lang="en-PH" smtClean="0"/>
              <a:pPr/>
              <a:t>23</a:t>
            </a:fld>
            <a:endParaRPr lang="en-PH"/>
          </a:p>
        </p:txBody>
      </p:sp>
    </p:spTree>
    <p:extLst>
      <p:ext uri="{BB962C8B-B14F-4D97-AF65-F5344CB8AC3E}">
        <p14:creationId xmlns:p14="http://schemas.microsoft.com/office/powerpoint/2010/main" val="3611508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 </a:t>
            </a:r>
            <a:endParaRPr lang="en-PH" dirty="0"/>
          </a:p>
        </p:txBody>
      </p:sp>
      <p:sp>
        <p:nvSpPr>
          <p:cNvPr id="4" name="Rectangle 3"/>
          <p:cNvSpPr/>
          <p:nvPr/>
        </p:nvSpPr>
        <p:spPr>
          <a:xfrm>
            <a:off x="838199" y="1337787"/>
            <a:ext cx="11107057" cy="5262979"/>
          </a:xfrm>
          <a:prstGeom prst="rect">
            <a:avLst/>
          </a:prstGeom>
        </p:spPr>
        <p:txBody>
          <a:bodyPr wrap="square">
            <a:spAutoFit/>
          </a:bodyPr>
          <a:lstStyle/>
          <a:p>
            <a:r>
              <a:rPr lang="en-PH" sz="1200" dirty="0" smtClean="0"/>
              <a:t>Hsieh</a:t>
            </a:r>
            <a:r>
              <a:rPr lang="en-PH" sz="1200" dirty="0"/>
              <a:t>, D. A. (2019). David A. Hsieh's Data Library: Hedge Fund Risk Factors. Retrieved from https</a:t>
            </a:r>
            <a:r>
              <a:rPr lang="en-PH" sz="1200" dirty="0" smtClean="0"/>
              <a:t>://faculty.fuqua.duke.edu</a:t>
            </a:r>
            <a:r>
              <a:rPr lang="en-PH" sz="1200" dirty="0"/>
              <a:t>/~dah7/HFRFData.htm</a:t>
            </a:r>
          </a:p>
          <a:p>
            <a:r>
              <a:rPr lang="en-PH" sz="1200" dirty="0"/>
              <a:t> </a:t>
            </a:r>
          </a:p>
          <a:p>
            <a:r>
              <a:rPr lang="en-PH" sz="1200" dirty="0"/>
              <a:t>Isenberg School of Management. (2018). CISDM Equity Long/Short Index (</a:t>
            </a:r>
            <a:r>
              <a:rPr lang="en-PH" sz="1200" dirty="0" err="1"/>
              <a:t>xlsx</a:t>
            </a:r>
            <a:r>
              <a:rPr lang="en-PH" sz="1200" dirty="0"/>
              <a:t>). Retrieved </a:t>
            </a:r>
            <a:r>
              <a:rPr lang="en-PH" sz="1200" dirty="0" smtClean="0"/>
              <a:t>from https</a:t>
            </a:r>
            <a:r>
              <a:rPr lang="en-PH" sz="1200" dirty="0"/>
              <a:t>://www.isenberg.umass.edu/resources/downloads/download-cisdm-equity-longshort-index.</a:t>
            </a:r>
          </a:p>
          <a:p>
            <a:r>
              <a:rPr lang="en-PH" sz="1200" dirty="0"/>
              <a:t> </a:t>
            </a:r>
          </a:p>
          <a:p>
            <a:r>
              <a:rPr lang="en-PH" sz="1200" dirty="0"/>
              <a:t>Ji, X., Martin, J., &amp; Yao, Y. (2017).  Macroeconomic risk and seasonality in momentum profits. </a:t>
            </a:r>
            <a:r>
              <a:rPr lang="en-PH" sz="1200" i="1" dirty="0"/>
              <a:t>Journal of </a:t>
            </a:r>
            <a:r>
              <a:rPr lang="en-PH" sz="1200" i="1" dirty="0" smtClean="0"/>
              <a:t>Financial </a:t>
            </a:r>
            <a:r>
              <a:rPr lang="en-PH" sz="1200" i="1" dirty="0"/>
              <a:t>Markets 36</a:t>
            </a:r>
            <a:r>
              <a:rPr lang="en-PH" sz="1200" dirty="0"/>
              <a:t>(2017)76–90</a:t>
            </a:r>
          </a:p>
          <a:p>
            <a:r>
              <a:rPr lang="en-PH" sz="1200" dirty="0"/>
              <a:t> </a:t>
            </a:r>
          </a:p>
          <a:p>
            <a:r>
              <a:rPr lang="en-PH" sz="1200" dirty="0"/>
              <a:t>Krause, T.A. (2019). Hedge fund returns and uncertainty. </a:t>
            </a:r>
            <a:r>
              <a:rPr lang="en-PH" sz="1200" i="1" dirty="0"/>
              <a:t>North American Journal of Economics and </a:t>
            </a:r>
            <a:r>
              <a:rPr lang="en-PH" sz="1200" i="1" dirty="0" smtClean="0"/>
              <a:t>Finance </a:t>
            </a:r>
            <a:r>
              <a:rPr lang="en-PH" sz="1200" i="1" dirty="0"/>
              <a:t>47</a:t>
            </a:r>
            <a:r>
              <a:rPr lang="en-PH" sz="1200" dirty="0"/>
              <a:t> (2019) 597–601.</a:t>
            </a:r>
          </a:p>
          <a:p>
            <a:r>
              <a:rPr lang="en-PH" sz="1200" dirty="0"/>
              <a:t> </a:t>
            </a:r>
          </a:p>
          <a:p>
            <a:r>
              <a:rPr lang="en-PH" sz="1200" dirty="0" err="1"/>
              <a:t>L’Her</a:t>
            </a:r>
            <a:r>
              <a:rPr lang="en-PH" sz="1200" dirty="0"/>
              <a:t>, J. F., </a:t>
            </a:r>
            <a:r>
              <a:rPr lang="en-PH" sz="1200" dirty="0" err="1"/>
              <a:t>Masmoudib</a:t>
            </a:r>
            <a:r>
              <a:rPr lang="en-PH" sz="1200" dirty="0"/>
              <a:t>, T., &amp; </a:t>
            </a:r>
            <a:r>
              <a:rPr lang="en-PH" sz="1200" dirty="0" err="1"/>
              <a:t>Suret</a:t>
            </a:r>
            <a:r>
              <a:rPr lang="en-PH" sz="1200" dirty="0"/>
              <a:t>, J. M. Evidence to support the four-factor pricing model from the </a:t>
            </a:r>
            <a:r>
              <a:rPr lang="en-PH" sz="1200" dirty="0" smtClean="0"/>
              <a:t>Canadian </a:t>
            </a:r>
            <a:r>
              <a:rPr lang="en-PH" sz="1200" dirty="0"/>
              <a:t>stock market. </a:t>
            </a:r>
            <a:r>
              <a:rPr lang="en-PH" sz="1200" i="1" dirty="0"/>
              <a:t>International Financial Markets, Institutions and Money, 14</a:t>
            </a:r>
            <a:r>
              <a:rPr lang="en-PH" sz="1200" dirty="0"/>
              <a:t> (2004) 313–328.</a:t>
            </a:r>
          </a:p>
          <a:p>
            <a:r>
              <a:rPr lang="en-PH" sz="1200" dirty="0"/>
              <a:t> </a:t>
            </a:r>
          </a:p>
          <a:p>
            <a:r>
              <a:rPr lang="en-PH" sz="1200" dirty="0" err="1"/>
              <a:t>Namvar</a:t>
            </a:r>
            <a:r>
              <a:rPr lang="en-PH" sz="1200" dirty="0"/>
              <a:t>, E., Phillips, B., &amp; </a:t>
            </a:r>
            <a:r>
              <a:rPr lang="en-PH" sz="1200" dirty="0" err="1"/>
              <a:t>Pukthuanthong</a:t>
            </a:r>
            <a:r>
              <a:rPr lang="en-PH" sz="1200" dirty="0"/>
              <a:t>, K., </a:t>
            </a:r>
            <a:r>
              <a:rPr lang="en-PH" sz="1200" dirty="0" err="1"/>
              <a:t>Raghavendra</a:t>
            </a:r>
            <a:r>
              <a:rPr lang="en-PH" sz="1200" dirty="0"/>
              <a:t>, P. (2016). Do hedge funds dynamically manage systematic risk? </a:t>
            </a:r>
            <a:r>
              <a:rPr lang="en-PH" sz="1200" i="1" dirty="0"/>
              <a:t>Journal of Banking &amp; Finance, 64</a:t>
            </a:r>
            <a:r>
              <a:rPr lang="en-PH" sz="1200" dirty="0"/>
              <a:t> (2016) </a:t>
            </a:r>
            <a:r>
              <a:rPr lang="en-PH" sz="1200" dirty="0" smtClean="0"/>
              <a:t>1–15</a:t>
            </a:r>
            <a:r>
              <a:rPr lang="en-PH" sz="1200" dirty="0"/>
              <a:t>.</a:t>
            </a:r>
          </a:p>
          <a:p>
            <a:r>
              <a:rPr lang="en-PH" sz="1200" dirty="0"/>
              <a:t> </a:t>
            </a:r>
          </a:p>
          <a:p>
            <a:r>
              <a:rPr lang="en-PH" sz="1200" dirty="0" err="1"/>
              <a:t>Panopoulou</a:t>
            </a:r>
            <a:r>
              <a:rPr lang="en-PH" sz="1200" dirty="0"/>
              <a:t>, E., &amp; </a:t>
            </a:r>
            <a:r>
              <a:rPr lang="en-PH" sz="1200" dirty="0" err="1"/>
              <a:t>Vrontos</a:t>
            </a:r>
            <a:r>
              <a:rPr lang="en-PH" sz="1200" dirty="0"/>
              <a:t>, S. (2015).Hedge fund return predictability: To combine forecasts or </a:t>
            </a:r>
            <a:r>
              <a:rPr lang="en-PH" sz="1200" dirty="0" smtClean="0"/>
              <a:t>combine information</a:t>
            </a:r>
            <a:r>
              <a:rPr lang="en-PH" sz="1200" dirty="0"/>
              <a:t>. </a:t>
            </a:r>
            <a:r>
              <a:rPr lang="en-PH" sz="1200" i="1" dirty="0"/>
              <a:t>Journal of Banking &amp; Finance, 56 </a:t>
            </a:r>
            <a:r>
              <a:rPr lang="en-PH" sz="1200" dirty="0"/>
              <a:t>(2015) 103–122</a:t>
            </a:r>
            <a:r>
              <a:rPr lang="en-PH" sz="1200" dirty="0" smtClean="0"/>
              <a:t>.</a:t>
            </a:r>
          </a:p>
          <a:p>
            <a:endParaRPr lang="en-PH" sz="1200" dirty="0"/>
          </a:p>
          <a:p>
            <a:r>
              <a:rPr lang="en-PH" sz="1200" dirty="0"/>
              <a:t>Patton, A. J. (2009). Are “Market Neutral” Hedge Funds Really Market Neutral? </a:t>
            </a:r>
            <a:r>
              <a:rPr lang="en-PH" sz="1200" i="1" dirty="0"/>
              <a:t>Review of Financial </a:t>
            </a:r>
            <a:r>
              <a:rPr lang="en-PH" sz="1200" i="1" dirty="0" smtClean="0"/>
              <a:t>Studies</a:t>
            </a:r>
            <a:r>
              <a:rPr lang="en-PH" sz="1200" i="1" dirty="0"/>
              <a:t>, 22</a:t>
            </a:r>
            <a:r>
              <a:rPr lang="en-PH" sz="1200" dirty="0"/>
              <a:t>(7), 2495-2530.</a:t>
            </a:r>
          </a:p>
          <a:p>
            <a:r>
              <a:rPr lang="en-PH" sz="1200" dirty="0"/>
              <a:t> </a:t>
            </a:r>
          </a:p>
          <a:p>
            <a:r>
              <a:rPr lang="en-PH" sz="1200" dirty="0"/>
              <a:t>Racicot, F.E., &amp; </a:t>
            </a:r>
            <a:r>
              <a:rPr lang="en-PH" sz="1200" dirty="0" err="1"/>
              <a:t>Theoret</a:t>
            </a:r>
            <a:r>
              <a:rPr lang="en-PH" sz="1200" dirty="0"/>
              <a:t>, R. Multi-moment risk, hedging strategies, &amp; the business cycle. </a:t>
            </a:r>
            <a:r>
              <a:rPr lang="en-PH" sz="1200" i="1" dirty="0"/>
              <a:t>International </a:t>
            </a:r>
            <a:r>
              <a:rPr lang="en-PH" sz="1200" i="1" dirty="0" smtClean="0"/>
              <a:t>Review </a:t>
            </a:r>
            <a:r>
              <a:rPr lang="en-PH" sz="1200" i="1" dirty="0"/>
              <a:t>of Economics and Finance 58</a:t>
            </a:r>
            <a:r>
              <a:rPr lang="en-PH" sz="1200" dirty="0"/>
              <a:t>(2018) 637–675.</a:t>
            </a:r>
          </a:p>
          <a:p>
            <a:r>
              <a:rPr lang="en-PH" sz="1200" dirty="0"/>
              <a:t> </a:t>
            </a:r>
          </a:p>
          <a:p>
            <a:r>
              <a:rPr lang="en-PH" sz="1200" dirty="0" err="1"/>
              <a:t>Slavutskaya</a:t>
            </a:r>
            <a:r>
              <a:rPr lang="en-PH" sz="1200" dirty="0"/>
              <a:t>, A. (2013). Short-term hedge fund performance. </a:t>
            </a:r>
            <a:r>
              <a:rPr lang="en-PH" sz="1200" i="1" dirty="0"/>
              <a:t>Journal of Banking &amp; Finance, 37</a:t>
            </a:r>
            <a:r>
              <a:rPr lang="en-PH" sz="1200" dirty="0"/>
              <a:t> (2013), </a:t>
            </a:r>
            <a:r>
              <a:rPr lang="en-PH" sz="1200" dirty="0" smtClean="0"/>
              <a:t>4404–4431</a:t>
            </a:r>
            <a:r>
              <a:rPr lang="en-PH" sz="1200" dirty="0"/>
              <a:t>.</a:t>
            </a:r>
          </a:p>
          <a:p>
            <a:r>
              <a:rPr lang="en-PH" sz="1200" dirty="0"/>
              <a:t> </a:t>
            </a:r>
          </a:p>
          <a:p>
            <a:r>
              <a:rPr lang="en-PH" sz="1200" dirty="0" err="1"/>
              <a:t>Statisa</a:t>
            </a:r>
            <a:r>
              <a:rPr lang="en-PH" sz="1200" dirty="0"/>
              <a:t>. (2017). Assets of the Hedge Funds Worldwide. Retrieved from https://</a:t>
            </a:r>
            <a:r>
              <a:rPr lang="en-PH" sz="1200" dirty="0" smtClean="0"/>
              <a:t>www.statista.com/statistics/271771/assets-of-the-hedge-funds-worldwide</a:t>
            </a:r>
            <a:r>
              <a:rPr lang="en-PH" sz="1200" dirty="0"/>
              <a:t>/.</a:t>
            </a:r>
          </a:p>
          <a:p>
            <a:r>
              <a:rPr lang="en-PH" sz="1200" dirty="0"/>
              <a:t> </a:t>
            </a:r>
          </a:p>
          <a:p>
            <a:r>
              <a:rPr lang="en-PH" sz="1200" dirty="0" err="1"/>
              <a:t>Stafylas</a:t>
            </a:r>
            <a:r>
              <a:rPr lang="en-PH" sz="1200" dirty="0"/>
              <a:t>, D.,  Anderson, K., &amp; Uddin, M. (2017). Recent advances in explaining hedge fund returns:  </a:t>
            </a:r>
            <a:r>
              <a:rPr lang="en-PH" sz="1200" dirty="0" smtClean="0"/>
              <a:t>Implicit </a:t>
            </a:r>
            <a:r>
              <a:rPr lang="en-PH" sz="1200" dirty="0"/>
              <a:t>factors and exposures. </a:t>
            </a:r>
            <a:r>
              <a:rPr lang="en-PH" sz="1200" i="1" dirty="0"/>
              <a:t>Global Finance Journal, 33</a:t>
            </a:r>
            <a:r>
              <a:rPr lang="en-PH" sz="1200" dirty="0"/>
              <a:t>(2017) </a:t>
            </a:r>
            <a:r>
              <a:rPr lang="en-PH" sz="1200" dirty="0" smtClean="0"/>
              <a:t>69–87</a:t>
            </a:r>
          </a:p>
          <a:p>
            <a:endParaRPr lang="en-PH" sz="1200" dirty="0"/>
          </a:p>
          <a:p>
            <a:r>
              <a:rPr lang="en-PH" sz="1200" dirty="0"/>
              <a:t>Wigglesworth, R. (2018). Can factor investing kill off the hedge fund? </a:t>
            </a:r>
            <a:r>
              <a:rPr lang="en-PH" sz="1200" i="1" dirty="0"/>
              <a:t>Financial Times</a:t>
            </a:r>
            <a:r>
              <a:rPr lang="en-PH" sz="1200" dirty="0"/>
              <a:t>. Retrieved from https://www.ft.com/content/2b3e2eaa-6fe6-11e8-92d3-6c13e5c92914</a:t>
            </a:r>
          </a:p>
          <a:p>
            <a:endParaRPr lang="en-PH" sz="1200" dirty="0"/>
          </a:p>
        </p:txBody>
      </p:sp>
      <p:sp>
        <p:nvSpPr>
          <p:cNvPr id="3" name="Slide Number Placeholder 2"/>
          <p:cNvSpPr>
            <a:spLocks noGrp="1"/>
          </p:cNvSpPr>
          <p:nvPr>
            <p:ph type="sldNum" sz="quarter" idx="12"/>
          </p:nvPr>
        </p:nvSpPr>
        <p:spPr/>
        <p:txBody>
          <a:bodyPr/>
          <a:lstStyle/>
          <a:p>
            <a:fld id="{05B176D6-DA59-4EC4-914C-934039B76B9C}" type="slidenum">
              <a:rPr lang="en-PH" smtClean="0"/>
              <a:pPr/>
              <a:t>24</a:t>
            </a:fld>
            <a:endParaRPr lang="en-PH"/>
          </a:p>
        </p:txBody>
      </p:sp>
    </p:spTree>
    <p:extLst>
      <p:ext uri="{BB962C8B-B14F-4D97-AF65-F5344CB8AC3E}">
        <p14:creationId xmlns:p14="http://schemas.microsoft.com/office/powerpoint/2010/main" val="2395068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US Global Macro Hedge Funds</a:t>
            </a:r>
            <a:endParaRPr lang="en-PH" dirty="0">
              <a:latin typeface="Century Gothic" panose="020B0502020202020204" pitchFamily="34" charset="0"/>
            </a:endParaRPr>
          </a:p>
        </p:txBody>
      </p:sp>
      <p:pic>
        <p:nvPicPr>
          <p:cNvPr id="14342" name="Picture 6" descr="Resulta ng larawan para sa money white backgro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133337"/>
            <a:ext cx="3368059" cy="2245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38103" y="4378709"/>
            <a:ext cx="1768251" cy="738664"/>
          </a:xfrm>
          <a:prstGeom prst="rect">
            <a:avLst/>
          </a:prstGeom>
          <a:noFill/>
        </p:spPr>
        <p:txBody>
          <a:bodyPr wrap="square" rtlCol="0">
            <a:spAutoFit/>
          </a:bodyPr>
          <a:lstStyle/>
          <a:p>
            <a:pPr algn="ctr"/>
            <a:r>
              <a:rPr lang="en-PH" sz="1400" dirty="0" smtClean="0">
                <a:latin typeface="Century Gothic" panose="020B0502020202020204" pitchFamily="34" charset="0"/>
              </a:rPr>
              <a:t>3 trillion USD CAGR 8%-10% </a:t>
            </a:r>
          </a:p>
          <a:p>
            <a:pPr algn="ctr"/>
            <a:r>
              <a:rPr lang="en-PH" sz="1400" dirty="0" smtClean="0">
                <a:latin typeface="Century Gothic" panose="020B0502020202020204" pitchFamily="34" charset="0"/>
              </a:rPr>
              <a:t>5-10 years</a:t>
            </a:r>
            <a:endParaRPr lang="en-PH" sz="1400" dirty="0">
              <a:latin typeface="Century Gothic" panose="020B0502020202020204" pitchFamily="34" charset="0"/>
            </a:endParaRPr>
          </a:p>
        </p:txBody>
      </p:sp>
      <p:pic>
        <p:nvPicPr>
          <p:cNvPr id="14344" name="Picture 8" descr="Resulta ng larawan para sa bridgewater hedge f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2623" y="2686505"/>
            <a:ext cx="2948572" cy="13681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497508" y="4378709"/>
            <a:ext cx="3278802" cy="738664"/>
          </a:xfrm>
          <a:prstGeom prst="rect">
            <a:avLst/>
          </a:prstGeom>
          <a:noFill/>
        </p:spPr>
        <p:txBody>
          <a:bodyPr wrap="square" rtlCol="0">
            <a:spAutoFit/>
          </a:bodyPr>
          <a:lstStyle/>
          <a:p>
            <a:pPr algn="ctr"/>
            <a:r>
              <a:rPr lang="en-PH" sz="1400" dirty="0" smtClean="0">
                <a:latin typeface="Century Gothic" panose="020B0502020202020204" pitchFamily="34" charset="0"/>
              </a:rPr>
              <a:t>14,000 US firms</a:t>
            </a:r>
          </a:p>
          <a:p>
            <a:pPr algn="ctr"/>
            <a:r>
              <a:rPr lang="en-PH" sz="1400" dirty="0" smtClean="0">
                <a:latin typeface="Century Gothic" panose="020B0502020202020204" pitchFamily="34" charset="0"/>
              </a:rPr>
              <a:t>Top fund uses global macro </a:t>
            </a:r>
            <a:r>
              <a:rPr lang="en-PH" sz="1400" dirty="0" err="1" smtClean="0">
                <a:latin typeface="Century Gothic" panose="020B0502020202020204" pitchFamily="34" charset="0"/>
              </a:rPr>
              <a:t>strat</a:t>
            </a:r>
            <a:endParaRPr lang="en-PH" sz="1400" dirty="0" smtClean="0">
              <a:latin typeface="Century Gothic" panose="020B0502020202020204" pitchFamily="34" charset="0"/>
            </a:endParaRPr>
          </a:p>
          <a:p>
            <a:pPr algn="ctr"/>
            <a:r>
              <a:rPr lang="en-PH" sz="1400" dirty="0" smtClean="0">
                <a:latin typeface="Century Gothic" panose="020B0502020202020204" pitchFamily="34" charset="0"/>
              </a:rPr>
              <a:t>George Soros - $1billion overnight</a:t>
            </a:r>
            <a:endParaRPr lang="en-PH" sz="1400" dirty="0">
              <a:latin typeface="Century Gothic" panose="020B0502020202020204" pitchFamily="34" charset="0"/>
            </a:endParaRPr>
          </a:p>
        </p:txBody>
      </p:sp>
      <p:pic>
        <p:nvPicPr>
          <p:cNvPr id="14346" name="Picture 10" descr="Resulta ng larawan para sa us vs ca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4910" y="2027572"/>
            <a:ext cx="3235659" cy="21571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67559" y="4378709"/>
            <a:ext cx="3562186" cy="738664"/>
          </a:xfrm>
          <a:prstGeom prst="rect">
            <a:avLst/>
          </a:prstGeom>
          <a:noFill/>
        </p:spPr>
        <p:txBody>
          <a:bodyPr wrap="square" rtlCol="0">
            <a:spAutoFit/>
          </a:bodyPr>
          <a:lstStyle/>
          <a:p>
            <a:pPr algn="ctr"/>
            <a:r>
              <a:rPr lang="en-PH" sz="1400" dirty="0" smtClean="0">
                <a:latin typeface="Century Gothic" panose="020B0502020202020204" pitchFamily="34" charset="0"/>
              </a:rPr>
              <a:t>Each of the top 35 US hedge funds </a:t>
            </a:r>
            <a:r>
              <a:rPr lang="en-PH" sz="1400" b="1" dirty="0" smtClean="0">
                <a:latin typeface="Century Gothic" panose="020B0502020202020204" pitchFamily="34" charset="0"/>
              </a:rPr>
              <a:t>&gt;</a:t>
            </a:r>
            <a:r>
              <a:rPr lang="en-PH" sz="1400" dirty="0" smtClean="0">
                <a:latin typeface="Century Gothic" panose="020B0502020202020204" pitchFamily="34" charset="0"/>
              </a:rPr>
              <a:t> entire Canadian hedge funds industry (200 hedge funds, 200 billion in AUM)</a:t>
            </a:r>
            <a:endParaRPr lang="en-PH" sz="1400" dirty="0">
              <a:latin typeface="Century Gothic" panose="020B0502020202020204" pitchFamily="34" charset="0"/>
            </a:endParaRPr>
          </a:p>
        </p:txBody>
      </p:sp>
      <p:sp>
        <p:nvSpPr>
          <p:cNvPr id="16" name="Rectangle 15"/>
          <p:cNvSpPr/>
          <p:nvPr/>
        </p:nvSpPr>
        <p:spPr>
          <a:xfrm>
            <a:off x="838200" y="5709567"/>
            <a:ext cx="9496926" cy="718658"/>
          </a:xfrm>
          <a:prstGeom prst="rect">
            <a:avLst/>
          </a:prstGeom>
        </p:spPr>
        <p:txBody>
          <a:bodyPr wrap="square">
            <a:spAutoFit/>
          </a:bodyPr>
          <a:lstStyle/>
          <a:p>
            <a:r>
              <a:rPr lang="en-PH" sz="1000" dirty="0" smtClean="0">
                <a:latin typeface="+mj-lt"/>
                <a:ea typeface="Calibri" panose="020F0502020204030204" pitchFamily="34" charset="0"/>
                <a:cs typeface="Times New Roman" panose="02020603050405020304" pitchFamily="18" charset="0"/>
              </a:rPr>
              <a:t>Sources: </a:t>
            </a:r>
          </a:p>
          <a:p>
            <a:r>
              <a:rPr lang="en-PH" sz="1000" dirty="0" err="1"/>
              <a:t>Banquier</a:t>
            </a:r>
            <a:r>
              <a:rPr lang="en-PH" sz="1000" dirty="0"/>
              <a:t>, S. (2019). Overview of Prime Brokerage. Presented at Smith School of Business, </a:t>
            </a:r>
            <a:r>
              <a:rPr lang="en-PH" sz="1000" dirty="0" smtClean="0"/>
              <a:t>Queen's University.</a:t>
            </a:r>
            <a:endParaRPr lang="en-PH" sz="1000" dirty="0"/>
          </a:p>
          <a:p>
            <a:r>
              <a:rPr lang="en-PH" sz="1000" dirty="0" smtClean="0">
                <a:latin typeface="+mj-lt"/>
              </a:rPr>
              <a:t>Fung</a:t>
            </a:r>
            <a:r>
              <a:rPr lang="en-PH" sz="1000" dirty="0">
                <a:latin typeface="+mj-lt"/>
              </a:rPr>
              <a:t>, W., &amp; Hsieh, D. A. (2011). The risk in hedge fund strategies: Theory and evidence from long/short </a:t>
            </a:r>
            <a:r>
              <a:rPr lang="en-PH" sz="1000" dirty="0" smtClean="0">
                <a:latin typeface="+mj-lt"/>
              </a:rPr>
              <a:t> equity </a:t>
            </a:r>
            <a:r>
              <a:rPr lang="en-PH" sz="1000" dirty="0">
                <a:latin typeface="+mj-lt"/>
              </a:rPr>
              <a:t>hedge funds. </a:t>
            </a:r>
            <a:r>
              <a:rPr lang="en-PH" sz="1000" i="1" dirty="0">
                <a:latin typeface="+mj-lt"/>
              </a:rPr>
              <a:t>Journal of Empirical Finance, 18</a:t>
            </a:r>
            <a:r>
              <a:rPr lang="en-PH" sz="1000" dirty="0">
                <a:latin typeface="+mj-lt"/>
              </a:rPr>
              <a:t>(2011), 547-569.</a:t>
            </a:r>
          </a:p>
          <a:p>
            <a:pPr>
              <a:lnSpc>
                <a:spcPct val="107000"/>
              </a:lnSpc>
            </a:pPr>
            <a:r>
              <a:rPr lang="en-PH" sz="1000" dirty="0" smtClean="0">
                <a:latin typeface="+mj-lt"/>
                <a:ea typeface="Calibri" panose="020F0502020204030204" pitchFamily="34" charset="0"/>
                <a:cs typeface="Times New Roman" panose="02020603050405020304" pitchFamily="18" charset="0"/>
              </a:rPr>
              <a:t>.</a:t>
            </a:r>
            <a:endParaRPr lang="en-PH" sz="1000" dirty="0">
              <a:latin typeface="+mj-lt"/>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5B176D6-DA59-4EC4-914C-934039B76B9C}" type="slidenum">
              <a:rPr lang="en-PH" smtClean="0"/>
              <a:pPr/>
              <a:t>3</a:t>
            </a:fld>
            <a:endParaRPr lang="en-PH"/>
          </a:p>
        </p:txBody>
      </p:sp>
    </p:spTree>
    <p:extLst>
      <p:ext uri="{BB962C8B-B14F-4D97-AF65-F5344CB8AC3E}">
        <p14:creationId xmlns:p14="http://schemas.microsoft.com/office/powerpoint/2010/main" val="404572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Research Question</a:t>
            </a:r>
            <a:endParaRPr lang="en-PH" dirty="0">
              <a:latin typeface="Century Gothic" panose="020B0502020202020204" pitchFamily="34" charset="0"/>
            </a:endParaRPr>
          </a:p>
        </p:txBody>
      </p:sp>
      <p:sp>
        <p:nvSpPr>
          <p:cNvPr id="4" name="TextBox 3"/>
          <p:cNvSpPr txBox="1"/>
          <p:nvPr/>
        </p:nvSpPr>
        <p:spPr>
          <a:xfrm>
            <a:off x="725714" y="2483878"/>
            <a:ext cx="11132457" cy="1569660"/>
          </a:xfrm>
          <a:prstGeom prst="rect">
            <a:avLst/>
          </a:prstGeom>
          <a:noFill/>
        </p:spPr>
        <p:txBody>
          <a:bodyPr wrap="square" rtlCol="0">
            <a:spAutoFit/>
          </a:bodyPr>
          <a:lstStyle/>
          <a:p>
            <a:pPr algn="ctr"/>
            <a:r>
              <a:rPr lang="en-PH" sz="3200" b="1" i="1" dirty="0" smtClean="0">
                <a:latin typeface="Century Gothic" panose="020B0502020202020204" pitchFamily="34" charset="0"/>
              </a:rPr>
              <a:t>Are “Global Macro” Hedge Funds replicable using the factor-based frameworks for non-accredited investors (like you and me)?</a:t>
            </a:r>
            <a:endParaRPr lang="en-PH" sz="3200" b="1" i="1" dirty="0">
              <a:latin typeface="Century Gothic" panose="020B0502020202020204" pitchFamily="34" charset="0"/>
            </a:endParaRPr>
          </a:p>
        </p:txBody>
      </p:sp>
      <p:sp>
        <p:nvSpPr>
          <p:cNvPr id="3" name="Slide Number Placeholder 2"/>
          <p:cNvSpPr>
            <a:spLocks noGrp="1"/>
          </p:cNvSpPr>
          <p:nvPr>
            <p:ph type="sldNum" sz="quarter" idx="12"/>
          </p:nvPr>
        </p:nvSpPr>
        <p:spPr/>
        <p:txBody>
          <a:bodyPr/>
          <a:lstStyle/>
          <a:p>
            <a:fld id="{05B176D6-DA59-4EC4-914C-934039B76B9C}" type="slidenum">
              <a:rPr lang="en-PH" smtClean="0"/>
              <a:pPr/>
              <a:t>4</a:t>
            </a:fld>
            <a:endParaRPr lang="en-PH"/>
          </a:p>
        </p:txBody>
      </p:sp>
    </p:spTree>
    <p:extLst>
      <p:ext uri="{BB962C8B-B14F-4D97-AF65-F5344CB8AC3E}">
        <p14:creationId xmlns:p14="http://schemas.microsoft.com/office/powerpoint/2010/main" val="185300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Objectives</a:t>
            </a:r>
            <a:endParaRPr lang="en-PH" dirty="0">
              <a:latin typeface="Century Gothic" panose="020B0502020202020204" pitchFamily="34" charset="0"/>
            </a:endParaRPr>
          </a:p>
        </p:txBody>
      </p:sp>
      <p:sp>
        <p:nvSpPr>
          <p:cNvPr id="5" name="Content Placeholder 2"/>
          <p:cNvSpPr>
            <a:spLocks noGrp="1"/>
          </p:cNvSpPr>
          <p:nvPr>
            <p:ph idx="1"/>
          </p:nvPr>
        </p:nvSpPr>
        <p:spPr>
          <a:xfrm>
            <a:off x="699551" y="2306412"/>
            <a:ext cx="6013533" cy="2831646"/>
          </a:xfrm>
        </p:spPr>
        <p:txBody>
          <a:bodyPr>
            <a:normAutofit/>
          </a:bodyPr>
          <a:lstStyle/>
          <a:p>
            <a:r>
              <a:rPr lang="en-PH" sz="2000" b="1" dirty="0" smtClean="0">
                <a:latin typeface="Century Gothic" panose="020B0502020202020204" pitchFamily="34" charset="0"/>
              </a:rPr>
              <a:t>Dynamic linkages</a:t>
            </a:r>
            <a:r>
              <a:rPr lang="en-PH" sz="2000" dirty="0" smtClean="0">
                <a:latin typeface="Century Gothic" panose="020B0502020202020204" pitchFamily="34" charset="0"/>
              </a:rPr>
              <a:t>: can market variables predict GMHF performance?</a:t>
            </a:r>
          </a:p>
          <a:p>
            <a:endParaRPr lang="en-PH" sz="2000" dirty="0">
              <a:latin typeface="Century Gothic" panose="020B0502020202020204" pitchFamily="34" charset="0"/>
            </a:endParaRPr>
          </a:p>
          <a:p>
            <a:r>
              <a:rPr lang="en-PH" sz="2000" b="1" dirty="0" smtClean="0">
                <a:latin typeface="Century Gothic" panose="020B0502020202020204" pitchFamily="34" charset="0"/>
              </a:rPr>
              <a:t>Neutrality</a:t>
            </a:r>
            <a:r>
              <a:rPr lang="en-PH" sz="2000" dirty="0" smtClean="0">
                <a:latin typeface="Century Gothic" panose="020B0502020202020204" pitchFamily="34" charset="0"/>
              </a:rPr>
              <a:t>: or do dynamic investment strategies (i.e. manager skill) play a factor? </a:t>
            </a:r>
          </a:p>
          <a:p>
            <a:endParaRPr lang="en-PH" sz="2000" dirty="0">
              <a:latin typeface="Century Gothic" panose="020B0502020202020204" pitchFamily="34" charset="0"/>
            </a:endParaRPr>
          </a:p>
          <a:p>
            <a:r>
              <a:rPr lang="en-PH" sz="2000" b="1" dirty="0" smtClean="0">
                <a:latin typeface="Century Gothic" panose="020B0502020202020204" pitchFamily="34" charset="0"/>
              </a:rPr>
              <a:t>Implication</a:t>
            </a:r>
            <a:r>
              <a:rPr lang="en-PH" sz="2000" dirty="0" smtClean="0">
                <a:latin typeface="Century Gothic" panose="020B0502020202020204" pitchFamily="34" charset="0"/>
              </a:rPr>
              <a:t>: systematically replicate results without Hedge Fund fees</a:t>
            </a:r>
          </a:p>
        </p:txBody>
      </p:sp>
      <p:pic>
        <p:nvPicPr>
          <p:cNvPr id="2050" name="Picture 2" descr="Resulta ng larawan para sa replic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9784" y="1426481"/>
            <a:ext cx="4379912" cy="4379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81460" y="3134631"/>
            <a:ext cx="328936" cy="1015663"/>
          </a:xfrm>
          <a:prstGeom prst="rect">
            <a:avLst/>
          </a:prstGeom>
          <a:noFill/>
        </p:spPr>
        <p:txBody>
          <a:bodyPr wrap="none" rtlCol="0">
            <a:spAutoFit/>
          </a:bodyPr>
          <a:lstStyle/>
          <a:p>
            <a:r>
              <a:rPr lang="en-PH" sz="2000" b="1" dirty="0" smtClean="0">
                <a:latin typeface="Century Gothic" panose="020B0502020202020204" pitchFamily="34" charset="0"/>
              </a:rPr>
              <a:t>$</a:t>
            </a:r>
          </a:p>
          <a:p>
            <a:r>
              <a:rPr lang="en-PH" sz="2000" b="1" dirty="0" smtClean="0">
                <a:latin typeface="Century Gothic" panose="020B0502020202020204" pitchFamily="34" charset="0"/>
              </a:rPr>
              <a:t>$</a:t>
            </a:r>
          </a:p>
          <a:p>
            <a:r>
              <a:rPr lang="en-PH" sz="2000" b="1" dirty="0">
                <a:latin typeface="Century Gothic" panose="020B0502020202020204" pitchFamily="34" charset="0"/>
              </a:rPr>
              <a:t>$</a:t>
            </a:r>
          </a:p>
        </p:txBody>
      </p:sp>
      <p:sp>
        <p:nvSpPr>
          <p:cNvPr id="8" name="TextBox 7"/>
          <p:cNvSpPr txBox="1"/>
          <p:nvPr/>
        </p:nvSpPr>
        <p:spPr>
          <a:xfrm>
            <a:off x="10034135" y="2386920"/>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10" name="TextBox 9"/>
          <p:cNvSpPr txBox="1"/>
          <p:nvPr/>
        </p:nvSpPr>
        <p:spPr>
          <a:xfrm>
            <a:off x="10029370" y="3439440"/>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11" name="TextBox 10"/>
          <p:cNvSpPr txBox="1"/>
          <p:nvPr/>
        </p:nvSpPr>
        <p:spPr>
          <a:xfrm>
            <a:off x="10038893" y="4506248"/>
            <a:ext cx="319088" cy="400110"/>
          </a:xfrm>
          <a:prstGeom prst="rect">
            <a:avLst/>
          </a:prstGeom>
          <a:noFill/>
        </p:spPr>
        <p:txBody>
          <a:bodyPr wrap="square" rtlCol="0">
            <a:spAutoFit/>
          </a:bodyPr>
          <a:lstStyle/>
          <a:p>
            <a:r>
              <a:rPr lang="en-PH" sz="2000" b="1" dirty="0" smtClean="0">
                <a:latin typeface="Century Gothic" panose="020B0502020202020204" pitchFamily="34" charset="0"/>
              </a:rPr>
              <a:t>$</a:t>
            </a:r>
          </a:p>
        </p:txBody>
      </p:sp>
      <p:sp>
        <p:nvSpPr>
          <p:cNvPr id="9" name="TextBox 8"/>
          <p:cNvSpPr txBox="1"/>
          <p:nvPr/>
        </p:nvSpPr>
        <p:spPr>
          <a:xfrm>
            <a:off x="7309985" y="2620281"/>
            <a:ext cx="1312860" cy="369332"/>
          </a:xfrm>
          <a:prstGeom prst="rect">
            <a:avLst/>
          </a:prstGeom>
          <a:noFill/>
        </p:spPr>
        <p:txBody>
          <a:bodyPr wrap="none" rtlCol="0">
            <a:spAutoFit/>
          </a:bodyPr>
          <a:lstStyle/>
          <a:p>
            <a:r>
              <a:rPr lang="en-PH" b="1" dirty="0" smtClean="0">
                <a:solidFill>
                  <a:schemeClr val="bg1"/>
                </a:solidFill>
                <a:effectLst>
                  <a:outerShdw blurRad="38100" dist="38100" dir="2700000" algn="tl">
                    <a:srgbClr val="000000">
                      <a:alpha val="43137"/>
                    </a:srgbClr>
                  </a:outerShdw>
                </a:effectLst>
              </a:rPr>
              <a:t>Hedge Fund</a:t>
            </a:r>
            <a:endParaRPr lang="en-PH" b="1" dirty="0">
              <a:solidFill>
                <a:schemeClr val="bg1"/>
              </a:solidFill>
              <a:effectLst>
                <a:outerShdw blurRad="38100" dist="38100" dir="2700000" algn="tl">
                  <a:srgbClr val="000000">
                    <a:alpha val="43137"/>
                  </a:srgbClr>
                </a:outerShdw>
              </a:effectLst>
            </a:endParaRPr>
          </a:p>
        </p:txBody>
      </p:sp>
      <p:sp>
        <p:nvSpPr>
          <p:cNvPr id="13" name="TextBox 12"/>
          <p:cNvSpPr txBox="1"/>
          <p:nvPr/>
        </p:nvSpPr>
        <p:spPr>
          <a:xfrm>
            <a:off x="9619808" y="1886858"/>
            <a:ext cx="1139414" cy="369332"/>
          </a:xfrm>
          <a:prstGeom prst="rect">
            <a:avLst/>
          </a:prstGeom>
          <a:noFill/>
        </p:spPr>
        <p:txBody>
          <a:bodyPr wrap="none" rtlCol="0">
            <a:spAutoFit/>
          </a:bodyPr>
          <a:lstStyle/>
          <a:p>
            <a:r>
              <a:rPr lang="en-PH" b="1" dirty="0" smtClean="0">
                <a:solidFill>
                  <a:schemeClr val="bg1"/>
                </a:solidFill>
                <a:effectLst>
                  <a:outerShdw blurRad="38100" dist="38100" dir="2700000" algn="tl">
                    <a:srgbClr val="000000">
                      <a:alpha val="43137"/>
                    </a:srgbClr>
                  </a:outerShdw>
                </a:effectLst>
              </a:rPr>
              <a:t>Algorithm</a:t>
            </a:r>
            <a:endParaRPr lang="en-PH" b="1" dirty="0">
              <a:solidFill>
                <a:schemeClr val="bg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05B176D6-DA59-4EC4-914C-934039B76B9C}" type="slidenum">
              <a:rPr lang="en-PH" smtClean="0"/>
              <a:pPr/>
              <a:t>5</a:t>
            </a:fld>
            <a:endParaRPr lang="en-PH"/>
          </a:p>
        </p:txBody>
      </p:sp>
    </p:spTree>
    <p:extLst>
      <p:ext uri="{BB962C8B-B14F-4D97-AF65-F5344CB8AC3E}">
        <p14:creationId xmlns:p14="http://schemas.microsoft.com/office/powerpoint/2010/main" val="232542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anose="020B0502020202020204" pitchFamily="34" charset="0"/>
              </a:rPr>
              <a:t>Methodology</a:t>
            </a:r>
            <a:endParaRPr lang="en-PH" dirty="0">
              <a:latin typeface="Century Gothic" panose="020B0502020202020204" pitchFamily="34" charset="0"/>
            </a:endParaRPr>
          </a:p>
        </p:txBody>
      </p:sp>
      <p:sp>
        <p:nvSpPr>
          <p:cNvPr id="5" name="Content Placeholder 2"/>
          <p:cNvSpPr>
            <a:spLocks noGrp="1"/>
          </p:cNvSpPr>
          <p:nvPr>
            <p:ph idx="1"/>
          </p:nvPr>
        </p:nvSpPr>
        <p:spPr>
          <a:xfrm>
            <a:off x="813852" y="1606325"/>
            <a:ext cx="6101298" cy="4551588"/>
          </a:xfrm>
        </p:spPr>
        <p:txBody>
          <a:bodyPr>
            <a:noAutofit/>
          </a:bodyPr>
          <a:lstStyle/>
          <a:p>
            <a:r>
              <a:rPr lang="en-PH" sz="1800" dirty="0" smtClean="0">
                <a:latin typeface="Century Gothic" panose="020B0502020202020204" pitchFamily="34" charset="0"/>
              </a:rPr>
              <a:t>Gather and prepare the data – target variables and feature variables</a:t>
            </a:r>
          </a:p>
          <a:p>
            <a:endParaRPr lang="en-PH" sz="1800" dirty="0">
              <a:latin typeface="Century Gothic" panose="020B0502020202020204" pitchFamily="34" charset="0"/>
            </a:endParaRPr>
          </a:p>
          <a:p>
            <a:r>
              <a:rPr lang="en-PH" sz="1800" dirty="0" smtClean="0">
                <a:latin typeface="Century Gothic" panose="020B0502020202020204" pitchFamily="34" charset="0"/>
              </a:rPr>
              <a:t>Predict the target using feature variables using machine learning </a:t>
            </a:r>
          </a:p>
          <a:p>
            <a:endParaRPr lang="en-PH" sz="1800" dirty="0">
              <a:latin typeface="Century Gothic" panose="020B0502020202020204" pitchFamily="34" charset="0"/>
            </a:endParaRPr>
          </a:p>
          <a:p>
            <a:r>
              <a:rPr lang="en-PH" sz="1800" dirty="0" smtClean="0">
                <a:latin typeface="Century Gothic" panose="020B0502020202020204" pitchFamily="34" charset="0"/>
              </a:rPr>
              <a:t>Identify the best factor-based framework to replicate GMHF Performance</a:t>
            </a:r>
          </a:p>
          <a:p>
            <a:endParaRPr lang="en-PH" sz="1800" dirty="0">
              <a:latin typeface="Century Gothic" panose="020B0502020202020204" pitchFamily="34" charset="0"/>
            </a:endParaRPr>
          </a:p>
          <a:p>
            <a:r>
              <a:rPr lang="en-PH" sz="1800" dirty="0" smtClean="0">
                <a:latin typeface="Century Gothic" panose="020B0502020202020204" pitchFamily="34" charset="0"/>
              </a:rPr>
              <a:t>Use feature selection to determine portfolio weightage per feature </a:t>
            </a:r>
          </a:p>
          <a:p>
            <a:endParaRPr lang="en-PH" sz="1800" dirty="0">
              <a:latin typeface="Century Gothic" panose="020B0502020202020204" pitchFamily="34" charset="0"/>
            </a:endParaRPr>
          </a:p>
          <a:p>
            <a:r>
              <a:rPr lang="en-PH" sz="1800" dirty="0" smtClean="0">
                <a:latin typeface="Century Gothic" panose="020B0502020202020204" pitchFamily="34" charset="0"/>
              </a:rPr>
              <a:t>Inform non-accredited investors of index trackers to mirror GMHF returns </a:t>
            </a:r>
          </a:p>
        </p:txBody>
      </p:sp>
      <p:pic>
        <p:nvPicPr>
          <p:cNvPr id="4" name="Picture 2" descr="Resulta ng larawan para sa asset allocation"/>
          <p:cNvPicPr>
            <a:picLocks noChangeAspect="1" noChangeArrowheads="1"/>
          </p:cNvPicPr>
          <p:nvPr/>
        </p:nvPicPr>
        <p:blipFill rotWithShape="1">
          <a:blip r:embed="rId3">
            <a:extLst>
              <a:ext uri="{28A0092B-C50C-407E-A947-70E740481C1C}">
                <a14:useLocalDpi xmlns:a14="http://schemas.microsoft.com/office/drawing/2010/main" val="0"/>
              </a:ext>
            </a:extLst>
          </a:blip>
          <a:srcRect l="3465" t="2978" r="1732" b="5785"/>
          <a:stretch/>
        </p:blipFill>
        <p:spPr bwMode="auto">
          <a:xfrm>
            <a:off x="6715124" y="1257300"/>
            <a:ext cx="5030493" cy="29289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29487" y="4400551"/>
            <a:ext cx="380047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800" b="0" i="1"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How much $ do you allocate per index or asset class to mirror the performance of a GMHF? </a:t>
            </a:r>
            <a:endParaRPr kumimoji="0" lang="en-PH" sz="1800" b="0" i="1"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7" name="TextBox 6"/>
          <p:cNvSpPr txBox="1"/>
          <p:nvPr/>
        </p:nvSpPr>
        <p:spPr>
          <a:xfrm>
            <a:off x="8086725" y="1571625"/>
            <a:ext cx="1377300" cy="264687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6600" b="1" i="0" u="none" strike="noStrike" kern="1200" cap="none" spc="0" normalizeH="0" baseline="0" noProof="0" dirty="0" smtClean="0">
                <a:ln>
                  <a:noFill/>
                </a:ln>
                <a:solidFill>
                  <a:srgbClr val="FFC000"/>
                </a:solidFill>
                <a:effectLst/>
                <a:uLnTx/>
                <a:uFillTx/>
                <a:latin typeface="Century Gothic" panose="020B0502020202020204" pitchFamily="34" charset="0"/>
                <a:ea typeface="+mn-ea"/>
                <a:cs typeface="+mn-cs"/>
              </a:rPr>
              <a:t>?</a:t>
            </a:r>
            <a:endParaRPr kumimoji="0" lang="en-PH" sz="166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176D6-DA59-4EC4-914C-934039B76B9C}" type="slidenum">
              <a:rPr kumimoji="0" lang="en-P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P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356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4"/>
          <p:cNvSpPr txBox="1">
            <a:spLocks noGrp="1"/>
          </p:cNvSpPr>
          <p:nvPr>
            <p:ph type="title"/>
          </p:nvPr>
        </p:nvSpPr>
        <p:spPr>
          <a:xfrm>
            <a:off x="841828" y="222476"/>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a:t>
            </a:r>
            <a:endParaRPr sz="3600" dirty="0">
              <a:latin typeface="Century Gothic" panose="020B0502020202020204" pitchFamily="34" charset="0"/>
              <a:sym typeface="Century Gothic"/>
            </a:endParaRPr>
          </a:p>
        </p:txBody>
      </p:sp>
      <p:pic>
        <p:nvPicPr>
          <p:cNvPr id="1026" name="Picture 2" descr="Resulta ng larawan para sa global macro hedge fu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9957" y="3695665"/>
            <a:ext cx="2291872" cy="17189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268496" y="2070101"/>
            <a:ext cx="2261447" cy="646331"/>
          </a:xfrm>
          <a:prstGeom prst="rect">
            <a:avLst/>
          </a:prstGeom>
          <a:noFill/>
        </p:spPr>
        <p:txBody>
          <a:bodyPr wrap="square" rtlCol="0">
            <a:spAutoFit/>
          </a:bodyPr>
          <a:lstStyle/>
          <a:p>
            <a:r>
              <a:rPr lang="en-PH" sz="1200" b="1" dirty="0" smtClean="0">
                <a:latin typeface="Century Gothic" panose="020B0502020202020204" pitchFamily="34" charset="0"/>
              </a:rPr>
              <a:t>Target</a:t>
            </a:r>
            <a:r>
              <a:rPr lang="en-PH" sz="1200" dirty="0" smtClean="0">
                <a:latin typeface="Century Gothic" panose="020B0502020202020204" pitchFamily="34" charset="0"/>
              </a:rPr>
              <a:t>: Global Macro Hedge Funds Mean Index Returns (GMHF) </a:t>
            </a:r>
          </a:p>
        </p:txBody>
      </p:sp>
      <p:sp>
        <p:nvSpPr>
          <p:cNvPr id="11" name="Rectangle 10"/>
          <p:cNvSpPr/>
          <p:nvPr/>
        </p:nvSpPr>
        <p:spPr>
          <a:xfrm>
            <a:off x="8186058" y="2118674"/>
            <a:ext cx="3817256" cy="685188"/>
          </a:xfrm>
          <a:prstGeom prst="rect">
            <a:avLst/>
          </a:prstGeom>
        </p:spPr>
        <p:txBody>
          <a:bodyPr wrap="square">
            <a:spAutoFit/>
          </a:bodyPr>
          <a:lstStyle/>
          <a:p>
            <a:pPr algn="ctr">
              <a:lnSpc>
                <a:spcPct val="107000"/>
              </a:lnSpc>
            </a:pPr>
            <a:r>
              <a:rPr lang="en-PH" sz="1200" b="1" dirty="0" err="1" smtClean="0">
                <a:latin typeface="Century Gothic" panose="020B0502020202020204" pitchFamily="34" charset="0"/>
                <a:ea typeface="Calibri" panose="020F0502020204030204" pitchFamily="34" charset="0"/>
                <a:cs typeface="Times New Roman" panose="02020603050405020304" pitchFamily="18" charset="0"/>
              </a:rPr>
              <a:t>Fama</a:t>
            </a: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-French-</a:t>
            </a:r>
            <a:r>
              <a:rPr lang="en-PH" sz="1200" b="1" dirty="0" err="1" smtClean="0">
                <a:latin typeface="Century Gothic" panose="020B0502020202020204" pitchFamily="34" charset="0"/>
                <a:ea typeface="Calibri" panose="020F0502020204030204" pitchFamily="34" charset="0"/>
                <a:cs typeface="Times New Roman" panose="02020603050405020304" pitchFamily="18" charset="0"/>
              </a:rPr>
              <a:t>Carhart</a:t>
            </a: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 4 Factor Model</a:t>
            </a:r>
          </a:p>
          <a:p>
            <a:pPr algn="ct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Market returns (Mkt), size factor (SMB), value factor (HML) </a:t>
            </a:r>
            <a:r>
              <a:rPr lang="en-PH" sz="1200" dirty="0">
                <a:latin typeface="Century Gothic" panose="020B0502020202020204" pitchFamily="34" charset="0"/>
                <a:ea typeface="Calibri" panose="020F0502020204030204" pitchFamily="34" charset="0"/>
                <a:cs typeface="Times New Roman" panose="02020603050405020304" pitchFamily="18" charset="0"/>
              </a:rPr>
              <a:t>and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momentum (MOM)</a:t>
            </a:r>
          </a:p>
        </p:txBody>
      </p:sp>
      <p:sp>
        <p:nvSpPr>
          <p:cNvPr id="16" name="Rectangle 15"/>
          <p:cNvSpPr/>
          <p:nvPr/>
        </p:nvSpPr>
        <p:spPr>
          <a:xfrm>
            <a:off x="835251" y="6064254"/>
            <a:ext cx="9767889" cy="461665"/>
          </a:xfrm>
          <a:prstGeom prst="rect">
            <a:avLst/>
          </a:prstGeom>
        </p:spPr>
        <p:txBody>
          <a:bodyPr wrap="square">
            <a:spAutoFit/>
          </a:bodyPr>
          <a:lstStyle/>
          <a:p>
            <a:r>
              <a:rPr lang="en-PH" sz="1200" b="1" dirty="0" smtClean="0">
                <a:latin typeface="Century Gothic" panose="020B0502020202020204" pitchFamily="34" charset="0"/>
              </a:rPr>
              <a:t>Observations</a:t>
            </a:r>
            <a:r>
              <a:rPr lang="en-PH" sz="1200" dirty="0">
                <a:latin typeface="Century Gothic" panose="020B0502020202020204" pitchFamily="34" charset="0"/>
              </a:rPr>
              <a:t>: 1994-2018, 300 monthly data points</a:t>
            </a:r>
          </a:p>
          <a:p>
            <a:r>
              <a:rPr lang="en-PH" sz="1200" b="1" dirty="0">
                <a:latin typeface="Century Gothic" panose="020B0502020202020204" pitchFamily="34" charset="0"/>
              </a:rPr>
              <a:t>Source</a:t>
            </a:r>
            <a:r>
              <a:rPr lang="en-PH" sz="1200" dirty="0">
                <a:latin typeface="Century Gothic" panose="020B0502020202020204" pitchFamily="34" charset="0"/>
              </a:rPr>
              <a:t>: Hedge Fund Research </a:t>
            </a:r>
            <a:r>
              <a:rPr lang="en-PH" sz="1200" dirty="0" smtClean="0">
                <a:latin typeface="Century Gothic" panose="020B0502020202020204" pitchFamily="34" charset="0"/>
              </a:rPr>
              <a:t>Institute, Ken French Library, David Hsieh Library, US government data</a:t>
            </a:r>
            <a:endParaRPr lang="en-PH" sz="1200" dirty="0">
              <a:latin typeface="Century Gothic" panose="020B0502020202020204" pitchFamily="34" charset="0"/>
            </a:endParaRPr>
          </a:p>
        </p:txBody>
      </p:sp>
      <p:pic>
        <p:nvPicPr>
          <p:cNvPr id="1028" name="Picture 4" descr="Resulta ng larawan para sa david vs goliath white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51" t="1903" r="4850" b="10556"/>
          <a:stretch/>
        </p:blipFill>
        <p:spPr bwMode="auto">
          <a:xfrm>
            <a:off x="6091585" y="1480457"/>
            <a:ext cx="2335328" cy="17707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 ng larawan para sa ris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0945" y="4001856"/>
            <a:ext cx="1673228" cy="167322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534895" y="4463536"/>
            <a:ext cx="3091049" cy="646331"/>
          </a:xfrm>
          <a:prstGeom prst="rect">
            <a:avLst/>
          </a:prstGeom>
        </p:spPr>
        <p:txBody>
          <a:bodyPr wrap="square">
            <a:spAutoFit/>
          </a:bodyPr>
          <a:lstStyle/>
          <a:p>
            <a:pPr algn="ctr"/>
            <a:r>
              <a:rPr lang="en-PH" sz="1200" b="1" dirty="0" smtClean="0">
                <a:latin typeface="Century Gothic" panose="020B0502020202020204" pitchFamily="34" charset="0"/>
                <a:ea typeface="Calibri" panose="020F0502020204030204" pitchFamily="34" charset="0"/>
                <a:cs typeface="Times New Roman" panose="02020603050405020304" pitchFamily="18" charset="0"/>
              </a:rPr>
              <a:t>Macroeconomic Factor Model </a:t>
            </a:r>
          </a:p>
          <a:p>
            <a:pPr algn="ctr"/>
            <a:r>
              <a:rPr lang="en-PH" sz="1200" dirty="0" smtClean="0">
                <a:latin typeface="Century Gothic" panose="020B0502020202020204" pitchFamily="34" charset="0"/>
                <a:ea typeface="Calibri" panose="020F0502020204030204" pitchFamily="34" charset="0"/>
                <a:cs typeface="Times New Roman" panose="02020603050405020304" pitchFamily="18" charset="0"/>
              </a:rPr>
              <a:t>GDP</a:t>
            </a:r>
            <a:r>
              <a:rPr lang="en-PH" sz="1200" dirty="0">
                <a:latin typeface="Century Gothic" panose="020B0502020202020204" pitchFamily="34" charset="0"/>
                <a:ea typeface="Calibri" panose="020F0502020204030204" pitchFamily="34" charset="0"/>
                <a:cs typeface="Times New Roman" panose="02020603050405020304" pitchFamily="18" charset="0"/>
              </a:rPr>
              <a:t>, inflation rate, interest rates, unemployment rates, </a:t>
            </a:r>
            <a:r>
              <a:rPr lang="en-PH" sz="1200" dirty="0" err="1">
                <a:latin typeface="Century Gothic" panose="020B0502020202020204" pitchFamily="34" charset="0"/>
                <a:ea typeface="Calibri" panose="020F0502020204030204" pitchFamily="34" charset="0"/>
                <a:cs typeface="Times New Roman" panose="02020603050405020304" pitchFamily="18" charset="0"/>
              </a:rPr>
              <a:t>etc</a:t>
            </a:r>
            <a:endParaRPr lang="en-PH" sz="12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612573" y="4432325"/>
            <a:ext cx="3004456" cy="882806"/>
          </a:xfrm>
          <a:prstGeom prst="rect">
            <a:avLst/>
          </a:prstGeom>
        </p:spPr>
        <p:txBody>
          <a:bodyPr wrap="square">
            <a:spAutoFit/>
          </a:bodyPr>
          <a:lstStyle/>
          <a:p>
            <a:pPr lvl="0">
              <a:lnSpc>
                <a:spcPct val="107000"/>
              </a:lnSpc>
            </a:pPr>
            <a:r>
              <a:rPr lang="en-PH" sz="1200" b="1"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Risk-based Factor Model</a:t>
            </a:r>
          </a:p>
          <a:p>
            <a:pPr>
              <a:lnSpc>
                <a:spcPct val="107000"/>
              </a:lnSpc>
            </a:pPr>
            <a:r>
              <a:rPr lang="en-PH" sz="1200" dirty="0" smtClean="0">
                <a:solidFill>
                  <a:prstClr val="black"/>
                </a:solidFill>
                <a:latin typeface="Century Gothic" panose="020B0502020202020204" pitchFamily="34" charset="0"/>
                <a:ea typeface="Calibri" panose="020F0502020204030204" pitchFamily="34" charset="0"/>
                <a:cs typeface="Times New Roman" panose="02020603050405020304" pitchFamily="18" charset="0"/>
              </a:rPr>
              <a:t>Bond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Trending </a:t>
            </a:r>
            <a:r>
              <a:rPr lang="en-PH" sz="1200" dirty="0">
                <a:latin typeface="Century Gothic" panose="020B0502020202020204" pitchFamily="34" charset="0"/>
                <a:ea typeface="Calibri" panose="020F0502020204030204" pitchFamily="34" charset="0"/>
                <a:cs typeface="Times New Roman" panose="02020603050405020304" pitchFamily="18" charset="0"/>
              </a:rPr>
              <a:t>following 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p>
          <a:p>
            <a:pP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Equity-oriented </a:t>
            </a:r>
            <a:r>
              <a:rPr lang="en-PH" sz="1200" dirty="0">
                <a:latin typeface="Century Gothic" panose="020B0502020202020204" pitchFamily="34" charset="0"/>
                <a:ea typeface="Calibri" panose="020F0502020204030204" pitchFamily="34" charset="0"/>
                <a:cs typeface="Times New Roman" panose="02020603050405020304" pitchFamily="18" charset="0"/>
              </a:rPr>
              <a:t>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p>
          <a:p>
            <a:pPr>
              <a:lnSpc>
                <a:spcPct val="107000"/>
              </a:lnSpc>
            </a:pPr>
            <a:r>
              <a:rPr lang="en-PH" sz="1200" dirty="0" smtClean="0">
                <a:latin typeface="Century Gothic" panose="020B0502020202020204" pitchFamily="34" charset="0"/>
                <a:ea typeface="Calibri" panose="020F0502020204030204" pitchFamily="34" charset="0"/>
                <a:cs typeface="Times New Roman" panose="02020603050405020304" pitchFamily="18" charset="0"/>
              </a:rPr>
              <a:t>Bond-oriented </a:t>
            </a:r>
            <a:r>
              <a:rPr lang="en-PH" sz="1200" dirty="0">
                <a:latin typeface="Century Gothic" panose="020B0502020202020204" pitchFamily="34" charset="0"/>
                <a:ea typeface="Calibri" panose="020F0502020204030204" pitchFamily="34" charset="0"/>
                <a:cs typeface="Times New Roman" panose="02020603050405020304" pitchFamily="18" charset="0"/>
              </a:rPr>
              <a:t>risk </a:t>
            </a:r>
            <a:r>
              <a:rPr lang="en-PH" sz="1200" dirty="0" smtClean="0">
                <a:latin typeface="Century Gothic" panose="020B0502020202020204" pitchFamily="34" charset="0"/>
                <a:ea typeface="Calibri" panose="020F0502020204030204" pitchFamily="34" charset="0"/>
                <a:cs typeface="Times New Roman" panose="02020603050405020304" pitchFamily="18" charset="0"/>
              </a:rPr>
              <a:t>factors</a:t>
            </a:r>
            <a:endParaRPr lang="en-PH" sz="1200" dirty="0">
              <a:solidFill>
                <a:prstClr val="black"/>
              </a:solidFill>
              <a:latin typeface="Century Gothic" panose="020B0502020202020204" pitchFamily="34" charset="0"/>
              <a:ea typeface="Calibri" panose="020F0502020204030204" pitchFamily="34" charset="0"/>
              <a:cs typeface="Times New Roman" panose="02020603050405020304" pitchFamily="18" charset="0"/>
            </a:endParaRPr>
          </a:p>
        </p:txBody>
      </p:sp>
      <p:pic>
        <p:nvPicPr>
          <p:cNvPr id="1034" name="Picture 10" descr="Resulta ng larawan para sa hedge fun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490" y="1640113"/>
            <a:ext cx="2139044" cy="142602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4630057" y="2859314"/>
            <a:ext cx="1654629" cy="957943"/>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310743" y="2844800"/>
            <a:ext cx="377371" cy="1407886"/>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30057" y="2278743"/>
            <a:ext cx="1596572" cy="609600"/>
          </a:xfrm>
          <a:prstGeom prst="straightConnector1">
            <a:avLst/>
          </a:prstGeom>
          <a:ln w="38100">
            <a:solidFill>
              <a:srgbClr val="CC9B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572000" y="2670629"/>
            <a:ext cx="304800" cy="319314"/>
          </a:xfrm>
          <a:prstGeom prst="ellipse">
            <a:avLst/>
          </a:prstGeom>
          <a:solidFill>
            <a:srgbClr val="CC9B00"/>
          </a:solidFill>
          <a:ln>
            <a:solidFill>
              <a:srgbClr val="CC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Slide Number Placeholder 1"/>
          <p:cNvSpPr>
            <a:spLocks noGrp="1"/>
          </p:cNvSpPr>
          <p:nvPr>
            <p:ph type="sldNum" sz="quarter" idx="12"/>
          </p:nvPr>
        </p:nvSpPr>
        <p:spPr/>
        <p:txBody>
          <a:bodyPr/>
          <a:lstStyle/>
          <a:p>
            <a:fld id="{05B176D6-DA59-4EC4-914C-934039B76B9C}" type="slidenum">
              <a:rPr lang="en-PH" smtClean="0"/>
              <a:pPr/>
              <a:t>7</a:t>
            </a:fld>
            <a:endParaRPr lang="en-PH"/>
          </a:p>
        </p:txBody>
      </p:sp>
    </p:spTree>
    <p:extLst>
      <p:ext uri="{BB962C8B-B14F-4D97-AF65-F5344CB8AC3E}">
        <p14:creationId xmlns:p14="http://schemas.microsoft.com/office/powerpoint/2010/main" val="2098548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- 4 factor model </a:t>
            </a:r>
            <a:endParaRPr sz="3600" dirty="0">
              <a:latin typeface="Century Gothic" panose="020B0502020202020204" pitchFamily="34" charset="0"/>
              <a:sym typeface="Century Gothic"/>
            </a:endParaRPr>
          </a:p>
        </p:txBody>
      </p:sp>
      <p:pic>
        <p:nvPicPr>
          <p:cNvPr id="3" name="Picture 2"/>
          <p:cNvPicPr>
            <a:picLocks noChangeAspect="1"/>
          </p:cNvPicPr>
          <p:nvPr/>
        </p:nvPicPr>
        <p:blipFill>
          <a:blip r:embed="rId3"/>
          <a:stretch>
            <a:fillRect/>
          </a:stretch>
        </p:blipFill>
        <p:spPr>
          <a:xfrm>
            <a:off x="1323975" y="1533526"/>
            <a:ext cx="9420226" cy="1824038"/>
          </a:xfrm>
          <a:prstGeom prst="rect">
            <a:avLst/>
          </a:prstGeom>
        </p:spPr>
      </p:pic>
      <p:pic>
        <p:nvPicPr>
          <p:cNvPr id="5" name="Picture 4"/>
          <p:cNvPicPr>
            <a:picLocks noChangeAspect="1"/>
          </p:cNvPicPr>
          <p:nvPr/>
        </p:nvPicPr>
        <p:blipFill>
          <a:blip r:embed="rId4"/>
          <a:stretch>
            <a:fillRect/>
          </a:stretch>
        </p:blipFill>
        <p:spPr>
          <a:xfrm>
            <a:off x="1857376" y="4186238"/>
            <a:ext cx="7800976" cy="2671762"/>
          </a:xfrm>
          <a:prstGeom prst="rect">
            <a:avLst/>
          </a:prstGeom>
        </p:spPr>
      </p:pic>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176D6-DA59-4EC4-914C-934039B76B9C}" type="slidenum">
              <a:rPr kumimoji="0" lang="en-P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P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Left Brace 6"/>
          <p:cNvSpPr/>
          <p:nvPr/>
        </p:nvSpPr>
        <p:spPr>
          <a:xfrm rot="5400000">
            <a:off x="6912765" y="1597818"/>
            <a:ext cx="190508" cy="498633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eft Brace 7"/>
          <p:cNvSpPr/>
          <p:nvPr/>
        </p:nvSpPr>
        <p:spPr>
          <a:xfrm rot="5400000">
            <a:off x="3412326" y="3398044"/>
            <a:ext cx="180977" cy="14239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3128957" y="3443282"/>
            <a:ext cx="8931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Target</a:t>
            </a:r>
            <a:endParaRPr kumimoji="0" lang="en-PH"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0" name="TextBox 9"/>
          <p:cNvSpPr txBox="1"/>
          <p:nvPr/>
        </p:nvSpPr>
        <p:spPr>
          <a:xfrm>
            <a:off x="6396037" y="3438520"/>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Features</a:t>
            </a:r>
            <a:endParaRPr kumimoji="0" lang="en-PH"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cxnSp>
        <p:nvCxnSpPr>
          <p:cNvPr id="11" name="Straight Arrow Connector 10"/>
          <p:cNvCxnSpPr/>
          <p:nvPr/>
        </p:nvCxnSpPr>
        <p:spPr>
          <a:xfrm flipH="1">
            <a:off x="1470212" y="2359097"/>
            <a:ext cx="1089212" cy="1223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7212" y="3650016"/>
            <a:ext cx="1949823" cy="369332"/>
          </a:xfrm>
          <a:prstGeom prst="rect">
            <a:avLst/>
          </a:prstGeom>
          <a:noFill/>
        </p:spPr>
        <p:txBody>
          <a:bodyPr wrap="square" rtlCol="0">
            <a:spAutoFit/>
          </a:bodyPr>
          <a:lstStyle/>
          <a:p>
            <a:r>
              <a:rPr lang="en-US" altLang="zh-CN" dirty="0" smtClean="0"/>
              <a:t>Linear correlation</a:t>
            </a:r>
            <a:endParaRPr lang="zh-CN" altLang="en-US" dirty="0"/>
          </a:p>
        </p:txBody>
      </p:sp>
      <p:cxnSp>
        <p:nvCxnSpPr>
          <p:cNvPr id="9" name="Straight Connector 8"/>
          <p:cNvCxnSpPr/>
          <p:nvPr/>
        </p:nvCxnSpPr>
        <p:spPr>
          <a:xfrm flipV="1">
            <a:off x="2343150" y="1971675"/>
            <a:ext cx="1514475" cy="6572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81513" y="1924050"/>
            <a:ext cx="1514475" cy="6572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686550" y="2043113"/>
            <a:ext cx="1671638" cy="64293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144000" y="1957388"/>
            <a:ext cx="1371600" cy="6715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1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3888" y="1295400"/>
            <a:ext cx="11029386" cy="1662113"/>
          </a:xfrm>
          <a:prstGeom prst="rect">
            <a:avLst/>
          </a:prstGeom>
        </p:spPr>
      </p:pic>
      <p:sp>
        <p:nvSpPr>
          <p:cNvPr id="9" name="Shape 114"/>
          <p:cNvSpPr txBox="1">
            <a:spLocks noGrp="1"/>
          </p:cNvSpPr>
          <p:nvPr>
            <p:ph type="title"/>
          </p:nvPr>
        </p:nvSpPr>
        <p:spPr>
          <a:xfrm>
            <a:off x="913265" y="336777"/>
            <a:ext cx="10515600" cy="1325563"/>
          </a:xfrm>
          <a:prstGeom prst="rect">
            <a:avLst/>
          </a:prstGeom>
          <a:noFill/>
          <a:ln>
            <a:noFill/>
          </a:ln>
        </p:spPr>
        <p:txBody>
          <a:bodyPr spcFirstLastPara="1" wrap="square" lIns="91425" tIns="45700" rIns="91425" bIns="45700" anchor="ctr" anchorCtr="0">
            <a:noAutofit/>
          </a:bodyPr>
          <a:lstStyle/>
          <a:p>
            <a:pPr marL="0" marR="0" lvl="0" indent="0" algn="ctr">
              <a:spcAft>
                <a:spcPts val="0"/>
              </a:spcAft>
              <a:buClr>
                <a:schemeClr val="accent5"/>
              </a:buClr>
              <a:buSzPts val="4400"/>
            </a:pPr>
            <a:r>
              <a:rPr lang="en-US" sz="3600" dirty="0">
                <a:latin typeface="Century Gothic" panose="020B0502020202020204" pitchFamily="34" charset="0"/>
                <a:sym typeface="Century Gothic"/>
              </a:rPr>
              <a:t>Data </a:t>
            </a:r>
            <a:r>
              <a:rPr lang="en-US" sz="3600" dirty="0" smtClean="0">
                <a:latin typeface="Century Gothic" panose="020B0502020202020204" pitchFamily="34" charset="0"/>
                <a:sym typeface="Century Gothic"/>
              </a:rPr>
              <a:t>Exploration – Risk Based Model </a:t>
            </a:r>
            <a:endParaRPr sz="3600" dirty="0">
              <a:latin typeface="Century Gothic" panose="020B0502020202020204" pitchFamily="34" charset="0"/>
              <a:sym typeface="Century Gothic"/>
            </a:endParaRPr>
          </a:p>
        </p:txBody>
      </p:sp>
      <p:pic>
        <p:nvPicPr>
          <p:cNvPr id="10" name="Picture 9"/>
          <p:cNvPicPr>
            <a:picLocks noChangeAspect="1"/>
          </p:cNvPicPr>
          <p:nvPr/>
        </p:nvPicPr>
        <p:blipFill>
          <a:blip r:embed="rId4"/>
          <a:stretch>
            <a:fillRect/>
          </a:stretch>
        </p:blipFill>
        <p:spPr>
          <a:xfrm>
            <a:off x="1400173" y="3571876"/>
            <a:ext cx="9289014" cy="2871786"/>
          </a:xfrm>
          <a:prstGeom prst="rect">
            <a:avLst/>
          </a:prstGeom>
        </p:spPr>
      </p:pic>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176D6-DA59-4EC4-914C-934039B76B9C}" type="slidenum">
              <a:rPr kumimoji="0" lang="en-P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P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Left Brace 5"/>
          <p:cNvSpPr/>
          <p:nvPr/>
        </p:nvSpPr>
        <p:spPr>
          <a:xfrm rot="5400000">
            <a:off x="6927054" y="40479"/>
            <a:ext cx="204792" cy="70294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eft Brace 6"/>
          <p:cNvSpPr/>
          <p:nvPr/>
        </p:nvSpPr>
        <p:spPr>
          <a:xfrm rot="5400000">
            <a:off x="2609844" y="2909893"/>
            <a:ext cx="180981" cy="131444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p:cNvSpPr txBox="1"/>
          <p:nvPr/>
        </p:nvSpPr>
        <p:spPr>
          <a:xfrm>
            <a:off x="2257419" y="2943219"/>
            <a:ext cx="8931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Target</a:t>
            </a:r>
            <a:endParaRPr kumimoji="0" lang="en-PH"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1" name="TextBox 10"/>
          <p:cNvSpPr txBox="1"/>
          <p:nvPr/>
        </p:nvSpPr>
        <p:spPr>
          <a:xfrm>
            <a:off x="6467473" y="2952746"/>
            <a:ext cx="11336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Features</a:t>
            </a:r>
            <a:endParaRPr kumimoji="0" lang="en-PH"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cxnSp>
        <p:nvCxnSpPr>
          <p:cNvPr id="12" name="Straight Connector 11"/>
          <p:cNvCxnSpPr/>
          <p:nvPr/>
        </p:nvCxnSpPr>
        <p:spPr>
          <a:xfrm flipV="1">
            <a:off x="1328738" y="1957388"/>
            <a:ext cx="900112" cy="14287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86075" y="1871663"/>
            <a:ext cx="642938" cy="30003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281488" y="1971675"/>
            <a:ext cx="747712" cy="666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676901" y="1928813"/>
            <a:ext cx="866774" cy="1333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315201" y="1985963"/>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839201" y="1995488"/>
            <a:ext cx="1000124" cy="10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239376" y="1957388"/>
            <a:ext cx="1290637" cy="5239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85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TotalTime>
  <Words>2370</Words>
  <Application>Microsoft Office PowerPoint</Application>
  <PresentationFormat>Widescreen</PresentationFormat>
  <Paragraphs>491</Paragraphs>
  <Slides>24</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Calibri Light</vt:lpstr>
      <vt:lpstr>Century Gothic</vt:lpstr>
      <vt:lpstr>等线</vt:lpstr>
      <vt:lpstr>等线 Light</vt:lpstr>
      <vt:lpstr>Proxima Nova</vt:lpstr>
      <vt:lpstr>Times New Roman</vt:lpstr>
      <vt:lpstr>Wingdings</vt:lpstr>
      <vt:lpstr>Office Theme</vt:lpstr>
      <vt:lpstr>1_Office Theme</vt:lpstr>
      <vt:lpstr>PowerPoint Presentation</vt:lpstr>
      <vt:lpstr>Hedge Funds  </vt:lpstr>
      <vt:lpstr>US Global Macro Hedge Funds</vt:lpstr>
      <vt:lpstr>Research Question</vt:lpstr>
      <vt:lpstr>Objectives</vt:lpstr>
      <vt:lpstr>Methodology</vt:lpstr>
      <vt:lpstr>Data Exploration</vt:lpstr>
      <vt:lpstr>Data Exploration - 4 factor model </vt:lpstr>
      <vt:lpstr>Data Exploration – Risk Based Model </vt:lpstr>
      <vt:lpstr>Data Exploration – Macroeconomic Model</vt:lpstr>
      <vt:lpstr>Target : Global Macro Hedge Funds Mean Index Returns (GMHF)  </vt:lpstr>
      <vt:lpstr>Model Building Process</vt:lpstr>
      <vt:lpstr>Classification</vt:lpstr>
      <vt:lpstr>Regression</vt:lpstr>
      <vt:lpstr>PowerPoint Presentation</vt:lpstr>
      <vt:lpstr>Conclusion and Recommendations</vt:lpstr>
      <vt:lpstr>PowerPoint Presentation</vt:lpstr>
      <vt:lpstr>Frameworks Used</vt:lpstr>
      <vt:lpstr>Data Preparation</vt:lpstr>
      <vt:lpstr>Data Preparation</vt:lpstr>
      <vt:lpstr>Data Preparation</vt:lpstr>
      <vt:lpstr>Data Preparation</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ISP presentation</dc:title>
  <dc:creator>Gabs</dc:creator>
  <cp:lastModifiedBy>Gabs</cp:lastModifiedBy>
  <cp:revision>127</cp:revision>
  <dcterms:created xsi:type="dcterms:W3CDTF">2019-02-12T20:56:06Z</dcterms:created>
  <dcterms:modified xsi:type="dcterms:W3CDTF">2019-08-05T19:28:04Z</dcterms:modified>
</cp:coreProperties>
</file>