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8" r:id="rId2"/>
    <p:sldId id="264" r:id="rId3"/>
    <p:sldId id="284" r:id="rId4"/>
    <p:sldId id="266" r:id="rId5"/>
    <p:sldId id="267" r:id="rId6"/>
    <p:sldId id="322" r:id="rId7"/>
    <p:sldId id="305" r:id="rId8"/>
    <p:sldId id="330" r:id="rId9"/>
    <p:sldId id="329" r:id="rId10"/>
    <p:sldId id="339" r:id="rId11"/>
    <p:sldId id="332" r:id="rId12"/>
    <p:sldId id="340" r:id="rId13"/>
    <p:sldId id="325" r:id="rId14"/>
    <p:sldId id="309" r:id="rId15"/>
    <p:sldId id="327" r:id="rId16"/>
    <p:sldId id="304" r:id="rId17"/>
    <p:sldId id="297" r:id="rId18"/>
    <p:sldId id="298" r:id="rId19"/>
    <p:sldId id="299" r:id="rId20"/>
    <p:sldId id="300" r:id="rId21"/>
    <p:sldId id="263" r:id="rId22"/>
    <p:sldId id="31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B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88" autoAdjust="0"/>
  </p:normalViewPr>
  <p:slideViewPr>
    <p:cSldViewPr snapToGrid="0">
      <p:cViewPr varScale="1">
        <p:scale>
          <a:sx n="71" d="100"/>
          <a:sy n="71" d="100"/>
        </p:scale>
        <p:origin x="-4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8A6DB-D0D8-47E6-B79D-EE0878CB47BC}" type="datetimeFigureOut">
              <a:rPr lang="en-PH" smtClean="0"/>
              <a:pPr/>
              <a:t>8/4/2019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99CDF-76BD-4D1E-9223-686989D8D7EC}" type="slidenum">
              <a:rPr lang="en-PH" smtClean="0"/>
              <a:pPr/>
              <a:t>‹#›</a:t>
            </a:fld>
            <a:endParaRPr lang="en-PH"/>
          </a:p>
        </p:txBody>
      </p:sp>
    </p:spTree>
    <p:extLst>
      <p:ext uri="{BB962C8B-B14F-4D97-AF65-F5344CB8AC3E}">
        <p14:creationId xmlns:p14="http://schemas.microsoft.com/office/powerpoint/2010/main" xmlns="" val="311534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Introduce</a:t>
            </a:r>
            <a:r>
              <a:rPr lang="en-PH" baseline="0" dirty="0" smtClean="0"/>
              <a:t> that you’re both in the financial services so it’s relevant to both of you</a:t>
            </a:r>
          </a:p>
          <a:p>
            <a:r>
              <a:rPr lang="en-PH" baseline="0" dirty="0" smtClean="0"/>
              <a:t>$1.9 trillion – </a:t>
            </a:r>
            <a:r>
              <a:rPr lang="en-PH" baseline="0" dirty="0" err="1" smtClean="0"/>
              <a:t>blackrock</a:t>
            </a:r>
            <a:endParaRPr lang="en-PH" baseline="0" dirty="0" smtClean="0"/>
          </a:p>
          <a:p>
            <a:r>
              <a:rPr lang="en-PH" baseline="0" dirty="0" smtClean="0"/>
              <a:t>AQR </a:t>
            </a:r>
            <a:r>
              <a:rPr lang="en-PH" baseline="0" dirty="0" smtClean="0">
                <a:sym typeface="Wingdings" panose="05000000000000000000" pitchFamily="2" charset="2"/>
              </a:rPr>
              <a:t> factor investing</a:t>
            </a:r>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398707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758957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263086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31102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15263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At least $100,000</a:t>
            </a:r>
            <a:r>
              <a:rPr lang="en-PH" baseline="0" dirty="0" smtClean="0"/>
              <a:t> to $1million (minimum) to invest in hedge funds with at least 1 year lock in period, and the risk appetite to sleep at night when the markets aren’t doing well</a:t>
            </a:r>
          </a:p>
          <a:p>
            <a:r>
              <a:rPr lang="en-PH" baseline="0" dirty="0" smtClean="0"/>
              <a:t>- Accredited investor (AI): financial capacity and financial sophistication</a:t>
            </a:r>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2</a:t>
            </a:fld>
            <a:endParaRPr lang="en-PH"/>
          </a:p>
        </p:txBody>
      </p:sp>
    </p:spTree>
    <p:extLst>
      <p:ext uri="{BB962C8B-B14F-4D97-AF65-F5344CB8AC3E}">
        <p14:creationId xmlns:p14="http://schemas.microsoft.com/office/powerpoint/2010/main" xmlns="" val="176273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3 trillion- almost 500x the bail out money in 2009</a:t>
            </a:r>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3</a:t>
            </a:fld>
            <a:endParaRPr lang="en-PH"/>
          </a:p>
        </p:txBody>
      </p:sp>
    </p:spTree>
    <p:extLst>
      <p:ext uri="{BB962C8B-B14F-4D97-AF65-F5344CB8AC3E}">
        <p14:creationId xmlns:p14="http://schemas.microsoft.com/office/powerpoint/2010/main" xmlns="" val="3569259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Avoid the fees</a:t>
            </a:r>
          </a:p>
          <a:p>
            <a:r>
              <a:rPr lang="en-PH" dirty="0" smtClean="0"/>
              <a:t>Do it yourself</a:t>
            </a:r>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4</a:t>
            </a:fld>
            <a:endParaRPr lang="en-PH"/>
          </a:p>
        </p:txBody>
      </p:sp>
    </p:spTree>
    <p:extLst>
      <p:ext uri="{BB962C8B-B14F-4D97-AF65-F5344CB8AC3E}">
        <p14:creationId xmlns:p14="http://schemas.microsoft.com/office/powerpoint/2010/main" xmlns="" val="10188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kern="1200" dirty="0" smtClean="0">
                <a:solidFill>
                  <a:schemeClr val="tx1"/>
                </a:solidFill>
                <a:effectLst/>
                <a:latin typeface="+mn-lt"/>
                <a:ea typeface="+mn-ea"/>
                <a:cs typeface="+mn-cs"/>
              </a:rPr>
              <a:t>From</a:t>
            </a:r>
            <a:r>
              <a:rPr lang="en-PH" sz="1200" b="0" i="0" kern="1200" baseline="0" dirty="0" smtClean="0">
                <a:solidFill>
                  <a:schemeClr val="tx1"/>
                </a:solidFill>
                <a:effectLst/>
                <a:latin typeface="+mn-lt"/>
                <a:ea typeface="+mn-ea"/>
                <a:cs typeface="+mn-cs"/>
              </a:rPr>
              <a:t> financial times:</a:t>
            </a:r>
            <a:endParaRPr lang="en-PH" sz="1200" b="0" i="0" kern="1200" dirty="0" smtClean="0">
              <a:solidFill>
                <a:schemeClr val="tx1"/>
              </a:solidFill>
              <a:effectLst/>
              <a:latin typeface="+mn-lt"/>
              <a:ea typeface="+mn-ea"/>
              <a:cs typeface="+mn-cs"/>
            </a:endParaRPr>
          </a:p>
          <a:p>
            <a:r>
              <a:rPr lang="en-PH" sz="1200" b="0" i="0" kern="1200" dirty="0" smtClean="0">
                <a:solidFill>
                  <a:schemeClr val="tx1"/>
                </a:solidFill>
                <a:effectLst/>
                <a:latin typeface="+mn-lt"/>
                <a:ea typeface="+mn-ea"/>
                <a:cs typeface="+mn-cs"/>
              </a:rPr>
              <a:t>By in theory replicating what a lot of professional money managers do at a fraction of the cost, factor investing puts more pressure on fees.</a:t>
            </a:r>
            <a:r>
              <a:rPr lang="en-PH" dirty="0" smtClean="0"/>
              <a:t/>
            </a:r>
            <a:br>
              <a:rPr lang="en-PH" dirty="0" smtClean="0"/>
            </a:br>
            <a:r>
              <a:rPr lang="en-PH" dirty="0" smtClean="0"/>
              <a:t>Many of the anomalies that factor investing exploit are deeply rooted in human psychology, which is why they are not weeded out over time. And as long as even quants can fall prey to these foibles, then factors will have a bright future </a:t>
            </a:r>
          </a:p>
          <a:p>
            <a:r>
              <a:rPr lang="en-PH" dirty="0" smtClean="0"/>
              <a:t/>
            </a:r>
            <a:br>
              <a:rPr lang="en-PH" dirty="0" smtClean="0"/>
            </a:br>
            <a:r>
              <a:rPr lang="en-PH" dirty="0" smtClean="0"/>
              <a:t>“But if we can’t keep emotion out of our own brains, it’s pretty good news for the factors, for the idea that investors aren’t perfectly rational is the reason these factors work</a:t>
            </a:r>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5</a:t>
            </a:fld>
            <a:endParaRPr lang="en-PH"/>
          </a:p>
        </p:txBody>
      </p:sp>
    </p:spTree>
    <p:extLst>
      <p:ext uri="{BB962C8B-B14F-4D97-AF65-F5344CB8AC3E}">
        <p14:creationId xmlns:p14="http://schemas.microsoft.com/office/powerpoint/2010/main" xmlns="" val="2919326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6</a:t>
            </a:fld>
            <a:endParaRPr lang="en-PH"/>
          </a:p>
        </p:txBody>
      </p:sp>
    </p:spTree>
    <p:extLst>
      <p:ext uri="{BB962C8B-B14F-4D97-AF65-F5344CB8AC3E}">
        <p14:creationId xmlns:p14="http://schemas.microsoft.com/office/powerpoint/2010/main" xmlns="" val="2361257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11485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Introduce</a:t>
            </a:r>
            <a:r>
              <a:rPr lang="en-PH" baseline="0" dirty="0" smtClean="0"/>
              <a:t> that you’re both in the financial services so it’s relevant to both of you</a:t>
            </a:r>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97068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5470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C88E1B9F-472D-45A1-A0B2-D168427E9258}" type="datetimeFigureOut">
              <a:rPr lang="en-PH" smtClean="0"/>
              <a:pPr/>
              <a:t>8/4/2019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7984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C88E1B9F-472D-45A1-A0B2-D168427E9258}" type="datetimeFigureOut">
              <a:rPr lang="en-PH" smtClean="0"/>
              <a:pPr/>
              <a:t>8/4/2019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26948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C88E1B9F-472D-45A1-A0B2-D168427E9258}" type="datetimeFigureOut">
              <a:rPr lang="en-PH" smtClean="0"/>
              <a:pPr/>
              <a:t>8/4/2019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251818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C88E1B9F-472D-45A1-A0B2-D168427E9258}" type="datetimeFigureOut">
              <a:rPr lang="en-PH" smtClean="0"/>
              <a:pPr/>
              <a:t>8/4/2019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292377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8E1B9F-472D-45A1-A0B2-D168427E9258}" type="datetimeFigureOut">
              <a:rPr lang="en-PH" smtClean="0"/>
              <a:pPr/>
              <a:t>8/4/2019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343910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C88E1B9F-472D-45A1-A0B2-D168427E9258}" type="datetimeFigureOut">
              <a:rPr lang="en-PH" smtClean="0"/>
              <a:pPr/>
              <a:t>8/4/2019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421075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C88E1B9F-472D-45A1-A0B2-D168427E9258}" type="datetimeFigureOut">
              <a:rPr lang="en-PH" smtClean="0"/>
              <a:pPr/>
              <a:t>8/4/2019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275303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C88E1B9F-472D-45A1-A0B2-D168427E9258}" type="datetimeFigureOut">
              <a:rPr lang="en-PH" smtClean="0"/>
              <a:pPr/>
              <a:t>8/4/2019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278942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E1B9F-472D-45A1-A0B2-D168427E9258}" type="datetimeFigureOut">
              <a:rPr lang="en-PH" smtClean="0"/>
              <a:pPr/>
              <a:t>8/4/2019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9944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8E1B9F-472D-45A1-A0B2-D168427E9258}" type="datetimeFigureOut">
              <a:rPr lang="en-PH" smtClean="0"/>
              <a:pPr/>
              <a:t>8/4/2019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333550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8E1B9F-472D-45A1-A0B2-D168427E9258}" type="datetimeFigureOut">
              <a:rPr lang="en-PH" smtClean="0"/>
              <a:pPr/>
              <a:t>8/4/2019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382629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E1B9F-472D-45A1-A0B2-D168427E9258}" type="datetimeFigureOut">
              <a:rPr lang="en-PH" smtClean="0"/>
              <a:pPr/>
              <a:t>8/4/2019</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76D6-DA59-4EC4-914C-934039B76B9C}" type="slidenum">
              <a:rPr lang="en-PH" smtClean="0"/>
              <a:pPr/>
              <a:t>‹#›</a:t>
            </a:fld>
            <a:endParaRPr lang="en-PH"/>
          </a:p>
        </p:txBody>
      </p:sp>
    </p:spTree>
    <p:extLst>
      <p:ext uri="{BB962C8B-B14F-4D97-AF65-F5344CB8AC3E}">
        <p14:creationId xmlns:p14="http://schemas.microsoft.com/office/powerpoint/2010/main" xmlns="" val="319558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esulta ng larawan para sa macroeconomics wallpape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36693" r="15533"/>
          <a:stretch/>
        </p:blipFill>
        <p:spPr bwMode="auto">
          <a:xfrm>
            <a:off x="6299200" y="0"/>
            <a:ext cx="58928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0" y="0"/>
            <a:ext cx="6313714"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p:cNvSpPr txBox="1"/>
          <p:nvPr/>
        </p:nvSpPr>
        <p:spPr>
          <a:xfrm>
            <a:off x="234615" y="1492774"/>
            <a:ext cx="5775158" cy="830997"/>
          </a:xfrm>
          <a:prstGeom prst="rect">
            <a:avLst/>
          </a:prstGeom>
          <a:noFill/>
        </p:spPr>
        <p:txBody>
          <a:bodyPr wrap="square" rtlCol="0">
            <a:spAutoFit/>
          </a:bodyPr>
          <a:lstStyle/>
          <a:p>
            <a:pPr lvl="0" algn="ctr"/>
            <a:r>
              <a:rPr lang="en-PH" sz="2400" dirty="0">
                <a:solidFill>
                  <a:prstClr val="white"/>
                </a:solidFill>
                <a:latin typeface="Century Gothic" panose="020B0502020202020204" pitchFamily="34" charset="0"/>
              </a:rPr>
              <a:t>Can factor investing </a:t>
            </a:r>
            <a:r>
              <a:rPr lang="en-PH" sz="2400" dirty="0" smtClean="0">
                <a:solidFill>
                  <a:prstClr val="white"/>
                </a:solidFill>
                <a:latin typeface="Century Gothic" panose="020B0502020202020204" pitchFamily="34" charset="0"/>
              </a:rPr>
              <a:t>disrupt the </a:t>
            </a:r>
            <a:r>
              <a:rPr lang="en-PH" sz="2400" dirty="0">
                <a:solidFill>
                  <a:prstClr val="white"/>
                </a:solidFill>
                <a:latin typeface="Century Gothic" panose="020B0502020202020204" pitchFamily="34" charset="0"/>
              </a:rPr>
              <a:t>hedge </a:t>
            </a:r>
            <a:r>
              <a:rPr lang="en-PH" sz="2400" dirty="0" smtClean="0">
                <a:solidFill>
                  <a:prstClr val="white"/>
                </a:solidFill>
                <a:latin typeface="Century Gothic" panose="020B0502020202020204" pitchFamily="34" charset="0"/>
              </a:rPr>
              <a:t>fund industry?</a:t>
            </a:r>
            <a:endParaRPr lang="en-PH" sz="2400" dirty="0">
              <a:solidFill>
                <a:prstClr val="white"/>
              </a:solidFill>
              <a:latin typeface="Century Gothic" panose="020B0502020202020204" pitchFamily="34" charset="0"/>
            </a:endParaRPr>
          </a:p>
        </p:txBody>
      </p:sp>
      <p:sp>
        <p:nvSpPr>
          <p:cNvPr id="7" name="Rectangle 6"/>
          <p:cNvSpPr/>
          <p:nvPr/>
        </p:nvSpPr>
        <p:spPr>
          <a:xfrm>
            <a:off x="550298" y="2991469"/>
            <a:ext cx="5117725" cy="830997"/>
          </a:xfrm>
          <a:prstGeom prst="rect">
            <a:avLst/>
          </a:prstGeom>
        </p:spPr>
        <p:txBody>
          <a:bodyPr wrap="square">
            <a:spAutoFit/>
          </a:bodyPr>
          <a:lstStyle/>
          <a:p>
            <a:pPr lvl="0" algn="ctr"/>
            <a:r>
              <a:rPr lang="en-PH" sz="1600" dirty="0">
                <a:solidFill>
                  <a:prstClr val="white"/>
                </a:solidFill>
                <a:latin typeface="Century Gothic" panose="020B0502020202020204" pitchFamily="34" charset="0"/>
              </a:rPr>
              <a:t>Mirroring “Global Macro” Hedge Funds performance </a:t>
            </a:r>
            <a:r>
              <a:rPr kumimoji="0" lang="en-PH" sz="16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through factor-based predictive modelling and ensemble learning</a:t>
            </a:r>
          </a:p>
        </p:txBody>
      </p:sp>
      <p:sp>
        <p:nvSpPr>
          <p:cNvPr id="8" name="Rectangle 7"/>
          <p:cNvSpPr/>
          <p:nvPr/>
        </p:nvSpPr>
        <p:spPr>
          <a:xfrm>
            <a:off x="660013" y="4534228"/>
            <a:ext cx="5117725"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Presented by: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Gabriel Ignacio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Jason Zhang</a:t>
            </a:r>
            <a:endParaRPr kumimoji="0" lang="en-PH" sz="1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3" name="Rectangle 2"/>
          <p:cNvSpPr/>
          <p:nvPr/>
        </p:nvSpPr>
        <p:spPr>
          <a:xfrm>
            <a:off x="14514" y="6435024"/>
            <a:ext cx="6096000" cy="553998"/>
          </a:xfrm>
          <a:prstGeom prst="rect">
            <a:avLst/>
          </a:prstGeom>
        </p:spPr>
        <p:txBody>
          <a:bodyPr>
            <a:spAutoFit/>
          </a:bodyPr>
          <a:lstStyle/>
          <a:p>
            <a:r>
              <a:rPr lang="en-PH" sz="1000" dirty="0">
                <a:solidFill>
                  <a:schemeClr val="bg1"/>
                </a:solidFill>
              </a:rPr>
              <a:t>Wigglesworth, R. (2018). Can factor investing kill off the hedge fund? </a:t>
            </a:r>
            <a:r>
              <a:rPr lang="en-PH" sz="1000" i="1" dirty="0">
                <a:solidFill>
                  <a:schemeClr val="bg1"/>
                </a:solidFill>
              </a:rPr>
              <a:t>Financial Times</a:t>
            </a:r>
            <a:r>
              <a:rPr lang="en-PH" sz="1000" dirty="0">
                <a:solidFill>
                  <a:schemeClr val="bg1"/>
                </a:solidFill>
              </a:rPr>
              <a:t>. Retrieved from https://www.ft.com/content/2b3e2eaa-6fe6-11e8-92d3-6c13e5c92914</a:t>
            </a:r>
          </a:p>
          <a:p>
            <a:endParaRPr lang="en-PH" sz="1000" dirty="0">
              <a:solidFill>
                <a:schemeClr val="bg1"/>
              </a:solidFill>
            </a:endParaRPr>
          </a:p>
        </p:txBody>
      </p:sp>
    </p:spTree>
    <p:extLst>
      <p:ext uri="{BB962C8B-B14F-4D97-AF65-F5344CB8AC3E}">
        <p14:creationId xmlns:p14="http://schemas.microsoft.com/office/powerpoint/2010/main" xmlns="" val="1429953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4"/>
          <p:cNvSpPr txBox="1">
            <a:spLocks noGrp="1"/>
          </p:cNvSpPr>
          <p:nvPr>
            <p:ph type="title"/>
          </p:nvPr>
        </p:nvSpPr>
        <p:spPr>
          <a:xfrm>
            <a:off x="792132" y="0"/>
            <a:ext cx="10273433" cy="640779"/>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200" dirty="0" smtClean="0">
                <a:latin typeface="Century Gothic" panose="020B0502020202020204" pitchFamily="34" charset="0"/>
                <a:sym typeface="Century Gothic"/>
              </a:rPr>
              <a:t>Model Building Process</a:t>
            </a:r>
            <a:endParaRPr sz="3200" dirty="0">
              <a:latin typeface="Century Gothic" panose="020B0502020202020204" pitchFamily="34" charset="0"/>
              <a:sym typeface="Century Gothic"/>
            </a:endParaRPr>
          </a:p>
        </p:txBody>
      </p:sp>
      <p:graphicFrame>
        <p:nvGraphicFramePr>
          <p:cNvPr id="5" name="Table 4"/>
          <p:cNvGraphicFramePr>
            <a:graphicFrameLocks noGrp="1"/>
          </p:cNvGraphicFramePr>
          <p:nvPr/>
        </p:nvGraphicFramePr>
        <p:xfrm>
          <a:off x="795131" y="2603773"/>
          <a:ext cx="10575233" cy="2011680"/>
        </p:xfrm>
        <a:graphic>
          <a:graphicData uri="http://schemas.openxmlformats.org/drawingml/2006/table">
            <a:tbl>
              <a:tblPr firstRow="1" bandRow="1">
                <a:tableStyleId>{5C22544A-7EE6-4342-B048-85BDC9FD1C3A}</a:tableStyleId>
              </a:tblPr>
              <a:tblGrid>
                <a:gridCol w="2597426"/>
                <a:gridCol w="3220278"/>
                <a:gridCol w="4757529"/>
              </a:tblGrid>
              <a:tr h="285202">
                <a:tc>
                  <a:txBody>
                    <a:bodyPr/>
                    <a:lstStyle/>
                    <a:p>
                      <a:r>
                        <a:rPr lang="en-US" altLang="zh-CN" sz="1800" b="1" kern="1200" dirty="0" smtClean="0">
                          <a:solidFill>
                            <a:schemeClr val="lt1"/>
                          </a:solidFill>
                          <a:latin typeface="+mn-lt"/>
                          <a:ea typeface="+mn-ea"/>
                          <a:cs typeface="+mn-cs"/>
                        </a:rPr>
                        <a:t>Algorithms</a:t>
                      </a:r>
                      <a:r>
                        <a:rPr lang="en-US" altLang="zh-CN" sz="1800" b="1" kern="1200" baseline="0" dirty="0" smtClean="0">
                          <a:solidFill>
                            <a:schemeClr val="lt1"/>
                          </a:solidFill>
                          <a:latin typeface="+mn-lt"/>
                          <a:ea typeface="+mn-ea"/>
                          <a:cs typeface="+mn-cs"/>
                        </a:rPr>
                        <a:t> </a:t>
                      </a:r>
                      <a:r>
                        <a:rPr lang="en-US" altLang="zh-CN" sz="1800" b="1" kern="1200" dirty="0" smtClean="0">
                          <a:solidFill>
                            <a:schemeClr val="lt1"/>
                          </a:solidFill>
                          <a:latin typeface="+mn-lt"/>
                          <a:ea typeface="+mn-ea"/>
                          <a:cs typeface="+mn-cs"/>
                        </a:rPr>
                        <a:t>Comparison</a:t>
                      </a:r>
                      <a:endParaRPr lang="zh-CN" altLang="en-US" sz="1800" dirty="0"/>
                    </a:p>
                  </a:txBody>
                  <a:tcPr/>
                </a:tc>
                <a:tc>
                  <a:txBody>
                    <a:bodyPr/>
                    <a:lstStyle/>
                    <a:p>
                      <a:r>
                        <a:rPr lang="en-US" altLang="zh-CN" sz="1800" kern="1200" dirty="0" smtClean="0">
                          <a:solidFill>
                            <a:schemeClr val="dk1"/>
                          </a:solidFill>
                          <a:latin typeface="+mn-lt"/>
                          <a:ea typeface="+mn-ea"/>
                          <a:cs typeface="+mn-cs"/>
                        </a:rPr>
                        <a:t>Regression</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Classification</a:t>
                      </a:r>
                      <a:endParaRPr lang="zh-CN" altLang="en-US" dirty="0" smtClean="0"/>
                    </a:p>
                  </a:txBody>
                  <a:tcPr/>
                </a:tc>
              </a:tr>
              <a:tr h="327639">
                <a:tc>
                  <a:txBody>
                    <a:bodyPr/>
                    <a:lstStyle/>
                    <a:p>
                      <a:r>
                        <a:rPr lang="en-US" altLang="zh-CN" sz="1800" kern="1200" dirty="0" smtClean="0">
                          <a:solidFill>
                            <a:schemeClr val="dk1"/>
                          </a:solidFill>
                          <a:latin typeface="+mn-lt"/>
                          <a:ea typeface="+mn-ea"/>
                          <a:cs typeface="+mn-cs"/>
                        </a:rPr>
                        <a:t>Linear Algorithms</a:t>
                      </a:r>
                      <a:endParaRPr lang="zh-CN" altLang="en-US" dirty="0"/>
                    </a:p>
                  </a:txBody>
                  <a:tcPr/>
                </a:tc>
                <a:tc>
                  <a:txBody>
                    <a:bodyPr/>
                    <a:lstStyle/>
                    <a:p>
                      <a:r>
                        <a:rPr lang="en-US" altLang="zh-CN" sz="1800" kern="1200" dirty="0" err="1" smtClean="0">
                          <a:solidFill>
                            <a:schemeClr val="dk1"/>
                          </a:solidFill>
                          <a:latin typeface="+mn-lt"/>
                          <a:ea typeface="+mn-ea"/>
                          <a:cs typeface="+mn-cs"/>
                        </a:rPr>
                        <a:t>LinearRegression</a:t>
                      </a:r>
                      <a:endParaRPr lang="zh-CN" altLang="en-US" dirty="0"/>
                    </a:p>
                  </a:txBody>
                  <a:tcPr/>
                </a:tc>
                <a:tc>
                  <a:txBody>
                    <a:bodyPr/>
                    <a:lstStyle/>
                    <a:p>
                      <a:r>
                        <a:rPr lang="en-CA" altLang="zh-CN" dirty="0" err="1" smtClean="0"/>
                        <a:t>LogisticRegression</a:t>
                      </a:r>
                      <a:endParaRPr lang="zh-CN" altLang="en-US" dirty="0"/>
                    </a:p>
                  </a:txBody>
                  <a:tcPr/>
                </a:tc>
              </a:tr>
              <a:tr h="573367">
                <a:tc>
                  <a:txBody>
                    <a:bodyPr/>
                    <a:lstStyle/>
                    <a:p>
                      <a:r>
                        <a:rPr lang="en-US" altLang="zh-CN" sz="1800" kern="1200" dirty="0" smtClean="0">
                          <a:solidFill>
                            <a:schemeClr val="dk1"/>
                          </a:solidFill>
                          <a:latin typeface="+mn-lt"/>
                          <a:ea typeface="+mn-ea"/>
                          <a:cs typeface="+mn-cs"/>
                        </a:rPr>
                        <a:t>Non-Linear Algorithms</a:t>
                      </a:r>
                      <a:endParaRPr lang="zh-CN" altLang="en-US" dirty="0"/>
                    </a:p>
                  </a:txBody>
                  <a:tcPr/>
                </a:tc>
                <a:tc>
                  <a:txBody>
                    <a:bodyPr/>
                    <a:lstStyle/>
                    <a:p>
                      <a:r>
                        <a:rPr lang="en-US" altLang="zh-CN" sz="1800" kern="1200" dirty="0" err="1" smtClean="0">
                          <a:solidFill>
                            <a:schemeClr val="dk1"/>
                          </a:solidFill>
                          <a:latin typeface="+mn-lt"/>
                          <a:ea typeface="+mn-ea"/>
                          <a:cs typeface="+mn-cs"/>
                        </a:rPr>
                        <a:t>KNeighborsRegressor</a:t>
                      </a:r>
                      <a:r>
                        <a:rPr lang="en-US" altLang="zh-CN" sz="1800" kern="1200" dirty="0" smtClean="0">
                          <a:solidFill>
                            <a:schemeClr val="dk1"/>
                          </a:solidFill>
                          <a:latin typeface="+mn-lt"/>
                          <a:ea typeface="+mn-ea"/>
                          <a:cs typeface="+mn-cs"/>
                        </a:rPr>
                        <a:t>, </a:t>
                      </a:r>
                    </a:p>
                    <a:p>
                      <a:r>
                        <a:rPr lang="en-US" altLang="zh-CN" sz="1800" kern="1200" dirty="0" smtClean="0">
                          <a:solidFill>
                            <a:schemeClr val="dk1"/>
                          </a:solidFill>
                          <a:latin typeface="+mn-lt"/>
                          <a:ea typeface="+mn-ea"/>
                          <a:cs typeface="+mn-cs"/>
                        </a:rPr>
                        <a:t>SVR</a:t>
                      </a:r>
                      <a:endParaRPr lang="zh-CN" altLang="en-US" dirty="0"/>
                    </a:p>
                  </a:txBody>
                  <a:tcPr/>
                </a:tc>
                <a:tc>
                  <a:txBody>
                    <a:bodyPr/>
                    <a:lstStyle/>
                    <a:p>
                      <a:r>
                        <a:rPr lang="en-CA" altLang="zh-CN" dirty="0" err="1" smtClean="0"/>
                        <a:t>KNeighborsClassifier</a:t>
                      </a:r>
                      <a:r>
                        <a:rPr lang="en-CA" altLang="zh-CN" dirty="0" smtClean="0"/>
                        <a:t>, </a:t>
                      </a:r>
                      <a:r>
                        <a:rPr lang="en-CA" altLang="zh-CN" dirty="0" err="1" smtClean="0"/>
                        <a:t>DecisionTreeClassifier</a:t>
                      </a:r>
                      <a:r>
                        <a:rPr lang="en-CA"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CA" altLang="zh-CN" dirty="0" err="1" smtClean="0"/>
                        <a:t>GaussianNB</a:t>
                      </a:r>
                      <a:r>
                        <a:rPr lang="en-CA" altLang="zh-CN" dirty="0" smtClean="0"/>
                        <a:t>, SVC</a:t>
                      </a:r>
                      <a:endParaRPr lang="zh-CN" altLang="en-US" dirty="0" smtClean="0"/>
                    </a:p>
                  </a:txBody>
                  <a:tcPr/>
                </a:tc>
              </a:tr>
              <a:tr h="573367">
                <a:tc>
                  <a:txBody>
                    <a:bodyPr/>
                    <a:lstStyle/>
                    <a:p>
                      <a:r>
                        <a:rPr lang="en-US" altLang="zh-CN" sz="1800" kern="1200" dirty="0" err="1" smtClean="0">
                          <a:solidFill>
                            <a:schemeClr val="dk1"/>
                          </a:solidFill>
                          <a:latin typeface="+mn-lt"/>
                          <a:ea typeface="+mn-ea"/>
                          <a:cs typeface="+mn-cs"/>
                        </a:rPr>
                        <a:t>Emsemble</a:t>
                      </a:r>
                      <a:r>
                        <a:rPr lang="en-US" altLang="zh-CN" sz="1800" kern="1200" dirty="0" smtClean="0">
                          <a:solidFill>
                            <a:schemeClr val="dk1"/>
                          </a:solidFill>
                          <a:latin typeface="+mn-lt"/>
                          <a:ea typeface="+mn-ea"/>
                          <a:cs typeface="+mn-cs"/>
                        </a:rPr>
                        <a:t> Algorithms</a:t>
                      </a:r>
                      <a:endParaRPr lang="zh-CN" altLang="en-US" dirty="0"/>
                    </a:p>
                  </a:txBody>
                  <a:tcPr/>
                </a:tc>
                <a:tc>
                  <a:txBody>
                    <a:bodyPr/>
                    <a:lstStyle/>
                    <a:p>
                      <a:r>
                        <a:rPr lang="en-US" altLang="zh-CN" sz="1800" kern="1200" dirty="0" err="1" smtClean="0">
                          <a:solidFill>
                            <a:schemeClr val="dk1"/>
                          </a:solidFill>
                          <a:latin typeface="+mn-lt"/>
                          <a:ea typeface="+mn-ea"/>
                          <a:cs typeface="+mn-cs"/>
                        </a:rPr>
                        <a:t>GradientBoostingRegressor</a:t>
                      </a:r>
                      <a:r>
                        <a:rPr lang="en-US" altLang="zh-CN" sz="1800" kern="1200" dirty="0" smtClean="0">
                          <a:solidFill>
                            <a:schemeClr val="dk1"/>
                          </a:solidFill>
                          <a:latin typeface="+mn-lt"/>
                          <a:ea typeface="+mn-ea"/>
                          <a:cs typeface="+mn-cs"/>
                        </a:rPr>
                        <a:t>, </a:t>
                      </a:r>
                      <a:r>
                        <a:rPr lang="en-US" altLang="zh-CN" sz="1800" kern="1200" dirty="0" err="1" smtClean="0">
                          <a:solidFill>
                            <a:schemeClr val="dk1"/>
                          </a:solidFill>
                          <a:latin typeface="+mn-lt"/>
                          <a:ea typeface="+mn-ea"/>
                          <a:cs typeface="+mn-cs"/>
                        </a:rPr>
                        <a:t>RandomForestRegressor</a:t>
                      </a:r>
                      <a:endParaRPr lang="zh-CN" altLang="en-US" dirty="0"/>
                    </a:p>
                  </a:txBody>
                  <a:tcPr/>
                </a:tc>
                <a:tc>
                  <a:txBody>
                    <a:bodyPr/>
                    <a:lstStyle/>
                    <a:p>
                      <a:r>
                        <a:rPr lang="en-CA" altLang="zh-CN" dirty="0" err="1" smtClean="0"/>
                        <a:t>VotingClassifier</a:t>
                      </a:r>
                      <a:r>
                        <a:rPr lang="en-CA" altLang="zh-CN" dirty="0" smtClean="0"/>
                        <a:t>,</a:t>
                      </a:r>
                    </a:p>
                    <a:p>
                      <a:r>
                        <a:rPr lang="en-CA" altLang="zh-CN" dirty="0" err="1" smtClean="0"/>
                        <a:t>RandomForestClassifier</a:t>
                      </a:r>
                      <a:endParaRPr lang="zh-CN" altLang="en-US" dirty="0"/>
                    </a:p>
                  </a:txBody>
                  <a:tcPr/>
                </a:tc>
              </a:tr>
            </a:tbl>
          </a:graphicData>
        </a:graphic>
      </p:graphicFrame>
      <p:graphicFrame>
        <p:nvGraphicFramePr>
          <p:cNvPr id="6" name="Table 5"/>
          <p:cNvGraphicFramePr>
            <a:graphicFrameLocks noGrp="1"/>
          </p:cNvGraphicFramePr>
          <p:nvPr/>
        </p:nvGraphicFramePr>
        <p:xfrm>
          <a:off x="810148" y="5181600"/>
          <a:ext cx="10639730" cy="365760"/>
        </p:xfrm>
        <a:graphic>
          <a:graphicData uri="http://schemas.openxmlformats.org/drawingml/2006/table">
            <a:tbl>
              <a:tblPr firstRow="1" bandRow="1">
                <a:tableStyleId>{5C22544A-7EE6-4342-B048-85BDC9FD1C3A}</a:tableStyleId>
              </a:tblPr>
              <a:tblGrid>
                <a:gridCol w="2582448"/>
                <a:gridCol w="8057282"/>
              </a:tblGrid>
              <a:tr h="357809">
                <a:tc>
                  <a:txBody>
                    <a:bodyPr/>
                    <a:lstStyle/>
                    <a:p>
                      <a:r>
                        <a:rPr lang="en-US" altLang="zh-CN" sz="1800" b="1" kern="1200" dirty="0" smtClean="0">
                          <a:solidFill>
                            <a:schemeClr val="lt1"/>
                          </a:solidFill>
                          <a:latin typeface="+mn-lt"/>
                          <a:ea typeface="+mn-ea"/>
                          <a:cs typeface="+mn-cs"/>
                        </a:rPr>
                        <a:t>Making pipeline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1. Scaling    2. PCA</a:t>
                      </a:r>
                      <a:r>
                        <a:rPr lang="en-US" altLang="zh-CN" sz="1800" kern="1200" baseline="0" dirty="0" smtClean="0">
                          <a:solidFill>
                            <a:schemeClr val="dk1"/>
                          </a:solidFill>
                          <a:latin typeface="+mn-lt"/>
                          <a:ea typeface="+mn-ea"/>
                          <a:cs typeface="+mn-cs"/>
                        </a:rPr>
                        <a:t>     3.</a:t>
                      </a:r>
                      <a:r>
                        <a:rPr lang="en-US" altLang="zh-CN" sz="1800" kern="1200" dirty="0" smtClean="0">
                          <a:solidFill>
                            <a:schemeClr val="dk1"/>
                          </a:solidFill>
                          <a:latin typeface="+mn-lt"/>
                          <a:ea typeface="+mn-ea"/>
                          <a:cs typeface="+mn-cs"/>
                        </a:rPr>
                        <a:t> Parameters tuning</a:t>
                      </a:r>
                      <a:r>
                        <a:rPr lang="en-US" altLang="zh-CN" sz="1800" kern="1200" baseline="0" dirty="0" smtClean="0">
                          <a:solidFill>
                            <a:schemeClr val="dk1"/>
                          </a:solidFill>
                          <a:latin typeface="+mn-lt"/>
                          <a:ea typeface="+mn-ea"/>
                          <a:cs typeface="+mn-cs"/>
                        </a:rPr>
                        <a:t> for t</a:t>
                      </a:r>
                      <a:r>
                        <a:rPr lang="en-US" altLang="zh-CN" sz="1800" kern="1200" dirty="0" smtClean="0">
                          <a:solidFill>
                            <a:schemeClr val="dk1"/>
                          </a:solidFill>
                          <a:latin typeface="+mn-lt"/>
                          <a:ea typeface="+mn-ea"/>
                          <a:cs typeface="+mn-cs"/>
                        </a:rPr>
                        <a:t>he best algorithm</a:t>
                      </a:r>
                      <a:endParaRPr lang="zh-CN" altLang="en-US" dirty="0" smtClean="0"/>
                    </a:p>
                  </a:txBody>
                  <a:tcPr/>
                </a:tc>
              </a:tr>
            </a:tbl>
          </a:graphicData>
        </a:graphic>
      </p:graphicFrame>
      <p:graphicFrame>
        <p:nvGraphicFramePr>
          <p:cNvPr id="7" name="Table 6"/>
          <p:cNvGraphicFramePr>
            <a:graphicFrameLocks noGrp="1"/>
          </p:cNvGraphicFramePr>
          <p:nvPr/>
        </p:nvGraphicFramePr>
        <p:xfrm>
          <a:off x="755374" y="692633"/>
          <a:ext cx="10588486" cy="1412248"/>
        </p:xfrm>
        <a:graphic>
          <a:graphicData uri="http://schemas.openxmlformats.org/drawingml/2006/table">
            <a:tbl>
              <a:tblPr firstRow="1" bandRow="1">
                <a:tableStyleId>{5C22544A-7EE6-4342-B048-85BDC9FD1C3A}</a:tableStyleId>
              </a:tblPr>
              <a:tblGrid>
                <a:gridCol w="2651066"/>
                <a:gridCol w="7937420"/>
              </a:tblGrid>
              <a:tr h="340364">
                <a:tc>
                  <a:txBody>
                    <a:bodyPr/>
                    <a:lstStyle/>
                    <a:p>
                      <a:pPr marL="0" algn="l" defTabSz="914400" rtl="0" eaLnBrk="1" latinLnBrk="0" hangingPunct="1"/>
                      <a:r>
                        <a:rPr lang="en-PH" altLang="zh-CN" sz="1800" b="1" kern="1200" dirty="0" smtClean="0">
                          <a:solidFill>
                            <a:schemeClr val="lt1"/>
                          </a:solidFill>
                          <a:latin typeface="+mn-lt"/>
                          <a:ea typeface="+mn-ea"/>
                          <a:cs typeface="+mn-cs"/>
                        </a:rPr>
                        <a:t>Feature Selection</a:t>
                      </a:r>
                      <a:endParaRPr lang="zh-CN" altLang="en-US" sz="1800" b="1" kern="1200" dirty="0">
                        <a:solidFill>
                          <a:schemeClr val="lt1"/>
                        </a:solidFill>
                        <a:latin typeface="+mn-lt"/>
                        <a:ea typeface="+mn-ea"/>
                        <a:cs typeface="+mn-cs"/>
                      </a:endParaRPr>
                    </a:p>
                  </a:txBody>
                  <a:tcPr/>
                </a:tc>
                <a:tc>
                  <a:txBody>
                    <a:bodyPr/>
                    <a:lstStyle/>
                    <a:p>
                      <a:pPr marL="0" algn="l" defTabSz="914400" rtl="0" eaLnBrk="1" latinLnBrk="0" hangingPunct="1"/>
                      <a:r>
                        <a:rPr lang="en-US" altLang="zh-CN" sz="18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Numeric Variables</a:t>
                      </a:r>
                      <a:endParaRPr lang="zh-CN" altLang="en-US" sz="1800" b="1" kern="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a:txBody>
                  <a:tcPr/>
                </a:tc>
              </a:tr>
              <a:tr h="340364">
                <a:tc>
                  <a:txBody>
                    <a:bodyPr/>
                    <a:lstStyle/>
                    <a:p>
                      <a:r>
                        <a:rPr lang="en-PH" altLang="zh-CN" sz="1600" b="1" dirty="0" err="1" smtClean="0">
                          <a:latin typeface="Century Gothic" panose="020B0502020202020204" pitchFamily="34" charset="0"/>
                          <a:ea typeface="Calibri" panose="020F0502020204030204" pitchFamily="34" charset="0"/>
                          <a:cs typeface="Times New Roman" panose="02020603050405020304" pitchFamily="18" charset="0"/>
                        </a:rPr>
                        <a:t>Fama-French-Carhart</a:t>
                      </a:r>
                      <a:endParaRPr lang="zh-CN" altLang="en-US" sz="1600" dirty="0"/>
                    </a:p>
                  </a:txBody>
                  <a:tcPr/>
                </a:tc>
                <a:tc>
                  <a:txBody>
                    <a:bodyPr/>
                    <a:lstStyle/>
                    <a:p>
                      <a:pPr marL="0" algn="l" defTabSz="914400" rtl="0" eaLnBrk="1" latinLnBrk="0" hangingPunct="1"/>
                      <a:r>
                        <a:rPr lang="en-CA" altLang="zh-CN" sz="16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a:t>
                      </a:r>
                      <a:r>
                        <a:rPr lang="en-CA" altLang="zh-CN" sz="1600" b="1" kern="1200" dirty="0" err="1"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Mkt_RF','SMB','HML','MOM</a:t>
                      </a:r>
                      <a:r>
                        <a:rPr lang="en-CA" altLang="zh-CN" sz="16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a:t>
                      </a:r>
                      <a:endParaRPr lang="zh-CN" altLang="en-US" sz="1600" b="1" kern="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a:txBody>
                  <a:tcPr/>
                </a:tc>
              </a:tr>
              <a:tr h="340364">
                <a:tc>
                  <a:txBody>
                    <a:bodyPr/>
                    <a:lstStyle/>
                    <a:p>
                      <a:r>
                        <a:rPr lang="en-PH" altLang="zh-CN" sz="1600" b="1"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Risk-based</a:t>
                      </a:r>
                      <a:endParaRPr lang="zh-CN" altLang="en-US" sz="1600" dirty="0"/>
                    </a:p>
                  </a:txBody>
                  <a:tcPr/>
                </a:tc>
                <a:tc>
                  <a:txBody>
                    <a:bodyPr/>
                    <a:lstStyle/>
                    <a:p>
                      <a:pPr marL="0" algn="l" defTabSz="914400" rtl="0" eaLnBrk="1" latinLnBrk="0" hangingPunct="1"/>
                      <a:r>
                        <a:rPr lang="en-CA" altLang="zh-CN" sz="16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'PTFSBD','PTFSFX','PTFSCOM','PTFSIR','PTFSSTK','DGS10','CS_factor'</a:t>
                      </a:r>
                      <a:endParaRPr lang="zh-CN" altLang="en-US" sz="1600" b="1" kern="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a:txBody>
                  <a:tcPr/>
                </a:tc>
              </a:tr>
              <a:tr h="340364">
                <a:tc>
                  <a:txBody>
                    <a:bodyPr/>
                    <a:lstStyle/>
                    <a:p>
                      <a:r>
                        <a:rPr lang="en-PH" altLang="zh-CN" sz="1600" b="1" dirty="0" smtClean="0">
                          <a:latin typeface="Century Gothic" panose="020B0502020202020204" pitchFamily="34" charset="0"/>
                          <a:ea typeface="Calibri" panose="020F0502020204030204" pitchFamily="34" charset="0"/>
                          <a:cs typeface="Times New Roman" panose="02020603050405020304" pitchFamily="18" charset="0"/>
                        </a:rPr>
                        <a:t>Macroeconomic</a:t>
                      </a:r>
                      <a:endParaRPr lang="zh-CN" altLang="en-US" sz="1600" dirty="0"/>
                    </a:p>
                  </a:txBody>
                  <a:tcPr/>
                </a:tc>
                <a:tc>
                  <a:txBody>
                    <a:bodyPr/>
                    <a:lstStyle/>
                    <a:p>
                      <a:pPr marL="0" algn="l" defTabSz="914400" rtl="0" eaLnBrk="1" latinLnBrk="0" hangingPunct="1"/>
                      <a:r>
                        <a:rPr lang="en-CA" altLang="zh-CN" sz="18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a:t>
                      </a:r>
                      <a:r>
                        <a:rPr lang="en-CA" altLang="zh-CN" sz="16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DEF','DIV','GDP','INF','MKT','RREL','TERM','UNEMP','VIX'</a:t>
                      </a:r>
                      <a:endParaRPr lang="zh-CN" altLang="en-US" sz="1600" b="1" kern="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a:txBody>
                  <a:tcPr/>
                </a:tc>
              </a:tr>
            </a:tbl>
          </a:graphicData>
        </a:graphic>
      </p:graphicFrame>
      <p:sp>
        <p:nvSpPr>
          <p:cNvPr id="8" name="Down Arrow 7"/>
          <p:cNvSpPr/>
          <p:nvPr/>
        </p:nvSpPr>
        <p:spPr>
          <a:xfrm>
            <a:off x="5374549" y="2163286"/>
            <a:ext cx="377952" cy="341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Down Arrow 8"/>
          <p:cNvSpPr/>
          <p:nvPr/>
        </p:nvSpPr>
        <p:spPr>
          <a:xfrm>
            <a:off x="5409270" y="4692598"/>
            <a:ext cx="377952" cy="341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Down Arrow 9"/>
          <p:cNvSpPr/>
          <p:nvPr/>
        </p:nvSpPr>
        <p:spPr>
          <a:xfrm>
            <a:off x="5415896" y="5653380"/>
            <a:ext cx="377952" cy="341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Table 10"/>
          <p:cNvGraphicFramePr>
            <a:graphicFrameLocks noGrp="1"/>
          </p:cNvGraphicFramePr>
          <p:nvPr/>
        </p:nvGraphicFramePr>
        <p:xfrm>
          <a:off x="808383" y="6064194"/>
          <a:ext cx="10641495" cy="469128"/>
        </p:xfrm>
        <a:graphic>
          <a:graphicData uri="http://schemas.openxmlformats.org/drawingml/2006/table">
            <a:tbl>
              <a:tblPr firstRow="1" bandRow="1">
                <a:tableStyleId>{5C22544A-7EE6-4342-B048-85BDC9FD1C3A}</a:tableStyleId>
              </a:tblPr>
              <a:tblGrid>
                <a:gridCol w="2597426"/>
                <a:gridCol w="8044069"/>
              </a:tblGrid>
              <a:tr h="469128">
                <a:tc>
                  <a:txBody>
                    <a:bodyPr/>
                    <a:lstStyle/>
                    <a:p>
                      <a:r>
                        <a:rPr lang="en-US" altLang="zh-CN" sz="1800" b="1" kern="1200" dirty="0" smtClean="0">
                          <a:solidFill>
                            <a:schemeClr val="lt1"/>
                          </a:solidFill>
                          <a:latin typeface="+mn-lt"/>
                          <a:ea typeface="+mn-ea"/>
                          <a:cs typeface="+mn-cs"/>
                        </a:rPr>
                        <a:t>Feature Importance</a:t>
                      </a:r>
                      <a:endParaRPr lang="zh-CN" altLang="en-US" dirty="0"/>
                    </a:p>
                  </a:txBody>
                  <a:tcPr/>
                </a:tc>
                <a:tc>
                  <a:txBody>
                    <a:bodyPr/>
                    <a:lstStyle/>
                    <a:p>
                      <a:r>
                        <a:rPr lang="en-US" altLang="zh-CN" sz="1800" b="1" kern="1200" dirty="0" smtClean="0">
                          <a:solidFill>
                            <a:schemeClr val="lt1"/>
                          </a:solidFill>
                          <a:latin typeface="+mn-lt"/>
                          <a:ea typeface="+mn-ea"/>
                          <a:cs typeface="+mn-cs"/>
                        </a:rPr>
                        <a:t>Use Algorithm</a:t>
                      </a:r>
                      <a:r>
                        <a:rPr lang="en-US" altLang="zh-CN" sz="1800" b="1" kern="1200" baseline="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RandomForest</a:t>
                      </a:r>
                      <a:r>
                        <a:rPr lang="en-US" altLang="zh-CN" sz="1800" b="1" kern="1200" dirty="0" smtClean="0">
                          <a:solidFill>
                            <a:schemeClr val="lt1"/>
                          </a:solidFill>
                          <a:latin typeface="+mn-lt"/>
                          <a:ea typeface="+mn-ea"/>
                          <a:cs typeface="+mn-cs"/>
                        </a:rPr>
                        <a:t> method</a:t>
                      </a:r>
                      <a:r>
                        <a:rPr lang="en-US" altLang="zh-CN" sz="1800" b="1" kern="1200" baseline="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best_estimator</a:t>
                      </a:r>
                      <a:r>
                        <a:rPr lang="en-US" altLang="zh-CN" sz="1800" b="1" kern="1200" baseline="0" dirty="0" err="1" smtClean="0">
                          <a:solidFill>
                            <a:schemeClr val="lt1"/>
                          </a:solidFill>
                          <a:latin typeface="+mn-lt"/>
                          <a:ea typeface="+mn-ea"/>
                          <a:cs typeface="+mn-cs"/>
                        </a:rPr>
                        <a:t>.</a:t>
                      </a:r>
                      <a:r>
                        <a:rPr lang="en-US" altLang="zh-CN" sz="1800" b="1" kern="1200" dirty="0" err="1" smtClean="0">
                          <a:solidFill>
                            <a:schemeClr val="lt1"/>
                          </a:solidFill>
                          <a:latin typeface="+mn-lt"/>
                          <a:ea typeface="+mn-ea"/>
                          <a:cs typeface="+mn-cs"/>
                        </a:rPr>
                        <a:t>feature_importances</a:t>
                      </a:r>
                      <a:endParaRPr lang="zh-CN" altLang="en-US" dirty="0"/>
                    </a:p>
                  </a:txBody>
                  <a:tcPr/>
                </a:tc>
              </a:tr>
            </a:tbl>
          </a:graphicData>
        </a:graphic>
      </p:graphicFrame>
    </p:spTree>
    <p:extLst>
      <p:ext uri="{BB962C8B-B14F-4D97-AF65-F5344CB8AC3E}">
        <p14:creationId xmlns:p14="http://schemas.microsoft.com/office/powerpoint/2010/main" xmlns="" val="3638892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4"/>
          <p:cNvSpPr txBox="1">
            <a:spLocks noGrp="1"/>
          </p:cNvSpPr>
          <p:nvPr>
            <p:ph type="title"/>
          </p:nvPr>
        </p:nvSpPr>
        <p:spPr>
          <a:xfrm>
            <a:off x="805282" y="40341"/>
            <a:ext cx="10515600" cy="452932"/>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altLang="zh-CN" sz="2800" dirty="0" smtClean="0">
                <a:latin typeface="Century Gothic" panose="020B0502020202020204" pitchFamily="34" charset="0"/>
                <a:sym typeface="Century Gothic"/>
              </a:rPr>
              <a:t>Classification</a:t>
            </a:r>
            <a:endParaRPr sz="2800" dirty="0">
              <a:latin typeface="Century Gothic" panose="020B0502020202020204" pitchFamily="34" charset="0"/>
              <a:sym typeface="Century Gothic"/>
            </a:endParaRPr>
          </a:p>
        </p:txBody>
      </p:sp>
      <p:pic>
        <p:nvPicPr>
          <p:cNvPr id="6" name="Picture 5"/>
          <p:cNvPicPr/>
          <p:nvPr/>
        </p:nvPicPr>
        <p:blipFill>
          <a:blip r:embed="rId2" cstate="print"/>
          <a:srcRect/>
          <a:stretch>
            <a:fillRect/>
          </a:stretch>
        </p:blipFill>
        <p:spPr bwMode="auto">
          <a:xfrm>
            <a:off x="403412" y="4558552"/>
            <a:ext cx="3294529" cy="2003612"/>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228600" y="3792477"/>
            <a:ext cx="4450976" cy="632012"/>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86381" y="1021553"/>
            <a:ext cx="3349948" cy="2176463"/>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120396" y="966966"/>
            <a:ext cx="3519650" cy="2247488"/>
          </a:xfrm>
          <a:prstGeom prst="rect">
            <a:avLst/>
          </a:prstGeom>
          <a:noFill/>
          <a:ln w="9525">
            <a:noFill/>
            <a:miter lim="800000"/>
            <a:headEnd/>
            <a:tailEnd/>
          </a:ln>
        </p:spPr>
      </p:pic>
      <p:sp>
        <p:nvSpPr>
          <p:cNvPr id="9" name="TextBox 8"/>
          <p:cNvSpPr txBox="1"/>
          <p:nvPr/>
        </p:nvSpPr>
        <p:spPr>
          <a:xfrm>
            <a:off x="886686" y="522789"/>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Fama-French-Carha</a:t>
            </a:r>
            <a:r>
              <a:rPr lang="en" altLang="zh-CN" sz="1600" b="1" dirty="0" smtClean="0">
                <a:solidFill>
                  <a:schemeClr val="bg1"/>
                </a:solidFill>
                <a:latin typeface="Century Gothic" panose="020B0502020202020204" pitchFamily="34" charset="0"/>
                <a:ea typeface="Proxima Nova"/>
                <a:cs typeface="Proxima Nova"/>
                <a:sym typeface="Proxima Nova"/>
              </a:rPr>
              <a:t>r</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sp>
        <p:nvSpPr>
          <p:cNvPr id="10" name="TextBox 9"/>
          <p:cNvSpPr txBox="1"/>
          <p:nvPr/>
        </p:nvSpPr>
        <p:spPr>
          <a:xfrm>
            <a:off x="4301830" y="554165"/>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Risk-based </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sp>
        <p:nvSpPr>
          <p:cNvPr id="11" name="TextBox 10"/>
          <p:cNvSpPr txBox="1"/>
          <p:nvPr/>
        </p:nvSpPr>
        <p:spPr>
          <a:xfrm>
            <a:off x="8271565" y="560685"/>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Macroeconomic </a:t>
            </a:r>
            <a:r>
              <a:rPr lang="en" altLang="zh-CN" sz="1600" b="1" dirty="0" smtClean="0">
                <a:solidFill>
                  <a:schemeClr val="bg1"/>
                </a:solidFill>
                <a:latin typeface="Century Gothic" panose="020B0502020202020204" pitchFamily="34" charset="0"/>
                <a:ea typeface="Proxima Nova"/>
                <a:cs typeface="Proxima Nova"/>
                <a:sym typeface="Proxima Nova"/>
              </a:rPr>
              <a:t>r</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pic>
        <p:nvPicPr>
          <p:cNvPr id="12" name="Picture 11"/>
          <p:cNvPicPr/>
          <p:nvPr/>
        </p:nvPicPr>
        <p:blipFill>
          <a:blip r:embed="rId6" cstate="print"/>
          <a:srcRect/>
          <a:stretch>
            <a:fillRect/>
          </a:stretch>
        </p:blipFill>
        <p:spPr bwMode="auto">
          <a:xfrm>
            <a:off x="3839059" y="3290761"/>
            <a:ext cx="5366801" cy="617342"/>
          </a:xfrm>
          <a:prstGeom prst="rect">
            <a:avLst/>
          </a:prstGeom>
          <a:noFill/>
          <a:ln w="9525">
            <a:noFill/>
            <a:miter lim="800000"/>
            <a:headEnd/>
            <a:tailEnd/>
          </a:ln>
        </p:spPr>
      </p:pic>
      <p:pic>
        <p:nvPicPr>
          <p:cNvPr id="13" name="Picture 12"/>
          <p:cNvPicPr/>
          <p:nvPr/>
        </p:nvPicPr>
        <p:blipFill>
          <a:blip r:embed="rId7" cstate="print"/>
          <a:srcRect/>
          <a:stretch>
            <a:fillRect/>
          </a:stretch>
        </p:blipFill>
        <p:spPr bwMode="auto">
          <a:xfrm>
            <a:off x="7826189" y="3723241"/>
            <a:ext cx="4069976" cy="745258"/>
          </a:xfrm>
          <a:prstGeom prst="rect">
            <a:avLst/>
          </a:prstGeom>
          <a:noFill/>
          <a:ln w="9525">
            <a:noFill/>
            <a:miter lim="800000"/>
            <a:headEnd/>
            <a:tailEnd/>
          </a:ln>
        </p:spPr>
      </p:pic>
      <p:pic>
        <p:nvPicPr>
          <p:cNvPr id="14" name="Picture 13"/>
          <p:cNvPicPr/>
          <p:nvPr/>
        </p:nvPicPr>
        <p:blipFill>
          <a:blip r:embed="rId8" cstate="print"/>
          <a:srcRect/>
          <a:stretch>
            <a:fillRect/>
          </a:stretch>
        </p:blipFill>
        <p:spPr bwMode="auto">
          <a:xfrm>
            <a:off x="4168868" y="4558552"/>
            <a:ext cx="3724555" cy="2299448"/>
          </a:xfrm>
          <a:prstGeom prst="rect">
            <a:avLst/>
          </a:prstGeom>
          <a:noFill/>
          <a:ln w="9525">
            <a:noFill/>
            <a:miter lim="800000"/>
            <a:headEnd/>
            <a:tailEnd/>
          </a:ln>
        </p:spPr>
      </p:pic>
      <p:pic>
        <p:nvPicPr>
          <p:cNvPr id="15" name="Picture 14"/>
          <p:cNvPicPr/>
          <p:nvPr/>
        </p:nvPicPr>
        <p:blipFill>
          <a:blip r:embed="rId9" cstate="print"/>
          <a:srcRect/>
          <a:stretch>
            <a:fillRect/>
          </a:stretch>
        </p:blipFill>
        <p:spPr bwMode="auto">
          <a:xfrm>
            <a:off x="8267812" y="4545106"/>
            <a:ext cx="3283211" cy="2124635"/>
          </a:xfrm>
          <a:prstGeom prst="rect">
            <a:avLst/>
          </a:prstGeom>
          <a:noFill/>
          <a:ln w="9525">
            <a:noFill/>
            <a:miter lim="800000"/>
            <a:headEnd/>
            <a:tailEnd/>
          </a:ln>
        </p:spPr>
      </p:pic>
      <p:pic>
        <p:nvPicPr>
          <p:cNvPr id="1029" name="Picture 5"/>
          <p:cNvPicPr>
            <a:picLocks noChangeAspect="1" noChangeArrowheads="1"/>
          </p:cNvPicPr>
          <p:nvPr/>
        </p:nvPicPr>
        <p:blipFill>
          <a:blip r:embed="rId10" cstate="print"/>
          <a:srcRect/>
          <a:stretch>
            <a:fillRect/>
          </a:stretch>
        </p:blipFill>
        <p:spPr bwMode="auto">
          <a:xfrm>
            <a:off x="7957016" y="975471"/>
            <a:ext cx="3790887" cy="2292164"/>
          </a:xfrm>
          <a:prstGeom prst="rect">
            <a:avLst/>
          </a:prstGeom>
          <a:noFill/>
          <a:ln w="9525">
            <a:noFill/>
            <a:miter lim="800000"/>
            <a:headEnd/>
            <a:tailEnd/>
          </a:ln>
        </p:spPr>
      </p:pic>
    </p:spTree>
    <p:extLst>
      <p:ext uri="{BB962C8B-B14F-4D97-AF65-F5344CB8AC3E}">
        <p14:creationId xmlns:p14="http://schemas.microsoft.com/office/powerpoint/2010/main" xmlns="" val="52372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4"/>
          <p:cNvSpPr txBox="1">
            <a:spLocks noGrp="1"/>
          </p:cNvSpPr>
          <p:nvPr>
            <p:ph type="title"/>
          </p:nvPr>
        </p:nvSpPr>
        <p:spPr>
          <a:xfrm>
            <a:off x="805282" y="40341"/>
            <a:ext cx="10515600" cy="452932"/>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altLang="zh-CN" sz="2800" dirty="0" smtClean="0">
                <a:latin typeface="Century Gothic" panose="020B0502020202020204" pitchFamily="34" charset="0"/>
                <a:sym typeface="Century Gothic"/>
              </a:rPr>
              <a:t>Regression</a:t>
            </a:r>
            <a:endParaRPr sz="2800" dirty="0">
              <a:latin typeface="Century Gothic" panose="020B0502020202020204" pitchFamily="34" charset="0"/>
              <a:sym typeface="Century Gothic"/>
            </a:endParaRPr>
          </a:p>
        </p:txBody>
      </p:sp>
      <p:sp>
        <p:nvSpPr>
          <p:cNvPr id="9" name="TextBox 8"/>
          <p:cNvSpPr txBox="1"/>
          <p:nvPr/>
        </p:nvSpPr>
        <p:spPr>
          <a:xfrm>
            <a:off x="886686" y="522789"/>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Fama-French-Carha</a:t>
            </a:r>
            <a:r>
              <a:rPr lang="en" altLang="zh-CN" sz="1600" b="1" dirty="0" smtClean="0">
                <a:solidFill>
                  <a:schemeClr val="bg1"/>
                </a:solidFill>
                <a:latin typeface="Century Gothic" panose="020B0502020202020204" pitchFamily="34" charset="0"/>
                <a:ea typeface="Proxima Nova"/>
                <a:cs typeface="Proxima Nova"/>
                <a:sym typeface="Proxima Nova"/>
              </a:rPr>
              <a:t>r</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sp>
        <p:nvSpPr>
          <p:cNvPr id="10" name="TextBox 9"/>
          <p:cNvSpPr txBox="1"/>
          <p:nvPr/>
        </p:nvSpPr>
        <p:spPr>
          <a:xfrm>
            <a:off x="4301830" y="554165"/>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Risk-based </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sp>
        <p:nvSpPr>
          <p:cNvPr id="11" name="TextBox 10"/>
          <p:cNvSpPr txBox="1"/>
          <p:nvPr/>
        </p:nvSpPr>
        <p:spPr>
          <a:xfrm>
            <a:off x="8271565" y="560685"/>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Macroeconomic </a:t>
            </a:r>
            <a:r>
              <a:rPr lang="en" altLang="zh-CN" sz="1600" b="1" dirty="0" smtClean="0">
                <a:solidFill>
                  <a:schemeClr val="bg1"/>
                </a:solidFill>
                <a:latin typeface="Century Gothic" panose="020B0502020202020204" pitchFamily="34" charset="0"/>
                <a:ea typeface="Proxima Nova"/>
                <a:cs typeface="Proxima Nova"/>
                <a:sym typeface="Proxima Nova"/>
              </a:rPr>
              <a:t>r</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03410" y="932889"/>
            <a:ext cx="3771900" cy="21145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393264" y="927847"/>
            <a:ext cx="3271557" cy="2145283"/>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7960378" y="916081"/>
            <a:ext cx="3667125" cy="2228850"/>
          </a:xfrm>
          <a:prstGeom prst="rect">
            <a:avLst/>
          </a:prstGeom>
          <a:noFill/>
          <a:ln w="9525">
            <a:noFill/>
            <a:miter lim="800000"/>
            <a:headEnd/>
            <a:tailEnd/>
          </a:ln>
        </p:spPr>
      </p:pic>
      <p:pic>
        <p:nvPicPr>
          <p:cNvPr id="18" name="Picture 17"/>
          <p:cNvPicPr/>
          <p:nvPr/>
        </p:nvPicPr>
        <p:blipFill>
          <a:blip r:embed="rId5" cstate="print"/>
          <a:srcRect/>
          <a:stretch>
            <a:fillRect/>
          </a:stretch>
        </p:blipFill>
        <p:spPr bwMode="auto">
          <a:xfrm>
            <a:off x="264738" y="3194797"/>
            <a:ext cx="3648075" cy="495300"/>
          </a:xfrm>
          <a:prstGeom prst="rect">
            <a:avLst/>
          </a:prstGeom>
          <a:noFill/>
          <a:ln w="9525">
            <a:noFill/>
            <a:miter lim="800000"/>
            <a:headEnd/>
            <a:tailEnd/>
          </a:ln>
        </p:spPr>
      </p:pic>
      <p:pic>
        <p:nvPicPr>
          <p:cNvPr id="19" name="Picture 18"/>
          <p:cNvPicPr/>
          <p:nvPr/>
        </p:nvPicPr>
        <p:blipFill>
          <a:blip r:embed="rId6" cstate="print"/>
          <a:srcRect/>
          <a:stretch>
            <a:fillRect/>
          </a:stretch>
        </p:blipFill>
        <p:spPr bwMode="auto">
          <a:xfrm>
            <a:off x="632012" y="4377579"/>
            <a:ext cx="3442448" cy="2278715"/>
          </a:xfrm>
          <a:prstGeom prst="rect">
            <a:avLst/>
          </a:prstGeom>
          <a:noFill/>
          <a:ln w="9525">
            <a:noFill/>
            <a:miter lim="800000"/>
            <a:headEnd/>
            <a:tailEnd/>
          </a:ln>
        </p:spPr>
      </p:pic>
      <p:pic>
        <p:nvPicPr>
          <p:cNvPr id="20" name="Picture 19"/>
          <p:cNvPicPr/>
          <p:nvPr/>
        </p:nvPicPr>
        <p:blipFill>
          <a:blip r:embed="rId7" cstate="print"/>
          <a:srcRect/>
          <a:stretch>
            <a:fillRect/>
          </a:stretch>
        </p:blipFill>
        <p:spPr bwMode="auto">
          <a:xfrm>
            <a:off x="4034397" y="3772179"/>
            <a:ext cx="3800475" cy="523875"/>
          </a:xfrm>
          <a:prstGeom prst="rect">
            <a:avLst/>
          </a:prstGeom>
          <a:noFill/>
          <a:ln w="9525">
            <a:noFill/>
            <a:miter lim="800000"/>
            <a:headEnd/>
            <a:tailEnd/>
          </a:ln>
        </p:spPr>
      </p:pic>
      <p:pic>
        <p:nvPicPr>
          <p:cNvPr id="21" name="Picture 20"/>
          <p:cNvPicPr/>
          <p:nvPr/>
        </p:nvPicPr>
        <p:blipFill>
          <a:blip r:embed="rId8" cstate="print"/>
          <a:srcRect/>
          <a:stretch>
            <a:fillRect/>
          </a:stretch>
        </p:blipFill>
        <p:spPr bwMode="auto">
          <a:xfrm>
            <a:off x="4168587" y="4356847"/>
            <a:ext cx="3756492" cy="2501153"/>
          </a:xfrm>
          <a:prstGeom prst="rect">
            <a:avLst/>
          </a:prstGeom>
          <a:noFill/>
          <a:ln w="9525">
            <a:noFill/>
            <a:miter lim="800000"/>
            <a:headEnd/>
            <a:tailEnd/>
          </a:ln>
        </p:spPr>
      </p:pic>
      <p:pic>
        <p:nvPicPr>
          <p:cNvPr id="22" name="Picture 21"/>
          <p:cNvPicPr/>
          <p:nvPr/>
        </p:nvPicPr>
        <p:blipFill>
          <a:blip r:embed="rId9" cstate="print"/>
          <a:srcRect/>
          <a:stretch>
            <a:fillRect/>
          </a:stretch>
        </p:blipFill>
        <p:spPr bwMode="auto">
          <a:xfrm>
            <a:off x="7664823" y="3140198"/>
            <a:ext cx="4527177" cy="813237"/>
          </a:xfrm>
          <a:prstGeom prst="rect">
            <a:avLst/>
          </a:prstGeom>
          <a:noFill/>
          <a:ln w="9525">
            <a:noFill/>
            <a:miter lim="800000"/>
            <a:headEnd/>
            <a:tailEnd/>
          </a:ln>
        </p:spPr>
      </p:pic>
      <p:pic>
        <p:nvPicPr>
          <p:cNvPr id="23" name="Picture 22"/>
          <p:cNvPicPr/>
          <p:nvPr/>
        </p:nvPicPr>
        <p:blipFill>
          <a:blip r:embed="rId10" cstate="print"/>
          <a:srcRect/>
          <a:stretch>
            <a:fillRect/>
          </a:stretch>
        </p:blipFill>
        <p:spPr bwMode="auto">
          <a:xfrm>
            <a:off x="8202707" y="4276165"/>
            <a:ext cx="3655079" cy="2581835"/>
          </a:xfrm>
          <a:prstGeom prst="rect">
            <a:avLst/>
          </a:prstGeom>
          <a:noFill/>
          <a:ln w="9525">
            <a:noFill/>
            <a:miter lim="800000"/>
            <a:headEnd/>
            <a:tailEnd/>
          </a:ln>
        </p:spPr>
      </p:pic>
    </p:spTree>
    <p:extLst>
      <p:ext uri="{BB962C8B-B14F-4D97-AF65-F5344CB8AC3E}">
        <p14:creationId xmlns:p14="http://schemas.microsoft.com/office/powerpoint/2010/main" xmlns="" val="52372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189;p29"/>
          <p:cNvGraphicFramePr/>
          <p:nvPr>
            <p:extLst>
              <p:ext uri="{D42A27DB-BD31-4B8C-83A1-F6EECF244321}">
                <p14:modId xmlns:p14="http://schemas.microsoft.com/office/powerpoint/2010/main" xmlns="" val="4227848166"/>
              </p:ext>
            </p:extLst>
          </p:nvPr>
        </p:nvGraphicFramePr>
        <p:xfrm>
          <a:off x="1540104" y="2428874"/>
          <a:ext cx="9289822" cy="3000377"/>
        </p:xfrm>
        <a:graphic>
          <a:graphicData uri="http://schemas.openxmlformats.org/drawingml/2006/table">
            <a:tbl>
              <a:tblPr>
                <a:noFill/>
              </a:tblPr>
              <a:tblGrid>
                <a:gridCol w="3545664">
                  <a:extLst>
                    <a:ext uri="{9D8B030D-6E8A-4147-A177-3AD203B41FA5}">
                      <a16:colId xmlns:a16="http://schemas.microsoft.com/office/drawing/2014/main" xmlns="" val="20000"/>
                    </a:ext>
                  </a:extLst>
                </a:gridCol>
                <a:gridCol w="2872079">
                  <a:extLst>
                    <a:ext uri="{9D8B030D-6E8A-4147-A177-3AD203B41FA5}">
                      <a16:colId xmlns:a16="http://schemas.microsoft.com/office/drawing/2014/main" xmlns="" val="20001"/>
                    </a:ext>
                  </a:extLst>
                </a:gridCol>
                <a:gridCol w="2872079">
                  <a:extLst>
                    <a:ext uri="{9D8B030D-6E8A-4147-A177-3AD203B41FA5}">
                      <a16:colId xmlns:a16="http://schemas.microsoft.com/office/drawing/2014/main" xmlns="" val="20002"/>
                    </a:ext>
                  </a:extLst>
                </a:gridCol>
              </a:tblGrid>
              <a:tr h="727093">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bg1"/>
                          </a:solidFill>
                          <a:latin typeface="Century Gothic" panose="020B0502020202020204" pitchFamily="34" charset="0"/>
                          <a:ea typeface="Proxima Nova"/>
                          <a:cs typeface="Proxima Nova"/>
                          <a:sym typeface="Proxima Nova"/>
                        </a:rPr>
                        <a:t>Models</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Classification</a:t>
                      </a:r>
                    </a:p>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Accuracy</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Regression</a:t>
                      </a:r>
                    </a:p>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RMSE</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extLst>
                  <a:ext uri="{0D108BD9-81ED-4DB2-BD59-A6C34878D82A}">
                    <a16:rowId xmlns:a16="http://schemas.microsoft.com/office/drawing/2014/main" xmlns="" val="10000"/>
                  </a:ext>
                </a:extLst>
              </a:tr>
              <a:tr h="703690">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Fama-French-Carhart</a:t>
                      </a:r>
                      <a:r>
                        <a:rPr lang="en" sz="1600" b="1" u="none" strike="noStrike" cap="none" baseline="0" dirty="0" smtClean="0">
                          <a:solidFill>
                            <a:schemeClr val="bg1"/>
                          </a:solidFill>
                          <a:latin typeface="Century Gothic" panose="020B0502020202020204" pitchFamily="34" charset="0"/>
                          <a:ea typeface="Proxima Nova"/>
                          <a:cs typeface="Proxima Nova"/>
                          <a:sym typeface="Proxima Nova"/>
                        </a:rPr>
                        <a:t> 4-factor model</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77% Logistic</a:t>
                      </a:r>
                      <a:r>
                        <a:rPr lang="en-PH" sz="1600" b="1" u="none" strike="noStrike" cap="none" baseline="0" dirty="0" smtClean="0">
                          <a:solidFill>
                            <a:schemeClr val="tx1"/>
                          </a:solidFill>
                          <a:latin typeface="Century Gothic" panose="020B0502020202020204" pitchFamily="34" charset="0"/>
                          <a:ea typeface="Proxima Nova"/>
                          <a:cs typeface="Proxima Nova"/>
                          <a:sym typeface="Proxima Nova"/>
                        </a:rPr>
                        <a:t> Regression</a:t>
                      </a:r>
                      <a:endParaRPr sz="1600" b="1" u="none" strike="noStrike" cap="none" dirty="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0.0153 </a:t>
                      </a:r>
                      <a:r>
                        <a:rPr lang="en-PH" altLang="zh-CN" sz="1600" b="1" u="none" strike="noStrike" cap="none" dirty="0" smtClean="0">
                          <a:solidFill>
                            <a:schemeClr val="tx1"/>
                          </a:solidFill>
                          <a:latin typeface="Century Gothic" panose="020B0502020202020204" pitchFamily="34" charset="0"/>
                          <a:ea typeface="Proxima Nova"/>
                          <a:cs typeface="Proxima Nova"/>
                          <a:sym typeface="Proxima Nova"/>
                        </a:rPr>
                        <a:t>Linear</a:t>
                      </a:r>
                      <a:r>
                        <a:rPr lang="en-PH" altLang="zh-CN" sz="1600" b="1" u="none" strike="noStrike" cap="none" baseline="0" dirty="0" smtClean="0">
                          <a:solidFill>
                            <a:schemeClr val="tx1"/>
                          </a:solidFill>
                          <a:latin typeface="Century Gothic" panose="020B0502020202020204" pitchFamily="34" charset="0"/>
                          <a:ea typeface="Proxima Nova"/>
                          <a:cs typeface="Proxima Nova"/>
                          <a:sym typeface="Proxima Nova"/>
                        </a:rPr>
                        <a:t> Regression</a:t>
                      </a:r>
                      <a:endParaRPr sz="1600" b="1" u="none" strike="noStrike" cap="none" dirty="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r h="852853">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Risk-based factor model</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69% Logistic</a:t>
                      </a:r>
                      <a:r>
                        <a:rPr lang="en-PH" sz="1600" b="1" u="none" strike="noStrike" cap="none" baseline="0" dirty="0" smtClean="0">
                          <a:solidFill>
                            <a:schemeClr val="tx1"/>
                          </a:solidFill>
                          <a:latin typeface="Century Gothic" panose="020B0502020202020204" pitchFamily="34" charset="0"/>
                          <a:ea typeface="Proxima Nova"/>
                          <a:cs typeface="Proxima Nova"/>
                          <a:sym typeface="Proxima Nova"/>
                        </a:rPr>
                        <a:t> Regression</a:t>
                      </a:r>
                      <a:endParaRPr lang="en-PH" sz="1600" b="1" u="none" strike="noStrike" cap="none" dirty="0" smtClean="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0.0170 </a:t>
                      </a:r>
                      <a:r>
                        <a:rPr lang="en-PH" sz="1600" b="1" u="none" strike="noStrike" cap="none" dirty="0" smtClean="0">
                          <a:solidFill>
                            <a:schemeClr val="tx1"/>
                          </a:solidFill>
                          <a:latin typeface="Century Gothic" panose="020B0502020202020204" pitchFamily="34" charset="0"/>
                          <a:ea typeface="Proxima Nova"/>
                          <a:cs typeface="Proxima Nova"/>
                          <a:sym typeface="Proxima Nova"/>
                        </a:rPr>
                        <a:t>Linear Regression</a:t>
                      </a:r>
                      <a:endParaRPr sz="1600" b="1" u="none" strike="noStrike" cap="none" dirty="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xmlns="" val="10002"/>
                  </a:ext>
                </a:extLst>
              </a:tr>
              <a:tr h="716741">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Macroeconomic factor model</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CC9B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63% Logistic</a:t>
                      </a:r>
                      <a:r>
                        <a:rPr lang="en-PH" sz="1600" b="1" u="none" strike="noStrike" cap="none" baseline="0" dirty="0" smtClean="0">
                          <a:solidFill>
                            <a:schemeClr val="tx1"/>
                          </a:solidFill>
                          <a:latin typeface="Century Gothic" panose="020B0502020202020204" pitchFamily="34" charset="0"/>
                          <a:ea typeface="Proxima Nova"/>
                          <a:cs typeface="Proxima Nova"/>
                          <a:sym typeface="Proxima Nova"/>
                        </a:rPr>
                        <a:t> Regression</a:t>
                      </a:r>
                      <a:endParaRPr lang="en-PH" sz="1600" b="1" u="none" strike="noStrike" cap="none" dirty="0" smtClean="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0.0159 </a:t>
                      </a:r>
                      <a:r>
                        <a:rPr lang="en-PH" altLang="zh-CN" sz="1600" b="1" u="none" strike="noStrike" cap="none" baseline="0" dirty="0" smtClean="0">
                          <a:solidFill>
                            <a:schemeClr val="tx1"/>
                          </a:solidFill>
                          <a:latin typeface="Century Gothic" panose="020B0502020202020204" pitchFamily="34" charset="0"/>
                          <a:ea typeface="Proxima Nova"/>
                          <a:cs typeface="Proxima Nova"/>
                          <a:sym typeface="Proxima Nova"/>
                        </a:rPr>
                        <a:t>Gradient Boosting</a:t>
                      </a:r>
                      <a:endParaRPr sz="1600" b="1" u="none" strike="noStrike" cap="none" dirty="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
        <p:nvSpPr>
          <p:cNvPr id="8" name="TextBox 7"/>
          <p:cNvSpPr txBox="1"/>
          <p:nvPr/>
        </p:nvSpPr>
        <p:spPr>
          <a:xfrm>
            <a:off x="1641966" y="608448"/>
            <a:ext cx="9127820" cy="590931"/>
          </a:xfrm>
          <a:prstGeom prst="rect">
            <a:avLst/>
          </a:prstGeom>
          <a:noFill/>
        </p:spPr>
        <p:txBody>
          <a:bodyPr wrap="none" rtlCol="0">
            <a:spAutoFit/>
          </a:bodyPr>
          <a:lstStyle/>
          <a:p>
            <a:pPr algn="ctr" fontAlgn="auto">
              <a:lnSpc>
                <a:spcPct val="90000"/>
              </a:lnSpc>
              <a:spcBef>
                <a:spcPct val="0"/>
              </a:spcBef>
              <a:buClr>
                <a:schemeClr val="accent5"/>
              </a:buClr>
              <a:buSzPts val="4400"/>
              <a:tabLst/>
              <a:defRPr/>
            </a:pPr>
            <a:r>
              <a:rPr lang="en-PH" sz="3600" dirty="0" smtClean="0">
                <a:latin typeface="Century Gothic" panose="020B0502020202020204" pitchFamily="34" charset="0"/>
                <a:ea typeface="+mj-ea"/>
                <a:cs typeface="+mj-cs"/>
              </a:rPr>
              <a:t>Summary Results: Best Performing Model</a:t>
            </a:r>
            <a:endParaRPr lang="en-PH" sz="3600" dirty="0">
              <a:latin typeface="Century Gothic" panose="020B0502020202020204" pitchFamily="34" charset="0"/>
              <a:ea typeface="+mj-ea"/>
              <a:cs typeface="+mj-cs"/>
            </a:endParaRPr>
          </a:p>
        </p:txBody>
      </p:sp>
      <p:sp>
        <p:nvSpPr>
          <p:cNvPr id="4" name="Content Placeholder 2"/>
          <p:cNvSpPr>
            <a:spLocks noGrp="1"/>
          </p:cNvSpPr>
          <p:nvPr>
            <p:ph idx="1"/>
          </p:nvPr>
        </p:nvSpPr>
        <p:spPr>
          <a:xfrm>
            <a:off x="1066800" y="5826126"/>
            <a:ext cx="10515600" cy="560388"/>
          </a:xfrm>
        </p:spPr>
        <p:txBody>
          <a:bodyPr>
            <a:noAutofit/>
          </a:bodyPr>
          <a:lstStyle/>
          <a:p>
            <a:pPr marL="0" indent="0" algn="ctr">
              <a:buNone/>
            </a:pPr>
            <a:r>
              <a:rPr lang="en-PH" sz="1800" i="1" dirty="0" err="1" smtClean="0">
                <a:latin typeface="Century Gothic" panose="020B0502020202020204" pitchFamily="34" charset="0"/>
              </a:rPr>
              <a:t>Fama-French-Carhart</a:t>
            </a:r>
            <a:r>
              <a:rPr lang="en-PH" sz="1800" i="1" dirty="0" smtClean="0">
                <a:latin typeface="Century Gothic" panose="020B0502020202020204" pitchFamily="34" charset="0"/>
              </a:rPr>
              <a:t> has the best predictive power across the 3 models using logistic regression and </a:t>
            </a:r>
            <a:r>
              <a:rPr lang="en-PH" altLang="zh-CN" sz="1800" i="1" dirty="0" smtClean="0">
                <a:latin typeface="Century Gothic" panose="020B0502020202020204" pitchFamily="34" charset="0"/>
                <a:sym typeface="Proxima Nova"/>
              </a:rPr>
              <a:t>Linear Regression</a:t>
            </a:r>
            <a:r>
              <a:rPr lang="en-PH" sz="1800" i="1" dirty="0" smtClean="0">
                <a:latin typeface="Century Gothic" panose="020B0502020202020204" pitchFamily="34" charset="0"/>
              </a:rPr>
              <a:t>. Not </a:t>
            </a:r>
            <a:r>
              <a:rPr lang="en-PH" sz="1800" i="1" dirty="0" smtClean="0">
                <a:latin typeface="Century Gothic" panose="020B0502020202020204" pitchFamily="34" charset="0"/>
              </a:rPr>
              <a:t>surprisingly, AQR also uses the same factor model</a:t>
            </a:r>
            <a:endParaRPr lang="en-PH" sz="1800" i="1" dirty="0">
              <a:latin typeface="Century Gothic" panose="020B0502020202020204" pitchFamily="34" charset="0"/>
            </a:endParaRPr>
          </a:p>
        </p:txBody>
      </p:sp>
      <p:sp>
        <p:nvSpPr>
          <p:cNvPr id="5" name="Content Placeholder 2"/>
          <p:cNvSpPr txBox="1">
            <a:spLocks/>
          </p:cNvSpPr>
          <p:nvPr/>
        </p:nvSpPr>
        <p:spPr>
          <a:xfrm>
            <a:off x="1314450" y="1554162"/>
            <a:ext cx="1087755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1800" smtClean="0">
                <a:latin typeface="Century Gothic" panose="020B0502020202020204" pitchFamily="34" charset="0"/>
              </a:rPr>
              <a:t>Evaluated each factor model using classification (accuracy) and regression (RMSE)</a:t>
            </a:r>
          </a:p>
          <a:p>
            <a:r>
              <a:rPr lang="en-PH" sz="1800" smtClean="0">
                <a:latin typeface="Century Gothic" panose="020B0502020202020204" pitchFamily="34" charset="0"/>
              </a:rPr>
              <a:t>The best model is chosen based on accuracy and RMSE </a:t>
            </a:r>
            <a:endParaRPr lang="en-PH" sz="1800" dirty="0">
              <a:latin typeface="Century Gothic" panose="020B0502020202020204" pitchFamily="34" charset="0"/>
            </a:endParaRPr>
          </a:p>
        </p:txBody>
      </p:sp>
    </p:spTree>
    <p:extLst>
      <p:ext uri="{BB962C8B-B14F-4D97-AF65-F5344CB8AC3E}">
        <p14:creationId xmlns:p14="http://schemas.microsoft.com/office/powerpoint/2010/main" xmlns="" val="92747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Conclusion</a:t>
            </a:r>
            <a:endParaRPr lang="en-PH" dirty="0">
              <a:latin typeface="Century Gothic" panose="020B0502020202020204" pitchFamily="34" charset="0"/>
            </a:endParaRPr>
          </a:p>
        </p:txBody>
      </p:sp>
      <p:sp>
        <p:nvSpPr>
          <p:cNvPr id="5" name="Content Placeholder 2"/>
          <p:cNvSpPr>
            <a:spLocks noGrp="1"/>
          </p:cNvSpPr>
          <p:nvPr>
            <p:ph idx="1"/>
          </p:nvPr>
        </p:nvSpPr>
        <p:spPr>
          <a:xfrm>
            <a:off x="673017" y="1690688"/>
            <a:ext cx="7162883" cy="4351338"/>
          </a:xfrm>
        </p:spPr>
        <p:txBody>
          <a:bodyPr>
            <a:normAutofit/>
          </a:bodyPr>
          <a:lstStyle/>
          <a:p>
            <a:r>
              <a:rPr lang="en-PH" sz="2000" dirty="0" err="1" smtClean="0">
                <a:latin typeface="Century Gothic" panose="020B0502020202020204" pitchFamily="34" charset="0"/>
              </a:rPr>
              <a:t>Fama</a:t>
            </a:r>
            <a:r>
              <a:rPr lang="en-PH" sz="2000" dirty="0" smtClean="0">
                <a:latin typeface="Century Gothic" panose="020B0502020202020204" pitchFamily="34" charset="0"/>
              </a:rPr>
              <a:t>-French-</a:t>
            </a:r>
            <a:r>
              <a:rPr lang="en-PH" sz="2000" dirty="0" err="1" smtClean="0">
                <a:latin typeface="Century Gothic" panose="020B0502020202020204" pitchFamily="34" charset="0"/>
              </a:rPr>
              <a:t>Carhart</a:t>
            </a:r>
            <a:r>
              <a:rPr lang="en-PH" sz="2000" dirty="0" smtClean="0">
                <a:latin typeface="Century Gothic" panose="020B0502020202020204" pitchFamily="34" charset="0"/>
              </a:rPr>
              <a:t> best explain Global Macro Hedge Funds’ performance among all three frameworks</a:t>
            </a:r>
          </a:p>
          <a:p>
            <a:endParaRPr lang="en-PH" sz="2000" dirty="0" smtClean="0">
              <a:latin typeface="Century Gothic" panose="020B0502020202020204" pitchFamily="34" charset="0"/>
            </a:endParaRPr>
          </a:p>
          <a:p>
            <a:r>
              <a:rPr lang="en-PH" sz="2000" dirty="0" smtClean="0">
                <a:latin typeface="Century Gothic" panose="020B0502020202020204" pitchFamily="34" charset="0"/>
              </a:rPr>
              <a:t>For investors, market performance (Mkt), value premium (HML) and momentum (MOM) are key considerations </a:t>
            </a:r>
          </a:p>
          <a:p>
            <a:endParaRPr lang="en-PH" sz="2000" dirty="0">
              <a:latin typeface="Century Gothic" panose="020B0502020202020204" pitchFamily="34" charset="0"/>
            </a:endParaRPr>
          </a:p>
          <a:p>
            <a:r>
              <a:rPr lang="en-PH" sz="2000" dirty="0" smtClean="0">
                <a:latin typeface="Century Gothic" panose="020B0502020202020204" pitchFamily="34" charset="0"/>
              </a:rPr>
              <a:t>For Hedge Fund Managers, exploiting these indicators might be key to drive alpha   </a:t>
            </a:r>
          </a:p>
        </p:txBody>
      </p:sp>
      <p:pic>
        <p:nvPicPr>
          <p:cNvPr id="2050" name="Picture 2" descr="Resulta ng larawan para sa insights"/>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33185"/>
          <a:stretch/>
        </p:blipFill>
        <p:spPr bwMode="auto">
          <a:xfrm>
            <a:off x="8178800" y="599785"/>
            <a:ext cx="3657160" cy="2734092"/>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Resulta ng larawan para sa insights"/>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69038"/>
          <a:stretch/>
        </p:blipFill>
        <p:spPr bwMode="auto">
          <a:xfrm>
            <a:off x="8978899" y="3333877"/>
            <a:ext cx="1570433" cy="25253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35314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esulta ng larawan para sa macroeconomics wallpape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36693" r="15533"/>
          <a:stretch/>
        </p:blipFill>
        <p:spPr bwMode="auto">
          <a:xfrm>
            <a:off x="6299200" y="0"/>
            <a:ext cx="58928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0" y="0"/>
            <a:ext cx="6313714"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234615" y="2769213"/>
            <a:ext cx="577515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40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Appendices</a:t>
            </a:r>
            <a:endParaRPr kumimoji="0" lang="en-PH" sz="4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xmlns="" val="3282334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540"/>
            <a:ext cx="10515600" cy="1325563"/>
          </a:xfrm>
        </p:spPr>
        <p:txBody>
          <a:bodyPr>
            <a:normAutofit/>
          </a:bodyPr>
          <a:lstStyle/>
          <a:p>
            <a:pPr algn="ctr"/>
            <a:r>
              <a:rPr lang="en-PH" sz="3600" dirty="0" smtClean="0">
                <a:latin typeface="Century Gothic" panose="020B0502020202020204" pitchFamily="34" charset="0"/>
              </a:rPr>
              <a:t>Frameworks Used</a:t>
            </a:r>
            <a:endParaRPr lang="en-PH" sz="3600" dirty="0">
              <a:latin typeface="Century Gothic" panose="020B0502020202020204" pitchFamily="34" charset="0"/>
            </a:endParaRPr>
          </a:p>
        </p:txBody>
      </p:sp>
      <p:sp>
        <p:nvSpPr>
          <p:cNvPr id="9" name="Rectangle 2"/>
          <p:cNvSpPr>
            <a:spLocks noChangeArrowheads="1"/>
          </p:cNvSpPr>
          <p:nvPr/>
        </p:nvSpPr>
        <p:spPr bwMode="auto">
          <a:xfrm>
            <a:off x="838200" y="3373438"/>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10" name="Table 9"/>
          <p:cNvGraphicFramePr>
            <a:graphicFrameLocks noGrp="1"/>
          </p:cNvGraphicFramePr>
          <p:nvPr>
            <p:extLst/>
          </p:nvPr>
        </p:nvGraphicFramePr>
        <p:xfrm>
          <a:off x="290308" y="1066671"/>
          <a:ext cx="11187459" cy="5060418"/>
        </p:xfrm>
        <a:graphic>
          <a:graphicData uri="http://schemas.openxmlformats.org/drawingml/2006/table">
            <a:tbl>
              <a:tblPr firstRow="1" firstCol="1" bandRow="1">
                <a:tableStyleId>{5C22544A-7EE6-4342-B048-85BDC9FD1C3A}</a:tableStyleId>
              </a:tblPr>
              <a:tblGrid>
                <a:gridCol w="2944211">
                  <a:extLst>
                    <a:ext uri="{9D8B030D-6E8A-4147-A177-3AD203B41FA5}">
                      <a16:colId xmlns:a16="http://schemas.microsoft.com/office/drawing/2014/main" xmlns="" val="1469510191"/>
                    </a:ext>
                  </a:extLst>
                </a:gridCol>
                <a:gridCol w="4585648">
                  <a:extLst>
                    <a:ext uri="{9D8B030D-6E8A-4147-A177-3AD203B41FA5}">
                      <a16:colId xmlns:a16="http://schemas.microsoft.com/office/drawing/2014/main" xmlns="" val="809374522"/>
                    </a:ext>
                  </a:extLst>
                </a:gridCol>
                <a:gridCol w="3657600">
                  <a:extLst>
                    <a:ext uri="{9D8B030D-6E8A-4147-A177-3AD203B41FA5}">
                      <a16:colId xmlns:a16="http://schemas.microsoft.com/office/drawing/2014/main" xmlns="" val="1424698285"/>
                    </a:ext>
                  </a:extLst>
                </a:gridCol>
              </a:tblGrid>
              <a:tr h="558663">
                <a:tc>
                  <a:txBody>
                    <a:bodyPr/>
                    <a:lstStyle/>
                    <a:p>
                      <a:pPr marL="0" marR="0" algn="ctr">
                        <a:lnSpc>
                          <a:spcPct val="107000"/>
                        </a:lnSpc>
                        <a:spcBef>
                          <a:spcPts val="0"/>
                        </a:spcBef>
                        <a:spcAft>
                          <a:spcPts val="0"/>
                        </a:spcAft>
                      </a:pPr>
                      <a:r>
                        <a:rPr lang="en-PH" sz="1600" dirty="0" smtClean="0">
                          <a:effectLst/>
                          <a:latin typeface="Century Gothic" panose="020B0502020202020204" pitchFamily="34" charset="0"/>
                        </a:rPr>
                        <a:t>Frameworks</a:t>
                      </a:r>
                      <a:endParaRPr lang="en-PH"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Theoretical</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ea typeface="+mn-ea"/>
                          <a:cs typeface="+mn-cs"/>
                        </a:rPr>
                        <a:t>Empirical</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913227401"/>
                  </a:ext>
                </a:extLst>
              </a:tr>
              <a:tr h="584217">
                <a:tc>
                  <a:txBody>
                    <a:bodyPr/>
                    <a:lstStyle/>
                    <a:p>
                      <a:pPr marL="0" marR="0" algn="ctr">
                        <a:lnSpc>
                          <a:spcPct val="107000"/>
                        </a:lnSpc>
                        <a:spcBef>
                          <a:spcPts val="0"/>
                        </a:spcBef>
                        <a:spcAft>
                          <a:spcPts val="0"/>
                        </a:spcAft>
                      </a:pPr>
                      <a:r>
                        <a:rPr lang="en-PH" sz="1400" dirty="0" err="1" smtClean="0">
                          <a:effectLst/>
                          <a:latin typeface="Century Gothic" panose="020B0502020202020204" pitchFamily="34" charset="0"/>
                        </a:rPr>
                        <a:t>Fama</a:t>
                      </a:r>
                      <a:r>
                        <a:rPr lang="en-PH" sz="1400" dirty="0" smtClean="0">
                          <a:effectLst/>
                          <a:latin typeface="Century Gothic" panose="020B0502020202020204" pitchFamily="34" charset="0"/>
                        </a:rPr>
                        <a:t>-French-</a:t>
                      </a:r>
                      <a:r>
                        <a:rPr lang="en-PH" sz="1400" dirty="0" err="1" smtClean="0">
                          <a:effectLst/>
                          <a:latin typeface="Century Gothic" panose="020B0502020202020204" pitchFamily="34" charset="0"/>
                        </a:rPr>
                        <a:t>Carhart</a:t>
                      </a:r>
                      <a:r>
                        <a:rPr lang="en-PH" sz="1400" baseline="0" dirty="0" smtClean="0">
                          <a:effectLst/>
                          <a:latin typeface="Century Gothic" panose="020B0502020202020204" pitchFamily="34" charset="0"/>
                        </a:rPr>
                        <a:t> Four Factor Model</a:t>
                      </a:r>
                      <a:endParaRPr lang="en-PH" sz="1400" dirty="0">
                        <a:effectLst/>
                        <a:latin typeface="Century Gothic" panose="020B0502020202020204" pitchFamily="34" charset="0"/>
                      </a:endParaRPr>
                    </a:p>
                  </a:txBody>
                  <a:tcPr marL="66541" marR="66541" marT="0" marB="0" anchor="ctr"/>
                </a:tc>
                <a:tc>
                  <a:txBody>
                    <a:bodyPr/>
                    <a:lstStyle/>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Market, size, value and momentum explain stock performance</a:t>
                      </a:r>
                      <a:endParaRPr lang="en-PH"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algn="ct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𝑖</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 𝛼</a:t>
                      </a:r>
                      <a:r>
                        <a:rPr lang="en-US" sz="1200" b="1" baseline="-25000" dirty="0" smtClean="0">
                          <a:latin typeface="Century Gothic" panose="020B0502020202020204" pitchFamily="34" charset="0"/>
                        </a:rPr>
                        <a:t>𝑖 </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MKT </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𝑀𝐾𝑇</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SMB</a:t>
                      </a:r>
                      <a:r>
                        <a:rPr lang="en-US" sz="1200" b="1" dirty="0" smtClean="0">
                          <a:latin typeface="Century Gothic" panose="020B0502020202020204" pitchFamily="34" charset="0"/>
                        </a:rPr>
                        <a:t>(SMB) + 𝛽</a:t>
                      </a:r>
                      <a:r>
                        <a:rPr lang="en-US" sz="1200" b="1" baseline="-25000" dirty="0" smtClean="0">
                          <a:latin typeface="Century Gothic" panose="020B0502020202020204" pitchFamily="34" charset="0"/>
                        </a:rPr>
                        <a:t>HML </a:t>
                      </a:r>
                      <a:r>
                        <a:rPr lang="en-US" sz="1200" b="1" dirty="0" smtClean="0">
                          <a:latin typeface="Century Gothic" panose="020B0502020202020204" pitchFamily="34" charset="0"/>
                        </a:rPr>
                        <a:t>(HML) + 𝛽</a:t>
                      </a:r>
                      <a:r>
                        <a:rPr lang="en-US" sz="1200" b="1" baseline="-25000" dirty="0" smtClean="0">
                          <a:latin typeface="Century Gothic" panose="020B0502020202020204" pitchFamily="34" charset="0"/>
                        </a:rPr>
                        <a:t>UMD </a:t>
                      </a:r>
                      <a:r>
                        <a:rPr lang="en-US" sz="1200" b="1" dirty="0" smtClean="0">
                          <a:latin typeface="Century Gothic" panose="020B0502020202020204" pitchFamily="34" charset="0"/>
                        </a:rPr>
                        <a:t>(UMD) + </a:t>
                      </a:r>
                      <a:r>
                        <a:rPr lang="en-US" sz="1200" b="1" i="1" dirty="0" err="1" smtClean="0">
                          <a:latin typeface="Century Gothic" panose="020B0502020202020204" pitchFamily="34" charset="0"/>
                        </a:rPr>
                        <a:t>e</a:t>
                      </a:r>
                      <a:r>
                        <a:rPr lang="en-US" sz="1200" b="1" baseline="-25000" dirty="0" err="1" smtClean="0">
                          <a:latin typeface="Century Gothic" panose="020B0502020202020204" pitchFamily="34" charset="0"/>
                        </a:rPr>
                        <a:t>i</a:t>
                      </a:r>
                      <a:r>
                        <a:rPr lang="en-US" sz="1200" b="1" dirty="0" smtClean="0">
                          <a:latin typeface="Century Gothic" panose="020B0502020202020204" pitchFamily="34" charset="0"/>
                        </a:rPr>
                        <a:t> </a:t>
                      </a:r>
                      <a:endParaRPr lang="en-US" sz="1200" b="1" dirty="0">
                        <a:latin typeface="Century Gothic" panose="020B0502020202020204" pitchFamily="34" charset="0"/>
                      </a:endParaRPr>
                    </a:p>
                  </a:txBody>
                  <a:tcPr marL="66541" marR="66541" marT="0" marB="0" anchor="ctr"/>
                </a:tc>
                <a:extLst>
                  <a:ext uri="{0D108BD9-81ED-4DB2-BD59-A6C34878D82A}">
                    <a16:rowId xmlns:a16="http://schemas.microsoft.com/office/drawing/2014/main" xmlns="" val="3000021571"/>
                  </a:ext>
                </a:extLst>
              </a:tr>
              <a:tr h="2444336">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Trend Following Factors</a:t>
                      </a:r>
                      <a:endParaRPr lang="en-PH" sz="1400" dirty="0">
                        <a:effectLst/>
                        <a:latin typeface="Century Gothic" panose="020B0502020202020204" pitchFamily="34" charset="0"/>
                      </a:endParaRPr>
                    </a:p>
                  </a:txBody>
                  <a:tcPr marL="66541" marR="66541" marT="0" marB="0" anchor="ctr"/>
                </a:tc>
                <a:tc>
                  <a:txBody>
                    <a:bodyPr/>
                    <a:lstStyle/>
                    <a:p>
                      <a:pPr marL="0" marR="0" algn="ctr">
                        <a:lnSpc>
                          <a:spcPct val="107000"/>
                        </a:lnSpc>
                        <a:spcBef>
                          <a:spcPts val="0"/>
                        </a:spcBef>
                        <a:spcAft>
                          <a:spcPts val="0"/>
                        </a:spcAft>
                      </a:pPr>
                      <a:r>
                        <a:rPr lang="en-PH" sz="1200" b="1" dirty="0" smtClean="0">
                          <a:effectLst/>
                          <a:latin typeface="Century Gothic" panose="020B0502020202020204" pitchFamily="34" charset="0"/>
                          <a:ea typeface="Calibri" panose="020F0502020204030204" pitchFamily="34" charset="0"/>
                          <a:cs typeface="Times New Roman" panose="02020603050405020304" pitchFamily="18" charset="0"/>
                        </a:rPr>
                        <a:t>Trend-Following Risk Factors (3):</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-Bond Trend-Following Factor </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-Currency Trend-Following Factor </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-Commodity Trend-Following Factor</a:t>
                      </a:r>
                    </a:p>
                    <a:p>
                      <a:pPr marL="0" marR="0" algn="ctr">
                        <a:lnSpc>
                          <a:spcPct val="107000"/>
                        </a:lnSpc>
                        <a:spcBef>
                          <a:spcPts val="0"/>
                        </a:spcBef>
                        <a:spcAft>
                          <a:spcPts val="0"/>
                        </a:spcAft>
                      </a:pPr>
                      <a:endParaRPr lang="en-PH" sz="1200" dirty="0" smtClean="0">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PH" sz="1200" b="1" dirty="0" smtClean="0">
                          <a:effectLst/>
                          <a:latin typeface="Century Gothic" panose="020B0502020202020204" pitchFamily="34" charset="0"/>
                          <a:ea typeface="Calibri" panose="020F0502020204030204" pitchFamily="34" charset="0"/>
                          <a:cs typeface="Times New Roman" panose="02020603050405020304" pitchFamily="18" charset="0"/>
                        </a:rPr>
                        <a:t>Equity-oriented Risk Factors (2):</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-Equity Market Factor </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-The Size Spread Factor</a:t>
                      </a:r>
                    </a:p>
                    <a:p>
                      <a:pPr marL="0" marR="0" algn="ctr">
                        <a:lnSpc>
                          <a:spcPct val="107000"/>
                        </a:lnSpc>
                        <a:spcBef>
                          <a:spcPts val="0"/>
                        </a:spcBef>
                        <a:spcAft>
                          <a:spcPts val="0"/>
                        </a:spcAft>
                      </a:pPr>
                      <a:endParaRPr lang="en-PH" sz="1200" dirty="0" smtClean="0">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PH" sz="1200" b="1" dirty="0" smtClean="0">
                          <a:effectLst/>
                          <a:latin typeface="Century Gothic" panose="020B0502020202020204" pitchFamily="34" charset="0"/>
                          <a:ea typeface="Calibri" panose="020F0502020204030204" pitchFamily="34" charset="0"/>
                          <a:cs typeface="Times New Roman" panose="02020603050405020304" pitchFamily="18" charset="0"/>
                        </a:rPr>
                        <a:t>Bond-oriented Risk Factors (2):</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-The Bond Market Factor </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    -The Credit Spread Factor </a:t>
                      </a:r>
                      <a:endParaRPr lang="en-PH"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algn="ct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𝑖</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 𝛼</a:t>
                      </a:r>
                      <a:r>
                        <a:rPr lang="en-US" sz="1200" b="1" baseline="-25000" dirty="0" smtClean="0">
                          <a:latin typeface="Century Gothic" panose="020B0502020202020204" pitchFamily="34" charset="0"/>
                        </a:rPr>
                        <a:t>𝑖 </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1 </a:t>
                      </a:r>
                      <a:r>
                        <a:rPr lang="en-US" sz="1200" b="1" dirty="0" smtClean="0">
                          <a:latin typeface="Century Gothic" panose="020B0502020202020204" pitchFamily="34" charset="0"/>
                        </a:rPr>
                        <a:t>(PTFSBD)+ 𝛽</a:t>
                      </a:r>
                      <a:r>
                        <a:rPr lang="en-US" sz="1200" b="1" baseline="-25000" dirty="0" smtClean="0">
                          <a:latin typeface="Century Gothic" panose="020B0502020202020204" pitchFamily="34" charset="0"/>
                        </a:rPr>
                        <a:t>2</a:t>
                      </a:r>
                      <a:r>
                        <a:rPr lang="en-US" sz="1200" b="1" dirty="0" smtClean="0">
                          <a:latin typeface="Century Gothic" panose="020B0502020202020204" pitchFamily="34" charset="0"/>
                        </a:rPr>
                        <a:t>(PTFSFX) + 𝛽</a:t>
                      </a:r>
                      <a:r>
                        <a:rPr lang="en-US" sz="1200" b="1" baseline="-25000" dirty="0" smtClean="0">
                          <a:latin typeface="Century Gothic" panose="020B0502020202020204" pitchFamily="34" charset="0"/>
                        </a:rPr>
                        <a:t>3 </a:t>
                      </a:r>
                      <a:r>
                        <a:rPr lang="en-US" sz="1200" b="1" dirty="0" smtClean="0">
                          <a:latin typeface="Century Gothic" panose="020B0502020202020204" pitchFamily="34" charset="0"/>
                        </a:rPr>
                        <a:t>(PTFSCOM) + 𝛽</a:t>
                      </a:r>
                      <a:r>
                        <a:rPr lang="en-US" sz="1200" b="1" baseline="-25000" dirty="0" smtClean="0">
                          <a:latin typeface="Century Gothic" panose="020B0502020202020204" pitchFamily="34" charset="0"/>
                        </a:rPr>
                        <a:t>4 </a:t>
                      </a:r>
                      <a:r>
                        <a:rPr lang="en-US" sz="1200" b="1" dirty="0" smtClean="0">
                          <a:latin typeface="Century Gothic" panose="020B0502020202020204" pitchFamily="34" charset="0"/>
                        </a:rPr>
                        <a:t>(PTFSIR) + 𝛽</a:t>
                      </a:r>
                      <a:r>
                        <a:rPr lang="en-US" sz="1200" b="1" baseline="-25000" dirty="0" smtClean="0">
                          <a:latin typeface="Century Gothic" panose="020B0502020202020204" pitchFamily="34" charset="0"/>
                        </a:rPr>
                        <a:t>5</a:t>
                      </a:r>
                      <a:r>
                        <a:rPr lang="en-US" sz="1200" b="1" dirty="0" smtClean="0">
                          <a:latin typeface="Century Gothic" panose="020B0502020202020204" pitchFamily="34" charset="0"/>
                        </a:rPr>
                        <a:t>(PTFSTK) + 𝛽</a:t>
                      </a:r>
                      <a:r>
                        <a:rPr lang="en-US" sz="1200" b="1" baseline="-25000" dirty="0" smtClean="0">
                          <a:latin typeface="Century Gothic" panose="020B0502020202020204" pitchFamily="34" charset="0"/>
                        </a:rPr>
                        <a:t>6 </a:t>
                      </a:r>
                      <a:r>
                        <a:rPr lang="en-US" sz="1200" b="1" dirty="0" smtClean="0">
                          <a:latin typeface="Century Gothic" panose="020B0502020202020204" pitchFamily="34" charset="0"/>
                        </a:rPr>
                        <a:t>(DGS10) + 𝛽</a:t>
                      </a:r>
                      <a:r>
                        <a:rPr lang="en-US" sz="1200" b="1" baseline="-25000" dirty="0" smtClean="0">
                          <a:latin typeface="Century Gothic" panose="020B0502020202020204" pitchFamily="34" charset="0"/>
                        </a:rPr>
                        <a:t>7 </a:t>
                      </a:r>
                      <a:r>
                        <a:rPr lang="en-US" sz="1200" b="1" dirty="0" smtClean="0">
                          <a:latin typeface="Century Gothic" panose="020B0502020202020204" pitchFamily="34" charset="0"/>
                        </a:rPr>
                        <a:t>(</a:t>
                      </a:r>
                      <a:r>
                        <a:rPr lang="en-US" sz="1200" b="1" dirty="0" err="1" smtClean="0">
                          <a:latin typeface="Century Gothic" panose="020B0502020202020204" pitchFamily="34" charset="0"/>
                        </a:rPr>
                        <a:t>CS_factor</a:t>
                      </a:r>
                      <a:r>
                        <a:rPr lang="en-US" sz="1200" b="1" dirty="0" smtClean="0">
                          <a:latin typeface="Century Gothic" panose="020B0502020202020204" pitchFamily="34" charset="0"/>
                        </a:rPr>
                        <a:t>)  + </a:t>
                      </a:r>
                      <a:r>
                        <a:rPr lang="en-US" sz="1200" b="1" i="1" dirty="0" err="1" smtClean="0">
                          <a:latin typeface="Century Gothic" panose="020B0502020202020204" pitchFamily="34" charset="0"/>
                        </a:rPr>
                        <a:t>e</a:t>
                      </a:r>
                      <a:r>
                        <a:rPr lang="en-US" sz="1200" b="1" baseline="-25000" dirty="0" err="1" smtClean="0">
                          <a:latin typeface="Century Gothic" panose="020B0502020202020204" pitchFamily="34" charset="0"/>
                        </a:rPr>
                        <a:t>i</a:t>
                      </a:r>
                      <a:r>
                        <a:rPr lang="en-US" sz="1200" b="1" dirty="0" smtClean="0">
                          <a:latin typeface="Century Gothic" panose="020B0502020202020204" pitchFamily="34" charset="0"/>
                        </a:rPr>
                        <a:t> </a:t>
                      </a:r>
                    </a:p>
                  </a:txBody>
                  <a:tcPr marL="66541" marR="66541" marT="0" marB="0" anchor="ctr"/>
                </a:tc>
                <a:extLst>
                  <a:ext uri="{0D108BD9-81ED-4DB2-BD59-A6C34878D82A}">
                    <a16:rowId xmlns:a16="http://schemas.microsoft.com/office/drawing/2014/main" xmlns="" val="3654193055"/>
                  </a:ext>
                </a:extLst>
              </a:tr>
              <a:tr h="1026096">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Macroeconomic</a:t>
                      </a:r>
                      <a:r>
                        <a:rPr lang="en-PH" sz="1400" baseline="0" dirty="0" smtClean="0">
                          <a:effectLst/>
                          <a:latin typeface="Century Gothic" panose="020B0502020202020204" pitchFamily="34" charset="0"/>
                        </a:rPr>
                        <a:t> Factors</a:t>
                      </a:r>
                      <a:endParaRPr lang="en-PH" sz="1400" dirty="0">
                        <a:effectLst/>
                        <a:latin typeface="Century Gothic" panose="020B0502020202020204" pitchFamily="34" charset="0"/>
                      </a:endParaRPr>
                    </a:p>
                  </a:txBody>
                  <a:tcPr marL="66541" marR="66541"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PH" sz="1200" kern="1200" dirty="0" smtClean="0">
                          <a:solidFill>
                            <a:schemeClr val="dk1"/>
                          </a:solidFill>
                          <a:effectLst/>
                          <a:latin typeface="Century Gothic" panose="020B0502020202020204" pitchFamily="34" charset="0"/>
                          <a:ea typeface="Calibri" panose="020F0502020204030204" pitchFamily="34" charset="0"/>
                          <a:cs typeface="Times New Roman" panose="02020603050405020304" pitchFamily="18" charset="0"/>
                        </a:rPr>
                        <a:t>Default spread, aggregate dividend yield, the growth rate of real Gross Domestic Product (GDP) per capita</a:t>
                      </a:r>
                      <a:r>
                        <a:rPr lang="en-PH" sz="1200" kern="1200" noProof="0" dirty="0" smtClean="0">
                          <a:solidFill>
                            <a:schemeClr val="dk1"/>
                          </a:solidFill>
                          <a:effectLst/>
                          <a:latin typeface="Century Gothic" panose="020B0502020202020204" pitchFamily="34" charset="0"/>
                          <a:ea typeface="Calibri" panose="020F0502020204030204" pitchFamily="34" charset="0"/>
                          <a:cs typeface="Times New Roman" panose="02020603050405020304" pitchFamily="18" charset="0"/>
                        </a:rPr>
                        <a:t>, inflation rate, </a:t>
                      </a:r>
                      <a:r>
                        <a:rPr lang="en-PH" sz="1200" kern="1200" dirty="0" smtClean="0">
                          <a:solidFill>
                            <a:schemeClr val="dk1"/>
                          </a:solidFill>
                          <a:effectLst/>
                          <a:latin typeface="Century Gothic" panose="020B0502020202020204" pitchFamily="34" charset="0"/>
                          <a:ea typeface="Calibri" panose="020F0502020204030204" pitchFamily="34" charset="0"/>
                          <a:cs typeface="Times New Roman" panose="02020603050405020304" pitchFamily="18" charset="0"/>
                        </a:rPr>
                        <a:t>equity market index, term spread, short-term interest rate changes, and unemployment rate</a:t>
                      </a:r>
                      <a:endParaRPr lang="en-PH" sz="1200" kern="1200" dirty="0">
                        <a:solidFill>
                          <a:schemeClr val="dk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algn="ct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𝑖</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 𝛼</a:t>
                      </a:r>
                      <a:r>
                        <a:rPr lang="en-US" sz="1200" b="1" baseline="-25000" dirty="0" smtClean="0">
                          <a:latin typeface="Century Gothic" panose="020B0502020202020204" pitchFamily="34" charset="0"/>
                        </a:rPr>
                        <a:t>𝑖 </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1 </a:t>
                      </a:r>
                      <a:r>
                        <a:rPr lang="en-US" sz="1200" b="1" dirty="0" smtClean="0">
                          <a:latin typeface="Century Gothic" panose="020B0502020202020204" pitchFamily="34" charset="0"/>
                        </a:rPr>
                        <a:t>(DEF)+ 𝛽</a:t>
                      </a:r>
                      <a:r>
                        <a:rPr lang="en-US" sz="1200" b="1" baseline="-25000" dirty="0" smtClean="0">
                          <a:latin typeface="Century Gothic" panose="020B0502020202020204" pitchFamily="34" charset="0"/>
                        </a:rPr>
                        <a:t>2</a:t>
                      </a:r>
                      <a:r>
                        <a:rPr lang="en-US" sz="1200" b="1" dirty="0" smtClean="0">
                          <a:latin typeface="Century Gothic" panose="020B0502020202020204" pitchFamily="34" charset="0"/>
                        </a:rPr>
                        <a:t>(DIV) + 𝛽</a:t>
                      </a:r>
                      <a:r>
                        <a:rPr lang="en-US" sz="1200" b="1" baseline="-25000" dirty="0" smtClean="0">
                          <a:latin typeface="Century Gothic" panose="020B0502020202020204" pitchFamily="34" charset="0"/>
                        </a:rPr>
                        <a:t>3 </a:t>
                      </a:r>
                      <a:r>
                        <a:rPr lang="en-US" sz="1200" b="1" dirty="0" smtClean="0">
                          <a:latin typeface="Century Gothic" panose="020B0502020202020204" pitchFamily="34" charset="0"/>
                        </a:rPr>
                        <a:t>(GDP) + 𝛽</a:t>
                      </a:r>
                      <a:r>
                        <a:rPr lang="en-US" sz="1200" b="1" baseline="-25000" dirty="0" smtClean="0">
                          <a:latin typeface="Century Gothic" panose="020B0502020202020204" pitchFamily="34" charset="0"/>
                        </a:rPr>
                        <a:t>4 </a:t>
                      </a:r>
                      <a:r>
                        <a:rPr lang="en-US" sz="1200" b="1" dirty="0" smtClean="0">
                          <a:latin typeface="Century Gothic" panose="020B0502020202020204" pitchFamily="34" charset="0"/>
                        </a:rPr>
                        <a:t>(INFLTN) + 𝛽</a:t>
                      </a:r>
                      <a:r>
                        <a:rPr lang="en-US" sz="1200" b="1" baseline="-25000" dirty="0" smtClean="0">
                          <a:latin typeface="Century Gothic" panose="020B0502020202020204" pitchFamily="34" charset="0"/>
                        </a:rPr>
                        <a:t>5</a:t>
                      </a:r>
                      <a:r>
                        <a:rPr lang="en-US" sz="1200" b="1" dirty="0" smtClean="0">
                          <a:latin typeface="Century Gothic" panose="020B0502020202020204" pitchFamily="34" charset="0"/>
                        </a:rPr>
                        <a:t>(MKT) + 𝛽</a:t>
                      </a:r>
                      <a:r>
                        <a:rPr lang="en-US" sz="1200" b="1" baseline="-25000" dirty="0" smtClean="0">
                          <a:latin typeface="Century Gothic" panose="020B0502020202020204" pitchFamily="34" charset="0"/>
                        </a:rPr>
                        <a:t>6 </a:t>
                      </a:r>
                      <a:r>
                        <a:rPr lang="en-US" sz="1200" b="1" dirty="0" smtClean="0">
                          <a:latin typeface="Century Gothic" panose="020B0502020202020204" pitchFamily="34" charset="0"/>
                        </a:rPr>
                        <a:t>(RREL) + 𝛽</a:t>
                      </a:r>
                      <a:r>
                        <a:rPr lang="en-US" sz="1200" b="1" baseline="-25000" dirty="0" smtClean="0">
                          <a:latin typeface="Century Gothic" panose="020B0502020202020204" pitchFamily="34" charset="0"/>
                        </a:rPr>
                        <a:t>7 </a:t>
                      </a:r>
                      <a:r>
                        <a:rPr lang="en-US" sz="1200" b="1" dirty="0" smtClean="0">
                          <a:latin typeface="Century Gothic" panose="020B0502020202020204" pitchFamily="34" charset="0"/>
                        </a:rPr>
                        <a:t>(TERM) +𝛽</a:t>
                      </a:r>
                      <a:r>
                        <a:rPr lang="en-US" sz="1200" b="1" baseline="-25000" dirty="0" smtClean="0">
                          <a:latin typeface="Century Gothic" panose="020B0502020202020204" pitchFamily="34" charset="0"/>
                        </a:rPr>
                        <a:t>7 </a:t>
                      </a:r>
                      <a:r>
                        <a:rPr lang="en-US" sz="1200" b="1" dirty="0" smtClean="0">
                          <a:latin typeface="Century Gothic" panose="020B0502020202020204" pitchFamily="34" charset="0"/>
                        </a:rPr>
                        <a:t>(UNEMP) + </a:t>
                      </a:r>
                      <a:r>
                        <a:rPr lang="en-US" sz="1200" b="1" i="1" dirty="0" err="1" smtClean="0">
                          <a:latin typeface="Century Gothic" panose="020B0502020202020204" pitchFamily="34" charset="0"/>
                        </a:rPr>
                        <a:t>e</a:t>
                      </a:r>
                      <a:r>
                        <a:rPr lang="en-US" sz="1200" b="1" baseline="-25000" dirty="0" err="1" smtClean="0">
                          <a:latin typeface="Century Gothic" panose="020B0502020202020204" pitchFamily="34" charset="0"/>
                        </a:rPr>
                        <a:t>i</a:t>
                      </a:r>
                      <a:r>
                        <a:rPr lang="en-US" sz="1200" b="1" dirty="0" smtClean="0">
                          <a:latin typeface="Century Gothic" panose="020B0502020202020204" pitchFamily="34" charset="0"/>
                        </a:rPr>
                        <a:t> </a:t>
                      </a:r>
                    </a:p>
                  </a:txBody>
                  <a:tcPr marL="66541" marR="66541" marT="0" marB="0" anchor="ctr"/>
                </a:tc>
                <a:extLst>
                  <a:ext uri="{0D108BD9-81ED-4DB2-BD59-A6C34878D82A}">
                    <a16:rowId xmlns:a16="http://schemas.microsoft.com/office/drawing/2014/main" xmlns="" val="2267532084"/>
                  </a:ext>
                </a:extLst>
              </a:tr>
              <a:tr h="447106">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ea typeface="+mn-ea"/>
                          <a:cs typeface="+mn-cs"/>
                        </a:rPr>
                        <a:t>Volatility</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Volatility index</a:t>
                      </a:r>
                      <a:endParaRPr lang="en-PH"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algn="ct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𝑖</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 𝛼</a:t>
                      </a:r>
                      <a:r>
                        <a:rPr lang="en-US" sz="1200" b="1" baseline="-25000" dirty="0" smtClean="0">
                          <a:latin typeface="Century Gothic" panose="020B0502020202020204" pitchFamily="34" charset="0"/>
                        </a:rPr>
                        <a:t>𝑖 </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1 </a:t>
                      </a:r>
                      <a:r>
                        <a:rPr lang="en-US" sz="1200" b="1" dirty="0" smtClean="0">
                          <a:latin typeface="Century Gothic" panose="020B0502020202020204" pitchFamily="34" charset="0"/>
                        </a:rPr>
                        <a:t>(VIX)</a:t>
                      </a:r>
                      <a:r>
                        <a:rPr lang="en-US" sz="1200" b="1" baseline="0" dirty="0" smtClean="0">
                          <a:latin typeface="Century Gothic" panose="020B0502020202020204" pitchFamily="34" charset="0"/>
                        </a:rPr>
                        <a:t> </a:t>
                      </a:r>
                      <a:r>
                        <a:rPr lang="en-US" sz="1200" b="1" dirty="0" smtClean="0">
                          <a:latin typeface="Century Gothic" panose="020B0502020202020204" pitchFamily="34" charset="0"/>
                        </a:rPr>
                        <a:t>+ </a:t>
                      </a:r>
                      <a:r>
                        <a:rPr lang="en-US" sz="1200" b="1" i="1" dirty="0" err="1" smtClean="0">
                          <a:latin typeface="Century Gothic" panose="020B0502020202020204" pitchFamily="34" charset="0"/>
                        </a:rPr>
                        <a:t>e</a:t>
                      </a:r>
                      <a:r>
                        <a:rPr lang="en-US" sz="1200" b="1" baseline="-25000" dirty="0" err="1" smtClean="0">
                          <a:latin typeface="Century Gothic" panose="020B0502020202020204" pitchFamily="34" charset="0"/>
                        </a:rPr>
                        <a:t>i</a:t>
                      </a:r>
                      <a:r>
                        <a:rPr lang="en-US" sz="1200" b="1" dirty="0" smtClean="0">
                          <a:latin typeface="Century Gothic" panose="020B0502020202020204" pitchFamily="34" charset="0"/>
                        </a:rPr>
                        <a:t> </a:t>
                      </a:r>
                      <a:endParaRPr lang="en-US" sz="1200" b="1" dirty="0">
                        <a:latin typeface="Century Gothic" panose="020B0502020202020204" pitchFamily="34" charset="0"/>
                      </a:endParaRPr>
                    </a:p>
                  </a:txBody>
                  <a:tcPr marL="66541" marR="66541" marT="0" marB="0" anchor="ctr"/>
                </a:tc>
                <a:extLst>
                  <a:ext uri="{0D108BD9-81ED-4DB2-BD59-A6C34878D82A}">
                    <a16:rowId xmlns:a16="http://schemas.microsoft.com/office/drawing/2014/main" xmlns="" val="863598505"/>
                  </a:ext>
                </a:extLst>
              </a:tr>
            </a:tbl>
          </a:graphicData>
        </a:graphic>
      </p:graphicFrame>
    </p:spTree>
    <p:extLst>
      <p:ext uri="{BB962C8B-B14F-4D97-AF65-F5344CB8AC3E}">
        <p14:creationId xmlns:p14="http://schemas.microsoft.com/office/powerpoint/2010/main" xmlns="" val="2488968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757"/>
            <a:ext cx="10515600" cy="987009"/>
          </a:xfrm>
        </p:spPr>
        <p:txBody>
          <a:bodyPr>
            <a:normAutofit/>
          </a:bodyPr>
          <a:lstStyle/>
          <a:p>
            <a:pPr algn="ctr"/>
            <a:r>
              <a:rPr lang="en-PH" sz="3600" dirty="0" smtClean="0">
                <a:latin typeface="Century Gothic" panose="020B0502020202020204" pitchFamily="34" charset="0"/>
              </a:rPr>
              <a:t>Data Preparation</a:t>
            </a:r>
            <a:endParaRPr lang="en-PH" sz="3600" dirty="0">
              <a:latin typeface="Century Gothic" panose="020B0502020202020204" pitchFamily="34" charset="0"/>
            </a:endParaRPr>
          </a:p>
        </p:txBody>
      </p:sp>
      <p:sp>
        <p:nvSpPr>
          <p:cNvPr id="9" name="Rectangle 2"/>
          <p:cNvSpPr>
            <a:spLocks noChangeArrowheads="1"/>
          </p:cNvSpPr>
          <p:nvPr/>
        </p:nvSpPr>
        <p:spPr bwMode="auto">
          <a:xfrm>
            <a:off x="606188" y="109232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3"/>
          <p:cNvSpPr>
            <a:spLocks noChangeArrowheads="1"/>
          </p:cNvSpPr>
          <p:nvPr/>
        </p:nvSpPr>
        <p:spPr bwMode="auto">
          <a:xfrm>
            <a:off x="838201" y="1249272"/>
            <a:ext cx="73914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err="1">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Fama</a:t>
            </a: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-French-</a:t>
            </a:r>
            <a:r>
              <a:rPr kumimoji="0" lang="en-PH" altLang="en-US" sz="1600" b="0" i="0" u="none" strike="noStrike" kern="1200" cap="none" spc="0" normalizeH="0" baseline="0" noProof="0" dirty="0" err="1">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Carhart</a:t>
            </a: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 4 Factor Model (combination of market risks</a:t>
            </a:r>
            <a:r>
              <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a:t>
            </a:r>
            <a:endPar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838200" y="1635995"/>
          <a:ext cx="10694157" cy="4475278"/>
        </p:xfrm>
        <a:graphic>
          <a:graphicData uri="http://schemas.openxmlformats.org/drawingml/2006/table">
            <a:tbl>
              <a:tblPr firstRow="1" firstCol="1" bandRow="1">
                <a:tableStyleId>{5C22544A-7EE6-4342-B048-85BDC9FD1C3A}</a:tableStyleId>
              </a:tblPr>
              <a:tblGrid>
                <a:gridCol w="1655456">
                  <a:extLst>
                    <a:ext uri="{9D8B030D-6E8A-4147-A177-3AD203B41FA5}">
                      <a16:colId xmlns:a16="http://schemas.microsoft.com/office/drawing/2014/main" xmlns="" val="2495281091"/>
                    </a:ext>
                  </a:extLst>
                </a:gridCol>
                <a:gridCol w="3122694">
                  <a:extLst>
                    <a:ext uri="{9D8B030D-6E8A-4147-A177-3AD203B41FA5}">
                      <a16:colId xmlns:a16="http://schemas.microsoft.com/office/drawing/2014/main" xmlns="" val="1083815252"/>
                    </a:ext>
                  </a:extLst>
                </a:gridCol>
                <a:gridCol w="1362435">
                  <a:extLst>
                    <a:ext uri="{9D8B030D-6E8A-4147-A177-3AD203B41FA5}">
                      <a16:colId xmlns:a16="http://schemas.microsoft.com/office/drawing/2014/main" xmlns="" val="583732756"/>
                    </a:ext>
                  </a:extLst>
                </a:gridCol>
                <a:gridCol w="1518570">
                  <a:extLst>
                    <a:ext uri="{9D8B030D-6E8A-4147-A177-3AD203B41FA5}">
                      <a16:colId xmlns:a16="http://schemas.microsoft.com/office/drawing/2014/main" xmlns="" val="2940861511"/>
                    </a:ext>
                  </a:extLst>
                </a:gridCol>
                <a:gridCol w="1518570">
                  <a:extLst>
                    <a:ext uri="{9D8B030D-6E8A-4147-A177-3AD203B41FA5}">
                      <a16:colId xmlns:a16="http://schemas.microsoft.com/office/drawing/2014/main" xmlns="" val="1513878121"/>
                    </a:ext>
                  </a:extLst>
                </a:gridCol>
                <a:gridCol w="1516432">
                  <a:extLst>
                    <a:ext uri="{9D8B030D-6E8A-4147-A177-3AD203B41FA5}">
                      <a16:colId xmlns:a16="http://schemas.microsoft.com/office/drawing/2014/main" xmlns="" val="1563301534"/>
                    </a:ext>
                  </a:extLst>
                </a:gridCol>
              </a:tblGrid>
              <a:tr h="315156">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Variables</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Description</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 of observations</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Timeframe</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Corrected to</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Source</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xmlns="" val="2915474442"/>
                  </a:ext>
                </a:extLst>
              </a:tr>
              <a:tr h="1353076">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Mkt-RF</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Rm-</a:t>
                      </a:r>
                      <a:r>
                        <a:rPr lang="en-PH" sz="1400" dirty="0" err="1">
                          <a:effectLst/>
                          <a:latin typeface="Century Gothic" panose="020B0502020202020204" pitchFamily="34" charset="0"/>
                        </a:rPr>
                        <a:t>Rf</a:t>
                      </a:r>
                      <a:r>
                        <a:rPr lang="en-PH" sz="1400" dirty="0">
                          <a:effectLst/>
                          <a:latin typeface="Century Gothic" panose="020B0502020202020204" pitchFamily="34" charset="0"/>
                        </a:rPr>
                        <a:t>, the excess return on the </a:t>
                      </a:r>
                      <a:r>
                        <a:rPr lang="en-PH" sz="1400" dirty="0" smtClean="0">
                          <a:effectLst/>
                          <a:latin typeface="Century Gothic" panose="020B0502020202020204" pitchFamily="34" charset="0"/>
                        </a:rPr>
                        <a:t>market</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1,111 monthly data points</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July 1926 to Jan 2019</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Jan 1994 to Dec 2018</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Kenneth R. French - Data Library</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xmlns="" val="2760901579"/>
                  </a:ext>
                </a:extLst>
              </a:tr>
              <a:tr h="507404">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SMB</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Size factor: small stocks relative to large stocks</a:t>
                      </a: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1,111 monthly data points</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July 1926 to Jan 2019</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Jan 1994 to Dec 2018</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Kenneth R. French - Data Library</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xmlns="" val="1751858796"/>
                  </a:ext>
                </a:extLst>
              </a:tr>
              <a:tr h="461243">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HML</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Value factor: value stocks relative to growth stocks</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1,111 monthly data points</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July 1926 to Jan 2019</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Jan 1994 to Dec 2018</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Kenneth R. French - Data Library</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xmlns="" val="1618610911"/>
                  </a:ext>
                </a:extLst>
              </a:tr>
              <a:tr h="1295941">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MOM</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Tendency for the stock price to continue rising if it is going up and to continue declining if it is going down</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1,105 data points</a:t>
                      </a:r>
                    </a:p>
                    <a:p>
                      <a:pPr marL="0" marR="0" algn="ctr">
                        <a:lnSpc>
                          <a:spcPct val="107000"/>
                        </a:lnSpc>
                        <a:spcBef>
                          <a:spcPts val="0"/>
                        </a:spcBef>
                        <a:spcAft>
                          <a:spcPts val="0"/>
                        </a:spcAft>
                      </a:pPr>
                      <a:r>
                        <a:rPr lang="en-PH" sz="1400">
                          <a:effectLst/>
                          <a:latin typeface="Century Gothic" panose="020B0502020202020204" pitchFamily="34" charset="0"/>
                        </a:rPr>
                        <a:t>Monthly</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Jan 1927 to Jan 2019</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Jan 1994 to Dec 2018</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Kenneth R. French - Data Library</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xmlns="" val="3990172356"/>
                  </a:ext>
                </a:extLst>
              </a:tr>
            </a:tbl>
          </a:graphicData>
        </a:graphic>
      </p:graphicFrame>
    </p:spTree>
    <p:extLst>
      <p:ext uri="{BB962C8B-B14F-4D97-AF65-F5344CB8AC3E}">
        <p14:creationId xmlns:p14="http://schemas.microsoft.com/office/powerpoint/2010/main" xmlns="" val="4024404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540"/>
            <a:ext cx="10515600" cy="987009"/>
          </a:xfrm>
        </p:spPr>
        <p:txBody>
          <a:bodyPr>
            <a:normAutofit/>
          </a:bodyPr>
          <a:lstStyle/>
          <a:p>
            <a:pPr algn="ctr"/>
            <a:r>
              <a:rPr lang="en-PH" sz="3600" dirty="0" smtClean="0"/>
              <a:t>Data Preparation</a:t>
            </a:r>
            <a:endParaRPr lang="en-PH" sz="3600" dirty="0"/>
          </a:p>
        </p:txBody>
      </p:sp>
      <p:sp>
        <p:nvSpPr>
          <p:cNvPr id="9" name="Rectangle 2"/>
          <p:cNvSpPr>
            <a:spLocks noChangeArrowheads="1"/>
          </p:cNvSpPr>
          <p:nvPr/>
        </p:nvSpPr>
        <p:spPr bwMode="auto">
          <a:xfrm>
            <a:off x="606188" y="109232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3"/>
          <p:cNvSpPr>
            <a:spLocks noChangeArrowheads="1"/>
          </p:cNvSpPr>
          <p:nvPr/>
        </p:nvSpPr>
        <p:spPr bwMode="auto">
          <a:xfrm>
            <a:off x="838201" y="1235624"/>
            <a:ext cx="73914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Trend-Following factors under Fung and Hsieh (directional / trend risks)</a:t>
            </a:r>
          </a:p>
        </p:txBody>
      </p:sp>
      <p:graphicFrame>
        <p:nvGraphicFramePr>
          <p:cNvPr id="5" name="Table 4"/>
          <p:cNvGraphicFramePr>
            <a:graphicFrameLocks noGrp="1"/>
          </p:cNvGraphicFramePr>
          <p:nvPr>
            <p:extLst/>
          </p:nvPr>
        </p:nvGraphicFramePr>
        <p:xfrm>
          <a:off x="820601" y="1535775"/>
          <a:ext cx="10587791" cy="4584756"/>
        </p:xfrm>
        <a:graphic>
          <a:graphicData uri="http://schemas.openxmlformats.org/drawingml/2006/table">
            <a:tbl>
              <a:tblPr firstRow="1" firstCol="1" bandRow="1">
                <a:tableStyleId>{5C22544A-7EE6-4342-B048-85BDC9FD1C3A}</a:tableStyleId>
              </a:tblPr>
              <a:tblGrid>
                <a:gridCol w="1208822">
                  <a:extLst>
                    <a:ext uri="{9D8B030D-6E8A-4147-A177-3AD203B41FA5}">
                      <a16:colId xmlns:a16="http://schemas.microsoft.com/office/drawing/2014/main" xmlns="" val="784999218"/>
                    </a:ext>
                  </a:extLst>
                </a:gridCol>
                <a:gridCol w="992958">
                  <a:extLst>
                    <a:ext uri="{9D8B030D-6E8A-4147-A177-3AD203B41FA5}">
                      <a16:colId xmlns:a16="http://schemas.microsoft.com/office/drawing/2014/main" xmlns="" val="3441665832"/>
                    </a:ext>
                  </a:extLst>
                </a:gridCol>
                <a:gridCol w="3156284">
                  <a:extLst>
                    <a:ext uri="{9D8B030D-6E8A-4147-A177-3AD203B41FA5}">
                      <a16:colId xmlns:a16="http://schemas.microsoft.com/office/drawing/2014/main" xmlns="" val="1893528674"/>
                    </a:ext>
                  </a:extLst>
                </a:gridCol>
                <a:gridCol w="1525016">
                  <a:extLst>
                    <a:ext uri="{9D8B030D-6E8A-4147-A177-3AD203B41FA5}">
                      <a16:colId xmlns:a16="http://schemas.microsoft.com/office/drawing/2014/main" xmlns="" val="2947555525"/>
                    </a:ext>
                  </a:extLst>
                </a:gridCol>
                <a:gridCol w="1109590">
                  <a:extLst>
                    <a:ext uri="{9D8B030D-6E8A-4147-A177-3AD203B41FA5}">
                      <a16:colId xmlns:a16="http://schemas.microsoft.com/office/drawing/2014/main" xmlns="" val="1198107269"/>
                    </a:ext>
                  </a:extLst>
                </a:gridCol>
                <a:gridCol w="1028402">
                  <a:extLst>
                    <a:ext uri="{9D8B030D-6E8A-4147-A177-3AD203B41FA5}">
                      <a16:colId xmlns:a16="http://schemas.microsoft.com/office/drawing/2014/main" xmlns="" val="2400011468"/>
                    </a:ext>
                  </a:extLst>
                </a:gridCol>
                <a:gridCol w="1566719">
                  <a:extLst>
                    <a:ext uri="{9D8B030D-6E8A-4147-A177-3AD203B41FA5}">
                      <a16:colId xmlns:a16="http://schemas.microsoft.com/office/drawing/2014/main" xmlns="" val="1555228548"/>
                    </a:ext>
                  </a:extLst>
                </a:gridCol>
              </a:tblGrid>
              <a:tr h="336563">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Variables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Description</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of observations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Timeframe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Corrected to</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Source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xmlns="" val="1249318131"/>
                  </a:ext>
                </a:extLst>
              </a:tr>
              <a:tr h="877902">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PTFSBD</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Return of PTFS Bond lookback straddle</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301 data points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David A. Hsieh's Data Library: </a:t>
                      </a:r>
                    </a:p>
                    <a:p>
                      <a:pPr marL="0" marR="0" algn="ctr">
                        <a:lnSpc>
                          <a:spcPct val="107000"/>
                        </a:lnSpc>
                        <a:spcBef>
                          <a:spcPts val="0"/>
                        </a:spcBef>
                        <a:spcAft>
                          <a:spcPts val="0"/>
                        </a:spcAft>
                      </a:pPr>
                      <a:r>
                        <a:rPr lang="en-PH" sz="1100">
                          <a:effectLst/>
                          <a:latin typeface="Century Gothic" panose="020B0502020202020204" pitchFamily="34" charset="0"/>
                        </a:rPr>
                        <a:t>Hedge Fund Risk Factors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xmlns="" val="1542399060"/>
                  </a:ext>
                </a:extLst>
              </a:tr>
              <a:tr h="496205">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PTFSFX</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Return of PTFS Currency Lookback Straddle</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301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David A. Hsieh's Data Library: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xmlns="" val="1490458501"/>
                  </a:ext>
                </a:extLst>
              </a:tr>
              <a:tr h="381696">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PTFSCOM</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Return of PTFS Commodity Lookback Straddle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301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Hedge Fund Risk Factors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xmlns="" val="2280289119"/>
                  </a:ext>
                </a:extLst>
              </a:tr>
              <a:tr h="496205">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PTFSIR</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Return of PTFS Short Term Interest Rate Lookback Straddle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301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David A. Hsieh's Data Library: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xmlns="" val="525873223"/>
                  </a:ext>
                </a:extLst>
              </a:tr>
              <a:tr h="381696">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PTFSSTK</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Return of PTFS Stock Index Lookback Straddle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301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Hedge Fund Risk Factors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xmlns="" val="2638747778"/>
                  </a:ext>
                </a:extLst>
              </a:tr>
              <a:tr h="534375">
                <a:tc rowSpan="2">
                  <a:txBody>
                    <a:bodyPr/>
                    <a:lstStyle/>
                    <a:p>
                      <a:pPr marL="0" marR="0" algn="ctr">
                        <a:lnSpc>
                          <a:spcPct val="107000"/>
                        </a:lnSpc>
                        <a:spcBef>
                          <a:spcPts val="0"/>
                        </a:spcBef>
                        <a:spcAft>
                          <a:spcPts val="0"/>
                        </a:spcAft>
                      </a:pPr>
                      <a:r>
                        <a:rPr lang="en-PH" sz="1100" dirty="0">
                          <a:effectLst/>
                          <a:latin typeface="Century Gothic" panose="020B0502020202020204" pitchFamily="34" charset="0"/>
                        </a:rPr>
                        <a:t>The Credit Spread Factor </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dirty="0">
                          <a:solidFill>
                            <a:schemeClr val="bg1"/>
                          </a:solidFill>
                          <a:effectLst/>
                          <a:latin typeface="Century Gothic" panose="020B0502020202020204" pitchFamily="34" charset="0"/>
                        </a:rPr>
                        <a:t>DBAA </a:t>
                      </a:r>
                      <a:endParaRPr lang="en-PH"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solidFill>
                      <a:schemeClr val="accent1"/>
                    </a:solidFill>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Moody's Baa yield</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398 data points</a:t>
                      </a:r>
                    </a:p>
                    <a:p>
                      <a:pPr marL="0" marR="0" algn="ctr">
                        <a:lnSpc>
                          <a:spcPct val="107000"/>
                        </a:lnSpc>
                        <a:spcBef>
                          <a:spcPts val="0"/>
                        </a:spcBef>
                        <a:spcAft>
                          <a:spcPts val="0"/>
                        </a:spcAft>
                      </a:pPr>
                      <a:r>
                        <a:rPr lang="en-PH" sz="1100">
                          <a:effectLst/>
                          <a:latin typeface="Century Gothic" panose="020B0502020202020204" pitchFamily="34" charset="0"/>
                        </a:rPr>
                        <a:t>33 years</a:t>
                      </a:r>
                    </a:p>
                    <a:p>
                      <a:pPr marL="0" marR="0" algn="ctr">
                        <a:lnSpc>
                          <a:spcPct val="107000"/>
                        </a:lnSpc>
                        <a:spcBef>
                          <a:spcPts val="0"/>
                        </a:spcBef>
                        <a:spcAft>
                          <a:spcPts val="0"/>
                        </a:spcAft>
                      </a:pPr>
                      <a:r>
                        <a:rPr lang="en-PH" sz="1100">
                          <a:effectLst/>
                          <a:latin typeface="Century Gothic" panose="020B0502020202020204" pitchFamily="34" charset="0"/>
                        </a:rPr>
                        <a:t>Monthly obs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1986 to Jan 1,  2019</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xmlns="" val="3435521431"/>
                  </a:ext>
                </a:extLst>
              </a:tr>
              <a:tr h="534375">
                <a:tc vMerge="1">
                  <a:txBody>
                    <a:bodyPr/>
                    <a:lstStyle/>
                    <a:p>
                      <a:endParaRPr lang="en-PH"/>
                    </a:p>
                  </a:txBody>
                  <a:tcPr/>
                </a:tc>
                <a:tc>
                  <a:txBody>
                    <a:bodyPr/>
                    <a:lstStyle/>
                    <a:p>
                      <a:pPr marL="0" marR="0" algn="ctr">
                        <a:lnSpc>
                          <a:spcPct val="107000"/>
                        </a:lnSpc>
                        <a:spcBef>
                          <a:spcPts val="0"/>
                        </a:spcBef>
                        <a:spcAft>
                          <a:spcPts val="0"/>
                        </a:spcAft>
                      </a:pPr>
                      <a:r>
                        <a:rPr lang="en-PH" sz="1100" dirty="0">
                          <a:solidFill>
                            <a:schemeClr val="bg1"/>
                          </a:solidFill>
                          <a:effectLst/>
                          <a:latin typeface="Century Gothic" panose="020B0502020202020204" pitchFamily="34" charset="0"/>
                        </a:rPr>
                        <a:t>DGS10</a:t>
                      </a:r>
                      <a:endParaRPr lang="en-PH"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solidFill>
                      <a:schemeClr val="accent1"/>
                    </a:solidFill>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10-year treasury constant maturity yield</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686 data points</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1962 to Feb 1,  2019</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xmlns="" val="3495354173"/>
                  </a:ext>
                </a:extLst>
              </a:tr>
              <a:tr h="534375">
                <a:tc>
                  <a:txBody>
                    <a:bodyPr/>
                    <a:lstStyle/>
                    <a:p>
                      <a:pPr marL="0" marR="0" algn="ctr">
                        <a:lnSpc>
                          <a:spcPct val="107000"/>
                        </a:lnSpc>
                        <a:spcBef>
                          <a:spcPts val="0"/>
                        </a:spcBef>
                        <a:spcAft>
                          <a:spcPts val="0"/>
                        </a:spcAft>
                      </a:pPr>
                      <a:r>
                        <a:rPr lang="en-PH" sz="1100">
                          <a:effectLst/>
                          <a:latin typeface="Century Gothic" panose="020B0502020202020204" pitchFamily="34" charset="0"/>
                        </a:rPr>
                        <a:t>The Bond Market Factor</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dirty="0">
                          <a:solidFill>
                            <a:schemeClr val="bg1"/>
                          </a:solidFill>
                          <a:effectLst/>
                          <a:latin typeface="Century Gothic" panose="020B0502020202020204" pitchFamily="34" charset="0"/>
                        </a:rPr>
                        <a:t>DGS10</a:t>
                      </a:r>
                      <a:endParaRPr lang="en-PH"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solidFill>
                      <a:schemeClr val="accent1"/>
                    </a:solidFill>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The monthly change in the 10-year treasury constant maturity yield</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686 data points</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1962 to Feb 1,  2019</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Federal Reserve Bank of St. Louis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xmlns="" val="2046722197"/>
                  </a:ext>
                </a:extLst>
              </a:tr>
            </a:tbl>
          </a:graphicData>
        </a:graphic>
      </p:graphicFrame>
    </p:spTree>
    <p:extLst>
      <p:ext uri="{BB962C8B-B14F-4D97-AF65-F5344CB8AC3E}">
        <p14:creationId xmlns:p14="http://schemas.microsoft.com/office/powerpoint/2010/main" xmlns="" val="245407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540"/>
            <a:ext cx="10515600" cy="987009"/>
          </a:xfrm>
        </p:spPr>
        <p:txBody>
          <a:bodyPr>
            <a:normAutofit/>
          </a:bodyPr>
          <a:lstStyle/>
          <a:p>
            <a:pPr algn="ctr"/>
            <a:r>
              <a:rPr lang="en-PH" sz="3600" dirty="0" smtClean="0"/>
              <a:t>Data Preparation</a:t>
            </a:r>
            <a:endParaRPr lang="en-PH" sz="3600" dirty="0"/>
          </a:p>
        </p:txBody>
      </p:sp>
      <p:sp>
        <p:nvSpPr>
          <p:cNvPr id="9" name="Rectangle 2"/>
          <p:cNvSpPr>
            <a:spLocks noChangeArrowheads="1"/>
          </p:cNvSpPr>
          <p:nvPr/>
        </p:nvSpPr>
        <p:spPr bwMode="auto">
          <a:xfrm>
            <a:off x="606188" y="109232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3"/>
          <p:cNvSpPr>
            <a:spLocks noChangeArrowheads="1"/>
          </p:cNvSpPr>
          <p:nvPr/>
        </p:nvSpPr>
        <p:spPr bwMode="auto">
          <a:xfrm>
            <a:off x="729019" y="1072985"/>
            <a:ext cx="73914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Macroeconomic variables by Bali, Brown and </a:t>
            </a:r>
            <a:r>
              <a:rPr kumimoji="0" lang="en-PH" altLang="en-US" sz="1600" b="0" i="0" u="none" strike="noStrike" kern="1200" cap="none" spc="0" normalizeH="0" baseline="0" noProof="0" dirty="0" err="1">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Caglayan</a:t>
            </a: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 </a:t>
            </a:r>
            <a:r>
              <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(2014)</a:t>
            </a:r>
            <a:endPar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606188" y="1430878"/>
          <a:ext cx="11321714" cy="4735359"/>
        </p:xfrm>
        <a:graphic>
          <a:graphicData uri="http://schemas.openxmlformats.org/drawingml/2006/table">
            <a:tbl>
              <a:tblPr firstRow="1" firstCol="1" bandRow="1">
                <a:tableStyleId>{5C22544A-7EE6-4342-B048-85BDC9FD1C3A}</a:tableStyleId>
              </a:tblPr>
              <a:tblGrid>
                <a:gridCol w="1752602">
                  <a:extLst>
                    <a:ext uri="{9D8B030D-6E8A-4147-A177-3AD203B41FA5}">
                      <a16:colId xmlns:a16="http://schemas.microsoft.com/office/drawing/2014/main" xmlns="" val="2962290808"/>
                    </a:ext>
                  </a:extLst>
                </a:gridCol>
                <a:gridCol w="3305941">
                  <a:extLst>
                    <a:ext uri="{9D8B030D-6E8A-4147-A177-3AD203B41FA5}">
                      <a16:colId xmlns:a16="http://schemas.microsoft.com/office/drawing/2014/main" xmlns="" val="962855026"/>
                    </a:ext>
                  </a:extLst>
                </a:gridCol>
                <a:gridCol w="1442386">
                  <a:extLst>
                    <a:ext uri="{9D8B030D-6E8A-4147-A177-3AD203B41FA5}">
                      <a16:colId xmlns:a16="http://schemas.microsoft.com/office/drawing/2014/main" xmlns="" val="1965481964"/>
                    </a:ext>
                  </a:extLst>
                </a:gridCol>
                <a:gridCol w="1607683">
                  <a:extLst>
                    <a:ext uri="{9D8B030D-6E8A-4147-A177-3AD203B41FA5}">
                      <a16:colId xmlns:a16="http://schemas.microsoft.com/office/drawing/2014/main" xmlns="" val="662984719"/>
                    </a:ext>
                  </a:extLst>
                </a:gridCol>
                <a:gridCol w="1607683">
                  <a:extLst>
                    <a:ext uri="{9D8B030D-6E8A-4147-A177-3AD203B41FA5}">
                      <a16:colId xmlns:a16="http://schemas.microsoft.com/office/drawing/2014/main" xmlns="" val="198450426"/>
                    </a:ext>
                  </a:extLst>
                </a:gridCol>
                <a:gridCol w="1605419">
                  <a:extLst>
                    <a:ext uri="{9D8B030D-6E8A-4147-A177-3AD203B41FA5}">
                      <a16:colId xmlns:a16="http://schemas.microsoft.com/office/drawing/2014/main" xmlns="" val="2901726332"/>
                    </a:ext>
                  </a:extLst>
                </a:gridCol>
              </a:tblGrid>
              <a:tr h="165875">
                <a:tc>
                  <a:txBody>
                    <a:bodyPr/>
                    <a:lstStyle/>
                    <a:p>
                      <a:pPr marL="0" marR="0" algn="ctr">
                        <a:lnSpc>
                          <a:spcPct val="107000"/>
                        </a:lnSpc>
                        <a:spcBef>
                          <a:spcPts val="0"/>
                        </a:spcBef>
                        <a:spcAft>
                          <a:spcPts val="0"/>
                        </a:spcAft>
                      </a:pPr>
                      <a:r>
                        <a:rPr lang="en-PH" sz="1100">
                          <a:effectLst/>
                          <a:latin typeface="Century Gothic" panose="020B0502020202020204" pitchFamily="34" charset="0"/>
                        </a:rPr>
                        <a:t>Variables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Description</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of observations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Timeframe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Corrected to</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Source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1660486107"/>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DEF</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default spread measured as</a:t>
                      </a:r>
                    </a:p>
                    <a:p>
                      <a:pPr marL="0" marR="0" algn="ctr">
                        <a:lnSpc>
                          <a:spcPct val="107000"/>
                        </a:lnSpc>
                        <a:spcBef>
                          <a:spcPts val="0"/>
                        </a:spcBef>
                        <a:spcAft>
                          <a:spcPts val="0"/>
                        </a:spcAft>
                      </a:pPr>
                      <a:r>
                        <a:rPr lang="en-PH" sz="1100" dirty="0">
                          <a:effectLst/>
                          <a:latin typeface="Century Gothic" panose="020B0502020202020204" pitchFamily="34" charset="0"/>
                        </a:rPr>
                        <a:t>the difference between yields on BAA-rated and AAA-rated corporate bonds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1,202 data points</a:t>
                      </a:r>
                    </a:p>
                    <a:p>
                      <a:pPr marL="0" marR="0" algn="ctr">
                        <a:lnSpc>
                          <a:spcPct val="107000"/>
                        </a:lnSpc>
                        <a:spcBef>
                          <a:spcPts val="0"/>
                        </a:spcBef>
                        <a:spcAft>
                          <a:spcPts val="0"/>
                        </a:spcAft>
                      </a:pPr>
                      <a:r>
                        <a:rPr lang="en-PH" sz="1100">
                          <a:effectLst/>
                          <a:latin typeface="Century Gothic" panose="020B0502020202020204" pitchFamily="34" charset="0"/>
                        </a:rPr>
                        <a:t>100 years</a:t>
                      </a:r>
                    </a:p>
                    <a:p>
                      <a:pPr marL="0" marR="0" algn="ctr">
                        <a:lnSpc>
                          <a:spcPct val="107000"/>
                        </a:lnSpc>
                        <a:spcBef>
                          <a:spcPts val="0"/>
                        </a:spcBef>
                        <a:spcAft>
                          <a:spcPts val="0"/>
                        </a:spcAft>
                      </a:pPr>
                      <a:r>
                        <a:rPr lang="en-PH" sz="1100">
                          <a:effectLst/>
                          <a:latin typeface="Century Gothic" panose="020B0502020202020204" pitchFamily="34" charset="0"/>
                        </a:rPr>
                        <a:t>Monthly obs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1919 to Feb 1,  2019</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2298357939"/>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DIV</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aggregate dividend yield on the</a:t>
                      </a:r>
                    </a:p>
                    <a:p>
                      <a:pPr marL="0" marR="0" algn="ctr">
                        <a:lnSpc>
                          <a:spcPct val="107000"/>
                        </a:lnSpc>
                        <a:spcBef>
                          <a:spcPts val="0"/>
                        </a:spcBef>
                        <a:spcAft>
                          <a:spcPts val="0"/>
                        </a:spcAft>
                      </a:pPr>
                      <a:r>
                        <a:rPr lang="en-PH" sz="1100">
                          <a:effectLst/>
                          <a:latin typeface="Century Gothic" panose="020B0502020202020204" pitchFamily="34" charset="0"/>
                        </a:rPr>
                        <a:t>Standard&amp;Poor's (S&amp;P)500Index</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1,768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1871 to Dec   2018</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Robert Shiller’s online data library</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4259165066"/>
                  </a:ext>
                </a:extLst>
              </a:tr>
              <a:tr h="331748">
                <a:tc>
                  <a:txBody>
                    <a:bodyPr/>
                    <a:lstStyle/>
                    <a:p>
                      <a:pPr marL="0" marR="0" algn="ctr">
                        <a:lnSpc>
                          <a:spcPct val="107000"/>
                        </a:lnSpc>
                        <a:spcBef>
                          <a:spcPts val="0"/>
                        </a:spcBef>
                        <a:spcAft>
                          <a:spcPts val="0"/>
                        </a:spcAft>
                      </a:pPr>
                      <a:r>
                        <a:rPr lang="en-PH" sz="1100">
                          <a:effectLst/>
                          <a:latin typeface="Century Gothic" panose="020B0502020202020204" pitchFamily="34" charset="0"/>
                        </a:rPr>
                        <a:t>GDP</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U.S. monthly</a:t>
                      </a:r>
                    </a:p>
                    <a:p>
                      <a:pPr marL="0" marR="0" algn="ctr">
                        <a:lnSpc>
                          <a:spcPct val="107000"/>
                        </a:lnSpc>
                        <a:spcBef>
                          <a:spcPts val="0"/>
                        </a:spcBef>
                        <a:spcAft>
                          <a:spcPts val="0"/>
                        </a:spcAft>
                      </a:pPr>
                      <a:r>
                        <a:rPr lang="en-PH" sz="1100">
                          <a:effectLst/>
                          <a:latin typeface="Century Gothic" panose="020B0502020202020204" pitchFamily="34" charset="0"/>
                        </a:rPr>
                        <a:t>Growth rate of real GDP per capita</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719 data points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Feb  1, 1959 to Dec 1,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2895420256"/>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INF</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INF: monthly</a:t>
                      </a:r>
                    </a:p>
                    <a:p>
                      <a:pPr marL="0" marR="0" algn="ctr">
                        <a:lnSpc>
                          <a:spcPct val="107000"/>
                        </a:lnSpc>
                        <a:spcBef>
                          <a:spcPts val="0"/>
                        </a:spcBef>
                        <a:spcAft>
                          <a:spcPts val="0"/>
                        </a:spcAft>
                      </a:pPr>
                      <a:r>
                        <a:rPr lang="en-PH" sz="1100">
                          <a:effectLst/>
                          <a:latin typeface="Century Gothic" panose="020B0502020202020204" pitchFamily="34" charset="0"/>
                        </a:rPr>
                        <a:t>inflation rate based on the U.S. consumer price index</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865 data points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1947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Robert Shiller’s online data library</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261245770"/>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MKT</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MKT: excess return on the value-weighted NYSE/Amex/</a:t>
                      </a:r>
                    </a:p>
                    <a:p>
                      <a:pPr marL="0" marR="0" algn="ctr">
                        <a:lnSpc>
                          <a:spcPct val="107000"/>
                        </a:lnSpc>
                        <a:spcBef>
                          <a:spcPts val="0"/>
                        </a:spcBef>
                        <a:spcAft>
                          <a:spcPts val="0"/>
                        </a:spcAft>
                      </a:pPr>
                      <a:r>
                        <a:rPr lang="en-PH" sz="1100">
                          <a:effectLst/>
                          <a:latin typeface="Century Gothic" panose="020B0502020202020204" pitchFamily="34" charset="0"/>
                        </a:rPr>
                        <a:t>Nasdaq (CRSP) equity market index</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666 monthly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July 1963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Kenneth R. French - Data Library</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875608863"/>
                  </a:ext>
                </a:extLst>
              </a:tr>
              <a:tr h="829371">
                <a:tc>
                  <a:txBody>
                    <a:bodyPr/>
                    <a:lstStyle/>
                    <a:p>
                      <a:pPr marL="0" marR="0" algn="ctr">
                        <a:lnSpc>
                          <a:spcPct val="107000"/>
                        </a:lnSpc>
                        <a:spcBef>
                          <a:spcPts val="0"/>
                        </a:spcBef>
                        <a:spcAft>
                          <a:spcPts val="0"/>
                        </a:spcAft>
                      </a:pPr>
                      <a:r>
                        <a:rPr lang="en-PH" sz="1100">
                          <a:effectLst/>
                          <a:latin typeface="Century Gothic" panose="020B0502020202020204" pitchFamily="34" charset="0"/>
                        </a:rPr>
                        <a:t>RREL</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RREL: relative T-bill rate, defined as the difference between the three-</a:t>
                      </a:r>
                    </a:p>
                    <a:p>
                      <a:pPr marL="0" marR="0" algn="ctr">
                        <a:lnSpc>
                          <a:spcPct val="107000"/>
                        </a:lnSpc>
                        <a:spcBef>
                          <a:spcPts val="0"/>
                        </a:spcBef>
                        <a:spcAft>
                          <a:spcPts val="0"/>
                        </a:spcAft>
                      </a:pPr>
                      <a:r>
                        <a:rPr lang="en-PH" sz="1100">
                          <a:effectLst/>
                          <a:latin typeface="Century Gothic" panose="020B0502020202020204" pitchFamily="34" charset="0"/>
                        </a:rPr>
                        <a:t>month T-billrateandits12-monthbackwardmoving</a:t>
                      </a:r>
                    </a:p>
                    <a:p>
                      <a:pPr marL="0" marR="0" algn="ctr">
                        <a:lnSpc>
                          <a:spcPct val="107000"/>
                        </a:lnSpc>
                        <a:spcBef>
                          <a:spcPts val="0"/>
                        </a:spcBef>
                        <a:spcAft>
                          <a:spcPts val="0"/>
                        </a:spcAft>
                      </a:pPr>
                      <a:r>
                        <a:rPr lang="en-PH" sz="1100">
                          <a:effectLst/>
                          <a:latin typeface="Century Gothic" panose="020B0502020202020204" pitchFamily="34" charset="0"/>
                        </a:rPr>
                        <a:t>average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1,022 monthly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1934 to Feb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2427341902"/>
                  </a:ext>
                </a:extLst>
              </a:tr>
              <a:tr h="663496">
                <a:tc>
                  <a:txBody>
                    <a:bodyPr/>
                    <a:lstStyle/>
                    <a:p>
                      <a:pPr marL="0" marR="0" algn="ctr">
                        <a:lnSpc>
                          <a:spcPct val="107000"/>
                        </a:lnSpc>
                        <a:spcBef>
                          <a:spcPts val="0"/>
                        </a:spcBef>
                        <a:spcAft>
                          <a:spcPts val="0"/>
                        </a:spcAft>
                      </a:pPr>
                      <a:r>
                        <a:rPr lang="en-PH" sz="1100">
                          <a:effectLst/>
                          <a:latin typeface="Century Gothic" panose="020B0502020202020204" pitchFamily="34" charset="0"/>
                        </a:rPr>
                        <a:t>TERM</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TERM: term spread measured as the difference</a:t>
                      </a:r>
                    </a:p>
                    <a:p>
                      <a:pPr marL="0" marR="0" algn="ctr">
                        <a:lnSpc>
                          <a:spcPct val="107000"/>
                        </a:lnSpc>
                        <a:spcBef>
                          <a:spcPts val="0"/>
                        </a:spcBef>
                        <a:spcAft>
                          <a:spcPts val="0"/>
                        </a:spcAft>
                      </a:pPr>
                      <a:r>
                        <a:rPr lang="en-PH" sz="1100">
                          <a:effectLst/>
                          <a:latin typeface="Century Gothic" panose="020B0502020202020204" pitchFamily="34" charset="0"/>
                        </a:rPr>
                        <a:t>Between yields on ten-year and three-month Treasury</a:t>
                      </a:r>
                    </a:p>
                    <a:p>
                      <a:pPr marL="0" marR="0" algn="ctr">
                        <a:lnSpc>
                          <a:spcPct val="107000"/>
                        </a:lnSpc>
                        <a:spcBef>
                          <a:spcPts val="0"/>
                        </a:spcBef>
                        <a:spcAft>
                          <a:spcPts val="0"/>
                        </a:spcAft>
                      </a:pPr>
                      <a:r>
                        <a:rPr lang="en-PH" sz="1100">
                          <a:effectLst/>
                          <a:latin typeface="Century Gothic" panose="020B0502020202020204" pitchFamily="34" charset="0"/>
                        </a:rPr>
                        <a:t>securities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446 monthly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1982 to Feb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586852151"/>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UNEMP</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UNEMP: the U.S. monthly unemployment rate defined as the number of unemployed as a</a:t>
                      </a:r>
                    </a:p>
                    <a:p>
                      <a:pPr marL="0" marR="0" algn="ctr">
                        <a:lnSpc>
                          <a:spcPct val="107000"/>
                        </a:lnSpc>
                        <a:spcBef>
                          <a:spcPts val="0"/>
                        </a:spcBef>
                        <a:spcAft>
                          <a:spcPts val="0"/>
                        </a:spcAft>
                      </a:pPr>
                      <a:r>
                        <a:rPr lang="en-PH" sz="1100" dirty="0">
                          <a:effectLst/>
                          <a:latin typeface="Century Gothic" panose="020B0502020202020204" pitchFamily="34" charset="0"/>
                        </a:rPr>
                        <a:t>Percentage of the labor force</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854 monthly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1948 to Feb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US Bureau of Labor and Employment Statistics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xmlns="" val="4194656625"/>
                  </a:ext>
                </a:extLst>
              </a:tr>
            </a:tbl>
          </a:graphicData>
        </a:graphic>
      </p:graphicFrame>
    </p:spTree>
    <p:extLst>
      <p:ext uri="{BB962C8B-B14F-4D97-AF65-F5344CB8AC3E}">
        <p14:creationId xmlns:p14="http://schemas.microsoft.com/office/powerpoint/2010/main" xmlns="" val="2728259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Hedge Funds </a:t>
            </a:r>
            <a:r>
              <a:rPr lang="en-PH" dirty="0">
                <a:latin typeface="Century Gothic" panose="020B0502020202020204" pitchFamily="34" charset="0"/>
              </a:rPr>
              <a:t>	</a:t>
            </a:r>
          </a:p>
        </p:txBody>
      </p:sp>
      <p:sp>
        <p:nvSpPr>
          <p:cNvPr id="3" name="Content Placeholder 2"/>
          <p:cNvSpPr>
            <a:spLocks noGrp="1"/>
          </p:cNvSpPr>
          <p:nvPr>
            <p:ph idx="1"/>
          </p:nvPr>
        </p:nvSpPr>
        <p:spPr>
          <a:xfrm>
            <a:off x="838200" y="2074653"/>
            <a:ext cx="6605337" cy="2976317"/>
          </a:xfrm>
        </p:spPr>
        <p:txBody>
          <a:bodyPr>
            <a:normAutofit fontScale="92500" lnSpcReduction="10000"/>
          </a:bodyPr>
          <a:lstStyle/>
          <a:p>
            <a:r>
              <a:rPr lang="en-PH" sz="2000" dirty="0" smtClean="0">
                <a:latin typeface="Century Gothic" panose="020B0502020202020204" pitchFamily="34" charset="0"/>
              </a:rPr>
              <a:t>Wealthy individuals </a:t>
            </a:r>
            <a:r>
              <a:rPr lang="en-PH" sz="2000" dirty="0">
                <a:latin typeface="Century Gothic" panose="020B0502020202020204" pitchFamily="34" charset="0"/>
              </a:rPr>
              <a:t>or institutional </a:t>
            </a:r>
            <a:r>
              <a:rPr lang="en-PH" sz="2000" dirty="0" smtClean="0">
                <a:latin typeface="Century Gothic" panose="020B0502020202020204" pitchFamily="34" charset="0"/>
              </a:rPr>
              <a:t>investors</a:t>
            </a:r>
          </a:p>
          <a:p>
            <a:endParaRPr lang="en-PH" sz="2000" dirty="0" smtClean="0">
              <a:latin typeface="Century Gothic" panose="020B0502020202020204" pitchFamily="34" charset="0"/>
            </a:endParaRPr>
          </a:p>
          <a:p>
            <a:r>
              <a:rPr lang="en-PH" sz="2000" dirty="0" smtClean="0">
                <a:latin typeface="Century Gothic" panose="020B0502020202020204" pitchFamily="34" charset="0"/>
              </a:rPr>
              <a:t>Significant </a:t>
            </a:r>
            <a:r>
              <a:rPr lang="en-PH" sz="2000" dirty="0">
                <a:latin typeface="Century Gothic" panose="020B0502020202020204" pitchFamily="34" charset="0"/>
              </a:rPr>
              <a:t>diversification benefits </a:t>
            </a:r>
            <a:endParaRPr lang="en-PH" sz="2000" dirty="0" smtClean="0">
              <a:latin typeface="Century Gothic" panose="020B0502020202020204" pitchFamily="34" charset="0"/>
            </a:endParaRPr>
          </a:p>
          <a:p>
            <a:endParaRPr lang="en-PH" sz="2000" dirty="0" smtClean="0">
              <a:latin typeface="Century Gothic" panose="020B0502020202020204" pitchFamily="34" charset="0"/>
            </a:endParaRPr>
          </a:p>
          <a:p>
            <a:r>
              <a:rPr lang="en-PH" sz="2000" dirty="0" smtClean="0">
                <a:latin typeface="Century Gothic" panose="020B0502020202020204" pitchFamily="34" charset="0"/>
              </a:rPr>
              <a:t>“Absolute </a:t>
            </a:r>
            <a:r>
              <a:rPr lang="en-PH" sz="2000" dirty="0">
                <a:latin typeface="Century Gothic" panose="020B0502020202020204" pitchFamily="34" charset="0"/>
              </a:rPr>
              <a:t>returns” (positive risk-adjusted </a:t>
            </a:r>
            <a:r>
              <a:rPr lang="en-PH" sz="2000" dirty="0" smtClean="0">
                <a:latin typeface="Century Gothic" panose="020B0502020202020204" pitchFamily="34" charset="0"/>
              </a:rPr>
              <a:t>returns)</a:t>
            </a:r>
          </a:p>
          <a:p>
            <a:pPr marL="0" indent="0">
              <a:buNone/>
            </a:pPr>
            <a:endParaRPr lang="en-PH" sz="2000" dirty="0">
              <a:latin typeface="Century Gothic" panose="020B0502020202020204" pitchFamily="34" charset="0"/>
            </a:endParaRPr>
          </a:p>
          <a:p>
            <a:pPr marL="0" indent="0">
              <a:buNone/>
            </a:pPr>
            <a:endParaRPr lang="en-PH" sz="2000" dirty="0" smtClean="0">
              <a:latin typeface="Century Gothic" panose="020B0502020202020204" pitchFamily="34" charset="0"/>
            </a:endParaRPr>
          </a:p>
          <a:p>
            <a:pPr marL="0" indent="0" algn="ctr">
              <a:buNone/>
            </a:pPr>
            <a:r>
              <a:rPr lang="en-PH" sz="2200" b="1" i="1" u="sng" dirty="0">
                <a:latin typeface="Century Gothic" panose="020B0502020202020204" pitchFamily="34" charset="0"/>
              </a:rPr>
              <a:t>Has anyone invested in hedge funds before?</a:t>
            </a:r>
          </a:p>
          <a:p>
            <a:pPr marL="0" indent="0">
              <a:buNone/>
            </a:pPr>
            <a:endParaRPr lang="en-PH" sz="2000" dirty="0" smtClean="0">
              <a:latin typeface="Century Gothic" panose="020B0502020202020204" pitchFamily="34" charset="0"/>
            </a:endParaRPr>
          </a:p>
        </p:txBody>
      </p:sp>
      <p:pic>
        <p:nvPicPr>
          <p:cNvPr id="13316" name="Picture 4" descr="Resulta ng larawan para sa wealthy"/>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30868" r="17923"/>
          <a:stretch/>
        </p:blipFill>
        <p:spPr bwMode="auto">
          <a:xfrm>
            <a:off x="7856811" y="1157766"/>
            <a:ext cx="3834064" cy="481600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838200" y="5801143"/>
            <a:ext cx="7323221" cy="575542"/>
          </a:xfrm>
          <a:prstGeom prst="rect">
            <a:avLst/>
          </a:prstGeom>
        </p:spPr>
        <p:txBody>
          <a:bodyPr wrap="square">
            <a:spAutoFit/>
          </a:bodyPr>
          <a:lstStyle/>
          <a:p>
            <a:pPr>
              <a:lnSpc>
                <a:spcPct val="107000"/>
              </a:lnSpc>
            </a:pPr>
            <a:r>
              <a:rPr lang="en-PH" sz="1000" dirty="0" smtClean="0">
                <a:latin typeface="Calibri" panose="020F0502020204030204" pitchFamily="34" charset="0"/>
                <a:ea typeface="Calibri" panose="020F0502020204030204" pitchFamily="34" charset="0"/>
                <a:cs typeface="Times New Roman" panose="02020603050405020304" pitchFamily="18" charset="0"/>
              </a:rPr>
              <a:t>Sources: </a:t>
            </a:r>
          </a:p>
          <a:p>
            <a:r>
              <a:rPr lang="en-PH" sz="1000" dirty="0"/>
              <a:t>Edwards, F. R., &amp; </a:t>
            </a:r>
            <a:r>
              <a:rPr lang="en-PH" sz="1000" dirty="0" err="1"/>
              <a:t>Gaon</a:t>
            </a:r>
            <a:r>
              <a:rPr lang="en-PH" sz="1000" dirty="0"/>
              <a:t>, S. (2003). Hedge Funds: What Do We Know? </a:t>
            </a:r>
            <a:r>
              <a:rPr lang="en-PH" sz="1000" i="1" dirty="0"/>
              <a:t>Journal of Applied Corporate </a:t>
            </a:r>
            <a:r>
              <a:rPr lang="en-PH" sz="1000" i="1" dirty="0" smtClean="0"/>
              <a:t>Finance</a:t>
            </a:r>
            <a:r>
              <a:rPr lang="en-PH" sz="1000" dirty="0"/>
              <a:t>, 15(4), 58-71</a:t>
            </a:r>
            <a:r>
              <a:rPr lang="en-PH" sz="1000" dirty="0" smtClean="0"/>
              <a:t>.</a:t>
            </a:r>
            <a:endParaRPr lang="en-PH" sz="1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PH" sz="1000" dirty="0" smtClean="0">
                <a:latin typeface="Calibri" panose="020F0502020204030204" pitchFamily="34" charset="0"/>
                <a:ea typeface="Calibri" panose="020F0502020204030204" pitchFamily="34" charset="0"/>
                <a:cs typeface="Times New Roman" panose="02020603050405020304" pitchFamily="18" charset="0"/>
              </a:rPr>
              <a:t>Fung</a:t>
            </a:r>
            <a:r>
              <a:rPr lang="en-PH" sz="1000" dirty="0">
                <a:latin typeface="Calibri" panose="020F0502020204030204" pitchFamily="34" charset="0"/>
                <a:ea typeface="Calibri" panose="020F0502020204030204" pitchFamily="34" charset="0"/>
                <a:cs typeface="Times New Roman" panose="02020603050405020304" pitchFamily="18" charset="0"/>
              </a:rPr>
              <a:t>, W., &amp; Hsieh, D. A. (1999). A primer on hedge funds. </a:t>
            </a:r>
            <a:r>
              <a:rPr lang="en-PH" sz="1000" i="1" dirty="0">
                <a:latin typeface="Calibri" panose="020F0502020204030204" pitchFamily="34" charset="0"/>
                <a:ea typeface="Calibri" panose="020F0502020204030204" pitchFamily="34" charset="0"/>
                <a:cs typeface="Times New Roman" panose="02020603050405020304" pitchFamily="18" charset="0"/>
              </a:rPr>
              <a:t>Journal of Empirical Finance</a:t>
            </a:r>
            <a:r>
              <a:rPr lang="en-PH" sz="1000" dirty="0">
                <a:latin typeface="Calibri" panose="020F0502020204030204" pitchFamily="34" charset="0"/>
                <a:ea typeface="Calibri" panose="020F0502020204030204" pitchFamily="34" charset="0"/>
                <a:cs typeface="Times New Roman" panose="02020603050405020304" pitchFamily="18" charset="0"/>
              </a:rPr>
              <a:t>, </a:t>
            </a:r>
            <a:r>
              <a:rPr lang="en-PH" sz="1000" i="1" dirty="0">
                <a:latin typeface="Calibri" panose="020F0502020204030204" pitchFamily="34" charset="0"/>
                <a:ea typeface="Calibri" panose="020F0502020204030204" pitchFamily="34" charset="0"/>
                <a:cs typeface="Times New Roman" panose="02020603050405020304" pitchFamily="18" charset="0"/>
              </a:rPr>
              <a:t>6</a:t>
            </a:r>
            <a:r>
              <a:rPr lang="en-PH" sz="1000" dirty="0">
                <a:latin typeface="Calibri" panose="020F0502020204030204" pitchFamily="34" charset="0"/>
                <a:ea typeface="Calibri" panose="020F0502020204030204" pitchFamily="34" charset="0"/>
                <a:cs typeface="Times New Roman" panose="02020603050405020304" pitchFamily="18" charset="0"/>
              </a:rPr>
              <a:t>(1999), </a:t>
            </a:r>
            <a:r>
              <a:rPr lang="en-PH" sz="1000" dirty="0" smtClean="0">
                <a:latin typeface="Calibri" panose="020F0502020204030204" pitchFamily="34" charset="0"/>
                <a:ea typeface="Calibri" panose="020F0502020204030204" pitchFamily="34" charset="0"/>
                <a:cs typeface="Times New Roman" panose="02020603050405020304" pitchFamily="18" charset="0"/>
              </a:rPr>
              <a:t>309-331</a:t>
            </a:r>
            <a:r>
              <a:rPr lang="en-PH" sz="10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xmlns="" val="3955383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540"/>
            <a:ext cx="10515600" cy="987009"/>
          </a:xfrm>
        </p:spPr>
        <p:txBody>
          <a:bodyPr>
            <a:normAutofit/>
          </a:bodyPr>
          <a:lstStyle/>
          <a:p>
            <a:pPr algn="ctr"/>
            <a:r>
              <a:rPr lang="en-PH" sz="3600" dirty="0" smtClean="0"/>
              <a:t>Data Preparation</a:t>
            </a:r>
            <a:endParaRPr lang="en-PH" sz="3600" dirty="0"/>
          </a:p>
        </p:txBody>
      </p:sp>
      <p:sp>
        <p:nvSpPr>
          <p:cNvPr id="9" name="Rectangle 2"/>
          <p:cNvSpPr>
            <a:spLocks noChangeArrowheads="1"/>
          </p:cNvSpPr>
          <p:nvPr/>
        </p:nvSpPr>
        <p:spPr bwMode="auto">
          <a:xfrm>
            <a:off x="606188" y="109232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xmlns="" val="3451966876"/>
              </p:ext>
            </p:extLst>
          </p:nvPr>
        </p:nvGraphicFramePr>
        <p:xfrm>
          <a:off x="838201" y="3735527"/>
          <a:ext cx="10515599" cy="853010"/>
        </p:xfrm>
        <a:graphic>
          <a:graphicData uri="http://schemas.openxmlformats.org/drawingml/2006/table">
            <a:tbl>
              <a:tblPr firstRow="1" firstCol="1" bandRow="1">
                <a:tableStyleId>{5C22544A-7EE6-4342-B048-85BDC9FD1C3A}</a:tableStyleId>
              </a:tblPr>
              <a:tblGrid>
                <a:gridCol w="1627815">
                  <a:extLst>
                    <a:ext uri="{9D8B030D-6E8A-4147-A177-3AD203B41FA5}">
                      <a16:colId xmlns:a16="http://schemas.microsoft.com/office/drawing/2014/main" xmlns="" val="3327221192"/>
                    </a:ext>
                  </a:extLst>
                </a:gridCol>
                <a:gridCol w="3070555">
                  <a:extLst>
                    <a:ext uri="{9D8B030D-6E8A-4147-A177-3AD203B41FA5}">
                      <a16:colId xmlns:a16="http://schemas.microsoft.com/office/drawing/2014/main" xmlns="" val="2870808121"/>
                    </a:ext>
                  </a:extLst>
                </a:gridCol>
                <a:gridCol w="1339687">
                  <a:extLst>
                    <a:ext uri="{9D8B030D-6E8A-4147-A177-3AD203B41FA5}">
                      <a16:colId xmlns:a16="http://schemas.microsoft.com/office/drawing/2014/main" xmlns="" val="4106492544"/>
                    </a:ext>
                  </a:extLst>
                </a:gridCol>
                <a:gridCol w="1493215">
                  <a:extLst>
                    <a:ext uri="{9D8B030D-6E8A-4147-A177-3AD203B41FA5}">
                      <a16:colId xmlns:a16="http://schemas.microsoft.com/office/drawing/2014/main" xmlns="" val="1426429017"/>
                    </a:ext>
                  </a:extLst>
                </a:gridCol>
                <a:gridCol w="1493215">
                  <a:extLst>
                    <a:ext uri="{9D8B030D-6E8A-4147-A177-3AD203B41FA5}">
                      <a16:colId xmlns:a16="http://schemas.microsoft.com/office/drawing/2014/main" xmlns="" val="1818626102"/>
                    </a:ext>
                  </a:extLst>
                </a:gridCol>
                <a:gridCol w="1491112">
                  <a:extLst>
                    <a:ext uri="{9D8B030D-6E8A-4147-A177-3AD203B41FA5}">
                      <a16:colId xmlns:a16="http://schemas.microsoft.com/office/drawing/2014/main" xmlns="" val="3324370675"/>
                    </a:ext>
                  </a:extLst>
                </a:gridCol>
              </a:tblGrid>
              <a:tr h="314847">
                <a:tc>
                  <a:txBody>
                    <a:bodyPr/>
                    <a:lstStyle/>
                    <a:p>
                      <a:pPr marL="0" marR="0" algn="ctr">
                        <a:lnSpc>
                          <a:spcPct val="107000"/>
                        </a:lnSpc>
                        <a:spcBef>
                          <a:spcPts val="0"/>
                        </a:spcBef>
                        <a:spcAft>
                          <a:spcPts val="0"/>
                        </a:spcAft>
                      </a:pPr>
                      <a:r>
                        <a:rPr lang="en-PH" sz="1100">
                          <a:effectLst/>
                          <a:latin typeface="Century Gothic" panose="020B0502020202020204" pitchFamily="34" charset="0"/>
                        </a:rPr>
                        <a:t>Variables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Description</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of observations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Timeframe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Corrected to</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Source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715832934"/>
                  </a:ext>
                </a:extLst>
              </a:tr>
              <a:tr h="0">
                <a:tc>
                  <a:txBody>
                    <a:bodyPr/>
                    <a:lstStyle/>
                    <a:p>
                      <a:pPr marL="0" marR="0" algn="ctr">
                        <a:lnSpc>
                          <a:spcPct val="107000"/>
                        </a:lnSpc>
                        <a:spcBef>
                          <a:spcPts val="0"/>
                        </a:spcBef>
                        <a:spcAft>
                          <a:spcPts val="0"/>
                        </a:spcAft>
                      </a:pPr>
                      <a:r>
                        <a:rPr lang="en-PH" sz="1100" dirty="0" smtClean="0">
                          <a:effectLst/>
                          <a:latin typeface="Century Gothic" panose="020B0502020202020204" pitchFamily="34" charset="0"/>
                        </a:rPr>
                        <a:t>HFRI GMHF </a:t>
                      </a:r>
                      <a:r>
                        <a:rPr lang="en-PH" sz="1100" dirty="0">
                          <a:effectLst/>
                          <a:latin typeface="Century Gothic" panose="020B0502020202020204" pitchFamily="34" charset="0"/>
                        </a:rPr>
                        <a:t>Index  </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Index </a:t>
                      </a:r>
                      <a:r>
                        <a:rPr lang="en-PH" sz="1100" dirty="0" smtClean="0">
                          <a:effectLst/>
                          <a:latin typeface="Century Gothic" panose="020B0502020202020204" pitchFamily="34" charset="0"/>
                        </a:rPr>
                        <a:t>mean </a:t>
                      </a:r>
                      <a:r>
                        <a:rPr lang="en-PH" sz="1100" dirty="0">
                          <a:effectLst/>
                          <a:latin typeface="Century Gothic" panose="020B0502020202020204" pitchFamily="34" charset="0"/>
                        </a:rPr>
                        <a:t>return on </a:t>
                      </a:r>
                      <a:r>
                        <a:rPr lang="en-PH" sz="1100" dirty="0" smtClean="0">
                          <a:effectLst/>
                          <a:latin typeface="Century Gothic" panose="020B0502020202020204" pitchFamily="34" charset="0"/>
                        </a:rPr>
                        <a:t>Global Macro</a:t>
                      </a:r>
                      <a:r>
                        <a:rPr lang="en-PH" sz="1100" baseline="0" dirty="0" smtClean="0">
                          <a:effectLst/>
                          <a:latin typeface="Century Gothic" panose="020B0502020202020204" pitchFamily="34" charset="0"/>
                        </a:rPr>
                        <a:t> Hedge </a:t>
                      </a:r>
                      <a:r>
                        <a:rPr lang="en-PH" sz="1100" dirty="0" smtClean="0">
                          <a:effectLst/>
                          <a:latin typeface="Century Gothic" panose="020B0502020202020204" pitchFamily="34" charset="0"/>
                        </a:rPr>
                        <a:t>Funds </a:t>
                      </a:r>
                      <a:r>
                        <a:rPr lang="en-PH" sz="1100" dirty="0">
                          <a:effectLst/>
                          <a:latin typeface="Century Gothic" panose="020B0502020202020204" pitchFamily="34" charset="0"/>
                        </a:rPr>
                        <a:t>in the US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300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Dec 1,  2018</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dirty="0" smtClean="0">
                          <a:effectLst/>
                          <a:latin typeface="Century Gothic" panose="020B0502020202020204" pitchFamily="34" charset="0"/>
                        </a:rPr>
                        <a:t>Hedge Fund Research Index</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53924217"/>
                  </a:ext>
                </a:extLst>
              </a:tr>
            </a:tbl>
          </a:graphicData>
        </a:graphic>
      </p:graphicFrame>
      <p:sp>
        <p:nvSpPr>
          <p:cNvPr id="8" name="Rectangle 3"/>
          <p:cNvSpPr>
            <a:spLocks noChangeArrowheads="1"/>
          </p:cNvSpPr>
          <p:nvPr/>
        </p:nvSpPr>
        <p:spPr bwMode="auto">
          <a:xfrm>
            <a:off x="838201" y="3323552"/>
            <a:ext cx="73914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Global Macro Hedge Fund Index (Dependent Variable Y)</a:t>
            </a:r>
            <a:endPar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endParaRPr>
          </a:p>
        </p:txBody>
      </p:sp>
      <p:sp>
        <p:nvSpPr>
          <p:cNvPr id="19" name="Rectangle 3"/>
          <p:cNvSpPr>
            <a:spLocks noChangeArrowheads="1"/>
          </p:cNvSpPr>
          <p:nvPr/>
        </p:nvSpPr>
        <p:spPr bwMode="auto">
          <a:xfrm>
            <a:off x="838201" y="1073998"/>
            <a:ext cx="73914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Volatility Index (market risks)</a:t>
            </a:r>
            <a:endPar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endParaRPr>
          </a:p>
        </p:txBody>
      </p:sp>
      <p:graphicFrame>
        <p:nvGraphicFramePr>
          <p:cNvPr id="20" name="Table 19"/>
          <p:cNvGraphicFramePr>
            <a:graphicFrameLocks noGrp="1"/>
          </p:cNvGraphicFramePr>
          <p:nvPr>
            <p:extLst/>
          </p:nvPr>
        </p:nvGraphicFramePr>
        <p:xfrm>
          <a:off x="838201" y="1578609"/>
          <a:ext cx="10515599" cy="835903"/>
        </p:xfrm>
        <a:graphic>
          <a:graphicData uri="http://schemas.openxmlformats.org/drawingml/2006/table">
            <a:tbl>
              <a:tblPr firstRow="1" firstCol="1" bandRow="1">
                <a:tableStyleId>{5C22544A-7EE6-4342-B048-85BDC9FD1C3A}</a:tableStyleId>
              </a:tblPr>
              <a:tblGrid>
                <a:gridCol w="1627815">
                  <a:extLst>
                    <a:ext uri="{9D8B030D-6E8A-4147-A177-3AD203B41FA5}">
                      <a16:colId xmlns:a16="http://schemas.microsoft.com/office/drawing/2014/main" xmlns="" val="172839898"/>
                    </a:ext>
                  </a:extLst>
                </a:gridCol>
                <a:gridCol w="3070555">
                  <a:extLst>
                    <a:ext uri="{9D8B030D-6E8A-4147-A177-3AD203B41FA5}">
                      <a16:colId xmlns:a16="http://schemas.microsoft.com/office/drawing/2014/main" xmlns="" val="2527778874"/>
                    </a:ext>
                  </a:extLst>
                </a:gridCol>
                <a:gridCol w="1339687">
                  <a:extLst>
                    <a:ext uri="{9D8B030D-6E8A-4147-A177-3AD203B41FA5}">
                      <a16:colId xmlns:a16="http://schemas.microsoft.com/office/drawing/2014/main" xmlns="" val="441478871"/>
                    </a:ext>
                  </a:extLst>
                </a:gridCol>
                <a:gridCol w="1493215">
                  <a:extLst>
                    <a:ext uri="{9D8B030D-6E8A-4147-A177-3AD203B41FA5}">
                      <a16:colId xmlns:a16="http://schemas.microsoft.com/office/drawing/2014/main" xmlns="" val="4010470789"/>
                    </a:ext>
                  </a:extLst>
                </a:gridCol>
                <a:gridCol w="1493215">
                  <a:extLst>
                    <a:ext uri="{9D8B030D-6E8A-4147-A177-3AD203B41FA5}">
                      <a16:colId xmlns:a16="http://schemas.microsoft.com/office/drawing/2014/main" xmlns="" val="1268526330"/>
                    </a:ext>
                  </a:extLst>
                </a:gridCol>
                <a:gridCol w="1491112">
                  <a:extLst>
                    <a:ext uri="{9D8B030D-6E8A-4147-A177-3AD203B41FA5}">
                      <a16:colId xmlns:a16="http://schemas.microsoft.com/office/drawing/2014/main" xmlns="" val="705366154"/>
                    </a:ext>
                  </a:extLst>
                </a:gridCol>
              </a:tblGrid>
              <a:tr h="297740">
                <a:tc>
                  <a:txBody>
                    <a:bodyPr/>
                    <a:lstStyle/>
                    <a:p>
                      <a:pPr marL="0" marR="0" algn="ctr">
                        <a:lnSpc>
                          <a:spcPct val="107000"/>
                        </a:lnSpc>
                        <a:spcBef>
                          <a:spcPts val="0"/>
                        </a:spcBef>
                        <a:spcAft>
                          <a:spcPts val="0"/>
                        </a:spcAft>
                      </a:pPr>
                      <a:r>
                        <a:rPr lang="en-PH" sz="1100">
                          <a:effectLst/>
                          <a:latin typeface="Century Gothic" panose="020B0502020202020204" pitchFamily="34" charset="0"/>
                        </a:rPr>
                        <a:t>Variables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Description</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of observations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Timeframe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Corrected to</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Source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804106935"/>
                  </a:ext>
                </a:extLst>
              </a:tr>
              <a:tr h="0">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VVIX Index</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CBOE simple proxy for uncertainty, calculated uncertainty betas for individual stocks using the volatility of their implied option volatilities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344 data points</a:t>
                      </a:r>
                    </a:p>
                    <a:p>
                      <a:pPr marL="0" marR="0" algn="ctr">
                        <a:lnSpc>
                          <a:spcPct val="107000"/>
                        </a:lnSpc>
                        <a:spcBef>
                          <a:spcPts val="0"/>
                        </a:spcBef>
                        <a:spcAft>
                          <a:spcPts val="0"/>
                        </a:spcAft>
                      </a:pPr>
                      <a:r>
                        <a:rPr lang="en-PH" sz="1100">
                          <a:effectLst/>
                          <a:latin typeface="Century Gothic" panose="020B0502020202020204" pitchFamily="34" charset="0"/>
                        </a:rPr>
                        <a:t>Monthly obs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June 30, 1986 to June 29, 2018</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dirty="0" smtClean="0">
                          <a:effectLst/>
                          <a:latin typeface="Century Gothic" panose="020B0502020202020204" pitchFamily="34" charset="0"/>
                        </a:rPr>
                        <a:t>Chicago Board Options Exchange (CBOE®) website</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74796805"/>
                  </a:ext>
                </a:extLst>
              </a:tr>
            </a:tbl>
          </a:graphicData>
        </a:graphic>
      </p:graphicFrame>
    </p:spTree>
    <p:extLst>
      <p:ext uri="{BB962C8B-B14F-4D97-AF65-F5344CB8AC3E}">
        <p14:creationId xmlns:p14="http://schemas.microsoft.com/office/powerpoint/2010/main" xmlns="" val="2804902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References </a:t>
            </a:r>
            <a:endParaRPr lang="en-PH" dirty="0"/>
          </a:p>
        </p:txBody>
      </p:sp>
      <p:sp>
        <p:nvSpPr>
          <p:cNvPr id="4" name="Rectangle 3"/>
          <p:cNvSpPr/>
          <p:nvPr/>
        </p:nvSpPr>
        <p:spPr>
          <a:xfrm>
            <a:off x="838200" y="1325087"/>
            <a:ext cx="10007600" cy="5680786"/>
          </a:xfrm>
          <a:prstGeom prst="rect">
            <a:avLst/>
          </a:prstGeom>
        </p:spPr>
        <p:txBody>
          <a:bodyPr wrap="square">
            <a:spAutoFit/>
          </a:bodyPr>
          <a:lstStyle/>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Bali, T. G., Brown, S. J., &amp; </a:t>
            </a:r>
            <a:r>
              <a:rPr lang="en-PH" sz="1200" dirty="0" err="1">
                <a:latin typeface="Calibri" panose="020F0502020204030204" pitchFamily="34" charset="0"/>
                <a:ea typeface="Calibri" panose="020F0502020204030204" pitchFamily="34" charset="0"/>
                <a:cs typeface="Times New Roman" panose="02020603050405020304" pitchFamily="18" charset="0"/>
              </a:rPr>
              <a:t>Caglayan</a:t>
            </a:r>
            <a:r>
              <a:rPr lang="en-PH" sz="1200" dirty="0">
                <a:latin typeface="Calibri" panose="020F0502020204030204" pitchFamily="34" charset="0"/>
                <a:ea typeface="Calibri" panose="020F0502020204030204" pitchFamily="34" charset="0"/>
                <a:cs typeface="Times New Roman" panose="02020603050405020304" pitchFamily="18" charset="0"/>
              </a:rPr>
              <a:t>, M. O. (2014). Macroeconomic risk and hedge fund returns. </a:t>
            </a:r>
            <a:r>
              <a:rPr lang="en-PH" sz="1200" i="1" dirty="0">
                <a:latin typeface="Calibri" panose="020F0502020204030204" pitchFamily="34" charset="0"/>
                <a:ea typeface="Calibri" panose="020F0502020204030204" pitchFamily="34" charset="0"/>
                <a:cs typeface="Times New Roman" panose="02020603050405020304" pitchFamily="18" charset="0"/>
              </a:rPr>
              <a:t>Journal of </a:t>
            </a:r>
            <a:r>
              <a:rPr lang="en-PH" sz="1200" i="1" dirty="0" smtClean="0">
                <a:latin typeface="Calibri" panose="020F0502020204030204" pitchFamily="34" charset="0"/>
                <a:ea typeface="Calibri" panose="020F0502020204030204" pitchFamily="34" charset="0"/>
                <a:cs typeface="Times New Roman" panose="02020603050405020304" pitchFamily="18" charset="0"/>
              </a:rPr>
              <a:t>Financial </a:t>
            </a:r>
            <a:r>
              <a:rPr lang="en-PH" sz="1200" i="1" dirty="0">
                <a:latin typeface="Calibri" panose="020F0502020204030204" pitchFamily="34" charset="0"/>
                <a:ea typeface="Calibri" panose="020F0502020204030204" pitchFamily="34" charset="0"/>
                <a:cs typeface="Times New Roman" panose="02020603050405020304" pitchFamily="18" charset="0"/>
              </a:rPr>
              <a:t>Economics, 114</a:t>
            </a:r>
            <a:r>
              <a:rPr lang="en-PH" sz="1200" dirty="0">
                <a:latin typeface="Calibri" panose="020F0502020204030204" pitchFamily="34" charset="0"/>
                <a:ea typeface="Calibri" panose="020F0502020204030204" pitchFamily="34" charset="0"/>
                <a:cs typeface="Times New Roman" panose="02020603050405020304" pitchFamily="18" charset="0"/>
              </a:rPr>
              <a:t>(2014), 1–19.</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err="1">
                <a:latin typeface="Calibri" panose="020F0502020204030204" pitchFamily="34" charset="0"/>
                <a:ea typeface="Calibri" panose="020F0502020204030204" pitchFamily="34" charset="0"/>
                <a:cs typeface="Times New Roman" panose="02020603050405020304" pitchFamily="18" charset="0"/>
              </a:rPr>
              <a:t>Banquier</a:t>
            </a:r>
            <a:r>
              <a:rPr lang="en-PH" sz="1200" dirty="0">
                <a:latin typeface="Calibri" panose="020F0502020204030204" pitchFamily="34" charset="0"/>
                <a:ea typeface="Calibri" panose="020F0502020204030204" pitchFamily="34" charset="0"/>
                <a:cs typeface="Times New Roman" panose="02020603050405020304" pitchFamily="18" charset="0"/>
              </a:rPr>
              <a:t>, S. (2019). Overview of Prime Brokerage. Presented at Smith School of Business, Queen's </a:t>
            </a:r>
            <a:r>
              <a:rPr lang="en-PH" sz="1200" dirty="0" smtClean="0">
                <a:latin typeface="Calibri" panose="020F0502020204030204" pitchFamily="34" charset="0"/>
                <a:ea typeface="Calibri" panose="020F0502020204030204" pitchFamily="34" charset="0"/>
                <a:cs typeface="Times New Roman" panose="02020603050405020304" pitchFamily="18" charset="0"/>
              </a:rPr>
              <a:t>University</a:t>
            </a:r>
            <a:r>
              <a:rPr lang="en-PH"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Board of Governors of the Federal Reserve System (US) (2019). Total Consumer Credit Owned and </a:t>
            </a:r>
            <a:r>
              <a:rPr lang="en-PH" sz="1200" dirty="0" smtClean="0">
                <a:latin typeface="Calibri" panose="020F0502020204030204" pitchFamily="34" charset="0"/>
                <a:ea typeface="Calibri" panose="020F0502020204030204" pitchFamily="34" charset="0"/>
                <a:cs typeface="Times New Roman" panose="02020603050405020304" pitchFamily="18" charset="0"/>
              </a:rPr>
              <a:t>Securitized</a:t>
            </a:r>
            <a:r>
              <a:rPr lang="en-PH" sz="1200" dirty="0">
                <a:latin typeface="Calibri" panose="020F0502020204030204" pitchFamily="34" charset="0"/>
                <a:ea typeface="Calibri" panose="020F0502020204030204" pitchFamily="34" charset="0"/>
                <a:cs typeface="Times New Roman" panose="02020603050405020304" pitchFamily="18" charset="0"/>
              </a:rPr>
              <a:t>, Outstanding [TOTALSL], retrieved from FRED, Federal Reserve Bank of St. Louis; </a:t>
            </a:r>
            <a:r>
              <a:rPr lang="en-PH" sz="1200" dirty="0" smtClean="0">
                <a:latin typeface="Calibri" panose="020F0502020204030204" pitchFamily="34" charset="0"/>
                <a:ea typeface="Calibri" panose="020F0502020204030204" pitchFamily="34" charset="0"/>
                <a:cs typeface="Times New Roman" panose="02020603050405020304" pitchFamily="18" charset="0"/>
              </a:rPr>
              <a:t>https</a:t>
            </a:r>
            <a:r>
              <a:rPr lang="en-PH" sz="1200" dirty="0">
                <a:latin typeface="Calibri" panose="020F0502020204030204" pitchFamily="34" charset="0"/>
                <a:ea typeface="Calibri" panose="020F0502020204030204" pitchFamily="34" charset="0"/>
                <a:cs typeface="Times New Roman" panose="02020603050405020304" pitchFamily="18" charset="0"/>
              </a:rPr>
              <a:t>://fred.stlouisfed.org/series/TOTALSL.</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err="1">
                <a:latin typeface="Calibri" panose="020F0502020204030204" pitchFamily="34" charset="0"/>
                <a:ea typeface="Calibri" panose="020F0502020204030204" pitchFamily="34" charset="0"/>
                <a:cs typeface="Times New Roman" panose="02020603050405020304" pitchFamily="18" charset="0"/>
              </a:rPr>
              <a:t>Carhart</a:t>
            </a:r>
            <a:r>
              <a:rPr lang="en-PH" sz="1200" dirty="0">
                <a:latin typeface="Calibri" panose="020F0502020204030204" pitchFamily="34" charset="0"/>
                <a:ea typeface="Calibri" panose="020F0502020204030204" pitchFamily="34" charset="0"/>
                <a:cs typeface="Times New Roman" panose="02020603050405020304" pitchFamily="18" charset="0"/>
              </a:rPr>
              <a:t>, M. (1997). On Persistence in Mutual Fund Performance. </a:t>
            </a:r>
            <a:r>
              <a:rPr lang="en-PH" sz="1200" i="1" dirty="0">
                <a:latin typeface="Calibri" panose="020F0502020204030204" pitchFamily="34" charset="0"/>
                <a:ea typeface="Calibri" panose="020F0502020204030204" pitchFamily="34" charset="0"/>
                <a:cs typeface="Times New Roman" panose="02020603050405020304" pitchFamily="18" charset="0"/>
              </a:rPr>
              <a:t>The Journal of Finance, 52</a:t>
            </a:r>
            <a:r>
              <a:rPr lang="en-PH" sz="1200" dirty="0">
                <a:latin typeface="Calibri" panose="020F0502020204030204" pitchFamily="34" charset="0"/>
                <a:ea typeface="Calibri" panose="020F0502020204030204" pitchFamily="34" charset="0"/>
                <a:cs typeface="Times New Roman" panose="02020603050405020304" pitchFamily="18" charset="0"/>
              </a:rPr>
              <a:t>(1997), 1-26.</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Chawla, R. K. , &amp; </a:t>
            </a:r>
            <a:r>
              <a:rPr lang="en-PH" sz="1200" dirty="0" err="1">
                <a:latin typeface="Calibri" panose="020F0502020204030204" pitchFamily="34" charset="0"/>
                <a:ea typeface="Calibri" panose="020F0502020204030204" pitchFamily="34" charset="0"/>
                <a:cs typeface="Times New Roman" panose="02020603050405020304" pitchFamily="18" charset="0"/>
              </a:rPr>
              <a:t>Uppal</a:t>
            </a:r>
            <a:r>
              <a:rPr lang="en-PH" sz="1200" dirty="0">
                <a:latin typeface="Calibri" panose="020F0502020204030204" pitchFamily="34" charset="0"/>
                <a:ea typeface="Calibri" panose="020F0502020204030204" pitchFamily="34" charset="0"/>
                <a:cs typeface="Times New Roman" panose="02020603050405020304" pitchFamily="18" charset="0"/>
              </a:rPr>
              <a:t>, S. Household Debt in Canada. Retrieved from https://</a:t>
            </a:r>
            <a:r>
              <a:rPr lang="en-PH" sz="1200" dirty="0" smtClean="0">
                <a:latin typeface="Calibri" panose="020F0502020204030204" pitchFamily="34" charset="0"/>
                <a:ea typeface="Calibri" panose="020F0502020204030204" pitchFamily="34" charset="0"/>
                <a:cs typeface="Times New Roman" panose="02020603050405020304" pitchFamily="18" charset="0"/>
              </a:rPr>
              <a:t>www150.statcan.gc.ca/n1/pub/75-001-x/2012002/article/11636-eng.htm</a:t>
            </a:r>
            <a:r>
              <a:rPr lang="en-PH"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Edwards, F. R., &amp; </a:t>
            </a:r>
            <a:r>
              <a:rPr lang="en-PH" sz="1200" dirty="0" err="1">
                <a:latin typeface="Calibri" panose="020F0502020204030204" pitchFamily="34" charset="0"/>
                <a:ea typeface="Calibri" panose="020F0502020204030204" pitchFamily="34" charset="0"/>
                <a:cs typeface="Times New Roman" panose="02020603050405020304" pitchFamily="18" charset="0"/>
              </a:rPr>
              <a:t>Gaon</a:t>
            </a:r>
            <a:r>
              <a:rPr lang="en-PH" sz="1200" dirty="0">
                <a:latin typeface="Calibri" panose="020F0502020204030204" pitchFamily="34" charset="0"/>
                <a:ea typeface="Calibri" panose="020F0502020204030204" pitchFamily="34" charset="0"/>
                <a:cs typeface="Times New Roman" panose="02020603050405020304" pitchFamily="18" charset="0"/>
              </a:rPr>
              <a:t>, S. (2003). Hedge Funds: What Do We Know? </a:t>
            </a:r>
            <a:r>
              <a:rPr lang="en-PH" sz="1200" i="1" dirty="0">
                <a:latin typeface="Calibri" panose="020F0502020204030204" pitchFamily="34" charset="0"/>
                <a:ea typeface="Calibri" panose="020F0502020204030204" pitchFamily="34" charset="0"/>
                <a:cs typeface="Times New Roman" panose="02020603050405020304" pitchFamily="18" charset="0"/>
              </a:rPr>
              <a:t>Journal of Applied Corporate </a:t>
            </a:r>
            <a:r>
              <a:rPr lang="en-PH" sz="1200" i="1" dirty="0" smtClean="0">
                <a:latin typeface="Calibri" panose="020F0502020204030204" pitchFamily="34" charset="0"/>
                <a:ea typeface="Calibri" panose="020F0502020204030204" pitchFamily="34" charset="0"/>
                <a:cs typeface="Times New Roman" panose="02020603050405020304" pitchFamily="18" charset="0"/>
              </a:rPr>
              <a:t>Finance</a:t>
            </a:r>
            <a:r>
              <a:rPr lang="en-PH" sz="1200" dirty="0">
                <a:latin typeface="Calibri" panose="020F0502020204030204" pitchFamily="34" charset="0"/>
                <a:ea typeface="Calibri" panose="020F0502020204030204" pitchFamily="34" charset="0"/>
                <a:cs typeface="Times New Roman" panose="02020603050405020304" pitchFamily="18" charset="0"/>
              </a:rPr>
              <a:t>, 15(4), 58-71.</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endParaRPr lang="en-PH"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PH" sz="1200" dirty="0" smtClean="0">
                <a:latin typeface="Calibri" panose="020F0502020204030204" pitchFamily="34" charset="0"/>
                <a:ea typeface="Calibri" panose="020F0502020204030204" pitchFamily="34" charset="0"/>
                <a:cs typeface="Times New Roman" panose="02020603050405020304" pitchFamily="18" charset="0"/>
              </a:rPr>
              <a:t>El </a:t>
            </a:r>
            <a:r>
              <a:rPr lang="en-PH" sz="1200" dirty="0" err="1" smtClean="0">
                <a:latin typeface="Calibri" panose="020F0502020204030204" pitchFamily="34" charset="0"/>
                <a:ea typeface="Calibri" panose="020F0502020204030204" pitchFamily="34" charset="0"/>
                <a:cs typeface="Times New Roman" panose="02020603050405020304" pitchFamily="18" charset="0"/>
              </a:rPr>
              <a:t>Kalak</a:t>
            </a:r>
            <a:r>
              <a:rPr lang="en-PH" sz="1200" dirty="0" smtClean="0">
                <a:latin typeface="Calibri" panose="020F0502020204030204" pitchFamily="34" charset="0"/>
                <a:ea typeface="Calibri" panose="020F0502020204030204" pitchFamily="34" charset="0"/>
                <a:cs typeface="Times New Roman" panose="02020603050405020304" pitchFamily="18" charset="0"/>
              </a:rPr>
              <a:t>, I., </a:t>
            </a:r>
            <a:r>
              <a:rPr lang="en-PH" sz="1200" dirty="0" err="1" smtClean="0">
                <a:latin typeface="Calibri" panose="020F0502020204030204" pitchFamily="34" charset="0"/>
                <a:ea typeface="Calibri" panose="020F0502020204030204" pitchFamily="34" charset="0"/>
                <a:cs typeface="Times New Roman" panose="02020603050405020304" pitchFamily="18" charset="0"/>
              </a:rPr>
              <a:t>Azevedob</a:t>
            </a:r>
            <a:r>
              <a:rPr lang="en-PH" sz="1200" dirty="0" smtClean="0">
                <a:latin typeface="Calibri" panose="020F0502020204030204" pitchFamily="34" charset="0"/>
                <a:ea typeface="Calibri" panose="020F0502020204030204" pitchFamily="34" charset="0"/>
                <a:cs typeface="Times New Roman" panose="02020603050405020304" pitchFamily="18" charset="0"/>
              </a:rPr>
              <a:t>, A., &amp; Hudson, R. (2016). Reviewing the hedge funds literature II: Hedge funds' returns and risk management characteristics. </a:t>
            </a:r>
            <a:r>
              <a:rPr lang="en-PH" sz="1200" i="1" dirty="0" smtClean="0">
                <a:latin typeface="Calibri" panose="020F0502020204030204" pitchFamily="34" charset="0"/>
                <a:ea typeface="Calibri" panose="020F0502020204030204" pitchFamily="34" charset="0"/>
                <a:cs typeface="Times New Roman" panose="02020603050405020304" pitchFamily="18" charset="0"/>
              </a:rPr>
              <a:t>International Review of Financial Analysis 48</a:t>
            </a:r>
            <a:r>
              <a:rPr lang="en-PH" sz="1200" dirty="0" smtClean="0">
                <a:latin typeface="Calibri" panose="020F0502020204030204" pitchFamily="34" charset="0"/>
                <a:ea typeface="Calibri" panose="020F0502020204030204" pitchFamily="34" charset="0"/>
                <a:cs typeface="Times New Roman" panose="02020603050405020304" pitchFamily="18" charset="0"/>
              </a:rPr>
              <a:t>(2016) 55-66.</a:t>
            </a:r>
          </a:p>
          <a:p>
            <a:pPr>
              <a:lnSpc>
                <a:spcPct val="107000"/>
              </a:lnSpc>
            </a:pPr>
            <a:r>
              <a:rPr lang="en-PH" sz="1200" dirty="0" smtClean="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err="1" smtClean="0">
                <a:latin typeface="Calibri" panose="020F0502020204030204" pitchFamily="34" charset="0"/>
                <a:ea typeface="Calibri" panose="020F0502020204030204" pitchFamily="34" charset="0"/>
                <a:cs typeface="Times New Roman" panose="02020603050405020304" pitchFamily="18" charset="0"/>
              </a:rPr>
              <a:t>Fama</a:t>
            </a:r>
            <a:r>
              <a:rPr lang="en-PH" sz="1200" dirty="0" smtClean="0">
                <a:latin typeface="Calibri" panose="020F0502020204030204" pitchFamily="34" charset="0"/>
                <a:ea typeface="Calibri" panose="020F0502020204030204" pitchFamily="34" charset="0"/>
                <a:cs typeface="Times New Roman" panose="02020603050405020304" pitchFamily="18" charset="0"/>
              </a:rPr>
              <a:t>, E. F., &amp; French, K. R. (2015). A Five-Factor Asset Pricing Model. </a:t>
            </a:r>
            <a:r>
              <a:rPr lang="en-PH" sz="1200" i="1" dirty="0" smtClean="0">
                <a:latin typeface="Calibri" panose="020F0502020204030204" pitchFamily="34" charset="0"/>
                <a:ea typeface="Calibri" panose="020F0502020204030204" pitchFamily="34" charset="0"/>
                <a:cs typeface="Times New Roman" panose="02020603050405020304" pitchFamily="18" charset="0"/>
              </a:rPr>
              <a:t>Journal of Financial Economics, 116</a:t>
            </a:r>
            <a:r>
              <a:rPr lang="en-PH" sz="1200" dirty="0" smtClean="0">
                <a:latin typeface="Calibri" panose="020F0502020204030204" pitchFamily="34" charset="0"/>
                <a:ea typeface="Calibri" panose="020F0502020204030204" pitchFamily="34" charset="0"/>
                <a:cs typeface="Times New Roman" panose="02020603050405020304" pitchFamily="18" charset="0"/>
              </a:rPr>
              <a:t>(2015), 1–22.</a:t>
            </a:r>
          </a:p>
          <a:p>
            <a:pPr>
              <a:lnSpc>
                <a:spcPct val="107000"/>
              </a:lnSpc>
            </a:pPr>
            <a:r>
              <a:rPr lang="en-PH" sz="1200" dirty="0" smtClean="0">
                <a:latin typeface="Calibri" panose="020F0502020204030204" pitchFamily="34" charset="0"/>
                <a:ea typeface="Calibri" panose="020F0502020204030204" pitchFamily="34" charset="0"/>
                <a:cs typeface="Times New Roman" panose="02020603050405020304" pitchFamily="18" charset="0"/>
              </a:rPr>
              <a:t> </a:t>
            </a:r>
          </a:p>
          <a:p>
            <a:r>
              <a:rPr lang="en-PH" sz="1200" dirty="0"/>
              <a:t>French, K. (2018). </a:t>
            </a:r>
            <a:r>
              <a:rPr lang="en-PH" sz="1200" dirty="0" err="1"/>
              <a:t>Fama</a:t>
            </a:r>
            <a:r>
              <a:rPr lang="en-PH" sz="1200" dirty="0"/>
              <a:t>-French 5 Factors (2x3). Retrieved from http://</a:t>
            </a:r>
            <a:r>
              <a:rPr lang="en-PH" sz="1200" dirty="0" smtClean="0"/>
              <a:t>mba.tuck.dartmouth.edu/pages/faculty/ken.french/Data_Library/f-f_5_factors_2x3.html</a:t>
            </a:r>
            <a:r>
              <a:rPr lang="en-PH" sz="1200" dirty="0"/>
              <a:t>.</a:t>
            </a:r>
          </a:p>
          <a:p>
            <a:r>
              <a:rPr lang="en-PH" sz="1200" dirty="0"/>
              <a:t> </a:t>
            </a:r>
          </a:p>
          <a:p>
            <a:r>
              <a:rPr lang="en-PH" sz="1200" dirty="0"/>
              <a:t>Fung, W., &amp; Hsieh, D. A. (1999). A primer on hedge funds. </a:t>
            </a:r>
            <a:r>
              <a:rPr lang="en-PH" sz="1200" i="1" dirty="0"/>
              <a:t>Journal of Empirical Finance</a:t>
            </a:r>
            <a:r>
              <a:rPr lang="en-PH" sz="1200" dirty="0"/>
              <a:t>, </a:t>
            </a:r>
            <a:r>
              <a:rPr lang="en-PH" sz="1200" i="1" dirty="0"/>
              <a:t>6</a:t>
            </a:r>
            <a:r>
              <a:rPr lang="en-PH" sz="1200" dirty="0"/>
              <a:t>(1999), </a:t>
            </a:r>
            <a:r>
              <a:rPr lang="en-PH" sz="1200" dirty="0" smtClean="0"/>
              <a:t>309-331</a:t>
            </a:r>
            <a:r>
              <a:rPr lang="en-PH" sz="1200" dirty="0"/>
              <a:t>.</a:t>
            </a:r>
          </a:p>
          <a:p>
            <a:r>
              <a:rPr lang="en-PH" sz="1200" dirty="0"/>
              <a:t> </a:t>
            </a:r>
          </a:p>
          <a:p>
            <a:r>
              <a:rPr lang="en-PH" sz="1200" dirty="0"/>
              <a:t>Fung, W., &amp; Hsieh, D. A. (2011). The risk in hedge fund strategies: Theory and evidence from long/short </a:t>
            </a:r>
            <a:r>
              <a:rPr lang="en-PH" sz="1200" dirty="0" smtClean="0"/>
              <a:t>equity </a:t>
            </a:r>
            <a:r>
              <a:rPr lang="en-PH" sz="1200" dirty="0"/>
              <a:t>hedge funds. </a:t>
            </a:r>
            <a:r>
              <a:rPr lang="en-PH" sz="1200" i="1" dirty="0"/>
              <a:t>Journal of Empirical Finance, 18</a:t>
            </a:r>
            <a:r>
              <a:rPr lang="en-PH" sz="1200" dirty="0"/>
              <a:t>(2011), 547-569</a:t>
            </a:r>
            <a:r>
              <a:rPr lang="en-PH" sz="1200" dirty="0" smtClean="0"/>
              <a:t>.</a:t>
            </a:r>
          </a:p>
          <a:p>
            <a:endParaRPr lang="en-PH" sz="1200" dirty="0"/>
          </a:p>
          <a:p>
            <a:r>
              <a:rPr lang="en-PH" sz="1200" dirty="0"/>
              <a:t>Grant, T. (2019). Alternative Investing. Retrieved from http://v1.theglobeandmail.com/partners/free/srinvest/art7_hedge.html</a:t>
            </a:r>
            <a:r>
              <a:rPr lang="en-PH" sz="1200" dirty="0" smtClean="0"/>
              <a:t>.</a:t>
            </a:r>
          </a:p>
          <a:p>
            <a:endParaRPr lang="en-PH" sz="1200" dirty="0" smtClean="0"/>
          </a:p>
          <a:p>
            <a:r>
              <a:rPr lang="en-PH" sz="1200" dirty="0"/>
              <a:t>Hedge Fund Research Index. (2019). HFRI® Indices Performance Tables. Retrieved from https://www.hedgefundresearch.com/family-indices/hfri</a:t>
            </a:r>
          </a:p>
          <a:p>
            <a:endParaRPr lang="en-PH" sz="1200" dirty="0"/>
          </a:p>
        </p:txBody>
      </p:sp>
    </p:spTree>
    <p:extLst>
      <p:ext uri="{BB962C8B-B14F-4D97-AF65-F5344CB8AC3E}">
        <p14:creationId xmlns:p14="http://schemas.microsoft.com/office/powerpoint/2010/main" xmlns="" val="3611508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References </a:t>
            </a:r>
            <a:endParaRPr lang="en-PH" dirty="0"/>
          </a:p>
        </p:txBody>
      </p:sp>
      <p:sp>
        <p:nvSpPr>
          <p:cNvPr id="4" name="Rectangle 3"/>
          <p:cNvSpPr/>
          <p:nvPr/>
        </p:nvSpPr>
        <p:spPr>
          <a:xfrm>
            <a:off x="838199" y="1337787"/>
            <a:ext cx="11107057" cy="5262979"/>
          </a:xfrm>
          <a:prstGeom prst="rect">
            <a:avLst/>
          </a:prstGeom>
        </p:spPr>
        <p:txBody>
          <a:bodyPr wrap="square">
            <a:spAutoFit/>
          </a:bodyPr>
          <a:lstStyle/>
          <a:p>
            <a:r>
              <a:rPr lang="en-PH" sz="1200" dirty="0" smtClean="0"/>
              <a:t>Hsieh</a:t>
            </a:r>
            <a:r>
              <a:rPr lang="en-PH" sz="1200" dirty="0"/>
              <a:t>, D. A. (2019). David A. Hsieh's Data Library: Hedge Fund Risk Factors. Retrieved from https</a:t>
            </a:r>
            <a:r>
              <a:rPr lang="en-PH" sz="1200" dirty="0" smtClean="0"/>
              <a:t>://faculty.fuqua.duke.edu</a:t>
            </a:r>
            <a:r>
              <a:rPr lang="en-PH" sz="1200" dirty="0"/>
              <a:t>/~dah7/HFRFData.htm</a:t>
            </a:r>
          </a:p>
          <a:p>
            <a:r>
              <a:rPr lang="en-PH" sz="1200" dirty="0"/>
              <a:t> </a:t>
            </a:r>
          </a:p>
          <a:p>
            <a:r>
              <a:rPr lang="en-PH" sz="1200" dirty="0"/>
              <a:t>Isenberg School of Management. (2018). CISDM Equity Long/Short Index (</a:t>
            </a:r>
            <a:r>
              <a:rPr lang="en-PH" sz="1200" dirty="0" err="1"/>
              <a:t>xlsx</a:t>
            </a:r>
            <a:r>
              <a:rPr lang="en-PH" sz="1200" dirty="0"/>
              <a:t>). Retrieved </a:t>
            </a:r>
            <a:r>
              <a:rPr lang="en-PH" sz="1200" dirty="0" smtClean="0"/>
              <a:t>from https</a:t>
            </a:r>
            <a:r>
              <a:rPr lang="en-PH" sz="1200" dirty="0"/>
              <a:t>://www.isenberg.umass.edu/resources/downloads/download-cisdm-equity-longshort-index.</a:t>
            </a:r>
          </a:p>
          <a:p>
            <a:r>
              <a:rPr lang="en-PH" sz="1200" dirty="0"/>
              <a:t> </a:t>
            </a:r>
          </a:p>
          <a:p>
            <a:r>
              <a:rPr lang="en-PH" sz="1200" dirty="0"/>
              <a:t>Ji, X., Martin, J., &amp; Yao, Y. (2017).  Macroeconomic risk and seasonality in momentum profits. </a:t>
            </a:r>
            <a:r>
              <a:rPr lang="en-PH" sz="1200" i="1" dirty="0"/>
              <a:t>Journal of </a:t>
            </a:r>
            <a:r>
              <a:rPr lang="en-PH" sz="1200" i="1" dirty="0" smtClean="0"/>
              <a:t>Financial </a:t>
            </a:r>
            <a:r>
              <a:rPr lang="en-PH" sz="1200" i="1" dirty="0"/>
              <a:t>Markets 36</a:t>
            </a:r>
            <a:r>
              <a:rPr lang="en-PH" sz="1200" dirty="0"/>
              <a:t>(2017)76–90</a:t>
            </a:r>
          </a:p>
          <a:p>
            <a:r>
              <a:rPr lang="en-PH" sz="1200" dirty="0"/>
              <a:t> </a:t>
            </a:r>
          </a:p>
          <a:p>
            <a:r>
              <a:rPr lang="en-PH" sz="1200" dirty="0"/>
              <a:t>Krause, T.A. (2019). Hedge fund returns and uncertainty. </a:t>
            </a:r>
            <a:r>
              <a:rPr lang="en-PH" sz="1200" i="1" dirty="0"/>
              <a:t>North American Journal of Economics and </a:t>
            </a:r>
            <a:r>
              <a:rPr lang="en-PH" sz="1200" i="1" dirty="0" smtClean="0"/>
              <a:t>Finance </a:t>
            </a:r>
            <a:r>
              <a:rPr lang="en-PH" sz="1200" i="1" dirty="0"/>
              <a:t>47</a:t>
            </a:r>
            <a:r>
              <a:rPr lang="en-PH" sz="1200" dirty="0"/>
              <a:t> (2019) 597–601.</a:t>
            </a:r>
          </a:p>
          <a:p>
            <a:r>
              <a:rPr lang="en-PH" sz="1200" dirty="0"/>
              <a:t> </a:t>
            </a:r>
          </a:p>
          <a:p>
            <a:r>
              <a:rPr lang="en-PH" sz="1200" dirty="0" err="1"/>
              <a:t>L’Her</a:t>
            </a:r>
            <a:r>
              <a:rPr lang="en-PH" sz="1200" dirty="0"/>
              <a:t>, J. F., </a:t>
            </a:r>
            <a:r>
              <a:rPr lang="en-PH" sz="1200" dirty="0" err="1"/>
              <a:t>Masmoudib</a:t>
            </a:r>
            <a:r>
              <a:rPr lang="en-PH" sz="1200" dirty="0"/>
              <a:t>, T., &amp; </a:t>
            </a:r>
            <a:r>
              <a:rPr lang="en-PH" sz="1200" dirty="0" err="1"/>
              <a:t>Suret</a:t>
            </a:r>
            <a:r>
              <a:rPr lang="en-PH" sz="1200" dirty="0"/>
              <a:t>, J. M. Evidence to support the four-factor pricing model from the </a:t>
            </a:r>
            <a:r>
              <a:rPr lang="en-PH" sz="1200" dirty="0" smtClean="0"/>
              <a:t>Canadian </a:t>
            </a:r>
            <a:r>
              <a:rPr lang="en-PH" sz="1200" dirty="0"/>
              <a:t>stock market. </a:t>
            </a:r>
            <a:r>
              <a:rPr lang="en-PH" sz="1200" i="1" dirty="0"/>
              <a:t>International Financial Markets, Institutions and Money, 14</a:t>
            </a:r>
            <a:r>
              <a:rPr lang="en-PH" sz="1200" dirty="0"/>
              <a:t> (2004) 313–328.</a:t>
            </a:r>
          </a:p>
          <a:p>
            <a:r>
              <a:rPr lang="en-PH" sz="1200" dirty="0"/>
              <a:t> </a:t>
            </a:r>
          </a:p>
          <a:p>
            <a:r>
              <a:rPr lang="en-PH" sz="1200" dirty="0" err="1"/>
              <a:t>Namvar</a:t>
            </a:r>
            <a:r>
              <a:rPr lang="en-PH" sz="1200" dirty="0"/>
              <a:t>, E., Phillips, B., &amp; </a:t>
            </a:r>
            <a:r>
              <a:rPr lang="en-PH" sz="1200" dirty="0" err="1"/>
              <a:t>Pukthuanthong</a:t>
            </a:r>
            <a:r>
              <a:rPr lang="en-PH" sz="1200" dirty="0"/>
              <a:t>, K., </a:t>
            </a:r>
            <a:r>
              <a:rPr lang="en-PH" sz="1200" dirty="0" err="1"/>
              <a:t>Raghavendra</a:t>
            </a:r>
            <a:r>
              <a:rPr lang="en-PH" sz="1200" dirty="0"/>
              <a:t>, P. (2016). Do hedge funds dynamically manage systematic risk? </a:t>
            </a:r>
            <a:r>
              <a:rPr lang="en-PH" sz="1200" i="1" dirty="0"/>
              <a:t>Journal of Banking &amp; Finance, 64</a:t>
            </a:r>
            <a:r>
              <a:rPr lang="en-PH" sz="1200" dirty="0"/>
              <a:t> (2016) </a:t>
            </a:r>
            <a:r>
              <a:rPr lang="en-PH" sz="1200" dirty="0" smtClean="0"/>
              <a:t>1–15</a:t>
            </a:r>
            <a:r>
              <a:rPr lang="en-PH" sz="1200" dirty="0"/>
              <a:t>.</a:t>
            </a:r>
          </a:p>
          <a:p>
            <a:r>
              <a:rPr lang="en-PH" sz="1200" dirty="0"/>
              <a:t> </a:t>
            </a:r>
          </a:p>
          <a:p>
            <a:r>
              <a:rPr lang="en-PH" sz="1200" dirty="0" err="1"/>
              <a:t>Panopoulou</a:t>
            </a:r>
            <a:r>
              <a:rPr lang="en-PH" sz="1200" dirty="0"/>
              <a:t>, E., &amp; </a:t>
            </a:r>
            <a:r>
              <a:rPr lang="en-PH" sz="1200" dirty="0" err="1"/>
              <a:t>Vrontos</a:t>
            </a:r>
            <a:r>
              <a:rPr lang="en-PH" sz="1200" dirty="0"/>
              <a:t>, S. (2015).Hedge fund return predictability: To combine forecasts or </a:t>
            </a:r>
            <a:r>
              <a:rPr lang="en-PH" sz="1200" dirty="0" smtClean="0"/>
              <a:t>combine information</a:t>
            </a:r>
            <a:r>
              <a:rPr lang="en-PH" sz="1200" dirty="0"/>
              <a:t>. </a:t>
            </a:r>
            <a:r>
              <a:rPr lang="en-PH" sz="1200" i="1" dirty="0"/>
              <a:t>Journal of Banking &amp; Finance, 56 </a:t>
            </a:r>
            <a:r>
              <a:rPr lang="en-PH" sz="1200" dirty="0"/>
              <a:t>(2015) 103–122</a:t>
            </a:r>
            <a:r>
              <a:rPr lang="en-PH" sz="1200" dirty="0" smtClean="0"/>
              <a:t>.</a:t>
            </a:r>
          </a:p>
          <a:p>
            <a:endParaRPr lang="en-PH" sz="1200" dirty="0"/>
          </a:p>
          <a:p>
            <a:r>
              <a:rPr lang="en-PH" sz="1200" dirty="0"/>
              <a:t>Patton, A. J. (2009). Are “Market Neutral” Hedge Funds Really Market Neutral? </a:t>
            </a:r>
            <a:r>
              <a:rPr lang="en-PH" sz="1200" i="1" dirty="0"/>
              <a:t>Review of Financial </a:t>
            </a:r>
            <a:r>
              <a:rPr lang="en-PH" sz="1200" i="1" dirty="0" smtClean="0"/>
              <a:t>Studies</a:t>
            </a:r>
            <a:r>
              <a:rPr lang="en-PH" sz="1200" i="1" dirty="0"/>
              <a:t>, 22</a:t>
            </a:r>
            <a:r>
              <a:rPr lang="en-PH" sz="1200" dirty="0"/>
              <a:t>(7), 2495-2530.</a:t>
            </a:r>
          </a:p>
          <a:p>
            <a:r>
              <a:rPr lang="en-PH" sz="1200" dirty="0"/>
              <a:t> </a:t>
            </a:r>
          </a:p>
          <a:p>
            <a:r>
              <a:rPr lang="en-PH" sz="1200" dirty="0"/>
              <a:t>Racicot, F.E., &amp; </a:t>
            </a:r>
            <a:r>
              <a:rPr lang="en-PH" sz="1200" dirty="0" err="1"/>
              <a:t>Theoret</a:t>
            </a:r>
            <a:r>
              <a:rPr lang="en-PH" sz="1200" dirty="0"/>
              <a:t>, R. Multi-moment risk, hedging strategies, &amp; the business cycle. </a:t>
            </a:r>
            <a:r>
              <a:rPr lang="en-PH" sz="1200" i="1" dirty="0"/>
              <a:t>International </a:t>
            </a:r>
            <a:r>
              <a:rPr lang="en-PH" sz="1200" i="1" dirty="0" smtClean="0"/>
              <a:t>Review </a:t>
            </a:r>
            <a:r>
              <a:rPr lang="en-PH" sz="1200" i="1" dirty="0"/>
              <a:t>of Economics and Finance 58</a:t>
            </a:r>
            <a:r>
              <a:rPr lang="en-PH" sz="1200" dirty="0"/>
              <a:t>(2018) 637–675.</a:t>
            </a:r>
          </a:p>
          <a:p>
            <a:r>
              <a:rPr lang="en-PH" sz="1200" dirty="0"/>
              <a:t> </a:t>
            </a:r>
          </a:p>
          <a:p>
            <a:r>
              <a:rPr lang="en-PH" sz="1200" dirty="0" err="1"/>
              <a:t>Slavutskaya</a:t>
            </a:r>
            <a:r>
              <a:rPr lang="en-PH" sz="1200" dirty="0"/>
              <a:t>, A. (2013). Short-term hedge fund performance. </a:t>
            </a:r>
            <a:r>
              <a:rPr lang="en-PH" sz="1200" i="1" dirty="0"/>
              <a:t>Journal of Banking &amp; Finance, 37</a:t>
            </a:r>
            <a:r>
              <a:rPr lang="en-PH" sz="1200" dirty="0"/>
              <a:t> (2013), </a:t>
            </a:r>
            <a:r>
              <a:rPr lang="en-PH" sz="1200" dirty="0" smtClean="0"/>
              <a:t>4404–4431</a:t>
            </a:r>
            <a:r>
              <a:rPr lang="en-PH" sz="1200" dirty="0"/>
              <a:t>.</a:t>
            </a:r>
          </a:p>
          <a:p>
            <a:r>
              <a:rPr lang="en-PH" sz="1200" dirty="0"/>
              <a:t> </a:t>
            </a:r>
          </a:p>
          <a:p>
            <a:r>
              <a:rPr lang="en-PH" sz="1200" dirty="0" err="1"/>
              <a:t>Statisa</a:t>
            </a:r>
            <a:r>
              <a:rPr lang="en-PH" sz="1200" dirty="0"/>
              <a:t>. (2017). Assets of the Hedge Funds Worldwide. Retrieved from https://</a:t>
            </a:r>
            <a:r>
              <a:rPr lang="en-PH" sz="1200" dirty="0" smtClean="0"/>
              <a:t>www.statista.com/statistics/271771/assets-of-the-hedge-funds-worldwide</a:t>
            </a:r>
            <a:r>
              <a:rPr lang="en-PH" sz="1200" dirty="0"/>
              <a:t>/.</a:t>
            </a:r>
          </a:p>
          <a:p>
            <a:r>
              <a:rPr lang="en-PH" sz="1200" dirty="0"/>
              <a:t> </a:t>
            </a:r>
          </a:p>
          <a:p>
            <a:r>
              <a:rPr lang="en-PH" sz="1200" dirty="0" err="1"/>
              <a:t>Stafylas</a:t>
            </a:r>
            <a:r>
              <a:rPr lang="en-PH" sz="1200" dirty="0"/>
              <a:t>, D.,  Anderson, K., &amp; Uddin, M. (2017). Recent advances in explaining hedge fund returns:  </a:t>
            </a:r>
            <a:r>
              <a:rPr lang="en-PH" sz="1200" dirty="0" smtClean="0"/>
              <a:t>Implicit </a:t>
            </a:r>
            <a:r>
              <a:rPr lang="en-PH" sz="1200" dirty="0"/>
              <a:t>factors and exposures. </a:t>
            </a:r>
            <a:r>
              <a:rPr lang="en-PH" sz="1200" i="1" dirty="0"/>
              <a:t>Global Finance Journal, 33</a:t>
            </a:r>
            <a:r>
              <a:rPr lang="en-PH" sz="1200" dirty="0"/>
              <a:t>(2017) </a:t>
            </a:r>
            <a:r>
              <a:rPr lang="en-PH" sz="1200" dirty="0" smtClean="0"/>
              <a:t>69–87</a:t>
            </a:r>
          </a:p>
          <a:p>
            <a:endParaRPr lang="en-PH" sz="1200" dirty="0"/>
          </a:p>
          <a:p>
            <a:r>
              <a:rPr lang="en-PH" sz="1200" dirty="0"/>
              <a:t>Wigglesworth, R. (2018). Can factor investing kill off the hedge fund? </a:t>
            </a:r>
            <a:r>
              <a:rPr lang="en-PH" sz="1200" i="1" dirty="0"/>
              <a:t>Financial Times</a:t>
            </a:r>
            <a:r>
              <a:rPr lang="en-PH" sz="1200" dirty="0"/>
              <a:t>. Retrieved from https://www.ft.com/content/2b3e2eaa-6fe6-11e8-92d3-6c13e5c92914</a:t>
            </a:r>
          </a:p>
          <a:p>
            <a:endParaRPr lang="en-PH" sz="1200" dirty="0"/>
          </a:p>
        </p:txBody>
      </p:sp>
    </p:spTree>
    <p:extLst>
      <p:ext uri="{BB962C8B-B14F-4D97-AF65-F5344CB8AC3E}">
        <p14:creationId xmlns:p14="http://schemas.microsoft.com/office/powerpoint/2010/main" xmlns="" val="2395068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US Global Macro Hedge Funds</a:t>
            </a:r>
            <a:endParaRPr lang="en-PH" dirty="0">
              <a:latin typeface="Century Gothic" panose="020B0502020202020204" pitchFamily="34" charset="0"/>
            </a:endParaRPr>
          </a:p>
        </p:txBody>
      </p:sp>
      <p:pic>
        <p:nvPicPr>
          <p:cNvPr id="14342" name="Picture 6" descr="Resulta ng larawan para sa money white backgroun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2133337"/>
            <a:ext cx="3368059" cy="224537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1638103" y="4378709"/>
            <a:ext cx="1768251" cy="738664"/>
          </a:xfrm>
          <a:prstGeom prst="rect">
            <a:avLst/>
          </a:prstGeom>
          <a:noFill/>
        </p:spPr>
        <p:txBody>
          <a:bodyPr wrap="square" rtlCol="0">
            <a:spAutoFit/>
          </a:bodyPr>
          <a:lstStyle/>
          <a:p>
            <a:pPr algn="ctr"/>
            <a:r>
              <a:rPr lang="en-PH" sz="1400" dirty="0" smtClean="0">
                <a:latin typeface="Century Gothic" panose="020B0502020202020204" pitchFamily="34" charset="0"/>
              </a:rPr>
              <a:t>3 trillion USD CAGR 8%-10% </a:t>
            </a:r>
          </a:p>
          <a:p>
            <a:pPr algn="ctr"/>
            <a:r>
              <a:rPr lang="en-PH" sz="1400" dirty="0" smtClean="0">
                <a:latin typeface="Century Gothic" panose="020B0502020202020204" pitchFamily="34" charset="0"/>
              </a:rPr>
              <a:t>5-10 years</a:t>
            </a:r>
            <a:endParaRPr lang="en-PH" sz="1400" dirty="0">
              <a:latin typeface="Century Gothic" panose="020B0502020202020204" pitchFamily="34" charset="0"/>
            </a:endParaRPr>
          </a:p>
        </p:txBody>
      </p:sp>
      <p:pic>
        <p:nvPicPr>
          <p:cNvPr id="14344" name="Picture 8" descr="Resulta ng larawan para sa bridgewater hedge fun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62623" y="2686505"/>
            <a:ext cx="2948572" cy="136813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4497508" y="4378709"/>
            <a:ext cx="3278802" cy="738664"/>
          </a:xfrm>
          <a:prstGeom prst="rect">
            <a:avLst/>
          </a:prstGeom>
          <a:noFill/>
        </p:spPr>
        <p:txBody>
          <a:bodyPr wrap="square" rtlCol="0">
            <a:spAutoFit/>
          </a:bodyPr>
          <a:lstStyle/>
          <a:p>
            <a:pPr algn="ctr"/>
            <a:r>
              <a:rPr lang="en-PH" sz="1400" dirty="0" smtClean="0">
                <a:latin typeface="Century Gothic" panose="020B0502020202020204" pitchFamily="34" charset="0"/>
              </a:rPr>
              <a:t>14,000 US firms</a:t>
            </a:r>
          </a:p>
          <a:p>
            <a:pPr algn="ctr"/>
            <a:r>
              <a:rPr lang="en-PH" sz="1400" dirty="0" smtClean="0">
                <a:latin typeface="Century Gothic" panose="020B0502020202020204" pitchFamily="34" charset="0"/>
              </a:rPr>
              <a:t>Top fund uses global macro </a:t>
            </a:r>
            <a:r>
              <a:rPr lang="en-PH" sz="1400" dirty="0" err="1" smtClean="0">
                <a:latin typeface="Century Gothic" panose="020B0502020202020204" pitchFamily="34" charset="0"/>
              </a:rPr>
              <a:t>strat</a:t>
            </a:r>
            <a:endParaRPr lang="en-PH" sz="1400" dirty="0" smtClean="0">
              <a:latin typeface="Century Gothic" panose="020B0502020202020204" pitchFamily="34" charset="0"/>
            </a:endParaRPr>
          </a:p>
          <a:p>
            <a:pPr algn="ctr"/>
            <a:r>
              <a:rPr lang="en-PH" sz="1400" dirty="0" smtClean="0">
                <a:latin typeface="Century Gothic" panose="020B0502020202020204" pitchFamily="34" charset="0"/>
              </a:rPr>
              <a:t>George Soros - $1billion overnight</a:t>
            </a:r>
            <a:endParaRPr lang="en-PH" sz="1400" dirty="0">
              <a:latin typeface="Century Gothic" panose="020B0502020202020204" pitchFamily="34" charset="0"/>
            </a:endParaRPr>
          </a:p>
        </p:txBody>
      </p:sp>
      <p:pic>
        <p:nvPicPr>
          <p:cNvPr id="14346" name="Picture 10" descr="Resulta ng larawan para sa us vs canada"/>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34910" y="2027572"/>
            <a:ext cx="3235659" cy="2157106"/>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8067559" y="4378709"/>
            <a:ext cx="3562186" cy="738664"/>
          </a:xfrm>
          <a:prstGeom prst="rect">
            <a:avLst/>
          </a:prstGeom>
          <a:noFill/>
        </p:spPr>
        <p:txBody>
          <a:bodyPr wrap="square" rtlCol="0">
            <a:spAutoFit/>
          </a:bodyPr>
          <a:lstStyle/>
          <a:p>
            <a:pPr algn="ctr"/>
            <a:r>
              <a:rPr lang="en-PH" sz="1400" dirty="0" smtClean="0">
                <a:latin typeface="Century Gothic" panose="020B0502020202020204" pitchFamily="34" charset="0"/>
              </a:rPr>
              <a:t>Each of the top 35 US hedge funds </a:t>
            </a:r>
            <a:r>
              <a:rPr lang="en-PH" sz="1400" b="1" dirty="0" smtClean="0">
                <a:latin typeface="Century Gothic" panose="020B0502020202020204" pitchFamily="34" charset="0"/>
              </a:rPr>
              <a:t>&gt;</a:t>
            </a:r>
            <a:r>
              <a:rPr lang="en-PH" sz="1400" dirty="0" smtClean="0">
                <a:latin typeface="Century Gothic" panose="020B0502020202020204" pitchFamily="34" charset="0"/>
              </a:rPr>
              <a:t> entire Canadian hedge funds industry (200 hedge funds, 200 billion in AUM)</a:t>
            </a:r>
            <a:endParaRPr lang="en-PH" sz="1400" dirty="0">
              <a:latin typeface="Century Gothic" panose="020B0502020202020204" pitchFamily="34" charset="0"/>
            </a:endParaRPr>
          </a:p>
        </p:txBody>
      </p:sp>
      <p:sp>
        <p:nvSpPr>
          <p:cNvPr id="16" name="Rectangle 15"/>
          <p:cNvSpPr/>
          <p:nvPr/>
        </p:nvSpPr>
        <p:spPr>
          <a:xfrm>
            <a:off x="838200" y="5709567"/>
            <a:ext cx="9496926" cy="718658"/>
          </a:xfrm>
          <a:prstGeom prst="rect">
            <a:avLst/>
          </a:prstGeom>
        </p:spPr>
        <p:txBody>
          <a:bodyPr wrap="square">
            <a:spAutoFit/>
          </a:bodyPr>
          <a:lstStyle/>
          <a:p>
            <a:r>
              <a:rPr lang="en-PH" sz="1000" dirty="0" smtClean="0">
                <a:latin typeface="+mj-lt"/>
                <a:ea typeface="Calibri" panose="020F0502020204030204" pitchFamily="34" charset="0"/>
                <a:cs typeface="Times New Roman" panose="02020603050405020304" pitchFamily="18" charset="0"/>
              </a:rPr>
              <a:t>Sources: </a:t>
            </a:r>
          </a:p>
          <a:p>
            <a:r>
              <a:rPr lang="en-PH" sz="1000" dirty="0" err="1"/>
              <a:t>Banquier</a:t>
            </a:r>
            <a:r>
              <a:rPr lang="en-PH" sz="1000" dirty="0"/>
              <a:t>, S. (2019). Overview of Prime Brokerage. Presented at Smith School of Business, </a:t>
            </a:r>
            <a:r>
              <a:rPr lang="en-PH" sz="1000" dirty="0" smtClean="0"/>
              <a:t>Queen's University.</a:t>
            </a:r>
            <a:endParaRPr lang="en-PH" sz="1000" dirty="0"/>
          </a:p>
          <a:p>
            <a:r>
              <a:rPr lang="en-PH" sz="1000" dirty="0" smtClean="0">
                <a:latin typeface="+mj-lt"/>
              </a:rPr>
              <a:t>Fung</a:t>
            </a:r>
            <a:r>
              <a:rPr lang="en-PH" sz="1000" dirty="0">
                <a:latin typeface="+mj-lt"/>
              </a:rPr>
              <a:t>, W., &amp; Hsieh, D. A. (2011). The risk in hedge fund strategies: Theory and evidence from long/short </a:t>
            </a:r>
            <a:r>
              <a:rPr lang="en-PH" sz="1000" dirty="0" smtClean="0">
                <a:latin typeface="+mj-lt"/>
              </a:rPr>
              <a:t> equity </a:t>
            </a:r>
            <a:r>
              <a:rPr lang="en-PH" sz="1000" dirty="0">
                <a:latin typeface="+mj-lt"/>
              </a:rPr>
              <a:t>hedge funds. </a:t>
            </a:r>
            <a:r>
              <a:rPr lang="en-PH" sz="1000" i="1" dirty="0">
                <a:latin typeface="+mj-lt"/>
              </a:rPr>
              <a:t>Journal of Empirical Finance, 18</a:t>
            </a:r>
            <a:r>
              <a:rPr lang="en-PH" sz="1000" dirty="0">
                <a:latin typeface="+mj-lt"/>
              </a:rPr>
              <a:t>(2011), 547-569.</a:t>
            </a:r>
          </a:p>
          <a:p>
            <a:pPr>
              <a:lnSpc>
                <a:spcPct val="107000"/>
              </a:lnSpc>
            </a:pPr>
            <a:r>
              <a:rPr lang="en-PH" sz="1000" dirty="0" smtClean="0">
                <a:latin typeface="+mj-lt"/>
                <a:ea typeface="Calibri" panose="020F0502020204030204" pitchFamily="34" charset="0"/>
                <a:cs typeface="Times New Roman" panose="02020603050405020304" pitchFamily="18" charset="0"/>
              </a:rPr>
              <a:t>.</a:t>
            </a:r>
            <a:endParaRPr lang="en-PH" sz="10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045720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Research Question</a:t>
            </a:r>
            <a:endParaRPr lang="en-PH" dirty="0">
              <a:latin typeface="Century Gothic" panose="020B0502020202020204" pitchFamily="34" charset="0"/>
            </a:endParaRPr>
          </a:p>
        </p:txBody>
      </p:sp>
      <p:sp>
        <p:nvSpPr>
          <p:cNvPr id="4" name="TextBox 3"/>
          <p:cNvSpPr txBox="1"/>
          <p:nvPr/>
        </p:nvSpPr>
        <p:spPr>
          <a:xfrm>
            <a:off x="725714" y="2483878"/>
            <a:ext cx="11132457" cy="1569660"/>
          </a:xfrm>
          <a:prstGeom prst="rect">
            <a:avLst/>
          </a:prstGeom>
          <a:noFill/>
        </p:spPr>
        <p:txBody>
          <a:bodyPr wrap="square" rtlCol="0">
            <a:spAutoFit/>
          </a:bodyPr>
          <a:lstStyle/>
          <a:p>
            <a:pPr algn="ctr"/>
            <a:r>
              <a:rPr lang="en-PH" sz="3200" b="1" i="1" dirty="0" smtClean="0">
                <a:latin typeface="Century Gothic" panose="020B0502020202020204" pitchFamily="34" charset="0"/>
              </a:rPr>
              <a:t>Are “Global Macro” Hedge Funds replicable using the factor-based frameworks for non-accredited investors (like you and me)?</a:t>
            </a:r>
            <a:endParaRPr lang="en-PH" sz="3200" b="1" i="1" dirty="0">
              <a:latin typeface="Century Gothic" panose="020B0502020202020204" pitchFamily="34" charset="0"/>
            </a:endParaRPr>
          </a:p>
        </p:txBody>
      </p:sp>
    </p:spTree>
    <p:extLst>
      <p:ext uri="{BB962C8B-B14F-4D97-AF65-F5344CB8AC3E}">
        <p14:creationId xmlns:p14="http://schemas.microsoft.com/office/powerpoint/2010/main" xmlns="" val="1853008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Objectives</a:t>
            </a:r>
            <a:endParaRPr lang="en-PH" dirty="0">
              <a:latin typeface="Century Gothic" panose="020B0502020202020204" pitchFamily="34" charset="0"/>
            </a:endParaRPr>
          </a:p>
        </p:txBody>
      </p:sp>
      <p:sp>
        <p:nvSpPr>
          <p:cNvPr id="5" name="Content Placeholder 2"/>
          <p:cNvSpPr>
            <a:spLocks noGrp="1"/>
          </p:cNvSpPr>
          <p:nvPr>
            <p:ph idx="1"/>
          </p:nvPr>
        </p:nvSpPr>
        <p:spPr>
          <a:xfrm>
            <a:off x="699551" y="2306412"/>
            <a:ext cx="6013533" cy="2831646"/>
          </a:xfrm>
        </p:spPr>
        <p:txBody>
          <a:bodyPr>
            <a:normAutofit/>
          </a:bodyPr>
          <a:lstStyle/>
          <a:p>
            <a:r>
              <a:rPr lang="en-PH" sz="2000" b="1" dirty="0" smtClean="0">
                <a:latin typeface="Century Gothic" panose="020B0502020202020204" pitchFamily="34" charset="0"/>
              </a:rPr>
              <a:t>Dynamic linkages</a:t>
            </a:r>
            <a:r>
              <a:rPr lang="en-PH" sz="2000" dirty="0" smtClean="0">
                <a:latin typeface="Century Gothic" panose="020B0502020202020204" pitchFamily="34" charset="0"/>
              </a:rPr>
              <a:t>: can market variables predict GMHF performance?</a:t>
            </a:r>
          </a:p>
          <a:p>
            <a:endParaRPr lang="en-PH" sz="2000" dirty="0">
              <a:latin typeface="Century Gothic" panose="020B0502020202020204" pitchFamily="34" charset="0"/>
            </a:endParaRPr>
          </a:p>
          <a:p>
            <a:r>
              <a:rPr lang="en-PH" sz="2000" b="1" dirty="0" smtClean="0">
                <a:latin typeface="Century Gothic" panose="020B0502020202020204" pitchFamily="34" charset="0"/>
              </a:rPr>
              <a:t>Neutrality</a:t>
            </a:r>
            <a:r>
              <a:rPr lang="en-PH" sz="2000" dirty="0" smtClean="0">
                <a:latin typeface="Century Gothic" panose="020B0502020202020204" pitchFamily="34" charset="0"/>
              </a:rPr>
              <a:t>: or do dynamic investment strategies (i.e. manager skill) play a factor? </a:t>
            </a:r>
          </a:p>
          <a:p>
            <a:endParaRPr lang="en-PH" sz="2000" dirty="0">
              <a:latin typeface="Century Gothic" panose="020B0502020202020204" pitchFamily="34" charset="0"/>
            </a:endParaRPr>
          </a:p>
          <a:p>
            <a:r>
              <a:rPr lang="en-PH" sz="2000" b="1" dirty="0" smtClean="0">
                <a:latin typeface="Century Gothic" panose="020B0502020202020204" pitchFamily="34" charset="0"/>
              </a:rPr>
              <a:t>Implication</a:t>
            </a:r>
            <a:r>
              <a:rPr lang="en-PH" sz="2000" dirty="0" smtClean="0">
                <a:latin typeface="Century Gothic" panose="020B0502020202020204" pitchFamily="34" charset="0"/>
              </a:rPr>
              <a:t>: systematically replicate results without Hedge Fund fees</a:t>
            </a:r>
          </a:p>
        </p:txBody>
      </p:sp>
      <p:pic>
        <p:nvPicPr>
          <p:cNvPr id="2050" name="Picture 2" descr="Resulta ng larawan para sa replicat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79784" y="1426481"/>
            <a:ext cx="4379912" cy="437991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7681460" y="3134631"/>
            <a:ext cx="328936" cy="1015663"/>
          </a:xfrm>
          <a:prstGeom prst="rect">
            <a:avLst/>
          </a:prstGeom>
          <a:noFill/>
        </p:spPr>
        <p:txBody>
          <a:bodyPr wrap="none" rtlCol="0">
            <a:spAutoFit/>
          </a:bodyPr>
          <a:lstStyle/>
          <a:p>
            <a:r>
              <a:rPr lang="en-PH" sz="2000" b="1" dirty="0" smtClean="0">
                <a:latin typeface="Century Gothic" panose="020B0502020202020204" pitchFamily="34" charset="0"/>
              </a:rPr>
              <a:t>$</a:t>
            </a:r>
          </a:p>
          <a:p>
            <a:r>
              <a:rPr lang="en-PH" sz="2000" b="1" dirty="0" smtClean="0">
                <a:latin typeface="Century Gothic" panose="020B0502020202020204" pitchFamily="34" charset="0"/>
              </a:rPr>
              <a:t>$</a:t>
            </a:r>
          </a:p>
          <a:p>
            <a:r>
              <a:rPr lang="en-PH" sz="2000" b="1" dirty="0">
                <a:latin typeface="Century Gothic" panose="020B0502020202020204" pitchFamily="34" charset="0"/>
              </a:rPr>
              <a:t>$</a:t>
            </a:r>
          </a:p>
        </p:txBody>
      </p:sp>
      <p:sp>
        <p:nvSpPr>
          <p:cNvPr id="8" name="TextBox 7"/>
          <p:cNvSpPr txBox="1"/>
          <p:nvPr/>
        </p:nvSpPr>
        <p:spPr>
          <a:xfrm>
            <a:off x="10034135" y="2386920"/>
            <a:ext cx="319088" cy="400110"/>
          </a:xfrm>
          <a:prstGeom prst="rect">
            <a:avLst/>
          </a:prstGeom>
          <a:noFill/>
        </p:spPr>
        <p:txBody>
          <a:bodyPr wrap="square" rtlCol="0">
            <a:spAutoFit/>
          </a:bodyPr>
          <a:lstStyle/>
          <a:p>
            <a:r>
              <a:rPr lang="en-PH" sz="2000" b="1" dirty="0" smtClean="0">
                <a:latin typeface="Century Gothic" panose="020B0502020202020204" pitchFamily="34" charset="0"/>
              </a:rPr>
              <a:t>$</a:t>
            </a:r>
          </a:p>
        </p:txBody>
      </p:sp>
      <p:sp>
        <p:nvSpPr>
          <p:cNvPr id="10" name="TextBox 9"/>
          <p:cNvSpPr txBox="1"/>
          <p:nvPr/>
        </p:nvSpPr>
        <p:spPr>
          <a:xfrm>
            <a:off x="10029370" y="3439440"/>
            <a:ext cx="319088" cy="400110"/>
          </a:xfrm>
          <a:prstGeom prst="rect">
            <a:avLst/>
          </a:prstGeom>
          <a:noFill/>
        </p:spPr>
        <p:txBody>
          <a:bodyPr wrap="square" rtlCol="0">
            <a:spAutoFit/>
          </a:bodyPr>
          <a:lstStyle/>
          <a:p>
            <a:r>
              <a:rPr lang="en-PH" sz="2000" b="1" dirty="0" smtClean="0">
                <a:latin typeface="Century Gothic" panose="020B0502020202020204" pitchFamily="34" charset="0"/>
              </a:rPr>
              <a:t>$</a:t>
            </a:r>
          </a:p>
        </p:txBody>
      </p:sp>
      <p:sp>
        <p:nvSpPr>
          <p:cNvPr id="11" name="TextBox 10"/>
          <p:cNvSpPr txBox="1"/>
          <p:nvPr/>
        </p:nvSpPr>
        <p:spPr>
          <a:xfrm>
            <a:off x="10038893" y="4506248"/>
            <a:ext cx="319088" cy="400110"/>
          </a:xfrm>
          <a:prstGeom prst="rect">
            <a:avLst/>
          </a:prstGeom>
          <a:noFill/>
        </p:spPr>
        <p:txBody>
          <a:bodyPr wrap="square" rtlCol="0">
            <a:spAutoFit/>
          </a:bodyPr>
          <a:lstStyle/>
          <a:p>
            <a:r>
              <a:rPr lang="en-PH" sz="2000" b="1" dirty="0" smtClean="0">
                <a:latin typeface="Century Gothic" panose="020B0502020202020204" pitchFamily="34" charset="0"/>
              </a:rPr>
              <a:t>$</a:t>
            </a:r>
          </a:p>
        </p:txBody>
      </p:sp>
      <p:sp>
        <p:nvSpPr>
          <p:cNvPr id="9" name="TextBox 8"/>
          <p:cNvSpPr txBox="1"/>
          <p:nvPr/>
        </p:nvSpPr>
        <p:spPr>
          <a:xfrm>
            <a:off x="7309985" y="2620281"/>
            <a:ext cx="1312860" cy="369332"/>
          </a:xfrm>
          <a:prstGeom prst="rect">
            <a:avLst/>
          </a:prstGeom>
          <a:noFill/>
        </p:spPr>
        <p:txBody>
          <a:bodyPr wrap="none" rtlCol="0">
            <a:spAutoFit/>
          </a:bodyPr>
          <a:lstStyle/>
          <a:p>
            <a:r>
              <a:rPr lang="en-PH" b="1" dirty="0" smtClean="0">
                <a:solidFill>
                  <a:schemeClr val="bg1"/>
                </a:solidFill>
                <a:effectLst>
                  <a:outerShdw blurRad="38100" dist="38100" dir="2700000" algn="tl">
                    <a:srgbClr val="000000">
                      <a:alpha val="43137"/>
                    </a:srgbClr>
                  </a:outerShdw>
                </a:effectLst>
              </a:rPr>
              <a:t>Hedge Fund</a:t>
            </a:r>
            <a:endParaRPr lang="en-PH" b="1" dirty="0">
              <a:solidFill>
                <a:schemeClr val="bg1"/>
              </a:solidFill>
              <a:effectLst>
                <a:outerShdw blurRad="38100" dist="38100" dir="2700000" algn="tl">
                  <a:srgbClr val="000000">
                    <a:alpha val="43137"/>
                  </a:srgbClr>
                </a:outerShdw>
              </a:effectLst>
            </a:endParaRPr>
          </a:p>
        </p:txBody>
      </p:sp>
      <p:sp>
        <p:nvSpPr>
          <p:cNvPr id="13" name="TextBox 12"/>
          <p:cNvSpPr txBox="1"/>
          <p:nvPr/>
        </p:nvSpPr>
        <p:spPr>
          <a:xfrm>
            <a:off x="9619808" y="1886858"/>
            <a:ext cx="1139414" cy="369332"/>
          </a:xfrm>
          <a:prstGeom prst="rect">
            <a:avLst/>
          </a:prstGeom>
          <a:noFill/>
        </p:spPr>
        <p:txBody>
          <a:bodyPr wrap="none" rtlCol="0">
            <a:spAutoFit/>
          </a:bodyPr>
          <a:lstStyle/>
          <a:p>
            <a:r>
              <a:rPr lang="en-PH" b="1" dirty="0" smtClean="0">
                <a:solidFill>
                  <a:schemeClr val="bg1"/>
                </a:solidFill>
                <a:effectLst>
                  <a:outerShdw blurRad="38100" dist="38100" dir="2700000" algn="tl">
                    <a:srgbClr val="000000">
                      <a:alpha val="43137"/>
                    </a:srgbClr>
                  </a:outerShdw>
                </a:effectLst>
              </a:rPr>
              <a:t>Algorithm</a:t>
            </a:r>
            <a:endParaRPr lang="en-PH"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3254291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4"/>
          <p:cNvSpPr txBox="1">
            <a:spLocks noGrp="1"/>
          </p:cNvSpPr>
          <p:nvPr>
            <p:ph type="title"/>
          </p:nvPr>
        </p:nvSpPr>
        <p:spPr>
          <a:xfrm>
            <a:off x="841828" y="222476"/>
            <a:ext cx="10515600" cy="1325563"/>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600" dirty="0">
                <a:latin typeface="Century Gothic" panose="020B0502020202020204" pitchFamily="34" charset="0"/>
                <a:sym typeface="Century Gothic"/>
              </a:rPr>
              <a:t>Data </a:t>
            </a:r>
            <a:r>
              <a:rPr lang="en-US" sz="3600" dirty="0" smtClean="0">
                <a:latin typeface="Century Gothic" panose="020B0502020202020204" pitchFamily="34" charset="0"/>
                <a:sym typeface="Century Gothic"/>
              </a:rPr>
              <a:t>Exploration</a:t>
            </a:r>
            <a:endParaRPr sz="3600" dirty="0">
              <a:latin typeface="Century Gothic" panose="020B0502020202020204" pitchFamily="34" charset="0"/>
              <a:sym typeface="Century Gothic"/>
            </a:endParaRPr>
          </a:p>
        </p:txBody>
      </p:sp>
      <p:pic>
        <p:nvPicPr>
          <p:cNvPr id="1026" name="Picture 2" descr="Resulta ng larawan para sa global macro hedge fun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69957" y="3695665"/>
            <a:ext cx="2291872" cy="171890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3268496" y="2070101"/>
            <a:ext cx="2261447" cy="646331"/>
          </a:xfrm>
          <a:prstGeom prst="rect">
            <a:avLst/>
          </a:prstGeom>
          <a:noFill/>
        </p:spPr>
        <p:txBody>
          <a:bodyPr wrap="square" rtlCol="0">
            <a:spAutoFit/>
          </a:bodyPr>
          <a:lstStyle/>
          <a:p>
            <a:r>
              <a:rPr lang="en-PH" sz="1200" b="1" dirty="0" smtClean="0">
                <a:latin typeface="Century Gothic" panose="020B0502020202020204" pitchFamily="34" charset="0"/>
              </a:rPr>
              <a:t>Target</a:t>
            </a:r>
            <a:r>
              <a:rPr lang="en-PH" sz="1200" dirty="0" smtClean="0">
                <a:latin typeface="Century Gothic" panose="020B0502020202020204" pitchFamily="34" charset="0"/>
              </a:rPr>
              <a:t>: Global Macro Hedge Funds Mean Index Returns (GMHF) </a:t>
            </a:r>
          </a:p>
        </p:txBody>
      </p:sp>
      <p:sp>
        <p:nvSpPr>
          <p:cNvPr id="11" name="Rectangle 10"/>
          <p:cNvSpPr/>
          <p:nvPr/>
        </p:nvSpPr>
        <p:spPr>
          <a:xfrm>
            <a:off x="8186058" y="2118674"/>
            <a:ext cx="3817256" cy="685188"/>
          </a:xfrm>
          <a:prstGeom prst="rect">
            <a:avLst/>
          </a:prstGeom>
        </p:spPr>
        <p:txBody>
          <a:bodyPr wrap="square">
            <a:spAutoFit/>
          </a:bodyPr>
          <a:lstStyle/>
          <a:p>
            <a:pPr algn="ctr">
              <a:lnSpc>
                <a:spcPct val="107000"/>
              </a:lnSpc>
            </a:pPr>
            <a:r>
              <a:rPr lang="en-PH" sz="1200" b="1" dirty="0" err="1" smtClean="0">
                <a:latin typeface="Century Gothic" panose="020B0502020202020204" pitchFamily="34" charset="0"/>
                <a:ea typeface="Calibri" panose="020F0502020204030204" pitchFamily="34" charset="0"/>
                <a:cs typeface="Times New Roman" panose="02020603050405020304" pitchFamily="18" charset="0"/>
              </a:rPr>
              <a:t>Fama</a:t>
            </a:r>
            <a:r>
              <a:rPr lang="en-PH" sz="1200" b="1" dirty="0" smtClean="0">
                <a:latin typeface="Century Gothic" panose="020B0502020202020204" pitchFamily="34" charset="0"/>
                <a:ea typeface="Calibri" panose="020F0502020204030204" pitchFamily="34" charset="0"/>
                <a:cs typeface="Times New Roman" panose="02020603050405020304" pitchFamily="18" charset="0"/>
              </a:rPr>
              <a:t>-French-</a:t>
            </a:r>
            <a:r>
              <a:rPr lang="en-PH" sz="1200" b="1" dirty="0" err="1" smtClean="0">
                <a:latin typeface="Century Gothic" panose="020B0502020202020204" pitchFamily="34" charset="0"/>
                <a:ea typeface="Calibri" panose="020F0502020204030204" pitchFamily="34" charset="0"/>
                <a:cs typeface="Times New Roman" panose="02020603050405020304" pitchFamily="18" charset="0"/>
              </a:rPr>
              <a:t>Carhart</a:t>
            </a:r>
            <a:r>
              <a:rPr lang="en-PH" sz="1200" b="1" dirty="0" smtClean="0">
                <a:latin typeface="Century Gothic" panose="020B0502020202020204" pitchFamily="34" charset="0"/>
                <a:ea typeface="Calibri" panose="020F0502020204030204" pitchFamily="34" charset="0"/>
                <a:cs typeface="Times New Roman" panose="02020603050405020304" pitchFamily="18" charset="0"/>
              </a:rPr>
              <a:t> 4 Factor Model</a:t>
            </a:r>
          </a:p>
          <a:p>
            <a:pPr algn="ctr">
              <a:lnSpc>
                <a:spcPct val="107000"/>
              </a:lnSpc>
            </a:pPr>
            <a:r>
              <a:rPr lang="en-PH" sz="1200" dirty="0" smtClean="0">
                <a:latin typeface="Century Gothic" panose="020B0502020202020204" pitchFamily="34" charset="0"/>
                <a:ea typeface="Calibri" panose="020F0502020204030204" pitchFamily="34" charset="0"/>
                <a:cs typeface="Times New Roman" panose="02020603050405020304" pitchFamily="18" charset="0"/>
              </a:rPr>
              <a:t>Market returns (Mkt), size factor (SMB), value factor (HML) </a:t>
            </a:r>
            <a:r>
              <a:rPr lang="en-PH" sz="1200" dirty="0">
                <a:latin typeface="Century Gothic" panose="020B0502020202020204" pitchFamily="34" charset="0"/>
                <a:ea typeface="Calibri" panose="020F0502020204030204" pitchFamily="34" charset="0"/>
                <a:cs typeface="Times New Roman" panose="02020603050405020304" pitchFamily="18" charset="0"/>
              </a:rPr>
              <a:t>and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momentum (MOM)</a:t>
            </a:r>
          </a:p>
        </p:txBody>
      </p:sp>
      <p:sp>
        <p:nvSpPr>
          <p:cNvPr id="16" name="Rectangle 15"/>
          <p:cNvSpPr/>
          <p:nvPr/>
        </p:nvSpPr>
        <p:spPr>
          <a:xfrm>
            <a:off x="835251" y="6064254"/>
            <a:ext cx="9767889" cy="461665"/>
          </a:xfrm>
          <a:prstGeom prst="rect">
            <a:avLst/>
          </a:prstGeom>
        </p:spPr>
        <p:txBody>
          <a:bodyPr wrap="square">
            <a:spAutoFit/>
          </a:bodyPr>
          <a:lstStyle/>
          <a:p>
            <a:r>
              <a:rPr lang="en-PH" sz="1200" b="1" dirty="0" smtClean="0">
                <a:latin typeface="Century Gothic" panose="020B0502020202020204" pitchFamily="34" charset="0"/>
              </a:rPr>
              <a:t>Observations</a:t>
            </a:r>
            <a:r>
              <a:rPr lang="en-PH" sz="1200" dirty="0">
                <a:latin typeface="Century Gothic" panose="020B0502020202020204" pitchFamily="34" charset="0"/>
              </a:rPr>
              <a:t>: 1994-2018, 300 monthly data points</a:t>
            </a:r>
          </a:p>
          <a:p>
            <a:r>
              <a:rPr lang="en-PH" sz="1200" b="1" dirty="0">
                <a:latin typeface="Century Gothic" panose="020B0502020202020204" pitchFamily="34" charset="0"/>
              </a:rPr>
              <a:t>Source</a:t>
            </a:r>
            <a:r>
              <a:rPr lang="en-PH" sz="1200" dirty="0">
                <a:latin typeface="Century Gothic" panose="020B0502020202020204" pitchFamily="34" charset="0"/>
              </a:rPr>
              <a:t>: Hedge Fund Research </a:t>
            </a:r>
            <a:r>
              <a:rPr lang="en-PH" sz="1200" dirty="0" smtClean="0">
                <a:latin typeface="Century Gothic" panose="020B0502020202020204" pitchFamily="34" charset="0"/>
              </a:rPr>
              <a:t>Institute, Ken French Library, David Hsieh Library, US government data</a:t>
            </a:r>
            <a:endParaRPr lang="en-PH" sz="1200" dirty="0">
              <a:latin typeface="Century Gothic" panose="020B0502020202020204" pitchFamily="34" charset="0"/>
            </a:endParaRPr>
          </a:p>
        </p:txBody>
      </p:sp>
      <p:pic>
        <p:nvPicPr>
          <p:cNvPr id="1028" name="Picture 4" descr="Resulta ng larawan para sa david vs goliath white background"/>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5451" t="1903" r="4850" b="10556"/>
          <a:stretch/>
        </p:blipFill>
        <p:spPr bwMode="auto">
          <a:xfrm>
            <a:off x="6091585" y="1480457"/>
            <a:ext cx="2335328" cy="1770743"/>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Resulta ng larawan para sa risk"/>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40945" y="4001856"/>
            <a:ext cx="1673228" cy="1673229"/>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Rectangle 21"/>
          <p:cNvSpPr/>
          <p:nvPr/>
        </p:nvSpPr>
        <p:spPr>
          <a:xfrm>
            <a:off x="8534895" y="4463536"/>
            <a:ext cx="3091049" cy="646331"/>
          </a:xfrm>
          <a:prstGeom prst="rect">
            <a:avLst/>
          </a:prstGeom>
        </p:spPr>
        <p:txBody>
          <a:bodyPr wrap="square">
            <a:spAutoFit/>
          </a:bodyPr>
          <a:lstStyle/>
          <a:p>
            <a:pPr algn="ctr"/>
            <a:r>
              <a:rPr lang="en-PH" sz="1200" b="1" dirty="0" smtClean="0">
                <a:latin typeface="Century Gothic" panose="020B0502020202020204" pitchFamily="34" charset="0"/>
                <a:ea typeface="Calibri" panose="020F0502020204030204" pitchFamily="34" charset="0"/>
                <a:cs typeface="Times New Roman" panose="02020603050405020304" pitchFamily="18" charset="0"/>
              </a:rPr>
              <a:t>Macroeconomic Factor Model </a:t>
            </a:r>
          </a:p>
          <a:p>
            <a:pPr algn="ctr"/>
            <a:r>
              <a:rPr lang="en-PH" sz="1200" dirty="0" smtClean="0">
                <a:latin typeface="Century Gothic" panose="020B0502020202020204" pitchFamily="34" charset="0"/>
                <a:ea typeface="Calibri" panose="020F0502020204030204" pitchFamily="34" charset="0"/>
                <a:cs typeface="Times New Roman" panose="02020603050405020304" pitchFamily="18" charset="0"/>
              </a:rPr>
              <a:t>GDP</a:t>
            </a:r>
            <a:r>
              <a:rPr lang="en-PH" sz="1200" dirty="0">
                <a:latin typeface="Century Gothic" panose="020B0502020202020204" pitchFamily="34" charset="0"/>
                <a:ea typeface="Calibri" panose="020F0502020204030204" pitchFamily="34" charset="0"/>
                <a:cs typeface="Times New Roman" panose="02020603050405020304" pitchFamily="18" charset="0"/>
              </a:rPr>
              <a:t>, inflation rate, interest rates, unemployment rates, </a:t>
            </a:r>
            <a:r>
              <a:rPr lang="en-PH" sz="1200" dirty="0" err="1">
                <a:latin typeface="Century Gothic" panose="020B0502020202020204" pitchFamily="34" charset="0"/>
                <a:ea typeface="Calibri" panose="020F0502020204030204" pitchFamily="34" charset="0"/>
                <a:cs typeface="Times New Roman" panose="02020603050405020304" pitchFamily="18" charset="0"/>
              </a:rPr>
              <a:t>etc</a:t>
            </a:r>
            <a:endParaRPr lang="en-PH" sz="1200" dirty="0">
              <a:latin typeface="Century Gothic" panose="020B050202020202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2612573" y="4432325"/>
            <a:ext cx="3004456" cy="882806"/>
          </a:xfrm>
          <a:prstGeom prst="rect">
            <a:avLst/>
          </a:prstGeom>
        </p:spPr>
        <p:txBody>
          <a:bodyPr wrap="square">
            <a:spAutoFit/>
          </a:bodyPr>
          <a:lstStyle/>
          <a:p>
            <a:pPr lvl="0">
              <a:lnSpc>
                <a:spcPct val="107000"/>
              </a:lnSpc>
            </a:pPr>
            <a:r>
              <a:rPr lang="en-PH" sz="1200" b="1"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Risk-based Factor Model</a:t>
            </a:r>
          </a:p>
          <a:p>
            <a:pPr>
              <a:lnSpc>
                <a:spcPct val="107000"/>
              </a:lnSpc>
            </a:pPr>
            <a:r>
              <a:rPr lang="en-PH" sz="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Bond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Trending </a:t>
            </a:r>
            <a:r>
              <a:rPr lang="en-PH" sz="1200" dirty="0">
                <a:latin typeface="Century Gothic" panose="020B0502020202020204" pitchFamily="34" charset="0"/>
                <a:ea typeface="Calibri" panose="020F0502020204030204" pitchFamily="34" charset="0"/>
                <a:cs typeface="Times New Roman" panose="02020603050405020304" pitchFamily="18" charset="0"/>
              </a:rPr>
              <a:t>following risk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factors</a:t>
            </a:r>
          </a:p>
          <a:p>
            <a:pPr>
              <a:lnSpc>
                <a:spcPct val="107000"/>
              </a:lnSpc>
            </a:pPr>
            <a:r>
              <a:rPr lang="en-PH" sz="1200" dirty="0" smtClean="0">
                <a:latin typeface="Century Gothic" panose="020B0502020202020204" pitchFamily="34" charset="0"/>
                <a:ea typeface="Calibri" panose="020F0502020204030204" pitchFamily="34" charset="0"/>
                <a:cs typeface="Times New Roman" panose="02020603050405020304" pitchFamily="18" charset="0"/>
              </a:rPr>
              <a:t>Equity-oriented </a:t>
            </a:r>
            <a:r>
              <a:rPr lang="en-PH" sz="1200" dirty="0">
                <a:latin typeface="Century Gothic" panose="020B0502020202020204" pitchFamily="34" charset="0"/>
                <a:ea typeface="Calibri" panose="020F0502020204030204" pitchFamily="34" charset="0"/>
                <a:cs typeface="Times New Roman" panose="02020603050405020304" pitchFamily="18" charset="0"/>
              </a:rPr>
              <a:t>risk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factors</a:t>
            </a:r>
          </a:p>
          <a:p>
            <a:pPr>
              <a:lnSpc>
                <a:spcPct val="107000"/>
              </a:lnSpc>
            </a:pPr>
            <a:r>
              <a:rPr lang="en-PH" sz="1200" dirty="0" smtClean="0">
                <a:latin typeface="Century Gothic" panose="020B0502020202020204" pitchFamily="34" charset="0"/>
                <a:ea typeface="Calibri" panose="020F0502020204030204" pitchFamily="34" charset="0"/>
                <a:cs typeface="Times New Roman" panose="02020603050405020304" pitchFamily="18" charset="0"/>
              </a:rPr>
              <a:t>Bond-oriented </a:t>
            </a:r>
            <a:r>
              <a:rPr lang="en-PH" sz="1200" dirty="0">
                <a:latin typeface="Century Gothic" panose="020B0502020202020204" pitchFamily="34" charset="0"/>
                <a:ea typeface="Calibri" panose="020F0502020204030204" pitchFamily="34" charset="0"/>
                <a:cs typeface="Times New Roman" panose="02020603050405020304" pitchFamily="18" charset="0"/>
              </a:rPr>
              <a:t>risk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factors</a:t>
            </a:r>
            <a:endParaRPr lang="en-PH" sz="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p:txBody>
      </p:sp>
      <p:pic>
        <p:nvPicPr>
          <p:cNvPr id="1034" name="Picture 10" descr="Resulta ng larawan para sa hedge fun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84490" y="1640113"/>
            <a:ext cx="2139044" cy="142602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4" name="Straight Arrow Connector 23"/>
          <p:cNvCxnSpPr/>
          <p:nvPr/>
        </p:nvCxnSpPr>
        <p:spPr>
          <a:xfrm>
            <a:off x="4630057" y="2859314"/>
            <a:ext cx="1654629" cy="957943"/>
          </a:xfrm>
          <a:prstGeom prst="straightConnector1">
            <a:avLst/>
          </a:prstGeom>
          <a:ln w="38100">
            <a:solidFill>
              <a:srgbClr val="CC9B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310743" y="2844800"/>
            <a:ext cx="377371" cy="1407886"/>
          </a:xfrm>
          <a:prstGeom prst="straightConnector1">
            <a:avLst/>
          </a:prstGeom>
          <a:ln w="38100">
            <a:solidFill>
              <a:srgbClr val="CC9B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30057" y="2278743"/>
            <a:ext cx="1596572" cy="609600"/>
          </a:xfrm>
          <a:prstGeom prst="straightConnector1">
            <a:avLst/>
          </a:prstGeom>
          <a:ln w="38100">
            <a:solidFill>
              <a:srgbClr val="CC9B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572000" y="2670629"/>
            <a:ext cx="304800" cy="319314"/>
          </a:xfrm>
          <a:prstGeom prst="ellipse">
            <a:avLst/>
          </a:prstGeom>
          <a:solidFill>
            <a:srgbClr val="CC9B00"/>
          </a:solidFill>
          <a:ln>
            <a:solidFill>
              <a:srgbClr val="CC9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xmlns="" val="2098548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913265" y="336777"/>
            <a:ext cx="10515600" cy="1325563"/>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600" dirty="0">
                <a:latin typeface="Century Gothic" panose="020B0502020202020204" pitchFamily="34" charset="0"/>
                <a:sym typeface="Century Gothic"/>
              </a:rPr>
              <a:t>Data </a:t>
            </a:r>
            <a:r>
              <a:rPr lang="en-US" sz="3600" dirty="0" smtClean="0">
                <a:latin typeface="Century Gothic" panose="020B0502020202020204" pitchFamily="34" charset="0"/>
                <a:sym typeface="Century Gothic"/>
              </a:rPr>
              <a:t>Exploration - 4 factor model </a:t>
            </a:r>
            <a:endParaRPr sz="3600" dirty="0">
              <a:latin typeface="Century Gothic" panose="020B0502020202020204" pitchFamily="34" charset="0"/>
              <a:sym typeface="Century Gothic"/>
            </a:endParaRPr>
          </a:p>
        </p:txBody>
      </p:sp>
      <p:pic>
        <p:nvPicPr>
          <p:cNvPr id="3" name="Picture 2"/>
          <p:cNvPicPr>
            <a:picLocks noChangeAspect="1"/>
          </p:cNvPicPr>
          <p:nvPr/>
        </p:nvPicPr>
        <p:blipFill>
          <a:blip r:embed="rId3" cstate="print"/>
          <a:stretch>
            <a:fillRect/>
          </a:stretch>
        </p:blipFill>
        <p:spPr>
          <a:xfrm>
            <a:off x="1681162" y="1519237"/>
            <a:ext cx="9420226" cy="2294177"/>
          </a:xfrm>
          <a:prstGeom prst="rect">
            <a:avLst/>
          </a:prstGeom>
        </p:spPr>
      </p:pic>
      <p:pic>
        <p:nvPicPr>
          <p:cNvPr id="5" name="Picture 4"/>
          <p:cNvPicPr>
            <a:picLocks noChangeAspect="1"/>
          </p:cNvPicPr>
          <p:nvPr/>
        </p:nvPicPr>
        <p:blipFill>
          <a:blip r:embed="rId4" cstate="print"/>
          <a:stretch>
            <a:fillRect/>
          </a:stretch>
        </p:blipFill>
        <p:spPr>
          <a:xfrm>
            <a:off x="3390898" y="3736314"/>
            <a:ext cx="5253039" cy="2951146"/>
          </a:xfrm>
          <a:prstGeom prst="rect">
            <a:avLst/>
          </a:prstGeom>
        </p:spPr>
      </p:pic>
    </p:spTree>
    <p:extLst>
      <p:ext uri="{BB962C8B-B14F-4D97-AF65-F5344CB8AC3E}">
        <p14:creationId xmlns:p14="http://schemas.microsoft.com/office/powerpoint/2010/main" xmlns="" val="29673760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623888" y="1295400"/>
            <a:ext cx="11029386" cy="1662113"/>
          </a:xfrm>
          <a:prstGeom prst="rect">
            <a:avLst/>
          </a:prstGeom>
        </p:spPr>
      </p:pic>
      <p:sp>
        <p:nvSpPr>
          <p:cNvPr id="9" name="Shape 114"/>
          <p:cNvSpPr txBox="1">
            <a:spLocks noGrp="1"/>
          </p:cNvSpPr>
          <p:nvPr>
            <p:ph type="title"/>
          </p:nvPr>
        </p:nvSpPr>
        <p:spPr>
          <a:xfrm>
            <a:off x="913265" y="336777"/>
            <a:ext cx="10515600" cy="1325563"/>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600" dirty="0">
                <a:latin typeface="Century Gothic" panose="020B0502020202020204" pitchFamily="34" charset="0"/>
                <a:sym typeface="Century Gothic"/>
              </a:rPr>
              <a:t>Data </a:t>
            </a:r>
            <a:r>
              <a:rPr lang="en-US" sz="3600" dirty="0" smtClean="0">
                <a:latin typeface="Century Gothic" panose="020B0502020202020204" pitchFamily="34" charset="0"/>
                <a:sym typeface="Century Gothic"/>
              </a:rPr>
              <a:t>Exploration – Risk Based Model </a:t>
            </a:r>
            <a:endParaRPr sz="3600" dirty="0">
              <a:latin typeface="Century Gothic" panose="020B0502020202020204" pitchFamily="34" charset="0"/>
              <a:sym typeface="Century Gothic"/>
            </a:endParaRPr>
          </a:p>
        </p:txBody>
      </p:sp>
      <p:pic>
        <p:nvPicPr>
          <p:cNvPr id="10" name="Picture 9"/>
          <p:cNvPicPr>
            <a:picLocks noChangeAspect="1"/>
          </p:cNvPicPr>
          <p:nvPr/>
        </p:nvPicPr>
        <p:blipFill>
          <a:blip r:embed="rId3" cstate="print"/>
          <a:stretch>
            <a:fillRect/>
          </a:stretch>
        </p:blipFill>
        <p:spPr>
          <a:xfrm>
            <a:off x="1500186" y="3133724"/>
            <a:ext cx="9289014" cy="3267075"/>
          </a:xfrm>
          <a:prstGeom prst="rect">
            <a:avLst/>
          </a:prstGeom>
        </p:spPr>
      </p:pic>
    </p:spTree>
    <p:extLst>
      <p:ext uri="{BB962C8B-B14F-4D97-AF65-F5344CB8AC3E}">
        <p14:creationId xmlns:p14="http://schemas.microsoft.com/office/powerpoint/2010/main" xmlns="" val="3129626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081087" y="3152775"/>
            <a:ext cx="10280234" cy="3033713"/>
          </a:xfrm>
          <a:prstGeom prst="rect">
            <a:avLst/>
          </a:prstGeom>
        </p:spPr>
      </p:pic>
      <p:pic>
        <p:nvPicPr>
          <p:cNvPr id="3" name="Picture 2"/>
          <p:cNvPicPr>
            <a:picLocks noChangeAspect="1"/>
          </p:cNvPicPr>
          <p:nvPr/>
        </p:nvPicPr>
        <p:blipFill>
          <a:blip r:embed="rId3" cstate="print"/>
          <a:stretch>
            <a:fillRect/>
          </a:stretch>
        </p:blipFill>
        <p:spPr>
          <a:xfrm>
            <a:off x="290511" y="1385888"/>
            <a:ext cx="11716361" cy="1600200"/>
          </a:xfrm>
          <a:prstGeom prst="rect">
            <a:avLst/>
          </a:prstGeom>
        </p:spPr>
      </p:pic>
      <p:sp>
        <p:nvSpPr>
          <p:cNvPr id="5" name="Shape 114"/>
          <p:cNvSpPr txBox="1">
            <a:spLocks noGrp="1"/>
          </p:cNvSpPr>
          <p:nvPr>
            <p:ph type="title"/>
          </p:nvPr>
        </p:nvSpPr>
        <p:spPr>
          <a:xfrm>
            <a:off x="913265" y="336777"/>
            <a:ext cx="10515600" cy="1325563"/>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600" dirty="0">
                <a:latin typeface="Century Gothic" panose="020B0502020202020204" pitchFamily="34" charset="0"/>
                <a:sym typeface="Century Gothic"/>
              </a:rPr>
              <a:t>Data </a:t>
            </a:r>
            <a:r>
              <a:rPr lang="en-US" sz="3600" dirty="0" smtClean="0">
                <a:latin typeface="Century Gothic" panose="020B0502020202020204" pitchFamily="34" charset="0"/>
                <a:sym typeface="Century Gothic"/>
              </a:rPr>
              <a:t>Exploration – Macroeconomic Model</a:t>
            </a:r>
            <a:endParaRPr sz="3600" dirty="0">
              <a:latin typeface="Century Gothic" panose="020B0502020202020204" pitchFamily="34" charset="0"/>
              <a:sym typeface="Century Gothic"/>
            </a:endParaRPr>
          </a:p>
        </p:txBody>
      </p:sp>
    </p:spTree>
    <p:extLst>
      <p:ext uri="{BB962C8B-B14F-4D97-AF65-F5344CB8AC3E}">
        <p14:creationId xmlns:p14="http://schemas.microsoft.com/office/powerpoint/2010/main" xmlns="" val="248963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2539</TotalTime>
  <Words>2068</Words>
  <Application>Microsoft Office PowerPoint</Application>
  <PresentationFormat>Custom</PresentationFormat>
  <Paragraphs>423</Paragraphs>
  <Slides>22</Slides>
  <Notes>13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Hedge Funds  </vt:lpstr>
      <vt:lpstr>US Global Macro Hedge Funds</vt:lpstr>
      <vt:lpstr>Research Question</vt:lpstr>
      <vt:lpstr>Objectives</vt:lpstr>
      <vt:lpstr>Data Exploration</vt:lpstr>
      <vt:lpstr>Data Exploration - 4 factor model </vt:lpstr>
      <vt:lpstr>Data Exploration – Risk Based Model </vt:lpstr>
      <vt:lpstr>Data Exploration – Macroeconomic Model</vt:lpstr>
      <vt:lpstr>Model Building Process</vt:lpstr>
      <vt:lpstr>Classification</vt:lpstr>
      <vt:lpstr>Regression</vt:lpstr>
      <vt:lpstr>Slide 13</vt:lpstr>
      <vt:lpstr>Conclusion</vt:lpstr>
      <vt:lpstr>Slide 15</vt:lpstr>
      <vt:lpstr>Frameworks Used</vt:lpstr>
      <vt:lpstr>Data Preparation</vt:lpstr>
      <vt:lpstr>Data Preparation</vt:lpstr>
      <vt:lpstr>Data Preparation</vt:lpstr>
      <vt:lpstr>Data Preparation</vt:lpstr>
      <vt:lpstr>References </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ISP presentation</dc:title>
  <dc:creator>Gabs</dc:creator>
  <cp:lastModifiedBy>admin</cp:lastModifiedBy>
  <cp:revision>110</cp:revision>
  <dcterms:created xsi:type="dcterms:W3CDTF">2019-02-12T20:56:06Z</dcterms:created>
  <dcterms:modified xsi:type="dcterms:W3CDTF">2019-08-04T19:35:46Z</dcterms:modified>
</cp:coreProperties>
</file>