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413" r:id="rId4"/>
    <p:sldId id="405" r:id="rId5"/>
    <p:sldId id="399" r:id="rId6"/>
    <p:sldId id="420" r:id="rId7"/>
    <p:sldId id="421" r:id="rId8"/>
    <p:sldId id="417" r:id="rId9"/>
    <p:sldId id="391" r:id="rId10"/>
    <p:sldId id="415" r:id="rId11"/>
    <p:sldId id="416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za" initials="d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9D6"/>
    <a:srgbClr val="E01B24"/>
    <a:srgbClr val="00B050"/>
    <a:srgbClr val="8E24AA"/>
    <a:srgbClr val="009C46"/>
    <a:srgbClr val="FF00FF"/>
    <a:srgbClr val="0000FF"/>
    <a:srgbClr val="667EEA"/>
    <a:srgbClr val="3D6DE0"/>
    <a:srgbClr val="F0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8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92" y="240"/>
      </p:cViewPr>
      <p:guideLst>
        <p:guide orient="horz" pos="2296"/>
        <p:guide pos="388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546225"/>
            <a:ext cx="12191365" cy="2186940"/>
          </a:xfrm>
        </p:spPr>
        <p:txBody>
          <a:bodyPr anchor="ctr" anchorCtr="0">
            <a:normAutofit/>
          </a:bodyPr>
          <a:lstStyle/>
          <a:p>
            <a:r>
              <a:rPr lang="en-US" altLang="zh-CN" sz="2800" b="1">
                <a:latin typeface="Noto Mono" panose="020B0609030804020204" charset="0"/>
                <a:cs typeface="Noto Mono" panose="020B0609030804020204" charset="0"/>
              </a:rPr>
              <a:t>Explainable Network Verification via Subspecifications</a:t>
            </a:r>
            <a:br>
              <a:rPr lang="en-US" altLang="zh-CN" sz="2800" b="1">
                <a:latin typeface="Noto Mono" panose="020B0609030804020204" charset="0"/>
                <a:cs typeface="Noto Mono" panose="020B0609030804020204" charset="0"/>
              </a:rPr>
            </a:br>
            <a:r>
              <a:rPr lang="en-US" altLang="zh-CN" sz="2800" b="1">
                <a:latin typeface="Noto Mono" panose="020B0609030804020204" charset="0"/>
                <a:cs typeface="Noto Mono" panose="020B0609030804020204" charset="0"/>
              </a:rPr>
              <a:t>User Study - Introduction of Background Knowledge</a:t>
            </a:r>
            <a:endParaRPr lang="en-US" altLang="zh-CN" sz="2800" b="1">
              <a:latin typeface="Noto Mono" panose="020B0609030804020204" charset="0"/>
              <a:cs typeface="Noto Mono" panose="020B0609030804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5" y="191770"/>
            <a:ext cx="11434445" cy="73152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Mono" panose="020B0609030804020204" charset="0"/>
                <a:cs typeface="Noto Mono" panose="020B0609030804020204" charset="0"/>
                <a:sym typeface="+mn-ea"/>
              </a:rPr>
              <a:t>Tips for Empty Subspecs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Mono" panose="020B0609030804020204" charset="0"/>
              <a:cs typeface="Noto Mono" panose="020B060903080402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9095" y="1131570"/>
            <a:ext cx="1173543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en-US" sz="2000" b="1" i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safely modify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that field with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empty subspe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 without breaking the verified specifications</a:t>
            </a:r>
            <a:endParaRPr lang="en-US" sz="2000" b="1" i="1" dirty="0">
              <a:solidFill>
                <a:srgbClr val="E01B24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8000"/>
              </a:spcBef>
              <a:spcAft>
                <a:spcPts val="0"/>
              </a:spcAft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en-US" sz="2000" b="1" i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safely remove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that line with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empty line-level subspec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without breaking the verified specifications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(or a line contains </a:t>
            </a:r>
            <a:r>
              <a:rPr lang="en-US" sz="2000" b="1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only</a:t>
            </a:r>
            <a:r>
              <a:rPr lang="en-US" sz="2000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b="1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 single field-level subspec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the field-level subspec is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empty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sz="2000" b="1" i="1" dirty="0">
              <a:solidFill>
                <a:srgbClr val="E01B24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2609850" y="3494405"/>
            <a:ext cx="6972935" cy="6045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p>
            <a:pPr algn="l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ip prefix-list </a:t>
            </a:r>
            <a:r>
              <a:rPr lang="en-US" sz="1600" b="1">
                <a:solidFill>
                  <a:srgbClr val="2259D6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seq 5 </a:t>
            </a:r>
            <a:r>
              <a:rPr lang="en-US" sz="16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permit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192.168.0.0/12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ge 12</a:t>
            </a:r>
            <a:endParaRPr lang="en-US" sz="1600" b="1">
              <a:ln w="12700" cmpd="sng">
                <a:noFill/>
                <a:prstDash val="solid"/>
              </a:ln>
              <a:solidFill>
                <a:schemeClr val="tx1"/>
              </a:solidFill>
              <a:effectLst/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2609850" y="1724025"/>
            <a:ext cx="6972935" cy="6045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 ip prefix-list </a:t>
            </a:r>
            <a:r>
              <a:rPr lang="en-US" sz="1600" b="1">
                <a:solidFill>
                  <a:srgbClr val="2259D6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seq 5 </a:t>
            </a:r>
            <a:r>
              <a:rPr lang="en-US" sz="1600" b="1">
                <a:solidFill>
                  <a:srgbClr val="00B05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deny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rgbClr val="00B05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0.0.0.0/0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ge </a:t>
            </a:r>
            <a:r>
              <a:rPr lang="en-US" sz="1600" b="1">
                <a:solidFill>
                  <a:srgbClr val="00B05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0</a:t>
            </a:r>
            <a:endParaRPr lang="en-US" sz="1600" b="1">
              <a:solidFill>
                <a:srgbClr val="00B050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2609215" y="5832475"/>
            <a:ext cx="6972935" cy="59436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 </a:t>
            </a:r>
            <a:r>
              <a:rPr lang="en-US" sz="1600" b="1">
                <a:solidFill>
                  <a:schemeClr val="bg1"/>
                </a:solidFill>
                <a:highlight>
                  <a:srgbClr val="FF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ip prefix-list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rgbClr val="2259D6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seq 5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permit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192.168.0.0/12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ge 12</a:t>
            </a:r>
            <a:endParaRPr lang="en-US" sz="1600" b="1">
              <a:solidFill>
                <a:schemeClr val="bg1"/>
              </a:solidFill>
              <a:highlight>
                <a:srgbClr val="0000FF"/>
              </a:highlight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8920480" y="4924425"/>
            <a:ext cx="1259840" cy="614045"/>
          </a:xfrm>
          <a:prstGeom prst="wedgeRoundRectCallout">
            <a:avLst>
              <a:gd name="adj1" fmla="val -33870"/>
              <a:gd name="adj2" fmla="val 7026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empty</a:t>
            </a:r>
            <a:endParaRPr lang="en-US" sz="14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5593715" y="4924425"/>
            <a:ext cx="1233805" cy="617220"/>
          </a:xfrm>
          <a:prstGeom prst="wedgeRoundRectCallout">
            <a:avLst>
              <a:gd name="adj1" fmla="val 36670"/>
              <a:gd name="adj2" fmla="val 7006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spcAft>
                <a:spcPts val="300"/>
              </a:spcAft>
            </a:pPr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empty</a:t>
            </a:r>
            <a:endParaRPr lang="en-US" sz="14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7110095" y="4926330"/>
            <a:ext cx="1527810" cy="618490"/>
          </a:xfrm>
          <a:prstGeom prst="wedgeRoundRectCallout">
            <a:avLst>
              <a:gd name="adj1" fmla="val -20781"/>
              <a:gd name="adj2" fmla="val 7032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empty</a:t>
            </a:r>
            <a:endParaRPr lang="en-US" sz="14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1626235" y="4769485"/>
            <a:ext cx="2246630" cy="772795"/>
          </a:xfrm>
          <a:prstGeom prst="wedgeRoundRectCallout">
            <a:avLst>
              <a:gd name="adj1" fmla="val 20830"/>
              <a:gd name="adj2" fmla="val 6700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empty</a:t>
            </a:r>
            <a:endParaRPr lang="en-US" sz="14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922905" y="3802380"/>
            <a:ext cx="6289675" cy="1270"/>
          </a:xfrm>
          <a:prstGeom prst="line">
            <a:avLst/>
          </a:prstGeom>
          <a:ln w="158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5" y="191770"/>
            <a:ext cx="11434445" cy="73152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Mono" panose="020B0609030804020204" charset="0"/>
                <a:cs typeface="Noto Mono" panose="020B0609030804020204" charset="0"/>
                <a:sym typeface="+mn-ea"/>
              </a:rPr>
              <a:t>Background: Explainable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Mono" panose="020B0609030804020204" charset="0"/>
                <a:cs typeface="Noto Mono" panose="020B0609030804020204" charset="0"/>
                <a:sym typeface="+mn-ea"/>
              </a:rPr>
              <a:t> Network Verification</a:t>
            </a:r>
            <a:endParaRPr lang="en-US" altLang="zh-CN">
              <a:solidFill>
                <a:srgbClr val="E01B2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Mono" panose="020B0609030804020204" charset="0"/>
              <a:cs typeface="Noto Mono" panose="020B060903080402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9095" y="1126490"/>
            <a:ext cx="11193145" cy="1086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Network verifiers often give </a:t>
            </a:r>
            <a:r>
              <a:rPr lang="en-US" sz="2000" b="1" dirty="0">
                <a:solidFill>
                  <a:srgbClr val="00B05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YES</a:t>
            </a: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en-US" sz="2000" b="1" dirty="0">
                <a:solidFill>
                  <a:srgbClr val="E01B24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NO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(with a counterexample) answers, without explaining </a:t>
            </a:r>
            <a:r>
              <a:rPr lang="en-US" sz="2000" b="1" i="1" dirty="0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why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Example: suppose we want a BGP policy blocking the private prefix </a:t>
            </a:r>
            <a:r>
              <a:rPr lang="en-US" sz="2000" dirty="0">
                <a:latin typeface="Ubuntu Mono" panose="020B0509030602030204" charset="0"/>
                <a:cs typeface="Ubuntu Mono" panose="020B0509030602030204" charset="0"/>
                <a:sym typeface="+mn-ea"/>
              </a:rPr>
              <a:t>192.168.0.0/16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609215" y="2949257"/>
            <a:ext cx="6972935" cy="9607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 ip prefix-list </a:t>
            </a:r>
            <a:r>
              <a:rPr lang="en-US" sz="1600" b="1">
                <a:solidFill>
                  <a:srgbClr val="2259D6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seq 5 </a:t>
            </a:r>
            <a:r>
              <a:rPr lang="en-US" sz="16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permit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192.168.0.0/</a:t>
            </a:r>
            <a:r>
              <a:rPr lang="en-US" sz="1600" b="1">
                <a:solidFill>
                  <a:srgbClr val="2259D6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12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ge </a:t>
            </a:r>
            <a:r>
              <a:rPr lang="en-US" sz="1600" b="1">
                <a:solidFill>
                  <a:srgbClr val="2259D6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12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l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2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!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l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3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 ip prefix-list </a:t>
            </a:r>
            <a:r>
              <a:rPr lang="en-US" sz="1600" b="1">
                <a:solidFill>
                  <a:srgbClr val="8E24AA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private_ips_2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seq 5 </a:t>
            </a:r>
            <a:r>
              <a:rPr lang="en-US" sz="16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permit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192.168.0.0/</a:t>
            </a:r>
            <a:r>
              <a:rPr lang="en-US" sz="1600" b="1">
                <a:solidFill>
                  <a:srgbClr val="8E24AA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16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ge </a:t>
            </a:r>
            <a:r>
              <a:rPr lang="en-US" sz="1600" b="1">
                <a:solidFill>
                  <a:srgbClr val="8E24AA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16</a:t>
            </a:r>
            <a:endParaRPr lang="en-US" sz="1600" b="1">
              <a:solidFill>
                <a:srgbClr val="8E24AA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379095" y="4453255"/>
            <a:ext cx="7070090" cy="8299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However, </a:t>
            </a:r>
            <a:r>
              <a:rPr lang="en-US" sz="2000" b="1" dirty="0">
                <a:solidFill>
                  <a:srgbClr val="8E24AA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private_ips_2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is more </a:t>
            </a:r>
            <a:r>
              <a:rPr lang="en-US" sz="2000" b="1" i="1" dirty="0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precise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than </a:t>
            </a:r>
            <a:r>
              <a:rPr lang="en-US" sz="2000" b="1" dirty="0">
                <a:solidFill>
                  <a:srgbClr val="2259D6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private_ips_1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Overly restrictive filter may block more prefix than necessary.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247515" y="3978910"/>
            <a:ext cx="36969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Both of them pass the verification.</a:t>
            </a:r>
            <a:endParaRPr 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5" y="191770"/>
            <a:ext cx="11434445" cy="731520"/>
          </a:xfrm>
        </p:spPr>
        <p:txBody>
          <a:bodyPr/>
          <a:lstStyle/>
          <a:p>
            <a:r>
              <a:rPr lang="en-US" altLang="zh-CN">
                <a:solidFill>
                  <a:srgbClr val="E01B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Mono" panose="020B0609030804020204" charset="0"/>
                <a:cs typeface="Noto Mono" panose="020B0609030804020204" charset="0"/>
                <a:sym typeface="+mn-ea"/>
              </a:rPr>
              <a:t>Explainable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Mono" panose="020B0609030804020204" charset="0"/>
                <a:cs typeface="Noto Mono" panose="020B0609030804020204" charset="0"/>
                <a:sym typeface="+mn-ea"/>
              </a:rPr>
              <a:t> Network Verification</a:t>
            </a:r>
            <a:endParaRPr lang="en-US" altLang="zh-CN">
              <a:solidFill>
                <a:srgbClr val="E01B2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Mono" panose="020B0609030804020204" charset="0"/>
              <a:cs typeface="Noto Mono" panose="020B060903080402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9095" y="1126490"/>
            <a:ext cx="11193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</a:pPr>
            <a:r>
              <a:rPr lang="en-US" sz="2000" b="1" i="1" dirty="0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</a:t>
            </a:r>
            <a:r>
              <a:rPr sz="2000" b="1" i="1" dirty="0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hy</a:t>
            </a:r>
            <a:r>
              <a:rPr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 specific field, line, or block of the configuration satisfies the specification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?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2609215" y="2948622"/>
            <a:ext cx="6972935" cy="9607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 </a:t>
            </a:r>
            <a:r>
              <a:rPr lang="en-US" sz="1600" b="1">
                <a:solidFill>
                  <a:schemeClr val="bg1"/>
                </a:solidFill>
                <a:highlight>
                  <a:srgbClr val="FF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ip prefix-list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rgbClr val="2259D6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seq 5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permit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192.168.0.0/12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ge 12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l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2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!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l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3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 </a:t>
            </a:r>
            <a:r>
              <a:rPr lang="en-US" sz="1600" b="1">
                <a:solidFill>
                  <a:schemeClr val="bg1"/>
                </a:solidFill>
                <a:highlight>
                  <a:srgbClr val="FF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ip prefix-list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rgbClr val="8E24AA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private_ips_2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seq 5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permit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192.168.0.0/16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ge 16</a:t>
            </a:r>
            <a:endParaRPr lang="en-US" sz="1600" b="1">
              <a:solidFill>
                <a:schemeClr val="bg1"/>
              </a:solidFill>
              <a:highlight>
                <a:srgbClr val="0000FF"/>
              </a:highlight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331460" y="2211705"/>
            <a:ext cx="1230630" cy="466090"/>
          </a:xfrm>
          <a:prstGeom prst="wedgeRoundRectCallout">
            <a:avLst>
              <a:gd name="adj1" fmla="val 40459"/>
              <a:gd name="adj2" fmla="val 8079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permit</a:t>
            </a:r>
            <a:endParaRPr lang="en-US" sz="14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748780" y="2212022"/>
            <a:ext cx="2670810" cy="466090"/>
          </a:xfrm>
          <a:prstGeom prst="wedgeRoundRectCallout">
            <a:avLst>
              <a:gd name="adj1" fmla="val -20494"/>
              <a:gd name="adj2" fmla="val 8215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prefix cover 192.168.0.0/16</a:t>
            </a:r>
            <a:endParaRPr lang="en-US" sz="14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9606280" y="2212022"/>
            <a:ext cx="2211705" cy="466090"/>
          </a:xfrm>
          <a:prstGeom prst="wedgeRoundRectCallout">
            <a:avLst>
              <a:gd name="adj1" fmla="val -39580"/>
              <a:gd name="adj2" fmla="val 8596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prefix ge range = 0~16</a:t>
            </a:r>
            <a:endParaRPr lang="en-US" sz="14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20040" y="1938020"/>
            <a:ext cx="4674235" cy="739775"/>
          </a:xfrm>
          <a:prstGeom prst="wedgeRoundRectCallout">
            <a:avLst>
              <a:gd name="adj1" fmla="val 21238"/>
              <a:gd name="adj2" fmla="val 7309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permit </a:t>
            </a:r>
            <a:r>
              <a:rPr lang="en-US" sz="14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AND</a:t>
            </a:r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prefix cover 192.168.0.0/16 </a:t>
            </a:r>
            <a:r>
              <a:rPr lang="en-US" sz="14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AND</a:t>
            </a:r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</a:t>
            </a:r>
            <a:endParaRPr lang="en-US" sz="14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ctr"/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prefix ge range = 0~16</a:t>
            </a:r>
            <a:endParaRPr lang="en-US" sz="14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3" name="TextBox 3"/>
          <p:cNvSpPr txBox="1"/>
          <p:nvPr/>
        </p:nvSpPr>
        <p:spPr>
          <a:xfrm>
            <a:off x="379206" y="4453110"/>
            <a:ext cx="6097656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8E24AA"/>
                </a:solidFill>
                <a:latin typeface="Ubuntu Mono" panose="020B0509030602030204" charset="0"/>
                <a:cs typeface="Ubuntu Mono" panose="020B0509030602030204" charset="0"/>
              </a:rPr>
              <a:t>private_ips_2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is the more precise option.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247515" y="3978910"/>
            <a:ext cx="36969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Both of them pass the verification.</a:t>
            </a:r>
            <a:endParaRPr 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5" y="191770"/>
            <a:ext cx="11434445" cy="731520"/>
          </a:xfrm>
        </p:spPr>
        <p:txBody>
          <a:bodyPr/>
          <a:lstStyle/>
          <a:p>
            <a:r>
              <a:rPr lang="en-US" altLang="zh-CN">
                <a:solidFill>
                  <a:srgbClr val="E01B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Mono" panose="020B0609030804020204" charset="0"/>
                <a:cs typeface="Noto Mono" panose="020B0609030804020204" charset="0"/>
                <a:sym typeface="+mn-ea"/>
              </a:rPr>
              <a:t>Explainable</a:t>
            </a:r>
            <a:r>
              <a: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Mono" panose="020B0609030804020204" charset="0"/>
                <a:cs typeface="Noto Mono" panose="020B0609030804020204" charset="0"/>
                <a:sym typeface="+mn-ea"/>
              </a:rPr>
              <a:t> Network Verification </a:t>
            </a:r>
            <a:r>
              <a:rPr lang="en-US" altLang="zh-CN">
                <a:solidFill>
                  <a:srgbClr val="E01B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Mono" panose="020B0609030804020204" charset="0"/>
                <a:cs typeface="Noto Mono" panose="020B0609030804020204" charset="0"/>
                <a:sym typeface="+mn-ea"/>
              </a:rPr>
              <a:t>via Subspecifications</a:t>
            </a:r>
            <a:endParaRPr lang="en-US" altLang="zh-CN">
              <a:solidFill>
                <a:srgbClr val="E01B24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Mono" panose="020B0609030804020204" charset="0"/>
              <a:cs typeface="Noto Mono" panose="020B060903080402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9095" y="1126490"/>
            <a:ext cx="11193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</a:rPr>
              <a:t>Localized S</a:t>
            </a:r>
            <a:r>
              <a:rPr lang="en-US" sz="2000" b="1" dirty="0" err="1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</a:rPr>
              <a:t>ubspecifications</a:t>
            </a:r>
            <a:r>
              <a:rPr lang="en-US" sz="2000" b="1" dirty="0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sz="2000" b="1" dirty="0" err="1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</a:rPr>
              <a:t>Subspecs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the safe modification scope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of that field, line, or block, while preserving the prior verification success.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2609215" y="4175125"/>
            <a:ext cx="6972935" cy="96075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 </a:t>
            </a:r>
            <a:r>
              <a:rPr lang="en-US" sz="1600" b="1">
                <a:solidFill>
                  <a:schemeClr val="bg1"/>
                </a:solidFill>
                <a:highlight>
                  <a:srgbClr val="FF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ip prefix-list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rgbClr val="2259D6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seq 5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permit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192.168.0.0/12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ge 12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l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2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 </a:t>
            </a:r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</a:rPr>
              <a:t>!</a:t>
            </a:r>
            <a:endParaRPr lang="en-US" sz="16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l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3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 </a:t>
            </a:r>
            <a:r>
              <a:rPr lang="en-US" sz="1600" b="1">
                <a:solidFill>
                  <a:schemeClr val="bg1"/>
                </a:solidFill>
                <a:highlight>
                  <a:srgbClr val="FF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ip prefix-list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rgbClr val="8E24AA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private_ips_2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seq 5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permit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192.168.0.0/16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ge 16</a:t>
            </a:r>
            <a:endParaRPr lang="en-US" sz="1600" b="1">
              <a:solidFill>
                <a:schemeClr val="bg1"/>
              </a:solidFill>
              <a:highlight>
                <a:srgbClr val="0000FF"/>
              </a:highlight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9530080" y="4088765"/>
            <a:ext cx="2472055" cy="787400"/>
          </a:xfrm>
          <a:prstGeom prst="wedgeRoundRectCallout">
            <a:avLst>
              <a:gd name="adj1" fmla="val -54366"/>
              <a:gd name="adj2" fmla="val -2064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 u="sng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prefix ge range = 0~16</a:t>
            </a:r>
            <a:endParaRPr lang="en-US" sz="1400" u="sng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(&gt;= 16 VAR_START)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239000" y="2720340"/>
            <a:ext cx="4341495" cy="1168400"/>
          </a:xfrm>
          <a:prstGeom prst="wedgeRoundRectCallout">
            <a:avLst>
              <a:gd name="adj1" fmla="val -20779"/>
              <a:gd name="adj2" fmla="val 6295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 u="sng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prefix cover 192.168.0.0/16</a:t>
            </a:r>
            <a:endParaRPr lang="en-US" sz="1400" u="sng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(= ((_ extract 31 16) |0_dst-ip|) #xc0a8) </a:t>
            </a:r>
            <a:r>
              <a:rPr lang="en-US" sz="1200" b="1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AND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endParaRPr lang="en-US" sz="12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(= (</a:t>
            </a:r>
            <a:r>
              <a:rPr lang="en-US" sz="12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bvnot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(</a:t>
            </a:r>
            <a:r>
              <a:rPr lang="en-US" sz="12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bvor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(</a:t>
            </a:r>
            <a:r>
              <a:rPr lang="en-US" sz="12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bvnot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|0_dst-ip|) (</a:t>
            </a:r>
            <a:r>
              <a:rPr lang="en-US" sz="12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bvnot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VAR_MASK))) (</a:t>
            </a:r>
            <a:r>
              <a:rPr lang="en-US" sz="12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bvnot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(</a:t>
            </a:r>
            <a:r>
              <a:rPr lang="en-US" sz="12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bvor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(</a:t>
            </a:r>
            <a:r>
              <a:rPr lang="en-US" sz="12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bvnot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VAR_IP) (</a:t>
            </a:r>
            <a:r>
              <a:rPr lang="en-US" sz="12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bvnot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VAR_MASK))))</a:t>
            </a:r>
            <a:endParaRPr lang="en-US" sz="12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316855" y="3101340"/>
            <a:ext cx="1708150" cy="787400"/>
          </a:xfrm>
          <a:prstGeom prst="wedgeRoundRectCallout">
            <a:avLst>
              <a:gd name="adj1" fmla="val 39145"/>
              <a:gd name="adj2" fmla="val 6806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spcAft>
                <a:spcPts val="300"/>
              </a:spcAft>
            </a:pPr>
            <a:r>
              <a:rPr lang="en-US" sz="1400" u="sng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permit</a:t>
            </a:r>
            <a:endParaRPr lang="en-US" sz="1400" u="sng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(= VAR_ACTION true)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18135" y="2458720"/>
            <a:ext cx="4705985" cy="1430020"/>
          </a:xfrm>
          <a:prstGeom prst="wedgeRoundRectCallout">
            <a:avLst>
              <a:gd name="adj1" fmla="val 21107"/>
              <a:gd name="adj2" fmla="val 6059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permit </a:t>
            </a:r>
            <a:r>
              <a:rPr lang="en-US" sz="14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AND</a:t>
            </a:r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prefix cover 192.168.0.0/16 </a:t>
            </a:r>
            <a:r>
              <a:rPr lang="en-US" sz="14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AND</a:t>
            </a:r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</a:t>
            </a:r>
            <a:endParaRPr lang="en-US" sz="14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 u="sng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prefix</a:t>
            </a:r>
            <a:r>
              <a:rPr lang="en-US" sz="1400" u="sng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ge range = 0~16</a:t>
            </a:r>
            <a:endParaRPr lang="en-US" sz="1400" u="sng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(= ((_ extract 31 16) |0_dst-ip|) #xc0a8) </a:t>
            </a:r>
            <a:r>
              <a:rPr lang="en-US" sz="12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AND</a:t>
            </a:r>
            <a:endParaRPr lang="en-US" sz="1200" b="1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(= VAR_ACTION true) </a:t>
            </a:r>
            <a:r>
              <a:rPr lang="en-US" sz="12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AND </a:t>
            </a: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(&gt;= 16 VAR_START) </a:t>
            </a:r>
            <a:r>
              <a:rPr lang="en-US" sz="12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AND</a:t>
            </a: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(= (bvnot (bvor (bvnot |0_dst-ip|) (bvnot VAR_MASK))) (bvnot (bvor (bvnot VAR_IP) (bvnot VAR_MASK))))</a:t>
            </a:r>
            <a:endParaRPr lang="en-US" sz="14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5" y="191770"/>
            <a:ext cx="11434445" cy="73152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Mono" panose="020B0609030804020204" charset="0"/>
                <a:cs typeface="Noto Mono" panose="020B0609030804020204" charset="0"/>
                <a:sym typeface="+mn-ea"/>
              </a:rPr>
              <a:t>How to use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Mono" panose="020B0609030804020204" charset="0"/>
                <a:cs typeface="Noto Mono" panose="020B0609030804020204" charset="0"/>
                <a:sym typeface="+mn-ea"/>
              </a:rPr>
              <a:t>subspec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Mono" panose="020B0609030804020204" charset="0"/>
              <a:cs typeface="Noto Mono" panose="020B060903080402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9095" y="1131570"/>
            <a:ext cx="72777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Modification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within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subspec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preserves the verification property.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2231059" y="1964418"/>
            <a:ext cx="6972935" cy="59436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ip</a:t>
            </a:r>
            <a:r>
              <a:rPr lang="en-US" sz="16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prefix-list </a:t>
            </a:r>
            <a:r>
              <a:rPr lang="en-US" sz="1600" b="1" dirty="0">
                <a:solidFill>
                  <a:srgbClr val="2259D6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private_ips_1</a:t>
            </a:r>
            <a:r>
              <a:rPr lang="en-US" sz="16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seq 5 permit 192.168.0.0/12 </a:t>
            </a:r>
            <a:r>
              <a:rPr lang="en-US" sz="1600" b="1" dirty="0" err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ge</a:t>
            </a:r>
            <a:r>
              <a:rPr lang="en-US" sz="1600" b="1" dirty="0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 18</a:t>
            </a:r>
            <a:endParaRPr lang="en-US" sz="1600" b="1" dirty="0">
              <a:solidFill>
                <a:schemeClr val="bg1"/>
              </a:solidFill>
              <a:highlight>
                <a:srgbClr val="0000FF"/>
              </a:highlight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pic>
        <p:nvPicPr>
          <p:cNvPr id="6" name="Graphic 5" descr="Checkmark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782120" y="1804848"/>
            <a:ext cx="914400" cy="914400"/>
          </a:xfrm>
          <a:prstGeom prst="rect">
            <a:avLst/>
          </a:prstGeom>
        </p:spPr>
      </p:pic>
      <p:sp>
        <p:nvSpPr>
          <p:cNvPr id="7" name="Text Box 4"/>
          <p:cNvSpPr txBox="1"/>
          <p:nvPr/>
        </p:nvSpPr>
        <p:spPr>
          <a:xfrm>
            <a:off x="379095" y="3332480"/>
            <a:ext cx="6709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Modification </a:t>
            </a:r>
            <a:r>
              <a:rPr lang="en-US" sz="2000" b="1" dirty="0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 of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subspec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may violate the property.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(sound but not complete)</a:t>
            </a:r>
            <a:endParaRPr lang="en-US" sz="2000" i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8023860" y="930275"/>
            <a:ext cx="2484120" cy="781050"/>
          </a:xfrm>
          <a:prstGeom prst="wedgeRoundRectCallout">
            <a:avLst>
              <a:gd name="adj1" fmla="val -19913"/>
              <a:gd name="adj2" fmla="val 6642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 u="sng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prefix ge range = 0~16</a:t>
            </a:r>
            <a:endParaRPr lang="en-US" sz="1400" u="sng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(&gt;= 16 VAR_START)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8023860" y="3505835"/>
            <a:ext cx="2484120" cy="781050"/>
          </a:xfrm>
          <a:prstGeom prst="wedgeRoundRectCallout">
            <a:avLst>
              <a:gd name="adj1" fmla="val -19913"/>
              <a:gd name="adj2" fmla="val 6642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 u="sng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prefix ge range = 0~16</a:t>
            </a:r>
            <a:endParaRPr lang="en-US" sz="1400" u="sng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(&gt;= 16 VAR_START)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pic>
        <p:nvPicPr>
          <p:cNvPr id="10" name="Graphic 11" descr="Close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1870" y="4398207"/>
            <a:ext cx="914400" cy="91440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2231059" y="4557758"/>
            <a:ext cx="6972935" cy="59436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ip</a:t>
            </a:r>
            <a:r>
              <a:rPr lang="en-US" sz="16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prefix-list </a:t>
            </a:r>
            <a:r>
              <a:rPr lang="en-US" sz="1600" b="1" dirty="0">
                <a:solidFill>
                  <a:srgbClr val="2259D6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private_ips_1</a:t>
            </a:r>
            <a:r>
              <a:rPr lang="en-US" sz="16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seq 5 permit 192.168.0.0/12 </a:t>
            </a:r>
            <a:r>
              <a:rPr lang="en-US" sz="1600" b="1" dirty="0" err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ge</a:t>
            </a:r>
            <a:r>
              <a:rPr lang="en-US" sz="1600" b="1" dirty="0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 14</a:t>
            </a:r>
            <a:endParaRPr lang="en-US" sz="1600" b="1" dirty="0">
              <a:solidFill>
                <a:schemeClr val="bg1"/>
              </a:solidFill>
              <a:highlight>
                <a:srgbClr val="0000FF"/>
              </a:highlight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4"/>
          <p:cNvSpPr txBox="1"/>
          <p:nvPr/>
        </p:nvSpPr>
        <p:spPr>
          <a:xfrm>
            <a:off x="379095" y="3336290"/>
            <a:ext cx="1053211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0000"/>
              </a:lnSpc>
              <a:spcBef>
                <a:spcPts val="8000"/>
              </a:spcBef>
              <a:spcAft>
                <a:spcPts val="0"/>
              </a:spcAft>
            </a:pPr>
            <a:r>
              <a:rPr lang="en-US" sz="2000" b="1">
                <a:solidFill>
                  <a:schemeClr val="bg1"/>
                </a:solidFill>
                <a:highlight>
                  <a:srgbClr val="FF00FF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Empty line-level subspec: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can directly remove that line.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(or a line contains </a:t>
            </a:r>
            <a:r>
              <a:rPr lang="en-US" sz="2000" b="1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only</a:t>
            </a:r>
            <a:r>
              <a:rPr lang="en-US" sz="2000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b="1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 single subspec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the subspec is </a:t>
            </a:r>
            <a:r>
              <a:rPr lang="en-US" sz="2000" b="1">
                <a:solidFill>
                  <a:schemeClr val="bg1"/>
                </a:solidFill>
                <a:highlight>
                  <a:srgbClr val="0000FF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empty field-level subspec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5" y="191770"/>
            <a:ext cx="11434445" cy="73152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Mono" panose="020B0609030804020204" charset="0"/>
                <a:cs typeface="Noto Mono" panose="020B0609030804020204" charset="0"/>
                <a:sym typeface="+mn-ea"/>
              </a:rPr>
              <a:t>How to use </a:t>
            </a:r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Mono" panose="020B0609030804020204" charset="0"/>
                <a:cs typeface="Noto Mono" panose="020B0609030804020204" charset="0"/>
                <a:sym typeface="+mn-ea"/>
              </a:rPr>
              <a:t>subspec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Mono" panose="020B0609030804020204" charset="0"/>
              <a:cs typeface="Noto Mono" panose="020B060903080402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9095" y="1131570"/>
            <a:ext cx="11735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bg1"/>
                </a:solidFill>
                <a:highlight>
                  <a:srgbClr val="0000FF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Empty </a:t>
            </a:r>
            <a:r>
              <a:rPr lang="en-US" sz="2000" b="1" dirty="0" err="1">
                <a:solidFill>
                  <a:schemeClr val="bg1"/>
                </a:solidFill>
                <a:highlight>
                  <a:srgbClr val="0000FF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subspec</a:t>
            </a:r>
            <a:r>
              <a:rPr lang="en-US" sz="2000" b="1" dirty="0">
                <a:solidFill>
                  <a:schemeClr val="bg1"/>
                </a:solidFill>
                <a:highlight>
                  <a:srgbClr val="0000FF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can modify to anything.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8442960" y="1101090"/>
            <a:ext cx="1233805" cy="617220"/>
          </a:xfrm>
          <a:prstGeom prst="wedgeRoundRectCallout">
            <a:avLst>
              <a:gd name="adj1" fmla="val -20149"/>
              <a:gd name="adj2" fmla="val 68827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spcAft>
                <a:spcPts val="300"/>
              </a:spcAft>
            </a:pPr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empty</a:t>
            </a:r>
            <a:endParaRPr lang="en-US" sz="14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2231059" y="1964418"/>
            <a:ext cx="6972935" cy="59436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 </a:t>
            </a:r>
            <a:r>
              <a:rPr lang="en-US" sz="16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ip</a:t>
            </a:r>
            <a:r>
              <a:rPr lang="en-US" sz="16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prefix-list </a:t>
            </a:r>
            <a:r>
              <a:rPr lang="en-US" sz="1600" b="1" dirty="0">
                <a:solidFill>
                  <a:srgbClr val="2259D6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private_ips_1</a:t>
            </a:r>
            <a:r>
              <a:rPr lang="en-US" sz="16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seq 5 permit 192.168.0.0/12 </a:t>
            </a:r>
            <a:r>
              <a:rPr lang="en-US" sz="1600" b="1" dirty="0" err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ge</a:t>
            </a:r>
            <a:r>
              <a:rPr lang="en-US" sz="1600" b="1" dirty="0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 14</a:t>
            </a:r>
            <a:endParaRPr lang="en-US" sz="1600" b="1" dirty="0">
              <a:solidFill>
                <a:schemeClr val="bg1"/>
              </a:solidFill>
              <a:highlight>
                <a:srgbClr val="0000FF"/>
              </a:highlight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10" name="Rectangles 16"/>
          <p:cNvSpPr/>
          <p:nvPr/>
        </p:nvSpPr>
        <p:spPr>
          <a:xfrm>
            <a:off x="2230755" y="5283835"/>
            <a:ext cx="6972935" cy="59436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 </a:t>
            </a:r>
            <a:r>
              <a:rPr lang="en-US" sz="1600" b="1" dirty="0" err="1">
                <a:solidFill>
                  <a:schemeClr val="bg1"/>
                </a:solidFill>
                <a:highlight>
                  <a:srgbClr val="FF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ip</a:t>
            </a:r>
            <a:r>
              <a:rPr lang="en-US" sz="1600" b="1" dirty="0">
                <a:solidFill>
                  <a:schemeClr val="bg1"/>
                </a:solidFill>
                <a:highlight>
                  <a:srgbClr val="FF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 prefix-list</a:t>
            </a:r>
            <a:r>
              <a:rPr lang="en-US" sz="16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 dirty="0">
                <a:solidFill>
                  <a:srgbClr val="2259D6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private_ips_1</a:t>
            </a:r>
            <a:r>
              <a:rPr lang="en-US" sz="16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seq 5 permit 192.168.0.0/12 </a:t>
            </a:r>
            <a:r>
              <a:rPr lang="en-US" sz="16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ge 12</a:t>
            </a:r>
            <a:endParaRPr lang="en-US" sz="16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pic>
        <p:nvPicPr>
          <p:cNvPr id="14" name="Graphic 5" descr="Checkmark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782120" y="1804848"/>
            <a:ext cx="914400" cy="914400"/>
          </a:xfrm>
          <a:prstGeom prst="rect">
            <a:avLst/>
          </a:prstGeom>
        </p:spPr>
      </p:pic>
      <p:sp>
        <p:nvSpPr>
          <p:cNvPr id="21" name="Rounded Rectangular Callout 20"/>
          <p:cNvSpPr/>
          <p:nvPr/>
        </p:nvSpPr>
        <p:spPr>
          <a:xfrm>
            <a:off x="1625600" y="4419600"/>
            <a:ext cx="2246630" cy="643890"/>
          </a:xfrm>
          <a:prstGeom prst="wedgeRoundRectCallout">
            <a:avLst>
              <a:gd name="adj1" fmla="val 21396"/>
              <a:gd name="adj2" fmla="val 6824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empty</a:t>
            </a:r>
            <a:endParaRPr lang="en-US" sz="14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613025" y="5580380"/>
            <a:ext cx="6289675" cy="1270"/>
          </a:xfrm>
          <a:prstGeom prst="line">
            <a:avLst/>
          </a:prstGeom>
          <a:ln w="158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5" descr="Checkmark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782120" y="5123993"/>
            <a:ext cx="9144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5" y="191770"/>
            <a:ext cx="11434445" cy="73152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Mono" panose="020B0609030804020204" charset="0"/>
                <a:cs typeface="Noto Mono" panose="020B0609030804020204" charset="0"/>
                <a:sym typeface="+mn-ea"/>
              </a:rPr>
              <a:t>Tips for User Study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Mono" panose="020B0609030804020204" charset="0"/>
              <a:cs typeface="Noto Mono" panose="020B060903080402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9095" y="1180465"/>
            <a:ext cx="11735435" cy="1681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In this user study, we consider two granularities: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field-level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line-level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subspecs.</a:t>
            </a:r>
            <a:endParaRPr lang="en-US" sz="2000" i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I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 this user study, the eBGP route selection process </a:t>
            </a:r>
            <a:r>
              <a:rPr 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only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involves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AS-path length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In this user study, the route-map naming rule is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Router_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Direction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en-US" sz="2000" b="1">
                <a:solidFill>
                  <a:srgbClr val="2259D6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IN_FROM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/</a:t>
            </a:r>
            <a:r>
              <a:rPr lang="en-US" sz="2000" b="1">
                <a:solidFill>
                  <a:srgbClr val="8E24A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OUT_TO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)_Peer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000" b="1" i="1" dirty="0">
              <a:solidFill>
                <a:srgbClr val="E01B24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546225"/>
            <a:ext cx="12191365" cy="2186940"/>
          </a:xfrm>
        </p:spPr>
        <p:txBody>
          <a:bodyPr anchor="ctr" anchorCtr="0">
            <a:normAutofit/>
          </a:bodyPr>
          <a:lstStyle/>
          <a:p>
            <a:r>
              <a:rPr lang="en-US" altLang="zh-CN" sz="2800" b="1">
                <a:latin typeface="Noto Mono" panose="020B0609030804020204" charset="0"/>
                <a:cs typeface="Noto Mono" panose="020B0609030804020204" charset="0"/>
              </a:rPr>
              <a:t>Explainable Network Verification via Subspecifications</a:t>
            </a:r>
            <a:br>
              <a:rPr lang="en-US" altLang="zh-CN" sz="2800" b="1">
                <a:latin typeface="Noto Mono" panose="020B0609030804020204" charset="0"/>
                <a:cs typeface="Noto Mono" panose="020B0609030804020204" charset="0"/>
              </a:rPr>
            </a:br>
            <a:r>
              <a:rPr lang="en-US" altLang="zh-CN" sz="2800" b="1">
                <a:latin typeface="Noto Mono" panose="020B0609030804020204" charset="0"/>
                <a:cs typeface="Noto Mono" panose="020B0609030804020204" charset="0"/>
              </a:rPr>
              <a:t>User Study - Introduction of Background Knowledge</a:t>
            </a:r>
            <a:endParaRPr lang="en-US" altLang="zh-CN" sz="2800" b="1">
              <a:latin typeface="Noto Mono" panose="020B0609030804020204" charset="0"/>
              <a:cs typeface="Noto Mono" panose="020B0609030804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630363" y="4523106"/>
            <a:ext cx="8930640" cy="5708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ct val="130000"/>
              </a:lnSpc>
              <a:buClrTx/>
              <a:buSzTx/>
              <a:buFontTx/>
            </a:pPr>
            <a:r>
              <a:rPr lang="en-US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Mono" panose="020B0609030804020204" charset="0"/>
                <a:ea typeface="+mj-ea"/>
                <a:cs typeface="Noto Mono" panose="020B0609030804020204" charset="0"/>
              </a:rPr>
              <a:t>Thank you for participating in this user study</a:t>
            </a:r>
            <a:r>
              <a: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Mono" panose="020B0609030804020204" charset="0"/>
                <a:ea typeface="+mj-ea"/>
                <a:cs typeface="Noto Mono" panose="020B0609030804020204" charset="0"/>
              </a:rPr>
              <a:t>！</a:t>
            </a:r>
            <a:endParaRPr lang="zh-CN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Mono" panose="020B0609030804020204" charset="0"/>
              <a:ea typeface="+mj-ea"/>
              <a:cs typeface="Noto Mono" panose="020B06090308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5" y="191770"/>
            <a:ext cx="11434445" cy="731520"/>
          </a:xfrm>
        </p:spPr>
        <p:txBody>
          <a:bodyPr/>
          <a:lstStyle/>
          <a:p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oto Mono" panose="020B0609030804020204" charset="0"/>
                <a:cs typeface="Noto Mono" panose="020B0609030804020204" charset="0"/>
                <a:sym typeface="+mn-ea"/>
              </a:rPr>
              <a:t>Tips for Subspecs</a:t>
            </a:r>
            <a:endParaRPr lang="en-US" altLang="zh-CN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oto Mono" panose="020B0609030804020204" charset="0"/>
              <a:cs typeface="Noto Mono" panose="020B060903080402020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9095" y="1131570"/>
            <a:ext cx="11735435" cy="1855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modifications </a:t>
            </a:r>
            <a:r>
              <a:rPr lang="en-US" sz="2000" b="1" i="1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satisfying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subspec bounds are 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guaranteed to preserve the verified specifications</a:t>
            </a:r>
            <a:endParaRPr lang="en-US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20000"/>
              </a:lnSpc>
              <a:spcBef>
                <a:spcPts val="8000"/>
              </a:spcBef>
              <a:spcAft>
                <a:spcPts val="0"/>
              </a:spcAft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modifications </a:t>
            </a:r>
            <a:r>
              <a:rPr lang="en-US" sz="2000" b="1" i="1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exceeding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subspec bounds </a:t>
            </a:r>
            <a:r>
              <a:rPr lang="en-US" sz="2000" b="1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may</a:t>
            </a:r>
            <a:r>
              <a:rPr lang="en-US" sz="2000" b="1" i="1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000" b="1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violate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verified specifications </a:t>
            </a:r>
            <a:r>
              <a:rPr lang="en-US" sz="2000" b="1" i="1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 lang="en-US" sz="2000" b="1" i="1" dirty="0">
                <a:solidFill>
                  <a:srgbClr val="E01B24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sound but not complete)</a:t>
            </a:r>
            <a:endParaRPr lang="en-US" sz="2000" b="1" i="1" dirty="0">
              <a:solidFill>
                <a:srgbClr val="E01B24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Rectangles 13"/>
          <p:cNvSpPr/>
          <p:nvPr/>
        </p:nvSpPr>
        <p:spPr>
          <a:xfrm>
            <a:off x="2609850" y="3095625"/>
            <a:ext cx="6972935" cy="6045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 ip prefix-list </a:t>
            </a:r>
            <a:r>
              <a:rPr lang="en-US" sz="1600" b="1">
                <a:solidFill>
                  <a:srgbClr val="2259D6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seq 5 </a:t>
            </a:r>
            <a:r>
              <a:rPr lang="en-US" sz="1600" b="1">
                <a:solidFill>
                  <a:srgbClr val="E01B24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deny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192.168.0.0/</a:t>
            </a:r>
            <a:r>
              <a:rPr lang="en-US" sz="1600" b="1">
                <a:solidFill>
                  <a:srgbClr val="E01B24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17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ge </a:t>
            </a:r>
            <a:r>
              <a:rPr lang="en-US" sz="1600" b="1">
                <a:solidFill>
                  <a:srgbClr val="E01B24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17</a:t>
            </a:r>
            <a:endParaRPr lang="en-US" sz="1600" b="1">
              <a:solidFill>
                <a:srgbClr val="E01B24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2609850" y="1724025"/>
            <a:ext cx="6972935" cy="60452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 ip prefix-list </a:t>
            </a:r>
            <a:r>
              <a:rPr lang="en-US" sz="1600" b="1">
                <a:solidFill>
                  <a:srgbClr val="2259D6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seq 5 </a:t>
            </a:r>
            <a:r>
              <a:rPr lang="en-US" sz="1600" b="1">
                <a:solidFill>
                  <a:srgbClr val="00B05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permit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192.168.0.0/</a:t>
            </a:r>
            <a:r>
              <a:rPr lang="en-US" sz="1600" b="1">
                <a:solidFill>
                  <a:srgbClr val="00B05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16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ge </a:t>
            </a:r>
            <a:r>
              <a:rPr lang="en-US" sz="1600" b="1">
                <a:solidFill>
                  <a:srgbClr val="00B050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16</a:t>
            </a:r>
            <a:endParaRPr lang="en-US" sz="1600" b="1">
              <a:solidFill>
                <a:srgbClr val="00B050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245985" y="4373880"/>
            <a:ext cx="4341495" cy="1168400"/>
          </a:xfrm>
          <a:prstGeom prst="wedgeRoundRectCallout">
            <a:avLst>
              <a:gd name="adj1" fmla="val -20779"/>
              <a:gd name="adj2" fmla="val 6295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 u="sng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prefix cover 192.168.0.0/16</a:t>
            </a:r>
            <a:endParaRPr lang="en-US" sz="1400" u="sng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(= ((_ extract 31 16) |0_dst-ip|) #xc0a8) </a:t>
            </a:r>
            <a:r>
              <a:rPr lang="en-US" sz="1200" b="1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AND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endParaRPr lang="en-US" sz="12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(= (</a:t>
            </a:r>
            <a:r>
              <a:rPr lang="en-US" sz="12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bvnot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(</a:t>
            </a:r>
            <a:r>
              <a:rPr lang="en-US" sz="12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bvor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(</a:t>
            </a:r>
            <a:r>
              <a:rPr lang="en-US" sz="12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bvnot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|0_dst-ip|) (</a:t>
            </a:r>
            <a:r>
              <a:rPr lang="en-US" sz="12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bvnot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VAR_MASK))) (</a:t>
            </a:r>
            <a:r>
              <a:rPr lang="en-US" sz="12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bvnot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(</a:t>
            </a:r>
            <a:r>
              <a:rPr lang="en-US" sz="12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bvor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(</a:t>
            </a:r>
            <a:r>
              <a:rPr lang="en-US" sz="12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bvnot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VAR_IP) (</a:t>
            </a:r>
            <a:r>
              <a:rPr lang="en-US" sz="1200" dirty="0" err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bvnot</a:t>
            </a:r>
            <a:r>
              <a:rPr lang="en-US" sz="1200" dirty="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VAR_MASK))))</a:t>
            </a:r>
            <a:endParaRPr lang="en-US" sz="1200" dirty="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2609215" y="5832475"/>
            <a:ext cx="6972935" cy="59436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 </a:t>
            </a:r>
            <a:r>
              <a:rPr lang="en-US" sz="1600" b="1">
                <a:solidFill>
                  <a:schemeClr val="bg1"/>
                </a:solidFill>
                <a:highlight>
                  <a:srgbClr val="FF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ip prefix-list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rgbClr val="2259D6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private_ips_1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seq 5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permit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192.168.0.0/12</a:t>
            </a:r>
            <a:r>
              <a:rPr lang="en-US" sz="16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600" b="1">
                <a:solidFill>
                  <a:schemeClr val="bg1"/>
                </a:solidFill>
                <a:highlight>
                  <a:srgbClr val="0000FF"/>
                </a:highlight>
                <a:latin typeface="Ubuntu Mono" panose="020B0509030602030204" charset="0"/>
                <a:cs typeface="Ubuntu Mono" panose="020B0509030602030204" charset="0"/>
                <a:sym typeface="+mn-ea"/>
              </a:rPr>
              <a:t>ge 12</a:t>
            </a:r>
            <a:endParaRPr lang="en-US" sz="1600" b="1">
              <a:solidFill>
                <a:schemeClr val="bg1"/>
              </a:solidFill>
              <a:highlight>
                <a:srgbClr val="0000FF"/>
              </a:highlight>
              <a:latin typeface="Ubuntu Mono" panose="020B0509030602030204" charset="0"/>
              <a:cs typeface="Ubuntu Mono" panose="020B0509030602030204" charset="0"/>
              <a:sym typeface="+mn-ea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9537065" y="5742305"/>
            <a:ext cx="2472055" cy="787400"/>
          </a:xfrm>
          <a:prstGeom prst="wedgeRoundRectCallout">
            <a:avLst>
              <a:gd name="adj1" fmla="val -54366"/>
              <a:gd name="adj2" fmla="val -2064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 u="sng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prefix ge range = 0~16</a:t>
            </a:r>
            <a:endParaRPr lang="en-US" sz="1400" u="sng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(&gt;= 16 VAR_START)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323840" y="4754880"/>
            <a:ext cx="1708150" cy="787400"/>
          </a:xfrm>
          <a:prstGeom prst="wedgeRoundRectCallout">
            <a:avLst>
              <a:gd name="adj1" fmla="val 39145"/>
              <a:gd name="adj2" fmla="val 6806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spcAft>
                <a:spcPts val="300"/>
              </a:spcAft>
            </a:pPr>
            <a:r>
              <a:rPr lang="en-US" sz="1400" u="sng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permit</a:t>
            </a:r>
            <a:endParaRPr lang="en-US" sz="1400" u="sng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(= VAR_ACTION true)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325120" y="4112260"/>
            <a:ext cx="4705985" cy="1430020"/>
          </a:xfrm>
          <a:prstGeom prst="wedgeRoundRectCallout">
            <a:avLst>
              <a:gd name="adj1" fmla="val 21107"/>
              <a:gd name="adj2" fmla="val 6059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permit </a:t>
            </a:r>
            <a:r>
              <a:rPr lang="en-US" sz="14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AND</a:t>
            </a:r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prefix cover 192.168.0.0/16 </a:t>
            </a:r>
            <a:r>
              <a:rPr lang="en-US" sz="14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AND</a:t>
            </a:r>
            <a:r>
              <a:rPr lang="en-US" sz="14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</a:t>
            </a:r>
            <a:endParaRPr lang="en-US" sz="14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1400" u="sng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prefix</a:t>
            </a:r>
            <a:r>
              <a:rPr lang="en-US" sz="1400" u="sng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</a:rPr>
              <a:t> ge range = 0~16</a:t>
            </a:r>
            <a:endParaRPr lang="en-US" sz="1400" u="sng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(= ((_ extract 31 16) |0_dst-ip|) #xc0a8) </a:t>
            </a:r>
            <a:r>
              <a:rPr lang="en-US" sz="12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AND</a:t>
            </a:r>
            <a:endParaRPr lang="en-US" sz="1200" b="1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(= VAR_ACTION true) </a:t>
            </a:r>
            <a:r>
              <a:rPr lang="en-US" sz="12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AND </a:t>
            </a: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(&gt;= 16 VAR_START) </a:t>
            </a:r>
            <a:r>
              <a:rPr lang="en-US" sz="1200" b="1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AND</a:t>
            </a: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 </a:t>
            </a:r>
            <a:endParaRPr lang="en-US" sz="12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  <a:sym typeface="+mn-ea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tx1"/>
                </a:solidFill>
                <a:latin typeface="Ubuntu Mono" panose="020B0509030602030204" charset="0"/>
                <a:cs typeface="Ubuntu Mono" panose="020B0509030602030204" charset="0"/>
                <a:sym typeface="+mn-ea"/>
              </a:rPr>
              <a:t>(= (bvnot (bvor (bvnot |0_dst-ip|) (bvnot VAR_MASK))) (bvnot (bvor (bvnot VAR_IP) (bvnot VAR_MASK))))</a:t>
            </a:r>
            <a:endParaRPr lang="en-US" sz="1400">
              <a:solidFill>
                <a:schemeClr val="tx1"/>
              </a:solidFill>
              <a:latin typeface="Ubuntu Mono" panose="020B0509030602030204" charset="0"/>
              <a:cs typeface="Ubuntu Mono" panose="020B050903060203020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4468</Words>
  <Application>WPS Presentation</Application>
  <PresentationFormat>Widescreen</PresentationFormat>
  <Paragraphs>150</Paragraphs>
  <Slides>10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Noto Mono</vt:lpstr>
      <vt:lpstr>Times New Roman</vt:lpstr>
      <vt:lpstr>Ubuntu Mono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Explainable Network Verification via Subspecifications User Study - Introduction of Background Knowledge</vt:lpstr>
      <vt:lpstr>Background: Explainable Network Verification</vt:lpstr>
      <vt:lpstr>Explainable Network Verification</vt:lpstr>
      <vt:lpstr>Explainable Network Verification via Subspecifications</vt:lpstr>
      <vt:lpstr>How to use subspec</vt:lpstr>
      <vt:lpstr>How to use subspec</vt:lpstr>
      <vt:lpstr>Tips for User Study</vt:lpstr>
      <vt:lpstr>Explainable Network Verification via Subspecifications User Study - Introduction of Background Knowledge</vt:lpstr>
      <vt:lpstr>Tips for Subspecs</vt:lpstr>
      <vt:lpstr>Tips for Empty Subspecs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 Network Verification via Subspecifications User Study - Introduction of Background Knowledge</dc:title>
  <dc:creator/>
  <cp:lastModifiedBy>deza</cp:lastModifiedBy>
  <cp:revision>140</cp:revision>
  <dcterms:created xsi:type="dcterms:W3CDTF">2025-09-30T11:13:29Z</dcterms:created>
  <dcterms:modified xsi:type="dcterms:W3CDTF">2025-09-30T11:13:29Z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1033-11.1.0.11720</vt:lpwstr>
  </property>
  <property fmtid="{D5CDD505-2E9C-101B-9397-08002B2CF9AE}" pid="3" name="ICV">
    <vt:lpwstr/>
  </property>
</Properties>
</file>