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70" r:id="rId6"/>
    <p:sldId id="269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AE280-7B22-4320-BF41-46E9D37CA128}" type="datetimeFigureOut">
              <a:rPr lang="en-US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5F76-098B-4E9F-8017-0F2BE182C5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936EE-BC2C-48F5-B1CF-31ECCB8997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60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8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7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6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6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936EE-BC2C-48F5-B1CF-31ECCB899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7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9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9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9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8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32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8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2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21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72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9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6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6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6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3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4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5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87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Set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Java, IntelliJ, Scala, and course materials.</a:t>
            </a:r>
          </a:p>
        </p:txBody>
      </p:sp>
    </p:spTree>
    <p:extLst>
      <p:ext uri="{BB962C8B-B14F-4D97-AF65-F5344CB8AC3E}">
        <p14:creationId xmlns:p14="http://schemas.microsoft.com/office/powerpoint/2010/main" val="283714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fast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F496F"/>
                </a:solidFill>
                <a:latin typeface="Century Gothic" charset="0"/>
              </a:rPr>
              <a:t>"</a:t>
            </a:r>
            <a:r>
              <a:rPr lang="en-US" dirty="0">
                <a:solidFill>
                  <a:srgbClr val="555555"/>
                </a:solidFill>
                <a:latin typeface="Century Gothic" charset="0"/>
              </a:rPr>
              <a:t>Run programs up to 100x faster than Hadoop MapReduce in memory, or 10x faster on disk."</a:t>
            </a:r>
            <a:endParaRPr lang="en-US">
              <a:solidFill>
                <a:srgbClr val="0F496F"/>
              </a:solidFill>
              <a:latin typeface="Century Gothic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entury Gothic" charset="0"/>
              </a:rPr>
              <a:t>DAG Engine (directed acyclic graph) optimizes workflows</a:t>
            </a:r>
          </a:p>
        </p:txBody>
      </p:sp>
    </p:spTree>
    <p:extLst>
      <p:ext uri="{BB962C8B-B14F-4D97-AF65-F5344CB8AC3E}">
        <p14:creationId xmlns:p14="http://schemas.microsoft.com/office/powerpoint/2010/main" val="420736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it's hot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Amazon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Ebay</a:t>
            </a:r>
            <a:r>
              <a:rPr lang="en-US" dirty="0">
                <a:solidFill>
                  <a:schemeClr val="bg1"/>
                </a:solidFill>
              </a:rPr>
              <a:t>: log analysis and aggregation</a:t>
            </a:r>
          </a:p>
          <a:p>
            <a:r>
              <a:rPr lang="en-US" dirty="0">
                <a:solidFill>
                  <a:schemeClr val="bg1"/>
                </a:solidFill>
              </a:rPr>
              <a:t>NASA JPL: Deep Space Network</a:t>
            </a:r>
          </a:p>
          <a:p>
            <a:r>
              <a:rPr lang="en-US" dirty="0">
                <a:solidFill>
                  <a:schemeClr val="bg1"/>
                </a:solidFill>
              </a:rPr>
              <a:t>Groupon</a:t>
            </a:r>
          </a:p>
          <a:p>
            <a:r>
              <a:rPr lang="en-US" dirty="0" err="1">
                <a:solidFill>
                  <a:schemeClr val="bg1"/>
                </a:solidFill>
              </a:rPr>
              <a:t>TripAdviser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Yahoo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Many others: </a:t>
            </a:r>
            <a:r>
              <a:rPr lang="en-US" dirty="0">
                <a:solidFill>
                  <a:schemeClr val="bg1"/>
                </a:solidFill>
                <a:latin typeface="Century Gothic" charset="0"/>
              </a:rPr>
              <a:t>https://cwiki.apache.org/confluence/display/SPARK/Powered+By+Spark</a:t>
            </a:r>
          </a:p>
        </p:txBody>
      </p:sp>
    </p:spTree>
    <p:extLst>
      <p:ext uri="{BB962C8B-B14F-4D97-AF65-F5344CB8AC3E}">
        <p14:creationId xmlns:p14="http://schemas.microsoft.com/office/powerpoint/2010/main" val="391115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that hard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Code in Python, Java, or Scala</a:t>
            </a:r>
          </a:p>
          <a:p>
            <a:r>
              <a:rPr lang="en-US" dirty="0">
                <a:solidFill>
                  <a:schemeClr val="bg1"/>
                </a:solidFill>
              </a:rPr>
              <a:t>If you know SQL, you’ll feel right at home with Spark </a:t>
            </a:r>
            <a:r>
              <a:rPr lang="en-US" dirty="0" err="1">
                <a:solidFill>
                  <a:schemeClr val="bg1"/>
                </a:solidFill>
              </a:rPr>
              <a:t>DataSets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DataFrames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Lower-level API is available too: the Resilient Distributed Dataset (RDD)</a:t>
            </a:r>
          </a:p>
        </p:txBody>
      </p:sp>
    </p:spTree>
    <p:extLst>
      <p:ext uri="{BB962C8B-B14F-4D97-AF65-F5344CB8AC3E}">
        <p14:creationId xmlns:p14="http://schemas.microsoft.com/office/powerpoint/2010/main" val="79852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spark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538" y="685800"/>
            <a:ext cx="2207301" cy="147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Spark Streaming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411" y="685800"/>
            <a:ext cx="2207301" cy="147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SQL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0759" y="685800"/>
            <a:ext cx="2207301" cy="147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MLLib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6109" y="685800"/>
            <a:ext cx="2207301" cy="147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GraphX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538" y="3086074"/>
            <a:ext cx="1002136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CORE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972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 uses Scala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Scala?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Spark itself is written in Scala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Scala’s functional programming model is a good fit for distributed processing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Gives you fast performance (Scala compiles to Java bytecode)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Less code &amp; boilerplate stuff than Java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Python is slower in comparison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But...</a:t>
            </a:r>
            <a:endParaRPr lang="en-US" sz="2200" dirty="0">
              <a:solidFill>
                <a:schemeClr val="bg1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You probably don’t know Scala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So we’ll have to learn the basics first.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It’s not as hard as you think!</a:t>
            </a:r>
          </a:p>
        </p:txBody>
      </p:sp>
    </p:spTree>
    <p:extLst>
      <p:ext uri="{BB962C8B-B14F-4D97-AF65-F5344CB8AC3E}">
        <p14:creationId xmlns:p14="http://schemas.microsoft.com/office/powerpoint/2010/main" val="363589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NOT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code in Spark looks a LOT like Python code.</a:t>
            </a:r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2719388"/>
            <a:ext cx="5460167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/>
              <a:t>Python code to square numbers in a data set:</a:t>
            </a:r>
            <a:endParaRPr lang="en-US" b="1"/>
          </a:p>
          <a:p>
            <a:endParaRPr lang="en-US" b="1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nums = sc.parallelize([1, 2, 3, 4])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squared = nums.map(lambda x: x * x).collect()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4308894"/>
            <a:ext cx="5366166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entury Gothic"/>
              </a:rPr>
              <a:t>Scala code to square numbers in a data set: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val nums = sc.parallelize(List(1, 2, 3, 4))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val squared = 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nums.map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(x =&gt; x * x).collect()</a:t>
            </a:r>
          </a:p>
        </p:txBody>
      </p:sp>
    </p:spTree>
    <p:extLst>
      <p:ext uri="{BB962C8B-B14F-4D97-AF65-F5344CB8AC3E}">
        <p14:creationId xmlns:p14="http://schemas.microsoft.com/office/powerpoint/2010/main" val="155410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Install course materials (project files and ml-100k data set)</a:t>
            </a:r>
          </a:p>
          <a:p>
            <a:pPr lvl="1"/>
            <a:r>
              <a:rPr lang="en-US" dirty="0"/>
              <a:t>See https://sundog-education.com/sparkscala</a:t>
            </a:r>
          </a:p>
          <a:p>
            <a:r>
              <a:rPr lang="en-US" dirty="0"/>
              <a:t>Install a Java Development Kit (JDK)</a:t>
            </a:r>
          </a:p>
          <a:p>
            <a:pPr lvl="1"/>
            <a:r>
              <a:rPr lang="en-US" dirty="0"/>
              <a:t>From oracle.com</a:t>
            </a:r>
          </a:p>
          <a:p>
            <a:pPr lvl="1"/>
            <a:r>
              <a:rPr lang="en-US" dirty="0"/>
              <a:t>Choose a version compatible with the current Scala IDE (8-14)</a:t>
            </a:r>
          </a:p>
          <a:p>
            <a:r>
              <a:rPr lang="en-US" dirty="0"/>
              <a:t>Install IntelliJ IDEA Community Edition</a:t>
            </a:r>
          </a:p>
          <a:p>
            <a:pPr lvl="1"/>
            <a:r>
              <a:rPr lang="en-US" dirty="0"/>
              <a:t>From jetbrains.com</a:t>
            </a:r>
          </a:p>
          <a:p>
            <a:r>
              <a:rPr lang="en-US" dirty="0"/>
              <a:t>Windows only: Install winutils.exe</a:t>
            </a:r>
          </a:p>
          <a:p>
            <a:pPr lvl="1"/>
            <a:r>
              <a:rPr lang="en-US" dirty="0"/>
              <a:t>Set up HADOOP_HOME and PATH accordingly</a:t>
            </a:r>
          </a:p>
          <a:p>
            <a:r>
              <a:rPr lang="en-US" dirty="0"/>
              <a:t>Set up our IntelliJ project</a:t>
            </a:r>
          </a:p>
          <a:p>
            <a:r>
              <a:rPr lang="en-US" dirty="0"/>
              <a:t>Detailed, written steps at </a:t>
            </a:r>
            <a:br>
              <a:rPr lang="en-US" dirty="0"/>
            </a:br>
            <a:r>
              <a:rPr lang="en-US" b="1" dirty="0"/>
              <a:t>https://sundog-education.com/sparkscala</a:t>
            </a:r>
          </a:p>
        </p:txBody>
      </p:sp>
      <p:pic>
        <p:nvPicPr>
          <p:cNvPr id="1026" name="Picture 2" descr="Java SE Downlo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17" y="1569954"/>
            <a:ext cx="1304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ava SE Downlo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774" y="5628887"/>
            <a:ext cx="1304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park.apache.org/images/spark-logo-trade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194" y="4588402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22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Scala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programming language!</a:t>
            </a:r>
          </a:p>
          <a:p>
            <a:r>
              <a:rPr lang="en-US" dirty="0"/>
              <a:t>It’s what Spark is built with</a:t>
            </a:r>
          </a:p>
          <a:p>
            <a:pPr lvl="1"/>
            <a:r>
              <a:rPr lang="en-US" dirty="0"/>
              <a:t>New features are often Scala-first.</a:t>
            </a:r>
          </a:p>
          <a:p>
            <a:pPr lvl="1"/>
            <a:r>
              <a:rPr lang="en-US" dirty="0"/>
              <a:t>You can also program Spark with Python or Java</a:t>
            </a:r>
          </a:p>
          <a:p>
            <a:r>
              <a:rPr lang="en-US" dirty="0"/>
              <a:t>Runs on top of the Java virtual machine</a:t>
            </a:r>
          </a:p>
          <a:p>
            <a:pPr lvl="1"/>
            <a:r>
              <a:rPr lang="en-US" dirty="0"/>
              <a:t>Can access Java classes</a:t>
            </a:r>
          </a:p>
          <a:p>
            <a:r>
              <a:rPr lang="en-US" dirty="0"/>
              <a:t>Functional programming</a:t>
            </a:r>
          </a:p>
        </p:txBody>
      </p:sp>
      <p:pic>
        <p:nvPicPr>
          <p:cNvPr id="3074" name="Picture 2" descr="https://learnersguide.files.wordpress.com/2014/10/scala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07" y="3513841"/>
            <a:ext cx="3545305" cy="157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11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attach sample code to each lecture on platforms that support it</a:t>
            </a:r>
          </a:p>
          <a:p>
            <a:r>
              <a:rPr lang="en-US" dirty="0"/>
              <a:t>But you downloaded these same files in lesson 2 – you can import them from wherever you saved them instead if you want.</a:t>
            </a:r>
          </a:p>
        </p:txBody>
      </p:sp>
    </p:spTree>
    <p:extLst>
      <p:ext uri="{BB962C8B-B14F-4D97-AF65-F5344CB8AC3E}">
        <p14:creationId xmlns:p14="http://schemas.microsoft.com/office/powerpoint/2010/main" val="25358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Just Dive 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spark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Kane</a:t>
            </a:r>
            <a:endParaRPr lang="en-US"/>
          </a:p>
          <a:p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spark?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 fast and general engine for large-scale data processing"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23" y="208555"/>
            <a:ext cx="2743200" cy="14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scalable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1319" y="2406997"/>
            <a:ext cx="2038480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Program</a:t>
            </a:r>
          </a:p>
          <a:p>
            <a:pPr algn="ctr"/>
            <a:r>
              <a:rPr lang="en-US" dirty="0"/>
              <a:t>  -Spark Context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98950" y="2422525"/>
            <a:ext cx="1926236" cy="117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  <a:endParaRPr lang="en-US"/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(Spark, YARN)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8713" y="960412"/>
            <a:ext cx="1738131" cy="112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 Cache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-Tasks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6426" y="2494412"/>
            <a:ext cx="1738131" cy="112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 Cache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38713" y="4190882"/>
            <a:ext cx="1738131" cy="112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 Cache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-Tasks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5505" y="56708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53703" y="3003657"/>
            <a:ext cx="1289153" cy="1499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68282" y="2907656"/>
            <a:ext cx="1251678" cy="177633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27040" y="2946934"/>
            <a:ext cx="1176729" cy="1499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66746" y="1498841"/>
            <a:ext cx="1251678" cy="14652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278484" y="3659322"/>
            <a:ext cx="3747" cy="502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221922" y="2102636"/>
            <a:ext cx="14990" cy="4084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2937019" y="1245249"/>
            <a:ext cx="4493300" cy="1165485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3036027" y="3526106"/>
            <a:ext cx="4380874" cy="1439054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553742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194</TotalTime>
  <Words>542</Words>
  <Application>Microsoft Office PowerPoint</Application>
  <PresentationFormat>Widescreen</PresentationFormat>
  <Paragraphs>102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Slice</vt:lpstr>
      <vt:lpstr>Getting Set Up</vt:lpstr>
      <vt:lpstr>Installation Steps</vt:lpstr>
      <vt:lpstr>Scala Crash Course</vt:lpstr>
      <vt:lpstr>What is Scala?</vt:lpstr>
      <vt:lpstr>Administrative note</vt:lpstr>
      <vt:lpstr>Let’s Just Dive In.</vt:lpstr>
      <vt:lpstr>Introduction to spark</vt:lpstr>
      <vt:lpstr>What is spark?</vt:lpstr>
      <vt:lpstr>It's scalable</vt:lpstr>
      <vt:lpstr>It's fast</vt:lpstr>
      <vt:lpstr>it's hot</vt:lpstr>
      <vt:lpstr>it's not that hard</vt:lpstr>
      <vt:lpstr>Components of spark</vt:lpstr>
      <vt:lpstr>this course uses Scala</vt:lpstr>
      <vt:lpstr>FEAR 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17</cp:revision>
  <dcterms:created xsi:type="dcterms:W3CDTF">2014-09-12T02:12:56Z</dcterms:created>
  <dcterms:modified xsi:type="dcterms:W3CDTF">2020-08-13T14:14:27Z</dcterms:modified>
</cp:coreProperties>
</file>