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2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3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0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10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3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4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4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Superhero degrees of separation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iterative Breadth-First-Search implementation in Spark, and introducing accumulators</a:t>
            </a:r>
          </a:p>
        </p:txBody>
      </p:sp>
    </p:spTree>
    <p:extLst>
      <p:ext uri="{BB962C8B-B14F-4D97-AF65-F5344CB8AC3E}">
        <p14:creationId xmlns:p14="http://schemas.microsoft.com/office/powerpoint/2010/main" val="38664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35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06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91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BFS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Represent each line as a node with connections, a color, and a distance.</a:t>
            </a:r>
          </a:p>
          <a:p>
            <a:pPr marL="0" indent="0">
              <a:buNone/>
            </a:pPr>
            <a:r>
              <a:rPr lang="en-US" dirty="0"/>
              <a:t>For example: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5983 1165 3836 4361 1282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becomes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(5983, (1165, 3836, 4361, 1282), 9999, WHITE)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initial condition is that a node is infinitely distant (9999) and white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 to convert marvel-graph.txt to </a:t>
            </a:r>
            <a:r>
              <a:rPr lang="en-US" dirty="0" err="1"/>
              <a:t>bfs</a:t>
            </a:r>
            <a:r>
              <a:rPr lang="en-US" dirty="0"/>
              <a:t>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0161" y="255530"/>
            <a:ext cx="6969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b="1" dirty="0"/>
              <a:t>def </a:t>
            </a:r>
            <a:r>
              <a:rPr lang="en-US" sz="1400" b="1" dirty="0" err="1"/>
              <a:t>convertToBFS</a:t>
            </a:r>
            <a:r>
              <a:rPr lang="en-US" sz="1400" b="1" dirty="0"/>
              <a:t>(line: </a:t>
            </a:r>
            <a:r>
              <a:rPr lang="en-US" sz="1400" b="1" i="1" dirty="0"/>
              <a:t>String): </a:t>
            </a:r>
            <a:r>
              <a:rPr lang="en-US" sz="1400" b="1" i="1" dirty="0" err="1"/>
              <a:t>BFSNode</a:t>
            </a:r>
            <a:r>
              <a:rPr lang="en-US" sz="1400" b="1" i="1" dirty="0"/>
              <a:t> = {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val</a:t>
            </a:r>
            <a:r>
              <a:rPr lang="en-US" sz="1400" b="1" dirty="0"/>
              <a:t> fields = </a:t>
            </a:r>
            <a:r>
              <a:rPr lang="en-US" sz="1400" b="1" dirty="0" err="1"/>
              <a:t>line.split</a:t>
            </a:r>
            <a:r>
              <a:rPr lang="en-US" sz="1400" b="1" dirty="0"/>
              <a:t>("\\s+")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heroID</a:t>
            </a:r>
            <a:r>
              <a:rPr lang="en-US" sz="1400" b="1" dirty="0"/>
              <a:t> = fields(0).</a:t>
            </a:r>
            <a:r>
              <a:rPr lang="en-US" sz="1400" b="1" dirty="0" err="1"/>
              <a:t>toInt</a:t>
            </a:r>
            <a:endParaRPr lang="en-US" sz="1400" b="1" dirty="0"/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var</a:t>
            </a:r>
            <a:r>
              <a:rPr lang="en-US" sz="1400" b="1" dirty="0"/>
              <a:t> connections: </a:t>
            </a:r>
            <a:r>
              <a:rPr lang="en-US" sz="1400" b="1" dirty="0" err="1"/>
              <a:t>ArrayBuffer</a:t>
            </a:r>
            <a:r>
              <a:rPr lang="en-US" sz="1400" b="1" dirty="0"/>
              <a:t>[</a:t>
            </a:r>
            <a:r>
              <a:rPr lang="en-US" sz="1400" b="1" dirty="0" err="1"/>
              <a:t>Int</a:t>
            </a:r>
            <a:r>
              <a:rPr lang="en-US" sz="1400" b="1" dirty="0"/>
              <a:t>] = </a:t>
            </a:r>
            <a:r>
              <a:rPr lang="en-US" sz="1400" b="1" dirty="0" err="1"/>
              <a:t>ArrayBuffer</a:t>
            </a:r>
            <a:r>
              <a:rPr lang="en-US" sz="1400" b="1" dirty="0"/>
              <a:t>()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for ( connection &lt;- 1 to (</a:t>
            </a:r>
            <a:r>
              <a:rPr lang="en-US" sz="1400" b="1" dirty="0" err="1"/>
              <a:t>fields.length</a:t>
            </a:r>
            <a:r>
              <a:rPr lang="en-US" sz="1400" b="1" dirty="0"/>
              <a:t> - 1)) {</a:t>
            </a:r>
          </a:p>
          <a:p>
            <a:r>
              <a:rPr lang="en-US" sz="1400" dirty="0"/>
              <a:t>      connections += fields(connection).</a:t>
            </a:r>
            <a:r>
              <a:rPr lang="en-US" sz="1400" dirty="0" err="1"/>
              <a:t>toInt</a:t>
            </a:r>
            <a:endParaRPr lang="en-US" sz="1400" dirty="0"/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color:</a:t>
            </a:r>
            <a:r>
              <a:rPr lang="en-US" sz="1400" b="1" i="1" dirty="0" err="1"/>
              <a:t>String</a:t>
            </a:r>
            <a:r>
              <a:rPr lang="en-US" sz="1400" b="1" i="1" dirty="0"/>
              <a:t> = "WHITE"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var</a:t>
            </a:r>
            <a:r>
              <a:rPr lang="en-US" sz="1400" b="1" dirty="0"/>
              <a:t> </a:t>
            </a:r>
            <a:r>
              <a:rPr lang="en-US" sz="1400" b="1" dirty="0" err="1"/>
              <a:t>distance:Int</a:t>
            </a:r>
            <a:r>
              <a:rPr lang="en-US" sz="1400" b="1" dirty="0"/>
              <a:t> = 9999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if (</a:t>
            </a:r>
            <a:r>
              <a:rPr lang="en-US" sz="1400" b="1" dirty="0" err="1"/>
              <a:t>heroID</a:t>
            </a:r>
            <a:r>
              <a:rPr lang="en-US" sz="1400" b="1" dirty="0"/>
              <a:t> == </a:t>
            </a:r>
            <a:r>
              <a:rPr lang="en-US" sz="1400" b="1" dirty="0" err="1"/>
              <a:t>startCharacterID</a:t>
            </a:r>
            <a:r>
              <a:rPr lang="en-US" sz="1400" b="1" dirty="0"/>
              <a:t>) {</a:t>
            </a:r>
          </a:p>
          <a:p>
            <a:r>
              <a:rPr lang="en-US" sz="1400" dirty="0"/>
              <a:t>      color = "GRAY"</a:t>
            </a:r>
          </a:p>
          <a:p>
            <a:r>
              <a:rPr lang="en-US" sz="1400" dirty="0"/>
              <a:t>      distance = 0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 (</a:t>
            </a:r>
            <a:r>
              <a:rPr lang="en-US" sz="1400" b="1" dirty="0" err="1"/>
              <a:t>heroID</a:t>
            </a:r>
            <a:r>
              <a:rPr lang="en-US" sz="1400" b="1" dirty="0"/>
              <a:t>, (</a:t>
            </a:r>
            <a:r>
              <a:rPr lang="en-US" sz="1400" b="1" dirty="0" err="1"/>
              <a:t>connections.toArray</a:t>
            </a:r>
            <a:r>
              <a:rPr lang="en-US" sz="1400" b="1" dirty="0"/>
              <a:t>, distance, color))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788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process the </a:t>
            </a:r>
            <a:r>
              <a:rPr lang="en-US" dirty="0" err="1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each step of our BFS example..</a:t>
            </a:r>
          </a:p>
          <a:p>
            <a:r>
              <a:rPr lang="en-US" dirty="0"/>
              <a:t>Go through, looking for gray nodes to expand</a:t>
            </a:r>
          </a:p>
          <a:p>
            <a:r>
              <a:rPr lang="en-US" dirty="0"/>
              <a:t>Color nodes we’re done with black</a:t>
            </a:r>
          </a:p>
          <a:p>
            <a:r>
              <a:rPr lang="en-US" dirty="0"/>
              <a:t>Update the distances as we go</a:t>
            </a:r>
          </a:p>
        </p:txBody>
      </p:sp>
    </p:spTree>
    <p:extLst>
      <p:ext uri="{BB962C8B-B14F-4D97-AF65-F5344CB8AC3E}">
        <p14:creationId xmlns:p14="http://schemas.microsoft.com/office/powerpoint/2010/main" val="10413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BFS iteration as a map and reduce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mapper:</a:t>
            </a:r>
          </a:p>
          <a:p>
            <a:pPr lvl="1"/>
            <a:r>
              <a:rPr lang="en-US" dirty="0"/>
              <a:t>Creates new nodes for each connection of gray nodes, with a distance incremented by one, color gray, and no connections</a:t>
            </a:r>
          </a:p>
          <a:p>
            <a:pPr lvl="1"/>
            <a:r>
              <a:rPr lang="en-US" dirty="0"/>
              <a:t>Colors the gray node we just processed black</a:t>
            </a:r>
          </a:p>
          <a:p>
            <a:pPr lvl="1"/>
            <a:r>
              <a:rPr lang="en-US" dirty="0"/>
              <a:t>Copies the node itself into the results.</a:t>
            </a:r>
          </a:p>
          <a:p>
            <a:r>
              <a:rPr lang="en-US" dirty="0"/>
              <a:t>The reducer:</a:t>
            </a:r>
          </a:p>
          <a:p>
            <a:pPr lvl="1"/>
            <a:r>
              <a:rPr lang="en-US" dirty="0"/>
              <a:t>Combines together all nodes for the same hero ID</a:t>
            </a:r>
          </a:p>
          <a:p>
            <a:pPr lvl="1"/>
            <a:r>
              <a:rPr lang="en-US" dirty="0"/>
              <a:t>Preserves the shortest distance, and the darkest color found.</a:t>
            </a:r>
          </a:p>
          <a:p>
            <a:pPr lvl="1"/>
            <a:r>
              <a:rPr lang="en-US" dirty="0"/>
              <a:t>Preserves the list of connections from the original node.</a:t>
            </a:r>
          </a:p>
        </p:txBody>
      </p:sp>
    </p:spTree>
    <p:extLst>
      <p:ext uri="{BB962C8B-B14F-4D97-AF65-F5344CB8AC3E}">
        <p14:creationId xmlns:p14="http://schemas.microsoft.com/office/powerpoint/2010/main" val="254383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we’re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accumulator</a:t>
            </a:r>
            <a:r>
              <a:rPr lang="en-US" dirty="0"/>
              <a:t> allows many executors to increment a shared variable</a:t>
            </a:r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hitCounter:LongAccumulator</a:t>
            </a:r>
            <a:r>
              <a:rPr lang="en-US" b="1" dirty="0"/>
              <a:t>(“Hit Counter”)</a:t>
            </a:r>
            <a:br>
              <a:rPr lang="en-US" dirty="0"/>
            </a:br>
            <a:r>
              <a:rPr lang="en-US" dirty="0"/>
              <a:t>sets up a shared accumulator named “</a:t>
            </a:r>
            <a:r>
              <a:rPr lang="en-US"/>
              <a:t>Hit Counter” </a:t>
            </a:r>
            <a:r>
              <a:rPr lang="en-US" dirty="0"/>
              <a:t>with an initial value of 0.</a:t>
            </a:r>
          </a:p>
          <a:p>
            <a:r>
              <a:rPr lang="en-US" dirty="0"/>
              <a:t>For each iteration, if the character we’re interested in is hit, we increment the </a:t>
            </a:r>
            <a:r>
              <a:rPr lang="en-US" dirty="0" err="1"/>
              <a:t>hitCounter</a:t>
            </a:r>
            <a:r>
              <a:rPr lang="en-US" dirty="0"/>
              <a:t> accumulator</a:t>
            </a:r>
          </a:p>
          <a:p>
            <a:r>
              <a:rPr lang="en-US" dirty="0"/>
              <a:t>After each iteration, we check if </a:t>
            </a:r>
            <a:r>
              <a:rPr lang="en-US" dirty="0" err="1"/>
              <a:t>hitCounter</a:t>
            </a:r>
            <a:r>
              <a:rPr lang="en-US" dirty="0"/>
              <a:t> is greater than one – if so,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41500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Off to the code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room&#10;&#10;Description automatically generated">
            <a:extLst>
              <a:ext uri="{FF2B5EF4-FFF2-40B4-BE49-F238E27FC236}">
                <a16:creationId xmlns:a16="http://schemas.microsoft.com/office/drawing/2014/main" id="{14CB66B0-DE2B-4BDE-A2E8-3CBB82EE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85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4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Degrees of separation: breadth-first search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room&#10;&#10;Description automatically generated">
            <a:extLst>
              <a:ext uri="{FF2B5EF4-FFF2-40B4-BE49-F238E27FC236}">
                <a16:creationId xmlns:a16="http://schemas.microsoft.com/office/drawing/2014/main" id="{109B2704-6F34-4D7A-B985-58DF156D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85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6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" name="AutoShape 19"/>
          <p:cNvCxnSpPr>
            <a:cxnSpLocks noChangeShapeType="1"/>
            <a:stCxn id="56" idx="0"/>
            <a:endCxn id="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0"/>
          <p:cNvCxnSpPr>
            <a:cxnSpLocks noChangeShapeType="1"/>
            <a:stCxn id="55" idx="6"/>
            <a:endCxn id="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1"/>
          <p:cNvCxnSpPr>
            <a:cxnSpLocks noChangeShapeType="1"/>
            <a:stCxn id="57" idx="4"/>
            <a:endCxn id="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2"/>
          <p:cNvCxnSpPr>
            <a:cxnSpLocks noChangeShapeType="1"/>
            <a:stCxn id="58" idx="7"/>
            <a:endCxn id="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3"/>
          <p:cNvCxnSpPr>
            <a:cxnSpLocks noChangeShapeType="1"/>
            <a:stCxn id="58" idx="6"/>
            <a:endCxn id="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4"/>
          <p:cNvCxnSpPr>
            <a:cxnSpLocks noChangeShapeType="1"/>
            <a:stCxn id="60" idx="0"/>
            <a:endCxn id="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5"/>
          <p:cNvCxnSpPr>
            <a:cxnSpLocks noChangeShapeType="1"/>
            <a:stCxn id="59" idx="6"/>
            <a:endCxn id="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26"/>
          <p:cNvCxnSpPr>
            <a:cxnSpLocks noChangeShapeType="1"/>
            <a:stCxn id="60" idx="6"/>
            <a:endCxn id="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27"/>
          <p:cNvCxnSpPr>
            <a:cxnSpLocks noChangeShapeType="1"/>
            <a:stCxn id="62" idx="0"/>
            <a:endCxn id="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16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76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62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14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13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5" name="AutoShape 19"/>
          <p:cNvCxnSpPr>
            <a:cxnSpLocks noChangeShapeType="1"/>
            <a:stCxn id="30" idx="0"/>
            <a:endCxn id="2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0"/>
          <p:cNvCxnSpPr>
            <a:cxnSpLocks noChangeShapeType="1"/>
            <a:stCxn id="29" idx="6"/>
            <a:endCxn id="3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1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2"/>
          <p:cNvCxnSpPr>
            <a:cxnSpLocks noChangeShapeType="1"/>
            <a:stCxn id="32" idx="7"/>
            <a:endCxn id="3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3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24"/>
          <p:cNvCxnSpPr>
            <a:cxnSpLocks noChangeShapeType="1"/>
            <a:stCxn id="34" idx="0"/>
            <a:endCxn id="3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5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26"/>
          <p:cNvCxnSpPr>
            <a:cxnSpLocks noChangeShapeType="1"/>
            <a:stCxn id="34" idx="6"/>
            <a:endCxn id="3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27"/>
          <p:cNvCxnSpPr>
            <a:cxnSpLocks noChangeShapeType="1"/>
            <a:stCxn id="36" idx="0"/>
            <a:endCxn id="3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28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35895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615</Words>
  <Application>Microsoft Office PowerPoint</Application>
  <PresentationFormat>Widescreen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Slice</vt:lpstr>
      <vt:lpstr>Superhero degrees of separation</vt:lpstr>
      <vt:lpstr>Degrees of separation: breadth-first search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Implementing BFS in spark</vt:lpstr>
      <vt:lpstr>Map function to convert marvel-graph.txt to bfs nodes</vt:lpstr>
      <vt:lpstr>Iteratively process the rdd</vt:lpstr>
      <vt:lpstr>A BFS iteration as a map and reduce job</vt:lpstr>
      <vt:lpstr>How do we know when we’re done?</vt:lpstr>
      <vt:lpstr>Off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degrees of separation</dc:title>
  <dc:creator>Frank Kane</dc:creator>
  <cp:lastModifiedBy>Frank Kane</cp:lastModifiedBy>
  <cp:revision>1</cp:revision>
  <dcterms:created xsi:type="dcterms:W3CDTF">2020-08-21T12:02:53Z</dcterms:created>
  <dcterms:modified xsi:type="dcterms:W3CDTF">2020-08-21T12:51:05Z</dcterms:modified>
</cp:coreProperties>
</file>