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6B50-8E20-41BB-A33C-A248234ABBDC}" type="datetimeFigureOut">
              <a:rPr lang="en-US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06-CD54-47E2-862B-944AF2C638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9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3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09506-CD54-47E2-862B-944AF2C63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09506-CD54-47E2-862B-944AF2C638D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2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15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7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6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4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1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2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W+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sql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and </a:t>
            </a:r>
            <a:r>
              <a:rPr lang="en-US" dirty="0" err="1"/>
              <a:t>DataSets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dataset challenge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Friends by Age – with Datasets!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371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by age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 ID, name, age, number of friends</a:t>
            </a:r>
            <a:br>
              <a:rPr lang="en-US" dirty="0"/>
            </a:b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latin typeface="Century Gothic" charset="0"/>
              </a:rPr>
              <a:t>0,Will,33,385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1,Jean-Luc,33,2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2,Hugh,55,221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3,Deanna,40,465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4,Quark,68,21</a:t>
            </a:r>
            <a:endParaRPr lang="en-US">
              <a:latin typeface="Century Gothic" charset="0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246-15CD-4A3B-8B9B-B56BF59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85A3-1CEC-48F5-9A2B-4120C1E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data/fakefriends.csv file contains a header row</a:t>
            </a:r>
          </a:p>
          <a:p>
            <a:r>
              <a:rPr lang="en-US" dirty="0"/>
              <a:t>Use a select(“col1”, “col2”) statement to get the columns you need</a:t>
            </a:r>
          </a:p>
          <a:p>
            <a:r>
              <a:rPr lang="en-US" dirty="0"/>
              <a:t>Handy </a:t>
            </a:r>
            <a:r>
              <a:rPr lang="en-US" dirty="0" err="1"/>
              <a:t>DataSet</a:t>
            </a:r>
            <a:r>
              <a:rPr lang="en-US" dirty="0"/>
              <a:t> functions: avg(“</a:t>
            </a:r>
            <a:r>
              <a:rPr lang="en-US" dirty="0" err="1"/>
              <a:t>columnName</a:t>
            </a:r>
            <a:r>
              <a:rPr lang="en-US" dirty="0"/>
              <a:t>”), </a:t>
            </a:r>
            <a:r>
              <a:rPr lang="en-US" dirty="0" err="1"/>
              <a:t>groupBy</a:t>
            </a:r>
            <a:r>
              <a:rPr lang="en-US" dirty="0"/>
              <a:t>(“</a:t>
            </a:r>
            <a:r>
              <a:rPr lang="en-US" dirty="0" err="1"/>
              <a:t>columnName</a:t>
            </a:r>
            <a:r>
              <a:rPr lang="en-US" dirty="0"/>
              <a:t>”), show()</a:t>
            </a:r>
          </a:p>
          <a:p>
            <a:r>
              <a:rPr lang="en-US" dirty="0"/>
              <a:t>Refer to </a:t>
            </a:r>
            <a:r>
              <a:rPr lang="en-US" dirty="0" err="1"/>
              <a:t>DataFramesDataset.scala</a:t>
            </a:r>
            <a:r>
              <a:rPr lang="en-US" dirty="0"/>
              <a:t>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24679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count… with datasets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the word count activity with Datasets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677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functions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explode() – similar to </a:t>
            </a:r>
            <a:r>
              <a:rPr lang="en-US" dirty="0" err="1">
                <a:solidFill>
                  <a:srgbClr val="0F496F"/>
                </a:solidFill>
                <a:latin typeface="Century Gothic"/>
              </a:rPr>
              <a:t>flatmap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; explodes columns into rows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split()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lower()</a:t>
            </a: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Passing column names as parameters:</a:t>
            </a:r>
          </a:p>
          <a:p>
            <a:pPr lvl="1"/>
            <a:r>
              <a:rPr lang="en-US" dirty="0">
                <a:solidFill>
                  <a:srgbClr val="0F496F"/>
                </a:solidFill>
                <a:latin typeface="Century Gothic"/>
              </a:rPr>
              <a:t>split($”value”, </a:t>
            </a:r>
            <a:r>
              <a:rPr lang="en-US" dirty="0">
                <a:solidFill>
                  <a:srgbClr val="0F496F"/>
                </a:solidFill>
                <a:latin typeface="Century Gothic"/>
                <a:hlinkClick r:id="rId3" action="ppaction://hlinkfile"/>
              </a:rPr>
              <a:t>“\\W+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>”)</a:t>
            </a:r>
          </a:p>
          <a:p>
            <a:pPr lvl="1"/>
            <a:r>
              <a:rPr lang="en-US" dirty="0">
                <a:solidFill>
                  <a:srgbClr val="0F496F"/>
                </a:solidFill>
                <a:latin typeface="Century Gothic"/>
              </a:rPr>
              <a:t>filter($”word” =!= “”)</a:t>
            </a:r>
          </a:p>
          <a:p>
            <a:pPr lvl="2"/>
            <a:r>
              <a:rPr lang="en-US" dirty="0">
                <a:solidFill>
                  <a:srgbClr val="0F496F"/>
                </a:solidFill>
                <a:latin typeface="Century Gothic"/>
              </a:rPr>
              <a:t>Note weird equality operators in filter statements, =!= or ===</a:t>
            </a: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410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D246-15CD-4A3B-8B9B-B56BF59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work best with structured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85A3-1CEC-48F5-9A2B-4120C1E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DataSets</a:t>
            </a:r>
            <a:r>
              <a:rPr lang="en-US" dirty="0"/>
              <a:t> with this unstructured text data isn’t a great fit</a:t>
            </a:r>
          </a:p>
          <a:p>
            <a:r>
              <a:rPr lang="en-US" dirty="0"/>
              <a:t>Our initial </a:t>
            </a:r>
            <a:r>
              <a:rPr lang="en-US" dirty="0" err="1"/>
              <a:t>DataFrame</a:t>
            </a:r>
            <a:r>
              <a:rPr lang="en-US" dirty="0"/>
              <a:t> will just have Row objects with a column named “value” for each line of text</a:t>
            </a:r>
          </a:p>
          <a:p>
            <a:r>
              <a:rPr lang="en-US" dirty="0"/>
              <a:t>This is a case where RDD’s would be more straightforward.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8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5AD-8EA8-47E6-97E3-6EAF0A7F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use both.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9CB7-B47D-4883-9FE0-5D37CDB9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RDD’s can be converted to </a:t>
            </a:r>
            <a:r>
              <a:rPr lang="en-US" dirty="0" err="1"/>
              <a:t>DataSets</a:t>
            </a:r>
            <a:r>
              <a:rPr lang="en-US" dirty="0"/>
              <a:t>.</a:t>
            </a:r>
          </a:p>
          <a:p>
            <a:r>
              <a:rPr lang="en-US" dirty="0"/>
              <a:t>Sometimes it makes sense to load your data as an RDD, then convert to a </a:t>
            </a:r>
            <a:r>
              <a:rPr lang="en-US" dirty="0" err="1"/>
              <a:t>DataSet</a:t>
            </a:r>
            <a:r>
              <a:rPr lang="en-US" dirty="0"/>
              <a:t> for further processing later.</a:t>
            </a:r>
          </a:p>
        </p:txBody>
      </p:sp>
    </p:spTree>
    <p:extLst>
      <p:ext uri="{BB962C8B-B14F-4D97-AF65-F5344CB8AC3E}">
        <p14:creationId xmlns:p14="http://schemas.microsoft.com/office/powerpoint/2010/main" val="327744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 and max temperature… with datasets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the weather data activity with Datasets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770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642E-CDD4-47C6-8A9A-01386F8B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03F2-3A07-40B4-AA91-41AFF3CF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schema to </a:t>
            </a:r>
            <a:r>
              <a:rPr lang="en-US" dirty="0" err="1"/>
              <a:t>SparkSession.read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withColumn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ANOTHER dataset challenge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Totals Spent by Customer– with Datasets!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166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structured data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Extends RDD to a "DataFrame" object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entury Gothic"/>
              </a:rPr>
              <a:t>DataFrames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have more automatic optimization than with RDD’s</a:t>
            </a:r>
          </a:p>
          <a:p>
            <a:r>
              <a:rPr lang="en-US" dirty="0">
                <a:solidFill>
                  <a:schemeClr val="bg1"/>
                </a:solidFill>
              </a:rPr>
              <a:t>DataFrames: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Contain Row objects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Can run SQL queries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Has a schema (leading to more efficient storage)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Read and write to JSON, Hive, parquet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entury Gothic"/>
              </a:rPr>
              <a:t>Communicates with JDBC/ODBC, Tableau</a:t>
            </a:r>
          </a:p>
        </p:txBody>
      </p:sp>
    </p:spTree>
    <p:extLst>
      <p:ext uri="{BB962C8B-B14F-4D97-AF65-F5344CB8AC3E}">
        <p14:creationId xmlns:p14="http://schemas.microsoft.com/office/powerpoint/2010/main" val="258191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up amount spent by customer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068" y="143098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44, 77.83</a:t>
            </a:r>
          </a:p>
          <a:p>
            <a:pPr algn="ctr"/>
            <a:r>
              <a:rPr lang="en-US" dirty="0"/>
              <a:t>35, 78.97</a:t>
            </a:r>
            <a:endParaRPr lang="en-US"/>
          </a:p>
          <a:p>
            <a:pPr algn="ctr"/>
            <a:r>
              <a:rPr lang="en-US" dirty="0"/>
              <a:t>47, 14.98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8714" y="1337532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44,8602,37.19</a:t>
            </a:r>
          </a:p>
          <a:p>
            <a:r>
              <a:rPr lang="en-US" dirty="0">
                <a:latin typeface="Century Gothic" charset="0"/>
              </a:rPr>
              <a:t>35,5368,65.89</a:t>
            </a:r>
          </a:p>
          <a:p>
            <a:r>
              <a:rPr lang="en-US" dirty="0">
                <a:latin typeface="Century Gothic" charset="0"/>
              </a:rPr>
              <a:t>44,3391,40.64</a:t>
            </a:r>
          </a:p>
          <a:p>
            <a:r>
              <a:rPr lang="en-US" dirty="0">
                <a:latin typeface="Century Gothic" charset="0"/>
              </a:rPr>
              <a:t>47,6694,14.98</a:t>
            </a:r>
          </a:p>
          <a:p>
            <a:r>
              <a:rPr lang="en-US" dirty="0">
                <a:latin typeface="Century Gothic" charset="0"/>
              </a:rPr>
              <a:t>35,680,13.08</a:t>
            </a:r>
          </a:p>
          <a:p>
            <a:endParaRPr lang="en-US" dirty="0">
              <a:latin typeface="Century Gothic" charset="0"/>
            </a:endParaRPr>
          </a:p>
          <a:p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4301" y="1337532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latin typeface="Arial"/>
              </a:rPr>
              <a:t>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42948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2169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 the data/customer-orders.csv file as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with a schema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Group by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cust_id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Sum by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amount_spent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(bonus: round to 2 decimal places)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Sort by total spent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Show the results</a:t>
            </a:r>
          </a:p>
        </p:txBody>
      </p:sp>
    </p:spTree>
    <p:extLst>
      <p:ext uri="{BB962C8B-B14F-4D97-AF65-F5344CB8AC3E}">
        <p14:creationId xmlns:p14="http://schemas.microsoft.com/office/powerpoint/2010/main" val="16150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snippets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previous examples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sum() can be used to add things up</a:t>
            </a:r>
            <a:endParaRPr lang="en-US" dirty="0">
              <a:solidFill>
                <a:srgbClr val="0F496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agg</a:t>
            </a:r>
            <a:r>
              <a:rPr lang="en-US" dirty="0"/>
              <a:t>(round(sum(…), 2) sums and rounds the result</a:t>
            </a:r>
          </a:p>
        </p:txBody>
      </p:sp>
    </p:spTree>
    <p:extLst>
      <p:ext uri="{BB962C8B-B14F-4D97-AF65-F5344CB8AC3E}">
        <p14:creationId xmlns:p14="http://schemas.microsoft.com/office/powerpoint/2010/main" val="107037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16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really just a </a:t>
            </a:r>
            <a:r>
              <a:rPr lang="en-US" dirty="0" err="1"/>
              <a:t>DataSet</a:t>
            </a:r>
            <a:r>
              <a:rPr lang="en-US" dirty="0"/>
              <a:t> of Row objects (</a:t>
            </a:r>
            <a:r>
              <a:rPr lang="en-US" dirty="0" err="1"/>
              <a:t>DataSet</a:t>
            </a:r>
            <a:r>
              <a:rPr lang="en-US" dirty="0"/>
              <a:t>[Row])</a:t>
            </a:r>
          </a:p>
          <a:p>
            <a:r>
              <a:rPr lang="en-US" dirty="0" err="1"/>
              <a:t>DataSets</a:t>
            </a:r>
            <a:r>
              <a:rPr lang="en-US" dirty="0"/>
              <a:t> can explicitly wrap a given </a:t>
            </a:r>
            <a:r>
              <a:rPr lang="en-US" dirty="0" err="1"/>
              <a:t>struct</a:t>
            </a:r>
            <a:r>
              <a:rPr lang="en-US" dirty="0"/>
              <a:t> or type ( </a:t>
            </a:r>
            <a:r>
              <a:rPr lang="en-US" dirty="0" err="1"/>
              <a:t>DataSet</a:t>
            </a:r>
            <a:r>
              <a:rPr lang="en-US" dirty="0"/>
              <a:t>[Person], </a:t>
            </a:r>
            <a:r>
              <a:rPr lang="en-US" dirty="0" err="1"/>
              <a:t>DataSet</a:t>
            </a:r>
            <a:r>
              <a:rPr lang="en-US" dirty="0"/>
              <a:t>[(String, Double)] )</a:t>
            </a:r>
          </a:p>
          <a:p>
            <a:pPr lvl="1"/>
            <a:r>
              <a:rPr lang="en-US" dirty="0"/>
              <a:t>It knows what its columns are from the get-go</a:t>
            </a:r>
          </a:p>
          <a:p>
            <a:r>
              <a:rPr lang="en-US" dirty="0" err="1"/>
              <a:t>DataFrames</a:t>
            </a:r>
            <a:r>
              <a:rPr lang="en-US" dirty="0"/>
              <a:t> schema is inferred at runtime; but a </a:t>
            </a:r>
            <a:r>
              <a:rPr lang="en-US" dirty="0" err="1"/>
              <a:t>DataSet</a:t>
            </a:r>
            <a:r>
              <a:rPr lang="en-US" dirty="0"/>
              <a:t> can be inferred at compile time</a:t>
            </a:r>
          </a:p>
          <a:p>
            <a:pPr lvl="1"/>
            <a:r>
              <a:rPr lang="en-US" dirty="0"/>
              <a:t>Faster detection of errors, and better optimization</a:t>
            </a:r>
          </a:p>
          <a:p>
            <a:pPr lvl="1"/>
            <a:r>
              <a:rPr lang="en-US" dirty="0" err="1"/>
              <a:t>DataSets</a:t>
            </a:r>
            <a:r>
              <a:rPr lang="en-US" dirty="0"/>
              <a:t> can only be used in compiled languages (Java, Scala – sorry Python)</a:t>
            </a:r>
          </a:p>
          <a:p>
            <a:r>
              <a:rPr lang="en-US" dirty="0"/>
              <a:t>RDD’s can be converted to </a:t>
            </a:r>
            <a:r>
              <a:rPr lang="en-US" dirty="0" err="1"/>
              <a:t>DataSets</a:t>
            </a:r>
            <a:r>
              <a:rPr lang="en-US" dirty="0"/>
              <a:t> with .</a:t>
            </a:r>
            <a:r>
              <a:rPr lang="en-US" dirty="0" err="1"/>
              <a:t>toDS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are the new hotness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trend in Spark is to use RDD’s less, and </a:t>
            </a:r>
            <a:r>
              <a:rPr lang="en-US" dirty="0" err="1"/>
              <a:t>DataSets</a:t>
            </a:r>
            <a:r>
              <a:rPr lang="en-US" dirty="0"/>
              <a:t> more.</a:t>
            </a:r>
          </a:p>
          <a:p>
            <a:r>
              <a:rPr lang="en-US" dirty="0" err="1"/>
              <a:t>DataSets</a:t>
            </a:r>
            <a:r>
              <a:rPr lang="en-US" dirty="0"/>
              <a:t> are more efficient</a:t>
            </a:r>
          </a:p>
          <a:p>
            <a:pPr lvl="1"/>
            <a:r>
              <a:rPr lang="en-US" dirty="0"/>
              <a:t>They can be serialized very efficiently – even better than </a:t>
            </a:r>
            <a:r>
              <a:rPr lang="en-US" dirty="0" err="1"/>
              <a:t>Kryo</a:t>
            </a:r>
            <a:endParaRPr lang="en-US" dirty="0"/>
          </a:p>
          <a:p>
            <a:pPr lvl="1"/>
            <a:r>
              <a:rPr lang="en-US" dirty="0"/>
              <a:t>Optimal execution plans can be determined at compile time</a:t>
            </a:r>
          </a:p>
          <a:p>
            <a:r>
              <a:rPr lang="en-US" dirty="0" err="1"/>
              <a:t>DataSets</a:t>
            </a:r>
            <a:r>
              <a:rPr lang="en-US" dirty="0"/>
              <a:t> allow for better interoperability</a:t>
            </a:r>
          </a:p>
          <a:p>
            <a:pPr lvl="1"/>
            <a:r>
              <a:rPr lang="en-US" dirty="0" err="1"/>
              <a:t>MLLib</a:t>
            </a:r>
            <a:r>
              <a:rPr lang="en-US" dirty="0"/>
              <a:t> and Spark Streaming are moving toward using </a:t>
            </a:r>
            <a:r>
              <a:rPr lang="en-US" dirty="0" err="1"/>
              <a:t>DataSets</a:t>
            </a:r>
            <a:r>
              <a:rPr lang="en-US" dirty="0"/>
              <a:t> instead of RDD’s for their primary API</a:t>
            </a:r>
          </a:p>
          <a:p>
            <a:r>
              <a:rPr lang="en-US" dirty="0" err="1"/>
              <a:t>DataSets</a:t>
            </a:r>
            <a:r>
              <a:rPr lang="en-US" dirty="0"/>
              <a:t> simplify development</a:t>
            </a:r>
          </a:p>
          <a:p>
            <a:pPr lvl="1"/>
            <a:r>
              <a:rPr lang="en-US" dirty="0"/>
              <a:t>You can perform most SQL operations on a dataset with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</a:t>
            </a:r>
            <a:r>
              <a:rPr lang="en-US" dirty="0" err="1"/>
              <a:t>sql</a:t>
            </a:r>
            <a:r>
              <a:rPr lang="en-US" dirty="0"/>
              <a:t> in Scala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a </a:t>
            </a:r>
            <a:r>
              <a:rPr lang="en-US" dirty="0" err="1">
                <a:solidFill>
                  <a:schemeClr val="bg1"/>
                </a:solidFill>
              </a:rPr>
              <a:t>SparkSession</a:t>
            </a:r>
            <a:r>
              <a:rPr lang="en-US" dirty="0">
                <a:solidFill>
                  <a:schemeClr val="bg1"/>
                </a:solidFill>
              </a:rPr>
              <a:t> object instead of a </a:t>
            </a:r>
            <a:r>
              <a:rPr lang="en-US" dirty="0" err="1">
                <a:solidFill>
                  <a:schemeClr val="bg1"/>
                </a:solidFill>
              </a:rPr>
              <a:t>SparkContext</a:t>
            </a:r>
            <a:r>
              <a:rPr lang="en-US" dirty="0">
                <a:solidFill>
                  <a:schemeClr val="bg1"/>
                </a:solidFill>
              </a:rPr>
              <a:t> when using Spark SQL / </a:t>
            </a:r>
            <a:r>
              <a:rPr lang="en-US" dirty="0" err="1">
                <a:solidFill>
                  <a:schemeClr val="bg1"/>
                </a:solidFill>
              </a:rPr>
              <a:t>DataSets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You can get a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SparkContext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from this session, and use it to issue SQL queries on your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DataSets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!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Stop the session when you’re done.</a:t>
            </a: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84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 you can do with </a:t>
            </a:r>
            <a:r>
              <a:rPr lang="en-US" dirty="0" err="1"/>
              <a:t>DAtasets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myResultDataSet.show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myResultDataSet.select</a:t>
            </a:r>
            <a:r>
              <a:rPr lang="en-US" dirty="0">
                <a:solidFill>
                  <a:schemeClr val="bg1"/>
                </a:solidFill>
              </a:rPr>
              <a:t>("someFieldName")</a:t>
            </a:r>
          </a:p>
          <a:p>
            <a:r>
              <a:rPr lang="en-US" dirty="0" err="1">
                <a:solidFill>
                  <a:schemeClr val="bg1"/>
                </a:solidFill>
              </a:rPr>
              <a:t>myResultDataSet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.filter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myResultDataSet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("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someFieldName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“) &gt; 200)</a:t>
            </a:r>
          </a:p>
          <a:p>
            <a:r>
              <a:rPr lang="en-US" dirty="0" err="1">
                <a:solidFill>
                  <a:schemeClr val="bg1"/>
                </a:solidFill>
              </a:rPr>
              <a:t>myResultDataSet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.groupBy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myResultDataSet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("someFieldName")).mean()</a:t>
            </a:r>
          </a:p>
          <a:p>
            <a:r>
              <a:rPr lang="en-US" dirty="0" err="1">
                <a:solidFill>
                  <a:schemeClr val="bg1"/>
                </a:solidFill>
              </a:rPr>
              <a:t>myResultDataSet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.rdd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().map(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mapperFunction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7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access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Spark SQL exposes a JDBC/ODBC server (if you built Spark with Hive support)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Start it with sbin/start-thriftserver.sh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Listens on port 10000 by default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Connect using bin/beeline -u jdbc:hive2://localhost:10000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Viola, you have a SQL shell to Spark SQL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You can create new tables, or query existing ones that were cached using hiveCtx.cacheTable("tableName")</a:t>
            </a:r>
          </a:p>
        </p:txBody>
      </p:sp>
    </p:spTree>
    <p:extLst>
      <p:ext uri="{BB962C8B-B14F-4D97-AF65-F5344CB8AC3E}">
        <p14:creationId xmlns:p14="http://schemas.microsoft.com/office/powerpoint/2010/main" val="17760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functions (UDF's)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988" y="2052638"/>
            <a:ext cx="85385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org.apache.spark.sql.functions.udf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square = </a:t>
            </a:r>
            <a:r>
              <a:rPr lang="en-US" dirty="0" err="1"/>
              <a:t>udf</a:t>
            </a:r>
            <a:r>
              <a:rPr lang="en-US" dirty="0"/>
              <a:t> { (x =&gt; x*x) }</a:t>
            </a:r>
          </a:p>
          <a:p>
            <a:r>
              <a:rPr lang="en-US" dirty="0" err="1"/>
              <a:t>squaredDF</a:t>
            </a:r>
            <a:r>
              <a:rPr lang="en-US" dirty="0"/>
              <a:t> = </a:t>
            </a:r>
            <a:r>
              <a:rPr lang="en-US" dirty="0" err="1"/>
              <a:t>df.withColumn</a:t>
            </a:r>
            <a:r>
              <a:rPr lang="en-US" dirty="0"/>
              <a:t>(“square”, square(‘value’))</a:t>
            </a:r>
          </a:p>
        </p:txBody>
      </p:sp>
    </p:spTree>
    <p:extLst>
      <p:ext uri="{BB962C8B-B14F-4D97-AF65-F5344CB8AC3E}">
        <p14:creationId xmlns:p14="http://schemas.microsoft.com/office/powerpoint/2010/main" val="40036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with Spark SQL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fake social network data from earlier</a:t>
            </a:r>
          </a:p>
          <a:p>
            <a:r>
              <a:rPr lang="en-US" dirty="0"/>
              <a:t>Query it with SQL, and then use </a:t>
            </a:r>
            <a:r>
              <a:rPr lang="en-US" dirty="0" err="1"/>
              <a:t>DataSets</a:t>
            </a:r>
            <a:r>
              <a:rPr lang="en-US" dirty="0"/>
              <a:t> without SQL</a:t>
            </a:r>
          </a:p>
          <a:p>
            <a:r>
              <a:rPr lang="en-US" dirty="0"/>
              <a:t>Finally we’ll re-do our RDD examples with </a:t>
            </a:r>
            <a:r>
              <a:rPr lang="en-US" dirty="0" err="1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984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374</TotalTime>
  <Words>882</Words>
  <Application>Microsoft Office PowerPoint</Application>
  <PresentationFormat>Widescreen</PresentationFormat>
  <Paragraphs>130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Slice</vt:lpstr>
      <vt:lpstr>Spark sql</vt:lpstr>
      <vt:lpstr>Working with structured data</vt:lpstr>
      <vt:lpstr>Datasets</vt:lpstr>
      <vt:lpstr>Datasets are the new hotness</vt:lpstr>
      <vt:lpstr>Using Spark sql in Scala</vt:lpstr>
      <vt:lpstr>Other stuff you can do with DAtasets</vt:lpstr>
      <vt:lpstr>Shell access</vt:lpstr>
      <vt:lpstr>User-defined functions (UDF's)</vt:lpstr>
      <vt:lpstr>Let’s Play with Spark SQL and Dataframes</vt:lpstr>
      <vt:lpstr>Your dataset challenge</vt:lpstr>
      <vt:lpstr>Friends by age example</vt:lpstr>
      <vt:lpstr>hints</vt:lpstr>
      <vt:lpstr>Word count… with datasets</vt:lpstr>
      <vt:lpstr>Using sql functions</vt:lpstr>
      <vt:lpstr>Datasets work best with structured data.</vt:lpstr>
      <vt:lpstr>You can use both.</vt:lpstr>
      <vt:lpstr>Min and max temperature… with datasets</vt:lpstr>
      <vt:lpstr>What’s new in this example</vt:lpstr>
      <vt:lpstr>ANOTHER dataset challenge</vt:lpstr>
      <vt:lpstr>Add up amount spent by customer</vt:lpstr>
      <vt:lpstr>Strategy</vt:lpstr>
      <vt:lpstr>Useful snippets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26</cp:revision>
  <dcterms:created xsi:type="dcterms:W3CDTF">2014-09-12T02:12:56Z</dcterms:created>
  <dcterms:modified xsi:type="dcterms:W3CDTF">2020-08-20T12:52:10Z</dcterms:modified>
</cp:coreProperties>
</file>