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3" r:id="rId25"/>
    <p:sldId id="260" r:id="rId26"/>
    <p:sldId id="261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F11CF-1F95-4550-8A6F-054F84C44B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5EF935-9208-49D1-9987-2E0AA607FF5D}">
      <dgm:prSet/>
      <dgm:spPr/>
      <dgm:t>
        <a:bodyPr/>
        <a:lstStyle/>
        <a:p>
          <a:r>
            <a:rPr lang="en-US"/>
            <a:t>logsDF.groupBy(window(col(“eventTime”), “30 seconds”, “10 seconds”), col(“endpoint”))</a:t>
          </a:r>
        </a:p>
      </dgm:t>
    </dgm:pt>
    <dgm:pt modelId="{A23BE1F6-43B3-498C-9DA4-37866D980CF6}" type="parTrans" cxnId="{2628C2C7-B12A-43EA-B0C9-4B3C6B6A09C7}">
      <dgm:prSet/>
      <dgm:spPr/>
      <dgm:t>
        <a:bodyPr/>
        <a:lstStyle/>
        <a:p>
          <a:endParaRPr lang="en-US"/>
        </a:p>
      </dgm:t>
    </dgm:pt>
    <dgm:pt modelId="{1B94E12A-3FCE-47E1-8B98-DB94B841F7D8}" type="sibTrans" cxnId="{2628C2C7-B12A-43EA-B0C9-4B3C6B6A09C7}">
      <dgm:prSet/>
      <dgm:spPr/>
      <dgm:t>
        <a:bodyPr/>
        <a:lstStyle/>
        <a:p>
          <a:endParaRPr lang="en-US"/>
        </a:p>
      </dgm:t>
    </dgm:pt>
    <dgm:pt modelId="{703343AF-8AD5-486A-8E7F-E6CF2C0D790A}">
      <dgm:prSet/>
      <dgm:spPr/>
      <dgm:t>
        <a:bodyPr/>
        <a:lstStyle/>
        <a:p>
          <a:r>
            <a:rPr lang="en-US"/>
            <a:t>logsDF.withColumn(“eventTime”, current_timestamp())</a:t>
          </a:r>
        </a:p>
      </dgm:t>
    </dgm:pt>
    <dgm:pt modelId="{D8F0AB7C-5E5F-47D6-8AE3-2F6942CA565A}" type="parTrans" cxnId="{2F557308-04BB-4975-8CA7-301E6833BB67}">
      <dgm:prSet/>
      <dgm:spPr/>
      <dgm:t>
        <a:bodyPr/>
        <a:lstStyle/>
        <a:p>
          <a:endParaRPr lang="en-US"/>
        </a:p>
      </dgm:t>
    </dgm:pt>
    <dgm:pt modelId="{5671DF76-91D9-4E76-90B6-6B8EAB0CFDEC}" type="sibTrans" cxnId="{2F557308-04BB-4975-8CA7-301E6833BB67}">
      <dgm:prSet/>
      <dgm:spPr/>
      <dgm:t>
        <a:bodyPr/>
        <a:lstStyle/>
        <a:p>
          <a:endParaRPr lang="en-US"/>
        </a:p>
      </dgm:t>
    </dgm:pt>
    <dgm:pt modelId="{50FEC547-CD72-4920-9E7E-C3F82D6C8653}">
      <dgm:prSet/>
      <dgm:spPr/>
      <dgm:t>
        <a:bodyPr/>
        <a:lstStyle/>
        <a:p>
          <a:r>
            <a:rPr lang="en-US"/>
            <a:t>endpointCounts.orderBy(col(“count”).desc)</a:t>
          </a:r>
        </a:p>
      </dgm:t>
    </dgm:pt>
    <dgm:pt modelId="{45D1522C-C618-4019-98CB-0B3F9BF1F6F3}" type="parTrans" cxnId="{CD7B06C4-4CCD-437A-9748-6145AC4135AD}">
      <dgm:prSet/>
      <dgm:spPr/>
      <dgm:t>
        <a:bodyPr/>
        <a:lstStyle/>
        <a:p>
          <a:endParaRPr lang="en-US"/>
        </a:p>
      </dgm:t>
    </dgm:pt>
    <dgm:pt modelId="{27F5DAC2-12D3-4C7D-B0C0-0918D2D268DD}" type="sibTrans" cxnId="{CD7B06C4-4CCD-437A-9748-6145AC4135AD}">
      <dgm:prSet/>
      <dgm:spPr/>
      <dgm:t>
        <a:bodyPr/>
        <a:lstStyle/>
        <a:p>
          <a:endParaRPr lang="en-US"/>
        </a:p>
      </dgm:t>
    </dgm:pt>
    <dgm:pt modelId="{D5651340-7281-439B-AD79-F57F39719CE6}" type="pres">
      <dgm:prSet presAssocID="{4A6F11CF-1F95-4550-8A6F-054F84C44B71}" presName="linear" presStyleCnt="0">
        <dgm:presLayoutVars>
          <dgm:animLvl val="lvl"/>
          <dgm:resizeHandles val="exact"/>
        </dgm:presLayoutVars>
      </dgm:prSet>
      <dgm:spPr/>
    </dgm:pt>
    <dgm:pt modelId="{81C2B53E-0013-4950-B418-DA45CE938EFB}" type="pres">
      <dgm:prSet presAssocID="{A15EF935-9208-49D1-9987-2E0AA607FF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76E18E-1F43-4A85-A656-2B3E0CB7C81A}" type="pres">
      <dgm:prSet presAssocID="{1B94E12A-3FCE-47E1-8B98-DB94B841F7D8}" presName="spacer" presStyleCnt="0"/>
      <dgm:spPr/>
    </dgm:pt>
    <dgm:pt modelId="{F417F05D-3CFC-4D36-BAC1-B67CAE23A9DA}" type="pres">
      <dgm:prSet presAssocID="{703343AF-8AD5-486A-8E7F-E6CF2C0D79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E9ED60-EB9E-490C-B33A-1222E1561274}" type="pres">
      <dgm:prSet presAssocID="{5671DF76-91D9-4E76-90B6-6B8EAB0CFDEC}" presName="spacer" presStyleCnt="0"/>
      <dgm:spPr/>
    </dgm:pt>
    <dgm:pt modelId="{07361F8B-D4BE-4224-A793-86F57A2B5CAB}" type="pres">
      <dgm:prSet presAssocID="{50FEC547-CD72-4920-9E7E-C3F82D6C86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557308-04BB-4975-8CA7-301E6833BB67}" srcId="{4A6F11CF-1F95-4550-8A6F-054F84C44B71}" destId="{703343AF-8AD5-486A-8E7F-E6CF2C0D790A}" srcOrd="1" destOrd="0" parTransId="{D8F0AB7C-5E5F-47D6-8AE3-2F6942CA565A}" sibTransId="{5671DF76-91D9-4E76-90B6-6B8EAB0CFDEC}"/>
    <dgm:cxn modelId="{B3D9D465-B43C-4EDD-B995-C34EBECC331D}" type="presOf" srcId="{703343AF-8AD5-486A-8E7F-E6CF2C0D790A}" destId="{F417F05D-3CFC-4D36-BAC1-B67CAE23A9DA}" srcOrd="0" destOrd="0" presId="urn:microsoft.com/office/officeart/2005/8/layout/vList2"/>
    <dgm:cxn modelId="{8BDA1667-2DFA-4C65-9320-7F142AB22B76}" type="presOf" srcId="{4A6F11CF-1F95-4550-8A6F-054F84C44B71}" destId="{D5651340-7281-439B-AD79-F57F39719CE6}" srcOrd="0" destOrd="0" presId="urn:microsoft.com/office/officeart/2005/8/layout/vList2"/>
    <dgm:cxn modelId="{2E34004B-2F6B-4E91-90EF-620DEA407659}" type="presOf" srcId="{A15EF935-9208-49D1-9987-2E0AA607FF5D}" destId="{81C2B53E-0013-4950-B418-DA45CE938EFB}" srcOrd="0" destOrd="0" presId="urn:microsoft.com/office/officeart/2005/8/layout/vList2"/>
    <dgm:cxn modelId="{108A15B4-C412-4EA4-8A31-088129C5A42E}" type="presOf" srcId="{50FEC547-CD72-4920-9E7E-C3F82D6C8653}" destId="{07361F8B-D4BE-4224-A793-86F57A2B5CAB}" srcOrd="0" destOrd="0" presId="urn:microsoft.com/office/officeart/2005/8/layout/vList2"/>
    <dgm:cxn modelId="{CD7B06C4-4CCD-437A-9748-6145AC4135AD}" srcId="{4A6F11CF-1F95-4550-8A6F-054F84C44B71}" destId="{50FEC547-CD72-4920-9E7E-C3F82D6C8653}" srcOrd="2" destOrd="0" parTransId="{45D1522C-C618-4019-98CB-0B3F9BF1F6F3}" sibTransId="{27F5DAC2-12D3-4C7D-B0C0-0918D2D268DD}"/>
    <dgm:cxn modelId="{2628C2C7-B12A-43EA-B0C9-4B3C6B6A09C7}" srcId="{4A6F11CF-1F95-4550-8A6F-054F84C44B71}" destId="{A15EF935-9208-49D1-9987-2E0AA607FF5D}" srcOrd="0" destOrd="0" parTransId="{A23BE1F6-43B3-498C-9DA4-37866D980CF6}" sibTransId="{1B94E12A-3FCE-47E1-8B98-DB94B841F7D8}"/>
    <dgm:cxn modelId="{3AD17E75-18A9-4199-856D-FF3D6F6FCAFC}" type="presParOf" srcId="{D5651340-7281-439B-AD79-F57F39719CE6}" destId="{81C2B53E-0013-4950-B418-DA45CE938EFB}" srcOrd="0" destOrd="0" presId="urn:microsoft.com/office/officeart/2005/8/layout/vList2"/>
    <dgm:cxn modelId="{F4F0B1E2-2712-45C3-9AEF-23F6199372C1}" type="presParOf" srcId="{D5651340-7281-439B-AD79-F57F39719CE6}" destId="{3276E18E-1F43-4A85-A656-2B3E0CB7C81A}" srcOrd="1" destOrd="0" presId="urn:microsoft.com/office/officeart/2005/8/layout/vList2"/>
    <dgm:cxn modelId="{324BEEBB-5A79-4863-92E6-7EC745D537C3}" type="presParOf" srcId="{D5651340-7281-439B-AD79-F57F39719CE6}" destId="{F417F05D-3CFC-4D36-BAC1-B67CAE23A9DA}" srcOrd="2" destOrd="0" presId="urn:microsoft.com/office/officeart/2005/8/layout/vList2"/>
    <dgm:cxn modelId="{F96656A1-CA94-4939-B921-7B31E097CDBB}" type="presParOf" srcId="{D5651340-7281-439B-AD79-F57F39719CE6}" destId="{BEE9ED60-EB9E-490C-B33A-1222E1561274}" srcOrd="3" destOrd="0" presId="urn:microsoft.com/office/officeart/2005/8/layout/vList2"/>
    <dgm:cxn modelId="{81B44C28-9459-42D7-95F9-5047D63919E1}" type="presParOf" srcId="{D5651340-7281-439B-AD79-F57F39719CE6}" destId="{07361F8B-D4BE-4224-A793-86F57A2B5C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2B53E-0013-4950-B418-DA45CE938EFB}">
      <dsp:nvSpPr>
        <dsp:cNvPr id="0" name=""/>
        <dsp:cNvSpPr/>
      </dsp:nvSpPr>
      <dsp:spPr>
        <a:xfrm>
          <a:off x="0" y="554836"/>
          <a:ext cx="6190459" cy="1179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logsDF.groupBy(window(col(“eventTime”), “30 seconds”, “10 seconds”), col(“endpoint”))</a:t>
          </a:r>
        </a:p>
      </dsp:txBody>
      <dsp:txXfrm>
        <a:off x="57572" y="612408"/>
        <a:ext cx="6075315" cy="1064216"/>
      </dsp:txXfrm>
    </dsp:sp>
    <dsp:sp modelId="{F417F05D-3CFC-4D36-BAC1-B67CAE23A9DA}">
      <dsp:nvSpPr>
        <dsp:cNvPr id="0" name=""/>
        <dsp:cNvSpPr/>
      </dsp:nvSpPr>
      <dsp:spPr>
        <a:xfrm>
          <a:off x="0" y="1794676"/>
          <a:ext cx="6190459" cy="1179360"/>
        </a:xfrm>
        <a:prstGeom prst="roundRect">
          <a:avLst/>
        </a:prstGeom>
        <a:solidFill>
          <a:schemeClr val="accent2">
            <a:hueOff val="732685"/>
            <a:satOff val="14055"/>
            <a:lumOff val="-225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logsDF.withColumn(“eventTime”, current_timestamp())</a:t>
          </a:r>
        </a:p>
      </dsp:txBody>
      <dsp:txXfrm>
        <a:off x="57572" y="1852248"/>
        <a:ext cx="6075315" cy="1064216"/>
      </dsp:txXfrm>
    </dsp:sp>
    <dsp:sp modelId="{07361F8B-D4BE-4224-A793-86F57A2B5CAB}">
      <dsp:nvSpPr>
        <dsp:cNvPr id="0" name=""/>
        <dsp:cNvSpPr/>
      </dsp:nvSpPr>
      <dsp:spPr>
        <a:xfrm>
          <a:off x="0" y="3034516"/>
          <a:ext cx="6190459" cy="1179360"/>
        </a:xfrm>
        <a:prstGeom prst="roundRect">
          <a:avLst/>
        </a:prstGeom>
        <a:solidFill>
          <a:schemeClr val="accent2">
            <a:hueOff val="1465369"/>
            <a:satOff val="28109"/>
            <a:lumOff val="-450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endpointCounts.orderBy(col(“count”).desc)</a:t>
          </a:r>
        </a:p>
      </dsp:txBody>
      <dsp:txXfrm>
        <a:off x="57572" y="3092088"/>
        <a:ext cx="6075315" cy="106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0FAFE-C0D0-486F-8ACC-6011AC2C0DD6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847FC-4A9B-4470-982B-4AFE9676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1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7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6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0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8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2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6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03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7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936EE-BC2C-48F5-B1CF-31ECCB899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1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6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9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847FC-4A9B-4470-982B-4AFE967605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6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32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4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82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6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8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6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4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8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8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anything that’s not a hashtag</a:t>
            </a:r>
          </a:p>
          <a:p>
            <a:r>
              <a:rPr lang="en-US" dirty="0"/>
              <a:t>We use the filter() function for this</a:t>
            </a:r>
          </a:p>
          <a:p>
            <a:r>
              <a:rPr lang="en-US" b="1" dirty="0" err="1"/>
              <a:t>val</a:t>
            </a:r>
            <a:r>
              <a:rPr lang="en-US" b="1" dirty="0"/>
              <a:t> hashtags = </a:t>
            </a:r>
            <a:r>
              <a:rPr lang="en-US" b="1" dirty="0" err="1"/>
              <a:t>tweetwords.filter</a:t>
            </a:r>
            <a:r>
              <a:rPr lang="en-US" b="1" dirty="0"/>
              <a:t>(word =&gt; </a:t>
            </a:r>
            <a:r>
              <a:rPr lang="en-US" b="1" dirty="0" err="1"/>
              <a:t>word.startsWith</a:t>
            </a:r>
            <a:r>
              <a:rPr lang="en-US" b="1" dirty="0"/>
              <a:t>("#"))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#</a:t>
            </a:r>
            <a:r>
              <a:rPr lang="en-US" b="1" dirty="0" err="1"/>
              <a:t>BoatyMcBoatFace</a:t>
            </a:r>
            <a:br>
              <a:rPr lang="en-US" b="1" dirty="0"/>
            </a:br>
            <a:r>
              <a:rPr lang="en-US" b="1" dirty="0"/>
              <a:t>#</a:t>
            </a:r>
            <a:r>
              <a:rPr lang="en-US" b="1" dirty="0" err="1"/>
              <a:t>WhatIceberg</a:t>
            </a:r>
            <a:br>
              <a:rPr lang="en-US" b="1" dirty="0"/>
            </a:br>
            <a:r>
              <a:rPr lang="en-US" b="1" dirty="0"/>
              <a:t>#</a:t>
            </a:r>
            <a:r>
              <a:rPr lang="en-US" b="1" dirty="0" err="1"/>
              <a:t>BoatyMcBoatFace</a:t>
            </a:r>
            <a:br>
              <a:rPr lang="en-US" b="1" dirty="0"/>
            </a:br>
            <a:r>
              <a:rPr lang="en-US" b="1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our RDD of hashtags to key/value pairs</a:t>
            </a:r>
          </a:p>
          <a:p>
            <a:r>
              <a:rPr lang="en-US" dirty="0"/>
              <a:t>This is so we can count them up with a reduce operation</a:t>
            </a:r>
          </a:p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hashtagKeyValues</a:t>
            </a:r>
            <a:r>
              <a:rPr lang="en-US" b="1" dirty="0"/>
              <a:t> = </a:t>
            </a:r>
            <a:r>
              <a:rPr lang="en-US" b="1" dirty="0" err="1"/>
              <a:t>hashtags.map</a:t>
            </a:r>
            <a:r>
              <a:rPr lang="en-US" b="1" dirty="0"/>
              <a:t>(hashtag =&gt; (hashtag, 1))</a:t>
            </a:r>
            <a:br>
              <a:rPr lang="en-US" b="1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b="1" dirty="0"/>
              <a:t>(#</a:t>
            </a:r>
            <a:r>
              <a:rPr lang="en-US" b="1" dirty="0" err="1"/>
              <a:t>BoatyMcBoatFace</a:t>
            </a:r>
            <a:r>
              <a:rPr lang="en-US" b="1" dirty="0"/>
              <a:t>, 1)</a:t>
            </a:r>
            <a:br>
              <a:rPr lang="en-US" b="1" dirty="0"/>
            </a:br>
            <a:r>
              <a:rPr lang="en-US" b="1" dirty="0"/>
              <a:t>(#</a:t>
            </a:r>
            <a:r>
              <a:rPr lang="en-US" b="1" dirty="0" err="1"/>
              <a:t>WhatIceberg</a:t>
            </a:r>
            <a:r>
              <a:rPr lang="en-US" b="1" dirty="0"/>
              <a:t>, 1)</a:t>
            </a:r>
            <a:br>
              <a:rPr lang="en-US" b="1" dirty="0"/>
            </a:br>
            <a:r>
              <a:rPr lang="en-US" b="1" dirty="0"/>
              <a:t>(#</a:t>
            </a:r>
            <a:r>
              <a:rPr lang="en-US" b="1" dirty="0" err="1"/>
              <a:t>BoatyMcBoatFace</a:t>
            </a:r>
            <a:r>
              <a:rPr lang="en-US" b="1" dirty="0"/>
              <a:t>, 1)</a:t>
            </a:r>
            <a:br>
              <a:rPr lang="en-US" b="1" dirty="0"/>
            </a:br>
            <a:r>
              <a:rPr lang="en-US" b="1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9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Count up the results over a sliding window</a:t>
            </a:r>
          </a:p>
          <a:p>
            <a:r>
              <a:rPr lang="en-US" b="1" dirty="0"/>
              <a:t>A reduce operation adds up all of the values for a given key</a:t>
            </a:r>
          </a:p>
          <a:p>
            <a:pPr lvl="1"/>
            <a:r>
              <a:rPr lang="en-US" b="1" dirty="0"/>
              <a:t>Here, a key is a unique hashtag, and each value is 1</a:t>
            </a:r>
          </a:p>
          <a:p>
            <a:pPr lvl="1"/>
            <a:r>
              <a:rPr lang="en-US" b="1" dirty="0"/>
              <a:t>So by adding up all the “1”’s associated with each instance of a hashtag, we get the count of that hashtag</a:t>
            </a:r>
          </a:p>
          <a:p>
            <a:r>
              <a:rPr lang="en-US" b="1" dirty="0" err="1"/>
              <a:t>reduceByKeyAndWindow</a:t>
            </a:r>
            <a:r>
              <a:rPr lang="en-US" b="1" dirty="0"/>
              <a:t> performs this reduce operation over a given window and slide interval</a:t>
            </a:r>
          </a:p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hashtagCounts</a:t>
            </a:r>
            <a:r>
              <a:rPr lang="en-US" b="1" dirty="0"/>
              <a:t> = </a:t>
            </a:r>
            <a:r>
              <a:rPr lang="en-US" b="1" dirty="0" err="1"/>
              <a:t>hashtagKeyValues.reduceByKeyAndWindow</a:t>
            </a:r>
            <a:r>
              <a:rPr lang="en-US" b="1" dirty="0"/>
              <a:t>( (</a:t>
            </a:r>
            <a:r>
              <a:rPr lang="en-US" b="1" dirty="0" err="1"/>
              <a:t>x,y</a:t>
            </a:r>
            <a:r>
              <a:rPr lang="en-US" b="1" dirty="0"/>
              <a:t>) =&gt; x + y, (</a:t>
            </a:r>
            <a:r>
              <a:rPr lang="en-US" b="1" dirty="0" err="1"/>
              <a:t>x,y</a:t>
            </a:r>
            <a:r>
              <a:rPr lang="en-US" b="1" dirty="0"/>
              <a:t>) =&gt; x - y, Seconds(300), Seconds(1))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(#</a:t>
            </a:r>
            <a:r>
              <a:rPr lang="en-US" b="1" dirty="0" err="1"/>
              <a:t>BoatyMcBoatFace</a:t>
            </a:r>
            <a:r>
              <a:rPr lang="en-US" b="1" dirty="0"/>
              <a:t>, 2)</a:t>
            </a:r>
            <a:br>
              <a:rPr lang="en-US" b="1" dirty="0"/>
            </a:br>
            <a:r>
              <a:rPr lang="en-US" b="1" dirty="0"/>
              <a:t>(#</a:t>
            </a:r>
            <a:r>
              <a:rPr lang="en-US" b="1" dirty="0" err="1"/>
              <a:t>WhatIceberg</a:t>
            </a:r>
            <a:r>
              <a:rPr lang="en-US" b="1" dirty="0"/>
              <a:t>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7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six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and output the results.</a:t>
            </a:r>
          </a:p>
          <a:p>
            <a:r>
              <a:rPr lang="en-US" dirty="0"/>
              <a:t>The counts are in the second value of each tuple, so we sort by the ._2 element.</a:t>
            </a:r>
          </a:p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sortedResults</a:t>
            </a:r>
            <a:r>
              <a:rPr lang="en-US" b="1" dirty="0"/>
              <a:t> = </a:t>
            </a:r>
            <a:r>
              <a:rPr lang="en-US" b="1" dirty="0" err="1"/>
              <a:t>hashtagCounts.transform</a:t>
            </a:r>
            <a:r>
              <a:rPr lang="en-US" b="1" dirty="0"/>
              <a:t>(</a:t>
            </a:r>
            <a:r>
              <a:rPr lang="en-US" b="1" dirty="0" err="1"/>
              <a:t>rdd</a:t>
            </a:r>
            <a:r>
              <a:rPr lang="en-US" b="1" dirty="0"/>
              <a:t> =&gt; </a:t>
            </a:r>
            <a:r>
              <a:rPr lang="en-US" b="1" dirty="0" err="1"/>
              <a:t>rdd.sortBy</a:t>
            </a:r>
            <a:r>
              <a:rPr lang="en-US" b="1" dirty="0"/>
              <a:t>(x =&gt; x._2, false))</a:t>
            </a:r>
            <a:br>
              <a:rPr lang="en-US" b="1" dirty="0"/>
            </a:br>
            <a:r>
              <a:rPr lang="en-US" dirty="0" err="1"/>
              <a:t>sortedResults.print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(#</a:t>
            </a:r>
            <a:r>
              <a:rPr lang="en-US" dirty="0" err="1"/>
              <a:t>BoatyMcBoatFace</a:t>
            </a:r>
            <a:r>
              <a:rPr lang="en-US" dirty="0"/>
              <a:t>, 2)</a:t>
            </a:r>
            <a:br>
              <a:rPr lang="en-US" dirty="0"/>
            </a:br>
            <a:r>
              <a:rPr lang="en-US" dirty="0"/>
              <a:t>(#</a:t>
            </a:r>
            <a:r>
              <a:rPr lang="en-US" dirty="0" err="1"/>
              <a:t>WhatIceberg</a:t>
            </a:r>
            <a:r>
              <a:rPr lang="en-US" dirty="0"/>
              <a:t>, 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1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Spark 2.0.0+, we need to import a few extra packages: </a:t>
            </a:r>
            <a:r>
              <a:rPr lang="en-US" dirty="0" err="1"/>
              <a:t>dstream</a:t>
            </a:r>
            <a:r>
              <a:rPr lang="en-US" dirty="0"/>
              <a:t>-twitter, twitter4j-core, and twitter4j-stream.</a:t>
            </a:r>
          </a:p>
        </p:txBody>
      </p:sp>
    </p:spTree>
    <p:extLst>
      <p:ext uri="{BB962C8B-B14F-4D97-AF65-F5344CB8AC3E}">
        <p14:creationId xmlns:p14="http://schemas.microsoft.com/office/powerpoint/2010/main" val="424392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 introduced “structured streaming”</a:t>
            </a:r>
          </a:p>
          <a:p>
            <a:r>
              <a:rPr lang="en-US" dirty="0"/>
              <a:t>Uses </a:t>
            </a:r>
            <a:r>
              <a:rPr lang="en-US" dirty="0" err="1"/>
              <a:t>DataSets</a:t>
            </a:r>
            <a:r>
              <a:rPr lang="en-US" dirty="0"/>
              <a:t> as its primary API (much of Spark is going this way)</a:t>
            </a:r>
          </a:p>
          <a:p>
            <a:r>
              <a:rPr lang="en-US" dirty="0"/>
              <a:t>Imagine a </a:t>
            </a:r>
            <a:r>
              <a:rPr lang="en-US" dirty="0" err="1"/>
              <a:t>DataSet</a:t>
            </a:r>
            <a:r>
              <a:rPr lang="en-US" dirty="0"/>
              <a:t> that just keeps getting appended to forever, and you query it whenever you want.</a:t>
            </a:r>
          </a:p>
          <a:p>
            <a:r>
              <a:rPr lang="en-US" dirty="0"/>
              <a:t>Streaming is now real-time and not based on “micro-batches”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858" y="3705052"/>
            <a:ext cx="784458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inputDF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spark.readStream.json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dirty="0">
                <a:solidFill>
                  <a:srgbClr val="DD1144"/>
                </a:solidFill>
                <a:latin typeface="Menlo"/>
              </a:rPr>
              <a:t>"s3://logs"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Menlo"/>
              </a:rPr>
              <a:t>inputDF.groupBy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($</a:t>
            </a:r>
            <a:r>
              <a:rPr lang="en-US" dirty="0">
                <a:solidFill>
                  <a:srgbClr val="DD1144"/>
                </a:solidFill>
                <a:latin typeface="Menlo"/>
              </a:rPr>
              <a:t>"action"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, window($</a:t>
            </a:r>
            <a:r>
              <a:rPr lang="en-US" dirty="0">
                <a:solidFill>
                  <a:srgbClr val="DD1144"/>
                </a:solidFill>
                <a:latin typeface="Menlo"/>
              </a:rPr>
              <a:t>"time"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dirty="0">
                <a:solidFill>
                  <a:srgbClr val="DD1144"/>
                </a:solidFill>
                <a:latin typeface="Menlo"/>
              </a:rPr>
              <a:t>"1 hour"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)).count()</a:t>
            </a:r>
          </a:p>
          <a:p>
            <a:r>
              <a:rPr lang="en-US" dirty="0">
                <a:solidFill>
                  <a:srgbClr val="333333"/>
                </a:solidFill>
                <a:latin typeface="Menlo"/>
              </a:rPr>
              <a:t>	.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writeStream.format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enlo"/>
              </a:rPr>
              <a:t>jdbc</a:t>
            </a:r>
            <a:r>
              <a:rPr lang="en-US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).start(</a:t>
            </a:r>
            <a:r>
              <a:rPr lang="en-US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enlo"/>
              </a:rPr>
              <a:t>jdbc:mysql</a:t>
            </a:r>
            <a:r>
              <a:rPr lang="en-US" dirty="0">
                <a:solidFill>
                  <a:srgbClr val="DD1144"/>
                </a:solidFill>
                <a:latin typeface="Menlo"/>
              </a:rPr>
              <a:t>//..."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52504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D01F-6FB9-49B1-8D6E-7D968B53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D1B7-4A56-4E4A-9B48-C481A1C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Spark.readstream.text</a:t>
            </a:r>
            <a:r>
              <a:rPr lang="en-US" dirty="0"/>
              <a:t>(directory path)</a:t>
            </a:r>
          </a:p>
          <a:p>
            <a:r>
              <a:rPr lang="en-US" dirty="0"/>
              <a:t>Use SQL operations or mappers to parse out data from log lines</a:t>
            </a:r>
          </a:p>
          <a:p>
            <a:r>
              <a:rPr lang="en-US" dirty="0"/>
              <a:t>Apply real-time analysis (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groupBy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Stream your output to the console, a database, whatever you want</a:t>
            </a:r>
          </a:p>
        </p:txBody>
      </p:sp>
    </p:spTree>
    <p:extLst>
      <p:ext uri="{BB962C8B-B14F-4D97-AF65-F5344CB8AC3E}">
        <p14:creationId xmlns:p14="http://schemas.microsoft.com/office/powerpoint/2010/main" val="123876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66636809-3F8B-47DD-A379-B1C5ECE17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B6254-069C-442D-AB63-9E857CEF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Let’s stream logs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681BEBA3-7D46-4536-ADF6-B991CF61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tanding next to a tree&#10;&#10;Description automatically generated">
            <a:extLst>
              <a:ext uri="{FF2B5EF4-FFF2-40B4-BE49-F238E27FC236}">
                <a16:creationId xmlns:a16="http://schemas.microsoft.com/office/drawing/2014/main" id="{BBDA2277-C4E5-46B0-AC5D-645239E82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3" r="13992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BF16551-D19C-4721-B946-C83EF9AD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80F65F-4BC4-45B2-B3BE-0720044C2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E03B76-AD69-478E-97A9-B4D95459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6A871-1C8D-45D7-A9AE-80A07DD6F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2DC79E-659F-4033-82AA-D3E62C8F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45FB0-C8DF-41DF-8E28-E362DB08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24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80D991-1948-4BAE-99B0-BFC9B9F6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31103-8A96-4B1D-BED6-F6BD0D218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A1715-A644-4583-9355-1BB4FF707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r>
              <a:rPr lang="en-US" dirty="0"/>
              <a:t>Stream top URL’s in the past 30 seconds</a:t>
            </a:r>
          </a:p>
        </p:txBody>
      </p:sp>
      <p:pic>
        <p:nvPicPr>
          <p:cNvPr id="5" name="Picture 4" descr="A clock in the middle of a watch&#10;&#10;Description automatically generated">
            <a:extLst>
              <a:ext uri="{FF2B5EF4-FFF2-40B4-BE49-F238E27FC236}">
                <a16:creationId xmlns:a16="http://schemas.microsoft.com/office/drawing/2014/main" id="{6EAAAF53-0D09-4D22-A11D-C0F56336E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" r="996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D2B6525-99E4-4F72-AA2B-7C8931764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E78F66-28F3-4763-9376-7D4B9324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3EB9D1-BE12-4516-BDA2-E061984E9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A81E9-D83E-4717-8FF2-EF81C223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28B5B5-A56A-4073-A2B5-9473015EA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229B29-1970-4B4B-B084-A1BCAD18B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4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1CE1-36FA-491C-8C04-EC93AD3D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672A-DEC4-42D6-A2C6-6093F133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“windowed” operation looks back over some period of time</a:t>
            </a:r>
          </a:p>
          <a:p>
            <a:pPr lvl="1"/>
            <a:r>
              <a:rPr lang="en-US" dirty="0"/>
              <a:t>For example, consider only events that happened in the past 10 minutes – 10 minutes would be the “window”</a:t>
            </a:r>
          </a:p>
          <a:p>
            <a:pPr lvl="1"/>
            <a:r>
              <a:rPr lang="en-US" dirty="0"/>
              <a:t>The “slide interval” defines how often we evaluate a window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2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Analyzes continual streams of data</a:t>
            </a:r>
          </a:p>
          <a:p>
            <a:pPr lvl="1"/>
            <a:r>
              <a:rPr lang="en-US" dirty="0"/>
              <a:t>Common example: processing log data from a website or server</a:t>
            </a:r>
          </a:p>
          <a:p>
            <a:r>
              <a:rPr lang="en-US" dirty="0"/>
              <a:t>Data is aggregated and analyzed at some given interval</a:t>
            </a:r>
          </a:p>
          <a:p>
            <a:r>
              <a:rPr lang="en-US" dirty="0"/>
              <a:t>Can take data fed to some port, Amazon Kinesis, HDFS, Kafka, Flume, and others</a:t>
            </a:r>
          </a:p>
          <a:p>
            <a:r>
              <a:rPr lang="en-US" dirty="0"/>
              <a:t>“</a:t>
            </a:r>
            <a:r>
              <a:rPr lang="en-US" dirty="0" err="1"/>
              <a:t>Checkpointing</a:t>
            </a:r>
            <a:r>
              <a:rPr lang="en-US" dirty="0"/>
              <a:t>” stores state to disk periodically for fault tolerance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6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303FC-BD5D-40EE-836D-6C839E6B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example</a:t>
            </a:r>
          </a:p>
        </p:txBody>
      </p:sp>
      <p:pic>
        <p:nvPicPr>
          <p:cNvPr id="1028" name="Picture 4" descr="Window Operations">
            <a:extLst>
              <a:ext uri="{FF2B5EF4-FFF2-40B4-BE49-F238E27FC236}">
                <a16:creationId xmlns:a16="http://schemas.microsoft.com/office/drawing/2014/main" id="{A9FB8223-654C-4153-B562-E9FC1184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70" y="185652"/>
            <a:ext cx="8498820" cy="43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B2629-0499-4951-BDCA-B2DC3D27F1DE}"/>
              </a:ext>
            </a:extLst>
          </p:cNvPr>
          <p:cNvSpPr txBox="1"/>
          <p:nvPr/>
        </p:nvSpPr>
        <p:spPr>
          <a:xfrm>
            <a:off x="3426628" y="6426127"/>
            <a:ext cx="8531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https://spark.apache.org/docs/latest/structured-streaming-programming-guide.html#window-operations-on-event-time</a:t>
            </a:r>
          </a:p>
        </p:txBody>
      </p:sp>
    </p:spTree>
    <p:extLst>
      <p:ext uri="{BB962C8B-B14F-4D97-AF65-F5344CB8AC3E}">
        <p14:creationId xmlns:p14="http://schemas.microsoft.com/office/powerpoint/2010/main" val="108891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2DE0-202E-48AE-B9D4-46A63270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Windowed aggregation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313A-3AA7-4752-812C-8A490BFF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dataset.groupBy</a:t>
            </a:r>
            <a:r>
              <a:rPr lang="en-US" dirty="0"/>
              <a:t>(window(col(“</a:t>
            </a:r>
            <a:r>
              <a:rPr lang="en-US" dirty="0" err="1"/>
              <a:t>timestampColumnName</a:t>
            </a:r>
            <a:r>
              <a:rPr lang="en-US" dirty="0"/>
              <a:t>”), </a:t>
            </a:r>
            <a:r>
              <a:rPr lang="en-US" dirty="0" err="1"/>
              <a:t>windowDuration</a:t>
            </a:r>
            <a:r>
              <a:rPr lang="en-US" dirty="0"/>
              <a:t> = “10 minutes”, </a:t>
            </a:r>
            <a:r>
              <a:rPr lang="en-US" dirty="0" err="1"/>
              <a:t>slideDuration</a:t>
            </a:r>
            <a:r>
              <a:rPr lang="en-US" dirty="0"/>
              <a:t> = “5 minutes”), col(“</a:t>
            </a:r>
            <a:r>
              <a:rPr lang="en-US" dirty="0" err="1"/>
              <a:t>columnWeAreGroupingBy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72721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3528-F214-4F17-93E5-824FD57B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7C77-5FE6-403F-9FEC-8F1B1992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</a:t>
            </a:r>
            <a:r>
              <a:rPr lang="en-US" dirty="0" err="1"/>
              <a:t>StructuredStreaming</a:t>
            </a:r>
            <a:r>
              <a:rPr lang="en-US" dirty="0"/>
              <a:t> script to keep track of the most-viewed URL’s (endpoints) in our logs</a:t>
            </a:r>
          </a:p>
          <a:p>
            <a:r>
              <a:rPr lang="en-US" dirty="0"/>
              <a:t>Compute this with a 30 second window and 10 second slide</a:t>
            </a:r>
          </a:p>
        </p:txBody>
      </p:sp>
    </p:spTree>
    <p:extLst>
      <p:ext uri="{BB962C8B-B14F-4D97-AF65-F5344CB8AC3E}">
        <p14:creationId xmlns:p14="http://schemas.microsoft.com/office/powerpoint/2010/main" val="347697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2C2063-C1C6-4349-B3F3-79EF3107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2644A-8EB8-461B-95F9-5CDC6F7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Useful snippets</a:t>
            </a:r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57171819-DE84-45D2-B9E8-BD1D7AA6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38A37F-4357-4644-BE84-E65D94479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9A52C4-B7D8-4CB4-AB03-06B4B75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BB0F7D-A5D4-4739-8803-531A7E4D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25B5D9-33AD-47E5-937A-811262C2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431150-66A5-4169-A19F-D5C81C3A5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9FFA92-A92D-40DF-9852-1E0686C03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624487-E374-4202-9183-81A9BB70A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64718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179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5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222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that kind of graph…</a:t>
            </a:r>
          </a:p>
          <a:p>
            <a:r>
              <a:rPr lang="en-US" dirty="0"/>
              <a:t>Graphs like our social network of superheroes – graphs in the computer science / network sense.</a:t>
            </a:r>
          </a:p>
          <a:p>
            <a:r>
              <a:rPr lang="en-US" dirty="0"/>
              <a:t>However, it’s only useful for specific things.</a:t>
            </a:r>
          </a:p>
          <a:p>
            <a:pPr lvl="1"/>
            <a:r>
              <a:rPr lang="en-US" dirty="0"/>
              <a:t>It can measure things like “connectedness”, degree distribution, average path length, triangle counts – high level measures of a graph</a:t>
            </a:r>
          </a:p>
          <a:p>
            <a:pPr lvl="1"/>
            <a:r>
              <a:rPr lang="en-US" dirty="0"/>
              <a:t>It can count triangles in the graph, and apply the PageRank algorithm to it.</a:t>
            </a:r>
          </a:p>
          <a:p>
            <a:pPr lvl="1"/>
            <a:r>
              <a:rPr lang="en-US" dirty="0"/>
              <a:t>It can also join graphs together and transform graphs quickly</a:t>
            </a:r>
          </a:p>
          <a:p>
            <a:pPr lvl="1"/>
            <a:r>
              <a:rPr lang="en-US" dirty="0"/>
              <a:t>For things like our “degrees of separation” example, you won’t find built-in support.</a:t>
            </a:r>
          </a:p>
          <a:p>
            <a:pPr marL="457200" lvl="1" indent="0">
              <a:buNone/>
            </a:pPr>
            <a:r>
              <a:rPr lang="en-US" dirty="0"/>
              <a:t>	But it does support the </a:t>
            </a:r>
            <a:r>
              <a:rPr lang="en-US" dirty="0" err="1"/>
              <a:t>Pregel</a:t>
            </a:r>
            <a:r>
              <a:rPr lang="en-US" dirty="0"/>
              <a:t> API for traversing a graph…</a:t>
            </a:r>
          </a:p>
        </p:txBody>
      </p:sp>
    </p:spTree>
    <p:extLst>
      <p:ext uri="{BB962C8B-B14F-4D97-AF65-F5344CB8AC3E}">
        <p14:creationId xmlns:p14="http://schemas.microsoft.com/office/powerpoint/2010/main" val="3975381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Introduces </a:t>
            </a:r>
            <a:r>
              <a:rPr lang="en-US" dirty="0" err="1"/>
              <a:t>VertexRDD</a:t>
            </a:r>
            <a:r>
              <a:rPr lang="en-US" dirty="0"/>
              <a:t> and </a:t>
            </a:r>
            <a:r>
              <a:rPr lang="en-US" dirty="0" err="1"/>
              <a:t>EdgeRDD</a:t>
            </a:r>
            <a:r>
              <a:rPr lang="en-US" dirty="0"/>
              <a:t>, and the Edge data type</a:t>
            </a:r>
          </a:p>
          <a:p>
            <a:r>
              <a:rPr lang="en-US" dirty="0"/>
              <a:t>Otherwise, </a:t>
            </a:r>
            <a:r>
              <a:rPr lang="en-US" dirty="0" err="1"/>
              <a:t>GraphX</a:t>
            </a:r>
            <a:r>
              <a:rPr lang="en-US" dirty="0"/>
              <a:t> code looks like any other Spark code for the most part</a:t>
            </a:r>
          </a:p>
        </p:txBody>
      </p:sp>
    </p:spTree>
    <p:extLst>
      <p:ext uri="{BB962C8B-B14F-4D97-AF65-F5344CB8AC3E}">
        <p14:creationId xmlns:p14="http://schemas.microsoft.com/office/powerpoint/2010/main" val="3993067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Vertex RDD’s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// Function to extract hero ID -&gt; hero name tuples (or None in case of failure)</a:t>
            </a:r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parseNames</a:t>
            </a:r>
            <a:r>
              <a:rPr lang="en-US" dirty="0"/>
              <a:t>(line: String) : Option[(</a:t>
            </a:r>
            <a:r>
              <a:rPr lang="en-US" dirty="0" err="1"/>
              <a:t>VertexId</a:t>
            </a:r>
            <a:r>
              <a:rPr lang="en-US" dirty="0"/>
              <a:t>, String)] =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fields = </a:t>
            </a:r>
            <a:r>
              <a:rPr lang="en-US" dirty="0" err="1"/>
              <a:t>line.split</a:t>
            </a:r>
            <a:r>
              <a:rPr lang="en-US" dirty="0"/>
              <a:t>('\"')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fields.length</a:t>
            </a:r>
            <a:r>
              <a:rPr lang="en-US" dirty="0"/>
              <a:t> &gt; 1)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heroID:Long</a:t>
            </a:r>
            <a:r>
              <a:rPr lang="en-US" dirty="0"/>
              <a:t> = fields(0).trim().</a:t>
            </a:r>
            <a:r>
              <a:rPr lang="en-US" dirty="0" err="1"/>
              <a:t>toLong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heroID</a:t>
            </a:r>
            <a:r>
              <a:rPr lang="en-US" dirty="0"/>
              <a:t> &lt; 6487) {  // ID's above 6486 aren't real characters</a:t>
            </a:r>
          </a:p>
          <a:p>
            <a:pPr marL="0" indent="0">
              <a:buNone/>
            </a:pPr>
            <a:r>
              <a:rPr lang="en-US" dirty="0"/>
              <a:t>        return Some( fields(0).trim().</a:t>
            </a:r>
            <a:r>
              <a:rPr lang="en-US" dirty="0" err="1"/>
              <a:t>toLong</a:t>
            </a:r>
            <a:r>
              <a:rPr lang="en-US" dirty="0"/>
              <a:t>, fields(1))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return None // </a:t>
            </a:r>
            <a:r>
              <a:rPr lang="en-US" dirty="0" err="1"/>
              <a:t>flatmap</a:t>
            </a:r>
            <a:r>
              <a:rPr lang="en-US" dirty="0"/>
              <a:t> will just discard None results, and extract data from Some results.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3397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edge RDD’s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/** Transform an input line from marvel-graph.txt into a List of Edges */</a:t>
            </a:r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makeEdges</a:t>
            </a:r>
            <a:r>
              <a:rPr lang="en-US" dirty="0"/>
              <a:t>(line: String) : List[Edge[</a:t>
            </a:r>
            <a:r>
              <a:rPr lang="en-US" dirty="0" err="1"/>
              <a:t>Int</a:t>
            </a:r>
            <a:r>
              <a:rPr lang="en-US" dirty="0"/>
              <a:t>]] = {</a:t>
            </a:r>
          </a:p>
          <a:p>
            <a:pPr marL="0" indent="0">
              <a:buNone/>
            </a:pPr>
            <a:r>
              <a:rPr lang="en-US" dirty="0"/>
              <a:t>    import </a:t>
            </a:r>
            <a:r>
              <a:rPr lang="en-US" dirty="0" err="1"/>
              <a:t>scala.collection.mutable.ListBuffer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edges = new </a:t>
            </a:r>
            <a:r>
              <a:rPr lang="en-US" dirty="0" err="1"/>
              <a:t>ListBuffer</a:t>
            </a:r>
            <a:r>
              <a:rPr lang="en-US" dirty="0"/>
              <a:t>[Edge[</a:t>
            </a:r>
            <a:r>
              <a:rPr lang="en-US" dirty="0" err="1"/>
              <a:t>Int</a:t>
            </a:r>
            <a:r>
              <a:rPr lang="en-US" dirty="0"/>
              <a:t>]]()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fields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origin = fields(0)</a:t>
            </a:r>
          </a:p>
          <a:p>
            <a:pPr marL="0" indent="0">
              <a:buNone/>
            </a:pPr>
            <a:r>
              <a:rPr lang="en-US" dirty="0"/>
              <a:t>    for (x &lt;- 1 to (</a:t>
            </a:r>
            <a:r>
              <a:rPr lang="en-US" dirty="0" err="1"/>
              <a:t>fields.length</a:t>
            </a:r>
            <a:r>
              <a:rPr lang="en-US" dirty="0"/>
              <a:t> - 1)) {</a:t>
            </a:r>
          </a:p>
          <a:p>
            <a:pPr marL="0" indent="0">
              <a:buNone/>
            </a:pPr>
            <a:r>
              <a:rPr lang="en-US" dirty="0"/>
              <a:t>      // Our attribute field is unused, but in other graphs could</a:t>
            </a:r>
          </a:p>
          <a:p>
            <a:pPr marL="0" indent="0">
              <a:buNone/>
            </a:pPr>
            <a:r>
              <a:rPr lang="en-US" dirty="0"/>
              <a:t>      // be used to deep track of physical distances etc.</a:t>
            </a:r>
          </a:p>
          <a:p>
            <a:pPr marL="0" indent="0">
              <a:buNone/>
            </a:pPr>
            <a:r>
              <a:rPr lang="en-US" dirty="0"/>
              <a:t>      edges += Edge(</a:t>
            </a:r>
            <a:r>
              <a:rPr lang="en-US" dirty="0" err="1"/>
              <a:t>origin.toLong</a:t>
            </a:r>
            <a:r>
              <a:rPr lang="en-US" dirty="0"/>
              <a:t>, fields(x).</a:t>
            </a:r>
            <a:r>
              <a:rPr lang="en-US" dirty="0" err="1"/>
              <a:t>toLong</a:t>
            </a:r>
            <a:r>
              <a:rPr lang="en-US" dirty="0"/>
              <a:t>, 0)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edges.toList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76565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// Build up our vertices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names = sc.textFile("../marvel-names.txt")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verts = </a:t>
            </a:r>
            <a:r>
              <a:rPr lang="en-US" dirty="0" err="1"/>
              <a:t>names.flatMap</a:t>
            </a:r>
            <a:r>
              <a:rPr lang="en-US" dirty="0"/>
              <a:t>(</a:t>
            </a:r>
            <a:r>
              <a:rPr lang="en-US" dirty="0" err="1"/>
              <a:t>parseNames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// Build up our edges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lines = sc.textFile("../marvel-graph.txt")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edges = </a:t>
            </a:r>
            <a:r>
              <a:rPr lang="en-US" dirty="0" err="1"/>
              <a:t>lines.flatMap</a:t>
            </a:r>
            <a:r>
              <a:rPr lang="en-US" dirty="0"/>
              <a:t>(</a:t>
            </a:r>
            <a:r>
              <a:rPr lang="en-US" dirty="0" err="1"/>
              <a:t>makeEdges</a:t>
            </a:r>
            <a:r>
              <a:rPr lang="en-US" dirty="0"/>
              <a:t>)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// Build up our graph, and cache it as we're going to do a bunch of stuff with it.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default = "Nobody"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graph = Graph(verts, edges, default).cache()</a:t>
            </a:r>
          </a:p>
        </p:txBody>
      </p:sp>
    </p:spTree>
    <p:extLst>
      <p:ext uri="{BB962C8B-B14F-4D97-AF65-F5344CB8AC3E}">
        <p14:creationId xmlns:p14="http://schemas.microsoft.com/office/powerpoint/2010/main" val="53094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Streaming: The </a:t>
            </a:r>
            <a:r>
              <a:rPr lang="en-US" dirty="0" err="1"/>
              <a:t>Dstream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“</a:t>
            </a:r>
            <a:r>
              <a:rPr lang="en-US" dirty="0" err="1"/>
              <a:t>Dstream</a:t>
            </a:r>
            <a:r>
              <a:rPr lang="en-US" dirty="0"/>
              <a:t>” object breaks up the stream into distinct RDD’s</a:t>
            </a:r>
          </a:p>
          <a:p>
            <a:r>
              <a:rPr lang="en-US" dirty="0"/>
              <a:t>Simple example: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stream = new </a:t>
            </a:r>
            <a:r>
              <a:rPr lang="en-US" dirty="0" err="1"/>
              <a:t>StreamingContext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/>
              <a:t>, Seconds(1))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stream.socketTextStream</a:t>
            </a:r>
            <a:r>
              <a:rPr lang="en-US" dirty="0"/>
              <a:t>(“localhost”, 8888)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errors = </a:t>
            </a:r>
            <a:r>
              <a:rPr lang="en-US" dirty="0" err="1"/>
              <a:t>lines.filter</a:t>
            </a:r>
            <a:r>
              <a:rPr lang="en-US" dirty="0"/>
              <a:t>(_.contains(“error”))</a:t>
            </a:r>
            <a:br>
              <a:rPr lang="en-US" dirty="0"/>
            </a:br>
            <a:r>
              <a:rPr lang="en-US" dirty="0" err="1"/>
              <a:t>errors.print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listens to log data sent into port 8888, one second at a time, and prints out error lines.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need to kick off the job explicitly: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stream.start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stream.awaitTermination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2794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468343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10 most-connected heroes:</a:t>
            </a:r>
          </a:p>
          <a:p>
            <a:pPr marL="0" indent="0">
              <a:buNone/>
            </a:pPr>
            <a:r>
              <a:rPr lang="en-US" dirty="0" err="1"/>
              <a:t>graph.degrees.join</a:t>
            </a:r>
            <a:r>
              <a:rPr lang="en-US" dirty="0"/>
              <a:t>(verts).</a:t>
            </a:r>
            <a:r>
              <a:rPr lang="en-US" dirty="0" err="1"/>
              <a:t>sortBy</a:t>
            </a:r>
            <a:r>
              <a:rPr lang="en-US" dirty="0"/>
              <a:t>(_._2._1, ascending=false).take(10).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659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with </a:t>
            </a:r>
            <a:r>
              <a:rPr lang="en-US" dirty="0" err="1"/>
              <a:t>pregel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0957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Pregel</a:t>
            </a:r>
            <a:r>
              <a:rPr lang="en-US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Vertices send messages to other vertices (their neighbors)</a:t>
            </a:r>
          </a:p>
          <a:p>
            <a:r>
              <a:rPr lang="en-US" dirty="0"/>
              <a:t>The graph is processed in iterations called </a:t>
            </a:r>
            <a:r>
              <a:rPr lang="en-US" i="1" dirty="0" err="1"/>
              <a:t>supersteps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superstep</a:t>
            </a:r>
            <a:r>
              <a:rPr lang="en-US" dirty="0"/>
              <a:t> does </a:t>
            </a:r>
            <a:r>
              <a:rPr lang="en-US"/>
              <a:t>the following:</a:t>
            </a:r>
            <a:endParaRPr lang="en-US" i="1" dirty="0"/>
          </a:p>
          <a:p>
            <a:pPr lvl="1"/>
            <a:r>
              <a:rPr lang="en-US" dirty="0"/>
              <a:t>Messages from the previous iteration are received by each vertex</a:t>
            </a:r>
          </a:p>
          <a:p>
            <a:pPr lvl="1"/>
            <a:r>
              <a:rPr lang="en-US" dirty="0"/>
              <a:t>Each vertex runs a program to transform itself</a:t>
            </a:r>
          </a:p>
          <a:p>
            <a:pPr lvl="1"/>
            <a:r>
              <a:rPr lang="en-US" dirty="0"/>
              <a:t>Each vertex sends messages to other vertices</a:t>
            </a:r>
          </a:p>
        </p:txBody>
      </p:sp>
    </p:spTree>
    <p:extLst>
      <p:ext uri="{BB962C8B-B14F-4D97-AF65-F5344CB8AC3E}">
        <p14:creationId xmlns:p14="http://schemas.microsoft.com/office/powerpoint/2010/main" val="662312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BFS: </a:t>
            </a:r>
            <a:r>
              <a:rPr lang="en-US" dirty="0" err="1"/>
              <a:t>Intialization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2289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initialGraph</a:t>
            </a:r>
            <a:r>
              <a:rPr lang="en-US" b="1" dirty="0"/>
              <a:t> = </a:t>
            </a:r>
            <a:r>
              <a:rPr lang="en-US" b="1" dirty="0" err="1"/>
              <a:t>graph.mapVertices</a:t>
            </a:r>
            <a:r>
              <a:rPr lang="en-US" b="1" dirty="0"/>
              <a:t>((id, _) =&gt; if (id == root) 0.0 else </a:t>
            </a:r>
            <a:r>
              <a:rPr lang="en-US" b="1" dirty="0" err="1"/>
              <a:t>Double.PositiveInfinity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0796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708"/>
            <a:ext cx="8534400" cy="17947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triplet =&gt; { </a:t>
            </a:r>
          </a:p>
          <a:p>
            <a:pPr marL="0" indent="0">
              <a:buNone/>
            </a:pPr>
            <a:r>
              <a:rPr lang="en-US" dirty="0"/>
              <a:t>          if (</a:t>
            </a:r>
            <a:r>
              <a:rPr lang="en-US" dirty="0" err="1"/>
              <a:t>triplet.srcAttr</a:t>
            </a:r>
            <a:r>
              <a:rPr lang="en-US" dirty="0"/>
              <a:t> != </a:t>
            </a:r>
            <a:r>
              <a:rPr lang="en-US" dirty="0" err="1"/>
              <a:t>Double.PositiveInfinity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        Iterator((</a:t>
            </a:r>
            <a:r>
              <a:rPr lang="en-US" dirty="0" err="1"/>
              <a:t>triplet.dstId</a:t>
            </a:r>
            <a:r>
              <a:rPr lang="en-US" dirty="0"/>
              <a:t>, triplet.srcAttr+1)) </a:t>
            </a:r>
          </a:p>
          <a:p>
            <a:pPr marL="0" indent="0">
              <a:buNone/>
            </a:pPr>
            <a:r>
              <a:rPr lang="en-US" dirty="0"/>
              <a:t>          } else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Iterator.empty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} </a:t>
            </a:r>
          </a:p>
          <a:p>
            <a:pPr marL="0" indent="0">
              <a:buNone/>
            </a:pPr>
            <a:r>
              <a:rPr lang="en-US" dirty="0"/>
              <a:t>        }, 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7981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the minimum distance at each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Pregel’s</a:t>
            </a:r>
            <a:r>
              <a:rPr lang="en-US" dirty="0"/>
              <a:t> vertex program will preserve the minimum distance between the one it receives and what it has:</a:t>
            </a:r>
          </a:p>
          <a:p>
            <a:pPr lvl="1"/>
            <a:r>
              <a:rPr lang="sv-SE" dirty="0"/>
              <a:t>(id, attr, msg) =&gt; math.min(attr, msg)</a:t>
            </a:r>
            <a:endParaRPr lang="en-US" dirty="0"/>
          </a:p>
          <a:p>
            <a:r>
              <a:rPr lang="en-US" dirty="0"/>
              <a:t>Its reduce operation preserves the minimum distance if multiple messages are received for the same vertex: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700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769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initialGraph</a:t>
            </a:r>
            <a:r>
              <a:rPr lang="en-US" dirty="0"/>
              <a:t> = </a:t>
            </a:r>
            <a:r>
              <a:rPr lang="en-US" dirty="0" err="1"/>
              <a:t>graph.mapVertices</a:t>
            </a:r>
            <a:r>
              <a:rPr lang="en-US" dirty="0"/>
              <a:t>((id, _) =&gt; if (id == root) 0.0 else </a:t>
            </a:r>
            <a:r>
              <a:rPr lang="en-US" dirty="0" err="1"/>
              <a:t>Double.PositiveInfinity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bfs</a:t>
            </a:r>
            <a:r>
              <a:rPr lang="en-US" dirty="0"/>
              <a:t> = </a:t>
            </a:r>
            <a:r>
              <a:rPr lang="en-US" dirty="0" err="1"/>
              <a:t>initialGraph.pregel</a:t>
            </a:r>
            <a:r>
              <a:rPr lang="en-US" dirty="0"/>
              <a:t>(</a:t>
            </a:r>
            <a:r>
              <a:rPr lang="en-US" dirty="0" err="1"/>
              <a:t>Double.PositiveInfinity</a:t>
            </a:r>
            <a:r>
              <a:rPr lang="en-US" dirty="0"/>
              <a:t>, 10)( </a:t>
            </a:r>
          </a:p>
          <a:p>
            <a:pPr marL="0" indent="0">
              <a:buNone/>
            </a:pPr>
            <a:r>
              <a:rPr lang="en-US" dirty="0"/>
              <a:t>        (id, 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msg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msg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triplet =&gt; { </a:t>
            </a:r>
          </a:p>
          <a:p>
            <a:pPr marL="0" indent="0">
              <a:buNone/>
            </a:pPr>
            <a:r>
              <a:rPr lang="en-US" dirty="0"/>
              <a:t>          if (</a:t>
            </a:r>
            <a:r>
              <a:rPr lang="en-US" dirty="0" err="1"/>
              <a:t>triplet.srcAttr</a:t>
            </a:r>
            <a:r>
              <a:rPr lang="en-US" dirty="0"/>
              <a:t> != </a:t>
            </a:r>
            <a:r>
              <a:rPr lang="en-US" dirty="0" err="1"/>
              <a:t>Double.PositiveInfinity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        Iterator((</a:t>
            </a:r>
            <a:r>
              <a:rPr lang="en-US" dirty="0" err="1"/>
              <a:t>triplet.dstId</a:t>
            </a:r>
            <a:r>
              <a:rPr lang="en-US" dirty="0"/>
              <a:t>, triplet.srcAttr+1)) </a:t>
            </a:r>
          </a:p>
          <a:p>
            <a:pPr marL="0" indent="0">
              <a:buNone/>
            </a:pPr>
            <a:r>
              <a:rPr lang="en-US" dirty="0"/>
              <a:t>          } else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Iterator.empty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} </a:t>
            </a:r>
          </a:p>
          <a:p>
            <a:pPr marL="0" indent="0">
              <a:buNone/>
            </a:pPr>
            <a:r>
              <a:rPr lang="en-US" dirty="0"/>
              <a:t>        },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(</a:t>
            </a:r>
            <a:r>
              <a:rPr lang="en-US" dirty="0" err="1"/>
              <a:t>a,b</a:t>
            </a:r>
            <a:r>
              <a:rPr lang="en-US" dirty="0"/>
              <a:t>) =&gt;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282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your RDD’s only contain one little chunk of incoming data.</a:t>
            </a:r>
          </a:p>
          <a:p>
            <a:r>
              <a:rPr lang="en-US" dirty="0"/>
              <a:t>“Windowed operations” can combine results from multiple batches over some sliding time window</a:t>
            </a:r>
          </a:p>
          <a:p>
            <a:pPr lvl="1"/>
            <a:r>
              <a:rPr lang="en-US" dirty="0"/>
              <a:t>See window(), </a:t>
            </a:r>
            <a:r>
              <a:rPr lang="en-US" dirty="0" err="1"/>
              <a:t>reduceByWindow</a:t>
            </a:r>
            <a:r>
              <a:rPr lang="en-US" dirty="0"/>
              <a:t>(), </a:t>
            </a:r>
            <a:r>
              <a:rPr lang="en-US" dirty="0" err="1"/>
              <a:t>reduceByKeyAndWindow</a:t>
            </a:r>
            <a:r>
              <a:rPr lang="en-US" dirty="0"/>
              <a:t>()</a:t>
            </a:r>
          </a:p>
          <a:p>
            <a:r>
              <a:rPr lang="en-US" dirty="0" err="1"/>
              <a:t>updateStateByKey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Lets you maintain a state across many batches as time goes on</a:t>
            </a:r>
          </a:p>
          <a:p>
            <a:pPr lvl="1"/>
            <a:r>
              <a:rPr lang="en-US" dirty="0"/>
              <a:t>For example, running counts of some event</a:t>
            </a:r>
          </a:p>
        </p:txBody>
      </p:sp>
    </p:spTree>
    <p:extLst>
      <p:ext uri="{BB962C8B-B14F-4D97-AF65-F5344CB8AC3E}">
        <p14:creationId xmlns:p14="http://schemas.microsoft.com/office/powerpoint/2010/main" val="13391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run a Spark Streaming script that monitors live Tweets from Twitter, and keeps track of the most popular hashtags as Tweets are received!</a:t>
            </a:r>
          </a:p>
        </p:txBody>
      </p:sp>
    </p:spTree>
    <p:extLst>
      <p:ext uri="{BB962C8B-B14F-4D97-AF65-F5344CB8AC3E}">
        <p14:creationId xmlns:p14="http://schemas.microsoft.com/office/powerpoint/2010/main" val="4671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 Twitter developer account.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763850" cy="3615267"/>
          </a:xfrm>
        </p:spPr>
        <p:txBody>
          <a:bodyPr/>
          <a:lstStyle/>
          <a:p>
            <a:r>
              <a:rPr lang="en-US" dirty="0"/>
              <a:t>Specifically we need to get an API key and access token</a:t>
            </a:r>
          </a:p>
          <a:p>
            <a:r>
              <a:rPr lang="en-US" dirty="0"/>
              <a:t>This allows us to stream Twitter data in real time!</a:t>
            </a:r>
          </a:p>
          <a:p>
            <a:r>
              <a:rPr lang="en-US" dirty="0"/>
              <a:t>Do this at https://apps.twitter.com/</a:t>
            </a:r>
          </a:p>
        </p:txBody>
      </p:sp>
      <p:pic>
        <p:nvPicPr>
          <p:cNvPr id="2050" name="Picture 2" descr="https://pmcdeadline2.files.wordpress.com/2014/06/twitter-logo.png?w=9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603" y="411748"/>
            <a:ext cx="2816143" cy="28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2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twitter.txt file in your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each line, specify a name and your own consumer key &amp; access token information.</a:t>
            </a:r>
          </a:p>
          <a:p>
            <a:endParaRPr lang="en-US" dirty="0"/>
          </a:p>
          <a:p>
            <a:r>
              <a:rPr lang="en-US" dirty="0"/>
              <a:t>For example (substitute in your own keys &amp; tokens!)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consumerKey</a:t>
            </a:r>
            <a:r>
              <a:rPr lang="en-US" dirty="0"/>
              <a:t> AXXXXXXXXXXXXXXXXXXXXXXXXXXSQ</a:t>
            </a:r>
            <a:br>
              <a:rPr lang="en-US" dirty="0"/>
            </a:br>
            <a:r>
              <a:rPr lang="en-US" dirty="0" err="1"/>
              <a:t>consumerSecret</a:t>
            </a:r>
            <a:r>
              <a:rPr lang="en-US" dirty="0"/>
              <a:t> 9EwXXXXXXXXXXXXXXXXXXXXXXXXXXXXXOG8lVKVX</a:t>
            </a:r>
            <a:br>
              <a:rPr lang="en-US" dirty="0"/>
            </a:br>
            <a:r>
              <a:rPr lang="en-US" dirty="0" err="1"/>
              <a:t>accessToken</a:t>
            </a:r>
            <a:r>
              <a:rPr lang="en-US" dirty="0"/>
              <a:t> 384953089-3DUtu13XXXXXXXXXXXXXXXXXXXXXXXOM</a:t>
            </a:r>
            <a:br>
              <a:rPr lang="en-US" dirty="0"/>
            </a:br>
            <a:r>
              <a:rPr lang="en-US" dirty="0" err="1"/>
              <a:t>accessTokenSecret</a:t>
            </a:r>
            <a:r>
              <a:rPr lang="en-US" dirty="0"/>
              <a:t> 7XXXXXXXXXXXXXXXXXXXXXXX4W3411l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9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00844"/>
            <a:ext cx="9404723" cy="1400530"/>
          </a:xfrm>
        </p:spPr>
        <p:txBody>
          <a:bodyPr/>
          <a:lstStyle/>
          <a:p>
            <a:r>
              <a:rPr lang="en-US" dirty="0"/>
              <a:t>Step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24547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a Twitter stream and extract just the messages themselves</a:t>
            </a:r>
          </a:p>
          <a:p>
            <a:r>
              <a:rPr lang="en-US" b="1" dirty="0" err="1"/>
              <a:t>val</a:t>
            </a:r>
            <a:r>
              <a:rPr lang="en-US" b="1" dirty="0"/>
              <a:t> tweets = </a:t>
            </a:r>
            <a:r>
              <a:rPr lang="en-US" b="1" dirty="0" err="1"/>
              <a:t>TwitterUtils.createStream</a:t>
            </a:r>
            <a:r>
              <a:rPr lang="en-US" b="1" dirty="0"/>
              <a:t>(</a:t>
            </a:r>
            <a:r>
              <a:rPr lang="en-US" b="1" dirty="0" err="1"/>
              <a:t>ssc</a:t>
            </a:r>
            <a:r>
              <a:rPr lang="en-US" b="1" dirty="0"/>
              <a:t>, None)</a:t>
            </a:r>
            <a:br>
              <a:rPr lang="en-US" b="1" dirty="0"/>
            </a:br>
            <a:r>
              <a:rPr lang="en-US" b="1" dirty="0" err="1"/>
              <a:t>val</a:t>
            </a:r>
            <a:r>
              <a:rPr lang="en-US" b="1" dirty="0"/>
              <a:t> statuses = </a:t>
            </a:r>
            <a:r>
              <a:rPr lang="en-US" b="1" dirty="0" err="1"/>
              <a:t>tweets.map</a:t>
            </a:r>
            <a:r>
              <a:rPr lang="en-US" b="1" dirty="0"/>
              <a:t>(status =&gt; </a:t>
            </a:r>
            <a:r>
              <a:rPr lang="en-US" b="1" dirty="0" err="1"/>
              <a:t>status.getText</a:t>
            </a:r>
            <a:r>
              <a:rPr lang="en-US" b="1" dirty="0"/>
              <a:t>())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Vote for #</a:t>
            </a:r>
            <a:r>
              <a:rPr lang="en-US" b="1" dirty="0" err="1"/>
              <a:t>BoatyMcBoatFace</a:t>
            </a:r>
            <a:r>
              <a:rPr lang="en-US" b="1" dirty="0"/>
              <a:t>!</a:t>
            </a:r>
            <a:br>
              <a:rPr lang="en-US" b="1" dirty="0"/>
            </a:br>
            <a:r>
              <a:rPr lang="en-US" b="1" dirty="0"/>
              <a:t>Vote for “I Like Big Boats and I Cannot Lie!”</a:t>
            </a:r>
            <a:br>
              <a:rPr lang="en-US" b="1" dirty="0"/>
            </a:br>
            <a:r>
              <a:rPr lang="en-US" b="1" dirty="0"/>
              <a:t>No! Vote for #</a:t>
            </a:r>
            <a:r>
              <a:rPr lang="en-US" b="1" dirty="0" err="1"/>
              <a:t>WhatIceberg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b="1" dirty="0"/>
              <a:t>Are you crazy? #</a:t>
            </a:r>
            <a:r>
              <a:rPr lang="en-US" b="1" dirty="0" err="1"/>
              <a:t>BoatyMcBoatFace</a:t>
            </a:r>
            <a:r>
              <a:rPr lang="en-US" b="1" dirty="0"/>
              <a:t> all the way.</a:t>
            </a:r>
            <a:br>
              <a:rPr lang="en-US" b="1" dirty="0"/>
            </a:br>
            <a:r>
              <a:rPr lang="en-US" b="1" dirty="0"/>
              <a:t>…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8194" name="Picture 2" descr="https://pbs.twimg.com/profile_images/712086002542747648/qjoKvd8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1" y="4079685"/>
            <a:ext cx="2320257" cy="232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8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new </a:t>
            </a:r>
            <a:r>
              <a:rPr lang="en-US" dirty="0" err="1"/>
              <a:t>Dstream</a:t>
            </a:r>
            <a:r>
              <a:rPr lang="en-US" dirty="0"/>
              <a:t> that has every individual word as its own entry.</a:t>
            </a:r>
          </a:p>
          <a:p>
            <a:r>
              <a:rPr lang="en-US" dirty="0"/>
              <a:t>We use </a:t>
            </a:r>
            <a:r>
              <a:rPr lang="en-US" dirty="0" err="1"/>
              <a:t>flatMap</a:t>
            </a:r>
            <a:r>
              <a:rPr lang="en-US" dirty="0"/>
              <a:t>() for this</a:t>
            </a:r>
          </a:p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tweetwords</a:t>
            </a:r>
            <a:r>
              <a:rPr lang="en-US" b="1" dirty="0"/>
              <a:t> = </a:t>
            </a:r>
            <a:r>
              <a:rPr lang="en-US" b="1" dirty="0" err="1"/>
              <a:t>statuses.flatMap</a:t>
            </a:r>
            <a:r>
              <a:rPr lang="en-US" b="1" dirty="0"/>
              <a:t>(</a:t>
            </a:r>
            <a:r>
              <a:rPr lang="en-US" b="1" dirty="0" err="1"/>
              <a:t>tweetText</a:t>
            </a:r>
            <a:r>
              <a:rPr lang="en-US" b="1" dirty="0"/>
              <a:t> =&gt; </a:t>
            </a:r>
            <a:r>
              <a:rPr lang="en-US" b="1" u="sng" dirty="0" err="1"/>
              <a:t>tweetText.split</a:t>
            </a:r>
            <a:r>
              <a:rPr lang="en-US" b="1" u="sng" dirty="0"/>
              <a:t>(" "))</a:t>
            </a: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b="1" dirty="0"/>
              <a:t>Vote</a:t>
            </a:r>
            <a:br>
              <a:rPr lang="en-US" b="1" dirty="0"/>
            </a:br>
            <a:r>
              <a:rPr lang="en-US" b="1" dirty="0"/>
              <a:t>for</a:t>
            </a:r>
            <a:br>
              <a:rPr lang="en-US" b="1" dirty="0"/>
            </a:br>
            <a:r>
              <a:rPr lang="en-US" b="1" dirty="0"/>
              <a:t>#</a:t>
            </a:r>
            <a:r>
              <a:rPr lang="en-US" b="1" dirty="0" err="1"/>
              <a:t>BoatyMcBoatFace</a:t>
            </a:r>
            <a:br>
              <a:rPr lang="en-US" b="1" dirty="0"/>
            </a:br>
            <a:r>
              <a:rPr lang="en-US" b="1" dirty="0"/>
              <a:t>Vote</a:t>
            </a:r>
            <a:br>
              <a:rPr lang="en-US" b="1" dirty="0"/>
            </a:br>
            <a:r>
              <a:rPr lang="en-US" b="1" dirty="0"/>
              <a:t>For</a:t>
            </a:r>
            <a:br>
              <a:rPr lang="en-US" b="1" dirty="0"/>
            </a:br>
            <a:r>
              <a:rPr lang="en-US" b="1" dirty="0"/>
              <a:t>I</a:t>
            </a:r>
            <a:br>
              <a:rPr lang="en-US" b="1" dirty="0"/>
            </a:b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45573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2050</Words>
  <Application>Microsoft Office PowerPoint</Application>
  <PresentationFormat>Widescreen</PresentationFormat>
  <Paragraphs>253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Menlo</vt:lpstr>
      <vt:lpstr>Times New Roman</vt:lpstr>
      <vt:lpstr>Wingdings 3</vt:lpstr>
      <vt:lpstr>Slice</vt:lpstr>
      <vt:lpstr>Spark Streaming</vt:lpstr>
      <vt:lpstr>Spark Streaming</vt:lpstr>
      <vt:lpstr>Spark Streaming: The Dstream api</vt:lpstr>
      <vt:lpstr>Spark streaming</vt:lpstr>
      <vt:lpstr>Let’s stream</vt:lpstr>
      <vt:lpstr>Need a Twitter developer account.</vt:lpstr>
      <vt:lpstr>Create a twitter.txt file in your workspace</vt:lpstr>
      <vt:lpstr>Step one</vt:lpstr>
      <vt:lpstr>Step two</vt:lpstr>
      <vt:lpstr>Step three</vt:lpstr>
      <vt:lpstr>Step four</vt:lpstr>
      <vt:lpstr>Step five</vt:lpstr>
      <vt:lpstr>Step six</vt:lpstr>
      <vt:lpstr>Let’s see it in action</vt:lpstr>
      <vt:lpstr>Structured streaming</vt:lpstr>
      <vt:lpstr>Streaming log files</vt:lpstr>
      <vt:lpstr>Let’s stream logs</vt:lpstr>
      <vt:lpstr>Exercise</vt:lpstr>
      <vt:lpstr>Introducing windows</vt:lpstr>
      <vt:lpstr>Window example</vt:lpstr>
      <vt:lpstr>Windowed aggregation code</vt:lpstr>
      <vt:lpstr>Your challenge</vt:lpstr>
      <vt:lpstr>Useful snippets</vt:lpstr>
      <vt:lpstr>Graphx</vt:lpstr>
      <vt:lpstr>Graphx</vt:lpstr>
      <vt:lpstr>graphx</vt:lpstr>
      <vt:lpstr>Creating Vertex RDD’s</vt:lpstr>
      <vt:lpstr>Creating edge RDD’s</vt:lpstr>
      <vt:lpstr>Creating a graph</vt:lpstr>
      <vt:lpstr>Doing stuff</vt:lpstr>
      <vt:lpstr>Breadth-first search with pregel</vt:lpstr>
      <vt:lpstr>How Pregel Works</vt:lpstr>
      <vt:lpstr>BFS: Intialization</vt:lpstr>
      <vt:lpstr>Sending messages</vt:lpstr>
      <vt:lpstr>Preserving the minimum distance at each step</vt:lpstr>
      <vt:lpstr>Putting it All Together</vt:lpstr>
      <vt:lpstr>Let’s do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</dc:title>
  <dc:creator>Frank Kane</dc:creator>
  <cp:lastModifiedBy>Frank Kane</cp:lastModifiedBy>
  <cp:revision>3</cp:revision>
  <dcterms:created xsi:type="dcterms:W3CDTF">2020-09-04T20:48:53Z</dcterms:created>
  <dcterms:modified xsi:type="dcterms:W3CDTF">2020-09-04T21:17:34Z</dcterms:modified>
</cp:coreProperties>
</file>