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774E6-64B1-4566-9680-A13F312BF3AB}" type="datetimeFigureOut">
              <a:rPr lang="en-US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DF1D0-3BB9-4AA7-89BB-1DB3F4B172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4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8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2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3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7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5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0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56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6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35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550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342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75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03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5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7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0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1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4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4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0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8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7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59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the ratings counter code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Frank Kane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execution plan is created from your RDD’s</a:t>
            </a:r>
          </a:p>
        </p:txBody>
      </p:sp>
      <p:sp>
        <p:nvSpPr>
          <p:cNvPr id="6" name="Rectangle 5"/>
          <p:cNvSpPr/>
          <p:nvPr/>
        </p:nvSpPr>
        <p:spPr>
          <a:xfrm>
            <a:off x="2677297" y="2743200"/>
            <a:ext cx="2125362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countByValue</a:t>
            </a:r>
            <a:r>
              <a:rPr lang="en-US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7297" y="1497457"/>
            <a:ext cx="2125362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77297" y="251714"/>
            <a:ext cx="2125362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textFile</a:t>
            </a:r>
            <a:r>
              <a:rPr lang="en-US" dirty="0"/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1412" y="1499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/>
              </a:rPr>
              <a:t>196 242 3 881250949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 </a:t>
            </a:r>
            <a:r>
              <a:rPr lang="en-US" dirty="0">
                <a:latin typeface="Courier New"/>
              </a:rPr>
              <a:t>186 302 3 891717742</a:t>
            </a:r>
          </a:p>
          <a:p>
            <a:r>
              <a:rPr lang="en-US" dirty="0">
                <a:latin typeface="Courier New"/>
              </a:rPr>
              <a:t>22  377 1 878887116  244  51 2 880606923</a:t>
            </a:r>
          </a:p>
          <a:p>
            <a:r>
              <a:rPr lang="en-US" dirty="0">
                <a:latin typeface="Courier New"/>
              </a:rPr>
              <a:t>166 346 1 886397596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41341" y="18690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3     3    1    2    1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41341" y="303420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(3, 2)  (1, 2)  (2, 1)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631459" y="2174789"/>
            <a:ext cx="16476" cy="810968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689124" y="2157062"/>
            <a:ext cx="354227" cy="76737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>
            <a:off x="7389341" y="2238403"/>
            <a:ext cx="0" cy="795803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834184" y="2174789"/>
            <a:ext cx="165228" cy="859417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 flipH="1">
            <a:off x="7389341" y="2174789"/>
            <a:ext cx="741407" cy="859417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557319" y="1073268"/>
            <a:ext cx="8238" cy="64844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31229" y="1069728"/>
            <a:ext cx="8238" cy="64844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389341" y="1082634"/>
            <a:ext cx="8238" cy="64844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782581" y="1076528"/>
            <a:ext cx="8238" cy="64844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154992" y="1077433"/>
            <a:ext cx="8238" cy="64844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5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job is broken into stages based on when data needs to be reorganized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77297" y="2743200"/>
            <a:ext cx="2125362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countByValue</a:t>
            </a:r>
            <a:r>
              <a:rPr lang="en-US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77297" y="1497457"/>
            <a:ext cx="2125362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map()</a:t>
            </a:r>
          </a:p>
        </p:txBody>
      </p:sp>
      <p:sp>
        <p:nvSpPr>
          <p:cNvPr id="6" name="Rectangle 5"/>
          <p:cNvSpPr/>
          <p:nvPr/>
        </p:nvSpPr>
        <p:spPr>
          <a:xfrm>
            <a:off x="2677297" y="251714"/>
            <a:ext cx="2125362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textFile</a:t>
            </a:r>
            <a:r>
              <a:rPr lang="en-US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1412" y="1499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/>
              </a:rPr>
              <a:t>196 242 3 881250949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 </a:t>
            </a:r>
            <a:r>
              <a:rPr lang="en-US" dirty="0">
                <a:latin typeface="Courier New"/>
              </a:rPr>
              <a:t>186 302 3 891717742</a:t>
            </a:r>
          </a:p>
          <a:p>
            <a:r>
              <a:rPr lang="en-US" dirty="0">
                <a:latin typeface="Courier New"/>
              </a:rPr>
              <a:t>22  377 1 878887116  244  51 2 880606923</a:t>
            </a:r>
          </a:p>
          <a:p>
            <a:r>
              <a:rPr lang="en-US" dirty="0">
                <a:latin typeface="Courier New"/>
              </a:rPr>
              <a:t>166 346 1 886397596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1341" y="18690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3     3    1    2    1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1341" y="303420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(3, 2)  (1, 2)  (2, 1)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631459" y="2174789"/>
            <a:ext cx="16476" cy="810968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689124" y="2157062"/>
            <a:ext cx="354227" cy="76737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7389341" y="2238403"/>
            <a:ext cx="0" cy="795803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834184" y="2174789"/>
            <a:ext cx="165228" cy="859417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7389341" y="2174789"/>
            <a:ext cx="741407" cy="859417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57319" y="1073268"/>
            <a:ext cx="8238" cy="64844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31229" y="1069728"/>
            <a:ext cx="8238" cy="64844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89341" y="1082634"/>
            <a:ext cx="8238" cy="64844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782581" y="1076528"/>
            <a:ext cx="8238" cy="64844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154992" y="1077433"/>
            <a:ext cx="8238" cy="64844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>
            <a:off x="1927654" y="345989"/>
            <a:ext cx="329514" cy="2148246"/>
          </a:xfrm>
          <a:prstGeom prst="leftBrac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7661" y="123544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4212" y="2985757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40979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Each stage is broken into tasks (which may be distributed across a cluster)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7297" y="2743200"/>
            <a:ext cx="2125362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countByValue</a:t>
            </a:r>
            <a:r>
              <a:rPr lang="en-US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77297" y="1497457"/>
            <a:ext cx="2125362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map()</a:t>
            </a:r>
          </a:p>
        </p:txBody>
      </p:sp>
      <p:sp>
        <p:nvSpPr>
          <p:cNvPr id="6" name="Rectangle 5"/>
          <p:cNvSpPr/>
          <p:nvPr/>
        </p:nvSpPr>
        <p:spPr>
          <a:xfrm>
            <a:off x="2677297" y="251714"/>
            <a:ext cx="2125362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textFile</a:t>
            </a:r>
            <a:r>
              <a:rPr lang="en-US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1412" y="1499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/>
              </a:rPr>
              <a:t>196 242 3 881250949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 </a:t>
            </a:r>
            <a:r>
              <a:rPr lang="en-US" dirty="0">
                <a:latin typeface="Courier New"/>
              </a:rPr>
              <a:t>186 302 3 891717742</a:t>
            </a:r>
          </a:p>
          <a:p>
            <a:r>
              <a:rPr lang="en-US" dirty="0">
                <a:latin typeface="Courier New"/>
              </a:rPr>
              <a:t>22  377 1 878887116  244  51 2 880606923</a:t>
            </a:r>
          </a:p>
          <a:p>
            <a:r>
              <a:rPr lang="en-US" dirty="0">
                <a:latin typeface="Courier New"/>
              </a:rPr>
              <a:t>166 346 1 886397596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1341" y="18690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3     3    1    2    1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1341" y="303420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(3, 2)  (1, 2)  (2, 1)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631459" y="2174789"/>
            <a:ext cx="16476" cy="810968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689124" y="2157062"/>
            <a:ext cx="354227" cy="76737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7389341" y="2238403"/>
            <a:ext cx="0" cy="795803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834184" y="2174789"/>
            <a:ext cx="165228" cy="859417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7389341" y="2174789"/>
            <a:ext cx="741407" cy="859417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57319" y="1073268"/>
            <a:ext cx="8238" cy="648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31229" y="1069728"/>
            <a:ext cx="8238" cy="648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89341" y="1082634"/>
            <a:ext cx="8238" cy="648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782581" y="1076528"/>
            <a:ext cx="8238" cy="648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154992" y="1077433"/>
            <a:ext cx="8238" cy="648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>
            <a:off x="1927654" y="345989"/>
            <a:ext cx="329514" cy="2148246"/>
          </a:xfrm>
          <a:prstGeom prst="leftBrac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7661" y="123544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4212" y="2985757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170477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Finally the tasks are scheduled across your cluster and executed</a:t>
            </a:r>
          </a:p>
        </p:txBody>
      </p:sp>
      <p:pic>
        <p:nvPicPr>
          <p:cNvPr id="1026" name="Picture 2" descr="https://pixabay.com/static/uploads/photo/2016/03/04/19/36/gears-1236578_960_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876" y="143874"/>
            <a:ext cx="6515186" cy="434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62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what we need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441" y="2188200"/>
            <a:ext cx="7658360" cy="156966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package </a:t>
            </a:r>
            <a:r>
              <a:rPr lang="en-US" sz="2400" dirty="0" err="1"/>
              <a:t>com.sundogsoftware.spark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err="1"/>
              <a:t>org.apache.spark</a:t>
            </a:r>
            <a:r>
              <a:rPr lang="en-US" sz="2400" dirty="0"/>
              <a:t>._</a:t>
            </a:r>
          </a:p>
          <a:p>
            <a:r>
              <a:rPr lang="en-US" sz="2400"/>
              <a:t>import </a:t>
            </a:r>
            <a:r>
              <a:rPr lang="en-US" sz="2400" dirty="0"/>
              <a:t>org.apache.log4j._</a:t>
            </a:r>
          </a:p>
        </p:txBody>
      </p:sp>
    </p:spTree>
    <p:extLst>
      <p:ext uri="{BB962C8B-B14F-4D97-AF65-F5344CB8AC3E}">
        <p14:creationId xmlns:p14="http://schemas.microsoft.com/office/powerpoint/2010/main" val="375325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our context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2877" y="2170113"/>
            <a:ext cx="10711798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sc</a:t>
            </a:r>
            <a:r>
              <a:rPr lang="en-US" sz="2400" dirty="0"/>
              <a:t> = new </a:t>
            </a:r>
            <a:r>
              <a:rPr lang="en-US" sz="2400" dirty="0" err="1"/>
              <a:t>SparkContext</a:t>
            </a:r>
            <a:r>
              <a:rPr lang="en-US" sz="2400" dirty="0"/>
              <a:t>("local[*]", "</a:t>
            </a:r>
            <a:r>
              <a:rPr lang="en-US" sz="2400" dirty="0" err="1"/>
              <a:t>RatingsCounter</a:t>
            </a:r>
            <a:r>
              <a:rPr lang="en-US" sz="2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7561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the data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212" y="445957"/>
            <a:ext cx="3048000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ourier New"/>
              </a:rPr>
              <a:t>196 242 3 881250949</a:t>
            </a:r>
            <a:endParaRPr lang="en-US">
              <a:solidFill>
                <a:srgbClr val="FFFFFF"/>
              </a:solidFill>
              <a:latin typeface="Courier New"/>
            </a:endParaRPr>
          </a:p>
          <a:p>
            <a:r>
              <a:rPr lang="en-US" dirty="0">
                <a:latin typeface="Courier New"/>
              </a:rPr>
              <a:t>186 302 3 891717742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22  377 1 878887116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244  51 2 880606923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166 346 1 886397596</a:t>
            </a:r>
            <a:endParaRPr lang="en-US"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9098" y="3350302"/>
            <a:ext cx="6495737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lines = </a:t>
            </a:r>
            <a:r>
              <a:rPr lang="en-US" dirty="0" err="1"/>
              <a:t>sc.textFile</a:t>
            </a:r>
            <a:r>
              <a:rPr lang="en-US" dirty="0"/>
              <a:t>("../ml-100k/</a:t>
            </a:r>
            <a:r>
              <a:rPr lang="en-US" dirty="0" err="1"/>
              <a:t>u.data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94109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 (map) the data we care about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015" y="256478"/>
            <a:ext cx="3048000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ourier New"/>
              </a:rPr>
              <a:t>196 242 3 881250949</a:t>
            </a:r>
            <a:endParaRPr lang="en-US" dirty="0">
              <a:solidFill>
                <a:srgbClr val="FFFFFF"/>
              </a:solidFill>
              <a:latin typeface="Courier New"/>
            </a:endParaRPr>
          </a:p>
          <a:p>
            <a:r>
              <a:rPr lang="en-US" dirty="0">
                <a:latin typeface="Courier New"/>
              </a:rPr>
              <a:t>186 302 3 891717742</a:t>
            </a:r>
          </a:p>
          <a:p>
            <a:r>
              <a:rPr lang="en-US" dirty="0">
                <a:latin typeface="Courier New"/>
              </a:rPr>
              <a:t>22  377 1 878887116</a:t>
            </a:r>
          </a:p>
          <a:p>
            <a:r>
              <a:rPr lang="en-US" dirty="0">
                <a:latin typeface="Courier New"/>
              </a:rPr>
              <a:t>244  51 2 880606923</a:t>
            </a:r>
          </a:p>
          <a:p>
            <a:r>
              <a:rPr lang="en-US" dirty="0">
                <a:latin typeface="Courier New"/>
              </a:rPr>
              <a:t>166 346 1 886397596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0942" y="2619847"/>
            <a:ext cx="634318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ratings = </a:t>
            </a:r>
            <a:r>
              <a:rPr lang="en-US" dirty="0" err="1"/>
              <a:t>lines.map</a:t>
            </a:r>
            <a:r>
              <a:rPr lang="en-US" dirty="0"/>
              <a:t>(x =&gt; </a:t>
            </a:r>
            <a:r>
              <a:rPr lang="en-US" dirty="0" err="1"/>
              <a:t>x.toString</a:t>
            </a:r>
            <a:r>
              <a:rPr lang="en-US" dirty="0"/>
              <a:t>().split("\t")(2))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1325" y="3006464"/>
            <a:ext cx="2743200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3</a:t>
            </a:r>
            <a:endParaRPr lang="en-US"/>
          </a:p>
          <a:p>
            <a:pPr algn="ctr"/>
            <a:r>
              <a:rPr lang="en-US" dirty="0"/>
              <a:t>1</a:t>
            </a:r>
            <a:endParaRPr lang="en-US"/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/>
              <a:t>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45796" y="1607949"/>
            <a:ext cx="914400" cy="914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734036" y="3182305"/>
            <a:ext cx="914400" cy="914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6658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an action: count by value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1999" y="1259623"/>
            <a:ext cx="515558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results = </a:t>
            </a:r>
            <a:r>
              <a:rPr lang="en-US" dirty="0" err="1"/>
              <a:t>ratings.countByValue</a:t>
            </a:r>
            <a:r>
              <a:rPr lang="en-US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7837" y="2586696"/>
            <a:ext cx="2743200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8190" y="2794555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(3, 2)</a:t>
            </a:r>
          </a:p>
          <a:p>
            <a:pPr algn="ctr"/>
            <a:r>
              <a:rPr lang="en-US" dirty="0"/>
              <a:t>(1, 2)</a:t>
            </a:r>
          </a:p>
          <a:p>
            <a:pPr algn="ctr"/>
            <a:r>
              <a:rPr lang="en-US" dirty="0"/>
              <a:t>(2, 1)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763607" y="3307179"/>
            <a:ext cx="2587083" cy="557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4718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and display the results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213" y="1393825"/>
            <a:ext cx="10825975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sortedResults</a:t>
            </a:r>
            <a:r>
              <a:rPr lang="en-US" dirty="0"/>
              <a:t> = </a:t>
            </a:r>
            <a:r>
              <a:rPr lang="en-US" dirty="0" err="1"/>
              <a:t>results.toSeq.sortBy</a:t>
            </a:r>
            <a:r>
              <a:rPr lang="en-US" dirty="0"/>
              <a:t>(_._1)</a:t>
            </a:r>
          </a:p>
          <a:p>
            <a:endParaRPr lang="en-US" dirty="0"/>
          </a:p>
          <a:p>
            <a:r>
              <a:rPr lang="en-US" dirty="0" err="1"/>
              <a:t>sortedResults.foreach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5320" y="2789207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1 2</a:t>
            </a:r>
          </a:p>
          <a:p>
            <a:pPr algn="ctr"/>
            <a:r>
              <a:rPr lang="en-US" dirty="0"/>
              <a:t>2 1</a:t>
            </a:r>
          </a:p>
          <a:p>
            <a:pPr algn="ctr"/>
            <a:r>
              <a:rPr lang="en-US" dirty="0"/>
              <a:t>3 2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3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just that easy.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190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Internals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actually happened?</a:t>
            </a:r>
          </a:p>
        </p:txBody>
      </p:sp>
    </p:spTree>
    <p:extLst>
      <p:ext uri="{BB962C8B-B14F-4D97-AF65-F5344CB8AC3E}">
        <p14:creationId xmlns:p14="http://schemas.microsoft.com/office/powerpoint/2010/main" val="416257772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</TotalTime>
  <Words>410</Words>
  <Application>Microsoft Office PowerPoint</Application>
  <PresentationFormat>Widescreen</PresentationFormat>
  <Paragraphs>88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Courier New</vt:lpstr>
      <vt:lpstr>Wingdings 3</vt:lpstr>
      <vt:lpstr>Slice</vt:lpstr>
      <vt:lpstr>understanding the ratings counter code</vt:lpstr>
      <vt:lpstr>Import what we need</vt:lpstr>
      <vt:lpstr>Set up our context</vt:lpstr>
      <vt:lpstr>Load the data</vt:lpstr>
      <vt:lpstr>extract (map) the data we care about</vt:lpstr>
      <vt:lpstr>perform an action: count by value</vt:lpstr>
      <vt:lpstr>Sort and display the results</vt:lpstr>
      <vt:lpstr>it's just that easy.</vt:lpstr>
      <vt:lpstr>Spark Internals</vt:lpstr>
      <vt:lpstr>An execution plan is created from your RDD’s</vt:lpstr>
      <vt:lpstr>The job is broken into stages based on when data needs to be reorganized </vt:lpstr>
      <vt:lpstr>Each stage is broken into tasks (which may be distributed across a cluster)</vt:lpstr>
      <vt:lpstr>Finally the tasks are scheduled across your cluster and executed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Frank Kane</cp:lastModifiedBy>
  <cp:revision>9</cp:revision>
  <dcterms:created xsi:type="dcterms:W3CDTF">2014-09-12T02:12:56Z</dcterms:created>
  <dcterms:modified xsi:type="dcterms:W3CDTF">2020-08-13T14:14:40Z</dcterms:modified>
</cp:coreProperties>
</file>