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A77F-E390-46F0-AE68-5A64CF902376}" type="datetimeFigureOut">
              <a:rPr lang="en-US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F030E-CCE6-49B6-97F7-205C772BCE0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030E-CCE6-49B6-97F7-205C772BCE0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4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17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26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10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1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2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5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7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1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66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Key/value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"friends by age" example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 averages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0063" y="2230244"/>
            <a:ext cx="8618538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averagesByAge</a:t>
            </a:r>
            <a:r>
              <a:rPr lang="en-US" b="1" dirty="0"/>
              <a:t> = </a:t>
            </a:r>
            <a:r>
              <a:rPr lang="en-US" b="1" dirty="0" err="1"/>
              <a:t>totalsByAge.mapValues</a:t>
            </a:r>
            <a:r>
              <a:rPr lang="en-US" b="1" dirty="0"/>
              <a:t>(x =&gt; x._1 / x._2)</a:t>
            </a:r>
            <a:endParaRPr lang="en-US" dirty="0">
              <a:latin typeface="Century Gothic" charset="0"/>
            </a:endParaRPr>
          </a:p>
          <a:p>
            <a:pPr algn="ctr"/>
            <a:endParaRPr lang="en-US" dirty="0">
              <a:latin typeface="Century Gothic" charset="0"/>
            </a:endParaRPr>
          </a:p>
          <a:p>
            <a:pPr algn="ctr"/>
            <a:r>
              <a:rPr lang="en-US" dirty="0"/>
              <a:t>(33, (387, 2)) =&gt; (33, 193.5)</a:t>
            </a:r>
          </a:p>
        </p:txBody>
      </p:sp>
    </p:spTree>
    <p:extLst>
      <p:ext uri="{BB962C8B-B14F-4D97-AF65-F5344CB8AC3E}">
        <p14:creationId xmlns:p14="http://schemas.microsoft.com/office/powerpoint/2010/main" val="22983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and display the results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2215" y="1411133"/>
            <a:ext cx="8416576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b="1" dirty="0"/>
              <a:t> results = </a:t>
            </a:r>
            <a:r>
              <a:rPr lang="en-US" b="1" dirty="0" err="1"/>
              <a:t>averagesByAge.collect</a:t>
            </a:r>
            <a:r>
              <a:rPr lang="en-US" b="1" dirty="0"/>
              <a:t>()</a:t>
            </a:r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 err="1" smtClean="0"/>
              <a:t>results.sorted.foreach</a:t>
            </a:r>
            <a:r>
              <a:rPr lang="en-US" dirty="0" smtClean="0"/>
              <a:t>(</a:t>
            </a:r>
            <a:r>
              <a:rPr lang="en-US" dirty="0" err="1" smtClean="0"/>
              <a:t>println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RDD's can hold key  / value pairs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For example: number of friends by age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Key is age, value is number of friends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Instead of just a list of ages or a list of # of friends, we can store</a:t>
            </a:r>
            <a:br>
              <a:rPr lang="en-US" dirty="0">
                <a:solidFill>
                  <a:schemeClr val="bg1"/>
                </a:solidFill>
                <a:latin typeface="Century Gothic"/>
              </a:rPr>
            </a:br>
            <a:r>
              <a:rPr lang="en-US" dirty="0">
                <a:solidFill>
                  <a:schemeClr val="bg1"/>
                </a:solidFill>
                <a:latin typeface="Century Gothic"/>
              </a:rPr>
              <a:t>(age, # friends), (age, # friends) etc...</a:t>
            </a:r>
          </a:p>
        </p:txBody>
      </p:sp>
    </p:spTree>
    <p:extLst>
      <p:ext uri="{BB962C8B-B14F-4D97-AF65-F5344CB8AC3E}">
        <p14:creationId xmlns:p14="http://schemas.microsoft.com/office/powerpoint/2010/main" val="30224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key/value RDD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Nothing special in </a:t>
            </a:r>
            <a:r>
              <a:rPr lang="en-US" dirty="0" smtClean="0">
                <a:solidFill>
                  <a:schemeClr val="bg1"/>
                </a:solidFill>
              </a:rPr>
              <a:t>Scala, </a:t>
            </a:r>
            <a:r>
              <a:rPr lang="en-US" dirty="0">
                <a:solidFill>
                  <a:schemeClr val="bg1"/>
                </a:solidFill>
              </a:rPr>
              <a:t>really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Just map pairs of data into the </a:t>
            </a:r>
            <a:r>
              <a:rPr lang="en-US" dirty="0" smtClean="0">
                <a:solidFill>
                  <a:schemeClr val="bg1"/>
                </a:solidFill>
                <a:latin typeface="Century Gothic"/>
              </a:rPr>
              <a:t>RDD using tuples. 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For 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Gothic"/>
              </a:rPr>
              <a:t/>
            </a:r>
            <a:br>
              <a:rPr lang="en-US" dirty="0">
                <a:solidFill>
                  <a:schemeClr val="bg1"/>
                </a:solidFill>
                <a:latin typeface="Century Gothic"/>
              </a:rPr>
            </a:br>
            <a:r>
              <a:rPr lang="en-US" dirty="0">
                <a:solidFill>
                  <a:schemeClr val="bg1"/>
                </a:solidFill>
                <a:latin typeface="Century Gothic"/>
              </a:rPr>
              <a:t>totalsByAge = </a:t>
            </a:r>
            <a:r>
              <a:rPr lang="en-US" dirty="0" err="1" smtClean="0">
                <a:solidFill>
                  <a:schemeClr val="bg1"/>
                </a:solidFill>
                <a:latin typeface="Century Gothic"/>
              </a:rPr>
              <a:t>rdd.map</a:t>
            </a:r>
            <a:r>
              <a:rPr lang="en-US" dirty="0" smtClean="0">
                <a:solidFill>
                  <a:schemeClr val="bg1"/>
                </a:solidFill>
                <a:latin typeface="Century Gothic"/>
              </a:rPr>
              <a:t>(x =&gt; 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(x, 1))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entury Gothic"/>
              </a:rPr>
              <a:t>Voila, you now have a key/value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RDD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OK to have </a:t>
            </a:r>
            <a:r>
              <a:rPr lang="en-US" dirty="0" smtClean="0">
                <a:solidFill>
                  <a:schemeClr val="bg1"/>
                </a:solidFill>
                <a:latin typeface="Century Gothic"/>
              </a:rPr>
              <a:t>tuples or other objects as 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values as well.</a:t>
            </a:r>
          </a:p>
        </p:txBody>
      </p:sp>
    </p:spTree>
    <p:extLst>
      <p:ext uri="{BB962C8B-B14F-4D97-AF65-F5344CB8AC3E}">
        <p14:creationId xmlns:p14="http://schemas.microsoft.com/office/powerpoint/2010/main" val="6175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can do special stuff with key/value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reduceByKey(): combine values with the same key using some function.  </a:t>
            </a:r>
            <a:r>
              <a:rPr lang="en-US" dirty="0" err="1" smtClean="0">
                <a:solidFill>
                  <a:schemeClr val="bg1"/>
                </a:solidFill>
              </a:rPr>
              <a:t>rdd.reduceByKey</a:t>
            </a:r>
            <a:r>
              <a:rPr lang="en-US" dirty="0" smtClean="0">
                <a:solidFill>
                  <a:schemeClr val="bg1"/>
                </a:solidFill>
              </a:rPr>
              <a:t>( (x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y) =&gt; </a:t>
            </a:r>
            <a:r>
              <a:rPr lang="en-US" dirty="0">
                <a:solidFill>
                  <a:schemeClr val="bg1"/>
                </a:solidFill>
              </a:rPr>
              <a:t>x + y) adds them up.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groupByKey(): Group values with the same key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sortByKey(): Sort RDD by key values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keys(), values() - Create an RDD of just the keys, or just the values</a:t>
            </a:r>
          </a:p>
        </p:txBody>
      </p:sp>
    </p:spTree>
    <p:extLst>
      <p:ext uri="{BB962C8B-B14F-4D97-AF65-F5344CB8AC3E}">
        <p14:creationId xmlns:p14="http://schemas.microsoft.com/office/powerpoint/2010/main" val="24908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do SQL-style joins on two key/value rdd's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join, </a:t>
            </a:r>
            <a:r>
              <a:rPr lang="en-US" dirty="0" err="1">
                <a:solidFill>
                  <a:schemeClr val="bg1"/>
                </a:solidFill>
              </a:rPr>
              <a:t>rightOuterJoin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leftOuterJoin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cogroup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subtractByKey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We'll look at an example of this later.</a:t>
            </a:r>
          </a:p>
        </p:txBody>
      </p:sp>
    </p:spTree>
    <p:extLst>
      <p:ext uri="{BB962C8B-B14F-4D97-AF65-F5344CB8AC3E}">
        <p14:creationId xmlns:p14="http://schemas.microsoft.com/office/powerpoint/2010/main" val="16016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just the values of a key/value rdd?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key/value data, use </a:t>
            </a:r>
            <a:r>
              <a:rPr lang="en-US" dirty="0" err="1"/>
              <a:t>mapValues</a:t>
            </a:r>
            <a:r>
              <a:rPr lang="en-US" dirty="0"/>
              <a:t>() and flatMapValues() if your transformation doesn’t affect the keys.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/>
              <a:t>It's more efficient.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Friends by age example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Data: ID, name, age, number of friends</a:t>
            </a:r>
            <a:br>
              <a:rPr lang="en-US" dirty="0"/>
            </a:br>
            <a:endParaRPr lang="en-US" dirty="0">
              <a:solidFill>
                <a:srgbClr val="0F496F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US" dirty="0">
                <a:latin typeface="Century Gothic" charset="0"/>
              </a:rPr>
              <a:t>0,Will,33,385</a:t>
            </a:r>
            <a:r>
              <a:rPr lang="en-US">
                <a:latin typeface="Century Gothic" charset="0"/>
              </a:rPr>
              <a:t/>
            </a:r>
            <a:br>
              <a:rPr lang="en-US">
                <a:latin typeface="Century Gothic" charset="0"/>
              </a:rPr>
            </a:br>
            <a:r>
              <a:rPr lang="en-US" smtClean="0">
                <a:latin typeface="Century Gothic" charset="0"/>
              </a:rPr>
              <a:t>1,Jean-Luc,33,2</a:t>
            </a:r>
            <a:r>
              <a:rPr lang="en-US" dirty="0">
                <a:latin typeface="Century Gothic" charset="0"/>
              </a:rPr>
              <a:t/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2,Hugh,55,221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3,Deanna,40,465</a:t>
            </a:r>
            <a:br>
              <a:rPr lang="en-US" dirty="0">
                <a:latin typeface="Century Gothic" charset="0"/>
              </a:rPr>
            </a:br>
            <a:r>
              <a:rPr lang="en-US" dirty="0">
                <a:latin typeface="Century Gothic" charset="0"/>
              </a:rPr>
              <a:t>4,Quark,68,21</a:t>
            </a:r>
            <a:endParaRPr lang="en-US">
              <a:latin typeface="Century Gothic" charset="0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87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(mapping) the input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159465"/>
            <a:ext cx="10106721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def </a:t>
            </a:r>
            <a:r>
              <a:rPr lang="en-US" b="1" dirty="0" err="1"/>
              <a:t>parseLine</a:t>
            </a:r>
            <a:r>
              <a:rPr lang="en-US" b="1" dirty="0"/>
              <a:t>(line: </a:t>
            </a:r>
            <a:r>
              <a:rPr lang="en-US" b="1" i="1" dirty="0"/>
              <a:t>String) = {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b="1" dirty="0"/>
              <a:t>fields = </a:t>
            </a:r>
            <a:r>
              <a:rPr lang="en-US" b="1" dirty="0" err="1"/>
              <a:t>line.split</a:t>
            </a:r>
            <a:r>
              <a:rPr lang="en-US" b="1" dirty="0"/>
              <a:t>(",")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b="1" dirty="0"/>
              <a:t>age = fields(2).</a:t>
            </a:r>
            <a:r>
              <a:rPr lang="en-US" b="1" dirty="0" err="1"/>
              <a:t>toInt</a:t>
            </a:r>
            <a:endParaRPr lang="en-US" b="1" dirty="0"/>
          </a:p>
          <a:p>
            <a:r>
              <a:rPr lang="en-US" dirty="0"/>
              <a:t>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numFriends</a:t>
            </a:r>
            <a:r>
              <a:rPr lang="en-US" b="1" dirty="0"/>
              <a:t> = fields(3).</a:t>
            </a:r>
            <a:r>
              <a:rPr lang="en-US" b="1" dirty="0" err="1"/>
              <a:t>toInt</a:t>
            </a:r>
            <a:endParaRPr lang="en-US" b="1" dirty="0"/>
          </a:p>
          <a:p>
            <a:r>
              <a:rPr lang="en-US" dirty="0" smtClean="0"/>
              <a:t>      </a:t>
            </a:r>
            <a:r>
              <a:rPr lang="en-US" dirty="0"/>
              <a:t>(age, </a:t>
            </a:r>
            <a:r>
              <a:rPr lang="en-US" dirty="0" err="1"/>
              <a:t>numFriends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  <a:endParaRPr lang="en-US" dirty="0">
              <a:latin typeface="Courier New"/>
            </a:endParaRPr>
          </a:p>
          <a:p>
            <a:r>
              <a:rPr lang="en-US" dirty="0"/>
              <a:t> </a:t>
            </a:r>
            <a:r>
              <a:rPr lang="en-US" b="1" dirty="0" err="1"/>
              <a:t>val</a:t>
            </a:r>
            <a:r>
              <a:rPr lang="en-US" b="1" dirty="0"/>
              <a:t> lines = sc.textFile("../fakefriends.csv")</a:t>
            </a:r>
          </a:p>
          <a:p>
            <a:r>
              <a:rPr lang="en-US" dirty="0"/>
              <a:t>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b="1" dirty="0" err="1"/>
              <a:t>rdd</a:t>
            </a:r>
            <a:r>
              <a:rPr lang="en-US" b="1" dirty="0"/>
              <a:t> = </a:t>
            </a:r>
            <a:r>
              <a:rPr lang="en-US" b="1" dirty="0" err="1"/>
              <a:t>lines.map</a:t>
            </a:r>
            <a:r>
              <a:rPr lang="en-US" b="1" dirty="0"/>
              <a:t>(</a:t>
            </a:r>
            <a:r>
              <a:rPr lang="en-US" b="1" dirty="0" err="1"/>
              <a:t>parseLine</a:t>
            </a:r>
            <a:r>
              <a:rPr lang="en-US" b="1" dirty="0"/>
              <a:t>)</a:t>
            </a:r>
            <a:endParaRPr lang="en-US" dirty="0"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700" y="2744788"/>
            <a:ext cx="5720382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Output is key/value pairs of (age,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numFriends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):</a:t>
            </a:r>
          </a:p>
          <a:p>
            <a:endParaRPr lang="en-US" dirty="0" smtClean="0">
              <a:solidFill>
                <a:srgbClr val="FFFFFF"/>
              </a:solidFill>
              <a:latin typeface="Century Gothic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entury Gothic"/>
              </a:rPr>
              <a:t>33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, 385</a:t>
            </a:r>
          </a:p>
          <a:p>
            <a:r>
              <a:rPr lang="en-US" dirty="0" smtClean="0">
                <a:solidFill>
                  <a:srgbClr val="FFFFFF"/>
                </a:solidFill>
                <a:latin typeface="Century Gothic"/>
              </a:rPr>
              <a:t>33, 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2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55, 221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40,465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...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32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up sum of friends and number of entries per age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457200"/>
            <a:ext cx="11377728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totalsByAge</a:t>
            </a:r>
            <a:r>
              <a:rPr lang="en-US" b="1" dirty="0"/>
              <a:t> = </a:t>
            </a:r>
            <a:r>
              <a:rPr lang="en-US" b="1" dirty="0" err="1"/>
              <a:t>rdd.mapValues</a:t>
            </a:r>
            <a:r>
              <a:rPr lang="en-US" b="1" dirty="0"/>
              <a:t>(x =&gt; (x, 1)).</a:t>
            </a:r>
            <a:r>
              <a:rPr lang="en-US" b="1" dirty="0" err="1"/>
              <a:t>reduceByKey</a:t>
            </a:r>
            <a:r>
              <a:rPr lang="en-US" b="1" dirty="0"/>
              <a:t>( (</a:t>
            </a:r>
            <a:r>
              <a:rPr lang="en-US" b="1" dirty="0" err="1"/>
              <a:t>x,y</a:t>
            </a:r>
            <a:r>
              <a:rPr lang="en-US" b="1" dirty="0"/>
              <a:t>) =&gt; (x._1 + y._1, x._2 + y._2))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999" y="1271859"/>
            <a:ext cx="7581558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 err="1"/>
              <a:t>rdd.mapValues</a:t>
            </a:r>
            <a:r>
              <a:rPr lang="en-US" b="1" dirty="0"/>
              <a:t>(x =&gt; (x, 1</a:t>
            </a:r>
            <a:r>
              <a:rPr lang="en-US" b="1" dirty="0" smtClean="0"/>
              <a:t>))</a:t>
            </a:r>
          </a:p>
          <a:p>
            <a:endParaRPr lang="en-US" dirty="0">
              <a:latin typeface="Century Gothic" charset="0"/>
            </a:endParaRPr>
          </a:p>
          <a:p>
            <a:r>
              <a:rPr lang="en-US" dirty="0">
                <a:latin typeface="Century Gothic" charset="0"/>
              </a:rPr>
              <a:t>(33, 385) =&gt; (33, (385, 1))</a:t>
            </a:r>
          </a:p>
          <a:p>
            <a:r>
              <a:rPr lang="en-US" dirty="0">
                <a:latin typeface="Century Gothic" charset="0"/>
              </a:rPr>
              <a:t>(33, 2) =&gt; (33, (2, 1))</a:t>
            </a:r>
          </a:p>
          <a:p>
            <a:r>
              <a:rPr lang="en-US" dirty="0">
                <a:latin typeface="Century Gothic" charset="0"/>
              </a:rPr>
              <a:t>(55, 221) =&gt; (55, (221, 1))</a:t>
            </a:r>
          </a:p>
          <a:p>
            <a:pPr algn="ctr"/>
            <a:endParaRPr lang="en-US" dirty="0">
              <a:latin typeface="Century 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3116766"/>
            <a:ext cx="652718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 err="1"/>
              <a:t>reduceByKey</a:t>
            </a:r>
            <a:r>
              <a:rPr lang="en-US" b="1" dirty="0"/>
              <a:t>( (</a:t>
            </a:r>
            <a:r>
              <a:rPr lang="en-US" b="1" dirty="0" err="1"/>
              <a:t>x,y</a:t>
            </a:r>
            <a:r>
              <a:rPr lang="en-US" b="1" dirty="0"/>
              <a:t>) =&gt; (x._1 + y._1, x._2 + y._2))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Adds up all values for each unique key!</a:t>
            </a:r>
          </a:p>
          <a:p>
            <a:endParaRPr lang="en-US" dirty="0"/>
          </a:p>
          <a:p>
            <a:r>
              <a:rPr lang="en-US" dirty="0"/>
              <a:t>(33, (387, 2))</a:t>
            </a:r>
          </a:p>
        </p:txBody>
      </p:sp>
    </p:spTree>
    <p:extLst>
      <p:ext uri="{BB962C8B-B14F-4D97-AF65-F5344CB8AC3E}">
        <p14:creationId xmlns:p14="http://schemas.microsoft.com/office/powerpoint/2010/main" val="42399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482</Words>
  <Application>Microsoft Office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Courier New</vt:lpstr>
      <vt:lpstr>Wingdings 3</vt:lpstr>
      <vt:lpstr>Slice</vt:lpstr>
      <vt:lpstr>Key/value rdd's</vt:lpstr>
      <vt:lpstr>RDD's can hold key  / value pairs</vt:lpstr>
      <vt:lpstr>Creating a key/value RDD</vt:lpstr>
      <vt:lpstr>Spark can do special stuff with key/value data</vt:lpstr>
      <vt:lpstr>You can do SQL-style joins on two key/value rdd's</vt:lpstr>
      <vt:lpstr>Mapping just the values of a key/value rdd?</vt:lpstr>
      <vt:lpstr>Friends by age example</vt:lpstr>
      <vt:lpstr>Parsing (mapping) the input data</vt:lpstr>
      <vt:lpstr>Count up sum of friends and number of entries per age</vt:lpstr>
      <vt:lpstr>Compute averages</vt:lpstr>
      <vt:lpstr>Collect and display the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11</cp:revision>
  <dcterms:created xsi:type="dcterms:W3CDTF">2014-09-12T02:12:56Z</dcterms:created>
  <dcterms:modified xsi:type="dcterms:W3CDTF">2016-07-08T17:49:57Z</dcterms:modified>
</cp:coreProperties>
</file>