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Average" panose="020B0604020202020204" charset="0"/>
      <p:regular r:id="rId37"/>
    </p:embeddedFont>
    <p:embeddedFont>
      <p:font typeface="Oswald" panose="020B0604020202020204" charset="0"/>
      <p:regular r:id="rId38"/>
      <p:bold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d34f948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d34f948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d34f948a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dd34f948a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d34f948a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dd34f948a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d34f948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d34f948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dd34f948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dd34f948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b5780977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b5780977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5780977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5780977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dd34f948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dd34f948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dd34f948a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dd34f948a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dd34f948a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dd34f948a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dd34f948a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dd34f948a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bcb2d08c1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bcb2d08c1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57809771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57809771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5780977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b5780977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6911b081b_1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6911b081b_1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dd34f948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dd34f948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dd34f948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dd34f948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6911b081b_1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6911b081b_1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dd34f948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dd34f948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dd34f948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dd34f948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dd34f948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dd34f948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911b08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911b08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dd34f948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dd34f948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e6d549aa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e6d549aa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bcb2d08c1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bcb2d08c1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b578097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b578097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bcb2d08c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bcb2d08c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5780977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5780977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dd34f948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dd34f948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cb2d08c1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cb2d08c1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5.09917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rxiv.org/pdf/2006.03656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7.05737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pdf/1906.07528.pdf" TargetMode="External"/><Relationship Id="rId5" Type="http://schemas.openxmlformats.org/officeDocument/2006/relationships/hyperlink" Target="https://arxiv.org/pdf/2005.09917.pdf" TargetMode="External"/><Relationship Id="rId4" Type="http://schemas.openxmlformats.org/officeDocument/2006/relationships/hyperlink" Target="https://arxiv.org/pdf/1904.12760.pd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Pre-processing 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800" y="0"/>
            <a:ext cx="382820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13" y="3004600"/>
            <a:ext cx="4600024" cy="8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77425" y="1235925"/>
            <a:ext cx="4344300" cy="18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77425" y="1161925"/>
            <a:ext cx="4344300" cy="1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 not provide a convenient API call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Results in inability to pre-process data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Might be inconvenient for seasoned users and confusing for new users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7792975" y="2375600"/>
            <a:ext cx="21018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Previous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150650" y="3844825"/>
            <a:ext cx="21018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Current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Integration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118400" y="1137475"/>
            <a:ext cx="3507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Codes were not consolidated and separated for HPO and NAS 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Resulting in user exposed to many scripts for both NAS and HPO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538" y="0"/>
            <a:ext cx="516246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457950" y="3278525"/>
            <a:ext cx="252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run neural architecture search (nas.py)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0974"/>
            <a:ext cx="2984174" cy="335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163" y="1790975"/>
            <a:ext cx="2998930" cy="335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100" y="1799713"/>
            <a:ext cx="2998925" cy="333504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Integration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311700" y="1144875"/>
            <a:ext cx="4736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run hyperparameter optimization (train.py)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Integration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5048613" y="3738725"/>
            <a:ext cx="30492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Current codes exposed to user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77425" y="1161925"/>
            <a:ext cx="5550600" cy="1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Provided a consolidation of scripts and abstracted for easy usage for users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Only require minimal declarations to run e.g. type, num_class, train/ val dir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Provided optional declarations such as NAS and feature extraction if called upon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50" y="3026900"/>
            <a:ext cx="4117476" cy="1830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1076675" y="2283800"/>
            <a:ext cx="932700" cy="44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1284300" y="2318450"/>
            <a:ext cx="636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7036425" y="2283800"/>
            <a:ext cx="932700" cy="44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203525" y="2304225"/>
            <a:ext cx="7656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4925800" y="2267150"/>
            <a:ext cx="1356426" cy="473688"/>
          </a:xfrm>
          <a:prstGeom prst="flowChartTermina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5093050" y="2267150"/>
            <a:ext cx="1591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Hyperparameter Optimization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8" name="Google Shape;188;p26"/>
          <p:cNvCxnSpPr>
            <a:stCxn id="182" idx="3"/>
            <a:endCxn id="189" idx="1"/>
          </p:cNvCxnSpPr>
          <p:nvPr/>
        </p:nvCxnSpPr>
        <p:spPr>
          <a:xfrm>
            <a:off x="2009375" y="2504000"/>
            <a:ext cx="921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0" name="Google Shape;190;p26"/>
          <p:cNvCxnSpPr>
            <a:stCxn id="186" idx="3"/>
            <a:endCxn id="184" idx="1"/>
          </p:cNvCxnSpPr>
          <p:nvPr/>
        </p:nvCxnSpPr>
        <p:spPr>
          <a:xfrm>
            <a:off x="6282226" y="2503994"/>
            <a:ext cx="75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9" name="Google Shape;189;p26"/>
          <p:cNvSpPr/>
          <p:nvPr/>
        </p:nvSpPr>
        <p:spPr>
          <a:xfrm>
            <a:off x="2930676" y="2267150"/>
            <a:ext cx="1240920" cy="473688"/>
          </a:xfrm>
          <a:prstGeom prst="flowChartTermina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6"/>
          <p:cNvCxnSpPr>
            <a:stCxn id="189" idx="3"/>
            <a:endCxn id="186" idx="1"/>
          </p:cNvCxnSpPr>
          <p:nvPr/>
        </p:nvCxnSpPr>
        <p:spPr>
          <a:xfrm>
            <a:off x="4171596" y="2503994"/>
            <a:ext cx="75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2" name="Google Shape;192;p26"/>
          <p:cNvSpPr txBox="1"/>
          <p:nvPr/>
        </p:nvSpPr>
        <p:spPr>
          <a:xfrm>
            <a:off x="3329450" y="2341250"/>
            <a:ext cx="519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NAS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3" name="Google Shape;193;p26"/>
          <p:cNvCxnSpPr>
            <a:stCxn id="182" idx="2"/>
            <a:endCxn id="186" idx="2"/>
          </p:cNvCxnSpPr>
          <p:nvPr/>
        </p:nvCxnSpPr>
        <p:spPr>
          <a:xfrm rot="-5400000" flipH="1">
            <a:off x="3565325" y="701900"/>
            <a:ext cx="16500" cy="4061100"/>
          </a:xfrm>
          <a:prstGeom prst="curvedConnector3">
            <a:avLst>
              <a:gd name="adj1" fmla="val 371833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NNI Workflow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75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CIFAR 10 Results</a:t>
            </a:r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84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Differentiable Architecture Search (DARTS) is used having reproduced on NNI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Reproduced state of the art results (2.78) on NNI as compared to the paper (3.00 +/- 0.14)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400" y="1429475"/>
            <a:ext cx="4527600" cy="204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71695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Custom Dataset</a:t>
            </a:r>
            <a:endParaRPr sz="40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2"/>
          </p:nvPr>
        </p:nvSpPr>
        <p:spPr>
          <a:xfrm>
            <a:off x="4998725" y="724200"/>
            <a:ext cx="3963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Military Weapons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6 Classes               </a:t>
            </a:r>
            <a:r>
              <a:rPr lang="en" dirty="0"/>
              <a:t>(Warships, Cannons, Missiles, Rifles, Bombers, Tanks)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Balanced Dataset        </a:t>
            </a:r>
            <a:r>
              <a:rPr lang="en" dirty="0"/>
              <a:t>(~800 training images per class ~200 validation images per class)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Coloured Images used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 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2"/>
          </p:nvPr>
        </p:nvSpPr>
        <p:spPr>
          <a:xfrm>
            <a:off x="4998725" y="724200"/>
            <a:ext cx="3963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Input resized to (64,64)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Batch Size: 64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Learning Rate: 0.025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Momentum: 0.9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Optimizer: SGD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Cells: 4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Channels: 8</a:t>
            </a:r>
            <a:endParaRPr sz="2400"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2981100"/>
            <a:ext cx="4045200" cy="148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341700" y="26816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Steps (NAS/ HPO)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Declare preferred        specifications (ss.yml)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python nas.py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2"/>
          </p:nvPr>
        </p:nvSpPr>
        <p:spPr>
          <a:xfrm>
            <a:off x="4998725" y="724200"/>
            <a:ext cx="3963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Input resized to (64,64)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Batch Size: 64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Learning Rate: 0.025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Momentum: 0.9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Optimizer: SGD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Cells: 4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Channels: 8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341700" y="40532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Steps (NAS/ HPO)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Declare preferred specifications (ss.yml)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python nas.py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Update ss.yml on path to prefered architecture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Update search space to conduct HPO (search_space.json)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Update config.yml (if needed)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Run nnictl create --config ./config.yml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650" y="441825"/>
            <a:ext cx="4160026" cy="9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6150000" y="1266350"/>
            <a:ext cx="21315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search_space.json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325" y="1666000"/>
            <a:ext cx="3058000" cy="26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6480000" y="4231025"/>
            <a:ext cx="21315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config.yml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7425" y="1161925"/>
            <a:ext cx="84549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Name: Zi Ping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University: NUS, School of Computing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Course: Bachelor of Science (Business Analytics)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Project: Democratizing Machine Learning with AutoML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Internship Objectives: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Test open source AutoML packages and evaluate them along different dimensions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Develop a platform to make them available to researchers to reduce their workload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Democratize Machine Learning making them available to non-data scientist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311700" y="33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63" y="955525"/>
            <a:ext cx="7969081" cy="39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311700" y="33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38" y="992525"/>
            <a:ext cx="7994313" cy="39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453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4294967295"/>
          </p:nvPr>
        </p:nvSpPr>
        <p:spPr>
          <a:xfrm>
            <a:off x="311700" y="1183200"/>
            <a:ext cx="48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Both trained and fine tuned for 6 hours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VGG uses pretrained weights (freezed) and replaced last layer with fully connected layer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DARTS was trained with 1 hour on searching (50 epochs) and 5 hours on fine tuning and retraining (50 epochs each trial)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4294967295"/>
          </p:nvPr>
        </p:nvSpPr>
        <p:spPr>
          <a:xfrm>
            <a:off x="6071275" y="3981725"/>
            <a:ext cx="11439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VGG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(fine-tuned/ freezed)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4294967295"/>
          </p:nvPr>
        </p:nvSpPr>
        <p:spPr>
          <a:xfrm>
            <a:off x="6298525" y="12796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65.00</a:t>
            </a:r>
            <a:endParaRPr sz="1400" b="1">
              <a:solidFill>
                <a:schemeClr val="accent5"/>
              </a:solidFill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6298375" y="1621500"/>
            <a:ext cx="689700" cy="2161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4294967295"/>
          </p:nvPr>
        </p:nvSpPr>
        <p:spPr>
          <a:xfrm>
            <a:off x="7069624" y="3981725"/>
            <a:ext cx="11439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DARTS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(fine-tuned) from scratch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4294967295"/>
          </p:nvPr>
        </p:nvSpPr>
        <p:spPr>
          <a:xfrm>
            <a:off x="7365725" y="15631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61.41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7296875" y="1877600"/>
            <a:ext cx="689400" cy="190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311700" y="33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38" y="992525"/>
            <a:ext cx="7994313" cy="39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Workflow</a:t>
            </a: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695675" y="2741000"/>
            <a:ext cx="932700" cy="44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903300" y="2775650"/>
            <a:ext cx="636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7381250" y="2741000"/>
            <a:ext cx="932700" cy="44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7548350" y="2761425"/>
            <a:ext cx="7656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5168537" y="2724350"/>
            <a:ext cx="1356426" cy="473688"/>
          </a:xfrm>
          <a:prstGeom prst="flowChartTermina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5335788" y="2724350"/>
            <a:ext cx="1591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Hyperparameter Optimization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1" name="Google Shape;271;p36"/>
          <p:cNvCxnSpPr>
            <a:stCxn id="269" idx="3"/>
            <a:endCxn id="267" idx="1"/>
          </p:cNvCxnSpPr>
          <p:nvPr/>
        </p:nvCxnSpPr>
        <p:spPr>
          <a:xfrm>
            <a:off x="6524963" y="2961194"/>
            <a:ext cx="856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2" name="Google Shape;272;p36"/>
          <p:cNvSpPr/>
          <p:nvPr/>
        </p:nvSpPr>
        <p:spPr>
          <a:xfrm>
            <a:off x="2901126" y="2724350"/>
            <a:ext cx="1240920" cy="473688"/>
          </a:xfrm>
          <a:prstGeom prst="flowChartTermina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36"/>
          <p:cNvCxnSpPr>
            <a:stCxn id="272" idx="3"/>
            <a:endCxn id="269" idx="1"/>
          </p:cNvCxnSpPr>
          <p:nvPr/>
        </p:nvCxnSpPr>
        <p:spPr>
          <a:xfrm>
            <a:off x="4142046" y="2961194"/>
            <a:ext cx="1026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4" name="Google Shape;274;p36"/>
          <p:cNvSpPr txBox="1"/>
          <p:nvPr/>
        </p:nvSpPr>
        <p:spPr>
          <a:xfrm>
            <a:off x="3299900" y="2798450"/>
            <a:ext cx="519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NAS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5" name="Google Shape;275;p36"/>
          <p:cNvCxnSpPr>
            <a:stCxn id="265" idx="2"/>
            <a:endCxn id="269" idx="2"/>
          </p:cNvCxnSpPr>
          <p:nvPr/>
        </p:nvCxnSpPr>
        <p:spPr>
          <a:xfrm rot="-5400000" flipH="1">
            <a:off x="3496175" y="847250"/>
            <a:ext cx="16500" cy="4684800"/>
          </a:xfrm>
          <a:prstGeom prst="curvedConnector3">
            <a:avLst>
              <a:gd name="adj1" fmla="val 287606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6" name="Google Shape;276;p36"/>
          <p:cNvSpPr/>
          <p:nvPr/>
        </p:nvSpPr>
        <p:spPr>
          <a:xfrm>
            <a:off x="2026425" y="1686550"/>
            <a:ext cx="1240920" cy="473688"/>
          </a:xfrm>
          <a:prstGeom prst="flowChartTerminator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2084450" y="1760650"/>
            <a:ext cx="1182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Feature Extraction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8" name="Google Shape;278;p36"/>
          <p:cNvCxnSpPr>
            <a:stCxn id="265" idx="3"/>
            <a:endCxn id="276" idx="1"/>
          </p:cNvCxnSpPr>
          <p:nvPr/>
        </p:nvCxnSpPr>
        <p:spPr>
          <a:xfrm rot="10800000" flipH="1">
            <a:off x="1628375" y="1923500"/>
            <a:ext cx="398100" cy="10377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9" name="Google Shape;279;p36"/>
          <p:cNvCxnSpPr>
            <a:stCxn id="276" idx="3"/>
            <a:endCxn id="272" idx="1"/>
          </p:cNvCxnSpPr>
          <p:nvPr/>
        </p:nvCxnSpPr>
        <p:spPr>
          <a:xfrm flipH="1">
            <a:off x="2901045" y="1923394"/>
            <a:ext cx="366300" cy="1037700"/>
          </a:xfrm>
          <a:prstGeom prst="curvedConnector5">
            <a:avLst>
              <a:gd name="adj1" fmla="val -65008"/>
              <a:gd name="adj2" fmla="val 50005"/>
              <a:gd name="adj3" fmla="val 164986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0" name="Google Shape;280;p36"/>
          <p:cNvCxnSpPr>
            <a:stCxn id="265" idx="3"/>
            <a:endCxn id="272" idx="1"/>
          </p:cNvCxnSpPr>
          <p:nvPr/>
        </p:nvCxnSpPr>
        <p:spPr>
          <a:xfrm>
            <a:off x="1628375" y="2961200"/>
            <a:ext cx="1272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70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body" idx="4294967295"/>
          </p:nvPr>
        </p:nvSpPr>
        <p:spPr>
          <a:xfrm>
            <a:off x="311700" y="1183200"/>
            <a:ext cx="48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Features are extracted out using a pretrained VGG model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Features are trained using DARTS to search for the optimal architecture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Total of 150 epochs of searching in 15 mins and fine-tuned + retrained for 45 mins at 150 epochs each trial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4294967295"/>
          </p:nvPr>
        </p:nvSpPr>
        <p:spPr>
          <a:xfrm>
            <a:off x="5690275" y="3981725"/>
            <a:ext cx="11439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VGG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(fine-tuned/ freezed)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8" name="Google Shape;288;p37"/>
          <p:cNvSpPr txBox="1">
            <a:spLocks noGrp="1"/>
          </p:cNvSpPr>
          <p:nvPr>
            <p:ph type="body" idx="4294967295"/>
          </p:nvPr>
        </p:nvSpPr>
        <p:spPr>
          <a:xfrm>
            <a:off x="5917525" y="12796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65.00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5917375" y="1621500"/>
            <a:ext cx="689700" cy="2161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body" idx="4294967295"/>
          </p:nvPr>
        </p:nvSpPr>
        <p:spPr>
          <a:xfrm>
            <a:off x="6688624" y="3981725"/>
            <a:ext cx="11439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DARTS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(fine-tuned) from scratch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1" name="Google Shape;291;p37"/>
          <p:cNvSpPr txBox="1">
            <a:spLocks noGrp="1"/>
          </p:cNvSpPr>
          <p:nvPr>
            <p:ph type="body" idx="4294967295"/>
          </p:nvPr>
        </p:nvSpPr>
        <p:spPr>
          <a:xfrm>
            <a:off x="6984725" y="15631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61.41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6915875" y="1877600"/>
            <a:ext cx="689400" cy="190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7914075" y="1500525"/>
            <a:ext cx="689700" cy="2282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4294967295"/>
          </p:nvPr>
        </p:nvSpPr>
        <p:spPr>
          <a:xfrm>
            <a:off x="7914225" y="11861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66.08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4294967295"/>
          </p:nvPr>
        </p:nvSpPr>
        <p:spPr>
          <a:xfrm>
            <a:off x="7643925" y="4058275"/>
            <a:ext cx="12300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DARTS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(fine-tuned) using extracted features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70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CIFAR 10</a:t>
            </a: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4294967295"/>
          </p:nvPr>
        </p:nvSpPr>
        <p:spPr>
          <a:xfrm>
            <a:off x="5952025" y="4097300"/>
            <a:ext cx="12300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VGG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(freezed)    using extracted features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302" name="Google Shape;302;p38"/>
          <p:cNvSpPr txBox="1">
            <a:spLocks noGrp="1"/>
          </p:cNvSpPr>
          <p:nvPr>
            <p:ph type="body" idx="4294967295"/>
          </p:nvPr>
        </p:nvSpPr>
        <p:spPr>
          <a:xfrm>
            <a:off x="6222325" y="1646724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" sz="1400" dirty="0">
                <a:solidFill>
                  <a:schemeClr val="accent5"/>
                </a:solidFill>
              </a:rPr>
              <a:t>51.34</a:t>
            </a:r>
            <a:endParaRPr sz="1400" dirty="0">
              <a:solidFill>
                <a:schemeClr val="accent5"/>
              </a:solidFill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6222175" y="1961124"/>
            <a:ext cx="689700" cy="182177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7228275" y="1500525"/>
            <a:ext cx="689700" cy="2282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body" idx="4294967295"/>
          </p:nvPr>
        </p:nvSpPr>
        <p:spPr>
          <a:xfrm>
            <a:off x="7228425" y="11861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1400" b="1" dirty="0">
                <a:solidFill>
                  <a:schemeClr val="accent5"/>
                </a:solidFill>
              </a:rPr>
              <a:t>54.78</a:t>
            </a:r>
          </a:p>
        </p:txBody>
      </p:sp>
      <p:sp>
        <p:nvSpPr>
          <p:cNvPr id="306" name="Google Shape;306;p38"/>
          <p:cNvSpPr txBox="1">
            <a:spLocks noGrp="1"/>
          </p:cNvSpPr>
          <p:nvPr>
            <p:ph type="body" idx="4294967295"/>
          </p:nvPr>
        </p:nvSpPr>
        <p:spPr>
          <a:xfrm>
            <a:off x="6958125" y="4004487"/>
            <a:ext cx="12300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DARTS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using extracted features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4294967295"/>
          </p:nvPr>
        </p:nvSpPr>
        <p:spPr>
          <a:xfrm>
            <a:off x="311700" y="1183200"/>
            <a:ext cx="48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Features are extracted out using a pretrained VGG model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Features are trained on a fully connected layer </a:t>
            </a:r>
            <a:r>
              <a:rPr lang="en-SG" sz="1600" dirty="0">
                <a:solidFill>
                  <a:schemeClr val="dk1"/>
                </a:solidFill>
              </a:rPr>
              <a:t>and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-SG" sz="1600" dirty="0">
                <a:solidFill>
                  <a:schemeClr val="dk1"/>
                </a:solidFill>
              </a:rPr>
              <a:t>another </a:t>
            </a:r>
            <a:r>
              <a:rPr lang="en" sz="1600" dirty="0">
                <a:solidFill>
                  <a:schemeClr val="dk1"/>
                </a:solidFill>
              </a:rPr>
              <a:t>using DARTS to search for the optimal architecture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No transformations or augementation done to the images </a:t>
            </a:r>
            <a:r>
              <a:rPr lang="en-SG" sz="1600" dirty="0">
                <a:solidFill>
                  <a:schemeClr val="dk1"/>
                </a:solidFill>
              </a:rPr>
              <a:t>for both models</a:t>
            </a:r>
          </a:p>
          <a:p>
            <a:pPr indent="-330200"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For DARTS, total of 100 epochs of searching in an hour and retrained</a:t>
            </a:r>
            <a:endParaRPr lang="en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of Weights</a:t>
            </a: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695675" y="2741000"/>
            <a:ext cx="932700" cy="44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 txBox="1"/>
          <p:nvPr/>
        </p:nvSpPr>
        <p:spPr>
          <a:xfrm>
            <a:off x="903300" y="2775650"/>
            <a:ext cx="636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7381250" y="2741000"/>
            <a:ext cx="932700" cy="44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7548350" y="2761425"/>
            <a:ext cx="7656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5168537" y="2724350"/>
            <a:ext cx="1356426" cy="473688"/>
          </a:xfrm>
          <a:prstGeom prst="flowChartTermina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5335788" y="2724350"/>
            <a:ext cx="1591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Hyperparameter Optimization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19" name="Google Shape;319;p39"/>
          <p:cNvCxnSpPr>
            <a:stCxn id="317" idx="3"/>
            <a:endCxn id="315" idx="1"/>
          </p:cNvCxnSpPr>
          <p:nvPr/>
        </p:nvCxnSpPr>
        <p:spPr>
          <a:xfrm>
            <a:off x="6524963" y="2961194"/>
            <a:ext cx="856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0" name="Google Shape;320;p39"/>
          <p:cNvSpPr/>
          <p:nvPr/>
        </p:nvSpPr>
        <p:spPr>
          <a:xfrm>
            <a:off x="2901126" y="2724350"/>
            <a:ext cx="1240920" cy="473688"/>
          </a:xfrm>
          <a:prstGeom prst="flowChartTermina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1" name="Google Shape;321;p39"/>
          <p:cNvCxnSpPr>
            <a:stCxn id="320" idx="3"/>
            <a:endCxn id="317" idx="1"/>
          </p:cNvCxnSpPr>
          <p:nvPr/>
        </p:nvCxnSpPr>
        <p:spPr>
          <a:xfrm>
            <a:off x="4142046" y="2961194"/>
            <a:ext cx="1026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2" name="Google Shape;322;p39"/>
          <p:cNvSpPr txBox="1"/>
          <p:nvPr/>
        </p:nvSpPr>
        <p:spPr>
          <a:xfrm>
            <a:off x="3299900" y="2798450"/>
            <a:ext cx="519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NAS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23" name="Google Shape;323;p39"/>
          <p:cNvCxnSpPr>
            <a:stCxn id="313" idx="2"/>
            <a:endCxn id="317" idx="2"/>
          </p:cNvCxnSpPr>
          <p:nvPr/>
        </p:nvCxnSpPr>
        <p:spPr>
          <a:xfrm rot="-5400000" flipH="1">
            <a:off x="3496175" y="847250"/>
            <a:ext cx="16500" cy="4684800"/>
          </a:xfrm>
          <a:prstGeom prst="curvedConnector3">
            <a:avLst>
              <a:gd name="adj1" fmla="val 3010606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4" name="Google Shape;324;p39"/>
          <p:cNvSpPr/>
          <p:nvPr/>
        </p:nvSpPr>
        <p:spPr>
          <a:xfrm>
            <a:off x="2026425" y="1686550"/>
            <a:ext cx="1240920" cy="473688"/>
          </a:xfrm>
          <a:prstGeom prst="flowChartTerminator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 txBox="1"/>
          <p:nvPr/>
        </p:nvSpPr>
        <p:spPr>
          <a:xfrm>
            <a:off x="2084450" y="1760650"/>
            <a:ext cx="1182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Feature Extraction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26" name="Google Shape;326;p39"/>
          <p:cNvCxnSpPr>
            <a:stCxn id="313" idx="3"/>
            <a:endCxn id="324" idx="1"/>
          </p:cNvCxnSpPr>
          <p:nvPr/>
        </p:nvCxnSpPr>
        <p:spPr>
          <a:xfrm rot="10800000" flipH="1">
            <a:off x="1628375" y="1923500"/>
            <a:ext cx="398100" cy="10377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7" name="Google Shape;327;p39"/>
          <p:cNvCxnSpPr>
            <a:stCxn id="324" idx="3"/>
            <a:endCxn id="320" idx="1"/>
          </p:cNvCxnSpPr>
          <p:nvPr/>
        </p:nvCxnSpPr>
        <p:spPr>
          <a:xfrm flipH="1">
            <a:off x="2901045" y="1923394"/>
            <a:ext cx="366300" cy="1037700"/>
          </a:xfrm>
          <a:prstGeom prst="curvedConnector5">
            <a:avLst>
              <a:gd name="adj1" fmla="val -65008"/>
              <a:gd name="adj2" fmla="val 50005"/>
              <a:gd name="adj3" fmla="val 164986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8" name="Google Shape;328;p39"/>
          <p:cNvCxnSpPr>
            <a:stCxn id="313" idx="3"/>
            <a:endCxn id="320" idx="1"/>
          </p:cNvCxnSpPr>
          <p:nvPr/>
        </p:nvCxnSpPr>
        <p:spPr>
          <a:xfrm>
            <a:off x="1628375" y="2961200"/>
            <a:ext cx="1272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9" name="Google Shape;329;p39"/>
          <p:cNvCxnSpPr>
            <a:stCxn id="320" idx="0"/>
            <a:endCxn id="315" idx="0"/>
          </p:cNvCxnSpPr>
          <p:nvPr/>
        </p:nvCxnSpPr>
        <p:spPr>
          <a:xfrm rot="-5400000" flipH="1">
            <a:off x="5676336" y="569600"/>
            <a:ext cx="16500" cy="4326000"/>
          </a:xfrm>
          <a:prstGeom prst="curvedConnector3">
            <a:avLst>
              <a:gd name="adj1" fmla="val -3234697"/>
            </a:avLst>
          </a:prstGeom>
          <a:noFill/>
          <a:ln w="19050" cap="flat" cmpd="sng">
            <a:solidFill>
              <a:srgbClr val="FF0000"/>
            </a:solidFill>
            <a:prstDash val="lgDashDot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Joint Optimization</a:t>
            </a:r>
            <a:endParaRPr/>
          </a:p>
        </p:txBody>
      </p:sp>
      <p:sp>
        <p:nvSpPr>
          <p:cNvPr id="335" name="Google Shape;335;p40"/>
          <p:cNvSpPr/>
          <p:nvPr/>
        </p:nvSpPr>
        <p:spPr>
          <a:xfrm>
            <a:off x="695675" y="2741000"/>
            <a:ext cx="932700" cy="44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0"/>
          <p:cNvSpPr txBox="1"/>
          <p:nvPr/>
        </p:nvSpPr>
        <p:spPr>
          <a:xfrm>
            <a:off x="903300" y="2775650"/>
            <a:ext cx="636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7381250" y="2741000"/>
            <a:ext cx="932700" cy="44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7548350" y="2761425"/>
            <a:ext cx="7656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5168537" y="2724350"/>
            <a:ext cx="1356426" cy="473688"/>
          </a:xfrm>
          <a:prstGeom prst="flowChartTermina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0"/>
          <p:cNvSpPr txBox="1"/>
          <p:nvPr/>
        </p:nvSpPr>
        <p:spPr>
          <a:xfrm>
            <a:off x="5335788" y="2724350"/>
            <a:ext cx="1591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Hyperparameter Optimization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41" name="Google Shape;341;p40"/>
          <p:cNvCxnSpPr>
            <a:stCxn id="339" idx="3"/>
            <a:endCxn id="337" idx="1"/>
          </p:cNvCxnSpPr>
          <p:nvPr/>
        </p:nvCxnSpPr>
        <p:spPr>
          <a:xfrm>
            <a:off x="6524963" y="2961194"/>
            <a:ext cx="856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2" name="Google Shape;342;p40"/>
          <p:cNvSpPr/>
          <p:nvPr/>
        </p:nvSpPr>
        <p:spPr>
          <a:xfrm>
            <a:off x="2901126" y="2724350"/>
            <a:ext cx="1240920" cy="473688"/>
          </a:xfrm>
          <a:prstGeom prst="flowChartTermina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3" name="Google Shape;343;p40"/>
          <p:cNvCxnSpPr>
            <a:stCxn id="342" idx="3"/>
            <a:endCxn id="339" idx="1"/>
          </p:cNvCxnSpPr>
          <p:nvPr/>
        </p:nvCxnSpPr>
        <p:spPr>
          <a:xfrm>
            <a:off x="4142046" y="2961194"/>
            <a:ext cx="1026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4" name="Google Shape;344;p40"/>
          <p:cNvSpPr txBox="1"/>
          <p:nvPr/>
        </p:nvSpPr>
        <p:spPr>
          <a:xfrm>
            <a:off x="3131150" y="2798375"/>
            <a:ext cx="932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HPO/ NAS</a:t>
            </a:r>
            <a:endParaRPr sz="1000" b="1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45" name="Google Shape;345;p40"/>
          <p:cNvCxnSpPr>
            <a:stCxn id="335" idx="2"/>
            <a:endCxn id="339" idx="2"/>
          </p:cNvCxnSpPr>
          <p:nvPr/>
        </p:nvCxnSpPr>
        <p:spPr>
          <a:xfrm rot="-5400000" flipH="1">
            <a:off x="3496175" y="847250"/>
            <a:ext cx="16500" cy="4684800"/>
          </a:xfrm>
          <a:prstGeom prst="curvedConnector3">
            <a:avLst>
              <a:gd name="adj1" fmla="val 2965758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6" name="Google Shape;346;p40"/>
          <p:cNvSpPr/>
          <p:nvPr/>
        </p:nvSpPr>
        <p:spPr>
          <a:xfrm>
            <a:off x="2026425" y="1686550"/>
            <a:ext cx="1240920" cy="473688"/>
          </a:xfrm>
          <a:prstGeom prst="flowChartTerminator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"/>
          <p:cNvSpPr txBox="1"/>
          <p:nvPr/>
        </p:nvSpPr>
        <p:spPr>
          <a:xfrm>
            <a:off x="2084450" y="1760650"/>
            <a:ext cx="1182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Feature Extraction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48" name="Google Shape;348;p40"/>
          <p:cNvCxnSpPr>
            <a:stCxn id="335" idx="3"/>
            <a:endCxn id="346" idx="1"/>
          </p:cNvCxnSpPr>
          <p:nvPr/>
        </p:nvCxnSpPr>
        <p:spPr>
          <a:xfrm rot="10800000" flipH="1">
            <a:off x="1628375" y="1923500"/>
            <a:ext cx="398100" cy="10377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9" name="Google Shape;349;p40"/>
          <p:cNvCxnSpPr>
            <a:stCxn id="346" idx="3"/>
            <a:endCxn id="342" idx="1"/>
          </p:cNvCxnSpPr>
          <p:nvPr/>
        </p:nvCxnSpPr>
        <p:spPr>
          <a:xfrm flipH="1">
            <a:off x="2901045" y="1923394"/>
            <a:ext cx="366300" cy="1037700"/>
          </a:xfrm>
          <a:prstGeom prst="curvedConnector5">
            <a:avLst>
              <a:gd name="adj1" fmla="val -65008"/>
              <a:gd name="adj2" fmla="val 50005"/>
              <a:gd name="adj3" fmla="val 164986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0" name="Google Shape;350;p40"/>
          <p:cNvCxnSpPr>
            <a:stCxn id="335" idx="3"/>
            <a:endCxn id="342" idx="1"/>
          </p:cNvCxnSpPr>
          <p:nvPr/>
        </p:nvCxnSpPr>
        <p:spPr>
          <a:xfrm>
            <a:off x="1628375" y="2961200"/>
            <a:ext cx="1272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1" name="Google Shape;351;p40"/>
          <p:cNvCxnSpPr>
            <a:stCxn id="342" idx="0"/>
            <a:endCxn id="337" idx="0"/>
          </p:cNvCxnSpPr>
          <p:nvPr/>
        </p:nvCxnSpPr>
        <p:spPr>
          <a:xfrm rot="-5400000" flipH="1">
            <a:off x="5676336" y="569600"/>
            <a:ext cx="16500" cy="4326000"/>
          </a:xfrm>
          <a:prstGeom prst="curvedConnector3">
            <a:avLst>
              <a:gd name="adj1" fmla="val -3189849"/>
            </a:avLst>
          </a:prstGeom>
          <a:noFill/>
          <a:ln w="19050" cap="flat" cmpd="sng">
            <a:solidFill>
              <a:srgbClr val="FF0000"/>
            </a:solidFill>
            <a:prstDash val="lgDashDot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Workflow</a:t>
            </a:r>
            <a:endParaRPr/>
          </a:p>
        </p:txBody>
      </p:sp>
      <p:sp>
        <p:nvSpPr>
          <p:cNvPr id="357" name="Google Shape;357;p41"/>
          <p:cNvSpPr/>
          <p:nvPr/>
        </p:nvSpPr>
        <p:spPr>
          <a:xfrm>
            <a:off x="771875" y="2442800"/>
            <a:ext cx="932700" cy="44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1"/>
          <p:cNvSpPr txBox="1"/>
          <p:nvPr/>
        </p:nvSpPr>
        <p:spPr>
          <a:xfrm>
            <a:off x="979500" y="2477450"/>
            <a:ext cx="636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7402575" y="2442800"/>
            <a:ext cx="932700" cy="440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1"/>
          <p:cNvSpPr txBox="1"/>
          <p:nvPr/>
        </p:nvSpPr>
        <p:spPr>
          <a:xfrm>
            <a:off x="7569675" y="2463225"/>
            <a:ext cx="7656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61" name="Google Shape;361;p41"/>
          <p:cNvCxnSpPr>
            <a:stCxn id="362" idx="3"/>
            <a:endCxn id="359" idx="1"/>
          </p:cNvCxnSpPr>
          <p:nvPr/>
        </p:nvCxnSpPr>
        <p:spPr>
          <a:xfrm>
            <a:off x="5099771" y="2662994"/>
            <a:ext cx="2302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2" name="Google Shape;362;p41"/>
          <p:cNvSpPr/>
          <p:nvPr/>
        </p:nvSpPr>
        <p:spPr>
          <a:xfrm>
            <a:off x="3858851" y="2426150"/>
            <a:ext cx="1240920" cy="473688"/>
          </a:xfrm>
          <a:prstGeom prst="flowChartTermina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1"/>
          <p:cNvSpPr txBox="1"/>
          <p:nvPr/>
        </p:nvSpPr>
        <p:spPr>
          <a:xfrm>
            <a:off x="4087225" y="2500250"/>
            <a:ext cx="932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HPO + NAS</a:t>
            </a:r>
            <a:endParaRPr sz="1000" b="1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64" name="Google Shape;364;p41"/>
          <p:cNvCxnSpPr>
            <a:stCxn id="365" idx="3"/>
            <a:endCxn id="359" idx="1"/>
          </p:cNvCxnSpPr>
          <p:nvPr/>
        </p:nvCxnSpPr>
        <p:spPr>
          <a:xfrm rot="10800000" flipH="1">
            <a:off x="5157526" y="2663044"/>
            <a:ext cx="2244900" cy="9669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6" name="Google Shape;366;p41"/>
          <p:cNvSpPr/>
          <p:nvPr/>
        </p:nvSpPr>
        <p:spPr>
          <a:xfrm>
            <a:off x="2102625" y="1457950"/>
            <a:ext cx="1240920" cy="473688"/>
          </a:xfrm>
          <a:prstGeom prst="flowChartTerminator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1"/>
          <p:cNvSpPr txBox="1"/>
          <p:nvPr/>
        </p:nvSpPr>
        <p:spPr>
          <a:xfrm>
            <a:off x="2160650" y="1532050"/>
            <a:ext cx="1182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Feature Extraction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68" name="Google Shape;368;p41"/>
          <p:cNvCxnSpPr>
            <a:stCxn id="357" idx="3"/>
            <a:endCxn id="366" idx="1"/>
          </p:cNvCxnSpPr>
          <p:nvPr/>
        </p:nvCxnSpPr>
        <p:spPr>
          <a:xfrm rot="10800000" flipH="1">
            <a:off x="1704575" y="1694900"/>
            <a:ext cx="398100" cy="9681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9" name="Google Shape;369;p41"/>
          <p:cNvCxnSpPr>
            <a:stCxn id="366" idx="3"/>
            <a:endCxn id="362" idx="1"/>
          </p:cNvCxnSpPr>
          <p:nvPr/>
        </p:nvCxnSpPr>
        <p:spPr>
          <a:xfrm>
            <a:off x="3343545" y="1694794"/>
            <a:ext cx="515400" cy="9681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0" name="Google Shape;370;p41"/>
          <p:cNvCxnSpPr>
            <a:stCxn id="357" idx="3"/>
            <a:endCxn id="362" idx="1"/>
          </p:cNvCxnSpPr>
          <p:nvPr/>
        </p:nvCxnSpPr>
        <p:spPr>
          <a:xfrm>
            <a:off x="1704575" y="2663000"/>
            <a:ext cx="2154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5" name="Google Shape;365;p41"/>
          <p:cNvSpPr/>
          <p:nvPr/>
        </p:nvSpPr>
        <p:spPr>
          <a:xfrm>
            <a:off x="3801100" y="3393100"/>
            <a:ext cx="1356426" cy="473688"/>
          </a:xfrm>
          <a:prstGeom prst="flowChartTermina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1"/>
          <p:cNvSpPr txBox="1"/>
          <p:nvPr/>
        </p:nvSpPr>
        <p:spPr>
          <a:xfrm>
            <a:off x="3968350" y="3393100"/>
            <a:ext cx="1095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Hyperparameter Optimization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72" name="Google Shape;372;p41"/>
          <p:cNvCxnSpPr>
            <a:stCxn id="357" idx="3"/>
            <a:endCxn id="365" idx="1"/>
          </p:cNvCxnSpPr>
          <p:nvPr/>
        </p:nvCxnSpPr>
        <p:spPr>
          <a:xfrm>
            <a:off x="1704575" y="2663000"/>
            <a:ext cx="2096400" cy="9669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3775027" y="1942227"/>
            <a:ext cx="1604987" cy="879182"/>
            <a:chOff x="1083025" y="2306625"/>
            <a:chExt cx="1834900" cy="956048"/>
          </a:xfrm>
        </p:grpSpPr>
        <p:sp>
          <p:nvSpPr>
            <p:cNvPr id="72" name="Google Shape;72;p15"/>
            <p:cNvSpPr txBox="1"/>
            <p:nvPr/>
          </p:nvSpPr>
          <p:spPr>
            <a:xfrm>
              <a:off x="1248629" y="2816273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Limitations and Solutions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5273709" y="1942217"/>
            <a:ext cx="1604987" cy="1307634"/>
            <a:chOff x="1083025" y="2306625"/>
            <a:chExt cx="1834900" cy="142196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1245057" y="2633341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Trials and Results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1083140" y="299118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Modifications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Optimization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6767384" y="1942217"/>
            <a:ext cx="1604987" cy="859070"/>
            <a:chOff x="1083025" y="2306625"/>
            <a:chExt cx="1834900" cy="934177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1247972" y="2794402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Further Work and Challenges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782677" y="1942881"/>
            <a:ext cx="1604987" cy="1735132"/>
            <a:chOff x="1083025" y="2306625"/>
            <a:chExt cx="1834900" cy="1886833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1247989" y="3155531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Introduction to Automated Machine Learning (AutoML)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1083033" y="3456058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Benefits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Challenges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2277585" y="1942214"/>
            <a:ext cx="1604987" cy="1610773"/>
            <a:chOff x="1083025" y="2306625"/>
            <a:chExt cx="1834900" cy="1751602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1249375" y="2991424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AutoML Frameworks Considerations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1083119" y="3320827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Rationale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5"/>
          <p:cNvSpPr txBox="1"/>
          <p:nvPr/>
        </p:nvSpPr>
        <p:spPr>
          <a:xfrm>
            <a:off x="3775017" y="2719574"/>
            <a:ext cx="13518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Workflow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Optimization</a:t>
            </a:r>
            <a:endParaRPr/>
          </a:p>
        </p:txBody>
      </p:sp>
      <p:sp>
        <p:nvSpPr>
          <p:cNvPr id="378" name="Google Shape;378;p42"/>
          <p:cNvSpPr txBox="1"/>
          <p:nvPr/>
        </p:nvSpPr>
        <p:spPr>
          <a:xfrm>
            <a:off x="377425" y="1161925"/>
            <a:ext cx="8281500" cy="3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Active area of research on Neural Architecture Search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Some current approaches: 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Speed up the optimization process since NAS can be seen an optimization problem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■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Reduce the evaluation time of the evaluation stage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Through pruning the hyperparameters by feature importance using Random Forest 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https://arxiv.org/pdf/2005.09917.pdf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Jointly optimize DARTS treating hyperparameters as part of the candidates to search for by sharing weights across all hyperparameters and architectures 		(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Auto-HAS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https://arxiv.org/pdf/2006.03656.pdf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■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Might lead to a huge overload of memory 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■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Addressed in the paper by increasing the number of cores to meet memory requirements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/>
        </p:nvSpPr>
        <p:spPr>
          <a:xfrm>
            <a:off x="377425" y="1161925"/>
            <a:ext cx="8281500" cy="3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One disadvantage of DARTS is the huge memory usage due to the joint training of a super-network and searching for an optimal architecture (</a:t>
            </a:r>
            <a:r>
              <a:rPr lang="en" sz="1100" u="sng">
                <a:solidFill>
                  <a:schemeClr val="accent5"/>
                </a:solidFill>
                <a:hlinkClick r:id="rId3"/>
              </a:rPr>
              <a:t>https://arxiv.org/pdf/1907.05737.pdf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Pruning in DARTS has been in practice to search over large search spaces 		(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P-DARTS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https://arxiv.org/pdf/1904.12760.pdf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Possible directions might be to reduce the huge memory required for jointly optimizing both hyperparameters and architectures by pruning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Pruning by feature importance using Random Forest (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https://arxiv.org/pdf/2005.09917.pdf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○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Prune bad candidate operations and replace them with more promising one 	(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Prune and Replace NAS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https://arxiv.org/pdf/1906.07528.pdf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4" name="Google Shape;38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Optimization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>
            <a:spLocks noGrp="1"/>
          </p:cNvSpPr>
          <p:nvPr>
            <p:ph type="title"/>
          </p:nvPr>
        </p:nvSpPr>
        <p:spPr>
          <a:xfrm>
            <a:off x="71695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Limitations and Further Work</a:t>
            </a:r>
            <a:endParaRPr sz="4000"/>
          </a:p>
        </p:txBody>
      </p:sp>
      <p:sp>
        <p:nvSpPr>
          <p:cNvPr id="390" name="Google Shape;390;p44"/>
          <p:cNvSpPr txBox="1">
            <a:spLocks noGrp="1"/>
          </p:cNvSpPr>
          <p:nvPr>
            <p:ph type="body" idx="2"/>
          </p:nvPr>
        </p:nvSpPr>
        <p:spPr>
          <a:xfrm>
            <a:off x="4998725" y="724200"/>
            <a:ext cx="3911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Microsoft released a CDARTS algorithm last month that is reproducible using NNI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Focuses on Image data and slight touch on tabular data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Standardize the usage of terms in the search space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Require further test on large datasets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Joint Optimization of Hyperparameters during NAS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>
            <a:spLocks noGrp="1"/>
          </p:cNvSpPr>
          <p:nvPr>
            <p:ph type="title"/>
          </p:nvPr>
        </p:nvSpPr>
        <p:spPr>
          <a:xfrm>
            <a:off x="343300" y="146950"/>
            <a:ext cx="4559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faced:</a:t>
            </a:r>
            <a:endParaRPr sz="3000"/>
          </a:p>
        </p:txBody>
      </p:sp>
      <p:sp>
        <p:nvSpPr>
          <p:cNvPr id="396" name="Google Shape;396;p45"/>
          <p:cNvSpPr txBox="1">
            <a:spLocks noGrp="1"/>
          </p:cNvSpPr>
          <p:nvPr>
            <p:ph type="body" idx="4294967295"/>
          </p:nvPr>
        </p:nvSpPr>
        <p:spPr>
          <a:xfrm>
            <a:off x="416350" y="1171775"/>
            <a:ext cx="75795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Unfamiliarity with the servers usage which leads to inefficiency during development</a:t>
            </a:r>
            <a:endParaRPr sz="2200">
              <a:solidFill>
                <a:schemeClr val="lt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Misconception of some parts of the NAS algorithms which was solved by reading the research papers</a:t>
            </a:r>
            <a:endParaRPr sz="2200">
              <a:solidFill>
                <a:schemeClr val="lt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To determine which capabilities to retain and prioritized to keep usage convenient </a:t>
            </a:r>
            <a:endParaRPr sz="2200">
              <a:solidFill>
                <a:schemeClr val="lt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Lack of large relevant datasets and resources due to NAS being a relatively new area of research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0650"/>
            <a:ext cx="8839202" cy="3251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765250" y="2925700"/>
            <a:ext cx="3410400" cy="6633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Increased Productivity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030450" y="2110400"/>
            <a:ext cx="2880000" cy="6633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Running Strong Baselines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327750" y="1295100"/>
            <a:ext cx="2285400" cy="6633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State of the Art Methods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333100" y="3741000"/>
            <a:ext cx="4274700" cy="663300"/>
          </a:xfrm>
          <a:prstGeom prst="roundRect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Democratising Machine Learning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931600" y="3732150"/>
            <a:ext cx="5165700" cy="77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249825" y="2035200"/>
            <a:ext cx="4447800" cy="16209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941875" y="2664300"/>
            <a:ext cx="1265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Advanced</a:t>
            </a:r>
            <a:endParaRPr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341525" y="3913500"/>
            <a:ext cx="1184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Novice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3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Human Interpretability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Huge computational resources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Void of contextual knowledge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Less useful for smaller datasets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Data privacy if used on commercial platforms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435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Frameworks 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Considerations</a:t>
            </a:r>
            <a:endParaRPr sz="400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4998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H2O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TPOT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AutoKeras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AutoGluon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Ludwig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NNI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NNI?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Extensible/ Customisable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WebUI available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Support many frameworks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Supports convolutions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Supports both pytorch and tensorflow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Some Issues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574925" y="1994875"/>
            <a:ext cx="2632500" cy="221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Lack of pre-processing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Lacks integration of information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1574925" y="1533475"/>
            <a:ext cx="2632500" cy="46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1574925" y="15334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User Interface</a:t>
            </a:r>
            <a:endParaRPr sz="18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775325" y="1994875"/>
            <a:ext cx="2632500" cy="221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Unable to do search over extracted features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Requires retraining after searching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Unable to tune algorithm’s hyperparameters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4775325" y="1533475"/>
            <a:ext cx="2632500" cy="46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775325" y="15334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NAS Workflow</a:t>
            </a:r>
            <a:endParaRPr sz="18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1152</Words>
  <Application>Microsoft Office PowerPoint</Application>
  <PresentationFormat>On-screen Show (16:9)</PresentationFormat>
  <Paragraphs>223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Oswald</vt:lpstr>
      <vt:lpstr>Arial</vt:lpstr>
      <vt:lpstr>Average</vt:lpstr>
      <vt:lpstr>Roboto</vt:lpstr>
      <vt:lpstr>Slate</vt:lpstr>
      <vt:lpstr>Automated Machine Learning</vt:lpstr>
      <vt:lpstr>Introduction</vt:lpstr>
      <vt:lpstr>Agenda</vt:lpstr>
      <vt:lpstr>PowerPoint Presentation</vt:lpstr>
      <vt:lpstr>Benefits</vt:lpstr>
      <vt:lpstr>Challenges</vt:lpstr>
      <vt:lpstr>Frameworks  Considerations</vt:lpstr>
      <vt:lpstr>Why NNI?</vt:lpstr>
      <vt:lpstr>PowerPoint Presentation</vt:lpstr>
      <vt:lpstr>Lack of Pre-processing </vt:lpstr>
      <vt:lpstr>Lacks Integration</vt:lpstr>
      <vt:lpstr>Lacks Integration</vt:lpstr>
      <vt:lpstr>Lacks Integration</vt:lpstr>
      <vt:lpstr>NNI Workflow</vt:lpstr>
      <vt:lpstr>CIFAR 10 Results</vt:lpstr>
      <vt:lpstr>Custom Dataset</vt:lpstr>
      <vt:lpstr>Specifications </vt:lpstr>
      <vt:lpstr>       Required Steps (NAS/ HPO) Declare preferred        specifications (ss.yml) Run python nas.py </vt:lpstr>
      <vt:lpstr>       Required Steps (NAS/ HPO) Declare preferred specifications (ss.yml) Run python nas.py Update ss.yml on path to prefered architecture Update search space to conduct HPO (search_space.json) Update config.yml (if needed) Run nnictl create --config ./config.yml  </vt:lpstr>
      <vt:lpstr>Web UI</vt:lpstr>
      <vt:lpstr>Web UI</vt:lpstr>
      <vt:lpstr>Results</vt:lpstr>
      <vt:lpstr>Web UI</vt:lpstr>
      <vt:lpstr>Updated Workflow</vt:lpstr>
      <vt:lpstr>Results</vt:lpstr>
      <vt:lpstr>Results on CIFAR 10</vt:lpstr>
      <vt:lpstr>Extraction of Weights</vt:lpstr>
      <vt:lpstr>Naive Joint Optimization</vt:lpstr>
      <vt:lpstr>Target Workflow</vt:lpstr>
      <vt:lpstr>Joint Optimization</vt:lpstr>
      <vt:lpstr>Joint Optimization</vt:lpstr>
      <vt:lpstr>Limitations and Further Work</vt:lpstr>
      <vt:lpstr>Challenges faced: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Machine Learning</dc:title>
  <cp:lastModifiedBy>Zi Ping Yong</cp:lastModifiedBy>
  <cp:revision>4</cp:revision>
  <dcterms:modified xsi:type="dcterms:W3CDTF">2020-07-30T06:17:00Z</dcterms:modified>
</cp:coreProperties>
</file>