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329" r:id="rId4"/>
    <p:sldId id="330" r:id="rId5"/>
    <p:sldId id="345" r:id="rId6"/>
    <p:sldId id="346" r:id="rId7"/>
    <p:sldId id="328" r:id="rId8"/>
    <p:sldId id="339" r:id="rId9"/>
    <p:sldId id="354" r:id="rId10"/>
    <p:sldId id="332" r:id="rId11"/>
    <p:sldId id="333" r:id="rId12"/>
    <p:sldId id="353" r:id="rId13"/>
    <p:sldId id="334" r:id="rId14"/>
    <p:sldId id="331" r:id="rId15"/>
    <p:sldId id="335" r:id="rId16"/>
    <p:sldId id="336" r:id="rId17"/>
    <p:sldId id="337" r:id="rId18"/>
    <p:sldId id="338" r:id="rId19"/>
    <p:sldId id="352" r:id="rId20"/>
    <p:sldId id="340" r:id="rId21"/>
    <p:sldId id="343" r:id="rId22"/>
    <p:sldId id="341" r:id="rId23"/>
    <p:sldId id="342" r:id="rId24"/>
    <p:sldId id="344" r:id="rId25"/>
    <p:sldId id="348" r:id="rId26"/>
    <p:sldId id="349" r:id="rId27"/>
    <p:sldId id="350" r:id="rId28"/>
    <p:sldId id="351" r:id="rId29"/>
    <p:sldId id="347" r:id="rId30"/>
    <p:sldId id="35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66"/>
    <a:srgbClr val="14ED03"/>
    <a:srgbClr val="DA14B0"/>
    <a:srgbClr val="D7EA22"/>
    <a:srgbClr val="FF0000"/>
    <a:srgbClr val="3DB7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65" d="100"/>
          <a:sy n="65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A0D50B-11E8-4451-BA8B-9A7C363C2B13}" type="datetimeFigureOut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03D6C2-4F10-4ABE-93C7-D18F2613A5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7EB9CD-04E6-479D-9000-134C87E005DB}" type="datetimeFigureOut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189E7-9587-463D-B75A-B0FBF8543A4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A80C-EA12-454D-8E77-7980B080463E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F96C2A-DC56-40BE-B122-3EF1B743325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F301-BD52-4C51-AB71-4EC3997F17EA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A4D6F-C349-4AEC-ABCC-7007CFD11BD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CD1C4-D4C9-456B-928E-C675DFEBDA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BA19-B027-413A-8E0C-22828D08B621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ACD84-5D44-45F8-8926-E03B20D38D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6C596-34B3-4F62-8798-70BCD3CBA83D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9D30A-8046-4FEB-B000-8C526D090D2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0EDBB-03AC-4DED-8F3C-F275E0612203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97032-2990-46E2-AA28-D5380B8187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0A39A-CF2A-4692-8CBB-A1220F3FC228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4E445-29BF-46F0-8EC5-A635483104B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66128-B7BA-4240-BEF0-D7BF1B175CEC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1E9F-440E-4233-8DCA-F13D93C344F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A8F0-FFA8-42D5-B069-C4D9E3FF3F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C686-C266-4679-8D3C-22419A9677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BA949-241A-4DAF-AD33-D0F4F1DEF6F5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775F6-06E5-4C44-9EFC-4FB1EF4F626A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2C2FA-4C88-45FB-A26F-379B1A537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679EBF-B78E-4A1B-B17E-AC93062C11D6}" type="datetime1">
              <a:rPr lang="en-US"/>
              <a:pPr>
                <a:defRPr/>
              </a:pPr>
              <a:t>05/03/2015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4D9ACDF-B9B9-407F-860A-4B45C29114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7" r:id="rId2"/>
    <p:sldLayoutId id="2147484092" r:id="rId3"/>
    <p:sldLayoutId id="2147484088" r:id="rId4"/>
    <p:sldLayoutId id="2147484089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0" r:id="rId12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0243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01</a:t>
            </a:r>
            <a:br>
              <a:rPr lang="he-IL" sz="3200" b="1" smtClean="0"/>
            </a:br>
            <a:r>
              <a:rPr lang="he-IL" sz="3200" b="1" smtClean="0"/>
              <a:t> מ- </a:t>
            </a:r>
            <a:r>
              <a:rPr sz="3200" b="1" smtClean="0"/>
              <a:t>C</a:t>
            </a:r>
            <a:r>
              <a:rPr lang="he-IL" sz="3200" b="1" smtClean="0"/>
              <a:t> ל-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הפקודה </a:t>
            </a:r>
            <a:r>
              <a:rPr lang="en-US" smtClean="0"/>
              <a:t>cout</a:t>
            </a:r>
            <a:endParaRPr lang="he-IL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יודעת להדפיס נתונים למסך </a:t>
            </a:r>
            <a:r>
              <a:rPr lang="en-US" smtClean="0"/>
              <a:t>(Console OUT)</a:t>
            </a:r>
            <a:endParaRPr lang="he-IL" smtClean="0"/>
          </a:p>
          <a:p>
            <a:r>
              <a:rPr lang="he-IL" smtClean="0"/>
              <a:t>הסינטקס הרבה יותר פשוט מ- </a:t>
            </a:r>
            <a:r>
              <a:rPr lang="en-US" smtClean="0"/>
              <a:t>printf</a:t>
            </a:r>
            <a:r>
              <a:rPr lang="he-IL" smtClean="0"/>
              <a:t>: אין צורך להבדיל בהדפסה בין הטיפוסים השונים, משרשרים את חלקי המחרוזת להדפסה באמצעות &gt;&gt;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1E3255-BE55-43E8-9E9E-FE6B8F7E7AAB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76200" y="2895600"/>
            <a:ext cx="502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str[] = "hi";</a:t>
            </a:r>
          </a:p>
          <a:p>
            <a:r>
              <a:rPr lang="en-US"/>
              <a:t>     int num = 5;</a:t>
            </a:r>
          </a:p>
          <a:p>
            <a:r>
              <a:rPr lang="en-US">
                <a:solidFill>
                  <a:srgbClr val="7030A0"/>
                </a:solidFill>
              </a:rPr>
              <a:t>     printf</a:t>
            </a:r>
            <a:r>
              <a:rPr lang="en-US"/>
              <a:t>("string: </a:t>
            </a:r>
            <a:r>
              <a:rPr lang="en-US">
                <a:solidFill>
                  <a:srgbClr val="7030A0"/>
                </a:solidFill>
              </a:rPr>
              <a:t>%s</a:t>
            </a:r>
            <a:r>
              <a:rPr lang="en-US"/>
              <a:t> number: </a:t>
            </a:r>
            <a:r>
              <a:rPr lang="en-US">
                <a:solidFill>
                  <a:srgbClr val="7030A0"/>
                </a:solidFill>
              </a:rPr>
              <a:t>%d</a:t>
            </a:r>
            <a:r>
              <a:rPr lang="en-US"/>
              <a:t>\n", </a:t>
            </a:r>
          </a:p>
          <a:p>
            <a:r>
              <a:rPr lang="en-US"/>
              <a:t>	 str, num);</a:t>
            </a:r>
          </a:p>
          <a:p>
            <a:r>
              <a:rPr lang="he-IL"/>
              <a:t>{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4419600" y="2895600"/>
            <a:ext cx="4724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str[] = "hi";</a:t>
            </a:r>
          </a:p>
          <a:p>
            <a:r>
              <a:rPr lang="en-US"/>
              <a:t>     int num = 5;</a:t>
            </a:r>
          </a:p>
          <a:p>
            <a:r>
              <a:rPr lang="en-US">
                <a:solidFill>
                  <a:srgbClr val="7030A0"/>
                </a:solidFill>
              </a:rPr>
              <a:t>     cout &lt;&lt; </a:t>
            </a:r>
            <a:r>
              <a:rPr lang="en-US"/>
              <a:t>"string: " </a:t>
            </a:r>
            <a:r>
              <a:rPr lang="en-US">
                <a:solidFill>
                  <a:srgbClr val="7030A0"/>
                </a:solidFill>
              </a:rPr>
              <a:t>&lt;&lt;</a:t>
            </a:r>
            <a:r>
              <a:rPr lang="en-US"/>
              <a:t> str &lt;&lt; " number: "              	</a:t>
            </a:r>
            <a:r>
              <a:rPr lang="en-US">
                <a:solidFill>
                  <a:srgbClr val="7030A0"/>
                </a:solidFill>
              </a:rPr>
              <a:t>&lt;&lt;</a:t>
            </a:r>
            <a:r>
              <a:rPr lang="en-US"/>
              <a:t> num </a:t>
            </a:r>
            <a:r>
              <a:rPr lang="en-US">
                <a:solidFill>
                  <a:srgbClr val="7030A0"/>
                </a:solidFill>
              </a:rPr>
              <a:t>&lt;&lt;</a:t>
            </a:r>
            <a:r>
              <a:rPr lang="en-US"/>
              <a:t> "\n";</a:t>
            </a:r>
          </a:p>
          <a:p>
            <a:r>
              <a:rPr lang="en-US"/>
              <a:t>}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הפקודה </a:t>
            </a:r>
            <a:r>
              <a:rPr lang="en-US" smtClean="0"/>
              <a:t>cin</a:t>
            </a:r>
            <a:endParaRPr lang="he-IL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יודעת לקרוא נתונים מהמקלדת </a:t>
            </a:r>
            <a:r>
              <a:rPr lang="en-US" smtClean="0"/>
              <a:t>(Console IN)</a:t>
            </a:r>
            <a:endParaRPr lang="he-IL" smtClean="0"/>
          </a:p>
          <a:p>
            <a:r>
              <a:rPr lang="he-IL" smtClean="0"/>
              <a:t>הסינטקס הרבה יותר פשוט מ- </a:t>
            </a:r>
            <a:r>
              <a:rPr lang="en-US" smtClean="0"/>
              <a:t>scanf</a:t>
            </a:r>
            <a:r>
              <a:rPr lang="he-IL" smtClean="0"/>
              <a:t>: אין צורך להבדיל בקליטה בין הטיפוסים השונים, משרשרים את הנתונים השונים שרוצים לקרוא באמצעות &lt;&lt;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624933-03CB-4A49-A8CF-45EFACBD88EA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76200" y="2895600"/>
            <a:ext cx="502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</a:t>
            </a:r>
          </a:p>
          <a:p>
            <a:r>
              <a:rPr lang="en-US"/>
              <a:t>     int num;</a:t>
            </a:r>
          </a:p>
          <a:p>
            <a:r>
              <a:rPr lang="en-US"/>
              <a:t>     printf("Enter string and number: ");</a:t>
            </a:r>
          </a:p>
          <a:p>
            <a:r>
              <a:rPr lang="en-US">
                <a:solidFill>
                  <a:srgbClr val="7030A0"/>
                </a:solidFill>
              </a:rPr>
              <a:t>     scanf</a:t>
            </a:r>
            <a:r>
              <a:rPr lang="en-US"/>
              <a:t>(</a:t>
            </a:r>
            <a:r>
              <a:rPr lang="en-US">
                <a:solidFill>
                  <a:srgbClr val="7030A0"/>
                </a:solidFill>
              </a:rPr>
              <a:t>"%s%d"</a:t>
            </a:r>
            <a:r>
              <a:rPr lang="en-US"/>
              <a:t>, str, &amp;num); </a:t>
            </a:r>
          </a:p>
          <a:p>
            <a:r>
              <a:rPr lang="he-IL"/>
              <a:t>{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4419600" y="2895600"/>
            <a:ext cx="502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str[10];</a:t>
            </a:r>
          </a:p>
          <a:p>
            <a:r>
              <a:rPr lang="en-US"/>
              <a:t>     int num;</a:t>
            </a:r>
          </a:p>
          <a:p>
            <a:r>
              <a:rPr lang="en-US"/>
              <a:t>     cout &lt;&lt; "Enter string and number: ";</a:t>
            </a:r>
          </a:p>
          <a:p>
            <a:r>
              <a:rPr lang="en-US">
                <a:solidFill>
                  <a:srgbClr val="7030A0"/>
                </a:solidFill>
              </a:rPr>
              <a:t>     cin &gt;&gt;</a:t>
            </a:r>
            <a:r>
              <a:rPr lang="en-US"/>
              <a:t> str </a:t>
            </a:r>
            <a:r>
              <a:rPr lang="en-US">
                <a:solidFill>
                  <a:srgbClr val="7030A0"/>
                </a:solidFill>
              </a:rPr>
              <a:t>&gt;&gt;</a:t>
            </a:r>
            <a:r>
              <a:rPr lang="en-US"/>
              <a:t> num;</a:t>
            </a:r>
          </a:p>
          <a:p>
            <a:r>
              <a:rPr lang="en-US"/>
              <a:t>}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הפקודה </a:t>
            </a:r>
            <a:r>
              <a:rPr lang="en-US" smtClean="0"/>
              <a:t>cin.getline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en-US" smtClean="0"/>
              <a:t>cin</a:t>
            </a:r>
            <a:r>
              <a:rPr lang="he-IL" smtClean="0"/>
              <a:t> יודעת לקרוא מחרוזת עד רווח</a:t>
            </a:r>
            <a:endParaRPr lang="en-US" smtClean="0"/>
          </a:p>
          <a:p>
            <a:r>
              <a:rPr lang="he-IL" smtClean="0"/>
              <a:t>ע"י שימוש ב- </a:t>
            </a:r>
            <a:r>
              <a:rPr lang="en-US" smtClean="0"/>
              <a:t>cin.getline</a:t>
            </a:r>
            <a:r>
              <a:rPr lang="he-IL" smtClean="0"/>
              <a:t> ניתן לקלוט תווים עד </a:t>
            </a:r>
            <a:r>
              <a:rPr lang="en-US" smtClean="0"/>
              <a:t>ENTER</a:t>
            </a:r>
            <a:r>
              <a:rPr lang="he-IL" smtClean="0"/>
              <a:t> או עד למקסימום תווים</a:t>
            </a:r>
            <a:endParaRPr 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D0C851-630E-4458-AF65-8B96443ADDCE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76200" y="2895600"/>
            <a:ext cx="50292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str[10];</a:t>
            </a:r>
          </a:p>
          <a:p>
            <a:r>
              <a:rPr lang="en-US"/>
              <a:t>     printf("Enter string: ");</a:t>
            </a:r>
          </a:p>
          <a:p>
            <a:r>
              <a:rPr lang="en-US">
                <a:solidFill>
                  <a:srgbClr val="7030A0"/>
                </a:solidFill>
              </a:rPr>
              <a:t>     gets</a:t>
            </a:r>
            <a:r>
              <a:rPr lang="en-US"/>
              <a:t>(str); </a:t>
            </a:r>
          </a:p>
          <a:p>
            <a:r>
              <a:rPr lang="he-IL"/>
              <a:t>{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4419600" y="2895600"/>
            <a:ext cx="50292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str[10];</a:t>
            </a:r>
          </a:p>
          <a:p>
            <a:r>
              <a:rPr lang="he-IL"/>
              <a:t>     </a:t>
            </a:r>
            <a:r>
              <a:rPr lang="en-US"/>
              <a:t>cout &lt;&lt; "Enter string: ";</a:t>
            </a:r>
          </a:p>
          <a:p>
            <a:r>
              <a:rPr lang="en-US">
                <a:solidFill>
                  <a:srgbClr val="7030A0"/>
                </a:solidFill>
              </a:rPr>
              <a:t>     cin.getline</a:t>
            </a:r>
            <a:r>
              <a:rPr lang="en-US"/>
              <a:t>(str,</a:t>
            </a:r>
            <a:r>
              <a:rPr lang="en-US">
                <a:solidFill>
                  <a:srgbClr val="7030A0"/>
                </a:solidFill>
              </a:rPr>
              <a:t> 5</a:t>
            </a:r>
            <a:r>
              <a:rPr lang="en-US"/>
              <a:t>);</a:t>
            </a:r>
            <a:r>
              <a:rPr lang="en-US">
                <a:solidFill>
                  <a:srgbClr val="7030A0"/>
                </a:solidFill>
              </a:rPr>
              <a:t> </a:t>
            </a:r>
            <a:endParaRPr lang="en-US"/>
          </a:p>
          <a:p>
            <a:r>
              <a:rPr lang="en-US"/>
              <a:t>}</a:t>
            </a: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657600" y="5562600"/>
            <a:ext cx="2590800" cy="838200"/>
          </a:xfrm>
          <a:prstGeom prst="wedgeRectCallout">
            <a:avLst>
              <a:gd name="adj1" fmla="val 54652"/>
              <a:gd name="adj2" fmla="val -10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הפונקיה תקרא עד 4 תווים (אחד עבור ה- '0\') </a:t>
            </a:r>
          </a:p>
          <a:p>
            <a:pPr algn="ctr" rtl="1">
              <a:defRPr/>
            </a:pPr>
            <a:r>
              <a:rPr lang="he-IL" b="1" dirty="0"/>
              <a:t>או עד </a:t>
            </a:r>
            <a:r>
              <a:rPr lang="en-US" b="1" dirty="0"/>
              <a:t>ENTER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הפקודות </a:t>
            </a:r>
            <a:r>
              <a:rPr lang="en-US" smtClean="0"/>
              <a:t>new</a:t>
            </a:r>
            <a:r>
              <a:rPr lang="he-IL" smtClean="0"/>
              <a:t> ו- </a:t>
            </a:r>
            <a:r>
              <a:rPr lang="en-US" smtClean="0"/>
              <a:t>delete</a:t>
            </a:r>
            <a:endParaRPr lang="he-IL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הפקודה </a:t>
            </a:r>
            <a:r>
              <a:rPr lang="en-US" smtClean="0"/>
              <a:t>new</a:t>
            </a:r>
            <a:r>
              <a:rPr lang="he-IL" smtClean="0"/>
              <a:t> להקצאה דינאמית, מקצה מערך עם ערכי זבל (מקבילה ל- </a:t>
            </a:r>
            <a:r>
              <a:rPr lang="en-US" smtClean="0"/>
              <a:t>malloc</a:t>
            </a:r>
            <a:r>
              <a:rPr lang="he-IL" smtClean="0"/>
              <a:t>)</a:t>
            </a:r>
          </a:p>
          <a:p>
            <a:pPr lvl="1"/>
            <a:r>
              <a:rPr lang="he-IL" smtClean="0"/>
              <a:t>אין מקבילה ל- </a:t>
            </a:r>
            <a:r>
              <a:rPr lang="en-US" smtClean="0"/>
              <a:t>calloc</a:t>
            </a:r>
            <a:endParaRPr lang="he-IL" smtClean="0"/>
          </a:p>
          <a:p>
            <a:pPr lvl="1"/>
            <a:r>
              <a:rPr lang="he-IL" smtClean="0"/>
              <a:t>אין מקבילה ל- </a:t>
            </a:r>
            <a:r>
              <a:rPr lang="en-US" smtClean="0"/>
              <a:t>realloc</a:t>
            </a:r>
            <a:endParaRPr lang="he-IL" smtClean="0"/>
          </a:p>
          <a:p>
            <a:r>
              <a:rPr lang="he-IL" smtClean="0"/>
              <a:t>הפקודה </a:t>
            </a:r>
            <a:r>
              <a:rPr lang="en-US" smtClean="0"/>
              <a:t>delete</a:t>
            </a:r>
            <a:r>
              <a:rPr lang="he-IL" smtClean="0"/>
              <a:t> לשחרור זכרון. אם משחררים מערך יש לשחרר עם []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4099AE-646D-41CC-B39F-E91FB80FD17C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76200" y="3352800"/>
            <a:ext cx="533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r>
              <a:rPr lang="en-US">
                <a:solidFill>
                  <a:srgbClr val="FF0000"/>
                </a:solidFill>
              </a:rPr>
              <a:t>#include &lt;stdlib.h&gt;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*arr, numOfElements;</a:t>
            </a:r>
          </a:p>
          <a:p>
            <a:endParaRPr lang="he-IL"/>
          </a:p>
          <a:p>
            <a:r>
              <a:rPr lang="en-US"/>
              <a:t>     printf("How many elements? ");</a:t>
            </a:r>
          </a:p>
          <a:p>
            <a:r>
              <a:rPr lang="en-US"/>
              <a:t>     scanf("%d", &amp;numOfElements);</a:t>
            </a:r>
          </a:p>
          <a:p>
            <a:r>
              <a:rPr lang="en-US"/>
              <a:t>     arr = (int*)</a:t>
            </a:r>
            <a:r>
              <a:rPr lang="en-US">
                <a:solidFill>
                  <a:srgbClr val="0070C0"/>
                </a:solidFill>
              </a:rPr>
              <a:t>malloc</a:t>
            </a:r>
            <a:r>
              <a:rPr lang="en-US"/>
              <a:t>(numOfElements*sizeof(int));</a:t>
            </a:r>
          </a:p>
          <a:p>
            <a:r>
              <a:rPr lang="en-US">
                <a:solidFill>
                  <a:srgbClr val="DA14B0"/>
                </a:solidFill>
              </a:rPr>
              <a:t>     free</a:t>
            </a:r>
            <a:r>
              <a:rPr lang="en-US"/>
              <a:t>(arr);</a:t>
            </a:r>
          </a:p>
          <a:p>
            <a:r>
              <a:rPr lang="en-US"/>
              <a:t>}</a:t>
            </a:r>
            <a:endParaRPr lang="he-IL"/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5105400" y="3365500"/>
            <a:ext cx="5029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*arr, numOfElements;</a:t>
            </a:r>
          </a:p>
          <a:p>
            <a:endParaRPr lang="en-US"/>
          </a:p>
          <a:p>
            <a:r>
              <a:rPr lang="en-US"/>
              <a:t>     cout &lt;&lt; "How many elements? ";</a:t>
            </a:r>
          </a:p>
          <a:p>
            <a:r>
              <a:rPr lang="en-US"/>
              <a:t>     cin &gt;&gt; numOfElements;</a:t>
            </a:r>
          </a:p>
          <a:p>
            <a:r>
              <a:rPr lang="en-US"/>
              <a:t>     arr = </a:t>
            </a:r>
            <a:r>
              <a:rPr lang="en-US">
                <a:solidFill>
                  <a:srgbClr val="0070C0"/>
                </a:solidFill>
              </a:rPr>
              <a:t>new int[</a:t>
            </a:r>
            <a:r>
              <a:rPr lang="en-US"/>
              <a:t>numOfElements</a:t>
            </a:r>
            <a:r>
              <a:rPr lang="en-US">
                <a:solidFill>
                  <a:srgbClr val="0070C0"/>
                </a:solidFill>
              </a:rPr>
              <a:t>]</a:t>
            </a:r>
            <a:r>
              <a:rPr lang="en-US"/>
              <a:t>;</a:t>
            </a:r>
          </a:p>
          <a:p>
            <a:r>
              <a:rPr lang="en-US">
                <a:solidFill>
                  <a:srgbClr val="DA14B0"/>
                </a:solidFill>
              </a:rPr>
              <a:t>     delete []</a:t>
            </a:r>
            <a:r>
              <a:rPr lang="en-US"/>
              <a:t>arr;</a:t>
            </a:r>
          </a:p>
          <a:p>
            <a:r>
              <a:rPr lang="en-US"/>
              <a:t>}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F0EE2B-FB7C-4DFE-9CF3-2037180FC77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0" y="1295400"/>
            <a:ext cx="64008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stdlib.h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void main()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("How many numbers? ");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("%d", &amp;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*)</a:t>
            </a:r>
            <a:r>
              <a:rPr lang="en-US" sz="1600" dirty="0" err="1">
                <a:solidFill>
                  <a:srgbClr val="DA14B0"/>
                </a:solidFill>
                <a:latin typeface="Arial" pitchFamily="34" charset="0"/>
                <a:cs typeface="Arial" pitchFamily="34" charset="0"/>
              </a:rPr>
              <a:t>calloc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sizeof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for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=0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#%d: %d\n", i+1,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]);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>
                <a:solidFill>
                  <a:srgbClr val="14ED03"/>
                </a:solidFill>
                <a:latin typeface="Arial" pitchFamily="34" charset="0"/>
                <a:cs typeface="Arial" pitchFamily="34" charset="0"/>
              </a:rPr>
              <a:t>free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he-IL" sz="1600" dirty="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343400" y="1250950"/>
            <a:ext cx="59436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void main()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&lt;&lt; "How many numbers? ";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&gt;&gt;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>
                <a:solidFill>
                  <a:srgbClr val="DA14B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for 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=0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&lt;&lt; "Value #" &lt;&lt; i+1 &lt;&lt; ": " &lt;&lt;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 &lt;&lt; "\n";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>
                <a:solidFill>
                  <a:srgbClr val="14ED03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[]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  <a:endParaRPr lang="he-I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6200" y="5638800"/>
            <a:ext cx="4343400" cy="381000"/>
          </a:xfrm>
          <a:prstGeom prst="wedgeRectCallout">
            <a:avLst>
              <a:gd name="adj1" fmla="val 57721"/>
              <a:gd name="adj2" fmla="val -410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להגדרת המשתנים באמצע התוכנית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תוכנית המטפלת במטריצה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144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#include &lt;iostream&gt;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using  namespace  std;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const  int N = 3;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const  int M = 4;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>
                <a:solidFill>
                  <a:srgbClr val="009900"/>
                </a:solidFill>
              </a:rPr>
              <a:t>// prototypes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int**  allocateMatrix  (int rows, int cols);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 enterInput        (int** mat, int rows, int cols);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 printMatrix       (int** mat, int rows, int cols);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 freeMatrix        (int** mat, int rows);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int** mat = NULL;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mat = allocateMatrix(N, M);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enterInput(mat, N, M);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printMatrix(mat, N, M);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freeMatrix(mat, N);	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endParaRPr lang="he-IL" sz="1800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02AA5E-C447-41B6-9202-CBE54A350C86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4191000"/>
            <a:ext cx="3657600" cy="762000"/>
          </a:xfrm>
          <a:prstGeom prst="wedgeRectCallout">
            <a:avLst>
              <a:gd name="adj1" fmla="val -112372"/>
              <a:gd name="adj2" fmla="val -26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/>
              <a:t>main</a:t>
            </a:r>
            <a:r>
              <a:rPr lang="he-IL" b="1" dirty="0"/>
              <a:t> כתוב בראשי פרקים וניתן להבין בקלות מה קורה בתוכנית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תוכנית המטפלת במטריצה (2)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906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int**  allocateMatrix(int rows, int cols)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	int** mat = </a:t>
            </a:r>
            <a:r>
              <a:rPr lang="en-US" sz="1800" b="1" smtClean="0"/>
              <a:t>new</a:t>
            </a:r>
            <a:r>
              <a:rPr lang="en-US" sz="1800" smtClean="0"/>
              <a:t> int*[rows];  </a:t>
            </a:r>
            <a:r>
              <a:rPr lang="en-US" sz="1800" smtClean="0">
                <a:solidFill>
                  <a:srgbClr val="009900"/>
                </a:solidFill>
              </a:rPr>
              <a:t>// allocating the rows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nn-NO" sz="1800" smtClean="0"/>
              <a:t>	for (</a:t>
            </a:r>
            <a:r>
              <a:rPr lang="nn-NO" sz="1800" b="1" smtClean="0"/>
              <a:t>int i</a:t>
            </a:r>
            <a:r>
              <a:rPr lang="nn-NO" sz="1800" smtClean="0"/>
              <a:t>=0 ; i &lt; rows ; i++)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	      mat[i] = </a:t>
            </a:r>
            <a:r>
              <a:rPr lang="en-US" sz="1800" b="1" smtClean="0"/>
              <a:t>new</a:t>
            </a:r>
            <a:r>
              <a:rPr lang="en-US" sz="1800" smtClean="0"/>
              <a:t> int[cols];  </a:t>
            </a:r>
            <a:r>
              <a:rPr lang="en-US" sz="1800" smtClean="0">
                <a:solidFill>
                  <a:srgbClr val="009900"/>
                </a:solidFill>
              </a:rPr>
              <a:t>// allocating the columns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	return mat;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void  enterInput(int** mat, int rows, int cols)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nn-NO" sz="1800" smtClean="0"/>
              <a:t>	for (</a:t>
            </a:r>
            <a:r>
              <a:rPr lang="nn-NO" sz="1800" b="1" smtClean="0"/>
              <a:t>int i</a:t>
            </a:r>
            <a:r>
              <a:rPr lang="nn-NO" sz="1800" smtClean="0"/>
              <a:t>=0 ; i &lt; rows ; i++)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	      for (</a:t>
            </a:r>
            <a:r>
              <a:rPr lang="en-US" sz="1800" b="1" smtClean="0"/>
              <a:t>int j</a:t>
            </a:r>
            <a:r>
              <a:rPr lang="en-US" sz="1800" smtClean="0"/>
              <a:t>=0 ; j &lt; cols ; j++)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smtClean="0"/>
              <a:t>	             mat[i][j] = i*cols + j;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smtClean="0"/>
              <a:t>{</a:t>
            </a:r>
            <a:endParaRPr lang="en-US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endParaRPr lang="en-US" sz="1800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175B83-EB80-49AB-9053-097CA9B58AB5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495800" y="1066800"/>
            <a:ext cx="4267200" cy="457200"/>
          </a:xfrm>
          <a:prstGeom prst="wedgeRectCallout">
            <a:avLst>
              <a:gd name="adj1" fmla="val -8380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בתחילה מקצים מערך של </a:t>
            </a:r>
            <a:r>
              <a:rPr lang="en-US" b="1" dirty="0" err="1"/>
              <a:t>int</a:t>
            </a:r>
            <a:r>
              <a:rPr lang="en-US" b="1" dirty="0"/>
              <a:t>*</a:t>
            </a:r>
            <a:r>
              <a:rPr lang="he-IL" b="1" dirty="0"/>
              <a:t>, עבור השורות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410200" y="4191000"/>
            <a:ext cx="2743200" cy="609600"/>
          </a:xfrm>
          <a:prstGeom prst="wedgeRectCallout">
            <a:avLst>
              <a:gd name="adj1" fmla="val -105339"/>
              <a:gd name="adj2" fmla="val -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נשים לב לאפשרות הגדרת המשתנים בכל חלק בקוד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תוכנית המטפלת במטריצה (3)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906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void printMatrix(int** mat, int rows, int cols)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nn-NO" sz="1800" smtClean="0"/>
              <a:t>	for (</a:t>
            </a:r>
            <a:r>
              <a:rPr lang="nn-NO" sz="1800" b="1" smtClean="0"/>
              <a:t>int i</a:t>
            </a:r>
            <a:r>
              <a:rPr lang="nn-NO" sz="1800" smtClean="0"/>
              <a:t>=0 ; i &lt; rows ; i++)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         for (</a:t>
            </a:r>
            <a:r>
              <a:rPr lang="en-US" sz="1800" b="1" smtClean="0"/>
              <a:t>int j</a:t>
            </a:r>
            <a:r>
              <a:rPr lang="en-US" sz="1800" smtClean="0"/>
              <a:t>=0 ; j &lt; cols ; j++)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	  </a:t>
            </a:r>
            <a:r>
              <a:rPr lang="en-US" sz="1800" b="1" smtClean="0"/>
              <a:t>cout</a:t>
            </a:r>
            <a:r>
              <a:rPr lang="en-US" sz="1800" smtClean="0"/>
              <a:t> &lt;&lt; mat[i][j] &lt;&lt; ", ";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         </a:t>
            </a:r>
            <a:r>
              <a:rPr lang="en-US" sz="1800" b="1" smtClean="0"/>
              <a:t>cout</a:t>
            </a:r>
            <a:r>
              <a:rPr lang="en-US" sz="1800" smtClean="0"/>
              <a:t> &lt;&lt; "\b\b \n";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	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void freeMatrix(int** mat, int rows)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nn-NO" sz="1800" smtClean="0"/>
              <a:t>	for (</a:t>
            </a:r>
            <a:r>
              <a:rPr lang="nn-NO" sz="1800" b="1" smtClean="0"/>
              <a:t>int i</a:t>
            </a:r>
            <a:r>
              <a:rPr lang="nn-NO" sz="1800" smtClean="0"/>
              <a:t>=0 ; i &lt; rows ; i++)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    </a:t>
            </a:r>
            <a:r>
              <a:rPr lang="en-US" sz="1800" b="1" smtClean="0"/>
              <a:t>delete []</a:t>
            </a:r>
            <a:r>
              <a:rPr lang="en-US" sz="1800" smtClean="0"/>
              <a:t>mat[i];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	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</a:t>
            </a:r>
            <a:r>
              <a:rPr lang="en-US" sz="1800" b="1" smtClean="0"/>
              <a:t>delete []</a:t>
            </a:r>
            <a:r>
              <a:rPr lang="en-US" sz="1800" smtClean="0"/>
              <a:t>mat;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{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C47D8C-E0A3-4F83-AB9B-ED7B4EDCFFE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343400" y="4419600"/>
            <a:ext cx="3276600" cy="457200"/>
          </a:xfrm>
          <a:prstGeom prst="wedgeRectCallout">
            <a:avLst>
              <a:gd name="adj1" fmla="val -95392"/>
              <a:gd name="adj2" fmla="val 7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נשים לב: שחרור מערך עם ציון [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טיפוס התייחסות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 כאשר רצינו  שפונקציה תשנה את ערכו של ארגומנט מסוים, העברנו את הכתובת שלו (העברה </a:t>
            </a:r>
            <a:r>
              <a:rPr lang="en-US" smtClean="0"/>
              <a:t>by pointer</a:t>
            </a:r>
            <a:r>
              <a:rPr lang="he-IL" smtClean="0"/>
              <a:t>, לעומת העברת העתק, </a:t>
            </a:r>
            <a:r>
              <a:rPr lang="en-US" smtClean="0"/>
              <a:t>by value</a:t>
            </a:r>
            <a:r>
              <a:rPr lang="he-IL" smtClean="0"/>
              <a:t>)</a:t>
            </a:r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עדיין ניתן להעביר מצביעים כדי לשנות ארוגמנטים בפונקציות, אך יש דרך חדשה הנקראית העברת פרמטרים </a:t>
            </a:r>
            <a:r>
              <a:rPr lang="en-US" smtClean="0"/>
              <a:t>by reference</a:t>
            </a:r>
            <a:endParaRPr lang="he-IL" smtClean="0"/>
          </a:p>
          <a:p>
            <a:r>
              <a:rPr lang="he-IL" smtClean="0"/>
              <a:t>בהגדרת הפרמטרים שהשיטה מקבלת מציינים ליד הפרמטר &amp;</a:t>
            </a:r>
          </a:p>
          <a:p>
            <a:pPr lvl="1"/>
            <a:r>
              <a:rPr lang="he-IL" smtClean="0"/>
              <a:t>זהו למעשה מתן שם נוסף לארגומנט המקורי שנשלח הנגיש מתוך הפונקציה</a:t>
            </a:r>
          </a:p>
          <a:p>
            <a:r>
              <a:rPr lang="he-IL" smtClean="0"/>
              <a:t>אין הבדל סינטקטי בשליחת המשתנה בעבור משתנה שעובר </a:t>
            </a:r>
            <a:r>
              <a:rPr lang="en-US" smtClean="0"/>
              <a:t>by value</a:t>
            </a:r>
            <a:r>
              <a:rPr lang="he-IL" smtClean="0"/>
              <a:t> או </a:t>
            </a:r>
            <a:r>
              <a:rPr lang="en-US" smtClean="0"/>
              <a:t>by reference</a:t>
            </a:r>
            <a:endParaRPr lang="he-IL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6401B2-4E80-4E0C-99BB-D0B617444819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שליחת פרמטר </a:t>
            </a:r>
            <a:r>
              <a:rPr lang="en-US" smtClean="0"/>
              <a:t>by ref</a:t>
            </a:r>
            <a:r>
              <a:rPr lang="he-IL" smtClean="0"/>
              <a:t> </a:t>
            </a:r>
            <a:br>
              <a:rPr lang="he-IL" smtClean="0"/>
            </a:br>
            <a:r>
              <a:rPr lang="he-IL" smtClean="0"/>
              <a:t>לעומת </a:t>
            </a:r>
            <a:r>
              <a:rPr lang="en-US" smtClean="0"/>
              <a:t>by val</a:t>
            </a:r>
            <a:r>
              <a:rPr lang="he-IL" smtClean="0"/>
              <a:t> 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957CA2-225E-4443-B7C3-B6DDCE2DC319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4343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34290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chagneTo4ByRef</a:t>
            </a:r>
            <a:endParaRPr lang="he-IL"/>
          </a:p>
        </p:txBody>
      </p:sp>
      <p:sp>
        <p:nvSpPr>
          <p:cNvPr id="8" name="Curved Right Arrow 7"/>
          <p:cNvSpPr/>
          <p:nvPr/>
        </p:nvSpPr>
        <p:spPr>
          <a:xfrm>
            <a:off x="4876800" y="3200400"/>
            <a:ext cx="457200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9" name="Group 242"/>
          <p:cNvGraphicFramePr>
            <a:graphicFrameLocks/>
          </p:cNvGraphicFramePr>
          <p:nvPr/>
        </p:nvGraphicFramePr>
        <p:xfrm>
          <a:off x="5334000" y="30480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42"/>
          <p:cNvGraphicFramePr>
            <a:graphicFrameLocks/>
          </p:cNvGraphicFramePr>
          <p:nvPr/>
        </p:nvGraphicFramePr>
        <p:xfrm>
          <a:off x="5334000" y="3978275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0" y="2514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chagneTo4ByVal</a:t>
            </a:r>
            <a:endParaRPr lang="he-IL"/>
          </a:p>
        </p:txBody>
      </p:sp>
      <p:graphicFrame>
        <p:nvGraphicFramePr>
          <p:cNvPr id="12" name="Group 242"/>
          <p:cNvGraphicFramePr>
            <a:graphicFrameLocks/>
          </p:cNvGraphicFramePr>
          <p:nvPr/>
        </p:nvGraphicFramePr>
        <p:xfrm>
          <a:off x="5334000" y="21336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21336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5334000" y="39624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228600"/>
            <a:ext cx="89916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endParaRPr lang="en-US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changeTo4byVal(int  x)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x = 4;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changeTo4byRef(int</a:t>
            </a:r>
            <a:r>
              <a:rPr lang="en-US" sz="1800" b="1" smtClean="0"/>
              <a:t>&amp;</a:t>
            </a:r>
            <a:r>
              <a:rPr lang="en-US" sz="1800" smtClean="0"/>
              <a:t>  x)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x = 4;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int num = 10;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pt-BR" sz="1800" smtClean="0"/>
              <a:t>	cout &lt;&lt; "orig num = " &lt;&lt; num &lt;&lt; endl;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changeTo4byVal(num);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pt-BR" sz="1800" smtClean="0"/>
              <a:t>	cout &lt;&lt; "after changeTo4byVal: num = " &lt;&lt; num &lt;&lt; endl;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changeTo4byRef(num);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pt-BR" sz="1800" smtClean="0"/>
              <a:t>	cout &lt;&lt; "after changeTo4byRef: num = " &lt;&lt; num &lt;&lt; endl;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 animBg="1"/>
      <p:bldP spid="8" grpId="1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הגדרת תכנות מכוון עצמים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השוני הסינטקטי בין </a:t>
            </a:r>
            <a:r>
              <a:rPr lang="en-US" dirty="0" smtClean="0"/>
              <a:t>C</a:t>
            </a:r>
            <a:r>
              <a:rPr lang="he-IL" dirty="0" smtClean="0"/>
              <a:t> ל- </a:t>
            </a:r>
            <a:r>
              <a:rPr lang="en-US" dirty="0" smtClean="0"/>
              <a:t>C</a:t>
            </a:r>
            <a:r>
              <a:rPr lang="he-IL" dirty="0" smtClean="0"/>
              <a:t>++: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cout</a:t>
            </a:r>
            <a:endParaRPr lang="he-IL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cin</a:t>
            </a:r>
            <a:endParaRPr lang="he-IL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gets  </a:t>
            </a:r>
            <a:r>
              <a:rPr lang="en-US" dirty="0" err="1" smtClean="0">
                <a:sym typeface="Wingdings" pitchFamily="2" charset="2"/>
              </a:rPr>
              <a:t>cin.getline</a:t>
            </a:r>
            <a:endParaRPr lang="en-US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  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free  delete</a:t>
            </a:r>
            <a:endParaRPr lang="he-IL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he-IL" dirty="0" smtClean="0">
                <a:sym typeface="Wingdings" pitchFamily="2" charset="2"/>
              </a:rPr>
              <a:t>טיפוס התייחסות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>
                <a:sym typeface="Wingdings" pitchFamily="2" charset="2"/>
              </a:rPr>
              <a:t>מרחבי שמות (</a:t>
            </a:r>
            <a:r>
              <a:rPr lang="en-US" dirty="0" smtClean="0">
                <a:sym typeface="Wingdings" pitchFamily="2" charset="2"/>
              </a:rPr>
              <a:t>namespace</a:t>
            </a:r>
            <a:r>
              <a:rPr lang="he-IL" dirty="0" smtClean="0">
                <a:sym typeface="Wingdings" pitchFamily="2" charset="2"/>
              </a:rPr>
              <a:t>)</a:t>
            </a: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FE8D53AB-6E3C-42EB-9148-7101909BF570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1269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הדוגמא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using namespace std;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swap(int&amp; a, int&amp; b)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temp = a;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a = b;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b = temp;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x=3, y=5;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"Before swap: x = " &lt;&lt; x &lt;&lt; ", y = " &lt;&lt; y &lt;&lt; "\n";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swap(x, 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"After swap:  x = " &lt;&lt; x &lt;&lt; ", y = " &lt;&lt; y &lt;&lt; "\n";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D26148-AE95-44F2-83EA-6360723BC8CE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42"/>
          <p:cNvGraphicFramePr>
            <a:graphicFrameLocks/>
          </p:cNvGraphicFramePr>
          <p:nvPr/>
        </p:nvGraphicFramePr>
        <p:xfrm>
          <a:off x="5334000" y="1447800"/>
          <a:ext cx="3505200" cy="109728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0" y="4343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7400" y="25146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swap</a:t>
            </a:r>
            <a:endParaRPr lang="he-IL"/>
          </a:p>
        </p:txBody>
      </p:sp>
      <p:graphicFrame>
        <p:nvGraphicFramePr>
          <p:cNvPr id="10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Curved Right Arrow 10"/>
          <p:cNvSpPr/>
          <p:nvPr/>
        </p:nvSpPr>
        <p:spPr>
          <a:xfrm>
            <a:off x="4876800" y="1600200"/>
            <a:ext cx="457200" cy="2209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4876800" y="1981200"/>
            <a:ext cx="457200" cy="2209800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1447800"/>
          <a:ext cx="3505200" cy="109728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1" grpId="0" animBg="1"/>
      <p:bldP spid="11" grpId="1" animBg="1"/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משתנה מטיפוס </a:t>
            </a:r>
            <a:r>
              <a:rPr lang="en-US" smtClean="0"/>
              <a:t>reference</a:t>
            </a:r>
            <a:endParaRPr lang="he-IL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r>
              <a:rPr lang="he-IL" smtClean="0"/>
              <a:t>מתן שם נוסף למשתנה כלשהו</a:t>
            </a:r>
          </a:p>
          <a:p>
            <a:r>
              <a:rPr lang="he-IL" smtClean="0"/>
              <a:t>חייב להיות מאותחל</a:t>
            </a:r>
          </a:p>
          <a:p>
            <a:r>
              <a:rPr lang="he-IL" smtClean="0"/>
              <a:t>לא ניתן לייצר מערך של הפניות</a:t>
            </a:r>
          </a:p>
          <a:p>
            <a:r>
              <a:rPr lang="he-IL" smtClean="0"/>
              <a:t>אינו תופס מקום נוסף, ולכן כתובתו כמו כתובת המשתנה אליו הוא מפנה</a:t>
            </a:r>
            <a:endParaRPr lang="he-IL" sz="180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105235-F69D-4409-8884-0D12A36850EB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44196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graphicFrame>
        <p:nvGraphicFramePr>
          <p:cNvPr id="7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urved Left Arrow 8"/>
          <p:cNvSpPr/>
          <p:nvPr/>
        </p:nvSpPr>
        <p:spPr>
          <a:xfrm rot="11101154">
            <a:off x="6022975" y="3340100"/>
            <a:ext cx="265113" cy="863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3043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52400" y="2819400"/>
            <a:ext cx="845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void main()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{</a:t>
            </a: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int</a:t>
            </a:r>
            <a:r>
              <a:rPr lang="es-ES" dirty="0">
                <a:latin typeface="+mn-lt"/>
                <a:cs typeface="+mn-cs"/>
              </a:rPr>
              <a:t> x = 5, y = 3;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int</a:t>
            </a:r>
            <a:r>
              <a:rPr lang="en-US" dirty="0">
                <a:latin typeface="+mn-lt"/>
                <a:cs typeface="+mn-cs"/>
              </a:rPr>
              <a:t>&amp; ref = x;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    </a:t>
            </a:r>
            <a:r>
              <a:rPr lang="en-US" dirty="0" err="1">
                <a:latin typeface="+mn-lt"/>
                <a:cs typeface="+mn-cs"/>
              </a:rPr>
              <a:t>cout</a:t>
            </a:r>
            <a:r>
              <a:rPr lang="en-US" dirty="0">
                <a:latin typeface="+mn-lt"/>
                <a:cs typeface="+mn-cs"/>
              </a:rPr>
              <a:t> &lt;&lt; &amp;ref &lt;&lt; " " &lt;&lt; &amp;x &lt;&lt; </a:t>
            </a:r>
            <a:r>
              <a:rPr lang="en-US" dirty="0" err="1">
                <a:latin typeface="+mn-lt"/>
                <a:cs typeface="+mn-cs"/>
              </a:rPr>
              <a:t>endl</a:t>
            </a:r>
            <a:r>
              <a:rPr lang="en-US" dirty="0">
                <a:latin typeface="+mn-lt"/>
                <a:cs typeface="+mn-cs"/>
              </a:rPr>
              <a:t>;</a:t>
            </a:r>
            <a:r>
              <a:rPr lang="es-ES" dirty="0">
                <a:latin typeface="+mn-lt"/>
                <a:cs typeface="+mn-cs"/>
              </a:rPr>
              <a:t>	</a:t>
            </a: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    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x++;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ref = y;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ref++;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}</a:t>
            </a:r>
            <a:endParaRPr lang="he-IL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החזרת טיפוס התייחסות מפונקציה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 יכולנו להחזיר כתובת של משתנה מתוך פונקציה, וכך למעשה החזרנו את המשתנה המקורי, ולא העתק שלו</a:t>
            </a:r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עדיין ניתן להחזיר משתנה </a:t>
            </a:r>
            <a:r>
              <a:rPr lang="en-US" smtClean="0"/>
              <a:t>by pointer</a:t>
            </a:r>
            <a:r>
              <a:rPr lang="he-IL" smtClean="0"/>
              <a:t>, אך ניתן גם להחזיר משתנה </a:t>
            </a:r>
            <a:r>
              <a:rPr lang="en-US" smtClean="0"/>
              <a:t>by reference</a:t>
            </a:r>
            <a:endParaRPr lang="he-IL" smtClean="0"/>
          </a:p>
          <a:p>
            <a:r>
              <a:rPr lang="he-IL" smtClean="0"/>
              <a:t>יש לשים לב שכשמחזירים משתנה </a:t>
            </a:r>
            <a:r>
              <a:rPr lang="en-US" smtClean="0"/>
              <a:t>by reference</a:t>
            </a:r>
            <a:r>
              <a:rPr lang="he-IL" smtClean="0"/>
              <a:t> שהוא עדיין יהיה קיים ביציאה מהפונקציה (בדיוק כמו בשפת </a:t>
            </a:r>
            <a:r>
              <a:rPr lang="en-US" smtClean="0"/>
              <a:t>C</a:t>
            </a:r>
            <a:r>
              <a:rPr lang="he-IL" smtClean="0"/>
              <a:t>)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934F10-C425-49CF-8158-25F349F53836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להחזרת משתנה </a:t>
            </a:r>
            <a:r>
              <a:rPr lang="en-US" smtClean="0"/>
              <a:t>by ref</a:t>
            </a:r>
            <a:r>
              <a:rPr lang="he-IL" smtClean="0"/>
              <a:t> מפונקציה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4038600" cy="59436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using namespace std;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printArr(int arr[], int size)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nn-NO" sz="1800" smtClean="0"/>
              <a:t>	for (int i=0 ; i &lt; size ; i++)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	cout &lt;&lt; arr[i] &lt;&lt; " 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endl;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int&amp; getMax(int arr[], int size)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maxIndex = 0;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nn-NO" sz="1800" smtClean="0"/>
              <a:t>	for (int i=1 ; i &lt; size ; i++)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	if (arr[i] &gt; arr[maxIndex])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		maxIndex = i;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return arr[maxIndex];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09600" y="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52400" y="152400"/>
            <a:ext cx="457200" cy="457200"/>
          </a:xfrm>
        </p:spPr>
        <p:txBody>
          <a:bodyPr/>
          <a:lstStyle/>
          <a:p>
            <a:pPr algn="l">
              <a:defRPr/>
            </a:pPr>
            <a:fld id="{D88B7C5B-9427-40CF-9B13-AAB727A96D4A}" type="slidenum">
              <a:rPr lang="he-IL" smtClean="0"/>
              <a:pPr algn="l"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0" y="914400"/>
            <a:ext cx="472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void main()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}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int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[] = {6,8,2};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int</a:t>
            </a:r>
            <a:r>
              <a:rPr lang="en-US" dirty="0">
                <a:latin typeface="+mn-lt"/>
                <a:cs typeface="+mn-cs"/>
              </a:rPr>
              <a:t> size = </a:t>
            </a:r>
            <a:r>
              <a:rPr lang="en-US" dirty="0" err="1">
                <a:latin typeface="+mn-lt"/>
                <a:cs typeface="+mn-cs"/>
              </a:rPr>
              <a:t>sizeof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)/</a:t>
            </a:r>
            <a:r>
              <a:rPr lang="en-US" dirty="0" err="1">
                <a:latin typeface="+mn-lt"/>
                <a:cs typeface="+mn-cs"/>
              </a:rPr>
              <a:t>sizeof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[0]);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getMax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, size) 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cout</a:t>
            </a:r>
            <a:r>
              <a:rPr lang="en-US" dirty="0">
                <a:latin typeface="+mn-lt"/>
                <a:cs typeface="+mn-cs"/>
              </a:rPr>
              <a:t> &lt;&lt; "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 after changing max:\n ";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printArr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, size);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{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81000" y="3733800"/>
            <a:ext cx="4267200" cy="457200"/>
          </a:xfrm>
          <a:prstGeom prst="wedgeRectCallout">
            <a:avLst>
              <a:gd name="adj1" fmla="val -42262"/>
              <a:gd name="adj2" fmla="val 6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הפונקציה מחזירה הפניה לאיבר המקסימלי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0" y="4724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graphicFrame>
        <p:nvGraphicFramePr>
          <p:cNvPr id="9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15000" y="6248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getMax</a:t>
            </a:r>
            <a:endParaRPr lang="he-IL"/>
          </a:p>
        </p:txBody>
      </p:sp>
      <p:graphicFrame>
        <p:nvGraphicFramePr>
          <p:cNvPr id="11" name="Group 242"/>
          <p:cNvGraphicFramePr>
            <a:graphicFrameLocks/>
          </p:cNvGraphicFramePr>
          <p:nvPr/>
        </p:nvGraphicFramePr>
        <p:xfrm>
          <a:off x="5181600" y="5227638"/>
          <a:ext cx="3657600" cy="109728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1430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629400" y="2286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*= 10;</a:t>
            </a:r>
            <a:endParaRPr lang="he-IL"/>
          </a:p>
        </p:txBody>
      </p:sp>
      <p:graphicFrame>
        <p:nvGraphicFramePr>
          <p:cNvPr id="18" name="Group 242"/>
          <p:cNvGraphicFramePr>
            <a:graphicFrameLocks/>
          </p:cNvGraphicFramePr>
          <p:nvPr/>
        </p:nvGraphicFramePr>
        <p:xfrm>
          <a:off x="5181600" y="5227638"/>
          <a:ext cx="3657600" cy="109728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1430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848" name="Picture 1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3200400"/>
            <a:ext cx="3400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מרחבי שמות </a:t>
            </a:r>
            <a:r>
              <a:rPr lang="en-US" smtClean="0"/>
              <a:t>(namespace)</a:t>
            </a:r>
            <a:endParaRPr lang="he-IL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עובדים על פרויקט גדול, לרוב משתמשים בקוד מוכן, וכל מתכנת כותב את חלקו</a:t>
            </a:r>
          </a:p>
          <a:p>
            <a:r>
              <a:rPr lang="he-IL" smtClean="0"/>
              <a:t>יתכן מצב שיהיו 2 פונקציות בעלות שם זהה המקבלות את אותם נתונים</a:t>
            </a:r>
          </a:p>
          <a:p>
            <a:r>
              <a:rPr lang="he-IL" smtClean="0"/>
              <a:t>תיוצר בעיה של התנגשות בשמות, הקומפיילר לא ידע לאיזה פונקציה לפנות</a:t>
            </a:r>
          </a:p>
          <a:p>
            <a:r>
              <a:rPr lang="he-IL" u="sng" smtClean="0"/>
              <a:t>הפתרון</a:t>
            </a:r>
            <a:r>
              <a:rPr lang="he-IL" smtClean="0"/>
              <a:t>: שימוש ב- </a:t>
            </a:r>
            <a:r>
              <a:rPr lang="en-US" smtClean="0"/>
              <a:t>namespace</a:t>
            </a:r>
          </a:p>
          <a:p>
            <a:pPr lvl="1"/>
            <a:r>
              <a:rPr lang="he-IL" smtClean="0"/>
              <a:t>השימוש ב- </a:t>
            </a:r>
            <a:r>
              <a:rPr lang="en-US" smtClean="0"/>
              <a:t>namespace</a:t>
            </a:r>
            <a:r>
              <a:rPr lang="he-IL" smtClean="0"/>
              <a:t> מאפשר קישור של פונקציה מסוימת לחבילת קוד מסוימת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05B1-6D2B-442B-830B-929D72CE4D41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#include &lt;iostream&gt;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first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    void foo()     </a:t>
            </a:r>
            <a:r>
              <a:rPr lang="he-IL" sz="1800" smtClean="0"/>
              <a:t>}</a:t>
            </a:r>
            <a:r>
              <a:rPr lang="en-US" sz="1800" smtClean="0"/>
              <a:t>cout &lt;&lt; "This is the first foo\n“; </a:t>
            </a: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second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     void foo()    </a:t>
            </a:r>
            <a:r>
              <a:rPr lang="he-IL" sz="1800" smtClean="0"/>
              <a:t>}</a:t>
            </a:r>
            <a:r>
              <a:rPr lang="en-US" sz="1800" smtClean="0"/>
              <a:t>cout &lt;&lt; "This is the second foo\n“; </a:t>
            </a: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foo()    </a:t>
            </a:r>
            <a:r>
              <a:rPr lang="he-IL" sz="1800" smtClean="0"/>
              <a:t>}</a:t>
            </a:r>
            <a:r>
              <a:rPr lang="en-US" sz="1800" smtClean="0"/>
              <a:t>cout &lt;&lt; "This is just foo\n“; </a:t>
            </a:r>
            <a:r>
              <a:rPr lang="he-IL" sz="1800" smtClean="0"/>
              <a:t>{</a:t>
            </a:r>
            <a:endParaRPr lang="en-US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first::foo();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second::foo();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        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10200" y="1295400"/>
            <a:ext cx="358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להלן קטע קוד עם 3 פונקציות זהות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2 מימושים נמצאים בתוך </a:t>
            </a:r>
            <a:r>
              <a:rPr lang="en-US" sz="2600" dirty="0">
                <a:latin typeface="+mn-lt"/>
                <a:cs typeface="+mn-cs"/>
              </a:rPr>
              <a:t>namespace</a:t>
            </a:r>
            <a:r>
              <a:rPr lang="he-IL" sz="2600" dirty="0">
                <a:latin typeface="+mn-lt"/>
                <a:cs typeface="+mn-cs"/>
              </a:rPr>
              <a:t> שונה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פניה לפונקציה הנמצאת בתוך </a:t>
            </a:r>
            <a:r>
              <a:rPr lang="en-US" sz="2600" dirty="0">
                <a:latin typeface="+mn-lt"/>
                <a:cs typeface="+mn-cs"/>
              </a:rPr>
              <a:t>namespace</a:t>
            </a:r>
            <a:r>
              <a:rPr lang="he-IL" sz="2600" dirty="0">
                <a:latin typeface="+mn-lt"/>
                <a:cs typeface="+mn-cs"/>
              </a:rPr>
              <a:t> מחייבת ציון שם ה- </a:t>
            </a:r>
            <a:r>
              <a:rPr lang="en-US" sz="2600" dirty="0">
                <a:latin typeface="+mn-lt"/>
                <a:cs typeface="+mn-cs"/>
              </a:rPr>
              <a:t>namespace</a:t>
            </a:r>
            <a:r>
              <a:rPr lang="he-IL" sz="2600" dirty="0">
                <a:latin typeface="+mn-lt"/>
                <a:cs typeface="+mn-cs"/>
              </a:rPr>
              <a:t> שבתוכו היא נמצאת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פונקציה שלא בתוך </a:t>
            </a:r>
            <a:r>
              <a:rPr lang="en-US" sz="2600" dirty="0" err="1">
                <a:latin typeface="+mn-lt"/>
                <a:cs typeface="+mn-cs"/>
              </a:rPr>
              <a:t>napespace</a:t>
            </a:r>
            <a:r>
              <a:rPr lang="he-IL" sz="2600" dirty="0">
                <a:latin typeface="+mn-lt"/>
                <a:cs typeface="+mn-cs"/>
              </a:rPr>
              <a:t> נמצאת במרחב השמות הגלובלי</a:t>
            </a:r>
            <a:endParaRPr lang="he-IL" sz="2400" dirty="0">
              <a:latin typeface="+mn-lt"/>
              <a:cs typeface="+mn-cs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דוגמא: </a:t>
            </a:r>
            <a:br>
              <a:rPr lang="he-IL" smtClean="0"/>
            </a:br>
            <a:r>
              <a:rPr lang="he-IL" smtClean="0"/>
              <a:t>שימוש ב- </a:t>
            </a:r>
            <a:r>
              <a:rPr lang="en-US" smtClean="0"/>
              <a:t>namespace</a:t>
            </a:r>
            <a:endParaRPr lang="he-IL" smtClean="0"/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89D46-87D4-4575-ABE5-2CA9092D8320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38433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קיצור אופן השימוש ב- </a:t>
            </a:r>
            <a:r>
              <a:rPr lang="en-US" smtClean="0"/>
              <a:t>namespace</a:t>
            </a:r>
            <a:endParaRPr lang="he-IL" smtClean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8382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#include &lt;iostream&gt;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first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void foo()    {cout &lt;&lt; "This is the first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}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second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void foo()    {cout &lt;&lt; "This is the second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b="1" smtClean="0"/>
              <a:t>using  namespace  second;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first::foo();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second::foo();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54842-4D01-4E04-BBF2-F2A553F2B38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4419600"/>
            <a:ext cx="3962400" cy="685800"/>
          </a:xfrm>
          <a:prstGeom prst="wedgeRectCallout">
            <a:avLst>
              <a:gd name="adj1" fmla="val -62635"/>
              <a:gd name="adj2" fmla="val -30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פקודה זו מאפשרת לנו לפנות לפונקציות שתחת </a:t>
            </a:r>
            <a:r>
              <a:rPr lang="en-US" b="1" dirty="0"/>
              <a:t>namespace</a:t>
            </a:r>
            <a:r>
              <a:rPr lang="he-IL" b="1" dirty="0"/>
              <a:t> זה בלי הקידומת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14800" y="4419600"/>
            <a:ext cx="3962400" cy="685800"/>
          </a:xfrm>
          <a:prstGeom prst="wedgeRectCallout">
            <a:avLst>
              <a:gd name="adj1" fmla="val -108079"/>
              <a:gd name="adj2" fmla="val 213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פקודה זו מאפשרת לנו לפנות לפונקציות שתחת </a:t>
            </a:r>
            <a:r>
              <a:rPr lang="en-US" b="1" dirty="0"/>
              <a:t>namespace</a:t>
            </a:r>
            <a:r>
              <a:rPr lang="he-IL" b="1" dirty="0"/>
              <a:t> זה בלי הקידומת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762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#include &lt;iostream&gt;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first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void foo()    {cout &lt;&lt; "This is the first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}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second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void foo()    {cout &lt;&lt; "This is the second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  <a:endParaRPr lang="en-US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foo()    </a:t>
            </a:r>
            <a:r>
              <a:rPr lang="he-IL" sz="1800" smtClean="0"/>
              <a:t>}</a:t>
            </a:r>
            <a:r>
              <a:rPr lang="en-US" sz="1800" smtClean="0"/>
              <a:t>cout &lt;&lt; "This is just foo\n“; </a:t>
            </a:r>
            <a:r>
              <a:rPr lang="he-IL" sz="1800" smtClean="0"/>
              <a:t>{</a:t>
            </a:r>
            <a:endParaRPr lang="en-US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b="1" smtClean="0"/>
              <a:t>using  namespace  first;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b="1" smtClean="0"/>
              <a:t>using  namespace  second;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first::foo();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second::foo();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foo();  </a:t>
            </a:r>
            <a:r>
              <a:rPr lang="en-US" sz="1800" b="1" smtClean="0">
                <a:solidFill>
                  <a:srgbClr val="009900"/>
                </a:solidFill>
              </a:rPr>
              <a:t>// ERROR!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        </a:t>
            </a:r>
            <a:r>
              <a:rPr lang="en-US" sz="1800" b="1" smtClean="0"/>
              <a:t>::foo();</a:t>
            </a:r>
            <a:endParaRPr lang="en-US" sz="1800" b="1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קיצור אופן השימוש </a:t>
            </a:r>
            <a:br>
              <a:rPr lang="he-IL" smtClean="0"/>
            </a:br>
            <a:r>
              <a:rPr lang="he-IL" smtClean="0"/>
              <a:t>ב- </a:t>
            </a:r>
            <a:r>
              <a:rPr lang="en-US" smtClean="0"/>
              <a:t>namespace</a:t>
            </a:r>
            <a:endParaRPr lang="he-IL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C7035A-5CE9-4084-9B45-61C245465A8F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648200" y="4191000"/>
            <a:ext cx="3962400" cy="1371600"/>
          </a:xfrm>
          <a:prstGeom prst="wedgeRectCallout">
            <a:avLst>
              <a:gd name="adj1" fmla="val -119086"/>
              <a:gd name="adj2" fmla="val 78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במקרה זה נהייה חייבים תמיד לפנות בשם המלא של הפונקציה, אחרת נקבל את השגיאה: </a:t>
            </a:r>
            <a:r>
              <a:rPr lang="en-US" dirty="0"/>
              <a:t>ambiguous call to overloaded function</a:t>
            </a:r>
            <a:r>
              <a:rPr lang="he-IL" dirty="0"/>
              <a:t> </a:t>
            </a:r>
            <a:r>
              <a:rPr lang="he-IL" b="1" dirty="0"/>
              <a:t>מאחר והקומפיילר אינו יודע איזו פונקציה לפנות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648200" y="4191000"/>
            <a:ext cx="3962400" cy="1371600"/>
          </a:xfrm>
          <a:prstGeom prst="wedgeRectCallout">
            <a:avLst>
              <a:gd name="adj1" fmla="val -87843"/>
              <a:gd name="adj2" fmla="val -33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במקרה זה נהייה חייבים תמיד לפנות בשם המלא של הפונקציה, אחרת נקבל את השגיאה: </a:t>
            </a:r>
            <a:r>
              <a:rPr lang="en-US" dirty="0"/>
              <a:t>ambiguous call to overloaded function</a:t>
            </a:r>
            <a:r>
              <a:rPr lang="he-IL" dirty="0"/>
              <a:t> </a:t>
            </a:r>
            <a:r>
              <a:rPr lang="he-IL" b="1" dirty="0"/>
              <a:t>מאחר והקומפיילר אינו יודע לאיזו פונקציה לפנות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733800" y="5867400"/>
            <a:ext cx="3429000" cy="685800"/>
          </a:xfrm>
          <a:prstGeom prst="wedgeRectCallout">
            <a:avLst>
              <a:gd name="adj1" fmla="val -101381"/>
              <a:gd name="adj2" fmla="val 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פניה בשם המלא לפונקציה הנמצאת במרחב השמות הגלובלי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מדוע שמים את  </a:t>
            </a:r>
            <a:r>
              <a:rPr lang="en-US" smtClean="0"/>
              <a:t>using namespace std</a:t>
            </a:r>
            <a:r>
              <a:rPr lang="he-IL" smtClean="0"/>
              <a:t>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בתוך </a:t>
            </a:r>
            <a:r>
              <a:rPr lang="en-US" smtClean="0"/>
              <a:t>namespace</a:t>
            </a:r>
            <a:r>
              <a:rPr lang="he-IL" smtClean="0"/>
              <a:t> זה יש את כל הפקודות הבסיסיות </a:t>
            </a:r>
          </a:p>
          <a:p>
            <a:r>
              <a:rPr lang="he-IL" smtClean="0"/>
              <a:t>בלעדיו נצטרך להוסיף את הקידומת </a:t>
            </a:r>
            <a:r>
              <a:rPr lang="en-US" smtClean="0"/>
              <a:t>::std</a:t>
            </a:r>
            <a:r>
              <a:rPr lang="he-IL" smtClean="0"/>
              <a:t> לכל הפונקציות הבסיסיות שבהן נשתמש, אחרת נקבל למשל את השגיאה:</a:t>
            </a:r>
          </a:p>
          <a:p>
            <a:pPr algn="l" rtl="0">
              <a:buFont typeface="Wingdings 2" pitchFamily="18" charset="2"/>
              <a:buNone/>
            </a:pPr>
            <a:r>
              <a:rPr lang="he-IL" i="1" smtClean="0"/>
              <a:t>	 </a:t>
            </a:r>
            <a:r>
              <a:rPr lang="en-US" i="1" smtClean="0"/>
              <a:t>error C2065: 'cout' : undeclared identifier</a:t>
            </a:r>
            <a:endParaRPr lang="he-IL" i="1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B5938A-A741-48B2-A05B-A9D5434E36B1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457200" y="3462338"/>
            <a:ext cx="35052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 b="1"/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x;</a:t>
            </a:r>
          </a:p>
          <a:p>
            <a:endParaRPr lang="he-IL"/>
          </a:p>
          <a:p>
            <a:r>
              <a:rPr lang="en-US"/>
              <a:t>     cout &lt;&lt; "Enter a number: ";</a:t>
            </a:r>
          </a:p>
          <a:p>
            <a:r>
              <a:rPr lang="en-US"/>
              <a:t>     cin &gt;&gt; x;</a:t>
            </a:r>
          </a:p>
          <a:p>
            <a:r>
              <a:rPr lang="he-IL"/>
              <a:t>{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4191000" y="3462338"/>
            <a:ext cx="38862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x;</a:t>
            </a:r>
          </a:p>
          <a:p>
            <a:endParaRPr lang="he-IL"/>
          </a:p>
          <a:p>
            <a:r>
              <a:rPr lang="en-US" b="1"/>
              <a:t>     std::</a:t>
            </a:r>
            <a:r>
              <a:rPr lang="en-US"/>
              <a:t>cout &lt;&lt; "Enter a number: ";</a:t>
            </a:r>
          </a:p>
          <a:p>
            <a:r>
              <a:rPr lang="en-US"/>
              <a:t>     </a:t>
            </a:r>
            <a:r>
              <a:rPr lang="en-US" b="1"/>
              <a:t>std::</a:t>
            </a:r>
            <a:r>
              <a:rPr lang="en-US"/>
              <a:t>cin &gt;&gt; x;</a:t>
            </a:r>
          </a:p>
          <a:p>
            <a:r>
              <a:rPr lang="he-IL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הגדרת תכנות מכוון עצמים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השוני הסינטקטי בין </a:t>
            </a:r>
            <a:r>
              <a:rPr lang="en-US" smtClean="0"/>
              <a:t>C</a:t>
            </a:r>
            <a:r>
              <a:rPr lang="he-IL" smtClean="0"/>
              <a:t> ל- </a:t>
            </a:r>
            <a:r>
              <a:rPr lang="en-US" smtClean="0"/>
              <a:t>C</a:t>
            </a:r>
            <a:r>
              <a:rPr lang="he-IL" smtClean="0"/>
              <a:t>++: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printf </a:t>
            </a:r>
            <a:r>
              <a:rPr lang="en-US" smtClean="0">
                <a:sym typeface="Wingdings" pitchFamily="2" charset="2"/>
              </a:rPr>
              <a:t> cout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scanf  cin</a:t>
            </a:r>
            <a:endParaRPr lang="he-IL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gets  cin.getline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malloc  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free  delete</a:t>
            </a:r>
            <a:endParaRPr lang="he-IL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sym typeface="Wingdings" pitchFamily="2" charset="2"/>
              </a:rPr>
              <a:t>טיפוס התייחסות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sym typeface="Wingdings" pitchFamily="2" charset="2"/>
              </a:rPr>
              <a:t>מרחבי שמות (</a:t>
            </a:r>
            <a:r>
              <a:rPr lang="en-US" smtClean="0">
                <a:sym typeface="Wingdings" pitchFamily="2" charset="2"/>
              </a:rPr>
              <a:t>namespace</a:t>
            </a:r>
            <a:r>
              <a:rPr lang="he-IL" smtClean="0">
                <a:sym typeface="Wingdings" pitchFamily="2" charset="2"/>
              </a:rPr>
              <a:t>)</a:t>
            </a:r>
            <a:endParaRPr lang="he-IL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CAC10054-651E-4B47-9A0D-986A76EF7F2F}" type="slidenum">
              <a:rPr lang="he-IL"/>
              <a:pPr>
                <a:defRPr/>
              </a:pPr>
              <a:t>29</a:t>
            </a:fld>
            <a:endParaRPr lang="en-US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 אנחנו יודעים? תכנות פרוצדורלי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בקורס </a:t>
            </a:r>
            <a:r>
              <a:rPr lang="en-US" smtClean="0"/>
              <a:t>C</a:t>
            </a:r>
            <a:r>
              <a:rPr lang="he-IL" smtClean="0"/>
              <a:t> למדנו לתכנת במתודלוגיה הנקראת תכנות פרוצדורלי</a:t>
            </a:r>
          </a:p>
          <a:p>
            <a:pPr lvl="1"/>
            <a:r>
              <a:rPr lang="he-IL" smtClean="0"/>
              <a:t>התכנות היה בסגנון </a:t>
            </a:r>
            <a:r>
              <a:rPr lang="en-US" smtClean="0"/>
              <a:t>Top-Down</a:t>
            </a:r>
            <a:endParaRPr lang="he-IL" smtClean="0"/>
          </a:p>
          <a:p>
            <a:pPr lvl="1"/>
            <a:r>
              <a:rPr lang="he-IL" smtClean="0"/>
              <a:t>הדגש בתוכניות היה על פונקציות והמידע המועבר בינהן</a:t>
            </a:r>
          </a:p>
          <a:p>
            <a:r>
              <a:rPr lang="he-IL" smtClean="0"/>
              <a:t>דוגמא:</a:t>
            </a:r>
          </a:p>
          <a:p>
            <a:pPr lvl="1"/>
            <a:r>
              <a:rPr lang="he-IL" smtClean="0"/>
              <a:t>אם רצינו לטפל במטריצה, היינו רושמים את הפונקציות הבאות:</a:t>
            </a:r>
          </a:p>
          <a:p>
            <a:pPr lvl="2"/>
            <a:r>
              <a:rPr lang="he-IL" smtClean="0"/>
              <a:t>פונקציה שיודעת להקצות מטריצה</a:t>
            </a:r>
          </a:p>
          <a:p>
            <a:pPr lvl="2"/>
            <a:r>
              <a:rPr lang="he-IL" smtClean="0"/>
              <a:t>פונקציה שיודעת לקלוט נתונים למטריצה</a:t>
            </a:r>
          </a:p>
          <a:p>
            <a:pPr lvl="2"/>
            <a:r>
              <a:rPr lang="he-IL" smtClean="0"/>
              <a:t>פונקציה שיודעת להדפיס את המטריצה</a:t>
            </a:r>
          </a:p>
          <a:p>
            <a:pPr lvl="2"/>
            <a:r>
              <a:rPr lang="he-IL" smtClean="0"/>
              <a:t>פונקציה שיודעת לשחרר את נתוני המטריצה</a:t>
            </a:r>
          </a:p>
          <a:p>
            <a:pPr lvl="1"/>
            <a:r>
              <a:rPr lang="he-IL" smtClean="0"/>
              <a:t>כל אחת מהפונקציות הנ"ל הייתה צריכה לקבל את המטריצה ומימדיה כפרמטרים</a:t>
            </a:r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37B7CF-CA66-4AD9-ABF0-EA637257EEA7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תרגול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CAC10054-651E-4B47-9A0D-986A76EF7F2F}" type="slidenum">
              <a:rPr lang="he-IL"/>
              <a:pPr>
                <a:defRPr/>
              </a:pPr>
              <a:t>30</a:t>
            </a:fld>
            <a:endParaRPr lang="en-US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2286000"/>
          <a:ext cx="1828800" cy="1543050"/>
        </p:xfrm>
        <a:graphic>
          <a:graphicData uri="http://schemas.openxmlformats.org/presentationml/2006/ole">
            <p:oleObj spid="_x0000_s1027" name="Document" showAsIcon="1" r:id="rId3" imgW="914400" imgH="7714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 נלמד? תכנות מכוון עצמים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he-IL" smtClean="0"/>
              <a:t>בקורס זה נלמד מתודולוגית תכנות הנקרא "תכנות מכוון עצמים" (</a:t>
            </a:r>
            <a:r>
              <a:rPr lang="en-US" smtClean="0"/>
              <a:t>Object Oriented</a:t>
            </a:r>
            <a:r>
              <a:rPr lang="he-IL" smtClean="0"/>
              <a:t>, או בקיצור </a:t>
            </a:r>
            <a:r>
              <a:rPr lang="en-US" smtClean="0"/>
              <a:t>OO</a:t>
            </a:r>
            <a:r>
              <a:rPr lang="he-IL" smtClean="0"/>
              <a:t>)</a:t>
            </a:r>
          </a:p>
          <a:p>
            <a:pPr lvl="1"/>
            <a:r>
              <a:rPr lang="he-IL" smtClean="0"/>
              <a:t>הדגש יהיה על האובייקטים שיש במערכת, מה המידע שיש לכל אובייקט, ומה הפעולות שכל אובייקט יודע לבצע</a:t>
            </a:r>
          </a:p>
          <a:p>
            <a:pPr lvl="1"/>
            <a:r>
              <a:rPr lang="he-IL" smtClean="0"/>
              <a:t>כמו </a:t>
            </a:r>
            <a:r>
              <a:rPr lang="en-US" smtClean="0"/>
              <a:t>struct</a:t>
            </a:r>
            <a:r>
              <a:rPr lang="he-IL" smtClean="0"/>
              <a:t> של </a:t>
            </a:r>
            <a:r>
              <a:rPr lang="en-US" smtClean="0"/>
              <a:t>C</a:t>
            </a:r>
            <a:r>
              <a:rPr lang="he-IL" smtClean="0"/>
              <a:t>, אבל בנוסף לשדות, יהיו גם פעולות</a:t>
            </a:r>
          </a:p>
          <a:p>
            <a:r>
              <a:rPr lang="he-IL" smtClean="0"/>
              <a:t>מתודולוגיית תכנות זו מייצגת כיצד העולם שלו בנוי</a:t>
            </a:r>
          </a:p>
          <a:p>
            <a:r>
              <a:rPr lang="he-IL" smtClean="0"/>
              <a:t>דוגמא:</a:t>
            </a:r>
          </a:p>
          <a:p>
            <a:pPr lvl="1"/>
            <a:r>
              <a:rPr lang="he-IL" smtClean="0"/>
              <a:t>לסטודנט יהיו את השדות: ת.ז, שם, תאריך לידה, מגמת לימוד וממוצע</a:t>
            </a:r>
          </a:p>
          <a:p>
            <a:pPr lvl="1"/>
            <a:r>
              <a:rPr lang="he-IL" smtClean="0"/>
              <a:t>בנוסף, הוא ידע לבצע את הפעולות הבאות: להירשם לקורס, להדפיס את נתוניו, ללמוד למבחן, להכין מטלות וללכת לים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61C583-6A16-4C9C-B8AA-DB76624DB528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לתכנות מכוון עצמים 3 עקרונות מרכזיים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marL="788988" lvl="1" indent="-514350">
              <a:buFont typeface="Arial" charset="0"/>
              <a:buAutoNum type="arabicPeriod"/>
            </a:pPr>
            <a:r>
              <a:rPr lang="he-IL" b="1" smtClean="0"/>
              <a:t>הסתרה </a:t>
            </a:r>
            <a:r>
              <a:rPr lang="en-US" smtClean="0"/>
              <a:t>(encapsulation)</a:t>
            </a:r>
            <a:r>
              <a:rPr lang="he-IL" smtClean="0"/>
              <a:t>: כל הנתונים והפעולות הקשורות לישות מסוימת מרוכזות יחדיו. המשתמש עובד עם "קופסא שחורה".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יתרונות</a:t>
            </a:r>
            <a:r>
              <a:rPr lang="he-IL" smtClean="0"/>
              <a:t>:</a:t>
            </a:r>
            <a:r>
              <a:rPr lang="en-US" smtClean="0"/>
              <a:t>	</a:t>
            </a:r>
            <a:r>
              <a:rPr lang="he-IL" smtClean="0"/>
              <a:t>קל ללמוד את הקוד ולהתמצא בו, תחזוקה פשוטה</a:t>
            </a:r>
          </a:p>
          <a:p>
            <a:pPr marL="788988" lvl="1" indent="-514350">
              <a:buFont typeface="Arial" charset="0"/>
              <a:buAutoNum type="arabicPeriod" startAt="2"/>
            </a:pPr>
            <a:r>
              <a:rPr lang="he-IL" b="1" smtClean="0"/>
              <a:t>הורשה</a:t>
            </a:r>
            <a:r>
              <a:rPr lang="he-IL" smtClean="0"/>
              <a:t> </a:t>
            </a:r>
            <a:r>
              <a:rPr lang="en-US" smtClean="0"/>
              <a:t>(inheritance)</a:t>
            </a:r>
            <a:r>
              <a:rPr lang="he-IL" smtClean="0"/>
              <a:t>: הרחבה של ישות קיימת כדי למנוע שכפול קוד, או לחילופין כדי לתת מימוש אלטרנטיבי לקוד קיים.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למשל</a:t>
            </a:r>
            <a:r>
              <a:rPr lang="he-IL" smtClean="0"/>
              <a:t>: ל- </a:t>
            </a:r>
            <a:r>
              <a:rPr lang="en-US" smtClean="0"/>
              <a:t>person</a:t>
            </a:r>
            <a:r>
              <a:rPr lang="he-IL" smtClean="0"/>
              <a:t> יש אוסף נתונים, ול- </a:t>
            </a:r>
            <a:r>
              <a:rPr lang="en-US" smtClean="0"/>
              <a:t>student</a:t>
            </a:r>
            <a:r>
              <a:rPr lang="he-IL" smtClean="0"/>
              <a:t> יש בדיוק אותם נתונים ועוד כמה נוספים. לא נרצה לשכפל את כל הקוד שיש ב- </a:t>
            </a:r>
            <a:r>
              <a:rPr lang="en-US" smtClean="0"/>
              <a:t>person</a:t>
            </a:r>
            <a:r>
              <a:rPr lang="he-IL" smtClean="0"/>
              <a:t>..</a:t>
            </a:r>
          </a:p>
          <a:p>
            <a:pPr marL="788988" lvl="1" indent="-514350">
              <a:buFont typeface="Arial" charset="0"/>
              <a:buAutoNum type="arabicPeriod" startAt="3"/>
            </a:pPr>
            <a:r>
              <a:rPr lang="he-IL" b="1" smtClean="0"/>
              <a:t>רב-תצורתיות</a:t>
            </a:r>
            <a:r>
              <a:rPr lang="he-IL" smtClean="0"/>
              <a:t> (פולימורפיזם, </a:t>
            </a:r>
            <a:r>
              <a:rPr lang="en-US" smtClean="0"/>
              <a:t>polymorphism</a:t>
            </a:r>
            <a:r>
              <a:rPr lang="he-IL" smtClean="0"/>
              <a:t>): מאפשר להתייחס לישויות שונות בעלי בסיס זהה באותו אופן. 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למשל</a:t>
            </a:r>
            <a:r>
              <a:rPr lang="he-IL" smtClean="0"/>
              <a:t>: החזקת מערך של צורות, כאשר חלק מהצורות הן ריבוע, חלקן עיגול או משולש, ולהיות מסוגלים להדפיס את כולן.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C1751F-7F93-4C53-8107-1FF17EA0677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תכנות מכוון עצמים ו- </a:t>
            </a:r>
            <a:r>
              <a:rPr lang="en-US" smtClean="0"/>
              <a:t>C</a:t>
            </a:r>
            <a:r>
              <a:rPr lang="he-IL" smtClean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he-IL" smtClean="0"/>
              <a:t>בנוסף ל- 3 העקרונות שראינו קודם, בשפת </a:t>
            </a:r>
            <a:r>
              <a:rPr lang="en-US" smtClean="0"/>
              <a:t>C</a:t>
            </a:r>
            <a:r>
              <a:rPr lang="he-IL" smtClean="0"/>
              <a:t>++ יש 2 עקרונות נוספים:</a:t>
            </a:r>
          </a:p>
          <a:p>
            <a:pPr marL="788988" lvl="1" indent="-514350">
              <a:buFont typeface="Arial" charset="0"/>
              <a:buAutoNum type="arabicPeriod"/>
            </a:pPr>
            <a:r>
              <a:rPr lang="he-IL" b="1" smtClean="0"/>
              <a:t>תבניות </a:t>
            </a:r>
            <a:r>
              <a:rPr lang="en-US" smtClean="0"/>
              <a:t>(templates)</a:t>
            </a:r>
            <a:r>
              <a:rPr lang="he-IL" smtClean="0"/>
              <a:t>: כלי המאפשר לכתוב קוד כללי לטיפוסים שונים.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דוגמא</a:t>
            </a:r>
            <a:r>
              <a:rPr lang="he-IL" smtClean="0"/>
              <a:t>:</a:t>
            </a:r>
            <a:r>
              <a:rPr lang="en-US" smtClean="0"/>
              <a:t> </a:t>
            </a:r>
            <a:r>
              <a:rPr lang="he-IL" smtClean="0"/>
              <a:t>האלגוריתם למיון קבוע לכל טיפוס, אבל המערך המתקבל ופעולות ההשוואה מבוצעות על טיפוסים שונים.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במקום לשכפל את הקוד עבור טיפוס שונה כל פעם, ניתן לכתוב פונקציה כללית אחת שתדע לטפל בכל טיפוס.</a:t>
            </a:r>
          </a:p>
          <a:p>
            <a:pPr marL="788988" lvl="1" indent="-514350">
              <a:buFont typeface="Arial" charset="0"/>
              <a:buAutoNum type="arabicPeriod" startAt="2"/>
            </a:pPr>
            <a:r>
              <a:rPr lang="he-IL" b="1" smtClean="0"/>
              <a:t>חריגות </a:t>
            </a:r>
            <a:r>
              <a:rPr lang="en-US" b="1" smtClean="0"/>
              <a:t>(exceptions)</a:t>
            </a:r>
            <a:r>
              <a:rPr lang="he-IL" b="1" smtClean="0"/>
              <a:t>: </a:t>
            </a:r>
            <a:r>
              <a:rPr lang="he-IL" smtClean="0"/>
              <a:t>מנגנון לטיפול שגיאות בזמן ריצה.</a:t>
            </a:r>
            <a:endParaRPr lang="he-IL" b="1" smtClean="0"/>
          </a:p>
          <a:p>
            <a:pPr marL="0" indent="0">
              <a:buFont typeface="Wingdings 2" pitchFamily="18" charset="2"/>
              <a:buNone/>
            </a:pPr>
            <a:endParaRPr lang="he-IL" smtClean="0"/>
          </a:p>
          <a:p>
            <a:pPr marL="0" indent="0">
              <a:buFont typeface="Wingdings 2" pitchFamily="18" charset="2"/>
              <a:buNone/>
            </a:pPr>
            <a:endParaRPr lang="he-IL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85EB02-6213-412A-A009-2C01D19BEABE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מ- </a:t>
            </a:r>
            <a:r>
              <a:rPr lang="en-US" smtClean="0"/>
              <a:t>C</a:t>
            </a:r>
            <a:r>
              <a:rPr lang="he-IL" smtClean="0"/>
              <a:t> ל- </a:t>
            </a:r>
            <a:r>
              <a:rPr lang="en-US" smtClean="0"/>
              <a:t>C</a:t>
            </a:r>
            <a:r>
              <a:rPr lang="he-IL" smtClean="0"/>
              <a:t>++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שפת </a:t>
            </a:r>
            <a:r>
              <a:rPr lang="en-US" sz="2800" smtClean="0"/>
              <a:t>C</a:t>
            </a:r>
            <a:r>
              <a:rPr lang="he-IL" sz="2800" smtClean="0"/>
              <a:t>++ מאוד דומה סינטקטית לשפת </a:t>
            </a:r>
            <a:r>
              <a:rPr lang="en-US" sz="2800" smtClean="0"/>
              <a:t>C</a:t>
            </a:r>
            <a:r>
              <a:rPr lang="he-IL" sz="2800" smtClean="0"/>
              <a:t>, אך יחד עם זאת יש כמה שינויים:</a:t>
            </a:r>
          </a:p>
          <a:p>
            <a:endParaRPr lang="he-IL" sz="2800" smtClean="0"/>
          </a:p>
          <a:p>
            <a:pPr marL="776288" lvl="1" indent="-457200"/>
            <a:r>
              <a:rPr lang="he-IL" smtClean="0"/>
              <a:t>נפתח פרויקט באותו אופן כמו בקורס </a:t>
            </a:r>
            <a:r>
              <a:rPr lang="en-US" smtClean="0"/>
              <a:t>C</a:t>
            </a:r>
            <a:r>
              <a:rPr lang="he-IL" smtClean="0"/>
              <a:t>, אבל נייצר קובץ עם סיומת </a:t>
            </a:r>
            <a:r>
              <a:rPr lang="en-US" smtClean="0"/>
              <a:t>cpp</a:t>
            </a:r>
            <a:r>
              <a:rPr lang="he-IL" smtClean="0"/>
              <a:t> (ברירת המחדל), ולא עם סיומת </a:t>
            </a:r>
            <a:r>
              <a:rPr lang="en-US" smtClean="0"/>
              <a:t>c</a:t>
            </a:r>
            <a:endParaRPr lang="he-IL" smtClean="0"/>
          </a:p>
          <a:p>
            <a:pPr marL="984250" lvl="2" indent="-182563"/>
            <a:r>
              <a:rPr lang="he-IL" smtClean="0"/>
              <a:t>הקומפיילר שונה, ולכן יתכנו שגיאות קומפילציה טיפה שונות</a:t>
            </a:r>
          </a:p>
          <a:p>
            <a:pPr marL="776288" lvl="1" indent="-457200"/>
            <a:r>
              <a:rPr lang="he-IL" smtClean="0"/>
              <a:t>ניתן להגדיר משתנים בכל חלק בתוכנית, ולא רק בתחילת בלוק</a:t>
            </a:r>
          </a:p>
          <a:p>
            <a:pPr marL="776288" lvl="1" indent="-457200"/>
            <a:r>
              <a:rPr lang="he-IL" smtClean="0"/>
              <a:t>במקום הכללת הספריה </a:t>
            </a:r>
            <a:r>
              <a:rPr lang="en-US" i="1" smtClean="0"/>
              <a:t>stdio.h</a:t>
            </a:r>
            <a:r>
              <a:rPr lang="he-IL" smtClean="0"/>
              <a:t> שהכילה פקודות קלט-פלט, נכליל את הספריה </a:t>
            </a:r>
            <a:r>
              <a:rPr lang="en-US" i="1" smtClean="0"/>
              <a:t>iostream</a:t>
            </a:r>
            <a:r>
              <a:rPr lang="he-IL" i="1" smtClean="0"/>
              <a:t> </a:t>
            </a:r>
            <a:r>
              <a:rPr lang="he-IL" smtClean="0"/>
              <a:t>ונוסיף </a:t>
            </a:r>
            <a:r>
              <a:rPr lang="en-US" i="1" smtClean="0"/>
              <a:t>using namespace std;</a:t>
            </a:r>
            <a:r>
              <a:rPr lang="he-IL" i="1" smtClean="0"/>
              <a:t> </a:t>
            </a:r>
            <a:r>
              <a:rPr lang="he-IL" smtClean="0"/>
              <a:t>(הסבר בהמשך)</a:t>
            </a:r>
          </a:p>
          <a:p>
            <a:pPr marL="776288" lvl="1" indent="-457200"/>
            <a:r>
              <a:rPr lang="he-IL" smtClean="0"/>
              <a:t>קיים הטיפוס </a:t>
            </a:r>
            <a:r>
              <a:rPr lang="en-US" b="1" smtClean="0">
                <a:solidFill>
                  <a:srgbClr val="0070C0"/>
                </a:solidFill>
              </a:rPr>
              <a:t>bool</a:t>
            </a:r>
            <a:r>
              <a:rPr lang="he-IL" smtClean="0"/>
              <a:t> שמחזיק את הערכים </a:t>
            </a:r>
            <a:r>
              <a:rPr lang="en-US" b="1" smtClean="0">
                <a:solidFill>
                  <a:srgbClr val="0070C0"/>
                </a:solidFill>
              </a:rPr>
              <a:t>true</a:t>
            </a:r>
            <a:r>
              <a:rPr lang="he-IL" smtClean="0"/>
              <a:t> או </a:t>
            </a:r>
            <a:r>
              <a:rPr lang="en-US" b="1" smtClean="0">
                <a:solidFill>
                  <a:srgbClr val="0070C0"/>
                </a:solidFill>
              </a:rPr>
              <a:t>false</a:t>
            </a:r>
            <a:endParaRPr lang="he-IL" b="1" smtClean="0">
              <a:solidFill>
                <a:srgbClr val="0070C0"/>
              </a:solidFill>
            </a:endParaRP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921C1-902D-4CDE-951A-C744229308A2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מ- </a:t>
            </a:r>
            <a:r>
              <a:rPr lang="en-US" smtClean="0"/>
              <a:t>C</a:t>
            </a:r>
            <a:r>
              <a:rPr lang="he-IL" smtClean="0"/>
              <a:t> ל- </a:t>
            </a:r>
            <a:r>
              <a:rPr lang="en-US" smtClean="0"/>
              <a:t>C</a:t>
            </a:r>
            <a:r>
              <a:rPr lang="he-IL" smtClean="0"/>
              <a:t>++ (2)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marL="776288" lvl="1" indent="-457200">
              <a:buFont typeface="Arial" charset="0"/>
              <a:buAutoNum type="arabicPeriod" startAt="5"/>
            </a:pPr>
            <a:endParaRPr lang="he-IL" sz="2800" smtClean="0"/>
          </a:p>
          <a:p>
            <a:pPr marL="776288" lvl="1" indent="-457200">
              <a:buFont typeface="Arial" charset="0"/>
              <a:buAutoNum type="arabicPeriod" startAt="5"/>
            </a:pPr>
            <a:r>
              <a:rPr lang="he-IL" sz="2800" smtClean="0"/>
              <a:t>פקודות שונות לטיפול בקלט ופלט:</a:t>
            </a:r>
          </a:p>
          <a:p>
            <a:pPr marL="984250" lvl="2" indent="-182563"/>
            <a:r>
              <a:rPr lang="he-IL" sz="2400" smtClean="0"/>
              <a:t>במקום הפקודה </a:t>
            </a:r>
            <a:r>
              <a:rPr lang="en-US" sz="2400" smtClean="0"/>
              <a:t>printf</a:t>
            </a:r>
            <a:r>
              <a:rPr lang="he-IL" sz="2400" smtClean="0"/>
              <a:t> נשתמש בפקודה </a:t>
            </a:r>
            <a:r>
              <a:rPr lang="en-US" sz="2400" smtClean="0"/>
              <a:t>cout</a:t>
            </a:r>
          </a:p>
          <a:p>
            <a:pPr marL="984250" lvl="2" indent="-182563"/>
            <a:r>
              <a:rPr lang="he-IL" sz="2400" smtClean="0"/>
              <a:t>במקום הפקודה </a:t>
            </a:r>
            <a:r>
              <a:rPr lang="en-US" sz="2400" smtClean="0"/>
              <a:t>scanf</a:t>
            </a:r>
            <a:r>
              <a:rPr lang="he-IL" sz="2400" smtClean="0"/>
              <a:t> נשתמש בפקודה </a:t>
            </a:r>
            <a:r>
              <a:rPr lang="en-US" sz="2400" smtClean="0"/>
              <a:t>cin</a:t>
            </a:r>
            <a:endParaRPr lang="he-IL" sz="2400" smtClean="0"/>
          </a:p>
          <a:p>
            <a:endParaRPr lang="he-IL" sz="2800" smtClean="0"/>
          </a:p>
          <a:p>
            <a:pPr marL="776288" lvl="1" indent="-457200">
              <a:buFont typeface="Arial" charset="0"/>
              <a:buAutoNum type="arabicPeriod" startAt="6"/>
            </a:pPr>
            <a:r>
              <a:rPr lang="he-IL" sz="2800" smtClean="0"/>
              <a:t>פקודות שונות לטיפול בהקצאות ושחרור זכרון:</a:t>
            </a:r>
          </a:p>
          <a:p>
            <a:pPr marL="984250" lvl="2" indent="-182563"/>
            <a:r>
              <a:rPr lang="he-IL" sz="2400" smtClean="0"/>
              <a:t>במקום הפקודות </a:t>
            </a:r>
            <a:r>
              <a:rPr lang="en-US" sz="2400" smtClean="0"/>
              <a:t>malloc/calloc</a:t>
            </a:r>
            <a:r>
              <a:rPr lang="he-IL" sz="2400" smtClean="0"/>
              <a:t> נשתמש בפקודה </a:t>
            </a:r>
            <a:r>
              <a:rPr lang="en-US" sz="2400" smtClean="0"/>
              <a:t>new</a:t>
            </a:r>
            <a:endParaRPr lang="he-IL" sz="2400" smtClean="0"/>
          </a:p>
          <a:p>
            <a:pPr marL="984250" lvl="2" indent="-182563"/>
            <a:r>
              <a:rPr lang="he-IL" sz="2400" smtClean="0"/>
              <a:t>במקום הפקודה </a:t>
            </a:r>
            <a:r>
              <a:rPr lang="en-US" sz="2400" smtClean="0"/>
              <a:t>free</a:t>
            </a:r>
            <a:r>
              <a:rPr lang="he-IL" sz="2400" smtClean="0"/>
              <a:t> נשתמש בפקודה </a:t>
            </a:r>
            <a:r>
              <a:rPr lang="en-US" sz="2400" smtClean="0"/>
              <a:t>delete</a:t>
            </a:r>
            <a:endParaRPr lang="he-IL" sz="2400" smtClean="0"/>
          </a:p>
          <a:p>
            <a:pPr marL="984250" lvl="2" indent="-182563"/>
            <a:endParaRPr lang="he-IL" sz="2400" smtClean="0"/>
          </a:p>
        </p:txBody>
      </p:sp>
      <p:sp>
        <p:nvSpPr>
          <p:cNvPr id="1741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DADC6-E1A9-4BCB-A39D-405D72A9714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אבל ראשית, שאני לא אתעצבן..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9A8F0-FFA8-42D5-B069-C4D9E3FF3FCC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5486400"/>
            <a:ext cx="1152128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/>
              <a:t>http://qph.is.quoracdn.net/main-qimg-e0c9dafb319150b6c6d9816047ed9eae?convert_to_webp=true</a:t>
            </a:r>
            <a:endParaRPr lang="he-IL" sz="1600" dirty="0"/>
          </a:p>
        </p:txBody>
      </p:sp>
      <p:pic>
        <p:nvPicPr>
          <p:cNvPr id="7" name="Picture 6" descr="http://qph.is.quoracdn.net/main-qimg-e0c9dafb319150b6c6d9816047ed9eae?convert_to_webp=tr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109551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17654</TotalTime>
  <Words>2211</Words>
  <Application>Microsoft Office PowerPoint</Application>
  <PresentationFormat>On-screen Show (4:3)</PresentationFormat>
  <Paragraphs>700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Equity</vt:lpstr>
      <vt:lpstr>Microsoft Office Word 97 - 2003 Document</vt:lpstr>
      <vt:lpstr>תכנות מכוון עצמים ו- C++ יחידה 01  מ- C ל- C++</vt:lpstr>
      <vt:lpstr>ביחידה זו נלמד:</vt:lpstr>
      <vt:lpstr>מה אנחנו יודעים? תכנות פרוצדורלי</vt:lpstr>
      <vt:lpstr>מה נלמד? תכנות מכוון עצמים</vt:lpstr>
      <vt:lpstr>לתכנות מכוון עצמים 3 עקרונות מרכזיים</vt:lpstr>
      <vt:lpstr>תכנות מכוון עצמים ו- C++</vt:lpstr>
      <vt:lpstr>מ- C ל- C++</vt:lpstr>
      <vt:lpstr>מ- C ל- C++ (2)</vt:lpstr>
      <vt:lpstr>אבל ראשית, שאני לא אתעצבן..</vt:lpstr>
      <vt:lpstr>הפקודה cout</vt:lpstr>
      <vt:lpstr>הפקודה cin</vt:lpstr>
      <vt:lpstr>הפקודה cin.getline</vt:lpstr>
      <vt:lpstr>הפקודות new ו- delete</vt:lpstr>
      <vt:lpstr>דוגמא</vt:lpstr>
      <vt:lpstr>דוגמא: תוכנית המטפלת במטריצה</vt:lpstr>
      <vt:lpstr>דוגמא: תוכנית המטפלת במטריצה (2)</vt:lpstr>
      <vt:lpstr>דוגמא: תוכנית המטפלת במטריצה (3)</vt:lpstr>
      <vt:lpstr>טיפוס התייחסות</vt:lpstr>
      <vt:lpstr>שליחת פרמטר by ref  לעומת by val </vt:lpstr>
      <vt:lpstr>הדוגמא swap</vt:lpstr>
      <vt:lpstr>משתנה מטיפוס reference</vt:lpstr>
      <vt:lpstr>החזרת טיפוס התייחסות מפונקציה</vt:lpstr>
      <vt:lpstr>דוגמא להחזרת משתנה by ref מפונקציה</vt:lpstr>
      <vt:lpstr>מרחבי שמות (namespace)</vt:lpstr>
      <vt:lpstr>דוגמא:  שימוש ב- namespace</vt:lpstr>
      <vt:lpstr>קיצור אופן השימוש ב- namespace</vt:lpstr>
      <vt:lpstr>קיצור אופן השימוש  ב- namespace</vt:lpstr>
      <vt:lpstr>מדוע שמים את  using namespace std?</vt:lpstr>
      <vt:lpstr>ביחידה זו למדנו:</vt:lpstr>
      <vt:lpstr>תרגול</vt:lpstr>
    </vt:vector>
  </TitlesOfParts>
  <Company>Finjan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 from C to C++</dc:title>
  <dc:creator>Keren Kalif</dc:creator>
  <cp:lastModifiedBy>Keren</cp:lastModifiedBy>
  <cp:revision>338</cp:revision>
  <dcterms:created xsi:type="dcterms:W3CDTF">2008-06-01T07:12:10Z</dcterms:created>
  <dcterms:modified xsi:type="dcterms:W3CDTF">2015-03-05T08:40:46Z</dcterms:modified>
</cp:coreProperties>
</file>