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0" r:id="rId1"/>
  </p:sldMasterIdLst>
  <p:notesMasterIdLst>
    <p:notesMasterId r:id="rId21"/>
  </p:notesMasterIdLst>
  <p:handoutMasterIdLst>
    <p:handoutMasterId r:id="rId22"/>
  </p:handoutMasterIdLst>
  <p:sldIdLst>
    <p:sldId id="256" r:id="rId2"/>
    <p:sldId id="363" r:id="rId3"/>
    <p:sldId id="324" r:id="rId4"/>
    <p:sldId id="329" r:id="rId5"/>
    <p:sldId id="349" r:id="rId6"/>
    <p:sldId id="348" r:id="rId7"/>
    <p:sldId id="350" r:id="rId8"/>
    <p:sldId id="351" r:id="rId9"/>
    <p:sldId id="357" r:id="rId10"/>
    <p:sldId id="358" r:id="rId11"/>
    <p:sldId id="359" r:id="rId12"/>
    <p:sldId id="360" r:id="rId13"/>
    <p:sldId id="353" r:id="rId14"/>
    <p:sldId id="354" r:id="rId15"/>
    <p:sldId id="355" r:id="rId16"/>
    <p:sldId id="356" r:id="rId17"/>
    <p:sldId id="361" r:id="rId18"/>
    <p:sldId id="362" r:id="rId19"/>
    <p:sldId id="347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FF66"/>
    <a:srgbClr val="14ED03"/>
    <a:srgbClr val="DA14B0"/>
    <a:srgbClr val="D7EA22"/>
    <a:srgbClr val="FF0000"/>
    <a:srgbClr val="3DB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45" autoAdjust="0"/>
    <p:restoredTop sz="94660" autoAdjust="0"/>
  </p:normalViewPr>
  <p:slideViewPr>
    <p:cSldViewPr>
      <p:cViewPr varScale="1">
        <p:scale>
          <a:sx n="67" d="100"/>
          <a:sy n="67" d="100"/>
        </p:scale>
        <p:origin x="-60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-90" y="0"/>
    </p:cViewPr>
  </p:sorterViewPr>
  <p:notesViewPr>
    <p:cSldViewPr>
      <p:cViewPr varScale="1">
        <p:scale>
          <a:sx n="57" d="100"/>
          <a:sy n="57" d="100"/>
        </p:scale>
        <p:origin x="-252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7AD8A99-81CB-47DE-AC7F-E8176F3E39AF}" type="datetimeFigureOut">
              <a:rPr lang="en-US"/>
              <a:pPr>
                <a:defRPr/>
              </a:pPr>
              <a:t>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4696CA7-7288-4617-BFC4-17DB5159CAB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443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7539BA6-5AC9-449E-92C3-8781301E91BE}" type="datetimeFigureOut">
              <a:rPr lang="en-US"/>
              <a:pPr>
                <a:defRPr/>
              </a:pPr>
              <a:t>2/14/2014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70679B3-2E1D-4644-855B-E77389DD796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08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78DE5-1A9E-41BE-81CD-FAAF6815A28E}" type="datetime1">
              <a:rPr lang="en-US"/>
              <a:pPr>
                <a:defRPr/>
              </a:pPr>
              <a:t>2/14/2014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526B5A5-9D84-4094-83A5-12419D5A92A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CE493-D5BC-4404-B6A0-68B438549EC8}" type="datetime1">
              <a:rPr lang="en-US"/>
              <a:pPr>
                <a:defRPr/>
              </a:pPr>
              <a:t>2/14/2014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16FDF-789C-4919-B7E5-B940F2C4478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2390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366AF-C792-4689-9394-32242D2A012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5B8FB-2130-4850-A463-D8F583E4529B}" type="datetime1">
              <a:rPr lang="en-US"/>
              <a:pPr>
                <a:defRPr/>
              </a:pPr>
              <a:t>2/14/2014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EA9C8-7B74-4179-80F0-86A9950E608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06978-32AF-4932-A85D-AE3345818068}" type="datetime1">
              <a:rPr lang="en-US"/>
              <a:pPr>
                <a:defRPr/>
              </a:pPr>
              <a:t>2/14/2014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FDA85-9A62-47A0-8D85-B3A951A1EFF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48D78-DC20-4A92-B1BF-A63D18F84238}" type="datetime1">
              <a:rPr lang="en-US"/>
              <a:pPr>
                <a:defRPr/>
              </a:pPr>
              <a:t>2/14/2014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3B946-5D05-4D2A-9B67-AEB75C930F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37FBC-0FF3-4A52-AD86-A167BE662EA8}" type="datetime1">
              <a:rPr lang="en-US"/>
              <a:pPr>
                <a:defRPr/>
              </a:pPr>
              <a:t>2/14/2014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D2164-E798-4EA6-B4B4-815E19307F1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B1B5E-3930-44E4-BF05-C32CA258FD0A}" type="datetime1">
              <a:rPr lang="en-US"/>
              <a:pPr>
                <a:defRPr/>
              </a:pPr>
              <a:t>2/14/2014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FD90D-F6BF-42ED-BAA4-4F83CEEB8AD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F6B3E-E75B-487B-9421-DB94366EAC4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239000" y="62484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458200" y="61722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7EBB5-4B33-4625-A0D2-DF56AE0A209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8259C-3477-436C-AB8F-44622D836F94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994D8-A856-48F9-A34A-FD1E27E13F27}" type="datetime1">
              <a:rPr lang="en-US"/>
              <a:pPr>
                <a:defRPr/>
              </a:pPr>
              <a:t>2/14/2014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361ED-8297-4605-994B-6CAFD7F24A3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545133E-2C17-4228-AA86-8046309DE050}" type="datetime1">
              <a:rPr lang="en-US"/>
              <a:pPr>
                <a:defRPr/>
              </a:pPr>
              <a:t>2/14/2014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F9AF0F27-220A-4946-B3BA-39F6752B72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27" r:id="rId2"/>
    <p:sldLayoutId id="2147484132" r:id="rId3"/>
    <p:sldLayoutId id="2147484128" r:id="rId4"/>
    <p:sldLayoutId id="2147484129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  <p:sldLayoutId id="2147484130" r:id="rId12"/>
  </p:sldLayoutIdLst>
  <p:hf hd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r" rtl="1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r" rtl="1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r" rtl="1" eaLnBrk="0" fontAlgn="base" hangingPunct="0">
        <a:spcBef>
          <a:spcPts val="375"/>
        </a:spcBef>
        <a:spcAft>
          <a:spcPct val="0"/>
        </a:spcAft>
        <a:buClr>
          <a:srgbClr val="AEC7D0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r" rtl="1" eaLnBrk="0" fontAlgn="base" hangingPunct="0">
        <a:spcBef>
          <a:spcPts val="375"/>
        </a:spcBef>
        <a:spcAft>
          <a:spcPct val="0"/>
        </a:spcAft>
        <a:buClr>
          <a:srgbClr val="C32D2E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0" fontAlgn="base" hangingPunct="0">
        <a:spcBef>
          <a:spcPts val="375"/>
        </a:spcBef>
        <a:spcAft>
          <a:spcPct val="0"/>
        </a:spcAft>
        <a:buClr>
          <a:srgbClr val="C32D2E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קרן כליף</a:t>
            </a:r>
            <a:endParaRPr lang="en-US" smtClean="0"/>
          </a:p>
        </p:txBody>
      </p:sp>
      <p:sp>
        <p:nvSpPr>
          <p:cNvPr id="10243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he-IL" sz="3200" b="1" smtClean="0"/>
              <a:t>תכנות מכוון עצמים ו- </a:t>
            </a:r>
            <a:r>
              <a:rPr sz="3200" b="1" smtClean="0"/>
              <a:t>C</a:t>
            </a:r>
            <a:r>
              <a:rPr lang="he-IL" sz="3200" b="1" smtClean="0"/>
              <a:t>++</a:t>
            </a:r>
            <a:br>
              <a:rPr lang="he-IL" sz="3200" b="1" smtClean="0"/>
            </a:br>
            <a:r>
              <a:rPr lang="he-IL" sz="3200" b="1" smtClean="0"/>
              <a:t>יחידה 02</a:t>
            </a:r>
            <a:br>
              <a:rPr lang="he-IL" sz="3200" b="1" smtClean="0"/>
            </a:br>
            <a:r>
              <a:rPr lang="he-IL" sz="2400" b="1" smtClean="0"/>
              <a:t>העמסת פונקציות, ערכי ברירת מחדל, </a:t>
            </a:r>
            <a:r>
              <a:rPr sz="2400" b="1" smtClean="0"/>
              <a:t> enum</a:t>
            </a:r>
            <a:r>
              <a:rPr lang="he-IL" sz="2400" b="1" smtClean="0"/>
              <a:t>, קימפול מותנה</a:t>
            </a:r>
            <a:endParaRPr sz="32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228975"/>
            <a:ext cx="4495800" cy="26384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2590800" y="6019800"/>
            <a:ext cx="4419600" cy="685800"/>
          </a:xfrm>
          <a:prstGeom prst="wedgeRectCallout">
            <a:avLst>
              <a:gd name="adj1" fmla="val -50050"/>
              <a:gd name="adj2" fmla="val -157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הקומפיילר לא מבצע </a:t>
            </a:r>
            <a:r>
              <a:rPr lang="en-US" b="1" dirty="0"/>
              <a:t>casting</a:t>
            </a:r>
            <a:r>
              <a:rPr lang="he-IL" b="1" dirty="0"/>
              <a:t> מ-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he-IL" b="1" dirty="0"/>
              <a:t> לטיפוס החדש, לכן צריך לעשות המרה מפורשת</a:t>
            </a:r>
          </a:p>
        </p:txBody>
      </p:sp>
      <p:sp>
        <p:nvSpPr>
          <p:cNvPr id="184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enum </a:t>
            </a:r>
            <a:r>
              <a:rPr lang="he-IL" smtClean="0"/>
              <a:t> - מתן ערך שגוי</a:t>
            </a:r>
          </a:p>
        </p:txBody>
      </p:sp>
      <p:sp>
        <p:nvSpPr>
          <p:cNvPr id="1843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r>
              <a:rPr lang="he-IL" smtClean="0"/>
              <a:t>כאשר מסתכלים בדיבגר על ערכו של משתנה מטיפוס </a:t>
            </a:r>
            <a:r>
              <a:rPr lang="en-US" smtClean="0"/>
              <a:t>enum</a:t>
            </a:r>
            <a:r>
              <a:rPr lang="he-IL" smtClean="0"/>
              <a:t> רואים את שם הקבוע, ולא את ערכו</a:t>
            </a:r>
          </a:p>
          <a:p>
            <a:r>
              <a:rPr lang="he-IL" smtClean="0"/>
              <a:t>אם ניתן למשתנה מטיפוס ה- </a:t>
            </a:r>
            <a:r>
              <a:rPr lang="en-US" smtClean="0"/>
              <a:t>enum</a:t>
            </a:r>
            <a:r>
              <a:rPr lang="he-IL" smtClean="0"/>
              <a:t> ערך מספרי שאינו הוגדר בקבוצת הערכים שלו, נראה את הערך המספרי (לא נקבל שגיאה)</a:t>
            </a:r>
          </a:p>
          <a:p>
            <a:pPr>
              <a:buFont typeface="Wingdings 2" pitchFamily="18" charset="2"/>
              <a:buNone/>
            </a:pPr>
            <a:endParaRPr lang="he-IL" smtClean="0"/>
          </a:p>
        </p:txBody>
      </p:sp>
      <p:sp>
        <p:nvSpPr>
          <p:cNvPr id="1843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C71385-858E-4AA6-A5BE-3A9B35E9A393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8440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4800600"/>
            <a:ext cx="14287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3352800"/>
            <a:ext cx="2571750" cy="17859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טריק לקבלת שמו של </a:t>
            </a:r>
            <a:r>
              <a:rPr lang="en-US" smtClean="0"/>
              <a:t>enum</a:t>
            </a:r>
            <a:endParaRPr lang="he-IL" smtClean="0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r>
              <a:rPr lang="he-IL" smtClean="0"/>
              <a:t>ניתן להגדיר מערך גלובלי של מחרוזות עם שמות ה- </a:t>
            </a:r>
            <a:r>
              <a:rPr lang="en-US" smtClean="0"/>
              <a:t>enum</a:t>
            </a:r>
            <a:r>
              <a:rPr lang="he-IL" smtClean="0"/>
              <a:t> בהתאמה לערכיהם</a:t>
            </a:r>
          </a:p>
          <a:p>
            <a:pPr algn="l" rtl="0">
              <a:buFont typeface="Wingdings 2" pitchFamily="18" charset="2"/>
              <a:buNone/>
            </a:pPr>
            <a:endParaRPr lang="he-IL" sz="2000" smtClean="0"/>
          </a:p>
          <a:p>
            <a:pPr algn="l" rtl="0">
              <a:buFont typeface="Wingdings 2" pitchFamily="18" charset="2"/>
              <a:buNone/>
            </a:pPr>
            <a:r>
              <a:rPr lang="en-US" sz="2000" smtClean="0"/>
              <a:t>enum  color{White, Black, Red, Yellow, Blue};</a:t>
            </a:r>
          </a:p>
          <a:p>
            <a:pPr algn="l" rtl="0">
              <a:buFont typeface="Wingdings 2" pitchFamily="18" charset="2"/>
              <a:buNone/>
            </a:pPr>
            <a:r>
              <a:rPr lang="en-US" sz="2000" smtClean="0"/>
              <a:t>const  char* colors[] = {"White", "Black", "Red", "Yellow", "Blue"};</a:t>
            </a:r>
          </a:p>
          <a:p>
            <a:pPr algn="l" rtl="0">
              <a:buFont typeface="Wingdings 2" pitchFamily="18" charset="2"/>
              <a:buNone/>
            </a:pPr>
            <a:endParaRPr lang="he-IL" sz="2000" smtClean="0"/>
          </a:p>
          <a:p>
            <a:pPr algn="l" rtl="0">
              <a:buFont typeface="Wingdings 2" pitchFamily="18" charset="2"/>
              <a:buNone/>
            </a:pPr>
            <a:r>
              <a:rPr lang="en-US" sz="2000" smtClean="0"/>
              <a:t>void main()</a:t>
            </a:r>
          </a:p>
          <a:p>
            <a:pPr algn="l" rtl="0">
              <a:buFont typeface="Wingdings 2" pitchFamily="18" charset="2"/>
              <a:buNone/>
            </a:pPr>
            <a:r>
              <a:rPr lang="en-US" sz="2000" smtClean="0"/>
              <a:t>{</a:t>
            </a:r>
            <a:endParaRPr lang="he-IL" sz="2000" smtClean="0"/>
          </a:p>
          <a:p>
            <a:pPr algn="l" rtl="0">
              <a:buFont typeface="Wingdings 2" pitchFamily="18" charset="2"/>
              <a:buNone/>
            </a:pPr>
            <a:r>
              <a:rPr lang="en-US" sz="2000" smtClean="0"/>
              <a:t>	color c = Red;</a:t>
            </a:r>
          </a:p>
          <a:p>
            <a:pPr algn="l" rtl="0">
              <a:buFont typeface="Wingdings 2" pitchFamily="18" charset="2"/>
              <a:buNone/>
            </a:pPr>
            <a:r>
              <a:rPr lang="en-US" sz="2000" smtClean="0"/>
              <a:t>	cout &lt;&lt; "Selected color is " &lt;&lt;  colors[c] &lt;&lt; endl;</a:t>
            </a:r>
          </a:p>
          <a:p>
            <a:pPr algn="l" rtl="0">
              <a:buFont typeface="Wingdings 2" pitchFamily="18" charset="2"/>
              <a:buNone/>
            </a:pPr>
            <a:r>
              <a:rPr lang="en-US" sz="2000" smtClean="0"/>
              <a:t>}</a:t>
            </a:r>
            <a:endParaRPr lang="he-IL" sz="2000" smtClean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2F55EB-C0D0-426D-9E13-A024392E9A70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94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862638"/>
            <a:ext cx="6434138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enum</a:t>
            </a:r>
            <a:r>
              <a:rPr lang="he-IL" smtClean="0"/>
              <a:t> – מתן ערכים שונים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r>
              <a:rPr lang="he-IL" smtClean="0"/>
              <a:t>ניתן לכל ערך באוסף לתת ערך שאינו עוקב לערך שלפניו, ע"י השמה:</a:t>
            </a:r>
          </a:p>
          <a:p>
            <a:endParaRPr lang="he-IL" smtClean="0"/>
          </a:p>
          <a:p>
            <a:pPr algn="l" rtl="0">
              <a:buFont typeface="Wingdings 2" pitchFamily="18" charset="2"/>
              <a:buNone/>
            </a:pPr>
            <a:r>
              <a:rPr lang="en-US" sz="2200" smtClean="0"/>
              <a:t>enum color {White=10, Black=20, Red=30, Yellow=40, Blue=50};</a:t>
            </a:r>
          </a:p>
          <a:p>
            <a:pPr algn="l" rtl="0">
              <a:buFont typeface="Wingdings 2" pitchFamily="18" charset="2"/>
              <a:buNone/>
            </a:pPr>
            <a:endParaRPr lang="he-IL" sz="2200" smtClean="0"/>
          </a:p>
          <a:p>
            <a:pPr algn="l" rtl="0">
              <a:buFont typeface="Wingdings 2" pitchFamily="18" charset="2"/>
              <a:buNone/>
            </a:pPr>
            <a:r>
              <a:rPr lang="en-US" sz="2200" smtClean="0"/>
              <a:t>void main()</a:t>
            </a:r>
          </a:p>
          <a:p>
            <a:pPr algn="l" rtl="0">
              <a:buFont typeface="Wingdings 2" pitchFamily="18" charset="2"/>
              <a:buNone/>
            </a:pPr>
            <a:r>
              <a:rPr lang="en-US" sz="2200" smtClean="0"/>
              <a:t>{</a:t>
            </a:r>
            <a:endParaRPr lang="he-IL" sz="2200" smtClean="0"/>
          </a:p>
          <a:p>
            <a:pPr algn="l" rtl="0">
              <a:buFont typeface="Wingdings 2" pitchFamily="18" charset="2"/>
              <a:buNone/>
            </a:pPr>
            <a:r>
              <a:rPr lang="en-US" sz="2200" smtClean="0"/>
              <a:t>	color c1 = (color)1, c2 = (color)10, </a:t>
            </a:r>
          </a:p>
          <a:p>
            <a:pPr algn="l" rtl="0">
              <a:buFont typeface="Wingdings 2" pitchFamily="18" charset="2"/>
              <a:buNone/>
            </a:pPr>
            <a:r>
              <a:rPr lang="en-US" sz="2200" smtClean="0"/>
              <a:t>             c3 = (color)40, c4 = (color)45;</a:t>
            </a:r>
          </a:p>
          <a:p>
            <a:pPr algn="l" rtl="0">
              <a:buFont typeface="Wingdings 2" pitchFamily="18" charset="2"/>
              <a:buNone/>
            </a:pPr>
            <a:r>
              <a:rPr lang="he-IL" sz="2200" smtClean="0"/>
              <a:t>{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D48538-AD72-4E2B-A6E1-451B1E168B73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204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048000"/>
            <a:ext cx="2336800" cy="2090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תזכורת: פעולת ה- </a:t>
            </a:r>
            <a:r>
              <a:rPr lang="en-US" smtClean="0"/>
              <a:t>include</a:t>
            </a:r>
            <a:endParaRPr lang="he-IL" smtClean="0"/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r>
              <a:rPr lang="he-IL" smtClean="0"/>
              <a:t>פעולת ה- </a:t>
            </a:r>
            <a:r>
              <a:rPr lang="en-US" smtClean="0"/>
              <a:t>include</a:t>
            </a:r>
            <a:r>
              <a:rPr lang="he-IL" smtClean="0"/>
              <a:t> היא פקודת קדם-מעבד (</a:t>
            </a:r>
            <a:r>
              <a:rPr lang="en-US" smtClean="0"/>
              <a:t>preprocessor</a:t>
            </a:r>
            <a:r>
              <a:rPr lang="he-IL" smtClean="0"/>
              <a:t>) אשר שותלת בקוד במקום כל פקודת  </a:t>
            </a:r>
            <a:r>
              <a:rPr lang="en-US" smtClean="0"/>
              <a:t>include</a:t>
            </a:r>
            <a:r>
              <a:rPr lang="he-IL" smtClean="0"/>
              <a:t> את תוכן הקובץ שאותו כללנו בפקודה</a:t>
            </a:r>
          </a:p>
          <a:p>
            <a:pPr lvl="1">
              <a:buFont typeface="Wingdings 2" pitchFamily="18" charset="2"/>
              <a:buNone/>
            </a:pPr>
            <a:r>
              <a:rPr lang="he-IL" smtClean="0"/>
              <a:t> 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79621C-5E8F-4A38-8EFD-A899C7115208}" type="slidenum">
              <a:rPr lang="he-IL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1510" name="TextBox 5"/>
          <p:cNvSpPr txBox="1">
            <a:spLocks noChangeArrowheads="1"/>
          </p:cNvSpPr>
          <p:nvPr/>
        </p:nvSpPr>
        <p:spPr bwMode="auto">
          <a:xfrm>
            <a:off x="457200" y="2657475"/>
            <a:ext cx="2133600" cy="9239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9900"/>
                </a:solidFill>
              </a:rPr>
              <a:t>// prototypes</a:t>
            </a:r>
            <a:endParaRPr lang="he-IL"/>
          </a:p>
          <a:p>
            <a:r>
              <a:rPr lang="en-US"/>
              <a:t>void aFoo1();</a:t>
            </a:r>
          </a:p>
          <a:p>
            <a:r>
              <a:rPr lang="en-US"/>
              <a:t>int    aFoo2();</a:t>
            </a:r>
            <a:endParaRPr lang="he-IL"/>
          </a:p>
        </p:txBody>
      </p:sp>
      <p:sp>
        <p:nvSpPr>
          <p:cNvPr id="21511" name="TextBox 6"/>
          <p:cNvSpPr txBox="1">
            <a:spLocks noChangeArrowheads="1"/>
          </p:cNvSpPr>
          <p:nvPr/>
        </p:nvSpPr>
        <p:spPr bwMode="auto">
          <a:xfrm>
            <a:off x="457200" y="3962400"/>
            <a:ext cx="2514600" cy="23083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he-IL" dirty="0"/>
          </a:p>
          <a:p>
            <a:r>
              <a:rPr lang="en-US" dirty="0"/>
              <a:t>#include "</a:t>
            </a:r>
            <a:r>
              <a:rPr lang="en-US" dirty="0" err="1"/>
              <a:t>a.h</a:t>
            </a:r>
            <a:r>
              <a:rPr lang="en-US" dirty="0"/>
              <a:t>"</a:t>
            </a:r>
          </a:p>
          <a:p>
            <a:endParaRPr lang="he-IL" dirty="0"/>
          </a:p>
          <a:p>
            <a:r>
              <a:rPr lang="en-US" dirty="0"/>
              <a:t>void main()</a:t>
            </a:r>
          </a:p>
          <a:p>
            <a:r>
              <a:rPr lang="he-IL" dirty="0"/>
              <a:t>}</a:t>
            </a:r>
          </a:p>
          <a:p>
            <a:r>
              <a:rPr lang="en-US" dirty="0"/>
              <a:t>     aFoo1();</a:t>
            </a:r>
          </a:p>
          <a:p>
            <a:r>
              <a:rPr lang="en-US" dirty="0"/>
              <a:t>     aFoo2();</a:t>
            </a:r>
          </a:p>
          <a:p>
            <a:r>
              <a:rPr lang="he-IL" dirty="0"/>
              <a:t>{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191000" y="2743200"/>
            <a:ext cx="2438400" cy="286232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he-IL" dirty="0"/>
          </a:p>
          <a:p>
            <a:r>
              <a:rPr lang="en-US" dirty="0">
                <a:solidFill>
                  <a:srgbClr val="009900"/>
                </a:solidFill>
              </a:rPr>
              <a:t>// prototypes</a:t>
            </a:r>
            <a:endParaRPr lang="he-IL" dirty="0"/>
          </a:p>
          <a:p>
            <a:r>
              <a:rPr lang="en-US" dirty="0"/>
              <a:t>void aFoo1();</a:t>
            </a:r>
          </a:p>
          <a:p>
            <a:r>
              <a:rPr lang="en-US" dirty="0" err="1"/>
              <a:t>int</a:t>
            </a:r>
            <a:r>
              <a:rPr lang="en-US" dirty="0"/>
              <a:t>    aFoo2();</a:t>
            </a:r>
            <a:endParaRPr lang="he-IL" dirty="0"/>
          </a:p>
          <a:p>
            <a:endParaRPr lang="he-IL" dirty="0"/>
          </a:p>
          <a:p>
            <a:r>
              <a:rPr lang="en-US" dirty="0"/>
              <a:t>void main()</a:t>
            </a:r>
          </a:p>
          <a:p>
            <a:r>
              <a:rPr lang="he-IL" dirty="0"/>
              <a:t>}</a:t>
            </a:r>
          </a:p>
          <a:p>
            <a:r>
              <a:rPr lang="en-US" dirty="0"/>
              <a:t>    aFoo1();</a:t>
            </a:r>
          </a:p>
          <a:p>
            <a:r>
              <a:rPr lang="en-US" dirty="0"/>
              <a:t>    aFoo2();</a:t>
            </a:r>
          </a:p>
          <a:p>
            <a:r>
              <a:rPr lang="he-IL" dirty="0"/>
              <a:t>{</a:t>
            </a:r>
          </a:p>
        </p:txBody>
      </p:sp>
      <p:sp>
        <p:nvSpPr>
          <p:cNvPr id="21513" name="TextBox 8"/>
          <p:cNvSpPr txBox="1">
            <a:spLocks noChangeArrowheads="1"/>
          </p:cNvSpPr>
          <p:nvPr/>
        </p:nvSpPr>
        <p:spPr bwMode="auto">
          <a:xfrm>
            <a:off x="457200" y="2352675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a.h</a:t>
            </a:r>
            <a:endParaRPr lang="he-IL"/>
          </a:p>
        </p:txBody>
      </p:sp>
      <p:sp>
        <p:nvSpPr>
          <p:cNvPr id="21514" name="TextBox 9"/>
          <p:cNvSpPr txBox="1">
            <a:spLocks noChangeArrowheads="1"/>
          </p:cNvSpPr>
          <p:nvPr/>
        </p:nvSpPr>
        <p:spPr bwMode="auto">
          <a:xfrm>
            <a:off x="457200" y="3668713"/>
            <a:ext cx="1447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main.cpp</a:t>
            </a:r>
            <a:endParaRPr lang="he-IL" dirty="0"/>
          </a:p>
        </p:txBody>
      </p:sp>
      <p:sp>
        <p:nvSpPr>
          <p:cNvPr id="11" name="Right Arrow 10"/>
          <p:cNvSpPr/>
          <p:nvPr/>
        </p:nvSpPr>
        <p:spPr>
          <a:xfrm>
            <a:off x="2895600" y="3581400"/>
            <a:ext cx="1066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הבעיתיות בפקודת </a:t>
            </a:r>
            <a:r>
              <a:rPr lang="en-US" smtClean="0"/>
              <a:t>include</a:t>
            </a:r>
            <a:endParaRPr lang="he-IL" smtClean="0"/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r>
              <a:rPr lang="he-IL" smtClean="0"/>
              <a:t>יתכן ונעשה </a:t>
            </a:r>
            <a:r>
              <a:rPr lang="en-US" smtClean="0"/>
              <a:t>include</a:t>
            </a:r>
            <a:r>
              <a:rPr lang="he-IL" smtClean="0"/>
              <a:t> לקובץ מסוים יותר מפעם אחת: </a:t>
            </a: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A72C1D-DF4C-483F-8E84-F1C4BA3D523D}" type="slidenum">
              <a:rPr lang="he-IL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191000" y="1752600"/>
            <a:ext cx="2286000" cy="452431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he-IL" dirty="0"/>
          </a:p>
          <a:p>
            <a:r>
              <a:rPr lang="en-US" dirty="0">
                <a:solidFill>
                  <a:srgbClr val="009900"/>
                </a:solidFill>
              </a:rPr>
              <a:t>// prototypes</a:t>
            </a:r>
            <a:endParaRPr lang="he-IL" dirty="0"/>
          </a:p>
          <a:p>
            <a:r>
              <a:rPr lang="en-US" b="1" dirty="0"/>
              <a:t>void aFoo1();</a:t>
            </a:r>
          </a:p>
          <a:p>
            <a:r>
              <a:rPr lang="en-US" b="1" dirty="0" err="1"/>
              <a:t>int</a:t>
            </a:r>
            <a:r>
              <a:rPr lang="en-US" b="1" dirty="0"/>
              <a:t>    aFoo2();</a:t>
            </a:r>
          </a:p>
          <a:p>
            <a:r>
              <a:rPr lang="en-US" dirty="0">
                <a:solidFill>
                  <a:srgbClr val="009900"/>
                </a:solidFill>
              </a:rPr>
              <a:t>// prototypes</a:t>
            </a:r>
            <a:endParaRPr lang="he-IL" dirty="0"/>
          </a:p>
          <a:p>
            <a:r>
              <a:rPr lang="en-US" b="1" dirty="0"/>
              <a:t>void aFoo1();</a:t>
            </a:r>
          </a:p>
          <a:p>
            <a:r>
              <a:rPr lang="en-US" b="1" dirty="0" err="1"/>
              <a:t>int</a:t>
            </a:r>
            <a:r>
              <a:rPr lang="en-US" b="1" dirty="0"/>
              <a:t>    aFoo2();</a:t>
            </a:r>
          </a:p>
          <a:p>
            <a:r>
              <a:rPr lang="en-US" dirty="0">
                <a:solidFill>
                  <a:srgbClr val="009900"/>
                </a:solidFill>
              </a:rPr>
              <a:t>// prototypes</a:t>
            </a:r>
            <a:endParaRPr lang="he-IL" dirty="0"/>
          </a:p>
          <a:p>
            <a:r>
              <a:rPr lang="en-US" dirty="0"/>
              <a:t>Void bGoo1();</a:t>
            </a:r>
          </a:p>
          <a:p>
            <a:r>
              <a:rPr lang="en-US" dirty="0" err="1"/>
              <a:t>int</a:t>
            </a:r>
            <a:r>
              <a:rPr lang="en-US" dirty="0"/>
              <a:t>    bGoo2();</a:t>
            </a:r>
            <a:endParaRPr lang="he-IL" dirty="0"/>
          </a:p>
          <a:p>
            <a:endParaRPr lang="he-IL" dirty="0"/>
          </a:p>
          <a:p>
            <a:r>
              <a:rPr lang="en-US" dirty="0"/>
              <a:t>void main()</a:t>
            </a:r>
          </a:p>
          <a:p>
            <a:r>
              <a:rPr lang="he-IL" dirty="0"/>
              <a:t>}</a:t>
            </a:r>
          </a:p>
          <a:p>
            <a:r>
              <a:rPr lang="en-US" dirty="0"/>
              <a:t>     aFoo1();</a:t>
            </a:r>
          </a:p>
          <a:p>
            <a:r>
              <a:rPr lang="en-US" dirty="0"/>
              <a:t>     bGoo1();</a:t>
            </a:r>
          </a:p>
          <a:p>
            <a:r>
              <a:rPr lang="he-IL" dirty="0"/>
              <a:t>{</a:t>
            </a:r>
          </a:p>
        </p:txBody>
      </p:sp>
      <p:sp>
        <p:nvSpPr>
          <p:cNvPr id="22535" name="TextBox 6"/>
          <p:cNvSpPr txBox="1">
            <a:spLocks noChangeArrowheads="1"/>
          </p:cNvSpPr>
          <p:nvPr/>
        </p:nvSpPr>
        <p:spPr bwMode="auto">
          <a:xfrm>
            <a:off x="381000" y="676275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a.h</a:t>
            </a:r>
            <a:endParaRPr lang="he-IL"/>
          </a:p>
        </p:txBody>
      </p:sp>
      <p:sp>
        <p:nvSpPr>
          <p:cNvPr id="22536" name="TextBox 7"/>
          <p:cNvSpPr txBox="1">
            <a:spLocks noChangeArrowheads="1"/>
          </p:cNvSpPr>
          <p:nvPr/>
        </p:nvSpPr>
        <p:spPr bwMode="auto">
          <a:xfrm>
            <a:off x="381000" y="3668713"/>
            <a:ext cx="1447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main.cpp</a:t>
            </a:r>
            <a:endParaRPr lang="he-IL"/>
          </a:p>
        </p:txBody>
      </p:sp>
      <p:sp>
        <p:nvSpPr>
          <p:cNvPr id="9" name="Right Arrow 8"/>
          <p:cNvSpPr/>
          <p:nvPr/>
        </p:nvSpPr>
        <p:spPr>
          <a:xfrm>
            <a:off x="2971800" y="4800600"/>
            <a:ext cx="1066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2538" name="TextBox 9"/>
          <p:cNvSpPr txBox="1">
            <a:spLocks noChangeArrowheads="1"/>
          </p:cNvSpPr>
          <p:nvPr/>
        </p:nvSpPr>
        <p:spPr bwMode="auto">
          <a:xfrm>
            <a:off x="381000" y="981075"/>
            <a:ext cx="2133600" cy="9239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9900"/>
                </a:solidFill>
              </a:rPr>
              <a:t>// prototypes</a:t>
            </a:r>
            <a:endParaRPr lang="he-IL"/>
          </a:p>
          <a:p>
            <a:r>
              <a:rPr lang="en-US"/>
              <a:t>void aFoo1();</a:t>
            </a:r>
          </a:p>
          <a:p>
            <a:r>
              <a:rPr lang="en-US"/>
              <a:t>int    aFoo2();</a:t>
            </a:r>
            <a:endParaRPr lang="he-IL"/>
          </a:p>
        </p:txBody>
      </p:sp>
      <p:sp>
        <p:nvSpPr>
          <p:cNvPr id="22539" name="TextBox 10"/>
          <p:cNvSpPr txBox="1">
            <a:spLocks noChangeArrowheads="1"/>
          </p:cNvSpPr>
          <p:nvPr/>
        </p:nvSpPr>
        <p:spPr bwMode="auto">
          <a:xfrm>
            <a:off x="381000" y="3962400"/>
            <a:ext cx="2362200" cy="258532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he-IL" dirty="0"/>
          </a:p>
          <a:p>
            <a:r>
              <a:rPr lang="en-US" dirty="0"/>
              <a:t>#include "</a:t>
            </a:r>
            <a:r>
              <a:rPr lang="en-US" dirty="0" err="1"/>
              <a:t>a.h</a:t>
            </a:r>
            <a:r>
              <a:rPr lang="en-US" dirty="0"/>
              <a:t>“</a:t>
            </a:r>
          </a:p>
          <a:p>
            <a:r>
              <a:rPr lang="en-US" dirty="0"/>
              <a:t>#include “</a:t>
            </a:r>
            <a:r>
              <a:rPr lang="en-US" dirty="0" err="1"/>
              <a:t>b.h</a:t>
            </a:r>
            <a:r>
              <a:rPr lang="en-US" dirty="0"/>
              <a:t>“</a:t>
            </a:r>
          </a:p>
          <a:p>
            <a:endParaRPr lang="he-IL" dirty="0"/>
          </a:p>
          <a:p>
            <a:r>
              <a:rPr lang="en-US" dirty="0"/>
              <a:t>void main()</a:t>
            </a:r>
          </a:p>
          <a:p>
            <a:r>
              <a:rPr lang="he-IL" dirty="0"/>
              <a:t>}</a:t>
            </a:r>
          </a:p>
          <a:p>
            <a:r>
              <a:rPr lang="en-US" dirty="0"/>
              <a:t>     aFoo1();</a:t>
            </a:r>
          </a:p>
          <a:p>
            <a:r>
              <a:rPr lang="en-US" dirty="0"/>
              <a:t>     bGoo1();</a:t>
            </a:r>
          </a:p>
          <a:p>
            <a:r>
              <a:rPr lang="he-IL" dirty="0"/>
              <a:t>{</a:t>
            </a:r>
          </a:p>
        </p:txBody>
      </p:sp>
      <p:sp>
        <p:nvSpPr>
          <p:cNvPr id="22540" name="TextBox 11"/>
          <p:cNvSpPr txBox="1">
            <a:spLocks noChangeArrowheads="1"/>
          </p:cNvSpPr>
          <p:nvPr/>
        </p:nvSpPr>
        <p:spPr bwMode="auto">
          <a:xfrm>
            <a:off x="609600" y="1905000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b.h</a:t>
            </a:r>
            <a:endParaRPr lang="he-IL"/>
          </a:p>
        </p:txBody>
      </p:sp>
      <p:sp>
        <p:nvSpPr>
          <p:cNvPr id="22541" name="TextBox 12"/>
          <p:cNvSpPr txBox="1">
            <a:spLocks noChangeArrowheads="1"/>
          </p:cNvSpPr>
          <p:nvPr/>
        </p:nvSpPr>
        <p:spPr bwMode="auto">
          <a:xfrm>
            <a:off x="381000" y="2209800"/>
            <a:ext cx="2133600" cy="1477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#include “a.h”</a:t>
            </a:r>
          </a:p>
          <a:p>
            <a:endParaRPr lang="en-US"/>
          </a:p>
          <a:p>
            <a:r>
              <a:rPr lang="en-US">
                <a:solidFill>
                  <a:srgbClr val="009900"/>
                </a:solidFill>
              </a:rPr>
              <a:t>// prototypes</a:t>
            </a:r>
            <a:endParaRPr lang="he-IL"/>
          </a:p>
          <a:p>
            <a:r>
              <a:rPr lang="en-US"/>
              <a:t>void bGoo1();</a:t>
            </a:r>
          </a:p>
          <a:p>
            <a:r>
              <a:rPr lang="en-US"/>
              <a:t>int    bGoo2();</a:t>
            </a:r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6858000" y="2438400"/>
            <a:ext cx="21336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sz="2000" b="1" dirty="0"/>
              <a:t>נקבל שגיאה של </a:t>
            </a:r>
            <a:r>
              <a:rPr lang="en-US" sz="2000" b="1" dirty="0"/>
              <a:t>redefinition</a:t>
            </a:r>
            <a:r>
              <a:rPr lang="he-IL" sz="2000" b="1" dirty="0"/>
              <a:t> מאחר והקומפיילר רואה את ההצהרה על הפונקציות שמוגדרות ב- </a:t>
            </a:r>
            <a:r>
              <a:rPr lang="en-US" sz="2000" b="1" dirty="0" err="1"/>
              <a:t>a.h</a:t>
            </a:r>
            <a:r>
              <a:rPr lang="he-IL" sz="2000" b="1" dirty="0"/>
              <a:t> יותר מפעם אחת</a:t>
            </a:r>
          </a:p>
        </p:txBody>
      </p:sp>
      <p:sp>
        <p:nvSpPr>
          <p:cNvPr id="15" name="Right Brace 14"/>
          <p:cNvSpPr/>
          <p:nvPr/>
        </p:nvSpPr>
        <p:spPr>
          <a:xfrm>
            <a:off x="5943600" y="2438400"/>
            <a:ext cx="152400" cy="83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096000" y="26670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1"/>
            <a:r>
              <a:rPr lang="he-IL"/>
              <a:t>מ- </a:t>
            </a:r>
            <a:r>
              <a:rPr lang="en-US"/>
              <a:t>a.h</a:t>
            </a:r>
            <a:endParaRPr lang="he-IL"/>
          </a:p>
        </p:txBody>
      </p:sp>
      <p:sp>
        <p:nvSpPr>
          <p:cNvPr id="17" name="Right Brace 16"/>
          <p:cNvSpPr/>
          <p:nvPr/>
        </p:nvSpPr>
        <p:spPr>
          <a:xfrm>
            <a:off x="5867400" y="3276600"/>
            <a:ext cx="304800" cy="1600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172200" y="3897313"/>
            <a:ext cx="914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1"/>
            <a:r>
              <a:rPr lang="he-IL"/>
              <a:t>מ- </a:t>
            </a:r>
            <a:r>
              <a:rPr lang="en-US"/>
              <a:t>b.h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4" grpId="0" animBg="1"/>
      <p:bldP spid="15" grpId="0" animBg="1"/>
      <p:bldP spid="16" grpId="0"/>
      <p:bldP spid="17" grpId="0" animBg="1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הפתרון: הידור מותנה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610600" cy="4572000"/>
          </a:xfrm>
        </p:spPr>
        <p:txBody>
          <a:bodyPr/>
          <a:lstStyle/>
          <a:p>
            <a:r>
              <a:rPr lang="he-IL" sz="2800" smtClean="0"/>
              <a:t>ראינו בעבר את הפקודה </a:t>
            </a:r>
            <a:r>
              <a:rPr lang="en-US" sz="2800" smtClean="0"/>
              <a:t>#define</a:t>
            </a:r>
            <a:r>
              <a:rPr lang="he-IL" sz="2800" smtClean="0"/>
              <a:t> לצורך הגדרת קבוע מסוים</a:t>
            </a:r>
          </a:p>
          <a:p>
            <a:r>
              <a:rPr lang="he-IL" sz="2800" smtClean="0"/>
              <a:t>פקודה זו מוסיפה את הקבוע שהוגדר לטבלת סימולים של התוכנית במידה וטרם הוגדר. במידה וכבר הוגדר דורסת את ערכו.</a:t>
            </a:r>
          </a:p>
          <a:p>
            <a:r>
              <a:rPr lang="he-IL" sz="2800" smtClean="0"/>
              <a:t>ניתן גם לכתוב פקודת </a:t>
            </a:r>
            <a:r>
              <a:rPr lang="en-US" sz="2800" smtClean="0"/>
              <a:t>define</a:t>
            </a:r>
            <a:r>
              <a:rPr lang="he-IL" sz="2800" smtClean="0"/>
              <a:t> ללא ערך, רק כדי להכניס קבוע מסוים לטבלת הסימולים</a:t>
            </a:r>
          </a:p>
          <a:p>
            <a:r>
              <a:rPr lang="he-IL" sz="2800" smtClean="0"/>
              <a:t>ניתן לבדוק האם קבוע מסוים הוגדר בטבלת הסימולים בעזרת הפקודה </a:t>
            </a:r>
            <a:r>
              <a:rPr lang="en-US" sz="2800" smtClean="0"/>
              <a:t>#ifdef</a:t>
            </a:r>
            <a:r>
              <a:rPr lang="he-IL" sz="2800" smtClean="0"/>
              <a:t> או אם לא הוגדר בעזרת הפקודה </a:t>
            </a:r>
            <a:r>
              <a:rPr lang="en-US" sz="2800" smtClean="0"/>
              <a:t>#ifndef</a:t>
            </a:r>
            <a:endParaRPr lang="he-IL" sz="2800" smtClean="0"/>
          </a:p>
          <a:p>
            <a:pPr lvl="1"/>
            <a:r>
              <a:rPr lang="he-IL" sz="2800" smtClean="0"/>
              <a:t>במידה והתנאי מתקיים, הקופיילר יהדר את קטע הקוד הבא עד אשר יתקל ב- </a:t>
            </a:r>
            <a:r>
              <a:rPr lang="en-US" sz="2800" smtClean="0"/>
              <a:t>#endif</a:t>
            </a:r>
            <a:endParaRPr lang="he-IL" smtClean="0"/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7443B-3F2D-4FD0-9AD5-FDE9BF4772DC}" type="slidenum">
              <a:rPr lang="he-IL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הפתרון עם הידור מותנה</a:t>
            </a:r>
          </a:p>
        </p:txBody>
      </p:sp>
      <p:sp>
        <p:nvSpPr>
          <p:cNvPr id="2457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599CD1-F210-425B-98F7-0606E0195401}" type="slidenum">
              <a:rPr lang="he-IL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029200" y="1752600"/>
            <a:ext cx="2286000" cy="369331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he-IL" dirty="0"/>
          </a:p>
          <a:p>
            <a:r>
              <a:rPr lang="en-US" dirty="0">
                <a:solidFill>
                  <a:srgbClr val="009900"/>
                </a:solidFill>
              </a:rPr>
              <a:t>// prototypes</a:t>
            </a:r>
            <a:endParaRPr lang="he-IL" dirty="0"/>
          </a:p>
          <a:p>
            <a:r>
              <a:rPr lang="en-US" dirty="0"/>
              <a:t>void aFoo1();</a:t>
            </a:r>
          </a:p>
          <a:p>
            <a:r>
              <a:rPr lang="en-US" dirty="0" err="1"/>
              <a:t>int</a:t>
            </a:r>
            <a:r>
              <a:rPr lang="en-US" dirty="0"/>
              <a:t>    aFoo2();</a:t>
            </a:r>
          </a:p>
          <a:p>
            <a:r>
              <a:rPr lang="en-US" dirty="0">
                <a:solidFill>
                  <a:srgbClr val="009900"/>
                </a:solidFill>
              </a:rPr>
              <a:t>// prototypes</a:t>
            </a:r>
            <a:endParaRPr lang="he-IL" dirty="0"/>
          </a:p>
          <a:p>
            <a:r>
              <a:rPr lang="en-US" dirty="0"/>
              <a:t>void bGoo1();</a:t>
            </a:r>
          </a:p>
          <a:p>
            <a:r>
              <a:rPr lang="en-US" dirty="0" err="1"/>
              <a:t>int</a:t>
            </a:r>
            <a:r>
              <a:rPr lang="en-US" dirty="0"/>
              <a:t>    bGoo2();</a:t>
            </a:r>
            <a:endParaRPr lang="he-IL" dirty="0"/>
          </a:p>
          <a:p>
            <a:endParaRPr lang="he-IL" dirty="0"/>
          </a:p>
          <a:p>
            <a:r>
              <a:rPr lang="en-US" dirty="0"/>
              <a:t>void main()</a:t>
            </a:r>
          </a:p>
          <a:p>
            <a:r>
              <a:rPr lang="he-IL" dirty="0"/>
              <a:t>}</a:t>
            </a:r>
          </a:p>
          <a:p>
            <a:r>
              <a:rPr lang="en-US" dirty="0"/>
              <a:t>      aFoo1();</a:t>
            </a:r>
          </a:p>
          <a:p>
            <a:r>
              <a:rPr lang="en-US" dirty="0"/>
              <a:t>      bGoo1();</a:t>
            </a:r>
          </a:p>
          <a:p>
            <a:r>
              <a:rPr lang="he-IL" dirty="0"/>
              <a:t>{</a:t>
            </a:r>
          </a:p>
        </p:txBody>
      </p:sp>
      <p:sp>
        <p:nvSpPr>
          <p:cNvPr id="24582" name="TextBox 6"/>
          <p:cNvSpPr txBox="1">
            <a:spLocks noChangeArrowheads="1"/>
          </p:cNvSpPr>
          <p:nvPr/>
        </p:nvSpPr>
        <p:spPr bwMode="auto">
          <a:xfrm>
            <a:off x="381000" y="688975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a.h</a:t>
            </a:r>
            <a:endParaRPr lang="he-IL"/>
          </a:p>
        </p:txBody>
      </p:sp>
      <p:sp>
        <p:nvSpPr>
          <p:cNvPr id="24583" name="TextBox 7"/>
          <p:cNvSpPr txBox="1">
            <a:spLocks noChangeArrowheads="1"/>
          </p:cNvSpPr>
          <p:nvPr/>
        </p:nvSpPr>
        <p:spPr bwMode="auto">
          <a:xfrm>
            <a:off x="381000" y="3429000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main.cpp</a:t>
            </a:r>
            <a:endParaRPr lang="he-IL"/>
          </a:p>
        </p:txBody>
      </p:sp>
      <p:sp>
        <p:nvSpPr>
          <p:cNvPr id="9" name="Right Arrow 8"/>
          <p:cNvSpPr/>
          <p:nvPr/>
        </p:nvSpPr>
        <p:spPr>
          <a:xfrm>
            <a:off x="2667000" y="4038600"/>
            <a:ext cx="2209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81000" y="993775"/>
            <a:ext cx="2133600" cy="17541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#ifndef</a:t>
            </a:r>
            <a:r>
              <a:rPr lang="en-US"/>
              <a:t>  __A_H</a:t>
            </a:r>
          </a:p>
          <a:p>
            <a:r>
              <a:rPr lang="en-US">
                <a:solidFill>
                  <a:srgbClr val="0070C0"/>
                </a:solidFill>
              </a:rPr>
              <a:t>#define</a:t>
            </a:r>
            <a:r>
              <a:rPr lang="en-US"/>
              <a:t> __A_H</a:t>
            </a:r>
          </a:p>
          <a:p>
            <a:r>
              <a:rPr lang="en-US">
                <a:solidFill>
                  <a:srgbClr val="009900"/>
                </a:solidFill>
              </a:rPr>
              <a:t>// prototypes</a:t>
            </a:r>
            <a:endParaRPr lang="he-IL"/>
          </a:p>
          <a:p>
            <a:r>
              <a:rPr lang="en-US"/>
              <a:t>void aFoo1();</a:t>
            </a:r>
          </a:p>
          <a:p>
            <a:r>
              <a:rPr lang="en-US"/>
              <a:t>int    aFoo2();</a:t>
            </a:r>
          </a:p>
          <a:p>
            <a:r>
              <a:rPr lang="en-US">
                <a:solidFill>
                  <a:srgbClr val="0070C0"/>
                </a:solidFill>
              </a:rPr>
              <a:t>#endif </a:t>
            </a:r>
            <a:r>
              <a:rPr lang="en-US">
                <a:solidFill>
                  <a:srgbClr val="009900"/>
                </a:solidFill>
              </a:rPr>
              <a:t>// __A_H</a:t>
            </a:r>
            <a:endParaRPr lang="he-IL">
              <a:solidFill>
                <a:srgbClr val="00990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52400" y="3722688"/>
            <a:ext cx="2438400" cy="258532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he-IL" dirty="0"/>
          </a:p>
          <a:p>
            <a:r>
              <a:rPr lang="en-US" dirty="0"/>
              <a:t>#include "</a:t>
            </a:r>
            <a:r>
              <a:rPr lang="en-US" dirty="0" err="1"/>
              <a:t>a.h</a:t>
            </a:r>
            <a:r>
              <a:rPr lang="en-US" dirty="0"/>
              <a:t>“</a:t>
            </a:r>
          </a:p>
          <a:p>
            <a:r>
              <a:rPr lang="en-US" dirty="0"/>
              <a:t>#include “</a:t>
            </a:r>
            <a:r>
              <a:rPr lang="en-US" dirty="0" err="1"/>
              <a:t>b.h</a:t>
            </a:r>
            <a:r>
              <a:rPr lang="en-US" dirty="0"/>
              <a:t>“</a:t>
            </a:r>
          </a:p>
          <a:p>
            <a:endParaRPr lang="he-IL" dirty="0"/>
          </a:p>
          <a:p>
            <a:r>
              <a:rPr lang="en-US" dirty="0"/>
              <a:t>void main()</a:t>
            </a:r>
          </a:p>
          <a:p>
            <a:r>
              <a:rPr lang="he-IL" dirty="0"/>
              <a:t>}</a:t>
            </a:r>
          </a:p>
          <a:p>
            <a:r>
              <a:rPr lang="en-US" dirty="0"/>
              <a:t>      aFoo1();</a:t>
            </a:r>
          </a:p>
          <a:p>
            <a:r>
              <a:rPr lang="en-US" dirty="0"/>
              <a:t>      bGoo1();</a:t>
            </a:r>
          </a:p>
          <a:p>
            <a:r>
              <a:rPr lang="he-IL" dirty="0"/>
              <a:t>{</a:t>
            </a:r>
          </a:p>
        </p:txBody>
      </p:sp>
      <p:sp>
        <p:nvSpPr>
          <p:cNvPr id="24587" name="TextBox 11"/>
          <p:cNvSpPr txBox="1">
            <a:spLocks noChangeArrowheads="1"/>
          </p:cNvSpPr>
          <p:nvPr/>
        </p:nvSpPr>
        <p:spPr bwMode="auto">
          <a:xfrm>
            <a:off x="2895600" y="690563"/>
            <a:ext cx="1447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b.h</a:t>
            </a:r>
            <a:endParaRPr lang="he-IL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667000" y="995363"/>
            <a:ext cx="2133600" cy="25860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#ifndef</a:t>
            </a:r>
            <a:r>
              <a:rPr lang="en-US"/>
              <a:t>  __B_H</a:t>
            </a:r>
          </a:p>
          <a:p>
            <a:r>
              <a:rPr lang="en-US">
                <a:solidFill>
                  <a:srgbClr val="0070C0"/>
                </a:solidFill>
              </a:rPr>
              <a:t>#define</a:t>
            </a:r>
            <a:r>
              <a:rPr lang="en-US"/>
              <a:t> __B_H</a:t>
            </a:r>
          </a:p>
          <a:p>
            <a:endParaRPr lang="en-US"/>
          </a:p>
          <a:p>
            <a:r>
              <a:rPr lang="en-US"/>
              <a:t>#include “a.h”</a:t>
            </a:r>
          </a:p>
          <a:p>
            <a:endParaRPr lang="en-US"/>
          </a:p>
          <a:p>
            <a:r>
              <a:rPr lang="en-US">
                <a:solidFill>
                  <a:srgbClr val="009900"/>
                </a:solidFill>
              </a:rPr>
              <a:t>// prototypes</a:t>
            </a:r>
            <a:endParaRPr lang="he-IL"/>
          </a:p>
          <a:p>
            <a:r>
              <a:rPr lang="en-US"/>
              <a:t>void bGoo1();</a:t>
            </a:r>
          </a:p>
          <a:p>
            <a:r>
              <a:rPr lang="en-US"/>
              <a:t>int    bGoo2();</a:t>
            </a:r>
          </a:p>
          <a:p>
            <a:r>
              <a:rPr lang="en-US">
                <a:solidFill>
                  <a:srgbClr val="0070C0"/>
                </a:solidFill>
              </a:rPr>
              <a:t>#endif </a:t>
            </a:r>
            <a:r>
              <a:rPr lang="en-US">
                <a:solidFill>
                  <a:srgbClr val="009900"/>
                </a:solidFill>
              </a:rPr>
              <a:t>// __B_H</a:t>
            </a:r>
            <a:endParaRPr lang="he-IL">
              <a:solidFill>
                <a:srgbClr val="0099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1800" y="3581400"/>
            <a:ext cx="2133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כעת יש לנו ב- </a:t>
            </a:r>
            <a:r>
              <a:rPr lang="en-US" b="1" dirty="0"/>
              <a:t>main</a:t>
            </a:r>
            <a:r>
              <a:rPr lang="he-IL" b="1" dirty="0"/>
              <a:t> פעם אחת בלבד את ההגדרות מכל קובץ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124200" y="4800600"/>
            <a:ext cx="1676400" cy="1200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 u="sng"/>
              <a:t>טבלת הסימולים:</a:t>
            </a:r>
          </a:p>
          <a:p>
            <a:pPr algn="r" rtl="1"/>
            <a:r>
              <a:rPr lang="en-US"/>
              <a:t>__A_H</a:t>
            </a:r>
            <a:endParaRPr lang="he-IL"/>
          </a:p>
          <a:p>
            <a:pPr algn="r" rtl="1"/>
            <a:r>
              <a:rPr lang="en-US"/>
              <a:t>__B_H</a:t>
            </a:r>
            <a:endParaRPr lang="he-IL"/>
          </a:p>
          <a:p>
            <a:pPr algn="r" rtl="1"/>
            <a:endParaRPr lang="he-IL"/>
          </a:p>
        </p:txBody>
      </p:sp>
      <p:sp>
        <p:nvSpPr>
          <p:cNvPr id="24591" name="TextBox 15"/>
          <p:cNvSpPr txBox="1">
            <a:spLocks noChangeArrowheads="1"/>
          </p:cNvSpPr>
          <p:nvPr/>
        </p:nvSpPr>
        <p:spPr bwMode="auto">
          <a:xfrm>
            <a:off x="4191000" y="1143000"/>
            <a:ext cx="2971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en-US" smtClean="0"/>
              <a:t>main.cpp</a:t>
            </a:r>
            <a:r>
              <a:rPr lang="he-IL" smtClean="0"/>
              <a:t> </a:t>
            </a:r>
            <a:r>
              <a:rPr lang="he-IL"/>
              <a:t>לאחר</a:t>
            </a:r>
          </a:p>
          <a:p>
            <a:pPr algn="r" rtl="1"/>
            <a:r>
              <a:rPr lang="he-IL" dirty="0"/>
              <a:t> </a:t>
            </a:r>
            <a:r>
              <a:rPr lang="en-US" dirty="0"/>
              <a:t>preprocessor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7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7" dur="indefinite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בעיה נוספת ב- </a:t>
            </a:r>
            <a:r>
              <a:rPr lang="en-US" smtClean="0"/>
              <a:t>include</a:t>
            </a:r>
            <a:endParaRPr lang="he-IL" smtClean="0"/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838200"/>
            <a:ext cx="8534400" cy="5181600"/>
          </a:xfrm>
        </p:spPr>
        <p:txBody>
          <a:bodyPr/>
          <a:lstStyle/>
          <a:p>
            <a:r>
              <a:rPr lang="he-IL" smtClean="0"/>
              <a:t>כאשר יש 2 מבנים אשר כל אחד מגדיר אובייקט מטיפוס המבנה השני, מתקבלת שגיאת קומפילציה שקשה להבינה: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EC98F3-E58C-4104-B24B-4A5D72750209}" type="slidenum">
              <a:rPr lang="he-IL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438400" y="5334000"/>
            <a:ext cx="1676400" cy="1200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 u="sng"/>
              <a:t>טבלת הסימולים:</a:t>
            </a:r>
          </a:p>
          <a:p>
            <a:pPr algn="r" rtl="1"/>
            <a:r>
              <a:rPr lang="en-US"/>
              <a:t>__A_H</a:t>
            </a:r>
            <a:endParaRPr lang="he-IL"/>
          </a:p>
          <a:p>
            <a:pPr algn="r" rtl="1"/>
            <a:r>
              <a:rPr lang="en-US"/>
              <a:t>__B_H</a:t>
            </a:r>
            <a:endParaRPr lang="he-IL"/>
          </a:p>
          <a:p>
            <a:pPr algn="r" rtl="1"/>
            <a:endParaRPr lang="he-IL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52400" y="2138363"/>
            <a:ext cx="2133600" cy="25860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#ifndef</a:t>
            </a:r>
            <a:r>
              <a:rPr lang="en-US"/>
              <a:t>  __A_H</a:t>
            </a:r>
          </a:p>
          <a:p>
            <a:r>
              <a:rPr lang="en-US">
                <a:solidFill>
                  <a:srgbClr val="0070C0"/>
                </a:solidFill>
              </a:rPr>
              <a:t>#define</a:t>
            </a:r>
            <a:r>
              <a:rPr lang="en-US"/>
              <a:t> __A_H</a:t>
            </a:r>
          </a:p>
          <a:p>
            <a:r>
              <a:rPr lang="en-US">
                <a:solidFill>
                  <a:srgbClr val="0070C0"/>
                </a:solidFill>
              </a:rPr>
              <a:t>#include </a:t>
            </a:r>
            <a:r>
              <a:rPr lang="en-US"/>
              <a:t>“b.h”</a:t>
            </a:r>
          </a:p>
          <a:p>
            <a:endParaRPr lang="en-US"/>
          </a:p>
          <a:p>
            <a:r>
              <a:rPr lang="en-US">
                <a:solidFill>
                  <a:srgbClr val="0070C0"/>
                </a:solidFill>
              </a:rPr>
              <a:t>struct </a:t>
            </a:r>
            <a:r>
              <a:rPr lang="en-US"/>
              <a:t>A</a:t>
            </a:r>
          </a:p>
          <a:p>
            <a:r>
              <a:rPr lang="en-US"/>
              <a:t>{</a:t>
            </a:r>
          </a:p>
          <a:p>
            <a:r>
              <a:rPr lang="en-US"/>
              <a:t>      B  b;</a:t>
            </a:r>
          </a:p>
          <a:p>
            <a:r>
              <a:rPr lang="en-US"/>
              <a:t>};</a:t>
            </a:r>
          </a:p>
          <a:p>
            <a:r>
              <a:rPr lang="en-US">
                <a:solidFill>
                  <a:srgbClr val="0070C0"/>
                </a:solidFill>
              </a:rPr>
              <a:t>#endif </a:t>
            </a:r>
            <a:r>
              <a:rPr lang="en-US">
                <a:solidFill>
                  <a:srgbClr val="009900"/>
                </a:solidFill>
              </a:rPr>
              <a:t>// __A_H</a:t>
            </a:r>
            <a:endParaRPr lang="he-IL">
              <a:solidFill>
                <a:srgbClr val="00990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52400" y="4799013"/>
            <a:ext cx="2133600" cy="17541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#include </a:t>
            </a:r>
            <a:r>
              <a:rPr lang="en-US"/>
              <a:t>"a.h“</a:t>
            </a:r>
          </a:p>
          <a:p>
            <a:r>
              <a:rPr lang="en-US">
                <a:solidFill>
                  <a:srgbClr val="0070C0"/>
                </a:solidFill>
              </a:rPr>
              <a:t>#include </a:t>
            </a:r>
            <a:r>
              <a:rPr lang="en-US"/>
              <a:t>“b.h“</a:t>
            </a:r>
          </a:p>
          <a:p>
            <a:endParaRPr lang="he-IL"/>
          </a:p>
          <a:p>
            <a:r>
              <a:rPr lang="en-US">
                <a:solidFill>
                  <a:srgbClr val="0070C0"/>
                </a:solidFill>
              </a:rPr>
              <a:t>void</a:t>
            </a:r>
            <a:r>
              <a:rPr lang="en-US"/>
              <a:t> main()</a:t>
            </a:r>
          </a:p>
          <a:p>
            <a:r>
              <a:rPr lang="he-IL"/>
              <a:t>}</a:t>
            </a:r>
          </a:p>
          <a:p>
            <a:r>
              <a:rPr lang="he-IL"/>
              <a:t>{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362200" y="2138363"/>
            <a:ext cx="2133600" cy="25860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#ifndef</a:t>
            </a:r>
            <a:r>
              <a:rPr lang="en-US"/>
              <a:t>  __B_H</a:t>
            </a:r>
          </a:p>
          <a:p>
            <a:r>
              <a:rPr lang="en-US">
                <a:solidFill>
                  <a:srgbClr val="0070C0"/>
                </a:solidFill>
              </a:rPr>
              <a:t>#define</a:t>
            </a:r>
            <a:r>
              <a:rPr lang="en-US"/>
              <a:t> __B_H</a:t>
            </a:r>
          </a:p>
          <a:p>
            <a:r>
              <a:rPr lang="en-US">
                <a:solidFill>
                  <a:srgbClr val="0070C0"/>
                </a:solidFill>
              </a:rPr>
              <a:t>#include </a:t>
            </a:r>
            <a:r>
              <a:rPr lang="en-US"/>
              <a:t>“a.h”</a:t>
            </a:r>
          </a:p>
          <a:p>
            <a:endParaRPr lang="en-US"/>
          </a:p>
          <a:p>
            <a:r>
              <a:rPr lang="en-US">
                <a:solidFill>
                  <a:srgbClr val="0070C0"/>
                </a:solidFill>
              </a:rPr>
              <a:t>struct </a:t>
            </a:r>
            <a:r>
              <a:rPr lang="en-US"/>
              <a:t>B</a:t>
            </a:r>
          </a:p>
          <a:p>
            <a:r>
              <a:rPr lang="en-US"/>
              <a:t>{</a:t>
            </a:r>
          </a:p>
          <a:p>
            <a:r>
              <a:rPr lang="en-US"/>
              <a:t>      A  a;</a:t>
            </a:r>
          </a:p>
          <a:p>
            <a:r>
              <a:rPr lang="en-US"/>
              <a:t>};</a:t>
            </a:r>
          </a:p>
          <a:p>
            <a:r>
              <a:rPr lang="en-US">
                <a:solidFill>
                  <a:srgbClr val="0070C0"/>
                </a:solidFill>
              </a:rPr>
              <a:t>#endif </a:t>
            </a:r>
            <a:r>
              <a:rPr lang="en-US">
                <a:solidFill>
                  <a:srgbClr val="009900"/>
                </a:solidFill>
              </a:rPr>
              <a:t>// __b_H</a:t>
            </a:r>
            <a:endParaRPr lang="he-IL">
              <a:solidFill>
                <a:srgbClr val="009900"/>
              </a:solidFill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4038600" y="3581400"/>
            <a:ext cx="3581400" cy="685800"/>
          </a:xfrm>
          <a:prstGeom prst="wedgeRectCallout">
            <a:avLst>
              <a:gd name="adj1" fmla="val -69933"/>
              <a:gd name="adj2" fmla="val 132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הקומפיילר אינו מכיר את הטיפוס </a:t>
            </a:r>
            <a:r>
              <a:rPr lang="en-US" b="1" dirty="0"/>
              <a:t>A</a:t>
            </a:r>
            <a:r>
              <a:rPr lang="he-IL" b="1" dirty="0"/>
              <a:t> ולכן שגיאת הקומפילציה...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הפתרון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במקרה זה נדאג שלפחות אחד המבנים יכיל רק מצביע למבנה השני, ולא אובייקט</a:t>
            </a:r>
          </a:p>
          <a:p>
            <a:pPr lvl="1"/>
            <a:r>
              <a:rPr lang="he-IL" smtClean="0"/>
              <a:t>כאשר יוצרים אוביקט צריך לבצע </a:t>
            </a:r>
            <a:r>
              <a:rPr lang="en-US" smtClean="0"/>
              <a:t>include </a:t>
            </a:r>
            <a:r>
              <a:rPr lang="he-IL" smtClean="0"/>
              <a:t> לקובץ המגדיר אותו</a:t>
            </a:r>
          </a:p>
          <a:p>
            <a:pPr lvl="1"/>
            <a:r>
              <a:rPr lang="he-IL" smtClean="0"/>
              <a:t>כאשר יש מצביע לאובייקט לא חייבים לבצע </a:t>
            </a:r>
            <a:r>
              <a:rPr lang="en-US" smtClean="0"/>
              <a:t>include</a:t>
            </a:r>
            <a:r>
              <a:rPr lang="he-IL" smtClean="0"/>
              <a:t> לקובץ המכיל אותו, אלא להסתפק בהצהרה שמבנה זה יוגדר בהמשך</a:t>
            </a:r>
          </a:p>
          <a:p>
            <a:r>
              <a:rPr lang="he-IL" smtClean="0"/>
              <a:t>בקובץ </a:t>
            </a:r>
            <a:r>
              <a:rPr lang="en-US" smtClean="0"/>
              <a:t>cpp</a:t>
            </a:r>
            <a:r>
              <a:rPr lang="he-IL" smtClean="0"/>
              <a:t> בו תהיה היצירה של האובייקט נבצע את ה- </a:t>
            </a:r>
            <a:r>
              <a:rPr lang="en-US" smtClean="0"/>
              <a:t>include</a:t>
            </a:r>
            <a:r>
              <a:rPr lang="he-IL" smtClean="0"/>
              <a:t> לקובץ בו מוגדר המבנה</a:t>
            </a: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01EBFC-2F93-48E6-93CE-1E459872610C}" type="slidenum">
              <a:rPr lang="he-IL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6630" name="TextBox 6"/>
          <p:cNvSpPr txBox="1">
            <a:spLocks noChangeArrowheads="1"/>
          </p:cNvSpPr>
          <p:nvPr/>
        </p:nvSpPr>
        <p:spPr bwMode="auto">
          <a:xfrm>
            <a:off x="457200" y="3767138"/>
            <a:ext cx="2133600" cy="25860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#ifndef</a:t>
            </a:r>
            <a:r>
              <a:rPr lang="en-US"/>
              <a:t>  __A_H</a:t>
            </a:r>
          </a:p>
          <a:p>
            <a:r>
              <a:rPr lang="en-US">
                <a:solidFill>
                  <a:srgbClr val="0070C0"/>
                </a:solidFill>
              </a:rPr>
              <a:t>#define</a:t>
            </a:r>
            <a:r>
              <a:rPr lang="en-US"/>
              <a:t> __A_H</a:t>
            </a:r>
          </a:p>
          <a:p>
            <a:r>
              <a:rPr lang="en-US">
                <a:solidFill>
                  <a:srgbClr val="0070C0"/>
                </a:solidFill>
              </a:rPr>
              <a:t>#include </a:t>
            </a:r>
            <a:r>
              <a:rPr lang="en-US"/>
              <a:t>“b.h”</a:t>
            </a:r>
          </a:p>
          <a:p>
            <a:endParaRPr lang="en-US"/>
          </a:p>
          <a:p>
            <a:r>
              <a:rPr lang="en-US">
                <a:solidFill>
                  <a:srgbClr val="0070C0"/>
                </a:solidFill>
              </a:rPr>
              <a:t>struct  </a:t>
            </a:r>
            <a:r>
              <a:rPr lang="en-US"/>
              <a:t>A</a:t>
            </a:r>
          </a:p>
          <a:p>
            <a:r>
              <a:rPr lang="en-US"/>
              <a:t>{</a:t>
            </a:r>
          </a:p>
          <a:p>
            <a:r>
              <a:rPr lang="en-US"/>
              <a:t>      B  b;</a:t>
            </a:r>
          </a:p>
          <a:p>
            <a:r>
              <a:rPr lang="en-US"/>
              <a:t>};</a:t>
            </a:r>
          </a:p>
          <a:p>
            <a:r>
              <a:rPr lang="en-US">
                <a:solidFill>
                  <a:srgbClr val="0070C0"/>
                </a:solidFill>
              </a:rPr>
              <a:t>#endif </a:t>
            </a:r>
            <a:r>
              <a:rPr lang="en-US">
                <a:solidFill>
                  <a:srgbClr val="009900"/>
                </a:solidFill>
              </a:rPr>
              <a:t>// __A_H</a:t>
            </a:r>
            <a:endParaRPr lang="he-IL">
              <a:solidFill>
                <a:srgbClr val="009900"/>
              </a:solidFill>
            </a:endParaRPr>
          </a:p>
        </p:txBody>
      </p:sp>
      <p:sp>
        <p:nvSpPr>
          <p:cNvPr id="26631" name="TextBox 7"/>
          <p:cNvSpPr txBox="1">
            <a:spLocks noChangeArrowheads="1"/>
          </p:cNvSpPr>
          <p:nvPr/>
        </p:nvSpPr>
        <p:spPr bwMode="auto">
          <a:xfrm>
            <a:off x="2667000" y="3767138"/>
            <a:ext cx="2133600" cy="28622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#ifndef</a:t>
            </a:r>
            <a:r>
              <a:rPr lang="en-US"/>
              <a:t>  __B_H</a:t>
            </a:r>
          </a:p>
          <a:p>
            <a:r>
              <a:rPr lang="en-US">
                <a:solidFill>
                  <a:srgbClr val="0070C0"/>
                </a:solidFill>
              </a:rPr>
              <a:t>#define</a:t>
            </a:r>
            <a:r>
              <a:rPr lang="en-US"/>
              <a:t> __B_H</a:t>
            </a:r>
          </a:p>
          <a:p>
            <a:endParaRPr lang="en-US">
              <a:solidFill>
                <a:srgbClr val="0070C0"/>
              </a:solidFill>
            </a:endParaRPr>
          </a:p>
          <a:p>
            <a:r>
              <a:rPr lang="en-US">
                <a:solidFill>
                  <a:srgbClr val="0070C0"/>
                </a:solidFill>
              </a:rPr>
              <a:t>struct  </a:t>
            </a:r>
            <a:r>
              <a:rPr lang="en-US"/>
              <a:t>A;</a:t>
            </a:r>
          </a:p>
          <a:p>
            <a:endParaRPr lang="en-US"/>
          </a:p>
          <a:p>
            <a:r>
              <a:rPr lang="en-US">
                <a:solidFill>
                  <a:srgbClr val="0070C0"/>
                </a:solidFill>
              </a:rPr>
              <a:t>struct </a:t>
            </a:r>
            <a:r>
              <a:rPr lang="en-US"/>
              <a:t>B</a:t>
            </a:r>
          </a:p>
          <a:p>
            <a:r>
              <a:rPr lang="en-US"/>
              <a:t>{</a:t>
            </a:r>
          </a:p>
          <a:p>
            <a:r>
              <a:rPr lang="en-US"/>
              <a:t>      A*  a;</a:t>
            </a:r>
          </a:p>
          <a:p>
            <a:r>
              <a:rPr lang="en-US"/>
              <a:t>};</a:t>
            </a:r>
          </a:p>
          <a:p>
            <a:r>
              <a:rPr lang="en-US">
                <a:solidFill>
                  <a:srgbClr val="0070C0"/>
                </a:solidFill>
              </a:rPr>
              <a:t>#endif </a:t>
            </a:r>
            <a:r>
              <a:rPr lang="en-US">
                <a:solidFill>
                  <a:srgbClr val="009900"/>
                </a:solidFill>
              </a:rPr>
              <a:t>// __b_H</a:t>
            </a:r>
            <a:endParaRPr lang="he-IL">
              <a:solidFill>
                <a:srgbClr val="009900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267200" y="4495800"/>
            <a:ext cx="3429000" cy="457200"/>
          </a:xfrm>
          <a:prstGeom prst="wedgeRectCallout">
            <a:avLst>
              <a:gd name="adj1" fmla="val -69933"/>
              <a:gd name="adj2" fmla="val 132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הצהרה שהמחלקה תוגדר בהמשך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/>
          <a:lstStyle/>
          <a:p>
            <a:pPr algn="r" eaLnBrk="1" hangingPunct="1"/>
            <a:r>
              <a:rPr lang="he-IL" smtClean="0"/>
              <a:t>ביחידה זו למדנו:</a:t>
            </a:r>
            <a:endParaRPr lang="en-US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mtClean="0"/>
              <a:t>העמסת פונקציות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ערכי ברירת מחדל לפונקציות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enum</a:t>
            </a:r>
            <a:endParaRPr lang="he-IL" smtClean="0"/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בעיית </a:t>
            </a:r>
            <a:r>
              <a:rPr lang="en-US" smtClean="0"/>
              <a:t>include</a:t>
            </a:r>
            <a:r>
              <a:rPr lang="he-IL" smtClean="0"/>
              <a:t>'ים כפולים</a:t>
            </a:r>
          </a:p>
          <a:p>
            <a:pPr eaLnBrk="1" hangingPunct="1">
              <a:lnSpc>
                <a:spcPct val="90000"/>
              </a:lnSpc>
            </a:pPr>
            <a:endParaRPr lang="he-IL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458200" y="6248400"/>
            <a:ext cx="457200" cy="457200"/>
          </a:xfrm>
        </p:spPr>
        <p:txBody>
          <a:bodyPr/>
          <a:lstStyle/>
          <a:p>
            <a:pPr>
              <a:defRPr/>
            </a:pPr>
            <a:fld id="{082661E0-4287-4C0E-B90A-FA4DD577A5D4}" type="slidenum">
              <a:rPr lang="he-IL"/>
              <a:pPr>
                <a:defRPr/>
              </a:pPr>
              <a:t>19</a:t>
            </a:fld>
            <a:endParaRPr lang="en-US"/>
          </a:p>
        </p:txBody>
      </p:sp>
      <p:sp>
        <p:nvSpPr>
          <p:cNvPr id="27653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7162800" y="6324600"/>
            <a:ext cx="3962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נכון שזה נכון?? אז די!</a:t>
            </a:r>
            <a:endParaRPr lang="he-IL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r" rtl="1"/>
            <a:fld id="{556FBB10-D7D0-4D6D-A404-AFE8B93FD64F}" type="slidenum">
              <a:rPr lang="he-IL" smtClean="0">
                <a:cs typeface="Arial" pitchFamily="34" charset="0"/>
              </a:rPr>
              <a:pPr algn="r" rtl="1"/>
              <a:t>2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5562600"/>
            <a:ext cx="89154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600" dirty="0" smtClean="0"/>
              <a:t>http://programmingpalace.files.wordpress.com/2011/12/smokingwarningforsoftwareengineers.jpg</a:t>
            </a:r>
            <a:endParaRPr lang="he-IL" sz="1600" dirty="0"/>
          </a:p>
        </p:txBody>
      </p:sp>
      <p:pic>
        <p:nvPicPr>
          <p:cNvPr id="8" name="Picture 4" descr="http://programmingpalace.files.wordpress.com/2011/12/smokingwarningforsoftwareenginee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00200"/>
            <a:ext cx="7958741" cy="4000500"/>
          </a:xfrm>
          <a:prstGeom prst="rect">
            <a:avLst/>
          </a:prstGeom>
          <a:noFill/>
        </p:spPr>
      </p:pic>
      <p:sp>
        <p:nvSpPr>
          <p:cNvPr id="10" name="Slide Number Placeholder 6"/>
          <p:cNvSpPr txBox="1">
            <a:spLocks/>
          </p:cNvSpPr>
          <p:nvPr/>
        </p:nvSpPr>
        <p:spPr>
          <a:xfrm>
            <a:off x="8458200" y="6248400"/>
            <a:ext cx="457200" cy="4572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6F9A7C-156F-4741-B971-489274568934}" type="slidenum">
              <a:rPr kumimoji="0" lang="he-IL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7162800" y="6324600"/>
            <a:ext cx="3962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algn="l"/>
            <a:r>
              <a:rPr lang="en-US" dirty="0" smtClean="0">
                <a:latin typeface="Arial" charset="0"/>
                <a:cs typeface="Arial" charset="0"/>
              </a:rPr>
              <a:t>© </a:t>
            </a:r>
            <a:r>
              <a:rPr lang="en-US" dirty="0" err="1" smtClean="0">
                <a:latin typeface="Arial" charset="0"/>
                <a:cs typeface="Arial" charset="0"/>
              </a:rPr>
              <a:t>Keren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Kalif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/>
          <a:lstStyle/>
          <a:p>
            <a:pPr algn="r" eaLnBrk="1" hangingPunct="1"/>
            <a:r>
              <a:rPr lang="he-IL" smtClean="0"/>
              <a:t>ביחידה זו נלמד:</a:t>
            </a:r>
            <a:endParaRPr 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mtClean="0"/>
              <a:t>העמסת פונקציות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ערכי ברירת מחדל לפונקציות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enum</a:t>
            </a:r>
            <a:endParaRPr lang="he-IL" smtClean="0"/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בעיית </a:t>
            </a:r>
            <a:r>
              <a:rPr lang="en-US" smtClean="0"/>
              <a:t>include</a:t>
            </a:r>
            <a:r>
              <a:rPr lang="he-IL" smtClean="0"/>
              <a:t>'ים כפולים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458200" y="6248400"/>
            <a:ext cx="457200" cy="457200"/>
          </a:xfrm>
        </p:spPr>
        <p:txBody>
          <a:bodyPr/>
          <a:lstStyle/>
          <a:p>
            <a:pPr>
              <a:defRPr/>
            </a:pPr>
            <a:fld id="{896F9A7C-156F-4741-B971-489274568934}" type="slidenum">
              <a:rPr lang="he-IL"/>
              <a:pPr>
                <a:defRPr/>
              </a:pPr>
              <a:t>3</a:t>
            </a:fld>
            <a:endParaRPr lang="en-US"/>
          </a:p>
        </p:txBody>
      </p:sp>
      <p:sp>
        <p:nvSpPr>
          <p:cNvPr id="11269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7162800" y="6324600"/>
            <a:ext cx="3962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העמסת פונקציות </a:t>
            </a:r>
            <a:r>
              <a:rPr lang="en-US" sz="3200" smtClean="0"/>
              <a:t>(Functions Overloading)</a:t>
            </a:r>
            <a:endParaRPr lang="he-IL" smtClean="0"/>
          </a:p>
        </p:txBody>
      </p:sp>
      <p:sp>
        <p:nvSpPr>
          <p:cNvPr id="12291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בשפת </a:t>
            </a:r>
            <a:r>
              <a:rPr lang="en-US" smtClean="0"/>
              <a:t>C</a:t>
            </a:r>
            <a:r>
              <a:rPr lang="he-IL" smtClean="0"/>
              <a:t>++ ניתן להגדיר כמה פונקציות עם שם זהה, בתנאי שהקומפיילר ידע לאיזו גירסא לפנות</a:t>
            </a:r>
          </a:p>
          <a:p>
            <a:pPr lvl="1"/>
            <a:r>
              <a:rPr lang="he-IL" smtClean="0"/>
              <a:t>כלומר, ניתן להגדיר פונקציות עם שם זהה, המקבלות טיפוסים שונים </a:t>
            </a:r>
          </a:p>
          <a:p>
            <a:r>
              <a:rPr lang="he-IL" smtClean="0"/>
              <a:t>היתרון: פונקציות דומות </a:t>
            </a:r>
          </a:p>
          <a:p>
            <a:pPr>
              <a:buFont typeface="Wingdings 2" pitchFamily="18" charset="2"/>
              <a:buNone/>
            </a:pPr>
            <a:r>
              <a:rPr lang="he-IL" smtClean="0"/>
              <a:t>	יכולות להיות עם שם זהה</a:t>
            </a:r>
          </a:p>
          <a:p>
            <a:r>
              <a:rPr lang="he-IL" smtClean="0"/>
              <a:t>דוגמא:</a:t>
            </a:r>
            <a:r>
              <a:rPr lang="en-US" smtClean="0"/>
              <a:t> </a:t>
            </a:r>
            <a:endParaRPr lang="he-IL" smtClean="0"/>
          </a:p>
        </p:txBody>
      </p:sp>
      <p:sp>
        <p:nvSpPr>
          <p:cNvPr id="12292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C24670-424F-4A88-81B1-C6542ABD249E}" type="slidenum">
              <a:rPr lang="he-IL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" y="2514600"/>
            <a:ext cx="4800600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#include &lt;iostream&gt;</a:t>
            </a:r>
          </a:p>
          <a:p>
            <a:endParaRPr lang="he-IL"/>
          </a:p>
          <a:p>
            <a:r>
              <a:rPr lang="en-US"/>
              <a:t>void swap(</a:t>
            </a:r>
            <a:r>
              <a:rPr lang="en-US" b="1"/>
              <a:t>int</a:t>
            </a:r>
            <a:r>
              <a:rPr lang="en-US"/>
              <a:t>&amp; a, </a:t>
            </a:r>
            <a:r>
              <a:rPr lang="en-US" b="1"/>
              <a:t>int</a:t>
            </a:r>
            <a:r>
              <a:rPr lang="en-US"/>
              <a:t>&amp; b)</a:t>
            </a:r>
          </a:p>
          <a:p>
            <a:r>
              <a:rPr lang="en-US"/>
              <a:t>{</a:t>
            </a:r>
            <a:endParaRPr lang="he-IL"/>
          </a:p>
          <a:p>
            <a:r>
              <a:rPr lang="en-US"/>
              <a:t>      int temp = a;</a:t>
            </a:r>
          </a:p>
          <a:p>
            <a:r>
              <a:rPr lang="en-US"/>
              <a:t>      a = b;</a:t>
            </a:r>
          </a:p>
          <a:p>
            <a:r>
              <a:rPr lang="en-US"/>
              <a:t>      b = temp;</a:t>
            </a:r>
          </a:p>
          <a:p>
            <a:r>
              <a:rPr lang="he-IL"/>
              <a:t>{</a:t>
            </a:r>
          </a:p>
          <a:p>
            <a:endParaRPr lang="he-IL"/>
          </a:p>
          <a:p>
            <a:r>
              <a:rPr lang="en-US"/>
              <a:t>void swap(</a:t>
            </a:r>
            <a:r>
              <a:rPr lang="en-US" b="1"/>
              <a:t>char</a:t>
            </a:r>
            <a:r>
              <a:rPr lang="en-US"/>
              <a:t>&amp; a, </a:t>
            </a:r>
            <a:r>
              <a:rPr lang="en-US" b="1"/>
              <a:t>char</a:t>
            </a:r>
            <a:r>
              <a:rPr lang="en-US"/>
              <a:t>&amp; b)</a:t>
            </a:r>
          </a:p>
          <a:p>
            <a:r>
              <a:rPr lang="en-US"/>
              <a:t>{</a:t>
            </a:r>
          </a:p>
          <a:p>
            <a:r>
              <a:rPr lang="en-US"/>
              <a:t>      char temp = a;</a:t>
            </a:r>
          </a:p>
          <a:p>
            <a:r>
              <a:rPr lang="en-US"/>
              <a:t>      a = b;</a:t>
            </a:r>
          </a:p>
          <a:p>
            <a:r>
              <a:rPr lang="en-US"/>
              <a:t>      b = temp;</a:t>
            </a:r>
          </a:p>
          <a:p>
            <a:r>
              <a:rPr lang="he-IL"/>
              <a:t>{	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581400" y="4327525"/>
            <a:ext cx="48006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void main()</a:t>
            </a:r>
          </a:p>
          <a:p>
            <a:r>
              <a:rPr lang="he-IL"/>
              <a:t>}</a:t>
            </a:r>
          </a:p>
          <a:p>
            <a:r>
              <a:rPr lang="en-US"/>
              <a:t>      int n1=3, n2=6;</a:t>
            </a:r>
          </a:p>
          <a:p>
            <a:r>
              <a:rPr lang="en-US"/>
              <a:t>      swap(n1, n2);</a:t>
            </a:r>
          </a:p>
          <a:p>
            <a:endParaRPr lang="he-IL"/>
          </a:p>
          <a:p>
            <a:r>
              <a:rPr lang="en-US"/>
              <a:t>      char ch1='a', ch2='z';</a:t>
            </a:r>
          </a:p>
          <a:p>
            <a:r>
              <a:rPr lang="en-US"/>
              <a:t>      swap(ch1, ch2);</a:t>
            </a:r>
          </a:p>
          <a:p>
            <a:r>
              <a:rPr lang="he-IL"/>
              <a:t>{</a:t>
            </a:r>
          </a:p>
          <a:p>
            <a:endParaRPr lang="he-IL"/>
          </a:p>
          <a:p>
            <a:endParaRPr lang="he-IL"/>
          </a:p>
          <a:p>
            <a:r>
              <a:rPr lang="he-IL"/>
              <a:t>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6200000" flipV="1">
            <a:off x="2438400" y="3733800"/>
            <a:ext cx="1828800" cy="12192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V="1">
            <a:off x="3162300" y="5295900"/>
            <a:ext cx="914400" cy="8382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בעית דו-משמעות </a:t>
            </a:r>
            <a:r>
              <a:rPr lang="en-US" smtClean="0"/>
              <a:t>(ambiguity)</a:t>
            </a:r>
            <a:endParaRPr lang="he-IL" smtClean="0"/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הקומפיילר אינו יכול להבדיל בין 2 פונקציות הנבדלות אך ורק בערך המוחזר</a:t>
            </a:r>
          </a:p>
          <a:p>
            <a:r>
              <a:rPr lang="he-IL" smtClean="0"/>
              <a:t>הסיבה: לא בהכרח יהיה שימוש בערך המוחזר </a:t>
            </a:r>
          </a:p>
          <a:p>
            <a:r>
              <a:rPr lang="he-IL" smtClean="0"/>
              <a:t>דוגמא: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85D817-E49A-4383-AEAF-E596F622B98C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3318" name="TextBox 5"/>
          <p:cNvSpPr txBox="1">
            <a:spLocks noChangeArrowheads="1"/>
          </p:cNvSpPr>
          <p:nvPr/>
        </p:nvSpPr>
        <p:spPr bwMode="auto">
          <a:xfrm>
            <a:off x="1066800" y="3124200"/>
            <a:ext cx="5638800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#include &lt;iostream&gt;</a:t>
            </a:r>
          </a:p>
          <a:p>
            <a:endParaRPr lang="he-IL"/>
          </a:p>
          <a:p>
            <a:r>
              <a:rPr lang="en-US"/>
              <a:t>int      foo() {return 0;}</a:t>
            </a:r>
          </a:p>
          <a:p>
            <a:r>
              <a:rPr lang="en-US"/>
              <a:t>char   foo() {return 'a';}</a:t>
            </a:r>
          </a:p>
          <a:p>
            <a:endParaRPr lang="he-IL"/>
          </a:p>
          <a:p>
            <a:r>
              <a:rPr lang="en-US"/>
              <a:t>void main()</a:t>
            </a:r>
          </a:p>
          <a:p>
            <a:r>
              <a:rPr lang="en-US"/>
              <a:t>{</a:t>
            </a:r>
            <a:endParaRPr lang="he-IL"/>
          </a:p>
          <a:p>
            <a:r>
              <a:rPr lang="en-US"/>
              <a:t>    foo();</a:t>
            </a:r>
          </a:p>
          <a:p>
            <a:r>
              <a:rPr lang="he-IL"/>
              <a:t>{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2514600" y="5105400"/>
            <a:ext cx="6324600" cy="762000"/>
          </a:xfrm>
          <a:prstGeom prst="wedgeRectCallout">
            <a:avLst>
              <a:gd name="adj1" fmla="val -53677"/>
              <a:gd name="adj2" fmla="val -344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הקומפיילר לא ידע לאיזו גרסא לפנות, ונקבל </a:t>
            </a:r>
            <a:r>
              <a:rPr lang="en-US" b="1" dirty="0"/>
              <a:t> </a:t>
            </a:r>
            <a:r>
              <a:rPr lang="he-IL" b="1" dirty="0"/>
              <a:t>שגיאת </a:t>
            </a:r>
            <a:r>
              <a:rPr lang="en-US" b="1" dirty="0"/>
              <a:t>ambiguity</a:t>
            </a:r>
            <a:r>
              <a:rPr lang="he-IL" b="1" dirty="0"/>
              <a:t>: </a:t>
            </a:r>
          </a:p>
          <a:p>
            <a:pPr algn="ctr" rtl="1">
              <a:defRPr/>
            </a:pPr>
            <a:r>
              <a:rPr lang="en-US" dirty="0"/>
              <a:t>error C2371: '</a:t>
            </a:r>
            <a:r>
              <a:rPr lang="en-US" dirty="0" err="1"/>
              <a:t>foo</a:t>
            </a:r>
            <a:r>
              <a:rPr lang="en-US" dirty="0"/>
              <a:t>' : redefinition; different basic types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בעית דו-משמעות </a:t>
            </a:r>
            <a:r>
              <a:rPr lang="en-US" smtClean="0"/>
              <a:t>(ambiguity)</a:t>
            </a:r>
            <a:r>
              <a:rPr lang="he-IL" smtClean="0"/>
              <a:t> (2)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גם במקרה זה הקומפיילר לא ידע לאיזו גרסא לפנות: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0D96A0-FBFC-4D4D-BFE9-4E698B134AB9}" type="slidenum">
              <a:rPr lang="he-IL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304800" y="1981200"/>
            <a:ext cx="2438400" cy="28622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#include &lt;iostream&gt;</a:t>
            </a:r>
          </a:p>
          <a:p>
            <a:endParaRPr lang="he-IL"/>
          </a:p>
          <a:p>
            <a:r>
              <a:rPr lang="en-US"/>
              <a:t>void foo(double d) {}</a:t>
            </a:r>
          </a:p>
          <a:p>
            <a:r>
              <a:rPr lang="en-US"/>
              <a:t>void foo(float f) {}</a:t>
            </a:r>
          </a:p>
          <a:p>
            <a:endParaRPr lang="he-IL"/>
          </a:p>
          <a:p>
            <a:r>
              <a:rPr lang="en-US"/>
              <a:t>void main()</a:t>
            </a:r>
          </a:p>
          <a:p>
            <a:r>
              <a:rPr lang="en-US"/>
              <a:t>{</a:t>
            </a:r>
            <a:endParaRPr lang="he-IL"/>
          </a:p>
          <a:p>
            <a:r>
              <a:rPr lang="en-US"/>
              <a:t>     int x=3;</a:t>
            </a:r>
          </a:p>
          <a:p>
            <a:r>
              <a:rPr lang="en-US"/>
              <a:t>     foo(x);</a:t>
            </a:r>
          </a:p>
          <a:p>
            <a:r>
              <a:rPr lang="he-IL"/>
              <a:t>{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1981200" y="3962400"/>
            <a:ext cx="3505200" cy="1371600"/>
          </a:xfrm>
          <a:prstGeom prst="wedgeRectCallout">
            <a:avLst>
              <a:gd name="adj1" fmla="val -64547"/>
              <a:gd name="adj2" fmla="val -218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b="1" dirty="0"/>
              <a:t>error C2668: '</a:t>
            </a:r>
            <a:r>
              <a:rPr lang="en-US" b="1" dirty="0" err="1"/>
              <a:t>foo</a:t>
            </a:r>
            <a:r>
              <a:rPr lang="en-US" b="1" dirty="0"/>
              <a:t>' : ambiguous call to overloaded function</a:t>
            </a:r>
          </a:p>
          <a:p>
            <a:pPr algn="ctr" rtl="1">
              <a:defRPr/>
            </a:pPr>
            <a:r>
              <a:rPr lang="he-IL" b="1" dirty="0"/>
              <a:t>הקומפיילר לא יודע אם להמיר את </a:t>
            </a:r>
            <a:r>
              <a:rPr lang="en-US" b="1" dirty="0"/>
              <a:t>x</a:t>
            </a:r>
            <a:r>
              <a:rPr lang="he-IL" b="1" dirty="0"/>
              <a:t> ל- </a:t>
            </a:r>
            <a:r>
              <a:rPr lang="en-US" b="1" dirty="0"/>
              <a:t>double</a:t>
            </a:r>
            <a:r>
              <a:rPr lang="he-IL" b="1" dirty="0"/>
              <a:t> או ל- </a:t>
            </a:r>
            <a:r>
              <a:rPr lang="en-US" b="1" dirty="0"/>
              <a:t>float</a:t>
            </a:r>
            <a:endParaRPr lang="he-IL" b="1" dirty="0"/>
          </a:p>
        </p:txBody>
      </p:sp>
      <p:sp>
        <p:nvSpPr>
          <p:cNvPr id="8" name="Rectangle 7"/>
          <p:cNvSpPr/>
          <p:nvPr/>
        </p:nvSpPr>
        <p:spPr>
          <a:xfrm>
            <a:off x="228600" y="5791200"/>
            <a:ext cx="6553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בעיית ה- </a:t>
            </a:r>
            <a:r>
              <a:rPr lang="en-US" b="1" dirty="0"/>
              <a:t>ambiguity</a:t>
            </a:r>
            <a:r>
              <a:rPr lang="he-IL" b="1" dirty="0"/>
              <a:t> אינה בעיה של הפונקציות, אלא של אופן הקריאה, שאינו מורה לקומפיילר באופן חד-משמעי לאיזו גרסא לפנות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172200" y="1752600"/>
            <a:ext cx="2438400" cy="34163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#include &lt;iostream&gt;</a:t>
            </a:r>
          </a:p>
          <a:p>
            <a:endParaRPr lang="he-IL"/>
          </a:p>
          <a:p>
            <a:r>
              <a:rPr lang="en-US"/>
              <a:t>void foo(double d) {}</a:t>
            </a:r>
          </a:p>
          <a:p>
            <a:r>
              <a:rPr lang="en-US"/>
              <a:t>void foo(float f) {}</a:t>
            </a:r>
          </a:p>
          <a:p>
            <a:endParaRPr lang="he-IL"/>
          </a:p>
          <a:p>
            <a:r>
              <a:rPr lang="en-US"/>
              <a:t>void main()</a:t>
            </a:r>
          </a:p>
          <a:p>
            <a:r>
              <a:rPr lang="en-US"/>
              <a:t>{</a:t>
            </a:r>
            <a:endParaRPr lang="he-IL"/>
          </a:p>
          <a:p>
            <a:r>
              <a:rPr lang="en-US"/>
              <a:t>     double d = 5.2;</a:t>
            </a:r>
          </a:p>
          <a:p>
            <a:r>
              <a:rPr lang="en-US"/>
              <a:t>     float  f = 7.3f;</a:t>
            </a:r>
          </a:p>
          <a:p>
            <a:r>
              <a:rPr lang="en-US"/>
              <a:t>     foo(d);</a:t>
            </a:r>
          </a:p>
          <a:p>
            <a:r>
              <a:rPr lang="en-US"/>
              <a:t>     foo(f);</a:t>
            </a:r>
          </a:p>
          <a:p>
            <a:r>
              <a:rPr lang="en-US"/>
              <a:t>}</a:t>
            </a:r>
            <a:endParaRPr lang="he-IL"/>
          </a:p>
        </p:txBody>
      </p:sp>
      <p:sp>
        <p:nvSpPr>
          <p:cNvPr id="10" name="Rectangular Callout 9"/>
          <p:cNvSpPr/>
          <p:nvPr/>
        </p:nvSpPr>
        <p:spPr>
          <a:xfrm>
            <a:off x="4191000" y="2286000"/>
            <a:ext cx="1600200" cy="381000"/>
          </a:xfrm>
          <a:prstGeom prst="wedgeRectCallout">
            <a:avLst>
              <a:gd name="adj1" fmla="val 87541"/>
              <a:gd name="adj2" fmla="val 380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דוגמא תקינה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ערכי ברירת מחדל </a:t>
            </a:r>
            <a:r>
              <a:rPr lang="en-US" sz="3200" smtClean="0"/>
              <a:t>(default values)</a:t>
            </a:r>
            <a:endParaRPr lang="he-IL" smtClean="0"/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914400"/>
            <a:ext cx="8534400" cy="5410200"/>
          </a:xfrm>
        </p:spPr>
        <p:txBody>
          <a:bodyPr/>
          <a:lstStyle/>
          <a:p>
            <a:r>
              <a:rPr lang="he-IL" smtClean="0"/>
              <a:t>בשפת </a:t>
            </a:r>
            <a:r>
              <a:rPr lang="en-US" smtClean="0"/>
              <a:t>C</a:t>
            </a:r>
            <a:r>
              <a:rPr lang="he-IL" smtClean="0"/>
              <a:t>++ ניתן לתת ערך ברירת מחדל לפרמטרים האחרונים שהפונקציה מקבלת, ובכך יהיה ניתן בשימוש להחסיר ארגומנטים אלו</a:t>
            </a:r>
          </a:p>
          <a:p>
            <a:r>
              <a:rPr lang="he-IL" smtClean="0"/>
              <a:t>התוצאה היא העמסת הפונקציה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5FB62D-77AB-4301-8AEA-159EA98A6C18}" type="slidenum">
              <a:rPr lang="he-IL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" y="1779588"/>
            <a:ext cx="8991600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Clr>
                <a:srgbClr val="C00000"/>
              </a:buClr>
              <a:buFont typeface="Arial" charset="0"/>
              <a:buAutoNum type="arabicPeriod"/>
            </a:pPr>
            <a:r>
              <a:rPr lang="en-US"/>
              <a:t>#include &lt;iostream&gt;</a:t>
            </a:r>
          </a:p>
          <a:p>
            <a:pPr marL="342900" indent="-342900">
              <a:buClr>
                <a:srgbClr val="C00000"/>
              </a:buClr>
              <a:buFont typeface="Arial" charset="0"/>
              <a:buAutoNum type="arabicPeriod"/>
            </a:pPr>
            <a:r>
              <a:rPr lang="en-US"/>
              <a:t>using namespace std;</a:t>
            </a:r>
          </a:p>
          <a:p>
            <a:pPr marL="342900" indent="-342900">
              <a:buClr>
                <a:srgbClr val="C00000"/>
              </a:buClr>
              <a:buFont typeface="Arial" charset="0"/>
              <a:buAutoNum type="arabicPeriod"/>
            </a:pPr>
            <a:r>
              <a:rPr lang="en-US"/>
              <a:t> </a:t>
            </a:r>
            <a:endParaRPr lang="he-IL"/>
          </a:p>
          <a:p>
            <a:pPr marL="342900" indent="-342900">
              <a:buClr>
                <a:srgbClr val="C00000"/>
              </a:buClr>
              <a:buFont typeface="Arial" charset="0"/>
              <a:buAutoNum type="arabicPeriod"/>
            </a:pPr>
            <a:r>
              <a:rPr lang="en-US"/>
              <a:t>void  printChar(char  ch='*', int  times=5);</a:t>
            </a:r>
          </a:p>
          <a:p>
            <a:pPr marL="342900" indent="-342900">
              <a:buClr>
                <a:srgbClr val="C00000"/>
              </a:buClr>
              <a:buFont typeface="Arial" charset="0"/>
              <a:buAutoNum type="arabicPeriod"/>
            </a:pPr>
            <a:r>
              <a:rPr lang="en-US"/>
              <a:t> </a:t>
            </a:r>
            <a:endParaRPr lang="he-IL"/>
          </a:p>
          <a:p>
            <a:pPr marL="342900" indent="-342900">
              <a:buClr>
                <a:srgbClr val="C00000"/>
              </a:buClr>
              <a:buFont typeface="Arial" charset="0"/>
              <a:buAutoNum type="arabicPeriod"/>
            </a:pPr>
            <a:r>
              <a:rPr lang="en-US"/>
              <a:t>void  main()</a:t>
            </a:r>
          </a:p>
          <a:p>
            <a:pPr marL="342900" indent="-342900">
              <a:buClr>
                <a:srgbClr val="C00000"/>
              </a:buClr>
              <a:buFont typeface="Arial" charset="0"/>
              <a:buAutoNum type="arabicPeriod"/>
            </a:pPr>
            <a:r>
              <a:rPr lang="en-US"/>
              <a:t>{</a:t>
            </a:r>
            <a:endParaRPr lang="he-IL"/>
          </a:p>
          <a:p>
            <a:pPr marL="342900" indent="-342900">
              <a:buClr>
                <a:srgbClr val="C00000"/>
              </a:buClr>
              <a:buFont typeface="Arial" charset="0"/>
              <a:buAutoNum type="arabicPeriod"/>
            </a:pPr>
            <a:r>
              <a:rPr lang="en-US"/>
              <a:t>	printChar('#', 3);</a:t>
            </a:r>
          </a:p>
          <a:p>
            <a:pPr marL="342900" indent="-342900">
              <a:buClr>
                <a:srgbClr val="C00000"/>
              </a:buClr>
              <a:buFont typeface="Arial" charset="0"/>
              <a:buAutoNum type="arabicPeriod"/>
            </a:pPr>
            <a:r>
              <a:rPr lang="en-US"/>
              <a:t>	printChar('@');</a:t>
            </a:r>
          </a:p>
          <a:p>
            <a:pPr marL="342900" indent="-342900">
              <a:buClr>
                <a:srgbClr val="C00000"/>
              </a:buClr>
              <a:buFont typeface="Arial" charset="0"/>
              <a:buAutoNum type="arabicPeriod"/>
            </a:pPr>
            <a:r>
              <a:rPr lang="en-US"/>
              <a:t>	printChar();</a:t>
            </a:r>
          </a:p>
          <a:p>
            <a:pPr marL="342900" indent="-342900">
              <a:buClr>
                <a:srgbClr val="C00000"/>
              </a:buClr>
              <a:buFont typeface="Arial" charset="0"/>
              <a:buAutoNum type="arabicPeriod"/>
            </a:pPr>
            <a:r>
              <a:rPr lang="he-IL"/>
              <a:t>{</a:t>
            </a:r>
          </a:p>
          <a:p>
            <a:pPr marL="342900" indent="-342900">
              <a:buClr>
                <a:srgbClr val="C00000"/>
              </a:buClr>
              <a:buFont typeface="Arial" charset="0"/>
              <a:buAutoNum type="arabicPeriod"/>
            </a:pPr>
            <a:r>
              <a:rPr lang="en-US"/>
              <a:t> </a:t>
            </a:r>
            <a:endParaRPr lang="he-IL"/>
          </a:p>
          <a:p>
            <a:pPr marL="342900" indent="-342900">
              <a:buClr>
                <a:srgbClr val="C00000"/>
              </a:buClr>
              <a:buFont typeface="Arial" charset="0"/>
              <a:buAutoNum type="arabicPeriod"/>
            </a:pPr>
            <a:r>
              <a:rPr lang="en-US"/>
              <a:t>void  printChar(char ch, int times)</a:t>
            </a:r>
          </a:p>
          <a:p>
            <a:pPr marL="342900" indent="-342900">
              <a:buClr>
                <a:srgbClr val="C00000"/>
              </a:buClr>
              <a:buFont typeface="Arial" charset="0"/>
              <a:buAutoNum type="arabicPeriod"/>
            </a:pPr>
            <a:r>
              <a:rPr lang="he-IL"/>
              <a:t>}</a:t>
            </a:r>
          </a:p>
          <a:p>
            <a:pPr marL="342900" indent="-342900">
              <a:buClr>
                <a:srgbClr val="C00000"/>
              </a:buClr>
              <a:buFont typeface="Arial" charset="0"/>
              <a:buAutoNum type="arabicPeriod"/>
            </a:pPr>
            <a:r>
              <a:rPr lang="nn-NO"/>
              <a:t>	for (int i=0 ; i &lt; times ; i++)</a:t>
            </a:r>
          </a:p>
          <a:p>
            <a:pPr marL="342900" indent="-342900">
              <a:buClr>
                <a:srgbClr val="C00000"/>
              </a:buClr>
              <a:buFont typeface="Arial" charset="0"/>
              <a:buAutoNum type="arabicPeriod"/>
            </a:pPr>
            <a:r>
              <a:rPr lang="en-US"/>
              <a:t>	      cout &lt;&lt; ch;</a:t>
            </a:r>
          </a:p>
          <a:p>
            <a:pPr marL="342900" indent="-342900">
              <a:buClr>
                <a:srgbClr val="C00000"/>
              </a:buClr>
              <a:buFont typeface="Arial" charset="0"/>
              <a:buAutoNum type="arabicPeriod"/>
            </a:pPr>
            <a:r>
              <a:rPr lang="en-US"/>
              <a:t>	cout &lt;&lt; endl;</a:t>
            </a:r>
          </a:p>
          <a:p>
            <a:pPr marL="342900" indent="-342900">
              <a:buClr>
                <a:srgbClr val="C00000"/>
              </a:buClr>
              <a:buFont typeface="Arial" charset="0"/>
              <a:buAutoNum type="arabicPeriod"/>
            </a:pPr>
            <a:r>
              <a:rPr lang="he-IL"/>
              <a:t>{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971800" y="4002088"/>
            <a:ext cx="2438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/>
            <a:r>
              <a:rPr lang="he-IL"/>
              <a:t>העמסת 3 פונקציות במחיר מימוש של אחת </a:t>
            </a:r>
            <a:r>
              <a:rPr lang="he-IL">
                <a:sym typeface="Wingdings" pitchFamily="2" charset="2"/>
              </a:rPr>
              <a:t></a:t>
            </a:r>
            <a:endParaRPr lang="he-IL"/>
          </a:p>
        </p:txBody>
      </p:sp>
      <p:sp>
        <p:nvSpPr>
          <p:cNvPr id="8" name="Right Brace 7"/>
          <p:cNvSpPr/>
          <p:nvPr/>
        </p:nvSpPr>
        <p:spPr>
          <a:xfrm>
            <a:off x="2743200" y="3657600"/>
            <a:ext cx="381000" cy="1066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ular Callout 8"/>
          <p:cNvSpPr/>
          <p:nvPr/>
        </p:nvSpPr>
        <p:spPr>
          <a:xfrm>
            <a:off x="4800600" y="2819400"/>
            <a:ext cx="4114800" cy="685800"/>
          </a:xfrm>
          <a:prstGeom prst="wedgeRectCallout">
            <a:avLst>
              <a:gd name="adj1" fmla="val -58440"/>
              <a:gd name="adj2" fmla="val -31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במקרה של הפרדה בין ההצהרה למימוש, ערכי ברירת המחדל יכתבו בהצהרה</a:t>
            </a:r>
          </a:p>
        </p:txBody>
      </p:sp>
      <p:pic>
        <p:nvPicPr>
          <p:cNvPr id="15371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3886200"/>
            <a:ext cx="1600200" cy="141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7" grpId="0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ערכי ברירת מחדל (2)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76200"/>
            <a:ext cx="8534400" cy="5181600"/>
          </a:xfrm>
        </p:spPr>
        <p:txBody>
          <a:bodyPr/>
          <a:lstStyle/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en-US" sz="1800" smtClean="0"/>
              <a:t>#include &lt;iostream&gt;</a:t>
            </a:r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en-US" sz="1800" smtClean="0"/>
              <a:t>using namespace std;</a:t>
            </a:r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en-US" sz="1800" smtClean="0"/>
              <a:t> 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en-US" sz="1800" smtClean="0"/>
              <a:t>void  printChar(char ch='*', int times=5);</a:t>
            </a:r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en-US" sz="1800" smtClean="0"/>
              <a:t>void  printChar(int times, char ch='*');</a:t>
            </a:r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en-US" sz="1800" smtClean="0"/>
              <a:t> 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en-US" sz="1800" smtClean="0"/>
              <a:t>void main()</a:t>
            </a:r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en-US" sz="1800" smtClean="0"/>
              <a:t>{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en-US" sz="1800" smtClean="0"/>
              <a:t>	printChar('#', 3);</a:t>
            </a:r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en-US" sz="1800" smtClean="0"/>
              <a:t>	printChar('@');</a:t>
            </a:r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en-US" sz="1800" smtClean="0"/>
              <a:t>	printChar();</a:t>
            </a:r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en-US" sz="1800" smtClean="0"/>
              <a:t>	printChar(8);</a:t>
            </a:r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he-IL" sz="1800" smtClean="0"/>
              <a:t>{</a:t>
            </a:r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en-US" sz="1800" smtClean="0"/>
              <a:t> 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en-US" sz="1800" smtClean="0"/>
              <a:t>void  printChar(char ch, int times)</a:t>
            </a:r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he-IL" sz="1800" smtClean="0"/>
              <a:t>}</a:t>
            </a:r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nn-NO" sz="1800" smtClean="0"/>
              <a:t>	for (int i=0 ; i &lt; times ; i++)</a:t>
            </a:r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en-US" sz="1800" smtClean="0"/>
              <a:t>		cout &lt;&lt; ch;</a:t>
            </a:r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en-US" sz="1800" smtClean="0"/>
              <a:t>	cout &lt;&lt; endl;</a:t>
            </a:r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he-IL" sz="1800" smtClean="0"/>
              <a:t>{</a:t>
            </a:r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en-US" sz="1800" smtClean="0"/>
              <a:t>void  printChar(int times, char ch)</a:t>
            </a:r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he-IL" sz="1800" smtClean="0"/>
              <a:t>}</a:t>
            </a:r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en-US" sz="1800" smtClean="0"/>
              <a:t>	printChar(ch, times);</a:t>
            </a:r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r>
              <a:rPr lang="he-IL" sz="1800" smtClean="0"/>
              <a:t>{</a:t>
            </a:r>
          </a:p>
          <a:p>
            <a:pPr marL="342900" indent="-342900" algn="l" rtl="0">
              <a:spcBef>
                <a:spcPct val="0"/>
              </a:spcBef>
              <a:buClr>
                <a:srgbClr val="C00000"/>
              </a:buClr>
              <a:buFont typeface="Arial" charset="0"/>
              <a:buAutoNum type="arabicPeriod"/>
            </a:pPr>
            <a:endParaRPr lang="he-IL" sz="1800" smtClean="0"/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FBE51F-28F5-4009-8942-F1412096D941}" type="slidenum">
              <a:rPr lang="he-IL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4724400" y="1371600"/>
            <a:ext cx="4191000" cy="990600"/>
          </a:xfrm>
          <a:prstGeom prst="wedgeRectCallout">
            <a:avLst>
              <a:gd name="adj1" fmla="val -96295"/>
              <a:gd name="adj2" fmla="val -411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נשים לב כי לא ניתן לתת ערך ב"מ לפרמטר </a:t>
            </a:r>
            <a:r>
              <a:rPr lang="en-US" b="1" dirty="0"/>
              <a:t>times</a:t>
            </a:r>
            <a:r>
              <a:rPr lang="he-IL" b="1" dirty="0"/>
              <a:t>, משום שנקבל שגיאת </a:t>
            </a:r>
            <a:r>
              <a:rPr lang="en-US" b="1" dirty="0"/>
              <a:t>ambiguity</a:t>
            </a:r>
            <a:r>
              <a:rPr lang="he-IL" b="1" dirty="0"/>
              <a:t> במידה ויקראו לפונקציה ללא פרמטרים</a:t>
            </a:r>
          </a:p>
        </p:txBody>
      </p:sp>
      <p:sp>
        <p:nvSpPr>
          <p:cNvPr id="7" name="Rectangle 6"/>
          <p:cNvSpPr/>
          <p:nvPr/>
        </p:nvSpPr>
        <p:spPr>
          <a:xfrm>
            <a:off x="4343400" y="4038600"/>
            <a:ext cx="45720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לא ניתן היה להגדיר את את הפונקציה הבאה: </a:t>
            </a:r>
            <a:r>
              <a:rPr lang="en-US" b="1" i="1" dirty="0"/>
              <a:t>void </a:t>
            </a:r>
            <a:r>
              <a:rPr lang="en-US" b="1" i="1" dirty="0" err="1"/>
              <a:t>printChar</a:t>
            </a:r>
            <a:r>
              <a:rPr lang="en-US" b="1" i="1" dirty="0"/>
              <a:t>(</a:t>
            </a:r>
            <a:r>
              <a:rPr lang="en-US" b="1" i="1" dirty="0" err="1"/>
              <a:t>int</a:t>
            </a:r>
            <a:r>
              <a:rPr lang="en-US" b="1" i="1" dirty="0"/>
              <a:t> times=5, char </a:t>
            </a:r>
            <a:r>
              <a:rPr lang="en-US" b="1" i="1" dirty="0" err="1"/>
              <a:t>ch</a:t>
            </a:r>
            <a:r>
              <a:rPr lang="en-US" b="1" i="1" dirty="0"/>
              <a:t>);</a:t>
            </a:r>
          </a:p>
          <a:p>
            <a:pPr algn="ctr" rtl="1">
              <a:defRPr/>
            </a:pPr>
            <a:r>
              <a:rPr lang="he-IL" b="1" dirty="0"/>
              <a:t>משום שערכי ב"מ ניתן לתת רק לפרמטרים האחרונים ברשימה. אחרת, הקריאה לפונקציה תצטרך להיות: </a:t>
            </a:r>
            <a:r>
              <a:rPr lang="en-US" b="1" i="1" dirty="0" err="1"/>
              <a:t>printChar</a:t>
            </a:r>
            <a:r>
              <a:rPr lang="en-US" b="1" i="1" dirty="0"/>
              <a:t>( , ‘*’) </a:t>
            </a:r>
            <a:r>
              <a:rPr lang="he-IL" b="1" i="1" dirty="0"/>
              <a:t> </a:t>
            </a:r>
            <a:r>
              <a:rPr lang="he-IL" b="1" dirty="0"/>
              <a:t>וזה לא תקין 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124200" y="2525713"/>
            <a:ext cx="3505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1"/>
            <a:r>
              <a:rPr lang="he-IL"/>
              <a:t>קריאה לפונקציה הראשונה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2819400" y="2286000"/>
            <a:ext cx="381000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124200" y="3211513"/>
            <a:ext cx="3505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1"/>
            <a:r>
              <a:rPr lang="he-IL"/>
              <a:t>קריאה לפונקציה השניה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2743200" y="3200400"/>
            <a:ext cx="457200" cy="304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pic>
        <p:nvPicPr>
          <p:cNvPr id="16397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2514600"/>
            <a:ext cx="1819275" cy="146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 animBg="1"/>
      <p:bldP spid="11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enum</a:t>
            </a:r>
            <a:endParaRPr lang="he-IL" smtClean="0"/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z="2500" smtClean="0"/>
              <a:t>הגדרת טיפוס חדש שיכיל ערך מספרי מתוך קבוצה מוגדרת מראש</a:t>
            </a:r>
          </a:p>
          <a:p>
            <a:r>
              <a:rPr lang="he-IL" sz="2500" smtClean="0"/>
              <a:t>כלומר, הגדרת אוסף קבועים בעלי קשר לוגי</a:t>
            </a:r>
          </a:p>
          <a:p>
            <a:r>
              <a:rPr lang="he-IL" sz="2500" smtClean="0"/>
              <a:t>למשל: ימות השבוע, אוסף צבעים, ערכים בוליאנים וכד'</a:t>
            </a:r>
          </a:p>
          <a:p>
            <a:r>
              <a:rPr lang="he-IL" sz="2500" smtClean="0"/>
              <a:t>דוגמא:</a:t>
            </a:r>
          </a:p>
          <a:p>
            <a:pPr algn="l" rtl="0">
              <a:buFont typeface="Wingdings 2" pitchFamily="18" charset="2"/>
              <a:buNone/>
            </a:pPr>
            <a:r>
              <a:rPr lang="en-US" sz="2500" smtClean="0"/>
              <a:t>enum  color{RED, YELLOW, BLUE};</a:t>
            </a:r>
          </a:p>
          <a:p>
            <a:pPr lvl="1"/>
            <a:r>
              <a:rPr lang="he-IL" sz="2500" smtClean="0"/>
              <a:t>זוהי הגדרה של </a:t>
            </a:r>
            <a:r>
              <a:rPr lang="en-US" sz="2500" smtClean="0"/>
              <a:t>3</a:t>
            </a:r>
            <a:r>
              <a:rPr lang="he-IL" sz="2500" smtClean="0"/>
              <a:t> קבועים, הראשון מקבל באופן אטומטי את ערך 0, זה שאחריו את ערך 1 וכו'.</a:t>
            </a:r>
          </a:p>
          <a:p>
            <a:r>
              <a:rPr lang="he-IL" sz="2500" smtClean="0"/>
              <a:t>כעת נוכל להגדיר בתוכנית משתנים מטיפוס </a:t>
            </a:r>
            <a:r>
              <a:rPr lang="en-US" sz="2500" smtClean="0"/>
              <a:t>color</a:t>
            </a:r>
            <a:r>
              <a:rPr lang="he-IL" sz="2500" smtClean="0"/>
              <a:t> ולתת להם את הערכים </a:t>
            </a:r>
            <a:r>
              <a:rPr lang="en-US" sz="2500" smtClean="0"/>
              <a:t>RED/YELLOW/BLUE</a:t>
            </a:r>
          </a:p>
          <a:p>
            <a:pPr algn="l" rtl="0">
              <a:buFont typeface="Wingdings 2" pitchFamily="18" charset="2"/>
              <a:buNone/>
            </a:pPr>
            <a:endParaRPr lang="en-US" sz="2500" smtClean="0"/>
          </a:p>
          <a:p>
            <a:endParaRPr lang="he-IL" sz="2500" smtClean="0"/>
          </a:p>
          <a:p>
            <a:pPr lvl="1"/>
            <a:endParaRPr lang="he-IL" sz="2500" smtClean="0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1F4BB3-B2B8-4883-908B-8A144A1770BE}" type="slidenum">
              <a:rPr lang="he-IL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18319</TotalTime>
  <Words>1470</Words>
  <Application>Microsoft Office PowerPoint</Application>
  <PresentationFormat>On-screen Show (4:3)</PresentationFormat>
  <Paragraphs>389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Equity</vt:lpstr>
      <vt:lpstr>תכנות מכוון עצמים ו- C++ יחידה 02 העמסת פונקציות, ערכי ברירת מחדל,  enum, קימפול מותנה</vt:lpstr>
      <vt:lpstr>נכון שזה נכון?? אז די!</vt:lpstr>
      <vt:lpstr>ביחידה זו נלמד:</vt:lpstr>
      <vt:lpstr>העמסת פונקציות (Functions Overloading)</vt:lpstr>
      <vt:lpstr>בעית דו-משמעות (ambiguity)</vt:lpstr>
      <vt:lpstr>בעית דו-משמעות (ambiguity) (2)</vt:lpstr>
      <vt:lpstr>ערכי ברירת מחדל (default values)</vt:lpstr>
      <vt:lpstr>ערכי ברירת מחדל (2)</vt:lpstr>
      <vt:lpstr>enum</vt:lpstr>
      <vt:lpstr>enum  - מתן ערך שגוי</vt:lpstr>
      <vt:lpstr>טריק לקבלת שמו של enum</vt:lpstr>
      <vt:lpstr>enum – מתן ערכים שונים</vt:lpstr>
      <vt:lpstr>תזכורת: פעולת ה- include</vt:lpstr>
      <vt:lpstr>הבעיתיות בפקודת include</vt:lpstr>
      <vt:lpstr>הפתרון: הידור מותנה</vt:lpstr>
      <vt:lpstr>הפתרון עם הידור מותנה</vt:lpstr>
      <vt:lpstr>בעיה נוספת ב- include</vt:lpstr>
      <vt:lpstr>הפתרון</vt:lpstr>
      <vt:lpstr>ביחידה זו למדנו:</vt:lpstr>
    </vt:vector>
  </TitlesOfParts>
  <Company>Finjan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02- functions overloading + default values + enum + ifndef</dc:title>
  <dc:creator>Keren Kalif</dc:creator>
  <cp:lastModifiedBy>Afeka</cp:lastModifiedBy>
  <cp:revision>350</cp:revision>
  <dcterms:created xsi:type="dcterms:W3CDTF">2008-06-01T07:12:10Z</dcterms:created>
  <dcterms:modified xsi:type="dcterms:W3CDTF">2014-02-14T09:59:56Z</dcterms:modified>
</cp:coreProperties>
</file>