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24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5" r:id="rId14"/>
    <p:sldId id="363" r:id="rId15"/>
    <p:sldId id="364" r:id="rId16"/>
    <p:sldId id="367" r:id="rId17"/>
    <p:sldId id="370" r:id="rId18"/>
    <p:sldId id="378" r:id="rId19"/>
    <p:sldId id="379" r:id="rId20"/>
    <p:sldId id="371" r:id="rId21"/>
    <p:sldId id="372" r:id="rId22"/>
    <p:sldId id="373" r:id="rId23"/>
    <p:sldId id="374" r:id="rId24"/>
    <p:sldId id="375" r:id="rId25"/>
    <p:sldId id="376" r:id="rId26"/>
    <p:sldId id="385" r:id="rId27"/>
    <p:sldId id="386" r:id="rId28"/>
    <p:sldId id="387" r:id="rId29"/>
    <p:sldId id="381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347" r:id="rId43"/>
    <p:sldId id="401" r:id="rId44"/>
    <p:sldId id="402" r:id="rId45"/>
    <p:sldId id="403" r:id="rId46"/>
    <p:sldId id="404" r:id="rId47"/>
    <p:sldId id="406" r:id="rId48"/>
    <p:sldId id="40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FF66"/>
    <a:srgbClr val="14ED03"/>
    <a:srgbClr val="DA14B0"/>
    <a:srgbClr val="D7EA22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79" d="100"/>
          <a:sy n="79" d="100"/>
        </p:scale>
        <p:origin x="11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BB2F5B-CDC9-4639-A60B-F7F10BE3BBA2}" type="datetimeFigureOut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6BAC6D-BEBE-469C-9A81-63BD98C24A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2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B5ED4-614C-44B1-8534-35BA24F41346}" type="datetimeFigureOut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3F7656-B206-4091-88B8-269A2842A1E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2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22021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CF6C-5635-4208-B415-73B46EC31855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1ADA3F-37D6-4D26-9D63-7A610C8270D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2A03-729B-42A0-934F-912248DAFE47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0BFC-1031-4C4A-85EF-D13496776CF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B19B9-5878-45A5-94F2-05F1E1BDDC3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8E111-9E79-4FC2-A34B-B0DEBB6A066D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2E95B-DF0F-4973-BD00-F3C2770FAA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FC01C-DFB8-4107-BB4C-FE3233F5D13E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195C9-3846-4BA7-BC89-7B68FD9D89D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72ECB-FE09-469F-9889-049BB40FAC3B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A274D-FB37-41A5-A601-3C1AA3C8654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F6A6-6C4F-4CBE-9164-5E279B20510C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646E-403F-4813-BA65-98B53EA808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B1BC0-F4E6-4BF3-8A98-622445D5B362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4BC26-6CAB-4949-84D5-9E003787861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38856-18EE-401F-9F15-73B886291A6E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552E2-2B7B-4472-8985-B5EEA971F4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9CDB7-6AD4-40AE-A2B8-48876E275B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09B9D-6C5A-49F1-A358-9924B51DE0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A649C-7B55-4563-9A1B-A64A64675629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45FCD-4E77-4545-A1BF-FD73E16EA305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A1C58-0682-4D0E-A7FC-D9EEABBE56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52FC11-AD0A-4FBF-AEC4-B4FDA692F82A}" type="datetime1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4E1189E-C0EB-43F6-A7A6-D60C267AD1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9" r:id="rId2"/>
    <p:sldLayoutId id="2147484104" r:id="rId3"/>
    <p:sldLayoutId id="2147484100" r:id="rId4"/>
    <p:sldLayoutId id="2147484101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02" r:id="rId12"/>
    <p:sldLayoutId id="2147484111" r:id="rId13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03</a:t>
            </a:r>
            <a:br>
              <a:rPr lang="he-IL" sz="3200" b="1" smtClean="0"/>
            </a:br>
            <a:r>
              <a:rPr lang="he-IL" sz="3200" b="1" smtClean="0"/>
              <a:t>מחלקות: תכונות, שיטות, הרשאות, </a:t>
            </a:r>
            <a:r>
              <a:rPr sz="3200" b="1" smtClean="0"/>
              <a:t>const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מהי מחלקה (</a:t>
            </a:r>
            <a:r>
              <a:rPr lang="en-US" smtClean="0"/>
              <a:t>class</a:t>
            </a:r>
            <a:r>
              <a:rPr lang="he-IL" smtClean="0"/>
              <a:t>) ?</a:t>
            </a:r>
            <a:endParaRPr lang="en-US" smtClean="0">
              <a:cs typeface="Arial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3200" smtClean="0"/>
              <a:t>מחלקה היא אבטיפוס לאובייקטים מאותו סוג</a:t>
            </a:r>
          </a:p>
          <a:p>
            <a:pPr eaLnBrk="1" hangingPunct="1">
              <a:lnSpc>
                <a:spcPct val="90000"/>
              </a:lnSpc>
            </a:pPr>
            <a:r>
              <a:rPr lang="he-IL" sz="3200" smtClean="0"/>
              <a:t>לכל האובייקטים השייכים לאותה מחלקה יש את אותן תכונות, אך הם נבדלים בערכי התכונות</a:t>
            </a:r>
          </a:p>
          <a:p>
            <a:pPr eaLnBrk="1" hangingPunct="1">
              <a:lnSpc>
                <a:spcPct val="90000"/>
              </a:lnSpc>
            </a:pPr>
            <a:r>
              <a:rPr lang="he-IL" sz="3200" smtClean="0"/>
              <a:t>כל האובייקטים מאותה מחלקה יודעים לבצע את אותן פעולות</a:t>
            </a:r>
          </a:p>
          <a:p>
            <a:pPr eaLnBrk="1" hangingPunct="1">
              <a:lnSpc>
                <a:spcPct val="90000"/>
              </a:lnSpc>
            </a:pPr>
            <a:r>
              <a:rPr lang="he-IL" sz="3200" smtClean="0"/>
              <a:t>אובייקט של המחלקה יודע מה ערכי תכונותיו</a:t>
            </a:r>
          </a:p>
          <a:p>
            <a:pPr lvl="1" eaLnBrk="1" hangingPunct="1"/>
            <a:r>
              <a:rPr lang="he-IL" sz="3200" smtClean="0"/>
              <a:t>כלומר, אם נשאל את האובייקט "דריק שארפ" מה גובהו, הוא ידע לענות (אבל הוא לא ידע מה גובהו של האובייקט "טל בורשטיין")</a:t>
            </a:r>
            <a:endParaRPr lang="en-US" sz="3200" smtClean="0">
              <a:cs typeface="Arial" charset="0"/>
            </a:endParaRPr>
          </a:p>
        </p:txBody>
      </p:sp>
      <p:sp>
        <p:nvSpPr>
          <p:cNvPr id="2048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7F0391A2-0638-4978-8BCB-1869D695BE69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10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מחלקות (</a:t>
            </a:r>
            <a:r>
              <a:rPr lang="en-US" smtClean="0"/>
              <a:t>classes</a:t>
            </a:r>
            <a:r>
              <a:rPr lang="he-IL" smtClean="0"/>
              <a:t>) ואובייקטים</a:t>
            </a:r>
            <a:endParaRPr lang="en-US" smtClean="0"/>
          </a:p>
        </p:txBody>
      </p:sp>
      <p:sp>
        <p:nvSpPr>
          <p:cNvPr id="2150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pSp>
        <p:nvGrpSpPr>
          <p:cNvPr id="21508" name="Group 13"/>
          <p:cNvGrpSpPr>
            <a:grpSpLocks/>
          </p:cNvGrpSpPr>
          <p:nvPr/>
        </p:nvGrpSpPr>
        <p:grpSpPr bwMode="auto">
          <a:xfrm>
            <a:off x="304800" y="1752600"/>
            <a:ext cx="2133600" cy="3352800"/>
            <a:chOff x="1104" y="1488"/>
            <a:chExt cx="1344" cy="2112"/>
          </a:xfrm>
        </p:grpSpPr>
        <p:sp>
          <p:nvSpPr>
            <p:cNvPr id="206851" name="Text Box 3"/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57" name="Rectangle 9"/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u="sng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BasketballPlayer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height</a:t>
              </a:r>
            </a:p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role</a:t>
              </a:r>
            </a:p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birth-date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dribble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shootBall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goToBench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b="1" u="sng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1" name="Text Box 11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/>
                <a:t>מחלקה (</a:t>
              </a:r>
              <a:r>
                <a:rPr lang="en-US"/>
                <a:t>class</a:t>
              </a:r>
              <a:r>
                <a:rPr lang="he-IL"/>
                <a:t>)</a:t>
              </a:r>
              <a:endParaRPr lang="en-US"/>
            </a:p>
          </p:txBody>
        </p:sp>
      </p:grpSp>
      <p:grpSp>
        <p:nvGrpSpPr>
          <p:cNvPr id="21509" name="Group 14"/>
          <p:cNvGrpSpPr>
            <a:grpSpLocks/>
          </p:cNvGrpSpPr>
          <p:nvPr/>
        </p:nvGrpSpPr>
        <p:grpSpPr bwMode="auto">
          <a:xfrm>
            <a:off x="5791200" y="1676400"/>
            <a:ext cx="2667000" cy="3352800"/>
            <a:chOff x="3024" y="1488"/>
            <a:chExt cx="1680" cy="2112"/>
          </a:xfrm>
        </p:grpSpPr>
        <p:sp>
          <p:nvSpPr>
            <p:cNvPr id="206858" name="Rectangle 10"/>
            <p:cNvSpPr>
              <a:spLocks noChangeArrowheads="1"/>
            </p:cNvSpPr>
            <p:nvPr/>
          </p:nvSpPr>
          <p:spPr bwMode="auto">
            <a:xfrm>
              <a:off x="3024" y="1728"/>
              <a:ext cx="1680" cy="18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u="sng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Derick</a:t>
              </a: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Sharp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height     = 1.83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role         = guard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birth-date = 5/10/1971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dribble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shootBall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goToBench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3024" y="1488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/>
                <a:t>אובייקט</a:t>
              </a:r>
              <a:endParaRPr lang="en-US"/>
            </a:p>
          </p:txBody>
        </p:sp>
      </p:grp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2895600" y="3276600"/>
            <a:ext cx="2667000" cy="3352800"/>
            <a:chOff x="3024" y="1488"/>
            <a:chExt cx="1680" cy="2112"/>
          </a:xfrm>
        </p:grpSpPr>
        <p:sp>
          <p:nvSpPr>
            <p:cNvPr id="206864" name="Rectangle 16"/>
            <p:cNvSpPr>
              <a:spLocks noChangeArrowheads="1"/>
            </p:cNvSpPr>
            <p:nvPr/>
          </p:nvSpPr>
          <p:spPr bwMode="auto">
            <a:xfrm>
              <a:off x="3024" y="1728"/>
              <a:ext cx="1680" cy="18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u="sng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Yaniv</a:t>
              </a: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Green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height     = 2.06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role         = Center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birth-date = 16/5/1980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dribble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shootBall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goToBench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6" name="Text Box 17"/>
            <p:cNvSpPr txBox="1">
              <a:spLocks noChangeArrowheads="1"/>
            </p:cNvSpPr>
            <p:nvPr/>
          </p:nvSpPr>
          <p:spPr bwMode="auto">
            <a:xfrm>
              <a:off x="3024" y="1488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/>
                <a:t>אובייקט</a:t>
              </a:r>
              <a:endParaRPr lang="en-US"/>
            </a:p>
          </p:txBody>
        </p:sp>
      </p:grp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2438400" y="19812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מופעים של המחלקה</a:t>
            </a:r>
            <a:endParaRPr 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 flipH="1">
            <a:off x="3429000" y="22860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4114800" y="2286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327CE154-D7D5-4F50-B273-6B7185302798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11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7" grpId="0"/>
      <p:bldP spid="206868" grpId="0" animBg="1"/>
      <p:bldP spid="2068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מחלקות (</a:t>
            </a:r>
            <a:r>
              <a:rPr lang="en-US" smtClean="0"/>
              <a:t>classes</a:t>
            </a:r>
            <a:r>
              <a:rPr lang="he-IL" smtClean="0"/>
              <a:t>) – שימו לב</a:t>
            </a:r>
            <a:endParaRPr lang="en-US" smtClean="0"/>
          </a:p>
        </p:txBody>
      </p:sp>
      <p:sp>
        <p:nvSpPr>
          <p:cNvPr id="22531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smtClean="0"/>
              <a:t>מחלקה היא דרך מופשטת לתיאור של כל העצמים (אובייקטים) מאותו סוג</a:t>
            </a:r>
          </a:p>
          <a:p>
            <a:pPr eaLnBrk="1" hangingPunct="1"/>
            <a:r>
              <a:rPr lang="he-IL" sz="2800" smtClean="0"/>
              <a:t>עד שלא יצרנו אובייקט של המחלקה, יש לנו רק תיאור מופשט (אבטיפוס)</a:t>
            </a:r>
          </a:p>
          <a:p>
            <a:pPr eaLnBrk="1" hangingPunct="1"/>
            <a:r>
              <a:rPr lang="en-US" sz="2800" smtClean="0"/>
              <a:t>class</a:t>
            </a:r>
            <a:r>
              <a:rPr lang="he-IL" sz="2800" smtClean="0"/>
              <a:t> הוא כמו </a:t>
            </a:r>
            <a:r>
              <a:rPr lang="en-US" sz="2800" smtClean="0"/>
              <a:t>struct</a:t>
            </a:r>
            <a:r>
              <a:rPr lang="he-IL" sz="2800" smtClean="0"/>
              <a:t> ב- </a:t>
            </a:r>
            <a:r>
              <a:rPr lang="en-US" sz="2800" smtClean="0"/>
              <a:t>c</a:t>
            </a:r>
            <a:r>
              <a:rPr lang="he-IL" sz="2800" smtClean="0"/>
              <a:t>, אבל </a:t>
            </a:r>
          </a:p>
          <a:p>
            <a:pPr eaLnBrk="1" hangingPunct="1">
              <a:buFont typeface="Wingdings 2" pitchFamily="18" charset="2"/>
              <a:buNone/>
            </a:pPr>
            <a:r>
              <a:rPr lang="he-IL" sz="2800" smtClean="0"/>
              <a:t>	בנוסף לשדות, יש גם פעולות</a:t>
            </a:r>
            <a:endParaRPr lang="en-US" sz="2800" smtClean="0"/>
          </a:p>
        </p:txBody>
      </p:sp>
      <p:sp>
        <p:nvSpPr>
          <p:cNvPr id="2253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760413" y="339883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534" name="Group 10"/>
          <p:cNvGrpSpPr>
            <a:grpSpLocks/>
          </p:cNvGrpSpPr>
          <p:nvPr/>
        </p:nvGrpSpPr>
        <p:grpSpPr bwMode="auto">
          <a:xfrm>
            <a:off x="381000" y="2819400"/>
            <a:ext cx="2895600" cy="3733800"/>
            <a:chOff x="240" y="1968"/>
            <a:chExt cx="1344" cy="2112"/>
          </a:xfrm>
        </p:grpSpPr>
        <p:sp>
          <p:nvSpPr>
            <p:cNvPr id="208904" name="Rectangle 8"/>
            <p:cNvSpPr>
              <a:spLocks noChangeArrowheads="1"/>
            </p:cNvSpPr>
            <p:nvPr/>
          </p:nvSpPr>
          <p:spPr bwMode="auto">
            <a:xfrm>
              <a:off x="240" y="220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 u="sng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sz="2400" b="1" u="sng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BasketballPlayer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height</a:t>
              </a:r>
            </a:p>
            <a:p>
              <a:pPr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role</a:t>
              </a:r>
            </a:p>
            <a:p>
              <a:pPr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birth-date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dribble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shootBall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goToBench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2400" b="1" u="sng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40" y="1968"/>
              <a:ext cx="134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sz="2800"/>
                <a:t>מחלקה (</a:t>
              </a:r>
              <a:r>
                <a:rPr lang="en-US" sz="2800"/>
                <a:t>class</a:t>
              </a:r>
              <a:r>
                <a:rPr lang="he-IL" sz="2800"/>
                <a:t>)</a:t>
              </a:r>
              <a:endParaRPr lang="en-US" sz="2800"/>
            </a:p>
          </p:txBody>
        </p:sp>
      </p:grpSp>
      <p:sp>
        <p:nvSpPr>
          <p:cNvPr id="10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329EC5BE-524C-4E0F-8615-11004343234C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12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מהן תכונות ומהן שיטות ב- </a:t>
            </a:r>
            <a:r>
              <a:rPr lang="en-US" smtClean="0"/>
              <a:t>OOP</a:t>
            </a:r>
            <a:endParaRPr lang="en-US" smtClean="0"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b="1" smtClean="0"/>
              <a:t>תכונה </a:t>
            </a:r>
            <a:r>
              <a:rPr lang="en-US" sz="2800" b="1" smtClean="0"/>
              <a:t>(attribute)</a:t>
            </a:r>
            <a:r>
              <a:rPr lang="he-IL" sz="2800" smtClean="0"/>
              <a:t> היא </a:t>
            </a:r>
            <a:r>
              <a:rPr lang="he-IL" sz="2800" b="1" smtClean="0"/>
              <a:t>משתנה</a:t>
            </a:r>
            <a:r>
              <a:rPr lang="he-IL" sz="2800" smtClean="0"/>
              <a:t> המשויך לאובייקט מסוים</a:t>
            </a:r>
          </a:p>
          <a:p>
            <a:pPr eaLnBrk="1" hangingPunct="1"/>
            <a:r>
              <a:rPr lang="he-IL" sz="2800" b="1" smtClean="0"/>
              <a:t>התכונה</a:t>
            </a:r>
            <a:r>
              <a:rPr lang="he-IL" sz="2800" smtClean="0"/>
              <a:t> יכולה להיות מכל טיפוס שלמדנו עד כה (וטיפוסים נוספים)</a:t>
            </a:r>
          </a:p>
          <a:p>
            <a:pPr eaLnBrk="1" hangingPunct="1"/>
            <a:r>
              <a:rPr lang="he-IL" sz="2800" b="1" smtClean="0"/>
              <a:t>שיטה </a:t>
            </a:r>
            <a:r>
              <a:rPr lang="en-US" sz="2800" b="1" smtClean="0"/>
              <a:t>(method)</a:t>
            </a:r>
            <a:r>
              <a:rPr lang="he-IL" sz="2800" smtClean="0"/>
              <a:t> היא פונקציה, אך משויכת לאובייקט.</a:t>
            </a:r>
          </a:p>
          <a:p>
            <a:pPr lvl="1" eaLnBrk="1" hangingPunct="1"/>
            <a:r>
              <a:rPr lang="he-IL" sz="2800" smtClean="0"/>
              <a:t>שם השיטה מעיד "מה" השיטה עושה</a:t>
            </a:r>
          </a:p>
          <a:p>
            <a:pPr lvl="1" eaLnBrk="1" hangingPunct="1"/>
            <a:r>
              <a:rPr lang="he-IL" sz="2800" smtClean="0"/>
              <a:t>אוסף הפעולות בשיטה מעיד על ה"איך" השיטה עושה זאת</a:t>
            </a:r>
          </a:p>
          <a:p>
            <a:pPr eaLnBrk="1" hangingPunct="1"/>
            <a:r>
              <a:rPr lang="he-IL" sz="2800" smtClean="0"/>
              <a:t>למחלקות שונות יתכנו תכונות ושיטות עם שמות זהים</a:t>
            </a:r>
          </a:p>
          <a:p>
            <a:pPr lvl="1" eaLnBrk="1" hangingPunct="1"/>
            <a:r>
              <a:rPr lang="he-IL" sz="2800" smtClean="0"/>
              <a:t>למשל, גם למחלקה "שחקן כדורסל" וגם למחלקה "ליצן" יכולה להיות התכונה </a:t>
            </a:r>
            <a:r>
              <a:rPr lang="en-US" sz="2800" smtClean="0"/>
              <a:t>name</a:t>
            </a:r>
            <a:r>
              <a:rPr lang="he-IL" sz="2800" smtClean="0"/>
              <a:t>, ולשתיהן יכולה להיות השיטה </a:t>
            </a:r>
            <a:r>
              <a:rPr lang="en-US" sz="2800" smtClean="0"/>
              <a:t>show</a:t>
            </a:r>
            <a:endParaRPr lang="he-IL" sz="2800" smtClean="0"/>
          </a:p>
          <a:p>
            <a:pPr eaLnBrk="1" hangingPunct="1"/>
            <a:endParaRPr lang="en-US" sz="2800" smtClean="0">
              <a:cs typeface="Arial" charset="0"/>
            </a:endParaRPr>
          </a:p>
        </p:txBody>
      </p:sp>
      <p:sp>
        <p:nvSpPr>
          <p:cNvPr id="2355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522BFD2F-3E34-4E54-9F43-FAC6DBBEBDDC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OOP</a:t>
            </a:r>
            <a:r>
              <a:rPr lang="he-IL" smtClean="0"/>
              <a:t> בשפת </a:t>
            </a:r>
            <a:r>
              <a:rPr lang="en-US" smtClean="0">
                <a:cs typeface="Arial" charset="0"/>
              </a:rPr>
              <a:t>C++</a:t>
            </a:r>
          </a:p>
        </p:txBody>
      </p:sp>
      <p:sp>
        <p:nvSpPr>
          <p:cNvPr id="2457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smtClean="0"/>
              <a:t>כאשר נכתוב מחלקה נייצר 2 קבצים:</a:t>
            </a:r>
          </a:p>
          <a:p>
            <a:pPr lvl="1" eaLnBrk="1" hangingPunct="1"/>
            <a:r>
              <a:rPr lang="he-IL" smtClean="0"/>
              <a:t>קובץ עם סיומת </a:t>
            </a:r>
            <a:r>
              <a:rPr lang="en-US" smtClean="0"/>
              <a:t>h</a:t>
            </a:r>
            <a:r>
              <a:rPr lang="he-IL" smtClean="0"/>
              <a:t> שיכיל את ה"מה" של המחלקה:</a:t>
            </a:r>
          </a:p>
          <a:p>
            <a:pPr lvl="2" eaLnBrk="1" hangingPunct="1"/>
            <a:r>
              <a:rPr lang="he-IL" smtClean="0"/>
              <a:t>מה שמה</a:t>
            </a:r>
          </a:p>
          <a:p>
            <a:pPr lvl="2" eaLnBrk="1" hangingPunct="1"/>
            <a:r>
              <a:rPr lang="he-IL" smtClean="0"/>
              <a:t>מה תכונותיה</a:t>
            </a:r>
          </a:p>
          <a:p>
            <a:pPr lvl="2" eaLnBrk="1" hangingPunct="1"/>
            <a:r>
              <a:rPr lang="he-IL" smtClean="0"/>
              <a:t>מה הפעולות (שיטות, </a:t>
            </a:r>
            <a:r>
              <a:rPr lang="en-US" smtClean="0"/>
              <a:t>methods</a:t>
            </a:r>
            <a:r>
              <a:rPr lang="he-IL" smtClean="0"/>
              <a:t>)</a:t>
            </a:r>
          </a:p>
          <a:p>
            <a:pPr lvl="1" eaLnBrk="1" hangingPunct="1"/>
            <a:r>
              <a:rPr lang="he-IL" smtClean="0"/>
              <a:t>קובץ עם סיומת </a:t>
            </a:r>
            <a:r>
              <a:rPr lang="en-US" smtClean="0"/>
              <a:t>cpp</a:t>
            </a:r>
            <a:r>
              <a:rPr lang="he-IL" smtClean="0"/>
              <a:t> שיכיל את ה"איך" של המחלקה"</a:t>
            </a:r>
          </a:p>
          <a:p>
            <a:pPr lvl="2" eaLnBrk="1" hangingPunct="1"/>
            <a:r>
              <a:rPr lang="he-IL" smtClean="0"/>
              <a:t>מימוש הפעולות</a:t>
            </a:r>
          </a:p>
          <a:p>
            <a:pPr eaLnBrk="1" hangingPunct="1"/>
            <a:r>
              <a:rPr lang="he-IL" sz="2800" smtClean="0"/>
              <a:t>ניתן לכתוב את המימושים בקובץ ה- </a:t>
            </a:r>
            <a:r>
              <a:rPr lang="en-US" sz="2800" smtClean="0"/>
              <a:t>h</a:t>
            </a:r>
            <a:r>
              <a:rPr lang="he-IL" sz="2800" smtClean="0"/>
              <a:t>, אך נעדיף להשאירו "נקי" עם תיאורי ה"מה" בלבד</a:t>
            </a:r>
            <a:endParaRPr lang="en-US" sz="2800" smtClean="0"/>
          </a:p>
        </p:txBody>
      </p:sp>
      <p:sp>
        <p:nvSpPr>
          <p:cNvPr id="2458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EF41C5D8-B0CE-46ED-9A35-51A8A0985AB0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14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4440238" cy="214312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762000"/>
            <a:ext cx="3581400" cy="556895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דוגמא ראשונה – המחלקה </a:t>
            </a:r>
            <a:r>
              <a:rPr lang="en-US" smtClean="0">
                <a:cs typeface="Arial" charset="0"/>
              </a:rPr>
              <a:t>Clock</a:t>
            </a:r>
          </a:p>
        </p:txBody>
      </p:sp>
      <p:sp>
        <p:nvSpPr>
          <p:cNvPr id="2560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pSp>
        <p:nvGrpSpPr>
          <p:cNvPr id="25606" name="Group 4"/>
          <p:cNvGrpSpPr>
            <a:grpSpLocks/>
          </p:cNvGrpSpPr>
          <p:nvPr/>
        </p:nvGrpSpPr>
        <p:grpSpPr bwMode="auto">
          <a:xfrm>
            <a:off x="228600" y="228600"/>
            <a:ext cx="2209800" cy="3200400"/>
            <a:chOff x="1104" y="1488"/>
            <a:chExt cx="1344" cy="2016"/>
          </a:xfrm>
        </p:grpSpPr>
        <p:sp>
          <p:nvSpPr>
            <p:cNvPr id="258053" name="Text Box 5"/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1104" y="1824"/>
              <a:ext cx="1344" cy="16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u="sng" dirty="0">
                  <a:latin typeface="Arial" pitchFamily="34" charset="0"/>
                  <a:cs typeface="Arial" pitchFamily="34" charset="0"/>
                </a:rPr>
                <a:t>Clock</a:t>
              </a: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hour</a:t>
              </a: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minutes</a:t>
              </a: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tick</a:t>
              </a: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addMinutes</a:t>
              </a:r>
              <a:endPara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show</a:t>
              </a:r>
              <a:endParaRPr lang="en-US" b="1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1" name="Text Box 7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endParaRPr lang="he-IL"/>
            </a:p>
          </p:txBody>
        </p:sp>
      </p:grpSp>
      <p:sp>
        <p:nvSpPr>
          <p:cNvPr id="13" name="Slide Number Placeholder 22"/>
          <p:cNvSpPr txBox="1">
            <a:spLocks/>
          </p:cNvSpPr>
          <p:nvPr/>
        </p:nvSpPr>
        <p:spPr>
          <a:xfrm>
            <a:off x="84582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FBF4D3F6-1DFB-45AF-AB3F-09AD14CB6AD8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15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3505200" y="5715000"/>
            <a:ext cx="1828800" cy="381000"/>
          </a:xfrm>
          <a:prstGeom prst="wedgeRectCallout">
            <a:avLst>
              <a:gd name="adj1" fmla="val -87454"/>
              <a:gd name="adj2" fmla="val 30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שיטות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3429000" y="5105400"/>
            <a:ext cx="1905000" cy="381000"/>
          </a:xfrm>
          <a:prstGeom prst="wedgeRectCallout">
            <a:avLst>
              <a:gd name="adj1" fmla="val -76931"/>
              <a:gd name="adj2" fmla="val 4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he-IL" b="1">
                <a:solidFill>
                  <a:schemeClr val="bg1"/>
                </a:solidFill>
              </a:rPr>
              <a:t> תכונות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8058" name="AutoShape 10"/>
          <p:cNvSpPr>
            <a:spLocks noChangeArrowheads="1"/>
          </p:cNvSpPr>
          <p:nvPr/>
        </p:nvSpPr>
        <p:spPr bwMode="auto">
          <a:xfrm>
            <a:off x="3733800" y="4495800"/>
            <a:ext cx="1600200" cy="381000"/>
          </a:xfrm>
          <a:prstGeom prst="wedgeRectCallout">
            <a:avLst>
              <a:gd name="adj1" fmla="val -186069"/>
              <a:gd name="adj2" fmla="val -12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שם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8057" name="AutoShape 9"/>
          <p:cNvSpPr>
            <a:spLocks noChangeArrowheads="1"/>
          </p:cNvSpPr>
          <p:nvPr/>
        </p:nvSpPr>
        <p:spPr bwMode="auto">
          <a:xfrm>
            <a:off x="228600" y="3505200"/>
            <a:ext cx="3581400" cy="685800"/>
          </a:xfrm>
          <a:prstGeom prst="wedgeRectCallout">
            <a:avLst>
              <a:gd name="adj1" fmla="val -40394"/>
              <a:gd name="adj2" fmla="val 94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המילה </a:t>
            </a:r>
            <a:r>
              <a:rPr lang="en-US" b="1">
                <a:solidFill>
                  <a:schemeClr val="bg1"/>
                </a:solidFill>
              </a:rPr>
              <a:t>class</a:t>
            </a:r>
            <a:r>
              <a:rPr lang="he-IL" b="1">
                <a:solidFill>
                  <a:schemeClr val="bg1"/>
                </a:solidFill>
              </a:rPr>
              <a:t> שמורה בשפה ומעידה שפה תהייה הגדרה של 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278313"/>
            <a:ext cx="9144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8600" y="773113"/>
            <a:ext cx="1143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clock.cpp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514600" y="914400"/>
            <a:ext cx="2590800" cy="609600"/>
          </a:xfrm>
          <a:prstGeom prst="wedgeRectCallout">
            <a:avLst>
              <a:gd name="adj1" fmla="val 60991"/>
              <a:gd name="adj2" fmla="val -46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יש לעשות </a:t>
            </a:r>
            <a:r>
              <a:rPr lang="en-US" b="1">
                <a:solidFill>
                  <a:schemeClr val="bg1"/>
                </a:solidFill>
              </a:rPr>
              <a:t>include</a:t>
            </a:r>
            <a:r>
              <a:rPr lang="he-IL" b="1">
                <a:solidFill>
                  <a:schemeClr val="bg1"/>
                </a:solidFill>
              </a:rPr>
              <a:t> לקובץ ה- </a:t>
            </a:r>
            <a:r>
              <a:rPr lang="en-US" b="1">
                <a:solidFill>
                  <a:schemeClr val="bg1"/>
                </a:solidFill>
              </a:rPr>
              <a:t>h</a:t>
            </a:r>
            <a:r>
              <a:rPr lang="he-IL" b="1">
                <a:solidFill>
                  <a:schemeClr val="bg1"/>
                </a:solidFill>
              </a:rPr>
              <a:t> של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2514600" y="1676400"/>
            <a:ext cx="2590800" cy="914400"/>
          </a:xfrm>
          <a:prstGeom prst="wedgeRectCallout">
            <a:avLst>
              <a:gd name="adj1" fmla="val 98458"/>
              <a:gd name="adj2" fmla="val -707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במימוש יש לשייך את השיטה למחלקה, ע"י ציון:</a:t>
            </a:r>
          </a:p>
          <a:p>
            <a:pPr algn="ctr" rtl="1"/>
            <a:r>
              <a:rPr lang="en-US" b="1" i="1">
                <a:solidFill>
                  <a:schemeClr val="bg1"/>
                </a:solidFill>
              </a:rPr>
              <a:t>&lt;class name&gt;::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4600" y="2667000"/>
            <a:ext cx="25908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נשים לב שזוהי רק הגדרת המחלקה, עדיין לא יצרנו משתנה!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1524000" y="4800600"/>
            <a:ext cx="1752600" cy="381000"/>
          </a:xfrm>
          <a:prstGeom prst="wedgeRectCallout">
            <a:avLst>
              <a:gd name="adj1" fmla="val -74611"/>
              <a:gd name="adj2" fmla="val 26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נסביר בהמשך...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2667000" y="6400800"/>
            <a:ext cx="2667000" cy="381000"/>
          </a:xfrm>
          <a:prstGeom prst="wedgeRectCallout">
            <a:avLst>
              <a:gd name="adj1" fmla="val -129120"/>
              <a:gd name="adj2" fmla="val -17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לא לשכוח </a:t>
            </a:r>
            <a:r>
              <a:rPr lang="en-US" b="1">
                <a:solidFill>
                  <a:schemeClr val="bg1"/>
                </a:solidFill>
              </a:rPr>
              <a:t>;</a:t>
            </a:r>
            <a:r>
              <a:rPr lang="he-IL" b="1">
                <a:solidFill>
                  <a:schemeClr val="bg1"/>
                </a:solidFill>
              </a:rPr>
              <a:t> בסוף המחלקה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6" grpId="0" animBg="1"/>
      <p:bldP spid="18" grpId="0" animBg="1"/>
      <p:bldP spid="258058" grpId="0" animBg="1"/>
      <p:bldP spid="25805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58913"/>
            <a:ext cx="3124200" cy="5122862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6627" name="Content Placeholder 24"/>
          <p:cNvSpPr>
            <a:spLocks noGrp="1"/>
          </p:cNvSpPr>
          <p:nvPr>
            <p:ph sz="quarter" idx="4294967295"/>
          </p:nvPr>
        </p:nvSpPr>
        <p:spPr>
          <a:xfrm>
            <a:off x="3276600" y="1143000"/>
            <a:ext cx="5562600" cy="5181600"/>
          </a:xfrm>
        </p:spPr>
        <p:txBody>
          <a:bodyPr/>
          <a:lstStyle/>
          <a:p>
            <a:r>
              <a:rPr lang="he-IL" sz="2800" smtClean="0"/>
              <a:t>כדי לפנות לתכונה או לשיטה של האובייקט נשתמש ב- "."</a:t>
            </a:r>
          </a:p>
          <a:p>
            <a:r>
              <a:rPr lang="he-IL" sz="2800" smtClean="0"/>
              <a:t>לאובייקט המפעיל שיטה נקרא "אוביקט מפעיל"</a:t>
            </a:r>
            <a:endParaRPr lang="en-US" sz="2800" smtClean="0"/>
          </a:p>
          <a:p>
            <a:endParaRPr lang="he-IL" sz="2800" smtClean="0"/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דוגמא ראשונה - המחלקה </a:t>
            </a:r>
            <a:r>
              <a:rPr lang="en-US" smtClean="0">
                <a:cs typeface="Arial" charset="0"/>
              </a:rPr>
              <a:t>Clock</a:t>
            </a:r>
            <a:r>
              <a:rPr lang="he-IL" smtClean="0"/>
              <a:t> (2)</a:t>
            </a:r>
            <a:endParaRPr lang="en-US" smtClean="0">
              <a:cs typeface="Arial" charset="0"/>
            </a:endParaRPr>
          </a:p>
        </p:txBody>
      </p:sp>
      <p:sp>
        <p:nvSpPr>
          <p:cNvPr id="2662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60105" name="AutoShape 9"/>
          <p:cNvSpPr>
            <a:spLocks noChangeArrowheads="1"/>
          </p:cNvSpPr>
          <p:nvPr/>
        </p:nvSpPr>
        <p:spPr bwMode="auto">
          <a:xfrm>
            <a:off x="3505200" y="2743200"/>
            <a:ext cx="1295400" cy="381000"/>
          </a:xfrm>
          <a:prstGeom prst="wedgeRectCallout">
            <a:avLst>
              <a:gd name="adj1" fmla="val -228685"/>
              <a:gd name="adj2" fmla="val 121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שם הטיפוס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3505200" y="3200400"/>
            <a:ext cx="1524000" cy="381000"/>
          </a:xfrm>
          <a:prstGeom prst="wedgeRectCallout">
            <a:avLst>
              <a:gd name="adj1" fmla="val -139213"/>
              <a:gd name="adj2" fmla="val 23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שם המשתנה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3505200" y="4800600"/>
            <a:ext cx="4572000" cy="381000"/>
          </a:xfrm>
          <a:prstGeom prst="wedgeRectCallout">
            <a:avLst>
              <a:gd name="adj1" fmla="val -62037"/>
              <a:gd name="adj2" fmla="val 78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של האובייקט המקבלת פרמטרים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0112" name="AutoShape 16"/>
          <p:cNvSpPr>
            <a:spLocks noChangeArrowheads="1"/>
          </p:cNvSpPr>
          <p:nvPr/>
        </p:nvSpPr>
        <p:spPr bwMode="auto">
          <a:xfrm>
            <a:off x="3505200" y="4343400"/>
            <a:ext cx="2895600" cy="381000"/>
          </a:xfrm>
          <a:prstGeom prst="wedgeRectCallout">
            <a:avLst>
              <a:gd name="adj1" fmla="val -71551"/>
              <a:gd name="adj2" fmla="val -35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מתן ערכים לשדות האובייקט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53CA9F13-C07E-45E3-9DF3-316CD8774E06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16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505200" y="3886200"/>
            <a:ext cx="2819400" cy="381000"/>
          </a:xfrm>
          <a:prstGeom prst="wedgeRectCallout">
            <a:avLst>
              <a:gd name="adj1" fmla="val -93444"/>
              <a:gd name="adj2" fmla="val -10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של האובייקט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334000"/>
            <a:ext cx="476408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5" grpId="0" animBg="1"/>
      <p:bldP spid="260106" grpId="0" animBg="1"/>
      <p:bldP spid="260109" grpId="0" animBg="1"/>
      <p:bldP spid="26011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יצירת כמה אובייקטים מאותה מחלקה</a:t>
            </a:r>
            <a:endParaRPr lang="en-US" smtClean="0">
              <a:cs typeface="Arial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419600" y="2819400"/>
            <a:ext cx="4114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כאשר פונים לשיטה של אובייקט,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האובייקט מכיר את ערכי תכונותיו שלו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he-IL" b="1">
                <a:solidFill>
                  <a:schemeClr val="bg1"/>
                </a:solidFill>
              </a:rPr>
              <a:t>בלבד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sp>
        <p:nvSpPr>
          <p:cNvPr id="19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8E345F4E-7DBF-4C1D-AEB4-EB2E12F88CC5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17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3490913" cy="568642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76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28800"/>
            <a:ext cx="27908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יצירת מערך של </a:t>
            </a:r>
            <a:r>
              <a:rPr lang="en-US" smtClean="0"/>
              <a:t>Clock</a:t>
            </a:r>
            <a:r>
              <a:rPr lang="he-IL" smtClean="0"/>
              <a:t> 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5C3C7-8940-4B54-A561-25D3D6DAFF57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4038600" cy="573722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248400" y="13716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בדיוק כמו עבודה עם מערך של מבנים..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90600"/>
            <a:ext cx="3390900" cy="506095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הקצאה דינאמית של </a:t>
            </a:r>
            <a:r>
              <a:rPr lang="en-US" smtClean="0"/>
              <a:t>Clock</a:t>
            </a:r>
            <a:endParaRPr lang="he-IL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B7D0C9-2D47-42F0-8060-6388B5E6C58B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800"/>
            <a:ext cx="3657600" cy="4656138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2209800" y="2895600"/>
            <a:ext cx="3429000" cy="381000"/>
          </a:xfrm>
          <a:prstGeom prst="wedgeRectCallout">
            <a:avLst>
              <a:gd name="adj1" fmla="val -38474"/>
              <a:gd name="adj2" fmla="val 120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הקצאה דינאמית של אובייקט אחד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971800" y="5562600"/>
            <a:ext cx="1828800" cy="381000"/>
          </a:xfrm>
          <a:prstGeom prst="wedgeRectCallout">
            <a:avLst>
              <a:gd name="adj1" fmla="val -95449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שחרור ההקצאה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971800" y="2057400"/>
            <a:ext cx="2743200" cy="457200"/>
          </a:xfrm>
          <a:prstGeom prst="wedgeRectCallout">
            <a:avLst>
              <a:gd name="adj1" fmla="val 114142"/>
              <a:gd name="adj2" fmla="val 59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הקצאה דינאמית של מערך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15200" y="5257800"/>
            <a:ext cx="1524000" cy="381000"/>
          </a:xfrm>
          <a:prstGeom prst="wedgeRectCallout">
            <a:avLst>
              <a:gd name="adj1" fmla="val -83910"/>
              <a:gd name="adj2" fmla="val 40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שחרור המערך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276600" y="3886200"/>
            <a:ext cx="2133600" cy="914400"/>
          </a:xfrm>
          <a:prstGeom prst="wedgeRectCallout">
            <a:avLst>
              <a:gd name="adj1" fmla="val -74194"/>
              <a:gd name="adj2" fmla="val -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המשתנה הוא צביע, הפניה לשדות היא באמצעות &lt;-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פניה אל תכונות ושיטות המחלקה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הרשאות גישה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מחלקה המכילה מחלקה אחרת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העברת פרמטר </a:t>
            </a:r>
            <a:r>
              <a:rPr lang="en-US" dirty="0" smtClean="0"/>
              <a:t>by ref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בעיית ה- </a:t>
            </a:r>
            <a:r>
              <a:rPr lang="en-US" dirty="0" smtClean="0"/>
              <a:t>include</a:t>
            </a:r>
            <a:r>
              <a:rPr lang="he-IL" dirty="0" smtClean="0"/>
              <a:t> הכפולים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פרמטר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שיטת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ערך מוחזר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משתנה </a:t>
            </a:r>
            <a:r>
              <a:rPr lang="en-US" dirty="0" smtClean="0"/>
              <a:t>const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מתודות </a:t>
            </a:r>
            <a:r>
              <a:rPr lang="en-US" dirty="0" smtClean="0"/>
              <a:t>inline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DB88361B-5E10-4952-9C57-1502567A6C83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229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19812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הרשאות </a:t>
            </a:r>
            <a:r>
              <a:rPr lang="en-US" smtClean="0">
                <a:cs typeface="Arial" charset="0"/>
              </a:rPr>
              <a:t>private</a:t>
            </a:r>
            <a:r>
              <a:rPr lang="he-IL" smtClean="0"/>
              <a:t> ו- </a:t>
            </a:r>
            <a:r>
              <a:rPr lang="en-US" smtClean="0">
                <a:cs typeface="Arial" charset="0"/>
              </a:rPr>
              <a:t>public</a:t>
            </a:r>
          </a:p>
        </p:txBody>
      </p:sp>
      <p:sp>
        <p:nvSpPr>
          <p:cNvPr id="3072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לא נרצה שהתכונות שלנו יהיו חשופות ושכל אחד יוכל לשנות את ערכיהן ע"י השמה</a:t>
            </a:r>
          </a:p>
          <a:p>
            <a:pPr lvl="1" eaLnBrk="1" hangingPunct="1"/>
            <a:r>
              <a:rPr lang="he-IL" smtClean="0"/>
              <a:t>למשל שלא יוכלו לשים בערך של הדקות מספר שאינו בין 0 ל- 59</a:t>
            </a:r>
          </a:p>
          <a:p>
            <a:pPr eaLnBrk="1" hangingPunct="1"/>
            <a:r>
              <a:rPr lang="he-IL" smtClean="0"/>
              <a:t>לכן ניתן לתת הרשאות לתכונות ולשיטות של המחלקה</a:t>
            </a:r>
          </a:p>
          <a:p>
            <a:pPr lvl="1" eaLnBrk="1" hangingPunct="1"/>
            <a:r>
              <a:rPr lang="he-IL" smtClean="0"/>
              <a:t>לתכונות המחלקה ניתן הרשאת </a:t>
            </a:r>
            <a:r>
              <a:rPr lang="en-US" smtClean="0"/>
              <a:t>private</a:t>
            </a:r>
            <a:r>
              <a:rPr lang="he-IL" smtClean="0"/>
              <a:t>, משמע ניתן לגשת אליהן רק מתוך המחלקה</a:t>
            </a:r>
          </a:p>
          <a:p>
            <a:pPr lvl="1" eaLnBrk="1" hangingPunct="1"/>
            <a:r>
              <a:rPr lang="he-IL" smtClean="0"/>
              <a:t>שיטות יהיו תחת הרשאת </a:t>
            </a:r>
            <a:r>
              <a:rPr lang="en-US" smtClean="0"/>
              <a:t>public</a:t>
            </a:r>
            <a:r>
              <a:rPr lang="he-IL" smtClean="0"/>
              <a:t> כדי שיהיו נגישות מחוץ למחלקה</a:t>
            </a:r>
          </a:p>
          <a:p>
            <a:pPr lvl="1" eaLnBrk="1" hangingPunct="1"/>
            <a:r>
              <a:rPr lang="he-IL" smtClean="0"/>
              <a:t>שיטות שנרצה שיהיו לשימוש פנימי של המחלקה נגדיר ב- </a:t>
            </a:r>
            <a:r>
              <a:rPr lang="en-US" smtClean="0">
                <a:cs typeface="Arial" charset="0"/>
              </a:rPr>
              <a:t>private</a:t>
            </a:r>
          </a:p>
        </p:txBody>
      </p:sp>
      <p:sp>
        <p:nvSpPr>
          <p:cNvPr id="3072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CB3BD20D-8973-4C0F-9677-5CEE6B3C5D50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20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648200"/>
            <a:ext cx="4138613" cy="2036763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05200" y="4648200"/>
            <a:ext cx="914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" y="5105400"/>
            <a:ext cx="990600" cy="2286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304800" y="5562600"/>
            <a:ext cx="990600" cy="2286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5029200" y="4724400"/>
            <a:ext cx="3048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הרשאת ברירת המחדל היא </a:t>
            </a:r>
            <a:r>
              <a:rPr lang="en-US" b="1" dirty="0"/>
              <a:t>private</a:t>
            </a:r>
            <a:r>
              <a:rPr lang="he-IL" b="1" dirty="0"/>
              <a:t>, לכן לא היינו חייבים לציין אותה בהתחלה.</a:t>
            </a:r>
          </a:p>
          <a:p>
            <a:pPr algn="ctr" rtl="1">
              <a:defRPr/>
            </a:pPr>
            <a:r>
              <a:rPr lang="he-IL" b="1" dirty="0"/>
              <a:t>לכן חשוב היה בדוגמאות הקודמות לכתוב את ה- </a:t>
            </a:r>
            <a:r>
              <a:rPr lang="en-US" b="1" dirty="0"/>
              <a:t>public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352800"/>
            <a:ext cx="2438400" cy="3368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המחלקה </a:t>
            </a:r>
            <a:r>
              <a:rPr lang="en-US" smtClean="0">
                <a:cs typeface="Arial" charset="0"/>
              </a:rPr>
              <a:t>Clock</a:t>
            </a:r>
            <a:r>
              <a:rPr lang="he-IL" smtClean="0"/>
              <a:t> - השינוי בקוד</a:t>
            </a:r>
            <a:endParaRPr lang="en-US" smtClean="0">
              <a:cs typeface="Arial" charset="0"/>
            </a:endParaRPr>
          </a:p>
        </p:txBody>
      </p:sp>
      <p:sp>
        <p:nvSpPr>
          <p:cNvPr id="31748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עם שינוי ההרשאה נקבל שגיאת קומפילציה:</a:t>
            </a:r>
            <a:endParaRPr lang="en-US" sz="2800" smtClean="0"/>
          </a:p>
          <a:p>
            <a:endParaRPr lang="he-IL" smtClean="0"/>
          </a:p>
        </p:txBody>
      </p:sp>
      <p:sp>
        <p:nvSpPr>
          <p:cNvPr id="3174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9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00AF1110-3072-464A-9027-F918F9A5256F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21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5000"/>
            <a:ext cx="8456613" cy="13477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457200" y="5486400"/>
            <a:ext cx="2362200" cy="6096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</a:t>
            </a:r>
            <a:endParaRPr lang="en-US" smtClean="0">
              <a:cs typeface="Arial" charset="0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3200" smtClean="0"/>
              <a:t>כדי לאפשר השמת ערך בתכונות שהן </a:t>
            </a:r>
            <a:r>
              <a:rPr lang="en-US" sz="3200" smtClean="0">
                <a:cs typeface="Arial" charset="0"/>
              </a:rPr>
              <a:t>private</a:t>
            </a:r>
            <a:r>
              <a:rPr lang="he-IL" sz="3200" smtClean="0"/>
              <a:t>, נכתוב שיטות שהן </a:t>
            </a:r>
            <a:r>
              <a:rPr lang="en-US" sz="3200" smtClean="0">
                <a:cs typeface="Arial" charset="0"/>
              </a:rPr>
              <a:t>public</a:t>
            </a:r>
            <a:r>
              <a:rPr lang="he-IL" sz="3200" smtClean="0"/>
              <a:t> המבצעות את פעולת ההשמה</a:t>
            </a:r>
          </a:p>
          <a:p>
            <a:pPr lvl="1"/>
            <a:r>
              <a:rPr lang="he-IL" sz="3200" smtClean="0"/>
              <a:t>נרצה לכתוב שיטה המקבלת כנתון את הערך המבוקש, השיטה תבצע את בדיקות התקינות על ערך זה ולבסוף תשים אותו בתכונה</a:t>
            </a:r>
          </a:p>
          <a:p>
            <a:pPr lvl="1"/>
            <a:r>
              <a:rPr lang="he-IL" sz="3200" smtClean="0"/>
              <a:t>נרצה לכתוב שיטה המחזירה את ערך התכונה</a:t>
            </a:r>
          </a:p>
          <a:p>
            <a:r>
              <a:rPr lang="he-IL" sz="3200" smtClean="0"/>
              <a:t>נהוג לקרוא לשיטות אלו </a:t>
            </a:r>
            <a:r>
              <a:rPr lang="en-US" sz="3200" smtClean="0">
                <a:cs typeface="Arial" charset="0"/>
              </a:rPr>
              <a:t>setter</a:t>
            </a:r>
            <a:r>
              <a:rPr lang="he-IL" sz="3200" smtClean="0"/>
              <a:t>'ים ו- </a:t>
            </a:r>
            <a:r>
              <a:rPr lang="en-US" sz="3200" smtClean="0">
                <a:cs typeface="Arial" charset="0"/>
              </a:rPr>
              <a:t>getter</a:t>
            </a:r>
            <a:r>
              <a:rPr lang="he-IL" sz="3200" smtClean="0"/>
              <a:t>'ים</a:t>
            </a:r>
            <a:endParaRPr lang="en-US" sz="3200" smtClean="0">
              <a:cs typeface="Arial" charset="0"/>
            </a:endParaRPr>
          </a:p>
        </p:txBody>
      </p:sp>
      <p:sp>
        <p:nvSpPr>
          <p:cNvPr id="3277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4B53E1C9-30B7-4CF7-BE09-36B11A2C96CD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22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99A553E0-C738-4D7B-B1AB-40209C29A25E}" type="slidenum">
              <a:rPr lang="he-IL" sz="1400" b="1">
                <a:solidFill>
                  <a:srgbClr val="FFFFFF"/>
                </a:solidFill>
              </a:rPr>
              <a:pPr algn="ctr">
                <a:defRPr/>
              </a:pPr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setter</a:t>
            </a:r>
            <a:r>
              <a:rPr lang="he-IL" smtClean="0"/>
              <a:t>'ים ו- </a:t>
            </a:r>
            <a:r>
              <a:rPr lang="en-US" smtClean="0">
                <a:cs typeface="Arial" charset="0"/>
              </a:rPr>
              <a:t>getter</a:t>
            </a:r>
            <a:r>
              <a:rPr lang="he-IL" smtClean="0"/>
              <a:t>'ים</a:t>
            </a:r>
            <a:endParaRPr lang="en-US" smtClean="0">
              <a:cs typeface="Arial" charset="0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sz="3200" smtClean="0"/>
              <a:t>עבור כל תכונה נכתוב שיטה המחזירה את ערכה ושיטה ששמה בה ערך</a:t>
            </a:r>
          </a:p>
          <a:p>
            <a:pPr lvl="1" eaLnBrk="1" hangingPunct="1">
              <a:lnSpc>
                <a:spcPct val="80000"/>
              </a:lnSpc>
            </a:pPr>
            <a:r>
              <a:rPr lang="he-IL" sz="2800" smtClean="0"/>
              <a:t>למשל, עבור </a:t>
            </a:r>
            <a:r>
              <a:rPr lang="en-US" sz="2800" smtClean="0"/>
              <a:t>Clock</a:t>
            </a:r>
            <a:r>
              <a:rPr lang="he-IL" sz="2800" smtClean="0"/>
              <a:t> נוסיף את השיטות הבאות:</a:t>
            </a:r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51DDBA4-767E-4857-AF71-5F3B9076A9C7}" type="slidenum">
              <a:rPr lang="he-IL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4672013" cy="3657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67200" y="2667000"/>
            <a:ext cx="914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4876800"/>
            <a:ext cx="4114800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ular Callout 14"/>
          <p:cNvSpPr/>
          <p:nvPr/>
        </p:nvSpPr>
        <p:spPr>
          <a:xfrm>
            <a:off x="5638800" y="5105400"/>
            <a:ext cx="3276600" cy="914400"/>
          </a:xfrm>
          <a:prstGeom prst="wedgeRectCallout">
            <a:avLst>
              <a:gd name="adj1" fmla="val -69778"/>
              <a:gd name="adj2" fmla="val 1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במידה ומימוש השיטה הוא פקודה אחת בלבד, ניתן לחרוג מהמנהג של מימושים ב- </a:t>
            </a:r>
            <a:r>
              <a:rPr lang="en-US" b="1" dirty="0" err="1"/>
              <a:t>cpp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AF67CB5F-BAE7-4BCB-A2C7-D5251158B592}" type="slidenum">
              <a:rPr lang="he-IL" sz="1400" b="1">
                <a:solidFill>
                  <a:srgbClr val="FFFFFF"/>
                </a:solidFill>
              </a:rPr>
              <a:pPr algn="ctr">
                <a:defRPr/>
              </a:pPr>
              <a:t>24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setter</a:t>
            </a:r>
            <a:r>
              <a:rPr lang="he-IL" smtClean="0"/>
              <a:t>'ים ו- </a:t>
            </a:r>
            <a:r>
              <a:rPr lang="en-US" smtClean="0">
                <a:cs typeface="Arial" charset="0"/>
              </a:rPr>
              <a:t>getter</a:t>
            </a:r>
            <a:r>
              <a:rPr lang="he-IL" smtClean="0"/>
              <a:t>'ים – מימושים</a:t>
            </a:r>
            <a:endParaRPr lang="en-US" sz="2400" smtClean="0">
              <a:cs typeface="Arial" charset="0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15268F9-030E-49EA-B90C-8399B0F5A825}" type="slidenum">
              <a:rPr lang="he-IL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6096000" cy="5784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3886200" y="1981200"/>
            <a:ext cx="5029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בתוך ה- </a:t>
            </a:r>
            <a:r>
              <a:rPr lang="en-US" b="1">
                <a:solidFill>
                  <a:schemeClr val="bg1"/>
                </a:solidFill>
              </a:rPr>
              <a:t>setter</a:t>
            </a:r>
            <a:r>
              <a:rPr lang="he-IL" b="1">
                <a:solidFill>
                  <a:schemeClr val="bg1"/>
                </a:solidFill>
              </a:rPr>
              <a:t>'ים באה לידי ביטוי העבודה שהתכונות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הן </a:t>
            </a:r>
            <a:r>
              <a:rPr lang="en-US" b="1">
                <a:solidFill>
                  <a:schemeClr val="bg1"/>
                </a:solidFill>
              </a:rPr>
              <a:t>private</a:t>
            </a:r>
            <a:r>
              <a:rPr lang="he-IL" b="1">
                <a:solidFill>
                  <a:schemeClr val="bg1"/>
                </a:solidFill>
              </a:rPr>
              <a:t>: לא ניתן לשנות אותן ללא בקרה</a:t>
            </a:r>
            <a:endParaRPr lang="en-US" b="1">
              <a:solidFill>
                <a:schemeClr val="bg1"/>
              </a:solidFill>
            </a:endParaRP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9CF0B360-0A49-4488-A3AD-A6092C718B1D}" type="slidenum">
              <a:rPr lang="he-IL" sz="1400" b="1">
                <a:solidFill>
                  <a:srgbClr val="FFFFFF"/>
                </a:solidFill>
              </a:rPr>
              <a:pPr algn="ctr">
                <a:defRPr/>
              </a:pPr>
              <a:t>25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דוגמא לשימוש ב- </a:t>
            </a:r>
            <a:r>
              <a:rPr lang="en-US" smtClean="0">
                <a:cs typeface="Arial" charset="0"/>
              </a:rPr>
              <a:t>setter</a:t>
            </a:r>
            <a:r>
              <a:rPr lang="he-IL" smtClean="0"/>
              <a:t>'ים וב- </a:t>
            </a:r>
            <a:r>
              <a:rPr lang="en-US" smtClean="0">
                <a:cs typeface="Arial" charset="0"/>
              </a:rPr>
              <a:t>getter</a:t>
            </a:r>
            <a:r>
              <a:rPr lang="he-IL" smtClean="0"/>
              <a:t>'ים</a:t>
            </a:r>
            <a:endParaRPr lang="en-US" smtClean="0">
              <a:cs typeface="Arial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09700"/>
            <a:ext cx="8153400" cy="4000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FA2306-046F-47B1-8447-F1690868773B}" type="slidenum">
              <a:rPr lang="he-IL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038600" y="3962400"/>
            <a:ext cx="2133600" cy="381000"/>
          </a:xfrm>
          <a:prstGeom prst="wedgeRectCallout">
            <a:avLst>
              <a:gd name="adj1" fmla="val -82152"/>
              <a:gd name="adj2" fmla="val 10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שימוש ב- </a:t>
            </a:r>
            <a:r>
              <a:rPr lang="en-US" b="1" dirty="0"/>
              <a:t>setter</a:t>
            </a:r>
            <a:r>
              <a:rPr lang="he-IL" b="1" dirty="0"/>
              <a:t>'ים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324600" y="4343400"/>
            <a:ext cx="2133600" cy="381000"/>
          </a:xfrm>
          <a:prstGeom prst="wedgeRectCallout">
            <a:avLst>
              <a:gd name="adj1" fmla="val -57756"/>
              <a:gd name="adj2" fmla="val 103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שימוש ב- </a:t>
            </a:r>
            <a:r>
              <a:rPr lang="en-US" b="1" dirty="0"/>
              <a:t>getter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ערכי </a:t>
            </a:r>
            <a:r>
              <a:rPr lang="en-US" smtClean="0"/>
              <a:t>default</a:t>
            </a:r>
            <a:r>
              <a:rPr lang="he-IL" smtClean="0"/>
              <a:t> לשיטות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4E709-9738-4EAD-9B31-304A34D235A1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5038725" cy="396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3276600"/>
            <a:ext cx="9144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257800" y="1219200"/>
            <a:ext cx="3733800" cy="685800"/>
          </a:xfrm>
          <a:prstGeom prst="wedgeRectCallout">
            <a:avLst>
              <a:gd name="adj1" fmla="val -90158"/>
              <a:gd name="adj2" fmla="val 28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זוהי גם העמסת שיטות, שכן עכשיו ניתן לקרוא לשיטות אלו ב- 2 אופנים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133600"/>
            <a:ext cx="3476625" cy="4130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67200" y="914400"/>
            <a:ext cx="914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4343400"/>
            <a:ext cx="20574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0"/>
            <a:ext cx="6781800" cy="44767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877888"/>
            <a:ext cx="4267200" cy="36941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enum</a:t>
            </a:r>
            <a:r>
              <a:rPr lang="he-IL" smtClean="0"/>
              <a:t> במחלקה</a:t>
            </a:r>
          </a:p>
        </p:txBody>
      </p:sp>
      <p:sp>
        <p:nvSpPr>
          <p:cNvPr id="3789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CC271-2990-4D0B-AB54-D5C855CDA0FB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286000"/>
            <a:ext cx="914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877888"/>
            <a:ext cx="1143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clock.cpp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895600"/>
            <a:ext cx="4191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09600" y="4724400"/>
            <a:ext cx="6172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1143000" y="1676400"/>
            <a:ext cx="3581400" cy="533400"/>
          </a:xfrm>
          <a:prstGeom prst="wedgeRectCallout">
            <a:avLst>
              <a:gd name="adj1" fmla="val -52450"/>
              <a:gd name="adj2" fmla="val 155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נגדיר את ה- </a:t>
            </a:r>
            <a:r>
              <a:rPr lang="en-US" b="1" dirty="0" err="1"/>
              <a:t>enum</a:t>
            </a:r>
            <a:r>
              <a:rPr lang="he-IL" b="1" dirty="0"/>
              <a:t> ב- </a:t>
            </a:r>
            <a:r>
              <a:rPr lang="en-US" b="1" dirty="0"/>
              <a:t>public</a:t>
            </a:r>
            <a:r>
              <a:rPr lang="he-IL" b="1" dirty="0"/>
              <a:t> כדי שיהיה נגיש גם מחוץ למחלקה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7620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 err="1"/>
              <a:t>enum</a:t>
            </a:r>
            <a:r>
              <a:rPr lang="he-IL" b="1" dirty="0"/>
              <a:t> מוגדר בתוך המחלקה ולא גלובלית, משום שערכיו קשורים לעולם הבעיה של המחלקה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6324600"/>
            <a:ext cx="2743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ular Callout 16"/>
          <p:cNvSpPr/>
          <p:nvPr/>
        </p:nvSpPr>
        <p:spPr>
          <a:xfrm>
            <a:off x="3657600" y="5715000"/>
            <a:ext cx="4267200" cy="685800"/>
          </a:xfrm>
          <a:prstGeom prst="wedgeRectCallout">
            <a:avLst>
              <a:gd name="adj1" fmla="val -109813"/>
              <a:gd name="adj2" fmla="val -12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/>
              <a:t>private</a:t>
            </a:r>
            <a:r>
              <a:rPr lang="he-IL" b="1" dirty="0"/>
              <a:t> עבר לסוף הקובץ משום שיש בו שימוש ב- </a:t>
            </a:r>
            <a:r>
              <a:rPr lang="en-US" b="1" dirty="0" err="1"/>
              <a:t>enum</a:t>
            </a:r>
            <a:r>
              <a:rPr lang="he-IL" b="1" dirty="0"/>
              <a:t>, שצריך להיות מוגדר מעליו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enum</a:t>
            </a:r>
            <a:r>
              <a:rPr lang="he-IL" smtClean="0"/>
              <a:t> במחלקה: ה- </a:t>
            </a:r>
            <a:r>
              <a:rPr lang="en-US" smtClean="0"/>
              <a:t>main</a:t>
            </a:r>
            <a:endParaRPr lang="he-IL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63995F-D35E-4A3F-9E23-97959075DAB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5129213" cy="5400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90600" y="3962400"/>
            <a:ext cx="4267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990600" y="5257800"/>
            <a:ext cx="4267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581400" y="3048000"/>
            <a:ext cx="5334000" cy="685800"/>
          </a:xfrm>
          <a:prstGeom prst="wedgeRectCallout">
            <a:avLst>
              <a:gd name="adj1" fmla="val -45360"/>
              <a:gd name="adj2" fmla="val 78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 err="1"/>
              <a:t>enum</a:t>
            </a:r>
            <a:r>
              <a:rPr lang="he-IL" b="1" dirty="0"/>
              <a:t> הוא קבוע המוגדר בחלק ה- </a:t>
            </a:r>
            <a:r>
              <a:rPr lang="en-US" b="1" dirty="0"/>
              <a:t>public</a:t>
            </a:r>
            <a:r>
              <a:rPr lang="he-IL" b="1" dirty="0"/>
              <a:t> במחלקה, לכן ניתן לגשת אליו בשמו המלא מחוץ למחלקה</a:t>
            </a:r>
          </a:p>
        </p:txBody>
      </p:sp>
      <p:pic>
        <p:nvPicPr>
          <p:cNvPr id="389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057400"/>
            <a:ext cx="530066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1371600"/>
            <a:ext cx="5540375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מחלקה המכילה מחלקה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317B69-3C05-4E08-8575-5ABF770032EB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886200"/>
            <a:ext cx="4724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838200" y="4800600"/>
            <a:ext cx="4876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838200" y="5943600"/>
            <a:ext cx="1981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399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143000"/>
            <a:ext cx="6067425" cy="2057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276600" y="2438400"/>
            <a:ext cx="22098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3810000" y="5410200"/>
            <a:ext cx="4038600" cy="990600"/>
          </a:xfrm>
          <a:prstGeom prst="wedgeRectCallout">
            <a:avLst>
              <a:gd name="adj1" fmla="val -60178"/>
              <a:gd name="adj2" fmla="val -88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מטעמי יעילות, כדי לא לשלוח העתק של האובייקט לפונקציה, נשלח רק </a:t>
            </a:r>
            <a:r>
              <a:rPr lang="en-US" b="1" dirty="0"/>
              <a:t>reference</a:t>
            </a:r>
            <a:r>
              <a:rPr lang="he-IL" b="1" dirty="0"/>
              <a:t> אליו. מקביל לשליחת מצביע ב- </a:t>
            </a:r>
            <a:r>
              <a:rPr lang="en-US" b="1" dirty="0"/>
              <a:t>C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תכנות מונחה</a:t>
            </a:r>
            <a:r>
              <a:rPr lang="he-IL" smtClean="0">
                <a:solidFill>
                  <a:srgbClr val="0000FF"/>
                </a:solidFill>
              </a:rPr>
              <a:t> </a:t>
            </a:r>
            <a:r>
              <a:rPr lang="he-IL" smtClean="0"/>
              <a:t>עצמים (</a:t>
            </a:r>
            <a:r>
              <a:rPr lang="en-US" smtClean="0"/>
              <a:t>OOP</a:t>
            </a:r>
            <a:r>
              <a:rPr lang="he-IL" smtClean="0"/>
              <a:t>)</a:t>
            </a:r>
            <a:endParaRPr lang="en-US" smtClean="0"/>
          </a:p>
        </p:txBody>
      </p:sp>
      <p:sp>
        <p:nvSpPr>
          <p:cNvPr id="13315" name="Rectangle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הבסיס התפיסתי של תכנות מכוון עצמים הוא שכך מאורגן העולם: בעצמים</a:t>
            </a:r>
          </a:p>
          <a:p>
            <a:pPr eaLnBrk="1" hangingPunct="1"/>
            <a:r>
              <a:rPr lang="he-IL" smtClean="0"/>
              <a:t>כל דבר הוא אובייקט: כסא, שולחן, סטודנט, מרצה וכד'</a:t>
            </a:r>
          </a:p>
          <a:p>
            <a:pPr eaLnBrk="1" hangingPunct="1"/>
            <a:r>
              <a:rPr lang="he-IL" smtClean="0"/>
              <a:t>לכל אובייקט יש מאפיינים המייצגים אותו</a:t>
            </a:r>
          </a:p>
          <a:p>
            <a:pPr lvl="1" eaLnBrk="1" hangingPunct="1"/>
            <a:r>
              <a:rPr lang="he-IL" smtClean="0"/>
              <a:t>למשל, לסטודנט יש שם, ת.ז. וממוצע</a:t>
            </a:r>
          </a:p>
          <a:p>
            <a:pPr eaLnBrk="1" hangingPunct="1"/>
            <a:r>
              <a:rPr lang="he-IL" smtClean="0"/>
              <a:t>לכל אובייקט יש פעולות שהוא יודע לעשות</a:t>
            </a:r>
          </a:p>
          <a:p>
            <a:pPr lvl="1" eaLnBrk="1" hangingPunct="1"/>
            <a:r>
              <a:rPr lang="he-IL" smtClean="0"/>
              <a:t>למשל, סטודנט יכול לעשות שיעורי בית, ללמוד למבחנים וללכת לים</a:t>
            </a:r>
            <a:endParaRPr lang="en-US" smtClean="0">
              <a:cs typeface="Arial" charset="0"/>
            </a:endParaRPr>
          </a:p>
        </p:txBody>
      </p:sp>
      <p:sp>
        <p:nvSpPr>
          <p:cNvPr id="1331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3117EEE-9FDC-4591-8A6A-C1384E333717}" type="slidenum">
              <a:rPr lang="he-IL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מחלקה המכילה מחלקה: ה- </a:t>
            </a:r>
            <a:r>
              <a:rPr lang="en-US" smtClean="0"/>
              <a:t>main</a:t>
            </a:r>
            <a:endParaRPr lang="he-IL" smtClean="0"/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C85A4F-A8A3-4085-AE2A-C7E610E625D7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0965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969963"/>
            <a:ext cx="3962400" cy="5735637"/>
          </a:xfrm>
          <a:noFill/>
          <a:ln>
            <a:solidFill>
              <a:srgbClr val="0070C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5410200"/>
            <a:ext cx="2743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409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90800"/>
            <a:ext cx="32639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4419600" y="5181600"/>
            <a:ext cx="2209800" cy="381000"/>
          </a:xfrm>
          <a:prstGeom prst="wedgeRectCallout">
            <a:avLst>
              <a:gd name="adj1" fmla="val -87103"/>
              <a:gd name="adj2" fmla="val 5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שליחת </a:t>
            </a:r>
            <a:r>
              <a:rPr lang="en-US" b="1" dirty="0"/>
              <a:t>ref</a:t>
            </a:r>
            <a:r>
              <a:rPr lang="he-IL" b="1" dirty="0"/>
              <a:t> לאובייקט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בעיית ה- </a:t>
            </a:r>
            <a:r>
              <a:rPr lang="en-US" smtClean="0"/>
              <a:t>include</a:t>
            </a:r>
            <a:r>
              <a:rPr lang="he-IL" smtClean="0"/>
              <a:t> הכפולים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14F74-4DD5-4FE6-8AC0-3F70F1749512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3352800" cy="51800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2133600"/>
            <a:ext cx="2286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191000" y="1676400"/>
            <a:ext cx="2895600" cy="381000"/>
          </a:xfrm>
          <a:prstGeom prst="wedgeRectCallout">
            <a:avLst>
              <a:gd name="adj1" fmla="val -96820"/>
              <a:gd name="adj2" fmla="val 71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תוספת לעומת השקף הקודם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ופתאום יש שגיאת קומפילציה: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4288" y="3105150"/>
            <a:ext cx="4405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9038" y="3519488"/>
            <a:ext cx="49672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3733800" y="3048000"/>
            <a:ext cx="495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הפתרון: לעטוף כל קובץ </a:t>
            </a:r>
            <a:r>
              <a:rPr lang="en-US" smtClean="0"/>
              <a:t>h</a:t>
            </a:r>
            <a:r>
              <a:rPr lang="he-IL" smtClean="0"/>
              <a:t> ב- </a:t>
            </a:r>
            <a:r>
              <a:rPr lang="en-US" smtClean="0"/>
              <a:t>ifndef</a:t>
            </a:r>
            <a:endParaRPr lang="he-IL" smtClean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51FE58-ECFF-4B24-B00D-4E9E8C4AA8D0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90613"/>
            <a:ext cx="6577013" cy="56149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143000"/>
            <a:ext cx="19812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28600" y="6400800"/>
            <a:ext cx="1981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181600" y="14478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כדי למנוע שגיאות קומפילציה בעתיד, נעטוף כל קובץ </a:t>
            </a:r>
            <a:r>
              <a:rPr lang="en-US" b="1" dirty="0"/>
              <a:t>h</a:t>
            </a:r>
            <a:r>
              <a:rPr lang="he-IL" b="1" dirty="0"/>
              <a:t> ב- </a:t>
            </a:r>
            <a:r>
              <a:rPr lang="en-US" b="1" dirty="0" err="1"/>
              <a:t>ifndef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1371600"/>
            <a:ext cx="5540375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תזכורת: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C9CBFC-25A7-415E-8304-0E3C92735141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800600"/>
            <a:ext cx="4724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3810000" y="5410200"/>
            <a:ext cx="4038600" cy="990600"/>
          </a:xfrm>
          <a:prstGeom prst="wedgeRectCallout">
            <a:avLst>
              <a:gd name="adj1" fmla="val -60178"/>
              <a:gd name="adj2" fmla="val -88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מטעמי יעילות, כדי לא לשלוח העתק של האובייקט לפונקציה, נשלח רק </a:t>
            </a:r>
            <a:r>
              <a:rPr lang="en-US" b="1" dirty="0"/>
              <a:t>reference</a:t>
            </a:r>
            <a:r>
              <a:rPr lang="he-IL" b="1" dirty="0"/>
              <a:t> אליו. מקביל לשליחת מצביע ב- </a:t>
            </a:r>
            <a:r>
              <a:rPr lang="en-US" b="1" dirty="0"/>
              <a:t>C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defRPr/>
            </a:pPr>
            <a:r>
              <a:rPr lang="he-IL" smtClean="0"/>
              <a:t>ראינו </a:t>
            </a:r>
            <a:r>
              <a:rPr lang="he-IL" dirty="0" smtClean="0"/>
              <a:t>שניתן להעביר אובייקט לשיטה </a:t>
            </a:r>
            <a:r>
              <a:rPr lang="en-US" dirty="0" smtClean="0"/>
              <a:t>by ref</a:t>
            </a:r>
            <a:r>
              <a:rPr lang="he-IL" dirty="0" smtClean="0"/>
              <a:t> כדי לחסוך את ההעתקה שלו</a:t>
            </a:r>
          </a:p>
          <a:p>
            <a:pPr>
              <a:defRPr/>
            </a:pPr>
            <a:r>
              <a:rPr lang="he-IL" u="sng" dirty="0" smtClean="0"/>
              <a:t>הבעיה:</a:t>
            </a:r>
            <a:r>
              <a:rPr lang="he-IL" dirty="0" smtClean="0"/>
              <a:t> האובייקט המקורי חשוף לשינויים בתוך הפונקציה</a:t>
            </a:r>
          </a:p>
          <a:p>
            <a:pPr>
              <a:defRPr/>
            </a:pPr>
            <a:r>
              <a:rPr lang="he-IL" u="sng" dirty="0" smtClean="0"/>
              <a:t>הפתרון:</a:t>
            </a:r>
            <a:r>
              <a:rPr lang="he-IL" dirty="0" smtClean="0"/>
              <a:t> הצהרה שהפונקציה אינה משנה את הפרמטר</a:t>
            </a:r>
          </a:p>
          <a:p>
            <a:pPr>
              <a:defRPr/>
            </a:pPr>
            <a:r>
              <a:rPr lang="he-IL" u="sng" dirty="0" smtClean="0"/>
              <a:t>סינטקס:</a:t>
            </a:r>
            <a:r>
              <a:rPr lang="he-IL" dirty="0" smtClean="0"/>
              <a:t> שמים את המילה </a:t>
            </a:r>
            <a:r>
              <a:rPr lang="en-US" dirty="0" smtClean="0"/>
              <a:t>const</a:t>
            </a:r>
            <a:r>
              <a:rPr lang="he-IL" dirty="0" smtClean="0"/>
              <a:t> לפני טיפוס הפרמטר:</a:t>
            </a:r>
          </a:p>
          <a:p>
            <a:pPr algn="l" rtl="0">
              <a:buFont typeface="Wingdings 2" pitchFamily="18" charset="2"/>
              <a:buNone/>
              <a:defRPr/>
            </a:pPr>
            <a:r>
              <a:rPr lang="en-US" dirty="0" smtClean="0"/>
              <a:t>void </a:t>
            </a:r>
            <a:r>
              <a:rPr lang="en-US" dirty="0" err="1" smtClean="0"/>
              <a:t>foo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 </a:t>
            </a:r>
            <a:r>
              <a:rPr lang="en-US" dirty="0" err="1" smtClean="0"/>
              <a:t>MyClass</a:t>
            </a:r>
            <a:r>
              <a:rPr lang="en-US" dirty="0" smtClean="0"/>
              <a:t>&amp;  c)</a:t>
            </a:r>
          </a:p>
          <a:p>
            <a:pPr>
              <a:defRPr/>
            </a:pPr>
            <a:r>
              <a:rPr lang="he-IL" dirty="0" smtClean="0"/>
              <a:t>המשתנה יהיה קבוע בתוך הפונקציה, ולא ניתן יהיה לשנותו</a:t>
            </a:r>
          </a:p>
          <a:p>
            <a:pPr>
              <a:buFont typeface="Wingdings 2" pitchFamily="18" charset="2"/>
              <a:buNone/>
              <a:defRPr/>
            </a:pPr>
            <a:endParaRPr lang="he-IL" dirty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הבעייתיות בהעברת פרמטר </a:t>
            </a:r>
            <a:r>
              <a:rPr lang="en-US" smtClean="0"/>
              <a:t>by ref</a:t>
            </a:r>
            <a:endParaRPr lang="he-IL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785521-92E0-458E-B71F-CFDB7D0FB460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העברת פרמטר כ-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FEEF2-9F79-4591-BB2A-612F01AA169D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50913"/>
            <a:ext cx="6248400" cy="5348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19400" y="4419600"/>
            <a:ext cx="609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581400" y="5181600"/>
            <a:ext cx="4572000" cy="457200"/>
          </a:xfrm>
          <a:prstGeom prst="wedgeRectCallout">
            <a:avLst>
              <a:gd name="adj1" fmla="val -59870"/>
              <a:gd name="adj2" fmla="val -150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הגנה על הפרמטר מפני שינויים בתוך הפונקציה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משתנים/פרמטרים שהם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219200"/>
            <a:ext cx="8458200" cy="4572000"/>
          </a:xfrm>
        </p:spPr>
        <p:txBody>
          <a:bodyPr/>
          <a:lstStyle/>
          <a:p>
            <a:r>
              <a:rPr lang="he-IL" smtClean="0"/>
              <a:t>לא ניתן לשנות את ערכיו של משתנה שהוגדר כ- </a:t>
            </a:r>
            <a:r>
              <a:rPr lang="en-US" smtClean="0"/>
              <a:t>const</a:t>
            </a:r>
            <a:endParaRPr lang="he-IL" smtClean="0"/>
          </a:p>
          <a:p>
            <a:r>
              <a:rPr lang="he-IL" smtClean="0"/>
              <a:t>הקומפיילר לא מאפשר להפעיל אף שיטה על משתנה שהוא </a:t>
            </a:r>
            <a:r>
              <a:rPr lang="en-US" smtClean="0"/>
              <a:t>const</a:t>
            </a:r>
            <a:r>
              <a:rPr lang="he-IL" smtClean="0"/>
              <a:t>: </a:t>
            </a:r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הפתרון: הגדרת השיטה כ-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C37E-3D05-4A0A-A8A1-7271D41149F6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05200"/>
            <a:ext cx="2587625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3" y="2590800"/>
            <a:ext cx="94535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5632450" cy="48434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שיטות שהן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4813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382000" cy="4572000"/>
          </a:xfrm>
        </p:spPr>
        <p:txBody>
          <a:bodyPr/>
          <a:lstStyle/>
          <a:p>
            <a:r>
              <a:rPr lang="he-IL" smtClean="0"/>
              <a:t>כאשר שיטה אינה משנה את ערכי תכונות האובייקט, נצהיר עליה כ-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805729-36B8-48BF-BA1C-455EAA5A6A2C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352800"/>
            <a:ext cx="533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200400" y="3810000"/>
            <a:ext cx="5334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343400" y="2133600"/>
            <a:ext cx="4495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u="sng" dirty="0"/>
              <a:t>שימו לב:</a:t>
            </a:r>
            <a:r>
              <a:rPr lang="he-IL" b="1" dirty="0"/>
              <a:t> הקומפיילר אינו מתריע על אי הגדרת </a:t>
            </a:r>
            <a:r>
              <a:rPr lang="en-US" b="1" dirty="0"/>
              <a:t>const</a:t>
            </a:r>
            <a:r>
              <a:rPr lang="he-IL" b="1" dirty="0"/>
              <a:t>, אך זהו תכנות נכון, מעין "חוזה" בין מי שכותב את המחלקה למי שמשתמש בה, ולכן יש להקפיד על שימוש נכון ב- </a:t>
            </a:r>
            <a:r>
              <a:rPr lang="en-US" b="1" dirty="0"/>
              <a:t>const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600"/>
            <a:ext cx="2924175" cy="22018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209800"/>
            <a:ext cx="6183313" cy="15716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843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382000" cy="4572000"/>
          </a:xfrm>
        </p:spPr>
        <p:txBody>
          <a:bodyPr/>
          <a:lstStyle/>
          <a:p>
            <a:r>
              <a:rPr lang="he-IL" smtClean="0"/>
              <a:t>2 שיטות בעלות שם זהה ורשימת פרמטרים זהה, יכולות להיבדל אחת מהשניה ב- </a:t>
            </a:r>
            <a:r>
              <a:rPr lang="en-US" smtClean="0"/>
              <a:t>const</a:t>
            </a:r>
            <a:r>
              <a:rPr lang="he-IL" smtClean="0"/>
              <a:t> (</a:t>
            </a:r>
            <a:r>
              <a:rPr lang="en-US" smtClean="0"/>
              <a:t>functions overloading</a:t>
            </a:r>
            <a:r>
              <a:rPr lang="he-IL" smtClean="0"/>
              <a:t>):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במקרה זה, כאשר יש משתנה רגיל ומשתנה </a:t>
            </a:r>
            <a:r>
              <a:rPr lang="en-US" smtClean="0"/>
              <a:t>const</a:t>
            </a:r>
            <a:r>
              <a:rPr lang="he-IL" smtClean="0"/>
              <a:t> כל אחד יפנה לשיטה המתאימה</a:t>
            </a:r>
          </a:p>
          <a:p>
            <a:r>
              <a:rPr lang="he-IL" smtClean="0"/>
              <a:t>דוגמא: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91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</a:t>
            </a:r>
            <a:r>
              <a:rPr lang="he-IL" smtClean="0"/>
              <a:t> הוא חלק מחתימת השיטה</a:t>
            </a:r>
          </a:p>
        </p:txBody>
      </p:sp>
      <p:sp>
        <p:nvSpPr>
          <p:cNvPr id="4915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217A7C-56F0-49C8-9726-BA19F8551843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715000"/>
            <a:ext cx="2705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שאלה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r>
              <a:rPr lang="he-IL" smtClean="0"/>
              <a:t>האם ניתן היה לוותר על אחת מ- 2 הגרסאות?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כן, הגרסא בלי ה- </a:t>
            </a:r>
            <a:r>
              <a:rPr lang="en-US" smtClean="0"/>
              <a:t>const</a:t>
            </a:r>
            <a:endParaRPr lang="he-IL" smtClean="0"/>
          </a:p>
          <a:p>
            <a:r>
              <a:rPr lang="he-IL" smtClean="0"/>
              <a:t>משתנה שהוא </a:t>
            </a:r>
            <a:r>
              <a:rPr lang="en-US" smtClean="0"/>
              <a:t>const</a:t>
            </a:r>
            <a:r>
              <a:rPr lang="he-IL" smtClean="0"/>
              <a:t> יכול להפעיל אך ורק שיטה שהיא </a:t>
            </a:r>
            <a:r>
              <a:rPr lang="en-US" smtClean="0"/>
              <a:t>const</a:t>
            </a:r>
            <a:endParaRPr lang="he-IL" smtClean="0"/>
          </a:p>
          <a:p>
            <a:r>
              <a:rPr lang="he-IL" smtClean="0"/>
              <a:t>משתנה רגיל יכול להפעיל כל שיטה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FB9CCC-3B91-4773-B7A1-63E3FF47FC0C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6183313" cy="15716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העולם מורכב מאובייקטים </a:t>
            </a:r>
            <a:endParaRPr lang="en-US" sz="3600" smtClean="0"/>
          </a:p>
        </p:txBody>
      </p:sp>
      <p:sp>
        <p:nvSpPr>
          <p:cNvPr id="199683" name="Rectangle 3"/>
          <p:cNvSpPr>
            <a:spLocks noGrp="1"/>
          </p:cNvSpPr>
          <p:nvPr>
            <p:ph sz="quarter" idx="4294967295"/>
          </p:nvPr>
        </p:nvSpPr>
        <p:spPr>
          <a:xfrm>
            <a:off x="152400" y="3200400"/>
            <a:ext cx="8534400" cy="2667000"/>
          </a:xfrm>
        </p:spPr>
        <p:txBody>
          <a:bodyPr/>
          <a:lstStyle/>
          <a:p>
            <a:pPr eaLnBrk="1" hangingPunct="1"/>
            <a:r>
              <a:rPr lang="he-IL" sz="2100" smtClean="0"/>
              <a:t>אובייקטים:</a:t>
            </a:r>
          </a:p>
          <a:p>
            <a:pPr lvl="1" eaLnBrk="1" hangingPunct="1"/>
            <a:r>
              <a:rPr lang="he-IL" sz="2000" smtClean="0"/>
              <a:t>משחק כדורסל</a:t>
            </a:r>
          </a:p>
          <a:p>
            <a:pPr lvl="1" eaLnBrk="1" hangingPunct="1"/>
            <a:r>
              <a:rPr lang="he-IL" sz="2000" smtClean="0"/>
              <a:t>קבוצה</a:t>
            </a:r>
          </a:p>
          <a:p>
            <a:pPr lvl="1" eaLnBrk="1" hangingPunct="1"/>
            <a:r>
              <a:rPr lang="he-IL" sz="2000" smtClean="0"/>
              <a:t>שחקן</a:t>
            </a:r>
          </a:p>
          <a:p>
            <a:pPr lvl="1" eaLnBrk="1" hangingPunct="1"/>
            <a:r>
              <a:rPr lang="he-IL" sz="2000" smtClean="0"/>
              <a:t>שחקן קפטן</a:t>
            </a:r>
          </a:p>
          <a:p>
            <a:pPr lvl="1" eaLnBrk="1" hangingPunct="1"/>
            <a:r>
              <a:rPr lang="he-IL" sz="2000" smtClean="0"/>
              <a:t>ספסל</a:t>
            </a:r>
          </a:p>
          <a:p>
            <a:pPr lvl="1" eaLnBrk="1" hangingPunct="1"/>
            <a:r>
              <a:rPr lang="he-IL" sz="2000" smtClean="0"/>
              <a:t>סל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1434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39750" y="1143000"/>
            <a:ext cx="81375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spcBef>
                <a:spcPct val="20000"/>
              </a:spcBef>
              <a:defRPr/>
            </a:pPr>
            <a:r>
              <a:rPr lang="he-IL" sz="2400" u="sng" dirty="0">
                <a:latin typeface="Arial" pitchFamily="34" charset="0"/>
                <a:cs typeface="Arial" pitchFamily="34" charset="0"/>
              </a:rPr>
              <a:t>משחק הכדורסל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משוחק על ידי שתי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קבוצות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המתחרות זו בזו. מכל קבוצה משתתפים במשחק רק 5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שחקנים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, אך על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הספסל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יש שחקני החלפה נוספים. אחד מהשחקנים בכל קבוצה הוא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קפטן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. משחק הכדורסל משוחק במשך 40 דקות. המנצחת במשחק היא הקבוצה שקלעה מספר רב יותר של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סלים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DE95A04C-19FB-4B3F-909A-1997507BC4F4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4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האם הקוד הבא מתקמפל? אם כן, מה הפלט, אחרת מהי השגיאה?</a:t>
            </a:r>
            <a:endParaRPr lang="en-US" smtClean="0"/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2C75CA-551F-435E-99D1-A7A08A75E3D4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6324600" cy="5235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581400" y="4876800"/>
            <a:ext cx="4038600" cy="838200"/>
          </a:xfrm>
          <a:prstGeom prst="wedgeRectCallout">
            <a:avLst>
              <a:gd name="adj1" fmla="val -75949"/>
              <a:gd name="adj2" fmla="val 104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הקוד אינו מתקמפל מאחר ו- </a:t>
            </a:r>
            <a:r>
              <a:rPr lang="en-US" b="1" dirty="0" err="1"/>
              <a:t>getInner</a:t>
            </a:r>
            <a:r>
              <a:rPr lang="he-IL" b="1" dirty="0"/>
              <a:t> מחזירה אובייקט שהוא </a:t>
            </a:r>
            <a:r>
              <a:rPr lang="en-US" b="1" dirty="0"/>
              <a:t>const</a:t>
            </a:r>
            <a:r>
              <a:rPr lang="he-IL" b="1" dirty="0"/>
              <a:t> ולכן ניתן להפעיל עליו רק שיטות שהוגדרו כ- </a:t>
            </a:r>
            <a:r>
              <a:rPr lang="en-US" b="1" dirty="0"/>
              <a:t>const</a:t>
            </a:r>
            <a:endParaRPr lang="he-IL" b="1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791200"/>
            <a:ext cx="6591300" cy="304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200400" y="2743200"/>
            <a:ext cx="449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התיקון יהיה להגדיר את השיטה </a:t>
            </a:r>
            <a:r>
              <a:rPr lang="en-US" b="1" dirty="0" err="1"/>
              <a:t>foo</a:t>
            </a:r>
            <a:r>
              <a:rPr lang="he-IL" b="1" dirty="0"/>
              <a:t> כ- </a:t>
            </a:r>
            <a:r>
              <a:rPr lang="en-US" b="1" dirty="0"/>
              <a:t>const</a:t>
            </a:r>
            <a:r>
              <a:rPr lang="he-IL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לא תקין בקוד הבא?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E9CDB7-6AD4-40AE-A2B8-48876E275B47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6" name="Picture 2" descr="תמונה: ‏שתפו אותנו במוטו שלכם...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10" y="1295400"/>
            <a:ext cx="7720166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0CDF4-A709-4296-9C76-994DB59663AC}" type="slidenum">
              <a:rPr lang="he-IL" smtClean="0"/>
              <a:pPr/>
              <a:t>42</a:t>
            </a:fld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dirty="0" smtClean="0"/>
              <a:t>מתודות </a:t>
            </a:r>
            <a:r>
              <a:rPr lang="en-US" dirty="0" smtClean="0"/>
              <a:t>inline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כאשר כותבים מתודה במחלקה, הקפיצה אליה מתבצעת בזמן ריצה (זהו המנגנון הרגיל של קריאה לפונקציות)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קריאות מרובות למתודה יכולות לייצר תקורה בזמן ריצת התוכנית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תקורה די מינמלי, אבל יש מערכות בהן כל חלקיק שניה משמעותי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הגדרת המתודה כ- </a:t>
            </a:r>
            <a:r>
              <a:rPr lang="en-US" dirty="0" smtClean="0"/>
              <a:t>inline</a:t>
            </a:r>
            <a:r>
              <a:rPr lang="he-IL" dirty="0" smtClean="0"/>
              <a:t> תדאג למנוע את הקפיצה למתודה ע"י שתילת קוד המתודה במקום המבוקש (כמו </a:t>
            </a:r>
            <a:r>
              <a:rPr lang="en-US" dirty="0" smtClean="0"/>
              <a:t>macro</a:t>
            </a:r>
            <a:r>
              <a:rPr lang="he-IL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ציון כי מתודה היא </a:t>
            </a:r>
            <a:r>
              <a:rPr lang="en-US" dirty="0" smtClean="0"/>
              <a:t>inline</a:t>
            </a:r>
            <a:r>
              <a:rPr lang="he-IL" dirty="0" smtClean="0"/>
              <a:t> הינה המלצה בלבד לקומפיילר, והוא יכול להתעלם ממנה. במקביל, הקומפיילר יכול להחליט על מתודה מסויימת שהיא </a:t>
            </a:r>
            <a:r>
              <a:rPr lang="en-US" dirty="0" smtClean="0"/>
              <a:t>inline</a:t>
            </a:r>
            <a:r>
              <a:rPr lang="he-IL" dirty="0" smtClean="0"/>
              <a:t> גם אם המתכנת לא הצהיר על כך במפורש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0CDF4-A709-4296-9C76-994DB59663AC}" type="slidenum">
              <a:rPr lang="he-IL" smtClean="0"/>
              <a:pPr/>
              <a:t>43</a:t>
            </a:fld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dirty="0" smtClean="0"/>
              <a:t>מתודת </a:t>
            </a:r>
            <a:r>
              <a:rPr lang="en-US" dirty="0" smtClean="0"/>
              <a:t>inline</a:t>
            </a:r>
            <a:r>
              <a:rPr lang="he-IL" dirty="0" smtClean="0"/>
              <a:t>: דוגמה</a:t>
            </a:r>
            <a:endParaRPr lang="en-US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3657599" cy="51771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4495800"/>
            <a:ext cx="838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0CDF4-A709-4296-9C76-994DB59663AC}" type="slidenum">
              <a:rPr lang="he-IL" smtClean="0"/>
              <a:pPr/>
              <a:t>44</a:t>
            </a:fld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dirty="0" smtClean="0"/>
              <a:t>ביחידה זו למדנו:</a:t>
            </a:r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פניה אל תכונות ושיטות המחלקה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הרשאות גישה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מחלקה המכילה מחלקה אחרת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העברת פרמטר </a:t>
            </a:r>
            <a:r>
              <a:rPr lang="en-US" dirty="0" smtClean="0"/>
              <a:t>by ref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בעיית ה- </a:t>
            </a:r>
            <a:r>
              <a:rPr lang="en-US" dirty="0" smtClean="0"/>
              <a:t>include</a:t>
            </a:r>
            <a:r>
              <a:rPr lang="he-IL" dirty="0" smtClean="0"/>
              <a:t> הכפולים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פרמטר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שיטת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ערך מוחזר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משתנה </a:t>
            </a:r>
            <a:r>
              <a:rPr lang="en-US" dirty="0" smtClean="0"/>
              <a:t>const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מתודות </a:t>
            </a:r>
            <a:r>
              <a:rPr lang="en-US" dirty="0" smtClean="0"/>
              <a:t>inline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AA649C-7B55-4563-9A1B-A64A64675629}" type="slidenum">
              <a:rPr lang="he-IL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r" eaLnBrk="1" hangingPunct="1"/>
            <a:r>
              <a:rPr lang="he-IL" dirty="0" smtClean="0"/>
              <a:t>תרגול (1/4)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56527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EC7D0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e-IL" sz="2400" dirty="0"/>
              <a:t>כתוב את המחלקה </a:t>
            </a:r>
            <a:r>
              <a:rPr lang="en-US" sz="2400" dirty="0" smtClean="0"/>
              <a:t>Survivor</a:t>
            </a:r>
            <a:r>
              <a:rPr lang="he-IL" sz="2400" dirty="0"/>
              <a:t> </a:t>
            </a:r>
            <a:r>
              <a:rPr lang="he-IL" sz="2400" dirty="0" smtClean="0"/>
              <a:t>שנתוניה:</a:t>
            </a:r>
            <a:endParaRPr lang="en-US" sz="2400" dirty="0"/>
          </a:p>
          <a:p>
            <a:pPr lvl="1"/>
            <a:r>
              <a:rPr lang="he-IL" sz="2000" dirty="0" smtClean="0"/>
              <a:t>שם </a:t>
            </a:r>
            <a:r>
              <a:rPr lang="he-IL" sz="2000" dirty="0"/>
              <a:t>השורד: מחרוזת סטטית בגודל 20</a:t>
            </a:r>
            <a:endParaRPr lang="en-US" sz="2000" dirty="0"/>
          </a:p>
          <a:p>
            <a:pPr lvl="1"/>
            <a:r>
              <a:rPr lang="he-IL" sz="2000" dirty="0"/>
              <a:t>גיל</a:t>
            </a:r>
            <a:endParaRPr lang="en-US" sz="2000" dirty="0"/>
          </a:p>
          <a:p>
            <a:pPr lvl="1"/>
            <a:r>
              <a:rPr lang="he-IL" sz="2000" dirty="0"/>
              <a:t>משקל התחלתי בתוכנית</a:t>
            </a:r>
            <a:endParaRPr lang="en-US" sz="2000" dirty="0"/>
          </a:p>
          <a:p>
            <a:pPr lvl="1"/>
            <a:r>
              <a:rPr lang="he-IL" sz="2000" dirty="0"/>
              <a:t>משקל בסוף התוכנית</a:t>
            </a:r>
            <a:endParaRPr lang="en-US" sz="2000" dirty="0"/>
          </a:p>
          <a:p>
            <a:pPr lvl="1"/>
            <a:r>
              <a:rPr lang="he-IL" sz="2000" dirty="0"/>
              <a:t>סטטוס משפחתי (רווק/נשוי/במערכת יחסים)</a:t>
            </a:r>
            <a:endParaRPr lang="en-US" sz="2000" dirty="0"/>
          </a:p>
          <a:p>
            <a:pPr lvl="0"/>
            <a:r>
              <a:rPr lang="he-IL" sz="2400" dirty="0"/>
              <a:t>שיטות המחלקה:</a:t>
            </a:r>
            <a:endParaRPr lang="en-US" sz="2400" dirty="0"/>
          </a:p>
          <a:p>
            <a:pPr lvl="1"/>
            <a:r>
              <a:rPr lang="he-IL" sz="2000" dirty="0"/>
              <a:t>אתחול: שיטה המקבלת מחרוזת המייצגת את שם השורד, גיל, משקל התחלתי וסטטוס משפחתי. הפונקציה תאתחל את השדה משקל סופי בתוכנית כ- </a:t>
            </a:r>
            <a:r>
              <a:rPr lang="he-IL" sz="2000" dirty="0" smtClean="0"/>
              <a:t>1-</a:t>
            </a:r>
            <a:endParaRPr lang="en-US" sz="2000" dirty="0"/>
          </a:p>
          <a:p>
            <a:pPr lvl="1"/>
            <a:r>
              <a:rPr lang="he-IL" sz="2000" dirty="0"/>
              <a:t>שיטה המעדכנת את משקלו הסופי של </a:t>
            </a:r>
            <a:r>
              <a:rPr lang="he-IL" sz="2000" dirty="0" smtClean="0"/>
              <a:t>השורד</a:t>
            </a:r>
            <a:endParaRPr lang="en-US" sz="2000" dirty="0"/>
          </a:p>
          <a:p>
            <a:pPr lvl="1"/>
            <a:r>
              <a:rPr lang="he-IL" sz="2000" dirty="0"/>
              <a:t>שיטה המדפיסה את נתוני </a:t>
            </a:r>
            <a:r>
              <a:rPr lang="he-IL" sz="2000" dirty="0" smtClean="0"/>
              <a:t>השורד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1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AA649C-7B55-4563-9A1B-A64A64675629}" type="slidenum">
              <a:rPr lang="he-IL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r" eaLnBrk="1" hangingPunct="1"/>
            <a:r>
              <a:rPr lang="he-IL" dirty="0" smtClean="0"/>
              <a:t>תרגול (2/4)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EC7D0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pPr lvl="0"/>
            <a:r>
              <a:rPr lang="he-IL" sz="2800" dirty="0"/>
              <a:t>כתוב </a:t>
            </a:r>
            <a:r>
              <a:rPr lang="en-US" sz="2800" dirty="0"/>
              <a:t>main</a:t>
            </a:r>
            <a:r>
              <a:rPr lang="he-IL" sz="2800" dirty="0"/>
              <a:t>:</a:t>
            </a:r>
            <a:endParaRPr lang="en-US" sz="2800" dirty="0"/>
          </a:p>
          <a:p>
            <a:pPr lvl="1"/>
            <a:r>
              <a:rPr lang="he-IL" dirty="0"/>
              <a:t>שאל את המשתמש כמה שורדים יש בכל שבט</a:t>
            </a:r>
            <a:endParaRPr lang="en-US" dirty="0"/>
          </a:p>
          <a:p>
            <a:pPr lvl="1"/>
            <a:r>
              <a:rPr lang="he-IL" dirty="0"/>
              <a:t>הקצה דינאמית 2 מערכים של מצביעים ל- </a:t>
            </a:r>
            <a:r>
              <a:rPr lang="en-US" dirty="0"/>
              <a:t>Survivor</a:t>
            </a:r>
            <a:r>
              <a:rPr lang="he-IL" dirty="0"/>
              <a:t> בגודל המבוקש</a:t>
            </a:r>
            <a:endParaRPr lang="en-US" dirty="0"/>
          </a:p>
          <a:p>
            <a:pPr lvl="1"/>
            <a:r>
              <a:rPr lang="he-IL" dirty="0"/>
              <a:t>קרא נתונים בלולאה לתוך 2 מערכי השורדים (זכרו: יש להקצות דינאמית כל איבר. מדוע?)</a:t>
            </a:r>
            <a:endParaRPr lang="en-US" dirty="0"/>
          </a:p>
          <a:p>
            <a:pPr lvl="1"/>
            <a:r>
              <a:rPr lang="he-IL" dirty="0"/>
              <a:t>הדפס את נתוני 2 המערכים</a:t>
            </a:r>
            <a:endParaRPr lang="en-US" dirty="0"/>
          </a:p>
          <a:p>
            <a:pPr lvl="1"/>
            <a:r>
              <a:rPr lang="he-IL" dirty="0"/>
              <a:t>שחרר זכרון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AA649C-7B55-4563-9A1B-A64A64675629}" type="slidenum">
              <a:rPr lang="he-IL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r" eaLnBrk="1" hangingPunct="1"/>
            <a:r>
              <a:rPr lang="he-IL" dirty="0" smtClean="0"/>
              <a:t>תרגול (3/4)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EC7D0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e-IL" sz="2400" dirty="0"/>
              <a:t>כתוב את המחלקה </a:t>
            </a:r>
            <a:r>
              <a:rPr lang="en-US" sz="2400" dirty="0" smtClean="0"/>
              <a:t>Tribe</a:t>
            </a:r>
            <a:r>
              <a:rPr lang="he-IL" sz="2400" dirty="0"/>
              <a:t> </a:t>
            </a:r>
            <a:r>
              <a:rPr lang="he-IL" sz="2400" dirty="0" smtClean="0"/>
              <a:t>שנתוניה:</a:t>
            </a:r>
            <a:endParaRPr lang="en-US" sz="2400" dirty="0"/>
          </a:p>
          <a:p>
            <a:pPr lvl="1"/>
            <a:r>
              <a:rPr lang="he-IL" sz="2000" dirty="0" smtClean="0"/>
              <a:t>שם </a:t>
            </a:r>
            <a:r>
              <a:rPr lang="he-IL" sz="2000" dirty="0"/>
              <a:t>השבט: מחרוזת סטטית בגודל 20</a:t>
            </a:r>
            <a:endParaRPr lang="en-US" sz="2000" dirty="0"/>
          </a:p>
          <a:p>
            <a:pPr lvl="1"/>
            <a:r>
              <a:rPr lang="he-IL" sz="2000" dirty="0"/>
              <a:t>כמות השורדים המקסימלית בשבט</a:t>
            </a:r>
            <a:endParaRPr lang="en-US" sz="2000" dirty="0"/>
          </a:p>
          <a:p>
            <a:pPr lvl="1"/>
            <a:r>
              <a:rPr lang="he-IL" sz="2000" dirty="0"/>
              <a:t>מערך של מצביעים ל- </a:t>
            </a:r>
            <a:r>
              <a:rPr lang="en-US" sz="2000" dirty="0"/>
              <a:t>Survivor</a:t>
            </a:r>
          </a:p>
          <a:p>
            <a:pPr lvl="1"/>
            <a:r>
              <a:rPr lang="he-IL" sz="2000" dirty="0"/>
              <a:t>כמות השורדים שנשארו בשבט</a:t>
            </a:r>
            <a:endParaRPr lang="en-US" sz="2000" dirty="0"/>
          </a:p>
          <a:p>
            <a:r>
              <a:rPr lang="he-IL" sz="2400" dirty="0"/>
              <a:t>שיטות  המחלקה:</a:t>
            </a:r>
            <a:endParaRPr lang="en-US" sz="2400" dirty="0"/>
          </a:p>
          <a:p>
            <a:pPr lvl="1"/>
            <a:r>
              <a:rPr lang="he-IL" sz="2000" dirty="0"/>
              <a:t>אתחול (תקבל שם שם השבט, וכמות השורדים המקסימלית, ותאתחל את מערך השורדים ואת כמות השורדים שנותרו בהתאם.</a:t>
            </a:r>
            <a:endParaRPr lang="en-US" sz="2000" dirty="0"/>
          </a:p>
          <a:p>
            <a:pPr lvl="1"/>
            <a:r>
              <a:rPr lang="he-IL" sz="2000" dirty="0"/>
              <a:t>הוספת שורד לשבט ועדכון הנתונים הרלוונטים.</a:t>
            </a:r>
            <a:endParaRPr lang="en-US" sz="2000" dirty="0"/>
          </a:p>
          <a:p>
            <a:pPr lvl="1"/>
            <a:r>
              <a:rPr lang="he-IL" sz="2000" dirty="0"/>
              <a:t>הדחה: תקבל שם של שורד. ותשחרר את הקצאתו מהמערך, תצמצם את הרווח שנותר ותעדכן את מספר השורדים שנותרו בשבט</a:t>
            </a:r>
            <a:endParaRPr lang="en-US" sz="2000" dirty="0"/>
          </a:p>
          <a:p>
            <a:pPr lvl="1"/>
            <a:r>
              <a:rPr lang="he-IL" sz="2000" dirty="0"/>
              <a:t>הדפסה שמות כל השורדים בשבט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1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AA649C-7B55-4563-9A1B-A64A64675629}" type="slidenum">
              <a:rPr lang="he-IL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r" eaLnBrk="1" hangingPunct="1"/>
            <a:r>
              <a:rPr lang="he-IL" dirty="0" smtClean="0"/>
              <a:t>תרגול (4/4)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EC7D0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e-IL" sz="2400" dirty="0"/>
              <a:t>שנה את ה-  </a:t>
            </a:r>
            <a:r>
              <a:rPr lang="en-US" sz="2400" dirty="0"/>
              <a:t>main</a:t>
            </a:r>
            <a:r>
              <a:rPr lang="he-IL" sz="2400" dirty="0"/>
              <a:t>:</a:t>
            </a:r>
            <a:endParaRPr lang="en-US" sz="2400" dirty="0"/>
          </a:p>
          <a:p>
            <a:pPr lvl="1"/>
            <a:r>
              <a:rPr lang="he-IL" sz="2200" dirty="0"/>
              <a:t>ייצר 2 שבטים</a:t>
            </a:r>
            <a:endParaRPr lang="en-US" sz="2200" dirty="0"/>
          </a:p>
          <a:p>
            <a:pPr lvl="1"/>
            <a:r>
              <a:rPr lang="he-IL" sz="2200" dirty="0"/>
              <a:t>קרא נתונים בלולאה לתוך 2 השבטים (זכרו: יש להקצות דינאמית כל איבר)</a:t>
            </a:r>
            <a:endParaRPr lang="en-US" sz="2200" dirty="0"/>
          </a:p>
          <a:p>
            <a:pPr lvl="1"/>
            <a:r>
              <a:rPr lang="he-IL" sz="2200" dirty="0"/>
              <a:t>הדפס את השבטים</a:t>
            </a:r>
            <a:endParaRPr lang="en-US" sz="2200" dirty="0"/>
          </a:p>
          <a:p>
            <a:pPr lvl="1"/>
            <a:r>
              <a:rPr lang="he-IL" sz="2200" dirty="0"/>
              <a:t>הדח 2 שורדים</a:t>
            </a:r>
            <a:endParaRPr lang="en-US" sz="2200" dirty="0"/>
          </a:p>
          <a:p>
            <a:pPr lvl="1"/>
            <a:r>
              <a:rPr lang="he-IL" sz="2200" dirty="0"/>
              <a:t>הדפס את השבטים לאחר ההדחות</a:t>
            </a:r>
            <a:endParaRPr lang="en-US" sz="2200" dirty="0"/>
          </a:p>
          <a:p>
            <a:pPr lvl="1"/>
            <a:r>
              <a:rPr lang="he-IL" sz="2200" dirty="0"/>
              <a:t>שחרר זכרון</a:t>
            </a:r>
            <a:endParaRPr lang="en-US" sz="2200" dirty="0"/>
          </a:p>
          <a:p>
            <a:pPr marL="319088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46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לאובייקטים יש מאפיינים</a:t>
            </a:r>
            <a:r>
              <a:rPr lang="he-IL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נתכנן תוכנת משחק כדורסל</a:t>
            </a:r>
            <a:endParaRPr lang="en-US" smtClean="0"/>
          </a:p>
          <a:p>
            <a:pPr eaLnBrk="1" hangingPunct="1"/>
            <a:r>
              <a:rPr lang="he-IL" smtClean="0"/>
              <a:t>אחד מהאובייקטים יהיה דריק שארפ:</a:t>
            </a:r>
            <a:endParaRPr lang="en-US" smtClean="0"/>
          </a:p>
        </p:txBody>
      </p:sp>
      <p:sp>
        <p:nvSpPr>
          <p:cNvPr id="1536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2590800" y="3733800"/>
            <a:ext cx="3962400" cy="1600200"/>
            <a:chOff x="1872" y="2352"/>
            <a:chExt cx="2496" cy="1008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536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9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80342C01-83E6-49F3-B8D4-4B8531C17B7F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5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אובייקטים יכולים לעשות דברים - שיטות</a:t>
            </a:r>
            <a:r>
              <a:rPr lang="he-IL" sz="3600" smtClean="0">
                <a:solidFill>
                  <a:srgbClr val="0000FF"/>
                </a:solidFill>
              </a:rPr>
              <a:t> </a:t>
            </a:r>
            <a:endParaRPr lang="en-US" sz="3600" smtClean="0">
              <a:solidFill>
                <a:srgbClr val="0000FF"/>
              </a:solidFill>
            </a:endParaRPr>
          </a:p>
        </p:txBody>
      </p:sp>
      <p:sp>
        <p:nvSpPr>
          <p:cNvPr id="1638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116013" y="1697038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שיטות שהאובייקט דריק שארפ יכול לבצע: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042988" y="3405188"/>
            <a:ext cx="2233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6816725" y="5343525"/>
            <a:ext cx="141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לקלוע לסל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457200" y="5343525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לכדרר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4144963" y="5343525"/>
            <a:ext cx="179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לרדת לספסל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9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62325"/>
            <a:ext cx="2743200" cy="193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981325"/>
            <a:ext cx="18208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819400"/>
            <a:ext cx="1652588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7851C69A-6E99-4226-9D50-582A2A4FE929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6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 sz="4800" smtClean="0"/>
              <a:t>האובייקט דריק שארפ - סיכום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741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4419600" y="2819400"/>
            <a:ext cx="3276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תכונות של האובייקט</a:t>
            </a:r>
          </a:p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דריק שארפ: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4724400" y="4724400"/>
            <a:ext cx="3048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שיטות שיכול לבצע </a:t>
            </a:r>
          </a:p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האובייקט דריק שארפ: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609600" y="2438400"/>
            <a:ext cx="3962400" cy="1600200"/>
            <a:chOff x="1872" y="2352"/>
            <a:chExt cx="2496" cy="1008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7419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609600" y="4038600"/>
            <a:ext cx="3962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defRPr/>
            </a:pPr>
            <a:r>
              <a:rPr lang="he-I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שיטות:</a:t>
            </a:r>
            <a:endParaRPr lang="he-IL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לקלוע לסל</a:t>
            </a: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לרדת לספסל</a:t>
            </a: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לכדרר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09600" y="2466975"/>
            <a:ext cx="3983038" cy="3552825"/>
          </a:xfrm>
          <a:prstGeom prst="rect">
            <a:avLst/>
          </a:prstGeom>
          <a:noFill/>
          <a:ln w="476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960916A0-EEF4-45D2-902B-80F6CD3DFDDF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7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 sz="4800" smtClean="0"/>
              <a:t>אובייקטים נוספים דומים</a:t>
            </a:r>
            <a:r>
              <a:rPr lang="he-IL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אובייקטים נוספים של שחקני כדורסל:</a:t>
            </a:r>
            <a:endParaRPr lang="en-US" smtClean="0"/>
          </a:p>
        </p:txBody>
      </p:sp>
      <p:sp>
        <p:nvSpPr>
          <p:cNvPr id="1843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87313" y="3505200"/>
            <a:ext cx="31892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כל אחד מהם יכול </a:t>
            </a:r>
          </a:p>
          <a:p>
            <a:pPr algn="r" rtl="1"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גם-כן לבצע</a:t>
            </a:r>
            <a:r>
              <a:rPr lang="he-IL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את השיטות: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609600" y="4343400"/>
            <a:ext cx="2209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>
              <a:buFont typeface="Wingdings" pitchFamily="2" charset="2"/>
              <a:buChar char="q"/>
            </a:pPr>
            <a:r>
              <a:rPr lang="he-IL" sz="2400">
                <a:solidFill>
                  <a:schemeClr val="bg1"/>
                </a:solidFill>
              </a:rPr>
              <a:t> לקלוע לסל</a:t>
            </a:r>
          </a:p>
          <a:p>
            <a:pPr algn="r" rtl="1">
              <a:buFont typeface="Wingdings" pitchFamily="2" charset="2"/>
              <a:buChar char="q"/>
            </a:pPr>
            <a:r>
              <a:rPr lang="he-IL" sz="2400">
                <a:solidFill>
                  <a:schemeClr val="bg1"/>
                </a:solidFill>
              </a:rPr>
              <a:t> לרדת לספסל</a:t>
            </a:r>
          </a:p>
          <a:p>
            <a:pPr algn="r" rtl="1">
              <a:buFont typeface="Wingdings" pitchFamily="2" charset="2"/>
              <a:buChar char="q"/>
            </a:pPr>
            <a:r>
              <a:rPr lang="he-IL" sz="2400">
                <a:solidFill>
                  <a:schemeClr val="bg1"/>
                </a:solidFill>
              </a:rPr>
              <a:t> לכדרר</a:t>
            </a:r>
          </a:p>
        </p:txBody>
      </p:sp>
      <p:grpSp>
        <p:nvGrpSpPr>
          <p:cNvPr id="18439" name="Group 19"/>
          <p:cNvGrpSpPr>
            <a:grpSpLocks/>
          </p:cNvGrpSpPr>
          <p:nvPr/>
        </p:nvGrpSpPr>
        <p:grpSpPr bwMode="auto">
          <a:xfrm>
            <a:off x="4267200" y="2195513"/>
            <a:ext cx="3962400" cy="1600200"/>
            <a:chOff x="384" y="1536"/>
            <a:chExt cx="2496" cy="1008"/>
          </a:xfrm>
        </p:grpSpPr>
        <p:sp>
          <p:nvSpPr>
            <p:cNvPr id="18446" name="Rectangle 11"/>
            <p:cNvSpPr>
              <a:spLocks noChangeArrowheads="1"/>
            </p:cNvSpPr>
            <p:nvPr/>
          </p:nvSpPr>
          <p:spPr bwMode="auto">
            <a:xfrm>
              <a:off x="384" y="15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16/05/1980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2.06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פורוורד/סנטר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8447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5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18440" name="Group 18"/>
          <p:cNvGrpSpPr>
            <a:grpSpLocks/>
          </p:cNvGrpSpPr>
          <p:nvPr/>
        </p:nvGrpSpPr>
        <p:grpSpPr bwMode="auto">
          <a:xfrm>
            <a:off x="4267200" y="4329113"/>
            <a:ext cx="3962400" cy="1600200"/>
            <a:chOff x="2352" y="2736"/>
            <a:chExt cx="2496" cy="1008"/>
          </a:xfrm>
        </p:grpSpPr>
        <p:sp>
          <p:nvSpPr>
            <p:cNvPr id="18444" name="Rectangle 15"/>
            <p:cNvSpPr>
              <a:spLocks noChangeArrowheads="1"/>
            </p:cNvSpPr>
            <p:nvPr/>
          </p:nvSpPr>
          <p:spPr bwMode="auto">
            <a:xfrm>
              <a:off x="2352" y="27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19/02/1980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1.98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8445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2" y="27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8441" name="Text Box 20"/>
          <p:cNvSpPr txBox="1">
            <a:spLocks noChangeArrowheads="1"/>
          </p:cNvSpPr>
          <p:nvPr/>
        </p:nvSpPr>
        <p:spPr bwMode="auto">
          <a:xfrm>
            <a:off x="7354888" y="1828800"/>
            <a:ext cx="950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/>
              <a:t>יניב גרין:</a:t>
            </a:r>
            <a:endParaRPr lang="en-US"/>
          </a:p>
        </p:txBody>
      </p:sp>
      <p:sp>
        <p:nvSpPr>
          <p:cNvPr id="18442" name="Text Box 21"/>
          <p:cNvSpPr txBox="1">
            <a:spLocks noChangeArrowheads="1"/>
          </p:cNvSpPr>
          <p:nvPr/>
        </p:nvSpPr>
        <p:spPr bwMode="auto">
          <a:xfrm>
            <a:off x="6991350" y="396240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/>
              <a:t>טל בורשטיין:</a:t>
            </a:r>
            <a:endParaRPr lang="en-US"/>
          </a:p>
        </p:txBody>
      </p:sp>
      <p:sp>
        <p:nvSpPr>
          <p:cNvPr id="1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0FF3A804-09C1-4C95-92DA-17FFD2FB919D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8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יש כאן מבנה</a:t>
            </a:r>
            <a:endParaRPr lang="en-US" smtClean="0"/>
          </a:p>
        </p:txBody>
      </p:sp>
      <p:sp>
        <p:nvSpPr>
          <p:cNvPr id="1945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יש מספר אובייקטים מאותו טיפוס (שחקן כדורסל), שיש להם תכונות זהות, אבל עם ערכים שונים </a:t>
            </a:r>
          </a:p>
          <a:p>
            <a:pPr eaLnBrk="1" hangingPunct="1"/>
            <a:endParaRPr lang="he-IL" smtClean="0"/>
          </a:p>
          <a:p>
            <a:pPr eaLnBrk="1" hangingPunct="1"/>
            <a:endParaRPr lang="he-IL" sz="2500" smtClean="0"/>
          </a:p>
          <a:p>
            <a:pPr eaLnBrk="1" hangingPunct="1"/>
            <a:endParaRPr lang="he-IL" sz="2500" smtClean="0"/>
          </a:p>
          <a:p>
            <a:pPr eaLnBrk="1" hangingPunct="1"/>
            <a:endParaRPr lang="he-IL" sz="2500" smtClean="0"/>
          </a:p>
          <a:p>
            <a:pPr eaLnBrk="1" hangingPunct="1"/>
            <a:r>
              <a:rPr lang="he-IL" smtClean="0"/>
              <a:t>אב טיפוס זה נקרא מחלקה (</a:t>
            </a:r>
            <a:r>
              <a:rPr lang="en-US" smtClean="0"/>
              <a:t>class</a:t>
            </a:r>
            <a:r>
              <a:rPr lang="he-IL" smtClean="0"/>
              <a:t>), נקרא למחלקה זאת בשם </a:t>
            </a:r>
            <a:r>
              <a:rPr lang="en-US" smtClean="0"/>
              <a:t>BasketballPlayer</a:t>
            </a:r>
            <a:endParaRPr lang="he-IL" smtClean="0"/>
          </a:p>
          <a:p>
            <a:pPr eaLnBrk="1" hangingPunct="1"/>
            <a:r>
              <a:rPr lang="he-IL" smtClean="0"/>
              <a:t> שימו לב: כל שחקן הוא שונה אבל הם כולם אובייקטים של המחלקה </a:t>
            </a:r>
            <a:r>
              <a:rPr lang="en-US" smtClean="0"/>
              <a:t>BasketballPlayer</a:t>
            </a:r>
          </a:p>
          <a:p>
            <a:pPr eaLnBrk="1" hangingPunct="1"/>
            <a:endParaRPr lang="he-IL" smtClean="0"/>
          </a:p>
        </p:txBody>
      </p:sp>
      <p:sp>
        <p:nvSpPr>
          <p:cNvPr id="1946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pSp>
        <p:nvGrpSpPr>
          <p:cNvPr id="19461" name="Group 11"/>
          <p:cNvGrpSpPr>
            <a:grpSpLocks/>
          </p:cNvGrpSpPr>
          <p:nvPr/>
        </p:nvGrpSpPr>
        <p:grpSpPr bwMode="auto">
          <a:xfrm>
            <a:off x="4572000" y="2209800"/>
            <a:ext cx="3962400" cy="1600200"/>
            <a:chOff x="2352" y="2736"/>
            <a:chExt cx="2496" cy="1008"/>
          </a:xfrm>
        </p:grpSpPr>
        <p:sp>
          <p:nvSpPr>
            <p:cNvPr id="19466" name="Rectangle 12"/>
            <p:cNvSpPr>
              <a:spLocks noChangeArrowheads="1"/>
            </p:cNvSpPr>
            <p:nvPr/>
          </p:nvSpPr>
          <p:spPr bwMode="auto">
            <a:xfrm>
              <a:off x="2352" y="27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19/02/1980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1.98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9467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2" y="27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381000" y="2209800"/>
            <a:ext cx="3962400" cy="1600200"/>
            <a:chOff x="1872" y="2352"/>
            <a:chExt cx="2496" cy="1008"/>
          </a:xfrm>
        </p:grpSpPr>
        <p:sp>
          <p:nvSpPr>
            <p:cNvPr id="19464" name="Rectangle 15"/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9465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2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CB8548DD-979C-421B-AA8C-F4AE4D8E1621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9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19924</TotalTime>
  <Words>2186</Words>
  <Application>Microsoft Office PowerPoint</Application>
  <PresentationFormat>On-screen Show (4:3)</PresentationFormat>
  <Paragraphs>444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Franklin Gothic Book</vt:lpstr>
      <vt:lpstr>Wingdings</vt:lpstr>
      <vt:lpstr>Wingdings 2</vt:lpstr>
      <vt:lpstr>Equity</vt:lpstr>
      <vt:lpstr>תכנות מכוון עצמים ו- C++ יחידה 03 מחלקות: תכונות, שיטות, הרשאות, const</vt:lpstr>
      <vt:lpstr>ביחידה זו נלמד:</vt:lpstr>
      <vt:lpstr>תכנות מונחה עצמים (OOP)</vt:lpstr>
      <vt:lpstr>העולם מורכב מאובייקטים </vt:lpstr>
      <vt:lpstr>לאובייקטים יש מאפיינים </vt:lpstr>
      <vt:lpstr>אובייקטים יכולים לעשות דברים - שיטות </vt:lpstr>
      <vt:lpstr>האובייקט דריק שארפ - סיכום</vt:lpstr>
      <vt:lpstr>אובייקטים נוספים דומים </vt:lpstr>
      <vt:lpstr>יש כאן מבנה</vt:lpstr>
      <vt:lpstr>מהי מחלקה (class) ?</vt:lpstr>
      <vt:lpstr>מחלקות (classes) ואובייקטים</vt:lpstr>
      <vt:lpstr>מחלקות (classes) – שימו לב</vt:lpstr>
      <vt:lpstr>מהן תכונות ומהן שיטות ב- OOP</vt:lpstr>
      <vt:lpstr>OOP בשפת C++</vt:lpstr>
      <vt:lpstr>דוגמא ראשונה – המחלקה Clock</vt:lpstr>
      <vt:lpstr>דוגמא ראשונה - המחלקה Clock (2)</vt:lpstr>
      <vt:lpstr>יצירת כמה אובייקטים מאותה מחלקה</vt:lpstr>
      <vt:lpstr>יצירת מערך של Clock </vt:lpstr>
      <vt:lpstr>הקצאה דינאמית של Clock</vt:lpstr>
      <vt:lpstr>הרשאות private ו- public</vt:lpstr>
      <vt:lpstr>המחלקה Clock - השינוי בקוד</vt:lpstr>
      <vt:lpstr>הפתרון</vt:lpstr>
      <vt:lpstr>setter'ים ו- getter'ים</vt:lpstr>
      <vt:lpstr>setter'ים ו- getter'ים – מימושים</vt:lpstr>
      <vt:lpstr>דוגמא לשימוש ב- setter'ים וב- getter'ים</vt:lpstr>
      <vt:lpstr>ערכי default לשיטות</vt:lpstr>
      <vt:lpstr>שימוש ב- enum במחלקה</vt:lpstr>
      <vt:lpstr>שימוש ב- enum במחלקה: ה- main</vt:lpstr>
      <vt:lpstr>מחלקה המכילה מחלקה</vt:lpstr>
      <vt:lpstr>מחלקה המכילה מחלקה: ה- main</vt:lpstr>
      <vt:lpstr>בעיית ה- include הכפולים</vt:lpstr>
      <vt:lpstr>הפתרון: לעטוף כל קובץ h ב- ifndef</vt:lpstr>
      <vt:lpstr>תזכורת:</vt:lpstr>
      <vt:lpstr>הבעייתיות בהעברת פרמטר by ref</vt:lpstr>
      <vt:lpstr>העברת פרמטר כ- const</vt:lpstr>
      <vt:lpstr>משתנים/פרמטרים שהם const</vt:lpstr>
      <vt:lpstr>שיטות שהן const</vt:lpstr>
      <vt:lpstr>const הוא חלק מחתימת השיטה</vt:lpstr>
      <vt:lpstr>שאלה</vt:lpstr>
      <vt:lpstr>האם הקוד הבא מתקמפל? אם כן, מה הפלט, אחרת מהי השגיאה?</vt:lpstr>
      <vt:lpstr>מה לא תקין בקוד הבא?</vt:lpstr>
      <vt:lpstr>מתודות inline</vt:lpstr>
      <vt:lpstr>מתודת inline: דוגמה</vt:lpstr>
      <vt:lpstr>ביחידה זו למדנו:</vt:lpstr>
      <vt:lpstr>PowerPoint Presentation</vt:lpstr>
      <vt:lpstr>PowerPoint Presentation</vt:lpstr>
      <vt:lpstr>PowerPoint Presentation</vt:lpstr>
      <vt:lpstr>PowerPoint Presentation</vt:lpstr>
    </vt:vector>
  </TitlesOfParts>
  <Company>Finjan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 classes + const</dc:title>
  <dc:creator>Keren Kalif</dc:creator>
  <cp:lastModifiedBy>Keren Kalif</cp:lastModifiedBy>
  <cp:revision>379</cp:revision>
  <dcterms:created xsi:type="dcterms:W3CDTF">2008-06-01T07:12:10Z</dcterms:created>
  <dcterms:modified xsi:type="dcterms:W3CDTF">2016-07-07T13:05:15Z</dcterms:modified>
</cp:coreProperties>
</file>