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4" r:id="rId3"/>
    <p:sldId id="355" r:id="rId4"/>
    <p:sldId id="356" r:id="rId5"/>
    <p:sldId id="358" r:id="rId6"/>
    <p:sldId id="357" r:id="rId7"/>
    <p:sldId id="361" r:id="rId8"/>
    <p:sldId id="362" r:id="rId9"/>
    <p:sldId id="365" r:id="rId10"/>
    <p:sldId id="363" r:id="rId11"/>
    <p:sldId id="366" r:id="rId12"/>
    <p:sldId id="367" r:id="rId13"/>
    <p:sldId id="372" r:id="rId14"/>
    <p:sldId id="374" r:id="rId15"/>
    <p:sldId id="373" r:id="rId16"/>
    <p:sldId id="370" r:id="rId17"/>
    <p:sldId id="368" r:id="rId18"/>
    <p:sldId id="369" r:id="rId19"/>
    <p:sldId id="376" r:id="rId20"/>
    <p:sldId id="377" r:id="rId21"/>
    <p:sldId id="371" r:id="rId22"/>
    <p:sldId id="381" r:id="rId23"/>
    <p:sldId id="380" r:id="rId24"/>
    <p:sldId id="378" r:id="rId25"/>
    <p:sldId id="382" r:id="rId26"/>
    <p:sldId id="359" r:id="rId27"/>
    <p:sldId id="383" r:id="rId28"/>
    <p:sldId id="384" r:id="rId29"/>
    <p:sldId id="385" r:id="rId30"/>
    <p:sldId id="379" r:id="rId31"/>
    <p:sldId id="387" r:id="rId32"/>
    <p:sldId id="386" r:id="rId33"/>
    <p:sldId id="347" r:id="rId34"/>
    <p:sldId id="388" r:id="rId35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9900"/>
    <a:srgbClr val="FFFF66"/>
    <a:srgbClr val="14ED03"/>
    <a:srgbClr val="DA14B0"/>
    <a:srgbClr val="D7EA22"/>
    <a:srgbClr val="3DB7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5" autoAdjust="0"/>
    <p:restoredTop sz="94660" autoAdjust="0"/>
  </p:normalViewPr>
  <p:slideViewPr>
    <p:cSldViewPr>
      <p:cViewPr>
        <p:scale>
          <a:sx n="60" d="100"/>
          <a:sy n="60" d="100"/>
        </p:scale>
        <p:origin x="-35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093090-EDE2-4A1C-BAFF-CC2EB7057342}" type="datetimeFigureOut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E3A3FE-E0A4-43A7-B3BD-44E3563752C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256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05340E-2F68-4B85-88E3-66B20DF7FD31}" type="datetimeFigureOut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237229-F1AA-421B-9C2B-96A3675A36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8198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5FF8A-725A-49A1-B952-0FDE9545364D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9996A2-3F82-4E4E-9DD3-EDDFCE09AE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DED1-C6D9-40B2-8971-7B97C17CD11B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4B46-EB21-4270-AA1D-9E12ADD73C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2F9FE-CED4-4B5E-8840-C671800EAF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7C3-B620-4D30-A82C-4015FC19D047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CD8F-0956-4B32-8CBD-64352EA805E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D9857-A38B-49B6-AC39-B21BB043B317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4BE3-2E08-4B57-8CF0-5F3C42B33AE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89E5B-3A5B-41FE-9C26-B06CD127006B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0A82-5B0F-42FC-B365-97392192484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5FCD1-48FA-471D-8283-8DBF0151F4F5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6C92D-BC34-47DF-8FAF-062C466C0CE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8158-11F8-423B-A2EC-32DA30EB7BCE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FB34-FC2F-4484-8C5B-E02B97B831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C267C-3A15-4825-A530-54052EBD3215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89301-2DFC-4930-8F26-3838FCB7B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757AB-368B-4C5F-95FB-31E508F1617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C75B7-7A62-41D5-B054-387AD3357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F6CA0-94AD-461D-90A2-BACEEBC2144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29E84-8CA5-4BAC-8D6D-5884875ED7DA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DBE3-1696-4C63-978E-204768DA55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6CFBBF-B02B-415F-BC6E-0EC065419901}" type="datetime1">
              <a:rPr lang="en-US"/>
              <a:pPr>
                <a:defRPr/>
              </a:pPr>
              <a:t>20/07/2015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BF6D3C2-2C32-4FB5-AE89-7C7128757E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24" r:id="rId12"/>
    <p:sldLayoutId id="2147484133" r:id="rId13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04</a:t>
            </a:r>
            <a:br>
              <a:rPr lang="he-IL" sz="3200" b="1" smtClean="0"/>
            </a:br>
            <a:r>
              <a:rPr sz="3200" b="1" smtClean="0"/>
              <a:t>constructors,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יצירת מערך של אובייקטים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686800" cy="4572000"/>
          </a:xfrm>
        </p:spPr>
        <p:txBody>
          <a:bodyPr/>
          <a:lstStyle/>
          <a:p>
            <a:r>
              <a:rPr lang="he-IL" smtClean="0"/>
              <a:t>כאשר יוצרים מערך של אובייקטים, הקומפיילר יוצר כל אובייקט דרך מעבר ב- </a:t>
            </a:r>
            <a:r>
              <a:rPr lang="en-US" smtClean="0"/>
              <a:t>default c’tor</a:t>
            </a:r>
            <a:endParaRPr lang="he-IL" smtClean="0"/>
          </a:p>
          <a:p>
            <a:r>
              <a:rPr lang="he-IL" u="sng" smtClean="0"/>
              <a:t>הסיבה:</a:t>
            </a:r>
            <a:r>
              <a:rPr lang="he-IL" smtClean="0"/>
              <a:t> אין דרך להעביר פרמטרים עבור כל אחד מאיברי המערך</a:t>
            </a:r>
          </a:p>
          <a:p>
            <a:r>
              <a:rPr lang="he-IL" smtClean="0"/>
              <a:t>במקרה ואין </a:t>
            </a:r>
            <a:r>
              <a:rPr lang="en-US" smtClean="0"/>
              <a:t>default c’tor</a:t>
            </a:r>
            <a:r>
              <a:rPr lang="he-IL" smtClean="0"/>
              <a:t> נקבל שגיאת קומפילציה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F7D5D5-71B2-46C4-AF70-34FAE8F807AA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3659188" cy="31146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0" y="5486400"/>
            <a:ext cx="5600700" cy="609600"/>
            <a:chOff x="3314699" y="5334000"/>
            <a:chExt cx="5600701" cy="609600"/>
          </a:xfrm>
        </p:grpSpPr>
        <p:pic>
          <p:nvPicPr>
            <p:cNvPr id="2048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4699" y="5353665"/>
              <a:ext cx="5600701" cy="36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5657850"/>
              <a:ext cx="426583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3352799" y="5334000"/>
              <a:ext cx="5562601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ואם לא רוצים לספק </a:t>
            </a:r>
            <a:r>
              <a:rPr lang="en-US" smtClean="0"/>
              <a:t>default c’tor</a:t>
            </a:r>
            <a:r>
              <a:rPr lang="he-IL" smtClean="0"/>
              <a:t>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he-IL" sz="2800" smtClean="0"/>
              <a:t>אמרנו שלא עבור כל מחלקה נרצה לספק </a:t>
            </a:r>
            <a:r>
              <a:rPr lang="en-US" sz="2800" smtClean="0"/>
              <a:t>default c’tor</a:t>
            </a:r>
            <a:r>
              <a:rPr lang="he-IL" sz="2800" smtClean="0"/>
              <a:t> מאחר ואין משמעות לוגית לאובייקט ללא איתחול (למשל "תאריך", "שחקן כדורסל" וכד')</a:t>
            </a:r>
          </a:p>
          <a:p>
            <a:r>
              <a:rPr lang="he-IL" sz="2800" smtClean="0"/>
              <a:t>במקרה כזה נגדיר מערך של מצביעים, ונקצה כל איבר רק לאחר קבלת נתונים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27AE6-F141-419A-BBD5-DF00CC8376BA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24B76-66DC-49AB-97FB-AF807036CD91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5835650" cy="4438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38" y="304800"/>
            <a:ext cx="4525962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066800"/>
            <a:ext cx="4957763" cy="4724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91000" y="16002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486400" y="1066800"/>
            <a:ext cx="1981200" cy="381000"/>
          </a:xfrm>
          <a:prstGeom prst="wedgeRectCallout">
            <a:avLst>
              <a:gd name="adj1" fmla="val -83094"/>
              <a:gd name="adj2" fmla="val 79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מערך של מצביעים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971800"/>
            <a:ext cx="3962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6248400" y="3276600"/>
            <a:ext cx="2362200" cy="381000"/>
          </a:xfrm>
          <a:prstGeom prst="wedgeRectCallout">
            <a:avLst>
              <a:gd name="adj1" fmla="val -74757"/>
              <a:gd name="adj2" fmla="val -64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הקצאת כל איבר במערך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114800"/>
            <a:ext cx="1752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172200" y="4419600"/>
            <a:ext cx="2819400" cy="533400"/>
          </a:xfrm>
          <a:prstGeom prst="wedgeRectCallout">
            <a:avLst>
              <a:gd name="adj1" fmla="val -58645"/>
              <a:gd name="adj2" fmla="val -65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מאחר וכל איבר הוא מצביע, נפנה לשיטות עם &lt;-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8200" y="5334000"/>
            <a:ext cx="1600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5943600" y="5638800"/>
            <a:ext cx="3124200" cy="609600"/>
          </a:xfrm>
          <a:prstGeom prst="wedgeRectCallout">
            <a:avLst>
              <a:gd name="adj1" fmla="val -58645"/>
              <a:gd name="adj2" fmla="val -65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לא לשכוח לשחרר את האיברים, מאחר והוקצו דינאמית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מפרק </a:t>
            </a:r>
            <a:r>
              <a:rPr lang="en-US" smtClean="0"/>
              <a:t>(destructor, d’tor)</a:t>
            </a:r>
            <a:endParaRPr lang="he-IL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אובייקט מת (עם סיום הפונקציה או התוכנית) יש מעבר בשיטה הנקראית  </a:t>
            </a:r>
            <a:r>
              <a:rPr lang="en-US" smtClean="0"/>
              <a:t>destructor</a:t>
            </a:r>
            <a:endParaRPr lang="he-IL" smtClean="0"/>
          </a:p>
          <a:p>
            <a:r>
              <a:rPr lang="he-IL" smtClean="0"/>
              <a:t>שיטה זו קיימת בכל מחלקה והיא עושה כלום</a:t>
            </a:r>
          </a:p>
          <a:p>
            <a:r>
              <a:rPr lang="he-IL" smtClean="0"/>
              <a:t>ניתן לדרוס שיטה זו עם מימוש שלנו</a:t>
            </a:r>
          </a:p>
          <a:p>
            <a:r>
              <a:rPr lang="en-US" smtClean="0"/>
              <a:t>d’tor</a:t>
            </a:r>
            <a:r>
              <a:rPr lang="he-IL" smtClean="0"/>
              <a:t> הוא שיטה במחלקה עם 3 מאפיינים:</a:t>
            </a:r>
          </a:p>
          <a:p>
            <a:pPr lvl="1"/>
            <a:r>
              <a:rPr lang="he-IL" smtClean="0"/>
              <a:t>לפני שם השיטה יש את הסימן ~</a:t>
            </a:r>
          </a:p>
          <a:p>
            <a:pPr lvl="1"/>
            <a:r>
              <a:rPr lang="he-IL" smtClean="0"/>
              <a:t>שמה כשם המחלקה</a:t>
            </a:r>
          </a:p>
          <a:p>
            <a:pPr lvl="1"/>
            <a:r>
              <a:rPr lang="he-IL" smtClean="0"/>
              <a:t>אין לציין עבורה ערך מוחזר</a:t>
            </a:r>
          </a:p>
          <a:p>
            <a:endParaRPr lang="he-IL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0A8956-48A3-4ECE-ADE5-CCE1D4D93061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מעבר ב- </a:t>
            </a:r>
            <a:r>
              <a:rPr lang="en-US" smtClean="0"/>
              <a:t>destructor</a:t>
            </a:r>
            <a:endParaRPr lang="he-IL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A591-B586-4785-A76F-54205B7980CE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5410200" cy="57896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1828800"/>
            <a:ext cx="1143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362200" y="1066800"/>
            <a:ext cx="1447800" cy="381000"/>
          </a:xfrm>
          <a:prstGeom prst="wedgeRectCallout">
            <a:avLst>
              <a:gd name="adj1" fmla="val -98529"/>
              <a:gd name="adj2" fmla="val 149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 err="1"/>
              <a:t>distructor</a:t>
            </a:r>
            <a:endParaRPr lang="he-IL" b="1" dirty="0"/>
          </a:p>
        </p:txBody>
      </p:sp>
      <p:pic>
        <p:nvPicPr>
          <p:cNvPr id="245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438" y="3657600"/>
            <a:ext cx="4551362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3733800"/>
            <a:ext cx="2209800" cy="457200"/>
          </a:xfrm>
          <a:prstGeom prst="wedgeRectCallout">
            <a:avLst>
              <a:gd name="adj1" fmla="val -104895"/>
              <a:gd name="adj2" fmla="val 36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אובייקט, מעבר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1600200" y="3200400"/>
            <a:ext cx="3810000" cy="381000"/>
          </a:xfrm>
          <a:prstGeom prst="wedgeRectCallout">
            <a:avLst>
              <a:gd name="adj1" fmla="val -78285"/>
              <a:gd name="adj2" fmla="val -24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הריסת הפרמטר עם היציאה מהפונקציה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352800" y="5334000"/>
            <a:ext cx="2209800" cy="457200"/>
          </a:xfrm>
          <a:prstGeom prst="wedgeRectCallout">
            <a:avLst>
              <a:gd name="adj1" fmla="val -73701"/>
              <a:gd name="adj2" fmla="val 23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אובייקט, מעבר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3352800" y="6019800"/>
            <a:ext cx="1295400" cy="304800"/>
          </a:xfrm>
          <a:prstGeom prst="wedgeRectCallout">
            <a:avLst>
              <a:gd name="adj1" fmla="val -158407"/>
              <a:gd name="adj2" fmla="val -17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הריסת </a:t>
            </a:r>
            <a:r>
              <a:rPr lang="en-US" b="1" dirty="0"/>
              <a:t>c2</a:t>
            </a:r>
            <a:endParaRPr lang="he-IL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2133600" y="6400800"/>
            <a:ext cx="1295400" cy="304800"/>
          </a:xfrm>
          <a:prstGeom prst="wedgeRectCallout">
            <a:avLst>
              <a:gd name="adj1" fmla="val -169266"/>
              <a:gd name="adj2" fmla="val 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הריסת </a:t>
            </a:r>
            <a:r>
              <a:rPr lang="en-US" b="1" dirty="0"/>
              <a:t>c1</a:t>
            </a:r>
            <a:endParaRPr lang="he-IL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3124200" y="4724400"/>
            <a:ext cx="2438400" cy="457200"/>
          </a:xfrm>
          <a:prstGeom prst="wedgeRectCallout">
            <a:avLst>
              <a:gd name="adj1" fmla="val -91009"/>
              <a:gd name="adj2" fmla="val 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הגדרת מצביע, עדיין לא יצירת 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הצורך ב- </a:t>
            </a:r>
            <a:r>
              <a:rPr lang="en-US" smtClean="0"/>
              <a:t>destructor</a:t>
            </a:r>
            <a:endParaRPr lang="he-IL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יתכן ובמחלקה יהיו תכונות שיוקצו דינאמית</a:t>
            </a:r>
          </a:p>
          <a:p>
            <a:r>
              <a:rPr lang="he-IL" smtClean="0"/>
              <a:t>ה- </a:t>
            </a:r>
            <a:r>
              <a:rPr lang="en-US" smtClean="0"/>
              <a:t>distructor</a:t>
            </a:r>
            <a:r>
              <a:rPr lang="he-IL" smtClean="0"/>
              <a:t> הוא המקום בו נשחרר זכרון זה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74364D-4544-465C-8A14-6C64B1EB0B68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4357688" cy="431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181600" y="4267200"/>
            <a:ext cx="2895600" cy="304800"/>
          </a:xfrm>
          <a:prstGeom prst="wedgeRectCallout">
            <a:avLst>
              <a:gd name="adj1" fmla="val -63100"/>
              <a:gd name="adj2" fmla="val 3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הקצאה דינאמית של תכונה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05200" y="5638800"/>
            <a:ext cx="3352800" cy="304800"/>
          </a:xfrm>
          <a:prstGeom prst="wedgeRectCallout">
            <a:avLst>
              <a:gd name="adj1" fmla="val -63100"/>
              <a:gd name="adj2" fmla="val 3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התכונה שהוקצתה דינאמית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בנאי העתקה </a:t>
            </a:r>
            <a:r>
              <a:rPr lang="en-US" smtClean="0"/>
              <a:t>(copy c’tor)</a:t>
            </a:r>
            <a:endParaRPr lang="he-IL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724400" y="990600"/>
            <a:ext cx="411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copy c’tor</a:t>
            </a:r>
            <a:r>
              <a:rPr lang="he-IL" sz="2800" smtClean="0"/>
              <a:t> הוא מקרה פרטי של בנאי שהפרמטר שהוא מקבל הוא אובייקט אחר מאותו הטיפוס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מטרתו לייצר אובייקט נוסף זהה לאובייקט שהתקבל כפרמטר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הקומפיילר מספק לנו </a:t>
            </a:r>
            <a:r>
              <a:rPr lang="en-US" sz="2800" smtClean="0"/>
              <a:t>copy c’tor</a:t>
            </a:r>
            <a:r>
              <a:rPr lang="he-IL" sz="2800" smtClean="0"/>
              <a:t> במתנה אשר מבצע "העתקה רדודה": מעתיק תכונה-תכונה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08D2EA-8B96-408B-9B52-40CEEC7C2528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8950"/>
            <a:ext cx="4495800" cy="4946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0" y="30480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2971800" y="2286000"/>
            <a:ext cx="1981200" cy="533400"/>
          </a:xfrm>
          <a:prstGeom prst="wedgeRectCallout">
            <a:avLst>
              <a:gd name="adj1" fmla="val -85225"/>
              <a:gd name="adj2" fmla="val 103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יצירת אובייקט דרך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2170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276600" y="5410200"/>
            <a:ext cx="4038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ניתן לראות כי נוצר אובייקט חדש עם ערכים הזהים לאובייקט המקורי ברגע היצירה. 2 אובייקטים אלו כעת בלתי תלויים, ושינוי באחד לא משפיע על השני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smtClean="0"/>
              <a:t>גם את ה- </a:t>
            </a:r>
            <a:r>
              <a:rPr lang="en-US" sz="2800" smtClean="0"/>
              <a:t>copy c’tor</a:t>
            </a:r>
            <a:r>
              <a:rPr lang="he-IL" sz="2800" smtClean="0"/>
              <a:t> ניתן לדרוס ולממש מחדש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המימוש צרך לבצע העתקה של התכונות מהפרמטר שהתקבל לאובייקט הנוצר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535089-CE7A-442D-B900-C18093468FBC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2506663"/>
            <a:ext cx="3952875" cy="42751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4495800" y="5867400"/>
            <a:ext cx="3048000" cy="533400"/>
          </a:xfrm>
          <a:prstGeom prst="wedgeRectCallout">
            <a:avLst>
              <a:gd name="adj1" fmla="val -98757"/>
              <a:gd name="adj2" fmla="val 4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השמת הערכים של </a:t>
            </a:r>
            <a:r>
              <a:rPr lang="en-US" b="1" dirty="0"/>
              <a:t>other</a:t>
            </a:r>
            <a:r>
              <a:rPr lang="he-IL" b="1" dirty="0"/>
              <a:t> בתוך האובייקט שנוצר עכשיו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505200"/>
            <a:ext cx="3124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67200" y="26670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>
              <a:defRPr/>
            </a:pPr>
            <a:r>
              <a:rPr lang="he-IL" b="1" dirty="0">
                <a:solidFill>
                  <a:schemeClr val="bg1"/>
                </a:solidFill>
              </a:rPr>
              <a:t>נשים לב: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he-IL" b="1" dirty="0">
                <a:solidFill>
                  <a:schemeClr val="bg1"/>
                </a:solidFill>
              </a:rPr>
              <a:t>הפרמטר המתקבל הוא </a:t>
            </a:r>
            <a:r>
              <a:rPr lang="en-US" b="1" dirty="0">
                <a:solidFill>
                  <a:schemeClr val="bg1"/>
                </a:solidFill>
              </a:rPr>
              <a:t>by ref</a:t>
            </a:r>
            <a:r>
              <a:rPr lang="he-IL" b="1" dirty="0">
                <a:solidFill>
                  <a:schemeClr val="bg1"/>
                </a:solidFill>
              </a:rPr>
              <a:t>: אין צורך להעביר העתק של הפרמטר מטעמי יעילות (בהמשך נראה סיבה נוספת)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he-IL" b="1" dirty="0">
                <a:solidFill>
                  <a:schemeClr val="bg1"/>
                </a:solidFill>
              </a:rPr>
              <a:t>הפרמטר המתקבל הוא </a:t>
            </a:r>
            <a:r>
              <a:rPr lang="en-US" b="1" dirty="0">
                <a:solidFill>
                  <a:schemeClr val="bg1"/>
                </a:solidFill>
              </a:rPr>
              <a:t>const</a:t>
            </a:r>
            <a:r>
              <a:rPr lang="he-IL" b="1" dirty="0">
                <a:solidFill>
                  <a:schemeClr val="bg1"/>
                </a:solidFill>
              </a:rPr>
              <a:t>: כדי להצהיר שהשיטה לא משנה את הפרמטר שהתקבל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08050"/>
            <a:ext cx="4343400" cy="56451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הבעייתיות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529AE-9775-473D-AD7B-9FEE24DD8E0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038600"/>
            <a:ext cx="2971800" cy="12192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2971800" y="3581400"/>
            <a:ext cx="2743200" cy="457200"/>
          </a:xfrm>
          <a:prstGeom prst="wedgeRectCallout">
            <a:avLst>
              <a:gd name="adj1" fmla="val -129551"/>
              <a:gd name="adj2" fmla="val 471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המתקבל במתנה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914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3113088" cy="1181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705600" y="2286000"/>
            <a:ext cx="21336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בכתובת 1000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912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181600" y="43434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p2</a:t>
            </a:r>
            <a:r>
              <a:rPr lang="he-IL" b="1" dirty="0"/>
              <a:t> הוא העתק של </a:t>
            </a:r>
            <a:r>
              <a:rPr lang="en-US" b="1" dirty="0"/>
              <a:t>p1</a:t>
            </a:r>
            <a:r>
              <a:rPr lang="he-IL" b="1" dirty="0"/>
              <a:t>, ובפרט מכיל העתק של הכתובת שבתכונה </a:t>
            </a:r>
            <a:r>
              <a:rPr lang="en-US" b="1" dirty="0"/>
              <a:t>name</a:t>
            </a:r>
            <a:endParaRPr lang="he-IL" b="1" dirty="0"/>
          </a:p>
        </p:txBody>
      </p:sp>
      <p:sp>
        <p:nvSpPr>
          <p:cNvPr id="17" name="Rectangle 16"/>
          <p:cNvSpPr/>
          <p:nvPr/>
        </p:nvSpPr>
        <p:spPr>
          <a:xfrm>
            <a:off x="4343400" y="5181600"/>
            <a:ext cx="449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p1</a:t>
            </a:r>
            <a:r>
              <a:rPr lang="he-IL" b="1" dirty="0"/>
              <a:t> הולך למשרד הפנים ומשנה את שמו הנמצא בכתובת 1000. השינוי משפיע גם על </a:t>
            </a:r>
            <a:r>
              <a:rPr lang="en-US" b="1" dirty="0"/>
              <a:t>p2</a:t>
            </a:r>
            <a:r>
              <a:rPr lang="he-IL" b="1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מתי חייבים לממש </a:t>
            </a:r>
            <a:r>
              <a:rPr lang="en-US" smtClean="0"/>
              <a:t>copy c’tor</a:t>
            </a:r>
            <a:r>
              <a:rPr lang="he-IL" smtClean="0"/>
              <a:t>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ראינו שאנחנו מקבלים </a:t>
            </a:r>
            <a:r>
              <a:rPr lang="en-US" smtClean="0"/>
              <a:t>copy c’tor</a:t>
            </a:r>
            <a:r>
              <a:rPr lang="he-IL" smtClean="0"/>
              <a:t> במתנה, אך כאשר יש במחלקה הקצאות דינאמיות, נצטרך לממש אותו בעצמנו</a:t>
            </a:r>
          </a:p>
          <a:p>
            <a:r>
              <a:rPr lang="he-IL" smtClean="0"/>
              <a:t>אחרת תהייה הבעיה של העתקה רדודה, כלומר, 2 מצביעים מכילים את אותה הכתובת, ואז יש תלות בין האובייקטים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DCE1D8-5E22-47A6-B0AB-0F9F1017CAD1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352800"/>
            <a:ext cx="502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כאשר יש תכונה שמקצים אותה דינאמית, נממש </a:t>
            </a:r>
            <a:r>
              <a:rPr lang="en-US" sz="2000" b="1" dirty="0"/>
              <a:t>copy </a:t>
            </a:r>
            <a:r>
              <a:rPr lang="en-US" sz="2000" b="1" dirty="0" err="1"/>
              <a:t>c’tor</a:t>
            </a:r>
            <a:r>
              <a:rPr lang="he-IL" sz="2000" b="1" dirty="0"/>
              <a:t> כדי למנוע את ההעתקה הרדודה.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4191000"/>
            <a:ext cx="502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כאשר מממשים </a:t>
            </a:r>
            <a:r>
              <a:rPr lang="en-US" sz="2000" b="1" dirty="0"/>
              <a:t>copy </a:t>
            </a:r>
            <a:r>
              <a:rPr lang="en-US" sz="2000" b="1" dirty="0" err="1"/>
              <a:t>c’tor</a:t>
            </a:r>
            <a:r>
              <a:rPr lang="he-IL" sz="2000" b="1" dirty="0"/>
              <a:t> כנראה צריך גם לממש את ה- </a:t>
            </a:r>
            <a:r>
              <a:rPr lang="en-US" sz="2000" b="1" dirty="0" err="1"/>
              <a:t>d’tor</a:t>
            </a:r>
            <a:r>
              <a:rPr lang="he-IL" sz="2000" b="1" dirty="0"/>
              <a:t>, לשחרור ההקצאה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53340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השמה של אובייקטים הינה על אותו עיקרון. כרגע, אם יש הקצאות דינאמיות במחלקה, נמנע מלבצע השמה בין אובייקטים. </a:t>
            </a:r>
          </a:p>
          <a:p>
            <a:pPr algn="ctr">
              <a:defRPr/>
            </a:pPr>
            <a:r>
              <a:rPr lang="he-IL" sz="2000" b="1" dirty="0"/>
              <a:t>הסבר מפורט כאשר נלמד על העמסת אופרטורים..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</a:t>
            </a:r>
            <a:r>
              <a:rPr lang="en-US" dirty="0" smtClean="0"/>
              <a:t>(constructor)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ב"מ </a:t>
            </a:r>
            <a:r>
              <a:rPr lang="en-US" dirty="0" smtClean="0"/>
              <a:t>(empty/default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מפרק </a:t>
            </a:r>
            <a:r>
              <a:rPr lang="en-US" dirty="0" smtClean="0"/>
              <a:t>(destructor)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העתקה </a:t>
            </a:r>
            <a:r>
              <a:rPr lang="en-US" dirty="0" smtClean="0"/>
              <a:t>(copy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ככלי להמרה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6EFDE9F1-E6F9-461B-AAD9-CA0397E7C982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1981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של 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44540-0AE4-4EB6-962D-44BEFADD6CE4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01700"/>
            <a:ext cx="4876800" cy="5678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3962400"/>
            <a:ext cx="4495800" cy="12954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895600" y="3581400"/>
            <a:ext cx="2819400" cy="381000"/>
          </a:xfrm>
          <a:prstGeom prst="wedgeRectCallout">
            <a:avLst>
              <a:gd name="adj1" fmla="val -129551"/>
              <a:gd name="adj2" fmla="val 471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שלנו ל-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914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3113088" cy="1181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705600" y="2286000"/>
            <a:ext cx="21336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בכתובת 1000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12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2000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181600" y="43434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p2</a:t>
            </a:r>
            <a:r>
              <a:rPr lang="he-IL" b="1" dirty="0"/>
              <a:t> הוא העתק של </a:t>
            </a:r>
            <a:r>
              <a:rPr lang="en-US" b="1" dirty="0"/>
              <a:t>p1</a:t>
            </a:r>
            <a:r>
              <a:rPr lang="he-IL" b="1" dirty="0"/>
              <a:t>, אבל מכיל </a:t>
            </a:r>
            <a:r>
              <a:rPr lang="he-IL" b="1" u="sng" dirty="0"/>
              <a:t>העתק</a:t>
            </a:r>
            <a:r>
              <a:rPr lang="he-IL" b="1" dirty="0"/>
              <a:t> של התוכן שבתכונה </a:t>
            </a:r>
            <a:r>
              <a:rPr lang="en-US" b="1" dirty="0"/>
              <a:t>name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5181600"/>
            <a:ext cx="480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p1</a:t>
            </a:r>
            <a:r>
              <a:rPr lang="he-IL" b="1" dirty="0"/>
              <a:t> הולך למשרד הפנים ומשנה את שמו הנמצא בכתובת 1000. השינוי הפעם אינו משפיע על </a:t>
            </a:r>
            <a:r>
              <a:rPr lang="en-US" b="1" dirty="0"/>
              <a:t>p2</a:t>
            </a:r>
            <a:r>
              <a:rPr lang="he-IL" b="1" dirty="0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2286000"/>
            <a:ext cx="24384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גם בכתובת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sz="2800" smtClean="0"/>
              <a:t>עוברים ב- </a:t>
            </a:r>
            <a:r>
              <a:rPr lang="en-US" sz="2800" smtClean="0"/>
              <a:t>copy c’tor</a:t>
            </a:r>
            <a:r>
              <a:rPr lang="he-IL" sz="2800" smtClean="0"/>
              <a:t> בכל פעם כאשר נוצר העתק של אובייקט:</a:t>
            </a:r>
          </a:p>
          <a:p>
            <a:pPr lvl="1"/>
            <a:r>
              <a:rPr lang="he-IL" sz="2800" smtClean="0"/>
              <a:t>ביצירת אובייקט עם נתונים של אובייקט אחר</a:t>
            </a:r>
          </a:p>
          <a:p>
            <a:pPr lvl="1"/>
            <a:r>
              <a:rPr lang="he-IL" sz="2800" smtClean="0"/>
              <a:t>כאשר מעבירים אובייקט </a:t>
            </a:r>
            <a:r>
              <a:rPr lang="en-US" sz="2800" smtClean="0"/>
              <a:t>by value</a:t>
            </a:r>
            <a:r>
              <a:rPr lang="he-IL" sz="2800" smtClean="0"/>
              <a:t> לפונקציה או לשיטה</a:t>
            </a:r>
          </a:p>
          <a:p>
            <a:pPr lvl="1"/>
            <a:r>
              <a:rPr lang="he-IL" sz="2800" smtClean="0"/>
              <a:t>כאשר מחזירים אובייקט מפונקציה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F16964-B784-4C72-B197-4E5399CBAC8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2075"/>
            <a:ext cx="8610600" cy="646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025" y="3886200"/>
            <a:ext cx="5362575" cy="2495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דוגמאות למעברים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30C330-B373-4DBE-87C6-19BD5B43099E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5013" y="2209800"/>
            <a:ext cx="3786187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04800" y="2514600"/>
            <a:ext cx="2819400" cy="10668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5" name="Rectangular Callout 14"/>
          <p:cNvSpPr/>
          <p:nvPr/>
        </p:nvSpPr>
        <p:spPr>
          <a:xfrm>
            <a:off x="2590800" y="2057400"/>
            <a:ext cx="2438400" cy="533400"/>
          </a:xfrm>
          <a:prstGeom prst="wedgeRectCallout">
            <a:avLst>
              <a:gd name="adj1" fmla="val -85448"/>
              <a:gd name="adj2" fmla="val 4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ליצירת העתק הפרמטר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048000" y="3124200"/>
            <a:ext cx="2133600" cy="533400"/>
          </a:xfrm>
          <a:prstGeom prst="wedgeRectCallout">
            <a:avLst>
              <a:gd name="adj1" fmla="val -170503"/>
              <a:gd name="adj2" fmla="val 1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d’tor</a:t>
            </a:r>
            <a:r>
              <a:rPr lang="he-IL" b="1" dirty="0"/>
              <a:t> להריסת הפרמטר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" y="3733800"/>
            <a:ext cx="3200400" cy="10668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304800" y="5029200"/>
            <a:ext cx="2971800" cy="15240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9" name="Rectangular Callout 18"/>
          <p:cNvSpPr/>
          <p:nvPr/>
        </p:nvSpPr>
        <p:spPr>
          <a:xfrm>
            <a:off x="838200" y="6324600"/>
            <a:ext cx="2667000" cy="304800"/>
          </a:xfrm>
          <a:prstGeom prst="wedgeRectCallout">
            <a:avLst>
              <a:gd name="adj1" fmla="val -61620"/>
              <a:gd name="adj2" fmla="val -2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d’tor</a:t>
            </a:r>
            <a:r>
              <a:rPr lang="he-IL" b="1" dirty="0"/>
              <a:t> להריסת </a:t>
            </a:r>
            <a:r>
              <a:rPr lang="en-US" b="1" dirty="0"/>
              <a:t>c</a:t>
            </a:r>
            <a:endParaRPr lang="he-IL" b="1" dirty="0"/>
          </a:p>
        </p:txBody>
      </p:sp>
      <p:sp>
        <p:nvSpPr>
          <p:cNvPr id="18" name="Rectangular Callout 17"/>
          <p:cNvSpPr/>
          <p:nvPr/>
        </p:nvSpPr>
        <p:spPr>
          <a:xfrm>
            <a:off x="3657600" y="6172200"/>
            <a:ext cx="2971800" cy="609600"/>
          </a:xfrm>
          <a:prstGeom prst="wedgeRectCallout">
            <a:avLst>
              <a:gd name="adj1" fmla="val -110858"/>
              <a:gd name="adj2" fmla="val -4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ליצירת העתק עבור הערך המוחזר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362200" y="4724400"/>
            <a:ext cx="1600200" cy="609600"/>
          </a:xfrm>
          <a:prstGeom prst="wedgeRectCallout">
            <a:avLst>
              <a:gd name="adj1" fmla="val -84349"/>
              <a:gd name="adj2" fmla="val 13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c’tor</a:t>
            </a:r>
            <a:r>
              <a:rPr lang="he-IL" b="1" dirty="0"/>
              <a:t> ליצירת </a:t>
            </a:r>
            <a:r>
              <a:rPr lang="en-US" b="1" dirty="0"/>
              <a:t>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5" grpId="0" animBg="1"/>
      <p:bldP spid="16" grpId="0" animBg="1"/>
      <p:bldP spid="21" grpId="0" animBg="1"/>
      <p:bldP spid="21" grpId="1" animBg="1"/>
      <p:bldP spid="22" grpId="0" animBg="1"/>
      <p:bldP spid="22" grpId="1" animBg="1"/>
      <p:bldP spid="19" grpId="0" animBg="1"/>
      <p:bldP spid="18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he-IL" sz="3600" smtClean="0"/>
              <a:t>מדוע ה- </a:t>
            </a:r>
            <a:r>
              <a:rPr lang="en-US" sz="3600" smtClean="0"/>
              <a:t>copy c’tor</a:t>
            </a:r>
            <a:r>
              <a:rPr lang="he-IL" sz="3600" smtClean="0"/>
              <a:t> חייב לקבל את הפרמטר </a:t>
            </a:r>
            <a:r>
              <a:rPr lang="en-US" sz="3600" smtClean="0"/>
              <a:t>by ref</a:t>
            </a:r>
            <a:endParaRPr lang="he-IL" sz="36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sz="2800" smtClean="0"/>
          </a:p>
          <a:p>
            <a:r>
              <a:rPr lang="he-IL" sz="2800" smtClean="0"/>
              <a:t>כאשר מעבירים אובייקט לפונקציה </a:t>
            </a:r>
            <a:r>
              <a:rPr lang="en-US" sz="2800" smtClean="0"/>
              <a:t>by value</a:t>
            </a:r>
            <a:r>
              <a:rPr lang="he-IL" sz="2800" smtClean="0"/>
              <a:t> מועבר העתק שלו</a:t>
            </a:r>
          </a:p>
          <a:p>
            <a:r>
              <a:rPr lang="he-IL" sz="2800" smtClean="0"/>
              <a:t>ההעתק נוצר ע"י מעבר ב- </a:t>
            </a:r>
            <a:r>
              <a:rPr lang="en-US" sz="2800" smtClean="0"/>
              <a:t>copy c’tor</a:t>
            </a:r>
            <a:endParaRPr lang="he-IL" sz="2800" smtClean="0"/>
          </a:p>
          <a:p>
            <a:r>
              <a:rPr lang="he-IL" sz="2800" smtClean="0"/>
              <a:t>כדי שה- </a:t>
            </a:r>
            <a:r>
              <a:rPr lang="en-US" sz="2800" smtClean="0"/>
              <a:t>copy c’tor</a:t>
            </a:r>
            <a:r>
              <a:rPr lang="he-IL" sz="2800" smtClean="0"/>
              <a:t> יקבל העתק של הפרמטר הוא יצטרך לייצר אותו דרך מעבר ב- </a:t>
            </a:r>
            <a:r>
              <a:rPr lang="en-US" sz="2800" smtClean="0"/>
              <a:t>copy c’tor</a:t>
            </a:r>
            <a:r>
              <a:rPr lang="he-IL" sz="2800" smtClean="0"/>
              <a:t>..</a:t>
            </a:r>
          </a:p>
          <a:p>
            <a:r>
              <a:rPr lang="he-IL" sz="2800" smtClean="0"/>
              <a:t>וכך נוצר </a:t>
            </a:r>
            <a:r>
              <a:rPr lang="en-US" sz="2800" smtClean="0"/>
              <a:t>loop</a:t>
            </a:r>
            <a:r>
              <a:rPr lang="he-IL" sz="2800" smtClean="0"/>
              <a:t> אינסופי...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65474-918A-43D9-890D-35280DE06475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כתיבת ה- </a:t>
            </a:r>
            <a:r>
              <a:rPr lang="en-US" smtClean="0"/>
              <a:t>copy c’tor</a:t>
            </a:r>
            <a:r>
              <a:rPr lang="he-IL" smtClean="0"/>
              <a:t> ב- </a:t>
            </a:r>
            <a:r>
              <a:rPr lang="en-US" smtClean="0"/>
              <a:t>private</a:t>
            </a:r>
            <a:endParaRPr lang="he-IL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יתכן ונרצה למנוע מעבר ב- </a:t>
            </a:r>
            <a:r>
              <a:rPr lang="en-US" smtClean="0"/>
              <a:t>copy c’tor</a:t>
            </a:r>
            <a:endParaRPr lang="he-IL" smtClean="0"/>
          </a:p>
          <a:p>
            <a:pPr lvl="1"/>
            <a:r>
              <a:rPr lang="he-IL" smtClean="0"/>
              <a:t>למשל: למנוע שיבוט בני-אדם</a:t>
            </a:r>
          </a:p>
          <a:p>
            <a:r>
              <a:rPr lang="he-IL" smtClean="0"/>
              <a:t>במקרה כזה נצהיר על ה- </a:t>
            </a:r>
            <a:r>
              <a:rPr lang="en-US" smtClean="0"/>
              <a:t>copy c’tor</a:t>
            </a:r>
            <a:r>
              <a:rPr lang="he-IL" smtClean="0"/>
              <a:t> ב- </a:t>
            </a:r>
            <a:r>
              <a:rPr lang="en-US" smtClean="0"/>
              <a:t>private</a:t>
            </a:r>
            <a:r>
              <a:rPr lang="he-IL" smtClean="0"/>
              <a:t> ולא נממש</a:t>
            </a:r>
          </a:p>
          <a:p>
            <a:r>
              <a:rPr lang="he-IL" smtClean="0"/>
              <a:t>התוצאה: שגיאת קומפילציה כאשר יהיה ניסיון לייצר העתק</a:t>
            </a:r>
          </a:p>
          <a:p>
            <a:r>
              <a:rPr lang="he-IL" smtClean="0"/>
              <a:t>אם לא נגדיר אותו ב- </a:t>
            </a:r>
            <a:r>
              <a:rPr lang="en-US" smtClean="0"/>
              <a:t>private</a:t>
            </a:r>
            <a:r>
              <a:rPr lang="he-IL" smtClean="0"/>
              <a:t> יהיה את ה- </a:t>
            </a:r>
            <a:r>
              <a:rPr lang="en-US" smtClean="0"/>
              <a:t>copy c’tor</a:t>
            </a:r>
            <a:r>
              <a:rPr lang="he-IL" smtClean="0"/>
              <a:t> שניתן במתנה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9000C2-6F5C-49A1-BB58-57B9D743E706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כתיבת ה- </a:t>
            </a:r>
            <a:r>
              <a:rPr lang="en-US" smtClean="0"/>
              <a:t>copy c’tor</a:t>
            </a:r>
            <a:r>
              <a:rPr lang="he-IL" smtClean="0"/>
              <a:t> ב- </a:t>
            </a:r>
            <a:r>
              <a:rPr lang="en-US" smtClean="0"/>
              <a:t>private</a:t>
            </a:r>
            <a:endParaRPr lang="he-IL" smtClean="0"/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D4BDE-CB63-49E1-B18C-529C5C3EF9A5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5486400" cy="49339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19200"/>
            <a:ext cx="3522663" cy="13192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3505200"/>
            <a:ext cx="4038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90800" y="2514600"/>
            <a:ext cx="6400800" cy="685800"/>
            <a:chOff x="2743200" y="3048000"/>
            <a:chExt cx="6400800" cy="685800"/>
          </a:xfrm>
        </p:grpSpPr>
        <p:pic>
          <p:nvPicPr>
            <p:cNvPr id="3584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3374456"/>
              <a:ext cx="5322774" cy="359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43201" y="3048000"/>
              <a:ext cx="6400799" cy="40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743200" y="3124200"/>
              <a:ext cx="6400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</a:t>
            </a:r>
            <a:r>
              <a:rPr lang="he-IL" smtClean="0"/>
              <a:t> אוטומטי באמצעות בנאי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מנסים לשלוח לפונקציה המצפה לקבל טיפוס </a:t>
            </a:r>
            <a:r>
              <a:rPr lang="en-US" smtClean="0"/>
              <a:t>Z</a:t>
            </a:r>
            <a:r>
              <a:rPr lang="he-IL" smtClean="0"/>
              <a:t>, פרמטר מטיפוס </a:t>
            </a:r>
            <a:r>
              <a:rPr lang="en-US" smtClean="0"/>
              <a:t>Y</a:t>
            </a:r>
            <a:r>
              <a:rPr lang="he-IL" smtClean="0"/>
              <a:t>, הקומפיילר בודק האם ניתן לבצע המרה לטיפוס המבוקש </a:t>
            </a:r>
            <a:r>
              <a:rPr lang="en-US" smtClean="0"/>
              <a:t>Z</a:t>
            </a:r>
            <a:r>
              <a:rPr lang="he-IL" smtClean="0"/>
              <a:t>.</a:t>
            </a:r>
          </a:p>
          <a:p>
            <a:r>
              <a:rPr lang="he-IL" smtClean="0"/>
              <a:t>כדי לבצע </a:t>
            </a:r>
            <a:r>
              <a:rPr lang="en-US" smtClean="0"/>
              <a:t>casting</a:t>
            </a:r>
            <a:r>
              <a:rPr lang="he-IL" smtClean="0"/>
              <a:t> מטיפוס </a:t>
            </a:r>
            <a:r>
              <a:rPr lang="en-US" smtClean="0"/>
              <a:t>Y</a:t>
            </a:r>
            <a:r>
              <a:rPr lang="he-IL" smtClean="0"/>
              <a:t> ל- </a:t>
            </a:r>
            <a:r>
              <a:rPr lang="en-US" smtClean="0"/>
              <a:t>Z</a:t>
            </a:r>
            <a:r>
              <a:rPr lang="he-IL" smtClean="0"/>
              <a:t>, יש ליצר אוביקט זמני מהטיפוס </a:t>
            </a:r>
            <a:r>
              <a:rPr lang="en-US" smtClean="0"/>
              <a:t>Z</a:t>
            </a:r>
            <a:r>
              <a:rPr lang="he-IL" smtClean="0"/>
              <a:t>, דרך מעבר ב- </a:t>
            </a:r>
            <a:r>
              <a:rPr lang="en-US" smtClean="0"/>
              <a:t>c’tor</a:t>
            </a:r>
            <a:r>
              <a:rPr lang="he-IL" smtClean="0"/>
              <a:t> מתאים המקבל </a:t>
            </a:r>
            <a:r>
              <a:rPr lang="en-US" smtClean="0"/>
              <a:t>Y</a:t>
            </a:r>
            <a:endParaRPr lang="he-IL" smtClean="0"/>
          </a:p>
          <a:p>
            <a:r>
              <a:rPr lang="he-IL" smtClean="0"/>
              <a:t>אם לא ניתן לבצע את ה- </a:t>
            </a:r>
            <a:r>
              <a:rPr lang="en-US" smtClean="0"/>
              <a:t>casting</a:t>
            </a:r>
            <a:r>
              <a:rPr lang="he-IL" smtClean="0"/>
              <a:t>, כלומר לא קיים בנאי מתאים, מתקבלת שגיאת קומפילציה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DF7074-9253-42C2-821E-C92D9426BE2B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ל- </a:t>
            </a:r>
            <a:r>
              <a:rPr lang="en-US" smtClean="0"/>
              <a:t>casting</a:t>
            </a:r>
            <a:r>
              <a:rPr lang="he-IL" smtClean="0"/>
              <a:t> אוטומטי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F57B6-97A4-4B49-BF6C-28FF65715145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23938"/>
            <a:ext cx="6096000" cy="5614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19200"/>
            <a:ext cx="47228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2286000" y="4876800"/>
            <a:ext cx="2438400" cy="533400"/>
          </a:xfrm>
          <a:prstGeom prst="wedgeRectCallout">
            <a:avLst>
              <a:gd name="adj1" fmla="val -65833"/>
              <a:gd name="adj2" fmla="val 107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c’tor</a:t>
            </a:r>
            <a:r>
              <a:rPr lang="he-IL" b="1" dirty="0"/>
              <a:t> המקבל </a:t>
            </a:r>
            <a:r>
              <a:rPr lang="en-US" b="1" dirty="0" err="1"/>
              <a:t>int</a:t>
            </a:r>
            <a:r>
              <a:rPr lang="he-IL" b="1" dirty="0"/>
              <a:t> ליצירת האובייקט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334000" y="4114800"/>
            <a:ext cx="3657600" cy="1905000"/>
          </a:xfrm>
          <a:prstGeom prst="wedgeRectCallout">
            <a:avLst>
              <a:gd name="adj1" fmla="val -153140"/>
              <a:gd name="adj2" fmla="val 642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והפונקציה </a:t>
            </a:r>
            <a:r>
              <a:rPr lang="en-US" b="1" dirty="0" err="1"/>
              <a:t>foo</a:t>
            </a:r>
            <a:r>
              <a:rPr lang="he-IL" b="1" dirty="0"/>
              <a:t> אמורה לקבל משתנה מטיפוס </a:t>
            </a:r>
            <a:r>
              <a:rPr lang="en-US" b="1" dirty="0" err="1"/>
              <a:t>MyClass</a:t>
            </a:r>
            <a:r>
              <a:rPr lang="he-IL" b="1" dirty="0"/>
              <a:t>, הקומפיילר בודק האם בהינתן משתנה מטיפוס </a:t>
            </a:r>
            <a:r>
              <a:rPr lang="en-US" b="1" dirty="0" err="1"/>
              <a:t>int</a:t>
            </a:r>
            <a:r>
              <a:rPr lang="he-IL" b="1" dirty="0"/>
              <a:t>, ניתן ליצר אובייקט מטיפוס </a:t>
            </a:r>
            <a:r>
              <a:rPr lang="en-US" b="1" dirty="0" err="1"/>
              <a:t>MyClass</a:t>
            </a:r>
            <a:r>
              <a:rPr lang="he-IL" b="1" dirty="0"/>
              <a:t>. מאחר וקיים למחלקה בנאי המקבל  </a:t>
            </a:r>
            <a:r>
              <a:rPr lang="en-US" b="1" dirty="0" err="1"/>
              <a:t>int</a:t>
            </a:r>
            <a:r>
              <a:rPr lang="he-IL" b="1" dirty="0"/>
              <a:t> ניתן לייצר אובייקט זמני מהטיפוס המבוקש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362200" y="5638800"/>
            <a:ext cx="2438400" cy="533400"/>
          </a:xfrm>
          <a:prstGeom prst="wedgeRectCallout">
            <a:avLst>
              <a:gd name="adj1" fmla="val -81410"/>
              <a:gd name="adj2" fmla="val 36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ליצירת העתק הפרמטר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ל- </a:t>
            </a:r>
            <a:r>
              <a:rPr lang="en-US" smtClean="0"/>
              <a:t>casting</a:t>
            </a:r>
            <a:r>
              <a:rPr lang="he-IL" smtClean="0"/>
              <a:t> אוטומטי (2)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2B755-15D1-4DDE-AFD0-56D09C2A88BF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283325" cy="55435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371600"/>
            <a:ext cx="427037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819400" y="5562600"/>
            <a:ext cx="5105400" cy="685800"/>
          </a:xfrm>
          <a:prstGeom prst="wedgeRectCallout">
            <a:avLst>
              <a:gd name="adj1" fmla="val -65282"/>
              <a:gd name="adj2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הקומפיילר לא מוצא </a:t>
            </a:r>
            <a:r>
              <a:rPr lang="en-US" b="1" dirty="0" err="1"/>
              <a:t>c’tor</a:t>
            </a:r>
            <a:r>
              <a:rPr lang="he-IL" b="1" dirty="0"/>
              <a:t> מתאים, ולכן מנסה להמיר את טיפוס הפרמטר ל- </a:t>
            </a:r>
            <a:r>
              <a:rPr lang="en-US" b="1" dirty="0" err="1"/>
              <a:t>int</a:t>
            </a:r>
            <a:r>
              <a:rPr lang="he-IL" b="1" dirty="0"/>
              <a:t>, מאחר והצליח פונה לבנאי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צורות נוספות ל- </a:t>
            </a:r>
            <a:r>
              <a:rPr lang="en-US" smtClean="0"/>
              <a:t>casting</a:t>
            </a:r>
            <a:endParaRPr lang="he-IL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FFB7C3-8526-4F45-B82A-FB7656407BFE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95338"/>
            <a:ext cx="6096000" cy="58372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450" y="762000"/>
            <a:ext cx="280035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2133600" y="4267200"/>
            <a:ext cx="1676400" cy="304800"/>
          </a:xfrm>
          <a:prstGeom prst="wedgeRectCallout">
            <a:avLst>
              <a:gd name="adj1" fmla="val -65282"/>
              <a:gd name="adj2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1905000" y="4724400"/>
            <a:ext cx="4343400" cy="304800"/>
          </a:xfrm>
          <a:prstGeom prst="wedgeRectCallout">
            <a:avLst>
              <a:gd name="adj1" fmla="val -65282"/>
              <a:gd name="adj2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לפונקציה בצורה הרגילה, יצירת העתק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905000" y="5181600"/>
            <a:ext cx="4191000" cy="304800"/>
          </a:xfrm>
          <a:prstGeom prst="wedgeRectCallout">
            <a:avLst>
              <a:gd name="adj1" fmla="val -64611"/>
              <a:gd name="adj2" fmla="val -7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automatic casting</a:t>
            </a:r>
            <a:r>
              <a:rPr lang="he-IL" b="1" dirty="0"/>
              <a:t>: יצירת אובייקט זמני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438400" y="5715000"/>
            <a:ext cx="2133600" cy="304800"/>
          </a:xfrm>
          <a:prstGeom prst="wedgeRectCallout">
            <a:avLst>
              <a:gd name="adj1" fmla="val -67260"/>
              <a:gd name="adj2" fmla="val -43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 זמני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438400" y="6172200"/>
            <a:ext cx="3657600" cy="304800"/>
          </a:xfrm>
          <a:prstGeom prst="wedgeRectCallout">
            <a:avLst>
              <a:gd name="adj1" fmla="val -59128"/>
              <a:gd name="adj2" fmla="val -67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forced casting</a:t>
            </a:r>
            <a:r>
              <a:rPr lang="he-IL" b="1" dirty="0"/>
              <a:t>: יצירת אובייקט זמני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5257800"/>
            <a:ext cx="25908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בכל המקרים של </a:t>
            </a:r>
            <a:r>
              <a:rPr lang="en-US" b="1" dirty="0"/>
              <a:t>casting</a:t>
            </a:r>
            <a:r>
              <a:rPr lang="he-IL" b="1" dirty="0"/>
              <a:t> נוצר אובייקט זמני, שימות עם סיום השורה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בנאי (</a:t>
            </a:r>
            <a:r>
              <a:rPr lang="en-US" smtClean="0"/>
              <a:t>constructor</a:t>
            </a:r>
            <a:r>
              <a:rPr lang="he-IL" smtClean="0"/>
              <a:t>, בקיצור </a:t>
            </a:r>
            <a:r>
              <a:rPr lang="en-US" smtClean="0"/>
              <a:t>c’tor</a:t>
            </a:r>
            <a:r>
              <a:rPr lang="he-IL" smtClean="0"/>
              <a:t>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נוצר אובייקט הוא עובר בשיטה שנקראית בנאי </a:t>
            </a:r>
            <a:r>
              <a:rPr lang="en-US" smtClean="0"/>
              <a:t>(constructor)</a:t>
            </a:r>
            <a:r>
              <a:rPr lang="he-IL" smtClean="0"/>
              <a:t> אשר מאתחלת את נתוניו</a:t>
            </a:r>
          </a:p>
          <a:p>
            <a:r>
              <a:rPr lang="he-IL" smtClean="0"/>
              <a:t>בכל מחלקה שאנחנו כותבים יש </a:t>
            </a:r>
            <a:r>
              <a:rPr lang="en-US" smtClean="0"/>
              <a:t>c’tor</a:t>
            </a:r>
            <a:r>
              <a:rPr lang="he-IL" smtClean="0"/>
              <a:t> שאנחנו מקבלים במתנה מהקומפיילר אשר מאתחל את תכונות האובייקט עם זבל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60022C-13A6-4412-B7C5-F0DCA55779F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2749550" cy="3429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3048000" y="4800600"/>
            <a:ext cx="2438400" cy="381000"/>
          </a:xfrm>
          <a:prstGeom prst="wedgeRectCallout">
            <a:avLst>
              <a:gd name="adj1" fmla="val -87179"/>
              <a:gd name="adj2" fmla="val 8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פה יש מעבר ב-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3733800" y="5334000"/>
            <a:ext cx="1752600" cy="381000"/>
          </a:xfrm>
          <a:prstGeom prst="wedgeRectCallout">
            <a:avLst>
              <a:gd name="adj1" fmla="val -136292"/>
              <a:gd name="adj2" fmla="val 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יצירת מצביע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429000" y="5867400"/>
            <a:ext cx="2057400" cy="533400"/>
          </a:xfrm>
          <a:prstGeom prst="wedgeRectCallout">
            <a:avLst>
              <a:gd name="adj1" fmla="val -79657"/>
              <a:gd name="adj2" fmla="val -49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האובייקט, ולכן מעבר ב- </a:t>
            </a:r>
            <a:r>
              <a:rPr lang="en-US" b="1" dirty="0" err="1"/>
              <a:t>c’tor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r>
              <a:rPr lang="he-IL" dirty="0" smtClean="0"/>
              <a:t> </a:t>
            </a:r>
            <a:r>
              <a:rPr lang="he-IL" sz="3200" dirty="0" smtClean="0"/>
              <a:t>(1)</a:t>
            </a:r>
            <a:endParaRPr lang="he-IL" dirty="0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5A864-A97A-466C-A8B3-81A539A16CCB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419600" y="4724400"/>
            <a:ext cx="3962400" cy="381000"/>
          </a:xfrm>
          <a:prstGeom prst="wedgeRectCallout">
            <a:avLst>
              <a:gd name="adj1" fmla="val -67053"/>
              <a:gd name="adj2" fmla="val 7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קריאה לא מפורשת ל- </a:t>
            </a:r>
            <a:r>
              <a:rPr lang="en-US" b="1" dirty="0" err="1" smtClean="0"/>
              <a:t>c’tor</a:t>
            </a:r>
            <a:r>
              <a:rPr lang="he-IL" b="1" dirty="0" smtClean="0"/>
              <a:t> (</a:t>
            </a:r>
            <a:r>
              <a:rPr lang="en-US" b="1" dirty="0" smtClean="0"/>
              <a:t>explicit</a:t>
            </a:r>
            <a:r>
              <a:rPr lang="he-IL" b="1" dirty="0" smtClean="0"/>
              <a:t>)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2667000" cy="2898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048000"/>
            <a:ext cx="2702560" cy="3502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419600" y="4267200"/>
            <a:ext cx="3657600" cy="381000"/>
          </a:xfrm>
          <a:prstGeom prst="wedgeRectCallout">
            <a:avLst>
              <a:gd name="adj1" fmla="val -70402"/>
              <a:gd name="adj2" fmla="val 13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קריאה מפורשת ל- </a:t>
            </a:r>
            <a:r>
              <a:rPr lang="en-US" b="1" dirty="0" err="1" smtClean="0"/>
              <a:t>c’tor</a:t>
            </a:r>
            <a:r>
              <a:rPr lang="he-IL" b="1" dirty="0" smtClean="0"/>
              <a:t> (</a:t>
            </a:r>
            <a:r>
              <a:rPr lang="en-US" b="1" dirty="0" smtClean="0"/>
              <a:t>implicit</a:t>
            </a:r>
            <a:r>
              <a:rPr lang="he-IL" b="1" dirty="0" smtClean="0"/>
              <a:t>)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4438650" y="6019800"/>
            <a:ext cx="2724150" cy="609600"/>
          </a:xfrm>
          <a:prstGeom prst="wedgeRectCallout">
            <a:avLst>
              <a:gd name="adj1" fmla="val -109337"/>
              <a:gd name="adj2" fmla="val -3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מתבצעת המרה (</a:t>
            </a:r>
            <a:r>
              <a:rPr lang="en-US" b="1" dirty="0" smtClean="0"/>
              <a:t>explicit</a:t>
            </a:r>
            <a:r>
              <a:rPr lang="he-IL" b="1" dirty="0" smtClean="0"/>
              <a:t>) מ- </a:t>
            </a:r>
            <a:r>
              <a:rPr lang="en-US" b="1" dirty="0" err="1" smtClean="0"/>
              <a:t>int</a:t>
            </a:r>
            <a:r>
              <a:rPr lang="he-IL" b="1" dirty="0" smtClean="0"/>
              <a:t> ל- </a:t>
            </a:r>
            <a:r>
              <a:rPr lang="en-US" b="1" dirty="0" err="1" smtClean="0"/>
              <a:t>MyClass</a:t>
            </a:r>
            <a:endParaRPr lang="en-US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4419600" y="5257800"/>
            <a:ext cx="2514600" cy="609600"/>
          </a:xfrm>
          <a:prstGeom prst="wedgeRectCallout">
            <a:avLst>
              <a:gd name="adj1" fmla="val -111507"/>
              <a:gd name="adj2" fmla="val 36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קריאה מפורשת עם אובייקט מתאים למתודה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r>
              <a:rPr lang="he-IL" dirty="0" smtClean="0"/>
              <a:t> </a:t>
            </a:r>
            <a:r>
              <a:rPr lang="he-IL" sz="3200" dirty="0" smtClean="0"/>
              <a:t>(2)</a:t>
            </a:r>
            <a:endParaRPr lang="he-IL" dirty="0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5A864-A97A-466C-A8B3-81A539A16CCB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196080" cy="2898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38200" y="1676400"/>
            <a:ext cx="1143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971799"/>
            <a:ext cx="2819400" cy="36486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495800" y="3657600"/>
            <a:ext cx="419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כאשר מציינים שבנאי הוא </a:t>
            </a:r>
            <a:r>
              <a:rPr lang="en-US" b="1" dirty="0" smtClean="0"/>
              <a:t>explicit</a:t>
            </a:r>
            <a:r>
              <a:rPr lang="he-IL" b="1" dirty="0" smtClean="0"/>
              <a:t> משמע לא תתבצע המרה אוטומטית לטיפוס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סיכום המתנות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en-US" smtClean="0"/>
              <a:t>default c’tor</a:t>
            </a:r>
            <a:r>
              <a:rPr lang="he-IL" smtClean="0"/>
              <a:t>:</a:t>
            </a:r>
          </a:p>
          <a:p>
            <a:pPr lvl="1"/>
            <a:r>
              <a:rPr lang="he-IL" smtClean="0"/>
              <a:t>בנאי שלא עושה כלום, מאפשר לייצר אובייקט ללא פרמטרים</a:t>
            </a:r>
          </a:p>
          <a:p>
            <a:pPr lvl="1"/>
            <a:r>
              <a:rPr lang="he-IL" smtClean="0"/>
              <a:t>נלקח עם מימושו של </a:t>
            </a:r>
            <a:r>
              <a:rPr lang="en-US" smtClean="0"/>
              <a:t>c’tor</a:t>
            </a:r>
            <a:r>
              <a:rPr lang="he-IL" smtClean="0"/>
              <a:t> כלשהו</a:t>
            </a:r>
          </a:p>
          <a:p>
            <a:r>
              <a:rPr lang="en-US" smtClean="0"/>
              <a:t>destructor</a:t>
            </a:r>
            <a:r>
              <a:rPr lang="he-IL" smtClean="0"/>
              <a:t>:</a:t>
            </a:r>
          </a:p>
          <a:p>
            <a:pPr lvl="1"/>
            <a:r>
              <a:rPr lang="he-IL" smtClean="0"/>
              <a:t>לא מבצע כלום</a:t>
            </a:r>
          </a:p>
          <a:p>
            <a:pPr lvl="1"/>
            <a:r>
              <a:rPr lang="he-IL" smtClean="0"/>
              <a:t>נרצה לדרוס אותו כאשר בוצעו הקצאות דינאמיות ביצירת האובייקט</a:t>
            </a:r>
          </a:p>
          <a:p>
            <a:r>
              <a:rPr lang="en-US" smtClean="0"/>
              <a:t>copy c’tor</a:t>
            </a:r>
            <a:r>
              <a:rPr lang="he-IL" smtClean="0"/>
              <a:t>:</a:t>
            </a:r>
          </a:p>
          <a:p>
            <a:pPr lvl="1"/>
            <a:r>
              <a:rPr lang="he-IL" smtClean="0"/>
              <a:t>מבצעה העתקה רדודה של השדות</a:t>
            </a:r>
          </a:p>
          <a:p>
            <a:pPr lvl="1"/>
            <a:r>
              <a:rPr lang="he-IL" smtClean="0"/>
              <a:t>נרצה לדרוס אותו כאשר יש הקצאות דינאמיות ביצירת האובייקט כדי למנוע הצבעה כפולה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5A864-A97A-466C-A8B3-81A539A16CCB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</a:t>
            </a:r>
            <a:r>
              <a:rPr lang="en-US" dirty="0" smtClean="0"/>
              <a:t>(constructor)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ב"מ </a:t>
            </a:r>
            <a:r>
              <a:rPr lang="en-US" dirty="0" smtClean="0"/>
              <a:t>(empty/default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מפרק </a:t>
            </a:r>
            <a:r>
              <a:rPr lang="en-US" dirty="0" smtClean="0"/>
              <a:t>(destructor)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העתקה </a:t>
            </a:r>
            <a:r>
              <a:rPr lang="en-US" dirty="0" smtClean="0"/>
              <a:t>(copy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ככלי להמרה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5928E8C7-1704-4A99-915A-50F1E6A4379D}" type="slidenum">
              <a:rPr lang="he-IL"/>
              <a:pPr>
                <a:defRPr/>
              </a:pPr>
              <a:t>33</a:t>
            </a:fld>
            <a:endParaRPr lang="en-US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תרגול: בהשראת התוכנית "הישרדות" 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dirty="0" smtClean="0"/>
              <a:t>יש </a:t>
            </a:r>
            <a:r>
              <a:rPr lang="he-IL" dirty="0"/>
              <a:t>להמשיך תרגיל זה מהפתרון של התרגיל הקודם של "הישרדות</a:t>
            </a:r>
            <a:r>
              <a:rPr lang="he-IL" dirty="0" smtClean="0"/>
              <a:t>"</a:t>
            </a:r>
          </a:p>
          <a:p>
            <a:endParaRPr lang="en-US" dirty="0"/>
          </a:p>
          <a:p>
            <a:pPr marL="630238" lvl="1" indent="-355600">
              <a:buFont typeface="+mj-lt"/>
              <a:buAutoNum type="arabicPeriod"/>
            </a:pPr>
            <a:r>
              <a:rPr lang="he-IL" dirty="0"/>
              <a:t>עדכנו את המחלקה </a:t>
            </a:r>
            <a:r>
              <a:rPr lang="en-US" dirty="0"/>
              <a:t>Survivor</a:t>
            </a:r>
            <a:r>
              <a:rPr lang="he-IL" dirty="0"/>
              <a:t>:</a:t>
            </a:r>
            <a:endParaRPr lang="en-US" dirty="0"/>
          </a:p>
          <a:p>
            <a:pPr lvl="2"/>
            <a:r>
              <a:rPr lang="he-IL" dirty="0"/>
              <a:t>שם השורד יהיה כתובת של מחרוזת שתוקצה </a:t>
            </a:r>
            <a:r>
              <a:rPr lang="he-IL" dirty="0" smtClean="0"/>
              <a:t>דינאמית, גודלה אינו מוגבל</a:t>
            </a:r>
            <a:endParaRPr lang="en-US" dirty="0"/>
          </a:p>
          <a:p>
            <a:pPr lvl="2"/>
            <a:r>
              <a:rPr lang="he-IL" dirty="0"/>
              <a:t>הפכו את המתודה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he-IL" dirty="0"/>
              <a:t> ל- </a:t>
            </a:r>
            <a:r>
              <a:rPr lang="en-US" dirty="0" err="1" smtClean="0"/>
              <a:t>c'tor</a:t>
            </a:r>
            <a:endParaRPr lang="en-US" dirty="0" smtClean="0"/>
          </a:p>
          <a:p>
            <a:pPr lvl="2"/>
            <a:r>
              <a:rPr lang="he-IL" dirty="0" smtClean="0"/>
              <a:t>הוסיפו את המתודה </a:t>
            </a:r>
            <a:r>
              <a:rPr lang="en-US" dirty="0" err="1" smtClean="0"/>
              <a:t>setName</a:t>
            </a:r>
            <a:endParaRPr lang="en-US" dirty="0"/>
          </a:p>
          <a:p>
            <a:pPr lvl="2"/>
            <a:r>
              <a:rPr lang="he-IL" dirty="0"/>
              <a:t>הוסיפו </a:t>
            </a:r>
            <a:r>
              <a:rPr lang="en-US" dirty="0" err="1"/>
              <a:t>copy'ctor</a:t>
            </a:r>
            <a:r>
              <a:rPr lang="he-IL" dirty="0"/>
              <a:t> ו- </a:t>
            </a:r>
            <a:r>
              <a:rPr lang="en-US" dirty="0" err="1"/>
              <a:t>d'tor</a:t>
            </a:r>
            <a:r>
              <a:rPr lang="he-IL" dirty="0"/>
              <a:t> במקרה הצורך</a:t>
            </a:r>
            <a:endParaRPr lang="en-US" dirty="0"/>
          </a:p>
          <a:p>
            <a:pPr lvl="2"/>
            <a:r>
              <a:rPr lang="he-IL" dirty="0"/>
              <a:t>עדכנו את שאר התוכנית בהתאם לשינויים </a:t>
            </a:r>
            <a:r>
              <a:rPr lang="he-IL" dirty="0" smtClean="0"/>
              <a:t>אלו</a:t>
            </a:r>
          </a:p>
          <a:p>
            <a:pPr lvl="2"/>
            <a:endParaRPr lang="en-US" dirty="0"/>
          </a:p>
          <a:p>
            <a:pPr marL="630238" lvl="1" indent="-355600">
              <a:buFont typeface="+mj-lt"/>
              <a:buAutoNum type="arabicPeriod"/>
            </a:pPr>
            <a:r>
              <a:rPr lang="en-US" dirty="0"/>
              <a:t> </a:t>
            </a:r>
            <a:r>
              <a:rPr lang="he-IL" dirty="0"/>
              <a:t>עדכנו את המחלקה </a:t>
            </a:r>
            <a:r>
              <a:rPr lang="en-US" dirty="0"/>
              <a:t>Tribe</a:t>
            </a:r>
            <a:r>
              <a:rPr lang="he-IL" dirty="0"/>
              <a:t>:</a:t>
            </a:r>
            <a:endParaRPr lang="en-US" dirty="0"/>
          </a:p>
          <a:p>
            <a:pPr lvl="2"/>
            <a:r>
              <a:rPr lang="he-IL" dirty="0"/>
              <a:t>הפכו את המתודה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he-IL" dirty="0"/>
              <a:t> ל- </a:t>
            </a:r>
            <a:r>
              <a:rPr lang="en-US" dirty="0" err="1"/>
              <a:t>c'tor</a:t>
            </a:r>
            <a:endParaRPr lang="en-US" dirty="0"/>
          </a:p>
          <a:p>
            <a:pPr lvl="2"/>
            <a:r>
              <a:rPr lang="he-IL" dirty="0"/>
              <a:t>הוסיפו </a:t>
            </a:r>
            <a:r>
              <a:rPr lang="en-US" dirty="0" smtClean="0"/>
              <a:t>copy </a:t>
            </a:r>
            <a:r>
              <a:rPr lang="en-US" smtClean="0"/>
              <a:t>c’tor</a:t>
            </a:r>
            <a:r>
              <a:rPr lang="he-IL" dirty="0" smtClean="0"/>
              <a:t> </a:t>
            </a:r>
            <a:r>
              <a:rPr lang="he-IL" dirty="0"/>
              <a:t>ו- </a:t>
            </a:r>
            <a:r>
              <a:rPr lang="en-US" dirty="0" err="1"/>
              <a:t>d'tor</a:t>
            </a:r>
            <a:r>
              <a:rPr lang="he-IL" dirty="0"/>
              <a:t> במקרה הצורך</a:t>
            </a:r>
            <a:endParaRPr lang="en-US" dirty="0"/>
          </a:p>
          <a:p>
            <a:pPr lvl="2"/>
            <a:r>
              <a:rPr lang="he-IL" dirty="0"/>
              <a:t>עדכנו את שאר התוכנית בהתאם לשינויים אלו</a:t>
            </a:r>
            <a:endParaRPr lang="en-US" dirty="0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8E8C7-1704-4A99-915A-50F1E6A4379D}" type="slidenum">
              <a:rPr lang="he-IL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5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4538663" cy="4114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434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066800"/>
            <a:ext cx="7772400" cy="4572000"/>
          </a:xfrm>
        </p:spPr>
        <p:txBody>
          <a:bodyPr/>
          <a:lstStyle/>
          <a:p>
            <a:r>
              <a:rPr lang="he-IL" smtClean="0"/>
              <a:t>ניתן לדרוס את ה- </a:t>
            </a:r>
            <a:r>
              <a:rPr lang="en-US" smtClean="0"/>
              <a:t>c’tor</a:t>
            </a:r>
            <a:r>
              <a:rPr lang="he-IL" smtClean="0"/>
              <a:t> שאנחנו מקבלים במתנה ובכך לבצע פעולה שלנו עם יצירת האובייקט</a:t>
            </a:r>
          </a:p>
          <a:p>
            <a:r>
              <a:rPr lang="en-US" smtClean="0"/>
              <a:t>c’tor</a:t>
            </a:r>
            <a:r>
              <a:rPr lang="he-IL" smtClean="0"/>
              <a:t> הוא שיטה במחלקה עם 2 מאפיינים:</a:t>
            </a:r>
          </a:p>
          <a:p>
            <a:pPr lvl="1"/>
            <a:r>
              <a:rPr lang="he-IL" smtClean="0"/>
              <a:t>שמו כשם המחלקה</a:t>
            </a:r>
          </a:p>
          <a:p>
            <a:pPr lvl="1"/>
            <a:r>
              <a:rPr lang="he-IL" smtClean="0"/>
              <a:t>אין לציין עבורו ערך מוחזר</a:t>
            </a:r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3C3D8C-4419-4426-86F8-59E738146619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76800"/>
            <a:ext cx="396081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" y="3200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תפקידו של ה-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smtClean="0"/>
              <a:t>מאחר וה- </a:t>
            </a:r>
            <a:r>
              <a:rPr lang="en-US" smtClean="0"/>
              <a:t>c’tor</a:t>
            </a:r>
            <a:r>
              <a:rPr lang="he-IL" smtClean="0"/>
              <a:t> נקרא עם יצירת האובייקט באופן מיידי, תפקידו לאתחל את ערכי האובייקט</a:t>
            </a:r>
          </a:p>
          <a:p>
            <a:r>
              <a:rPr lang="he-IL" smtClean="0"/>
              <a:t>כלומר, לא נרצה שיווצר לנו אובייקט אשר תכונותיו עם ערכי זבל</a:t>
            </a:r>
          </a:p>
          <a:p>
            <a:r>
              <a:rPr lang="he-IL" smtClean="0"/>
              <a:t>בבנאי שראינו, שאינו מקבל פרמטרים, נהוג לאפס את שדותיו של האובייקט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9058C-967F-49B4-A2EF-4BFB5191EB25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בנאים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90600"/>
            <a:ext cx="8458200" cy="4572000"/>
          </a:xfrm>
        </p:spPr>
        <p:txBody>
          <a:bodyPr/>
          <a:lstStyle/>
          <a:p>
            <a:r>
              <a:rPr lang="he-IL" smtClean="0"/>
              <a:t>מאחר והבנאי הוא שיטה, ניתן להעמיס אותו</a:t>
            </a:r>
          </a:p>
          <a:p>
            <a:r>
              <a:rPr lang="he-IL" smtClean="0"/>
              <a:t>נוכל לייצר </a:t>
            </a:r>
            <a:r>
              <a:rPr lang="en-US" smtClean="0"/>
              <a:t>c’tor</a:t>
            </a:r>
            <a:r>
              <a:rPr lang="he-IL" smtClean="0"/>
              <a:t> אשר יקבל ערכים מהמשתמש</a:t>
            </a:r>
          </a:p>
          <a:p>
            <a:pPr lvl="1"/>
            <a:r>
              <a:rPr lang="he-IL" smtClean="0"/>
              <a:t>שם נוסף לבנאי שאינו מקבל פרמטרים: </a:t>
            </a:r>
            <a:r>
              <a:rPr lang="en-US" smtClean="0"/>
              <a:t>empty/default c’tor</a:t>
            </a:r>
            <a:endParaRPr lang="he-IL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979673-DDC4-472C-874F-348A026054A9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84463"/>
            <a:ext cx="2971800" cy="40211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667000"/>
            <a:ext cx="4164013" cy="381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325" y="2514600"/>
            <a:ext cx="2632075" cy="2133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419600"/>
            <a:ext cx="13620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9600" y="4191000"/>
            <a:ext cx="2438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ביטול ה- </a:t>
            </a:r>
            <a:r>
              <a:rPr lang="en-US" smtClean="0"/>
              <a:t>defualt c’tor</a:t>
            </a:r>
            <a:r>
              <a:rPr lang="he-IL" smtClean="0"/>
              <a:t> שהתקבל במתנה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r>
              <a:rPr lang="he-IL" smtClean="0"/>
              <a:t>ברגע שאנחנו מגדירים </a:t>
            </a:r>
            <a:r>
              <a:rPr lang="en-US" smtClean="0"/>
              <a:t>c’tor</a:t>
            </a:r>
            <a:r>
              <a:rPr lang="he-IL" smtClean="0"/>
              <a:t> כלשהו, הקומפיילר לוקח ה- </a:t>
            </a:r>
            <a:r>
              <a:rPr lang="en-US" smtClean="0"/>
              <a:t>default c’tor</a:t>
            </a:r>
            <a:r>
              <a:rPr lang="he-IL" smtClean="0"/>
              <a:t> שהוא נתן לנו במתנה</a:t>
            </a:r>
          </a:p>
          <a:p>
            <a:r>
              <a:rPr lang="he-IL" smtClean="0"/>
              <a:t>התוצאה: לא ניתן לייצר אובייקטים ללא פרמטרים</a:t>
            </a:r>
          </a:p>
          <a:p>
            <a:r>
              <a:rPr lang="he-IL" smtClean="0"/>
              <a:t>עדיין נוכל להגדיר אותו בעצמנו, כמו בדוגמאות הקודמות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0A1C2-0186-4255-80B1-C6697FDFD491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2849563" cy="3505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2667000" cy="19002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05175" y="5334000"/>
            <a:ext cx="5457825" cy="609600"/>
            <a:chOff x="3305174" y="5334000"/>
            <a:chExt cx="5457826" cy="609600"/>
          </a:xfrm>
        </p:grpSpPr>
        <p:pic>
          <p:nvPicPr>
            <p:cNvPr id="1741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174" y="5334000"/>
              <a:ext cx="5429243" cy="326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2800" y="5657850"/>
              <a:ext cx="426583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3352799" y="5334000"/>
              <a:ext cx="5410201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he-IL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86200" y="4191000"/>
            <a:ext cx="1219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האם תמיד נרצה בנאי שלא מקבל פרמטרים?</a:t>
            </a:r>
            <a:endParaRPr lang="en-US" sz="3600" smtClean="0">
              <a:cs typeface="Arial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sz="2800" smtClean="0"/>
              <a:t>כאשר יש בנאי שלא מקבל פרמטרים מקובל שהוא יאפס את כל השדות</a:t>
            </a:r>
          </a:p>
          <a:p>
            <a:pPr eaLnBrk="1" hangingPunct="1"/>
            <a:r>
              <a:rPr lang="he-IL" sz="2800" smtClean="0"/>
              <a:t>לא תמיד נרצה שיהיה לנו בנאי המאפס את כל ערכי השדות שכן אז לא תהייה משמעות לאובייקט:</a:t>
            </a:r>
          </a:p>
          <a:p>
            <a:pPr lvl="1" eaLnBrk="1" hangingPunct="1"/>
            <a:r>
              <a:rPr lang="he-IL" sz="2800" smtClean="0"/>
              <a:t>למשל אובייקט "תאריך": האם יש משמעות לתאריך 0.0.0??</a:t>
            </a:r>
          </a:p>
          <a:p>
            <a:pPr lvl="1" eaLnBrk="1" hangingPunct="1"/>
            <a:r>
              <a:rPr lang="he-IL" sz="2800" smtClean="0"/>
              <a:t>למשל אובייקט "שחקן כדורסל":</a:t>
            </a:r>
            <a:r>
              <a:rPr lang="en-US" sz="2800" smtClean="0">
                <a:cs typeface="Arial" charset="0"/>
              </a:rPr>
              <a:t> </a:t>
            </a:r>
            <a:r>
              <a:rPr lang="he-IL" sz="2800" smtClean="0"/>
              <a:t>האם יש משמעות לאובייקט שגובהו 0.0 שמו "" ותאריך לידתו 0.0.0?</a:t>
            </a:r>
          </a:p>
          <a:p>
            <a:pPr lvl="1" eaLnBrk="1" hangingPunct="1"/>
            <a:r>
              <a:rPr lang="he-IL" sz="2800" smtClean="0"/>
              <a:t>למשל עבור אובייקט "שעון", דווקא כן מקובל ששעון מאופס הוא 00:00</a:t>
            </a:r>
            <a:endParaRPr lang="en-US" sz="2800" smtClean="0">
              <a:cs typeface="Arial" charset="0"/>
            </a:endParaRPr>
          </a:p>
          <a:p>
            <a:endParaRPr lang="en-US" sz="2800" smtClean="0"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67D89-7FF9-4756-843D-5BBBE39B2E14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ערכי </a:t>
            </a:r>
            <a:r>
              <a:rPr lang="en-US" smtClean="0"/>
              <a:t>default</a:t>
            </a:r>
            <a:r>
              <a:rPr lang="he-IL" smtClean="0"/>
              <a:t> ב-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382000" cy="4572000"/>
          </a:xfrm>
        </p:spPr>
        <p:txBody>
          <a:bodyPr/>
          <a:lstStyle/>
          <a:p>
            <a:r>
              <a:rPr lang="he-IL" smtClean="0"/>
              <a:t>מאחר וה- </a:t>
            </a:r>
            <a:r>
              <a:rPr lang="en-US" smtClean="0"/>
              <a:t>c’tor</a:t>
            </a:r>
            <a:r>
              <a:rPr lang="he-IL" smtClean="0"/>
              <a:t> הוא שיטה, ניתן לתת ערכי </a:t>
            </a:r>
            <a:r>
              <a:rPr lang="en-US" smtClean="0"/>
              <a:t>default</a:t>
            </a:r>
            <a:r>
              <a:rPr lang="he-IL" smtClean="0"/>
              <a:t> לפרמטרים שהוא מקבל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B27470-7B16-4B1B-8FC8-770558338205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352800" cy="36957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2895600" y="2209800"/>
            <a:ext cx="2895600" cy="762000"/>
          </a:xfrm>
          <a:prstGeom prst="wedgeRectCallout">
            <a:avLst>
              <a:gd name="adj1" fmla="val -72331"/>
              <a:gd name="adj2" fmla="val 8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3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במחיר של אחד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  <a:sym typeface="Wingdings" pitchFamily="2" charset="2"/>
              </a:rPr>
              <a:t>אחד מהם הוא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default 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c’tor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048000"/>
            <a:ext cx="4040188" cy="3276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24369</TotalTime>
  <Words>1641</Words>
  <Application>Microsoft Office PowerPoint</Application>
  <PresentationFormat>On-screen Show (4:3)</PresentationFormat>
  <Paragraphs>263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תכנות מכוון עצמים ו- C++ יחידה 04 constructors, destructor</vt:lpstr>
      <vt:lpstr>ביחידה זו נלמד:</vt:lpstr>
      <vt:lpstr>בנאי (constructor, בקיצור c’tor)</vt:lpstr>
      <vt:lpstr>דריסת ה- c’tor</vt:lpstr>
      <vt:lpstr>תפקידו של ה- c’tor</vt:lpstr>
      <vt:lpstr>העמסת בנאים</vt:lpstr>
      <vt:lpstr>ביטול ה- defualt c’tor שהתקבל במתנה</vt:lpstr>
      <vt:lpstr>האם תמיד נרצה בנאי שלא מקבל פרמטרים?</vt:lpstr>
      <vt:lpstr>ערכי default ב- c’tor</vt:lpstr>
      <vt:lpstr>יצירת מערך של אובייקטים</vt:lpstr>
      <vt:lpstr>ואם לא רוצים לספק default c’tor?</vt:lpstr>
      <vt:lpstr>דוגמא</vt:lpstr>
      <vt:lpstr>מפרק (destructor, d’tor)</vt:lpstr>
      <vt:lpstr>דוגמא: מעבר ב- destructor</vt:lpstr>
      <vt:lpstr>הצורך ב- destructor</vt:lpstr>
      <vt:lpstr>בנאי העתקה (copy c’tor)</vt:lpstr>
      <vt:lpstr>דריסת ה- copy c’tor</vt:lpstr>
      <vt:lpstr>הבעייתיות ב- copy c’tor</vt:lpstr>
      <vt:lpstr>מתי חייבים לממש copy c’tor?</vt:lpstr>
      <vt:lpstr>מימוש של ה- copy c’tor</vt:lpstr>
      <vt:lpstr>מעבר ב- copy c’tor</vt:lpstr>
      <vt:lpstr>דוגמאות למעברים ב- copy c’tor</vt:lpstr>
      <vt:lpstr>מדוע ה- copy c’tor חייב לקבל את הפרמטר by ref</vt:lpstr>
      <vt:lpstr>כתיבת ה- copy c’tor ב- private</vt:lpstr>
      <vt:lpstr>דוגמא: כתיבת ה- copy c’tor ב- private</vt:lpstr>
      <vt:lpstr>casting אוטומטי באמצעות בנאי</vt:lpstr>
      <vt:lpstr>דוגמא ל- casting אוטומטי</vt:lpstr>
      <vt:lpstr>דוגמא ל- casting אוטומטי (2)</vt:lpstr>
      <vt:lpstr>צורות נוספות ל- casting</vt:lpstr>
      <vt:lpstr>explicit c’tor (1)</vt:lpstr>
      <vt:lpstr>explicit c’tor (2)</vt:lpstr>
      <vt:lpstr>סיכום המתנות</vt:lpstr>
      <vt:lpstr>ביחידה זו למדנו:</vt:lpstr>
      <vt:lpstr>תרגול: בהשראת התוכנית "הישרדות" </vt:lpstr>
    </vt:vector>
  </TitlesOfParts>
  <Company>Finjan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 constructors</dc:title>
  <dc:creator>Keren Kalif</dc:creator>
  <cp:lastModifiedBy>Keren</cp:lastModifiedBy>
  <cp:revision>567</cp:revision>
  <dcterms:created xsi:type="dcterms:W3CDTF">2008-06-01T07:12:10Z</dcterms:created>
  <dcterms:modified xsi:type="dcterms:W3CDTF">2015-07-20T06:45:15Z</dcterms:modified>
</cp:coreProperties>
</file>