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4" r:id="rId3"/>
    <p:sldId id="348" r:id="rId4"/>
    <p:sldId id="350" r:id="rId5"/>
    <p:sldId id="375" r:id="rId6"/>
    <p:sldId id="351" r:id="rId7"/>
    <p:sldId id="352" r:id="rId8"/>
    <p:sldId id="389" r:id="rId9"/>
    <p:sldId id="390" r:id="rId10"/>
    <p:sldId id="391" r:id="rId11"/>
    <p:sldId id="392" r:id="rId12"/>
    <p:sldId id="349" r:id="rId13"/>
    <p:sldId id="353" r:id="rId14"/>
    <p:sldId id="355" r:id="rId15"/>
    <p:sldId id="356" r:id="rId16"/>
    <p:sldId id="388" r:id="rId17"/>
    <p:sldId id="354" r:id="rId18"/>
    <p:sldId id="357" r:id="rId19"/>
    <p:sldId id="386" r:id="rId20"/>
    <p:sldId id="387" r:id="rId21"/>
    <p:sldId id="371" r:id="rId22"/>
    <p:sldId id="376" r:id="rId23"/>
    <p:sldId id="377" r:id="rId24"/>
    <p:sldId id="378" r:id="rId25"/>
    <p:sldId id="379" r:id="rId26"/>
    <p:sldId id="380" r:id="rId27"/>
    <p:sldId id="382" r:id="rId28"/>
    <p:sldId id="381" r:id="rId29"/>
    <p:sldId id="383" r:id="rId30"/>
    <p:sldId id="384" r:id="rId31"/>
    <p:sldId id="385" r:id="rId32"/>
    <p:sldId id="393" r:id="rId33"/>
    <p:sldId id="358" r:id="rId34"/>
    <p:sldId id="359" r:id="rId35"/>
    <p:sldId id="360" r:id="rId36"/>
    <p:sldId id="361" r:id="rId37"/>
    <p:sldId id="363" r:id="rId38"/>
    <p:sldId id="396" r:id="rId39"/>
    <p:sldId id="366" r:id="rId40"/>
    <p:sldId id="373" r:id="rId41"/>
    <p:sldId id="397" r:id="rId42"/>
    <p:sldId id="368" r:id="rId43"/>
    <p:sldId id="374" r:id="rId44"/>
    <p:sldId id="347" r:id="rId45"/>
    <p:sldId id="395" r:id="rId46"/>
    <p:sldId id="394" r:id="rId4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4B0"/>
    <a:srgbClr val="CC3300"/>
    <a:srgbClr val="D7EA22"/>
    <a:srgbClr val="FF0000"/>
    <a:srgbClr val="009900"/>
    <a:srgbClr val="FFFF66"/>
    <a:srgbClr val="14ED03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49" autoAdjust="0"/>
    <p:restoredTop sz="94394" autoAdjust="0"/>
  </p:normalViewPr>
  <p:slideViewPr>
    <p:cSldViewPr>
      <p:cViewPr varScale="1">
        <p:scale>
          <a:sx n="70" d="100"/>
          <a:sy n="70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32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5CAD6B-56DA-41ED-8178-271A8935D776}" type="datetimeFigureOut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BB6C24-FAB9-43EE-AAEB-C9FC28C358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8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1F0EAE-6D8F-4FBE-91A0-90C50BDFCF2A}" type="datetimeFigureOut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E32CD4-F533-4619-BE8C-C10D085F4F1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9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477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6C1CF-9CD5-47B0-9F63-9A2D9EB58C71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80CFA5-F794-4407-8BB8-CF5E281EAA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2CA4E-C539-42C6-AEB8-EB928A00948A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9E73-93AC-4816-A8BF-BE49A5AD5E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049C-4E8C-41B6-8039-2B57008503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DCCC-FF1A-4B3D-A549-4AA0D8074A50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FB6B-BAD7-4F64-91D2-ECDC4C2A871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C010-ED0E-498E-86F7-43DE1952617D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63C1A-1D1F-4EE1-B556-94320ABD1F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7A3E-BC84-400D-8BAF-4826712C0253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A8A39-2907-4FEE-9994-85C56B26373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659A9-D13C-4A8A-BF58-D36251DF1D6F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F7667-E025-47EC-B14E-D7AB9149AD8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AE6F9-E2E8-4F36-9B11-02C49342C9C0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049D-D296-4B0F-8276-E382CA9075D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947FF-1A38-4F44-8579-BD608B81F42C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0BBA-9F24-4093-A15A-D6413A424CE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03E4-3287-4942-ADF4-E9FB7091C5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840C0-CFA4-44FA-A2FE-D8D3A2839A5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F4F0-E705-4438-A831-D2FACED3E5E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6C063-7CC5-4651-AA48-6DF26551310F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A2E7-1EF5-4B8E-BF87-FC1B8E1993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C8C0CA-F9A9-4EBB-94F7-D359BB4C929F}" type="datetime1">
              <a:rPr lang="en-US"/>
              <a:pPr>
                <a:defRPr/>
              </a:pPr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07B8BF9-BE78-44D7-8FA1-E59768E28C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09" r:id="rId2"/>
    <p:sldLayoutId id="2147484214" r:id="rId3"/>
    <p:sldLayoutId id="2147484210" r:id="rId4"/>
    <p:sldLayoutId id="2147484211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12" r:id="rId12"/>
    <p:sldLayoutId id="2147484221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dirty="0" smtClean="0"/>
              <a:t>תכנות מכוון עצמים ו- </a:t>
            </a:r>
            <a:r>
              <a:rPr sz="3200" b="1" dirty="0" smtClean="0"/>
              <a:t>C</a:t>
            </a:r>
            <a:r>
              <a:rPr lang="he-IL" sz="3200" b="1" dirty="0" smtClean="0"/>
              <a:t>++</a:t>
            </a:r>
            <a:br>
              <a:rPr lang="he-IL" sz="3200" b="1" dirty="0" smtClean="0"/>
            </a:br>
            <a:r>
              <a:rPr lang="he-IL" sz="3200" b="1" dirty="0" smtClean="0"/>
              <a:t>יחידה 05</a:t>
            </a:r>
            <a:br>
              <a:rPr lang="he-IL" sz="3200" b="1" dirty="0" smtClean="0"/>
            </a:br>
            <a:r>
              <a:rPr sz="3200" b="1" dirty="0" err="1" smtClean="0"/>
              <a:t>init</a:t>
            </a:r>
            <a:r>
              <a:rPr sz="3200" b="1" dirty="0" smtClean="0"/>
              <a:t> line, this, contained class, friend, 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2DF520-1D39-4986-9A17-2A059B77AF56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7488"/>
            <a:ext cx="5181600" cy="637381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629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הוספת שחקן לקבוצה (3)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3A6B98-F55B-43BE-949E-D1153554B1FD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629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הוספת שחקן לקבוצה (4)</a:t>
            </a:r>
            <a:endParaRPr lang="en-US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838200"/>
            <a:ext cx="5410200" cy="57912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97138"/>
            <a:ext cx="4267200" cy="29083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181600" y="5486400"/>
            <a:ext cx="3733800" cy="609600"/>
          </a:xfrm>
          <a:prstGeom prst="wedgeRectCallout">
            <a:avLst>
              <a:gd name="adj1" fmla="val -62591"/>
              <a:gd name="adj2" fmla="val -19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צריך להעביר לשיטה את כתובת האובייקט הנוכחי, ולכן השימוש ב- </a:t>
            </a:r>
            <a:r>
              <a:rPr lang="en-US" b="1" dirty="0"/>
              <a:t>this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4267200" y="5410200"/>
            <a:ext cx="76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5638800"/>
            <a:ext cx="1600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 אחרת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מחלקה מכילה מחלקה אחרת, אתחול האובייקטים המוכלים מתבצע לפני אתחול האובייקט המכיל:</a:t>
            </a:r>
          </a:p>
          <a:p>
            <a:pPr lvl="1"/>
            <a:r>
              <a:rPr lang="he-IL" smtClean="0"/>
              <a:t>אתחול אובייקט מתבצע ב- </a:t>
            </a:r>
            <a:r>
              <a:rPr lang="en-US" smtClean="0"/>
              <a:t>c’tor</a:t>
            </a:r>
            <a:r>
              <a:rPr lang="he-IL" smtClean="0"/>
              <a:t>, לכן יש מעבר ב- </a:t>
            </a:r>
            <a:r>
              <a:rPr lang="en-US" smtClean="0"/>
              <a:t>c’tor</a:t>
            </a:r>
            <a:r>
              <a:rPr lang="he-IL" smtClean="0"/>
              <a:t> של האובייקט המוכל לפני כניסה לגוף ה- </a:t>
            </a:r>
            <a:r>
              <a:rPr lang="en-US" smtClean="0"/>
              <a:t>c’tor</a:t>
            </a:r>
            <a:r>
              <a:rPr lang="he-IL" smtClean="0"/>
              <a:t> של האובייקט המכיל</a:t>
            </a:r>
          </a:p>
          <a:p>
            <a:pPr lvl="1"/>
            <a:r>
              <a:rPr lang="he-IL" smtClean="0"/>
              <a:t>אתחול זה מבוצע ב- </a:t>
            </a:r>
            <a:r>
              <a:rPr lang="en-US" smtClean="0"/>
              <a:t>init line</a:t>
            </a:r>
            <a:r>
              <a:rPr lang="he-IL" smtClean="0"/>
              <a:t>, המבוצעת לפני הכניסה לגוף ה- </a:t>
            </a:r>
            <a:r>
              <a:rPr lang="en-US" smtClean="0"/>
              <a:t>c’tor</a:t>
            </a:r>
            <a:endParaRPr lang="he-IL" smtClean="0"/>
          </a:p>
          <a:p>
            <a:pPr lvl="1"/>
            <a:r>
              <a:rPr lang="he-IL" smtClean="0"/>
              <a:t>במקרה ולא אתחלנו במפורש בשורת האתחול את האובייקט המוכל, יהיה ניסיון לאתחלו דרך ה- </a:t>
            </a:r>
            <a:r>
              <a:rPr lang="en-US" smtClean="0"/>
              <a:t>default c’tor</a:t>
            </a:r>
            <a:r>
              <a:rPr lang="he-IL" smtClean="0"/>
              <a:t>, במידה ואינו קיים תתקבל שגיאת קומפילציה</a:t>
            </a:r>
          </a:p>
          <a:p>
            <a:r>
              <a:rPr lang="he-IL" smtClean="0"/>
              <a:t>סדר הריסת האובייקטים הפוך לסדר היצירה, כלומר קודם נהרס האובייקט המכיל ורק אז האובייקט המוכל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6A6777-CE2F-4227-85CD-396F795F9BF7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5363"/>
            <a:ext cx="7620000" cy="56149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1: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A470A7-12B5-4872-BCA5-8DAF6C6010AA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828800" y="3200400"/>
            <a:ext cx="1447800" cy="304800"/>
          </a:xfrm>
          <a:prstGeom prst="wedgeRectCallout">
            <a:avLst>
              <a:gd name="adj1" fmla="val -72107"/>
              <a:gd name="adj2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אוביקט מוכל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05200" y="2743200"/>
            <a:ext cx="2971800" cy="609600"/>
          </a:xfrm>
          <a:prstGeom prst="wedgeRectCallout">
            <a:avLst>
              <a:gd name="adj1" fmla="val -90095"/>
              <a:gd name="adj2" fmla="val 163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הפעלת ה- </a:t>
            </a:r>
            <a:r>
              <a:rPr lang="en-US" b="1" dirty="0" err="1"/>
              <a:t>c’tor</a:t>
            </a:r>
            <a:r>
              <a:rPr lang="he-IL" b="1" dirty="0"/>
              <a:t> של האובייקט המוכל בשורת האתחול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810000"/>
            <a:ext cx="533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"/>
            <a:ext cx="4371975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750" y="3476625"/>
            <a:ext cx="3549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286000" y="4953000"/>
            <a:ext cx="533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66825"/>
            <a:ext cx="7264400" cy="54387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2: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6584AB-1D34-4AF8-95AE-3D8565DFEB6C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114800" y="3505200"/>
            <a:ext cx="4419600" cy="838200"/>
          </a:xfrm>
          <a:prstGeom prst="wedgeRectCallout">
            <a:avLst>
              <a:gd name="adj1" fmla="val -86722"/>
              <a:gd name="adj2" fmla="val 20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ואין פניה מפורשת לבנאי של האובייקט המוכל, הקומפיילר מחפש בו 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. מאחר ולא קיים מתקבלת שגיאת קומפילציה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114800" y="3505200"/>
            <a:ext cx="4419600" cy="838200"/>
          </a:xfrm>
          <a:prstGeom prst="wedgeRectCallout">
            <a:avLst>
              <a:gd name="adj1" fmla="val -75263"/>
              <a:gd name="adj2" fmla="val 146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ואין פניה מפורשת לבנאי של האובייקט המוכל, הקומפיילר מחפש בו 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. מאחר ולא קיים מתקבלת שגיאת קומפילציה</a:t>
            </a:r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42963"/>
            <a:ext cx="7600950" cy="4524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124825" cy="5715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3: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ECF143-2356-4AA5-953F-67BBA34AAC9E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057400" y="990600"/>
            <a:ext cx="2971800" cy="609600"/>
          </a:xfrm>
          <a:prstGeom prst="wedgeRectCallout">
            <a:avLst>
              <a:gd name="adj1" fmla="val -54119"/>
              <a:gd name="adj2" fmla="val 8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מתן ערך </a:t>
            </a:r>
            <a:r>
              <a:rPr lang="en-US" b="1" dirty="0" err="1"/>
              <a:t>deafult</a:t>
            </a:r>
            <a:r>
              <a:rPr lang="he-IL" b="1" dirty="0"/>
              <a:t> הופך בנאי זה להיות גם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7" name="Rectangle 6"/>
          <p:cNvSpPr/>
          <p:nvPr/>
        </p:nvSpPr>
        <p:spPr>
          <a:xfrm>
            <a:off x="1752600" y="1828800"/>
            <a:ext cx="457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1828800" y="2743200"/>
            <a:ext cx="2819400" cy="838200"/>
          </a:xfrm>
          <a:prstGeom prst="wedgeRectCallout">
            <a:avLst>
              <a:gd name="adj1" fmla="val -62601"/>
              <a:gd name="adj2" fmla="val 7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לפני הכניסה לגוף ה- </a:t>
            </a:r>
            <a:r>
              <a:rPr lang="en-US" b="1" dirty="0" err="1"/>
              <a:t>c’tor</a:t>
            </a:r>
            <a:r>
              <a:rPr lang="he-IL" b="1" dirty="0"/>
              <a:t> תתבצע כניסה ל-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של אובייקט המוכל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14600"/>
            <a:ext cx="4810125" cy="167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962400"/>
            <a:ext cx="3048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7467600" cy="434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האתחול בשורת האתחול</a:t>
            </a:r>
            <a:endParaRPr lang="en-US" smtClean="0"/>
          </a:p>
        </p:txBody>
      </p:sp>
      <p:sp>
        <p:nvSpPr>
          <p:cNvPr id="2662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במידה ויש אובייקט שיש בו כמה אובייקטים מוכלים וכולם מאותחלים בשורת האתחול, סדר אתחולם יהיה לפי סדר הגדרתם במחלקה ולא לפי סדר אתחולם בשורת האתחול</a:t>
            </a:r>
            <a:endParaRPr lang="en-US" smtClean="0"/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7F877-94CE-4E79-BEF5-B7EEB2785998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95800" y="4191000"/>
            <a:ext cx="2895600" cy="762000"/>
          </a:xfrm>
          <a:prstGeom prst="wedgeRectCallout">
            <a:avLst>
              <a:gd name="adj1" fmla="val -123285"/>
              <a:gd name="adj2" fmla="val 6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אמנם בשורת האתחול אנו מאתחלים קודם את  </a:t>
            </a:r>
            <a:r>
              <a:rPr lang="en-US" b="1" dirty="0"/>
              <a:t>i2</a:t>
            </a:r>
            <a:r>
              <a:rPr lang="he-IL" b="1" dirty="0"/>
              <a:t> אבל בפועל יאותחל קודם  </a:t>
            </a:r>
            <a:r>
              <a:rPr lang="en-US" b="1" dirty="0"/>
              <a:t>i1</a:t>
            </a:r>
            <a:endParaRPr lang="he-IL" b="1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486400"/>
            <a:ext cx="44561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839200" cy="1143000"/>
          </a:xfrm>
        </p:spPr>
        <p:txBody>
          <a:bodyPr/>
          <a:lstStyle/>
          <a:p>
            <a:r>
              <a:rPr lang="he-IL" smtClean="0"/>
              <a:t>המעבר ב- </a:t>
            </a:r>
            <a:r>
              <a:rPr lang="en-US" smtClean="0"/>
              <a:t>copy c’tor</a:t>
            </a:r>
            <a:r>
              <a:rPr lang="he-IL" smtClean="0"/>
              <a:t> של האובייקט המוכל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ה- </a:t>
            </a:r>
            <a:r>
              <a:rPr lang="en-US" sz="2800" smtClean="0"/>
              <a:t>copy c’tor</a:t>
            </a:r>
            <a:r>
              <a:rPr lang="he-IL" sz="2800" smtClean="0"/>
              <a:t> שמקבלים במתנה מהקומפיילר מפעיל את ה- </a:t>
            </a:r>
            <a:r>
              <a:rPr lang="en-US" sz="2800" smtClean="0"/>
              <a:t>copy c’tor</a:t>
            </a:r>
            <a:r>
              <a:rPr lang="he-IL" sz="2800" smtClean="0"/>
              <a:t> של האובייקט המוכל לפני כניסה לגוף ה- </a:t>
            </a:r>
            <a:r>
              <a:rPr lang="en-US" sz="2800" smtClean="0"/>
              <a:t>c’tor</a:t>
            </a:r>
            <a:r>
              <a:rPr lang="he-IL" sz="2800" smtClean="0"/>
              <a:t> של האובייקט המכיל</a:t>
            </a:r>
          </a:p>
          <a:p>
            <a:r>
              <a:rPr lang="he-IL" sz="2800" smtClean="0"/>
              <a:t>במידה ואנחנו דורסים את ה- </a:t>
            </a:r>
            <a:r>
              <a:rPr lang="en-US" sz="2800" smtClean="0"/>
              <a:t>copy c’tor</a:t>
            </a:r>
            <a:r>
              <a:rPr lang="he-IL" sz="2800" smtClean="0"/>
              <a:t> יש לזכור להפעיל </a:t>
            </a:r>
            <a:r>
              <a:rPr lang="en-US" sz="2800" smtClean="0"/>
              <a:t>c’tor</a:t>
            </a:r>
            <a:r>
              <a:rPr lang="he-IL" sz="2800" smtClean="0"/>
              <a:t> כלשהו של האובייקט המוכל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E41E86-E728-4CB3-B162-EB6B36D3521C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22338"/>
            <a:ext cx="7848600" cy="57451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</a:t>
            </a:r>
            <a:r>
              <a:rPr lang="he-IL" sz="3200" smtClean="0"/>
              <a:t>מעבר ב- </a:t>
            </a:r>
            <a:r>
              <a:rPr lang="en-US" sz="3200" smtClean="0"/>
              <a:t>copy c’tor</a:t>
            </a:r>
            <a:r>
              <a:rPr lang="he-IL" sz="3200" smtClean="0"/>
              <a:t> של האובייקט המוכל</a:t>
            </a:r>
            <a:endParaRPr lang="he-IL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F1AEB-C590-4DC8-B2D8-4D21177F9A3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3963" y="4511675"/>
            <a:ext cx="5151437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7010400" y="4892675"/>
            <a:ext cx="1905000" cy="685800"/>
          </a:xfrm>
          <a:prstGeom prst="wedgeRectCallout">
            <a:avLst>
              <a:gd name="adj1" fmla="val -111828"/>
              <a:gd name="adj2" fmla="val 61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 דרך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667000"/>
            <a:ext cx="32385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0988"/>
            <a:ext cx="8534400" cy="42433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343400" y="152400"/>
            <a:ext cx="44958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92970E-8A48-4101-9547-BD37CEB6DEE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733800"/>
            <a:ext cx="7467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486400" y="2743200"/>
            <a:ext cx="2362200" cy="685800"/>
          </a:xfrm>
          <a:prstGeom prst="wedgeRectCallout">
            <a:avLst>
              <a:gd name="adj1" fmla="val -115807"/>
              <a:gd name="adj2" fmla="val 115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של האובייקט המוכל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648200"/>
            <a:ext cx="5151438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3200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מעבר ב- </a:t>
            </a:r>
            <a:r>
              <a:rPr lang="en-US" smtClean="0"/>
              <a:t>c’tor</a:t>
            </a:r>
            <a:r>
              <a:rPr lang="he-IL" smtClean="0"/>
              <a:t> עבור אובייקטים מוכלים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friend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פונקצית </a:t>
            </a:r>
            <a:r>
              <a:rPr lang="en-US" smtClean="0"/>
              <a:t>friend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static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משתנים סטטיים במחלקה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שיטות סטטיות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1229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21247-3C19-4B0B-9A83-FFBC21DFD830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839200" cy="3752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r>
              <a:rPr lang="he-IL" smtClean="0"/>
              <a:t>: גרסא משופרת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E2A784-8F11-4625-8C5C-3B1667283B9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3886200"/>
            <a:ext cx="1143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800600" y="2895600"/>
            <a:ext cx="2743200" cy="685800"/>
          </a:xfrm>
          <a:prstGeom prst="wedgeRectCallout">
            <a:avLst>
              <a:gd name="adj1" fmla="val -86306"/>
              <a:gd name="adj2" fmla="val 93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הפעלה של ה-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של האובייקט המוכל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664075"/>
            <a:ext cx="5151438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419600"/>
            <a:ext cx="31242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כתובת הסטודנט ובית הספר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9B5891-D06C-4453-BCDA-AE58A34BA2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9163"/>
            <a:ext cx="6781800" cy="5614987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1775"/>
            <a:ext cx="6248400" cy="6445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5867400" y="152400"/>
            <a:ext cx="2971800" cy="762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address.cpp</a:t>
            </a:r>
            <a:endParaRPr lang="he-IL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F34C9-28A0-44A0-8826-72FD49355855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200400" y="5181600"/>
            <a:ext cx="3657600" cy="381000"/>
          </a:xfrm>
          <a:prstGeom prst="wedgeRectCallout">
            <a:avLst>
              <a:gd name="adj1" fmla="val -57130"/>
              <a:gd name="adj2" fmla="val 21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לשיטות המבצעות את ההשמה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029200" y="3810000"/>
            <a:ext cx="3657600" cy="533400"/>
          </a:xfrm>
          <a:prstGeom prst="wedgeRectCallout">
            <a:avLst>
              <a:gd name="adj1" fmla="val -125207"/>
              <a:gd name="adj2" fmla="val 13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נאתחל את </a:t>
            </a:r>
            <a:r>
              <a:rPr lang="en-US" b="1" dirty="0"/>
              <a:t>city</a:t>
            </a:r>
            <a:r>
              <a:rPr lang="he-IL" b="1" dirty="0"/>
              <a:t> ואת </a:t>
            </a:r>
            <a:r>
              <a:rPr lang="en-US" b="1" dirty="0"/>
              <a:t>street</a:t>
            </a:r>
            <a:r>
              <a:rPr lang="he-IL" b="1" dirty="0"/>
              <a:t> ב- </a:t>
            </a:r>
            <a:r>
              <a:rPr lang="en-US" b="1" dirty="0"/>
              <a:t>NULL</a:t>
            </a:r>
            <a:r>
              <a:rPr lang="he-IL" b="1" dirty="0"/>
              <a:t> כדי שלא יעופו בעת השחרור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886200" y="1600200"/>
            <a:ext cx="4495800" cy="381000"/>
          </a:xfrm>
          <a:prstGeom prst="wedgeRectCallout">
            <a:avLst>
              <a:gd name="adj1" fmla="val -70898"/>
              <a:gd name="adj2" fmla="val 21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המצביע הקודם, ורק אז הקצאה מחדש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address.cpp (2)</a:t>
            </a:r>
            <a:endParaRPr lang="he-IL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B4C8B6-9A06-4F72-BC1F-A0AC4258AE68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924800" cy="54625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772400" cy="55038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student.h</a:t>
            </a:r>
            <a:endParaRPr lang="he-IL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29BB8-48A0-4661-89A1-0E43B8F6A51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990600"/>
            <a:ext cx="472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לכל סטודנט יהיה מצביע לבית-הספר והעתק של כתובת הבית שלו: שינוי בנתוני ביה"ס ב- </a:t>
            </a:r>
            <a:r>
              <a:rPr lang="en-US" b="1" dirty="0"/>
              <a:t>main</a:t>
            </a:r>
            <a:r>
              <a:rPr lang="he-IL" b="1" dirty="0"/>
              <a:t> ישפיע גם על הסטודנט, בעוד ששינוי אובייקט הכתובת, לא ישנה את נתוני אובייקט הסטודנט, מאחר והוא מחזיק העתק. שינוי כתובת הבית של סטודנט תתאפשר אך ורק דרך פניה לסטודנט.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267200" y="3124200"/>
            <a:ext cx="2819400" cy="381000"/>
          </a:xfrm>
          <a:prstGeom prst="wedgeRectCallout">
            <a:avLst>
              <a:gd name="adj1" fmla="val -57612"/>
              <a:gd name="adj2" fmla="val -12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החזקת מצביע, ולא העתק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048000"/>
            <a:ext cx="3352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3657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495800" y="5410200"/>
            <a:ext cx="2514600" cy="533400"/>
          </a:xfrm>
          <a:prstGeom prst="wedgeRectCallout">
            <a:avLst>
              <a:gd name="adj1" fmla="val -59290"/>
              <a:gd name="adj2" fmla="val -83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כדי לאפשר קבלת האובייקט המוכל לשינויים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407400" cy="6305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5867400" y="228600"/>
            <a:ext cx="2819400" cy="6858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student.cpp</a:t>
            </a:r>
            <a:endParaRPr lang="he-IL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34B635-6AFF-43DD-9BD6-76EB3E01CB97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657600" y="1066800"/>
            <a:ext cx="1143000" cy="304800"/>
          </a:xfrm>
          <a:prstGeom prst="wedgeRectCallout">
            <a:avLst>
              <a:gd name="adj1" fmla="val -155456"/>
              <a:gd name="adj2" fmla="val 200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מצביע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29400" y="1752600"/>
            <a:ext cx="1828800" cy="533400"/>
          </a:xfrm>
          <a:prstGeom prst="wedgeRectCallout">
            <a:avLst>
              <a:gd name="adj1" fmla="val -108533"/>
              <a:gd name="adj2" fmla="val -17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העתק, לכן מעבר</a:t>
            </a:r>
          </a:p>
          <a:p>
            <a:pPr algn="ctr">
              <a:defRPr/>
            </a:pPr>
            <a:r>
              <a:rPr lang="he-IL" b="1" dirty="0"/>
              <a:t>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648200" y="3124200"/>
            <a:ext cx="1219200" cy="304800"/>
          </a:xfrm>
          <a:prstGeom prst="wedgeRectCallout">
            <a:avLst>
              <a:gd name="adj1" fmla="val -238533"/>
              <a:gd name="adj2" fmla="val 164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מצביע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705600" y="3124200"/>
            <a:ext cx="1828800" cy="533400"/>
          </a:xfrm>
          <a:prstGeom prst="wedgeRectCallout">
            <a:avLst>
              <a:gd name="adj1" fmla="val -120071"/>
              <a:gd name="adj2" fmla="val 59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העתק, לכן מעבר</a:t>
            </a:r>
          </a:p>
          <a:p>
            <a:pPr algn="ctr">
              <a:defRPr/>
            </a:pPr>
            <a:r>
              <a:rPr lang="he-IL" b="1" dirty="0"/>
              <a:t>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2667000" y="6172200"/>
            <a:ext cx="3124200" cy="533400"/>
          </a:xfrm>
          <a:prstGeom prst="wedgeRectCallout">
            <a:avLst>
              <a:gd name="adj1" fmla="val -122492"/>
              <a:gd name="adj2" fmla="val -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של </a:t>
            </a:r>
            <a:r>
              <a:rPr lang="en-US" b="1" dirty="0"/>
              <a:t>address</a:t>
            </a:r>
            <a:r>
              <a:rPr lang="he-IL" b="1" dirty="0"/>
              <a:t> עבור </a:t>
            </a:r>
            <a:r>
              <a:rPr lang="en-US" b="1" dirty="0" err="1"/>
              <a:t>homeAddress</a:t>
            </a:r>
            <a:endParaRPr lang="he-IL" b="1" dirty="0"/>
          </a:p>
        </p:txBody>
      </p:sp>
      <p:pic>
        <p:nvPicPr>
          <p:cNvPr id="3585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191000"/>
            <a:ext cx="3795713" cy="16287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" name="Rectangular Callout 14"/>
          <p:cNvSpPr/>
          <p:nvPr/>
        </p:nvSpPr>
        <p:spPr>
          <a:xfrm>
            <a:off x="1371600" y="4953000"/>
            <a:ext cx="3657600" cy="304800"/>
          </a:xfrm>
          <a:prstGeom prst="wedgeRectCallout">
            <a:avLst>
              <a:gd name="adj1" fmla="val 65587"/>
              <a:gd name="adj2" fmla="val -3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אובייקט ולכן הפעלת שיטה ע"י נקודה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048000" y="5334000"/>
            <a:ext cx="1981200" cy="533400"/>
          </a:xfrm>
          <a:prstGeom prst="wedgeRectCallout">
            <a:avLst>
              <a:gd name="adj1" fmla="val 79677"/>
              <a:gd name="adj2" fmla="val -24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מצביע ולכן הפעלת שיטה ע"י חץ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C7EC75-9705-4A4B-A07B-57FBBEE2706D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410200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6869" name="Title 1"/>
          <p:cNvSpPr>
            <a:spLocks noGrp="1"/>
          </p:cNvSpPr>
          <p:nvPr>
            <p:ph type="title"/>
          </p:nvPr>
        </p:nvSpPr>
        <p:spPr>
          <a:xfrm>
            <a:off x="3657600" y="152400"/>
            <a:ext cx="5181600" cy="762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main.cpp</a:t>
            </a:r>
            <a:r>
              <a:rPr lang="he-IL" smtClean="0"/>
              <a:t> (ללא הנפשה)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410200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486400" y="30480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/>
              <a:t>גוגו</a:t>
            </a:r>
            <a:endParaRPr lang="en-US" b="1"/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main.cpp</a:t>
            </a:r>
            <a:endParaRPr lang="he-IL" smtClean="0"/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496D78-85AB-49DF-B684-F6DBD901D301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3716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 Herzog, T.A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1828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T.A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0" name="Picture 17" descr="MCj042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63976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486400" y="13716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2590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T.A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676400"/>
            <a:ext cx="43434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85800" y="1981200"/>
            <a:ext cx="40386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85800" y="2362200"/>
            <a:ext cx="35052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85800" y="2590800"/>
            <a:ext cx="28956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685800" y="3048000"/>
            <a:ext cx="35052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685800" y="3505200"/>
            <a:ext cx="11430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685800" y="4191000"/>
            <a:ext cx="33528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85800" y="5943600"/>
            <a:ext cx="11430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6629400" y="1828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Toledano</a:t>
            </a:r>
            <a:r>
              <a:rPr lang="en-US" b="1" dirty="0">
                <a:solidFill>
                  <a:schemeClr val="tx1"/>
                </a:solidFill>
              </a:rPr>
              <a:t>, Holon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28" name="Picture 17" descr="MCj042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033713"/>
            <a:ext cx="63976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rot="5400000" flipH="1" flipV="1">
            <a:off x="5074443" y="1783557"/>
            <a:ext cx="1966913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76800" y="3567113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Toledano</a:t>
            </a:r>
            <a:r>
              <a:rPr lang="en-US" b="1" dirty="0">
                <a:solidFill>
                  <a:schemeClr val="tx1"/>
                </a:solidFill>
              </a:rPr>
              <a:t>, Holon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9400" y="13716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 </a:t>
            </a:r>
            <a:r>
              <a:rPr lang="en-US" b="1" dirty="0" err="1">
                <a:solidFill>
                  <a:schemeClr val="tx1"/>
                </a:solidFill>
              </a:rPr>
              <a:t>Yerushalmi</a:t>
            </a:r>
            <a:r>
              <a:rPr lang="en-US" b="1" dirty="0">
                <a:solidFill>
                  <a:schemeClr val="tx1"/>
                </a:solidFill>
              </a:rPr>
              <a:t>, T.A.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86400" y="19050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/>
              <a:t>מומו</a:t>
            </a:r>
            <a:endParaRPr lang="en-US" b="1"/>
          </a:p>
        </p:txBody>
      </p:sp>
      <p:sp>
        <p:nvSpPr>
          <p:cNvPr id="35" name="Rectangle 34"/>
          <p:cNvSpPr/>
          <p:nvPr/>
        </p:nvSpPr>
        <p:spPr>
          <a:xfrm>
            <a:off x="685800" y="4800600"/>
            <a:ext cx="11430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4876800" y="2590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Jerusalem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533400" y="6475413"/>
            <a:ext cx="1981200" cy="1587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פלט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72DA47-A57C-45AA-9E68-ACC77D953C3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289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פוליגון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C308C7-571E-4F01-863A-B698DA3A1CE0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543800" cy="40417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ראינו שאת תכונות האובייקט מאתחלים בגוף ה- </a:t>
            </a:r>
            <a:r>
              <a:rPr lang="en-US" smtClean="0"/>
              <a:t>c’tor</a:t>
            </a:r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ניתן לאתחל את שדות האובייקט לפני הכניסה לגוף ה- </a:t>
            </a:r>
            <a:r>
              <a:rPr lang="en-US" smtClean="0"/>
              <a:t>c’tor</a:t>
            </a:r>
            <a:r>
              <a:rPr lang="he-IL" smtClean="0"/>
              <a:t>, בשורת האתחול: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pPr lvl="1"/>
            <a:r>
              <a:rPr lang="he-IL" smtClean="0"/>
              <a:t>שורת האתחול מבוצע לפני הפקודות שבגוף ה-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6D7930-8CC7-4E17-BC72-30510E1578A8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0"/>
            <a:ext cx="4391025" cy="175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4419600"/>
            <a:ext cx="7639050" cy="137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53000" y="4495800"/>
            <a:ext cx="34290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371600" y="5105400"/>
            <a:ext cx="57912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08150"/>
            <a:ext cx="6781800" cy="49688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פוליגון (2)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539E4E-450C-4158-80AD-A21FB6A3896D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088" y="49213"/>
            <a:ext cx="6665912" cy="27701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5486400" y="3200400"/>
            <a:ext cx="3276600" cy="762000"/>
          </a:xfrm>
          <a:prstGeom prst="wedgeRectCallout">
            <a:avLst>
              <a:gd name="adj1" fmla="val -89098"/>
              <a:gd name="adj2" fmla="val -16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 </a:t>
            </a:r>
            <a:r>
              <a:rPr lang="en-US" b="1" dirty="0" err="1"/>
              <a:t>numOfPoints</a:t>
            </a:r>
            <a:r>
              <a:rPr lang="he-IL" b="1" dirty="0"/>
              <a:t>  פעמים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 של  </a:t>
            </a:r>
            <a:r>
              <a:rPr lang="en-US" b="1" dirty="0"/>
              <a:t>Point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638800" y="4343400"/>
            <a:ext cx="3276600" cy="762000"/>
          </a:xfrm>
          <a:prstGeom prst="wedgeRectCallout">
            <a:avLst>
              <a:gd name="adj1" fmla="val -89098"/>
              <a:gd name="adj2" fmla="val -16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 </a:t>
            </a:r>
            <a:r>
              <a:rPr lang="en-US" b="1" dirty="0" err="1"/>
              <a:t>numOfPoints</a:t>
            </a:r>
            <a:r>
              <a:rPr lang="he-IL" b="1" dirty="0"/>
              <a:t>  פעמים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 של  </a:t>
            </a:r>
            <a:r>
              <a:rPr lang="en-US" b="1" dirty="0"/>
              <a:t>Point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פוליגון (3)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E2CE38-7592-45C7-BE29-F3BDDE8175A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5851525" cy="2667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143000"/>
            <a:ext cx="42243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7A03E4-3287-4942-ADF4-E9FB7091C51D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 descr="https://fbcdn-sphotos-e-a.akamaihd.net/hphotos-ak-ash3/t1/1622691_646133222102226_121768643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7530"/>
            <a:ext cx="6172200" cy="535747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5943600"/>
            <a:ext cx="80010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https://fbcdn-sphotos-e-a.akamaihd.net/hphotos-ak-ash3/t1/1622691_646133222102226_1217686435_n.jpg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פונקציה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פונקציה גלובלית (כמו ב- </a:t>
            </a:r>
            <a:r>
              <a:rPr lang="en-US" sz="2800" smtClean="0"/>
              <a:t>C</a:t>
            </a:r>
            <a:r>
              <a:rPr lang="he-IL" sz="2800" smtClean="0"/>
              <a:t>) שכתובה בתוך המחלקה ורשאית לגשת לתכונות ה- </a:t>
            </a:r>
            <a:r>
              <a:rPr lang="en-US" sz="2800" smtClean="0"/>
              <a:t>private</a:t>
            </a:r>
            <a:r>
              <a:rPr lang="he-IL" sz="2800" smtClean="0"/>
              <a:t> של האובייקט</a:t>
            </a:r>
          </a:p>
          <a:p>
            <a:r>
              <a:rPr lang="he-IL" sz="2800" smtClean="0"/>
              <a:t>כתובה בתוך המחלקה מאחר ולוגית קשורה למחלקה</a:t>
            </a:r>
          </a:p>
          <a:p>
            <a:r>
              <a:rPr lang="he-IL" sz="2800" smtClean="0"/>
              <a:t>נציין את המילה השמורה </a:t>
            </a:r>
            <a:r>
              <a:rPr lang="en-US" sz="2800" b="1" smtClean="0">
                <a:solidFill>
                  <a:srgbClr val="0070C0"/>
                </a:solidFill>
              </a:rPr>
              <a:t>friend</a:t>
            </a:r>
            <a:r>
              <a:rPr lang="he-IL" sz="2800" smtClean="0"/>
              <a:t> לפני שם הפונקציה</a:t>
            </a:r>
          </a:p>
          <a:p>
            <a:r>
              <a:rPr lang="he-IL" sz="2800" smtClean="0"/>
              <a:t>במקרה בו מפרידים בין המימוש להגדרה, את המילה </a:t>
            </a:r>
            <a:r>
              <a:rPr lang="en-US" sz="2800" b="1" smtClean="0">
                <a:solidFill>
                  <a:srgbClr val="0070C0"/>
                </a:solidFill>
              </a:rPr>
              <a:t>friend</a:t>
            </a:r>
            <a:r>
              <a:rPr lang="he-IL" sz="2800" smtClean="0"/>
              <a:t> כותבים רק בהגדרה ב- </a:t>
            </a:r>
            <a:r>
              <a:rPr lang="en-US" sz="2800" smtClean="0"/>
              <a:t>h</a:t>
            </a:r>
            <a:r>
              <a:rPr lang="he-IL" sz="2800" smtClean="0"/>
              <a:t>, ולא גם במימוש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A7516-E39F-4A00-B4D4-8F995DBF4EC6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פונקציית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DC61B4-E218-4B09-B77E-A72C515844D7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76413"/>
            <a:ext cx="7391400" cy="4852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14400"/>
            <a:ext cx="7116763" cy="198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791200" y="2667000"/>
            <a:ext cx="3048000" cy="914400"/>
          </a:xfrm>
          <a:prstGeom prst="wedgeRectCallout">
            <a:avLst>
              <a:gd name="adj1" fmla="val -124486"/>
              <a:gd name="adj2" fmla="val 5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וזוהי פונקציה גלובלית, תקבל את 2 האובייקטים בינהם רוצה להשוות כפרמטרים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581400"/>
            <a:ext cx="838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410200" y="4800600"/>
            <a:ext cx="3429000" cy="1066800"/>
          </a:xfrm>
          <a:prstGeom prst="wedgeRectCallout">
            <a:avLst>
              <a:gd name="adj1" fmla="val -79871"/>
              <a:gd name="adj2" fmla="val -16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המשווה בין 2 נקודות, אך זוהי שיטה של המחלקה, ולכן האובייקט הראשון יהיה האובייקט המפעיל, והשני יהיה הפרמטר</a:t>
            </a:r>
          </a:p>
        </p:txBody>
      </p:sp>
      <p:pic>
        <p:nvPicPr>
          <p:cNvPr id="4404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00038"/>
            <a:ext cx="3686175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667000" y="2133600"/>
            <a:ext cx="3048000" cy="1447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1981200" y="2286000"/>
            <a:ext cx="4114800" cy="2895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286000" y="2590800"/>
            <a:ext cx="3810000" cy="2590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6324600"/>
            <a:ext cx="632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פונקציית </a:t>
            </a:r>
            <a:r>
              <a:rPr lang="en-US" b="1" dirty="0"/>
              <a:t>friend</a:t>
            </a:r>
            <a:r>
              <a:rPr lang="he-IL" b="1" dirty="0"/>
              <a:t> לעולם לא תהיה </a:t>
            </a:r>
            <a:r>
              <a:rPr lang="en-US" b="1" dirty="0"/>
              <a:t>const</a:t>
            </a:r>
            <a:r>
              <a:rPr lang="he-IL" b="1" dirty="0"/>
              <a:t> מאחר ואין אובייקט מפעיל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87" y="3793330"/>
            <a:ext cx="4176713" cy="595313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במידה והמימוש נמצא בקובץ ה-</a:t>
            </a:r>
            <a:r>
              <a:rPr lang="en-US" b="1" dirty="0" err="1" smtClean="0"/>
              <a:t>cpp</a:t>
            </a:r>
            <a:r>
              <a:rPr lang="he-IL" b="1" dirty="0" smtClean="0"/>
              <a:t> המילה </a:t>
            </a:r>
            <a:r>
              <a:rPr lang="en-US" b="1" dirty="0" smtClean="0"/>
              <a:t>friend</a:t>
            </a:r>
            <a:r>
              <a:rPr lang="he-IL" b="1" dirty="0" smtClean="0"/>
              <a:t> תכתב רק בהצהרה בקובץ ה- </a:t>
            </a:r>
            <a:r>
              <a:rPr lang="en-US" b="1" dirty="0" smtClean="0"/>
              <a:t>h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מחלקה יכולה "לתת חברות" למחלקה אחרת, ובכך לאפשר למחלקה האחרת לגשת לתכונות ולשיטות ה- </a:t>
            </a:r>
            <a:r>
              <a:rPr lang="en-US" smtClean="0"/>
              <a:t>private</a:t>
            </a:r>
            <a:r>
              <a:rPr lang="he-IL" smtClean="0"/>
              <a:t> של המחלקה</a:t>
            </a:r>
          </a:p>
          <a:p>
            <a:r>
              <a:rPr lang="he-IL" smtClean="0"/>
              <a:t>חברות ב- </a:t>
            </a:r>
            <a:r>
              <a:rPr lang="en-US" smtClean="0"/>
              <a:t>C</a:t>
            </a:r>
            <a:r>
              <a:rPr lang="he-IL" smtClean="0"/>
              <a:t>++ זה כמו בחיים: </a:t>
            </a:r>
            <a:r>
              <a:rPr lang="he-IL" b="1" smtClean="0"/>
              <a:t>חברות נותנים, לא לוקחים</a:t>
            </a:r>
          </a:p>
          <a:p>
            <a:r>
              <a:rPr lang="he-IL" smtClean="0"/>
              <a:t>נמנע משימוש במתן חברות, מאחר וזה נגד הרעיון של הסתרת הנתונים ב- </a:t>
            </a:r>
            <a:r>
              <a:rPr lang="en-US" smtClean="0"/>
              <a:t>Object Oriented</a:t>
            </a:r>
            <a:endParaRPr lang="he-IL" smtClean="0"/>
          </a:p>
          <a:p>
            <a:pPr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F282-A991-40AA-96C6-2DB6646FD54F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מתן חברות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41D50-1E3C-4BAC-8195-5ECA197DF45F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783388" cy="578167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705600" y="4572000"/>
            <a:ext cx="2286000" cy="1219200"/>
          </a:xfrm>
          <a:prstGeom prst="wedgeRectCallout">
            <a:avLst>
              <a:gd name="adj1" fmla="val -71944"/>
              <a:gd name="adj2" fmla="val 47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Circle</a:t>
            </a:r>
            <a:r>
              <a:rPr lang="he-IL" b="1" dirty="0"/>
              <a:t> ניגשת ישירות לתכונות של </a:t>
            </a:r>
            <a:r>
              <a:rPr lang="en-US" b="1" dirty="0"/>
              <a:t>center</a:t>
            </a:r>
            <a:r>
              <a:rPr lang="he-IL" b="1" dirty="0"/>
              <a:t>, וזאת בזכות מתן החברות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276600"/>
            <a:ext cx="2057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810000" y="2971800"/>
            <a:ext cx="2362200" cy="6858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Point</a:t>
            </a:r>
            <a:r>
              <a:rPr lang="he-IL" b="1" dirty="0"/>
              <a:t> נותנת חברות למחלקה </a:t>
            </a:r>
            <a:r>
              <a:rPr lang="en-US" b="1" dirty="0"/>
              <a:t>Circle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תכונות סטטיות</a:t>
            </a:r>
            <a:endParaRPr lang="en-US" smtClean="0">
              <a:cs typeface="Arial" charset="0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dirty="0" smtClean="0"/>
              <a:t>תכונת מופע (</a:t>
            </a:r>
            <a:r>
              <a:rPr lang="en-US" dirty="0" smtClean="0">
                <a:cs typeface="Arial" charset="0"/>
              </a:rPr>
              <a:t>Instance Attribute</a:t>
            </a:r>
            <a:r>
              <a:rPr lang="he-IL" dirty="0" smtClean="0"/>
              <a:t>)</a:t>
            </a:r>
          </a:p>
          <a:p>
            <a:pPr lvl="1" eaLnBrk="1" hangingPunct="1"/>
            <a:r>
              <a:rPr lang="he-IL" dirty="0" smtClean="0"/>
              <a:t>עד כה ראינו שתכונה במחלקה משוכפלת עבור כל אובייקט הנוצר מהמחלקה</a:t>
            </a:r>
          </a:p>
          <a:p>
            <a:pPr eaLnBrk="1" hangingPunct="1"/>
            <a:r>
              <a:rPr lang="he-IL" dirty="0" smtClean="0"/>
              <a:t>תכונת מחלקה (תכונה סטטית)</a:t>
            </a:r>
          </a:p>
          <a:p>
            <a:pPr lvl="1" eaLnBrk="1" hangingPunct="1"/>
            <a:r>
              <a:rPr lang="he-IL" dirty="0" smtClean="0"/>
              <a:t>תכונה שיש עותק </a:t>
            </a:r>
            <a:r>
              <a:rPr lang="he-IL" u="sng" dirty="0" smtClean="0"/>
              <a:t>אחד</a:t>
            </a:r>
            <a:r>
              <a:rPr lang="he-IL" dirty="0" smtClean="0"/>
              <a:t> שלה עבור כל האובייקטים מהמחלקה</a:t>
            </a:r>
          </a:p>
          <a:p>
            <a:pPr lvl="1" eaLnBrk="1" hangingPunct="1"/>
            <a:r>
              <a:rPr lang="he-IL" dirty="0" smtClean="0"/>
              <a:t>כל האובייקטים מאותה מחלקה יכולים לקרוא ולשנות תכונה זו</a:t>
            </a:r>
          </a:p>
          <a:p>
            <a:pPr lvl="1" eaLnBrk="1" hangingPunct="1"/>
            <a:r>
              <a:rPr lang="he-IL" dirty="0" smtClean="0"/>
              <a:t>למשל עבור תכונות שלא נרצה שיהיו שונות בין כל האובייקטים, אלא יהיו עם ערך זהה</a:t>
            </a:r>
          </a:p>
          <a:p>
            <a:pPr lvl="1" eaLnBrk="1" hangingPunct="1"/>
            <a:r>
              <a:rPr lang="he-IL" dirty="0" smtClean="0"/>
              <a:t>דוגמאות:</a:t>
            </a:r>
          </a:p>
          <a:p>
            <a:pPr lvl="2" eaLnBrk="1" hangingPunct="1"/>
            <a:r>
              <a:rPr lang="he-IL" dirty="0" smtClean="0"/>
              <a:t>מספר </a:t>
            </a:r>
            <a:r>
              <a:rPr lang="he-IL" dirty="0" smtClean="0"/>
              <a:t>האובייקטים </a:t>
            </a:r>
            <a:r>
              <a:rPr lang="he-IL" dirty="0" smtClean="0"/>
              <a:t>שנוצרו ממחלקה מסויימת</a:t>
            </a:r>
          </a:p>
          <a:p>
            <a:pPr lvl="2" eaLnBrk="1" hangingPunct="1"/>
            <a:r>
              <a:rPr lang="he-IL" dirty="0" smtClean="0"/>
              <a:t>כל הסטודנטים שנוצרים רוצים לדעת מי הסטודנט המצטיין (זהה לכולם)</a:t>
            </a:r>
          </a:p>
          <a:p>
            <a:pPr lvl="1" eaLnBrk="1" hangingPunct="1"/>
            <a:r>
              <a:rPr lang="he-IL" dirty="0" smtClean="0"/>
              <a:t>תכונה סטטית קיימת עוד לפני שנוצר אפילו אובייקט אחד מהמחלקה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19458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E8258786-C08C-4352-AD12-A50156662B78}" type="slidenum">
              <a:rPr lang="he-IL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4710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724400" y="2133600"/>
            <a:ext cx="60198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main()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Person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p1("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Gogo", 14);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Person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p2("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Momo", 23);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Person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p3("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Yoyo", 19);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p1.setLicenseAge(18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as: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p2.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setLicenseAge (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18);</a:t>
            </a:r>
          </a:p>
          <a:p>
            <a:pPr algn="l" rtl="0"/>
            <a:endParaRPr lang="en-US" sz="1400" noProof="1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p1.show();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p2.show();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p3.show();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"Changing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adult age to be 21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:“ &lt;&lt; endl;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p2.setLicenseAge(21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as: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.setLicenseAge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(21);</a:t>
            </a:r>
            <a:endParaRPr lang="en-US" sz="1400" noProof="1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    p1.show();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p2.show();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p3.show();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</a:t>
            </a:r>
            <a:endParaRPr lang="en-US" sz="14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algn="r" eaLnBrk="1" hangingPunct="1"/>
            <a:r>
              <a:rPr lang="he-IL" dirty="0" smtClean="0">
                <a:latin typeface="Arial" charset="0"/>
                <a:cs typeface="Arial" charset="0"/>
              </a:rPr>
              <a:t>דוגמא: </a:t>
            </a:r>
            <a:br>
              <a:rPr lang="he-IL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Person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52400" y="76200"/>
            <a:ext cx="60198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Person 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he-IL" sz="1400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sz="1400" noProof="1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e-IL" sz="1400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licenseAge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he-IL" sz="1400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name[20];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sz="14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Person(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* name,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age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strcpy(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-&gt;name, name);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-&gt;age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= age;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setLicenseAge(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licenseAge =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age;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show() 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cout &lt;&lt;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"Name:  "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name 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&lt;&lt; "\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tAge:  "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" (";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(age &lt;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licenseAge)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cout &lt;&lt; “can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not drive";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14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cout &lt;&lt; “can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drive";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 ")\n";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class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algn="l" rtl="0"/>
            <a:endParaRPr lang="en-US" sz="1400" noProof="1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Person::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licenseAge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26670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</a:t>
            </a:r>
            <a:r>
              <a:rPr lang="en-US" sz="1600" b="1" dirty="0" smtClean="0"/>
              <a:t>::</a:t>
            </a:r>
            <a:r>
              <a:rPr lang="en-US" sz="1600" b="1" dirty="0" err="1" smtClean="0"/>
              <a:t>licenseAge</a:t>
            </a:r>
            <a:r>
              <a:rPr lang="en-US" sz="1600" b="1" dirty="0" smtClean="0"/>
              <a:t>=0</a:t>
            </a:r>
            <a:endParaRPr lang="en-US" sz="1600" b="1" dirty="0"/>
          </a:p>
        </p:txBody>
      </p:sp>
      <p:graphicFrame>
        <p:nvGraphicFramePr>
          <p:cNvPr id="31952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5877"/>
              </p:ext>
            </p:extLst>
          </p:nvPr>
        </p:nvGraphicFramePr>
        <p:xfrm>
          <a:off x="3511004" y="2972875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24" name="Line 36"/>
          <p:cNvSpPr>
            <a:spLocks noChangeShapeType="1"/>
          </p:cNvSpPr>
          <p:nvPr/>
        </p:nvSpPr>
        <p:spPr bwMode="auto">
          <a:xfrm flipH="1" flipV="1">
            <a:off x="2677116" y="2680417"/>
            <a:ext cx="2352084" cy="45214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28" name="Line 40"/>
          <p:cNvSpPr>
            <a:spLocks noChangeShapeType="1"/>
          </p:cNvSpPr>
          <p:nvPr/>
        </p:nvSpPr>
        <p:spPr bwMode="auto">
          <a:xfrm flipH="1">
            <a:off x="5187404" y="2972875"/>
            <a:ext cx="1485900" cy="11561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95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71200"/>
              </p:ext>
            </p:extLst>
          </p:nvPr>
        </p:nvGraphicFramePr>
        <p:xfrm>
          <a:off x="3908152" y="4946063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40" name="Line 52"/>
          <p:cNvSpPr>
            <a:spLocks noChangeShapeType="1"/>
          </p:cNvSpPr>
          <p:nvPr/>
        </p:nvSpPr>
        <p:spPr bwMode="auto">
          <a:xfrm flipH="1">
            <a:off x="5584550" y="3184032"/>
            <a:ext cx="1121049" cy="1768968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41" name="Rectangle 53"/>
          <p:cNvSpPr>
            <a:spLocks noChangeArrowheads="1"/>
          </p:cNvSpPr>
          <p:nvPr/>
        </p:nvSpPr>
        <p:spPr bwMode="auto">
          <a:xfrm>
            <a:off x="26670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</a:t>
            </a:r>
            <a:r>
              <a:rPr lang="en-US" sz="1600" b="1" dirty="0" smtClean="0"/>
              <a:t>::</a:t>
            </a:r>
            <a:r>
              <a:rPr lang="en-US" sz="1600" b="1" dirty="0" err="1" smtClean="0"/>
              <a:t>licenseAge</a:t>
            </a:r>
            <a:r>
              <a:rPr lang="en-US" sz="1600" b="1" dirty="0" smtClean="0"/>
              <a:t>=18</a:t>
            </a:r>
            <a:endParaRPr lang="en-US" sz="1600" b="1" dirty="0"/>
          </a:p>
        </p:txBody>
      </p:sp>
      <p:sp>
        <p:nvSpPr>
          <p:cNvPr id="319542" name="Rectangle 54"/>
          <p:cNvSpPr>
            <a:spLocks noChangeArrowheads="1"/>
          </p:cNvSpPr>
          <p:nvPr/>
        </p:nvSpPr>
        <p:spPr bwMode="auto">
          <a:xfrm>
            <a:off x="2687921" y="2299417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</a:t>
            </a:r>
            <a:r>
              <a:rPr lang="en-US" sz="1600" b="1" dirty="0" smtClean="0"/>
              <a:t>::</a:t>
            </a:r>
            <a:r>
              <a:rPr lang="en-US" sz="1600" b="1" dirty="0" err="1" smtClean="0"/>
              <a:t>licenseAge</a:t>
            </a:r>
            <a:r>
              <a:rPr lang="en-US" sz="1600" b="1" dirty="0" smtClean="0"/>
              <a:t>=21</a:t>
            </a:r>
            <a:endParaRPr lang="en-US" sz="1600" b="1" dirty="0"/>
          </a:p>
        </p:txBody>
      </p:sp>
      <p:graphicFrame>
        <p:nvGraphicFramePr>
          <p:cNvPr id="2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7950"/>
              </p:ext>
            </p:extLst>
          </p:nvPr>
        </p:nvGraphicFramePr>
        <p:xfrm>
          <a:off x="7239000" y="1524000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Gogo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13" name="Line 25"/>
          <p:cNvSpPr>
            <a:spLocks noChangeShapeType="1"/>
          </p:cNvSpPr>
          <p:nvPr/>
        </p:nvSpPr>
        <p:spPr bwMode="auto">
          <a:xfrm flipH="1">
            <a:off x="5029200" y="1661159"/>
            <a:ext cx="3657600" cy="63320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4191000" y="4059678"/>
            <a:ext cx="1676400" cy="533400"/>
          </a:xfrm>
          <a:prstGeom prst="wedgeRectCallout">
            <a:avLst>
              <a:gd name="adj1" fmla="val -129322"/>
              <a:gd name="adj2" fmla="val 106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שימוש במשתנה הסטטי</a:t>
            </a:r>
          </a:p>
        </p:txBody>
      </p:sp>
      <p:sp>
        <p:nvSpPr>
          <p:cNvPr id="319539" name="Line 51"/>
          <p:cNvSpPr>
            <a:spLocks noChangeShapeType="1"/>
          </p:cNvSpPr>
          <p:nvPr/>
        </p:nvSpPr>
        <p:spPr bwMode="auto">
          <a:xfrm flipH="1" flipV="1">
            <a:off x="5029200" y="2660123"/>
            <a:ext cx="316408" cy="231357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76200"/>
            <a:ext cx="4227056" cy="65434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3606" y="0"/>
            <a:ext cx="4240144" cy="1557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3013640" y="6172200"/>
            <a:ext cx="4987359" cy="609600"/>
          </a:xfrm>
          <a:prstGeom prst="wedgeRectCallout">
            <a:avLst>
              <a:gd name="adj1" fmla="val -58699"/>
              <a:gd name="adj2" fmla="val 2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 smtClean="0">
                <a:latin typeface="Arial" pitchFamily="34" charset="0"/>
                <a:cs typeface="Arial" pitchFamily="34" charset="0"/>
              </a:rPr>
              <a:t>יש להצהיר על המשתנה הסטטי בקובץ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cpp</a:t>
            </a:r>
            <a:r>
              <a:rPr lang="he-IL" sz="1800" b="1" dirty="0" smtClean="0">
                <a:latin typeface="Arial" pitchFamily="34" charset="0"/>
                <a:cs typeface="Arial" pitchFamily="34" charset="0"/>
              </a:rPr>
              <a:t> ואם אינו מאותחל עם ערך, ערכו ההתחלתי הינו 0, ולא זבל</a:t>
            </a:r>
            <a:endParaRPr lang="he-IL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9527" name="Line 39"/>
          <p:cNvSpPr>
            <a:spLocks noChangeShapeType="1"/>
          </p:cNvSpPr>
          <p:nvPr/>
        </p:nvSpPr>
        <p:spPr bwMode="auto">
          <a:xfrm flipV="1">
            <a:off x="6705600" y="1524000"/>
            <a:ext cx="609600" cy="1252537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5000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5000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5000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19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19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19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19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19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19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19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19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19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319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31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5" grpId="0" animBg="1"/>
      <p:bldP spid="319495" grpId="1" animBg="1"/>
      <p:bldP spid="319524" grpId="0" animBg="1"/>
      <p:bldP spid="319524" grpId="1" animBg="1"/>
      <p:bldP spid="319528" grpId="0" animBg="1"/>
      <p:bldP spid="319528" grpId="1" animBg="1"/>
      <p:bldP spid="319540" grpId="0" animBg="1"/>
      <p:bldP spid="319540" grpId="1" animBg="1"/>
      <p:bldP spid="319541" grpId="0" animBg="1"/>
      <p:bldP spid="319541" grpId="1" animBg="1"/>
      <p:bldP spid="319542" grpId="0" animBg="1"/>
      <p:bldP spid="319542" grpId="1" animBg="1"/>
      <p:bldP spid="319513" grpId="0" animBg="1"/>
      <p:bldP spid="319513" grpId="1" animBg="1"/>
      <p:bldP spid="22" grpId="0" animBg="1"/>
      <p:bldP spid="319539" grpId="0" animBg="1"/>
      <p:bldP spid="319539" grpId="1" animBg="1"/>
      <p:bldP spid="21" grpId="0" animBg="1"/>
      <p:bldP spid="319527" grpId="0" animBg="1"/>
      <p:bldP spid="3195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משתנה </a:t>
            </a:r>
            <a:r>
              <a:rPr lang="he-IL" dirty="0" smtClean="0"/>
              <a:t>סטטי </a:t>
            </a:r>
            <a:r>
              <a:rPr lang="he-IL" dirty="0" smtClean="0"/>
              <a:t>כקבוע במחלקה</a:t>
            </a:r>
            <a:endParaRPr lang="en-US" dirty="0" smtClean="0">
              <a:cs typeface="Arial" charset="0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dirty="0" smtClean="0"/>
              <a:t>יתכן ויהיה במחלקה </a:t>
            </a:r>
            <a:r>
              <a:rPr lang="he-IL" sz="2800" dirty="0" smtClean="0"/>
              <a:t>ערך </a:t>
            </a:r>
            <a:r>
              <a:rPr lang="he-IL" sz="2800" dirty="0" smtClean="0"/>
              <a:t>קבוע לכלל האובייקטים, ולכן נרצה שהוא יהיה חלק מנתוני המחלקה</a:t>
            </a:r>
          </a:p>
          <a:p>
            <a:pPr lvl="1" eaLnBrk="1" hangingPunct="1"/>
            <a:r>
              <a:rPr lang="he-IL" sz="2800" dirty="0" smtClean="0"/>
              <a:t>מאחר וקבוע זה משותף לכל האובייקטים, ולא נרצה לשכפל העתק שלו עבור כל אובייקט נגדיר אותו כ- </a:t>
            </a:r>
            <a:r>
              <a:rPr lang="en-US" sz="2800" dirty="0" smtClean="0">
                <a:cs typeface="Arial" charset="0"/>
              </a:rPr>
              <a:t>static</a:t>
            </a:r>
            <a:endParaRPr lang="he-IL" sz="2800" dirty="0" smtClean="0"/>
          </a:p>
          <a:p>
            <a:pPr lvl="1" eaLnBrk="1" hangingPunct="1"/>
            <a:r>
              <a:rPr lang="he-IL" sz="2800" dirty="0" smtClean="0"/>
              <a:t>מאחר והוא קבוע ולא נרצה שישנו </a:t>
            </a:r>
            <a:r>
              <a:rPr lang="he-IL" sz="2800" dirty="0" smtClean="0"/>
              <a:t>את ערכו נגדירו כ- </a:t>
            </a:r>
            <a:r>
              <a:rPr lang="en-US" sz="2800" dirty="0" err="1" smtClean="0">
                <a:cs typeface="Arial" charset="0"/>
              </a:rPr>
              <a:t>const</a:t>
            </a:r>
            <a:endParaRPr lang="he-IL" sz="2800" dirty="0" smtClean="0"/>
          </a:p>
          <a:p>
            <a:pPr lvl="1" eaLnBrk="1" hangingPunct="1"/>
            <a:r>
              <a:rPr lang="he-IL" sz="2800" dirty="0" smtClean="0"/>
              <a:t>מאחר ולא ניתן לשנות את ערכו ניתן להגדיר קבוע זה ב- </a:t>
            </a:r>
            <a:r>
              <a:rPr lang="en-US" sz="2800" dirty="0" smtClean="0">
                <a:cs typeface="Arial" charset="0"/>
              </a:rPr>
              <a:t>public</a:t>
            </a:r>
            <a:endParaRPr lang="he-IL" sz="2800" dirty="0" smtClean="0">
              <a:cs typeface="Arial" charset="0"/>
            </a:endParaRPr>
          </a:p>
          <a:p>
            <a:pPr lvl="1" eaLnBrk="1" hangingPunct="1"/>
            <a:endParaRPr lang="he-IL" sz="2800" dirty="0">
              <a:cs typeface="Arial" charset="0"/>
            </a:endParaRPr>
          </a:p>
          <a:p>
            <a:pPr eaLnBrk="1" hangingPunct="1"/>
            <a:r>
              <a:rPr lang="he-IL" sz="3000" dirty="0">
                <a:latin typeface="Arial" charset="0"/>
                <a:cs typeface="Arial" charset="0"/>
              </a:rPr>
              <a:t>מקובל להגדיר קבועים באותיות גדולות (ראו המלצה זו כמחייבת!)</a:t>
            </a:r>
          </a:p>
          <a:p>
            <a:pPr lvl="1" eaLnBrk="1" hangingPunct="1"/>
            <a:endParaRPr lang="en-US" sz="2800" dirty="0" smtClean="0">
              <a:cs typeface="Arial" charset="0"/>
            </a:endParaRPr>
          </a:p>
        </p:txBody>
      </p:sp>
      <p:sp>
        <p:nvSpPr>
          <p:cNvPr id="22530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B6433202-5393-4B09-86FF-499B9525266D}" type="slidenum">
              <a:rPr lang="he-IL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4915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2057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יתרון נוסף לשורת האתחול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עד כה היינו צריכים לתת לפרמטר שם שונה משם התכונה, אחרת הקומפיילר לא היה יודע מתי אנחנו מתכוונים לתכונה ומתי לפרמטר: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בשימוש ב- </a:t>
            </a:r>
            <a:r>
              <a:rPr lang="en-US" smtClean="0"/>
              <a:t>init line</a:t>
            </a:r>
            <a:r>
              <a:rPr lang="he-IL" smtClean="0"/>
              <a:t> ניתן לקרוא לפרמטרים עם שם משמעותי, כי הקומפיילר יודע להבחין בתפקיד המשתנה עפ"י מיקומו: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EF22F7-F7A5-4EAD-B496-14AB9F4D57E2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767263"/>
            <a:ext cx="6049963" cy="1557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362200"/>
            <a:ext cx="4924425" cy="14906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33600" y="2895600"/>
            <a:ext cx="20574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6629400" y="5410200"/>
            <a:ext cx="2362200" cy="304800"/>
          </a:xfrm>
          <a:prstGeom prst="wedgeRectCallout">
            <a:avLst>
              <a:gd name="adj1" fmla="val -63937"/>
              <a:gd name="adj2" fmla="val -6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בתוך הסוגריים: פרמטר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667000" y="5410200"/>
            <a:ext cx="2209800" cy="304800"/>
          </a:xfrm>
          <a:prstGeom prst="wedgeRectCallout">
            <a:avLst>
              <a:gd name="adj1" fmla="val 64472"/>
              <a:gd name="adj2" fmla="val -6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מחוץ לסוגריים: תכונה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הגדרת קבוע במחלקה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3F161-C509-4BE8-9055-8DD2D3FA842C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9350"/>
            <a:ext cx="6553200" cy="54800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2895600"/>
            <a:ext cx="28956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" y="6400800"/>
            <a:ext cx="3505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6019800"/>
            <a:ext cx="21336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הקבוע הסטטי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838200"/>
            <a:ext cx="5513388" cy="24193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265613"/>
            <a:ext cx="5486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257800" y="3505200"/>
            <a:ext cx="2819400" cy="381000"/>
          </a:xfrm>
          <a:prstGeom prst="wedgeRectCallout">
            <a:avLst>
              <a:gd name="adj1" fmla="val -112746"/>
              <a:gd name="adj2" fmla="val -15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הגדרת משתנה סטטי כקבוע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781800" y="1143000"/>
            <a:ext cx="2286000" cy="838200"/>
          </a:xfrm>
          <a:prstGeom prst="wedgeRectCallout">
            <a:avLst>
              <a:gd name="adj1" fmla="val -58592"/>
              <a:gd name="adj2" fmla="val 94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למשתנה הסטטי תהייה דרך: </a:t>
            </a:r>
            <a:r>
              <a:rPr lang="en-US" b="1" i="1" dirty="0" err="1"/>
              <a:t>ClassName</a:t>
            </a:r>
            <a:r>
              <a:rPr lang="en-US" b="1" i="1" dirty="0"/>
              <a:t>::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5715000" y="26670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ומשתנה סטטי הוא גם חלק מנתוני כל אובייקט, ניתן לפנות אליו גם דרך אחד האובייקטים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89696"/>
              </p:ext>
            </p:extLst>
          </p:nvPr>
        </p:nvGraphicFramePr>
        <p:xfrm>
          <a:off x="2927445" y="3719142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304800" y="304800"/>
            <a:ext cx="57912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Person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counter;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name[20];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id;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Person(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age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strcpy(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-&gt;name, name);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-&gt;age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= age;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id =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getNumOfPersons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counter;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show()    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"Id:  " &lt;&lt; id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&lt;&lt;"\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 " &lt;&lt; name 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&lt;&lt;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 " +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class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algn="l" rtl="0"/>
            <a:endParaRPr lang="en-US" sz="1400" noProof="1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Person::counter = 0;</a:t>
            </a:r>
            <a:endParaRPr lang="en-US" sz="14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4660149" y="763130"/>
            <a:ext cx="522142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main()     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Person p1("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Gogo", 14);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c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out &lt;&lt;                      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“ persons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have been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\n”;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Person p2("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Momo", 23);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c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out &lt;&lt;                     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“ persons have been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created\n“;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p1.show();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p2.show();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 p2.getNumOfPersons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“ persons have been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created\n“;       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</a:t>
            </a:r>
            <a:endParaRPr lang="en-US" sz="14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5223643" y="3688979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Person::counter=0</a:t>
            </a:r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“</a:t>
            </a:r>
            <a:r>
              <a:rPr lang="en-US" sz="1600" b="1" dirty="0" err="1">
                <a:solidFill>
                  <a:srgbClr val="FF0000"/>
                </a:solidFill>
              </a:rPr>
              <a:t>Gogo</a:t>
            </a:r>
            <a:r>
              <a:rPr lang="en-US" sz="1600" b="1" dirty="0">
                <a:solidFill>
                  <a:srgbClr val="FF0000"/>
                </a:solidFill>
              </a:rPr>
              <a:t>” 14</a:t>
            </a:r>
          </a:p>
        </p:txBody>
      </p:sp>
      <p:graphicFrame>
        <p:nvGraphicFramePr>
          <p:cNvPr id="32056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04199"/>
              </p:ext>
            </p:extLst>
          </p:nvPr>
        </p:nvGraphicFramePr>
        <p:xfrm>
          <a:off x="2927445" y="3688979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58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9158"/>
              </p:ext>
            </p:extLst>
          </p:nvPr>
        </p:nvGraphicFramePr>
        <p:xfrm>
          <a:off x="2927445" y="3688979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594" name="Text Box 82"/>
          <p:cNvSpPr txBox="1">
            <a:spLocks noChangeArrowheads="1"/>
          </p:cNvSpPr>
          <p:nvPr/>
        </p:nvSpPr>
        <p:spPr bwMode="auto">
          <a:xfrm>
            <a:off x="1355725" y="3121223"/>
            <a:ext cx="18446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++counter;</a:t>
            </a:r>
          </a:p>
        </p:txBody>
      </p:sp>
      <p:sp>
        <p:nvSpPr>
          <p:cNvPr id="320595" name="Rectangle 83"/>
          <p:cNvSpPr>
            <a:spLocks noChangeArrowheads="1"/>
          </p:cNvSpPr>
          <p:nvPr/>
        </p:nvSpPr>
        <p:spPr bwMode="auto">
          <a:xfrm>
            <a:off x="5223643" y="3688979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Person::counter=1</a:t>
            </a:r>
          </a:p>
        </p:txBody>
      </p:sp>
      <p:graphicFrame>
        <p:nvGraphicFramePr>
          <p:cNvPr id="320597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34279"/>
              </p:ext>
            </p:extLst>
          </p:nvPr>
        </p:nvGraphicFramePr>
        <p:xfrm>
          <a:off x="2927445" y="3688979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Gogo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540" name="Line 28"/>
          <p:cNvSpPr>
            <a:spLocks noChangeShapeType="1"/>
          </p:cNvSpPr>
          <p:nvPr/>
        </p:nvSpPr>
        <p:spPr bwMode="auto">
          <a:xfrm flipV="1">
            <a:off x="4350823" y="3673931"/>
            <a:ext cx="914400" cy="3000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09" name="Text Box 97"/>
          <p:cNvSpPr txBox="1">
            <a:spLocks noChangeArrowheads="1"/>
          </p:cNvSpPr>
          <p:nvPr/>
        </p:nvSpPr>
        <p:spPr bwMode="auto">
          <a:xfrm>
            <a:off x="5867400" y="2054423"/>
            <a:ext cx="350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p1.getNumOfPersons()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0610" name="Text Box 98"/>
          <p:cNvSpPr txBox="1">
            <a:spLocks noChangeArrowheads="1"/>
          </p:cNvSpPr>
          <p:nvPr/>
        </p:nvSpPr>
        <p:spPr bwMode="auto">
          <a:xfrm>
            <a:off x="5939507" y="1384198"/>
            <a:ext cx="350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p1.getNumOfPersons()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2062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39374"/>
              </p:ext>
            </p:extLst>
          </p:nvPr>
        </p:nvGraphicFramePr>
        <p:xfrm>
          <a:off x="2671179" y="9401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38" name="Line 126"/>
          <p:cNvSpPr>
            <a:spLocks noChangeShapeType="1"/>
          </p:cNvSpPr>
          <p:nvPr/>
        </p:nvSpPr>
        <p:spPr bwMode="auto">
          <a:xfrm flipH="1" flipV="1">
            <a:off x="4499978" y="955308"/>
            <a:ext cx="1351959" cy="961692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39" name="Text Box 127"/>
          <p:cNvSpPr txBox="1">
            <a:spLocks noChangeArrowheads="1"/>
          </p:cNvSpPr>
          <p:nvPr/>
        </p:nvSpPr>
        <p:spPr bwMode="auto">
          <a:xfrm>
            <a:off x="1219200" y="198120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“</a:t>
            </a:r>
            <a:r>
              <a:rPr lang="en-US" sz="1600" b="1" dirty="0" err="1">
                <a:solidFill>
                  <a:srgbClr val="FF0000"/>
                </a:solidFill>
              </a:rPr>
              <a:t>Momo</a:t>
            </a:r>
            <a:r>
              <a:rPr lang="en-US" sz="1600" b="1" dirty="0">
                <a:solidFill>
                  <a:srgbClr val="FF0000"/>
                </a:solidFill>
              </a:rPr>
              <a:t>” 23</a:t>
            </a:r>
          </a:p>
        </p:txBody>
      </p:sp>
      <p:graphicFrame>
        <p:nvGraphicFramePr>
          <p:cNvPr id="32064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63170"/>
              </p:ext>
            </p:extLst>
          </p:nvPr>
        </p:nvGraphicFramePr>
        <p:xfrm>
          <a:off x="2697068" y="95530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65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79547"/>
              </p:ext>
            </p:extLst>
          </p:nvPr>
        </p:nvGraphicFramePr>
        <p:xfrm>
          <a:off x="2678949" y="9401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66" name="Rectangle 154"/>
          <p:cNvSpPr>
            <a:spLocks noChangeArrowheads="1"/>
          </p:cNvSpPr>
          <p:nvPr/>
        </p:nvSpPr>
        <p:spPr bwMode="auto">
          <a:xfrm>
            <a:off x="5223643" y="3688979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/>
              <a:t>Person::counter=2</a:t>
            </a:r>
          </a:p>
        </p:txBody>
      </p:sp>
      <p:graphicFrame>
        <p:nvGraphicFramePr>
          <p:cNvPr id="320668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7375"/>
              </p:ext>
            </p:extLst>
          </p:nvPr>
        </p:nvGraphicFramePr>
        <p:xfrm>
          <a:off x="2671179" y="9401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37" name="Line 125"/>
          <p:cNvSpPr>
            <a:spLocks noChangeShapeType="1"/>
          </p:cNvSpPr>
          <p:nvPr/>
        </p:nvSpPr>
        <p:spPr bwMode="auto">
          <a:xfrm>
            <a:off x="3867819" y="1108133"/>
            <a:ext cx="1397404" cy="2573813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075" y="4386263"/>
            <a:ext cx="4708525" cy="15573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1" name="Title 1"/>
          <p:cNvSpPr txBox="1">
            <a:spLocks/>
          </p:cNvSpPr>
          <p:nvPr/>
        </p:nvSpPr>
        <p:spPr bwMode="auto">
          <a:xfrm>
            <a:off x="304800" y="-533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r"/>
            <a:r>
              <a:rPr lang="he-IL" dirty="0" smtClean="0"/>
              <a:t>דוגמא: יצירת תכונת </a:t>
            </a:r>
            <a:r>
              <a:rPr lang="en-US" dirty="0" smtClean="0"/>
              <a:t>id</a:t>
            </a:r>
            <a:r>
              <a:rPr lang="he-IL" dirty="0" smtClean="0"/>
              <a:t> אוטומטית</a:t>
            </a:r>
            <a:endParaRPr lang="he-IL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457200" y="990600"/>
            <a:ext cx="2057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3" name="Rectangular Callout 32"/>
          <p:cNvSpPr/>
          <p:nvPr/>
        </p:nvSpPr>
        <p:spPr>
          <a:xfrm>
            <a:off x="2239868" y="628497"/>
            <a:ext cx="2286000" cy="381000"/>
          </a:xfrm>
          <a:prstGeom prst="wedgeRectCallout">
            <a:avLst>
              <a:gd name="adj1" fmla="val -93385"/>
              <a:gd name="adj2" fmla="val 4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הגדרת משתנה סטטי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71600" y="3124200"/>
            <a:ext cx="11430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5" name="Rectangular Callout 34"/>
          <p:cNvSpPr/>
          <p:nvPr/>
        </p:nvSpPr>
        <p:spPr>
          <a:xfrm>
            <a:off x="820003" y="3381348"/>
            <a:ext cx="2438400" cy="381000"/>
          </a:xfrm>
          <a:prstGeom prst="wedgeRectCallout">
            <a:avLst>
              <a:gd name="adj1" fmla="val 18033"/>
              <a:gd name="adj2" fmla="val -63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במשתנה הסטטי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" y="6477000"/>
            <a:ext cx="25908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7" name="Rectangular Callout 36"/>
          <p:cNvSpPr/>
          <p:nvPr/>
        </p:nvSpPr>
        <p:spPr>
          <a:xfrm>
            <a:off x="2819400" y="5943600"/>
            <a:ext cx="5943600" cy="914400"/>
          </a:xfrm>
          <a:prstGeom prst="wedgeRectCallout">
            <a:avLst>
              <a:gd name="adj1" fmla="val -53390"/>
              <a:gd name="adj2" fmla="val 8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המשתנה הסטטי. מאותחל מחוץ למחלקה ולא ב-</a:t>
            </a:r>
            <a:r>
              <a:rPr lang="en-US" b="1" dirty="0" err="1"/>
              <a:t>c’tor</a:t>
            </a:r>
            <a:r>
              <a:rPr lang="he-IL" b="1" dirty="0"/>
              <a:t> משום שאמור להתבצע פעם אחת בלבד, ולא עבור כל </a:t>
            </a:r>
            <a:r>
              <a:rPr lang="he-IL" b="1" dirty="0" smtClean="0"/>
              <a:t>אובייקט.</a:t>
            </a:r>
          </a:p>
          <a:p>
            <a:pPr algn="ctr">
              <a:defRPr/>
            </a:pPr>
            <a:r>
              <a:rPr lang="he-IL" b="1" u="sng" dirty="0" smtClean="0"/>
              <a:t>שימו לב:</a:t>
            </a:r>
            <a:r>
              <a:rPr lang="he-IL" b="1" dirty="0" smtClean="0"/>
              <a:t> שורת איתחול זו תהייה בקובץ </a:t>
            </a:r>
            <a:r>
              <a:rPr lang="en-US" b="1" dirty="0" err="1" smtClean="0"/>
              <a:t>cpp</a:t>
            </a:r>
            <a:r>
              <a:rPr lang="en-US" b="1" dirty="0" smtClean="0"/>
              <a:t> </a:t>
            </a:r>
            <a:r>
              <a:rPr lang="he-IL" b="1" dirty="0" smtClean="0"/>
              <a:t> ולא ב- </a:t>
            </a:r>
            <a:r>
              <a:rPr lang="en-US" b="1" dirty="0" smtClean="0"/>
              <a:t>h</a:t>
            </a:r>
            <a:r>
              <a:rPr lang="he-IL" b="1" dirty="0" smtClean="0"/>
              <a:t>!!!</a:t>
            </a:r>
            <a:endParaRPr lang="he-IL" b="1" dirty="0"/>
          </a:p>
        </p:txBody>
      </p:sp>
      <p:sp>
        <p:nvSpPr>
          <p:cNvPr id="320538" name="Line 26"/>
          <p:cNvSpPr>
            <a:spLocks noChangeShapeType="1"/>
          </p:cNvSpPr>
          <p:nvPr/>
        </p:nvSpPr>
        <p:spPr bwMode="auto">
          <a:xfrm flipH="1">
            <a:off x="2927444" y="1384198"/>
            <a:ext cx="2924492" cy="2330497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2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2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2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2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20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205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3205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3205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320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20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320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8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1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32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32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32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320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32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2" dur="500"/>
                                        <p:tgtEl>
                                          <p:spTgt spid="320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5" dur="500"/>
                                        <p:tgtEl>
                                          <p:spTgt spid="32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8" dur="500"/>
                                        <p:tgtEl>
                                          <p:spTgt spid="32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1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4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7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 animBg="1"/>
      <p:bldP spid="320520" grpId="1" animBg="1"/>
      <p:bldP spid="320539" grpId="0"/>
      <p:bldP spid="320539" grpId="1"/>
      <p:bldP spid="320594" grpId="0"/>
      <p:bldP spid="320594" grpId="1"/>
      <p:bldP spid="320595" grpId="0" animBg="1"/>
      <p:bldP spid="320595" grpId="1" animBg="1"/>
      <p:bldP spid="320540" grpId="0" animBg="1"/>
      <p:bldP spid="320540" grpId="1" animBg="1"/>
      <p:bldP spid="320609" grpId="0"/>
      <p:bldP spid="320610" grpId="0"/>
      <p:bldP spid="320638" grpId="0" animBg="1"/>
      <p:bldP spid="320638" grpId="1" animBg="1"/>
      <p:bldP spid="320639" grpId="0"/>
      <p:bldP spid="320639" grpId="1"/>
      <p:bldP spid="320666" grpId="0" animBg="1"/>
      <p:bldP spid="320666" grpId="1" animBg="1"/>
      <p:bldP spid="320637" grpId="0" animBg="1"/>
      <p:bldP spid="320637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20538" grpId="0" animBg="1"/>
      <p:bldP spid="32053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שיטות סטטיות</a:t>
            </a:r>
            <a:endParaRPr lang="en-US" dirty="0" smtClean="0"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שיטה סטטית היא שיטה הנכתבת בתוך מחלקה, אך אין צורך לייצר אובייקט על מנת להפעיל אותה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נכתוב שיטה כסטטית במקרה בו אינה מתבססת על נתוניו של אובייקט מסוים, אך קשורה לוגית למחלקה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שיטה סטטית יכולה לגשת למשתנים סטטיים, אך לא למשתנים רגילים (משתני מופע), מאחר ואינה מופעלת בהכרח ע"י אוביקט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שיטה רגילה יכולה לגשת למשתנים סטטיים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קריאה לשיטה סטטית מתבצעת באמצעות שם המחלקה או באמצעות אובייקט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היתרון: ניתן לקרוא לשיטה עוד לפני שנוצר אפילו אובייקט אחד</a:t>
            </a:r>
          </a:p>
          <a:p>
            <a:pPr eaLnBrk="1" hangingPunct="1">
              <a:lnSpc>
                <a:spcPct val="90000"/>
              </a:lnSpc>
            </a:pPr>
            <a:endParaRPr lang="he-IL" sz="2400" dirty="0" smtClean="0"/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במקרה </a:t>
            </a:r>
            <a:r>
              <a:rPr lang="he-IL" sz="2400" dirty="0" smtClean="0"/>
              <a:t>בו מפרידים את המימוש מההגדרה הציון </a:t>
            </a:r>
            <a:r>
              <a:rPr lang="en-US" sz="2400" dirty="0" smtClean="0"/>
              <a:t>static</a:t>
            </a:r>
            <a:r>
              <a:rPr lang="he-IL" sz="2400" dirty="0" smtClean="0"/>
              <a:t> יהיה רק בהגדרה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4578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09315215-AF29-40B7-A2B8-4706ADE6E50E}" type="slidenum">
              <a:rPr lang="he-IL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5120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2209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-304800" y="304800"/>
            <a:ext cx="57912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Person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counter;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name[20];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id;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Person(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age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strcpy(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-&gt;name, name);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-&gt;age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= age;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id =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getNumOfPersons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endParaRPr lang="en-US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counter;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/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show()    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algn="l" rtl="0"/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"Id:  " &lt;&lt; id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&lt;&lt;"\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 " &lt;&lt; name 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&lt;&lt;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 " +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400" noProof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class </a:t>
            </a:r>
            <a:r>
              <a:rPr lang="en-US" sz="1400" noProof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algn="l" rtl="0"/>
            <a:endParaRPr lang="en-US" sz="1400" noProof="1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Person::counter = 0;</a:t>
            </a:r>
            <a:endParaRPr lang="en-US" sz="14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דוגמא לשיטה סטטית: החזרת מספר האנשים שנוצרו</a:t>
            </a:r>
            <a:endParaRPr lang="he-IL" sz="3200" dirty="0" smtClean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2D5392-654D-4EFC-90C7-8A27C62C1892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224" y="3733800"/>
            <a:ext cx="3025775" cy="2679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956538" y="3468306"/>
            <a:ext cx="1524000" cy="352425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סטטית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3225" y="4038600"/>
            <a:ext cx="4549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038600" y="1464752"/>
            <a:ext cx="2590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038600" y="1921952"/>
            <a:ext cx="2057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962400" y="2607752"/>
            <a:ext cx="2133600" cy="457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553200" y="1083752"/>
            <a:ext cx="28956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דרכים לפנות לשיטה הסטטית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007552"/>
            <a:ext cx="7034213" cy="22875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מעבר ב- </a:t>
            </a:r>
            <a:r>
              <a:rPr lang="en-US" smtClean="0"/>
              <a:t>c’tor</a:t>
            </a:r>
            <a:r>
              <a:rPr lang="he-IL" smtClean="0"/>
              <a:t> עבור אובייקטים מוכלים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friend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פונקצית </a:t>
            </a:r>
            <a:r>
              <a:rPr lang="en-US" smtClean="0"/>
              <a:t>friend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static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משתנים סטטיים במחלקה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שיטות סטטיות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29B8E5-4835-4CA9-B902-423D883B78D2}" type="slidenum">
              <a:rPr lang="he-IL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תרגול: בהשראת התוכנית "הישרדות" 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dirty="0" smtClean="0"/>
              <a:t>יש </a:t>
            </a:r>
            <a:r>
              <a:rPr lang="he-IL" dirty="0"/>
              <a:t>להמשיך תרגיל זה מהפתרון של התרגיל הקודם של "הישרדות</a:t>
            </a:r>
            <a:r>
              <a:rPr lang="he-IL" dirty="0" smtClean="0"/>
              <a:t>"</a:t>
            </a:r>
          </a:p>
          <a:p>
            <a:endParaRPr lang="en-US" dirty="0"/>
          </a:p>
          <a:p>
            <a:pPr marL="517525" lvl="1" indent="-242888">
              <a:buFont typeface="+mj-lt"/>
              <a:buAutoNum type="arabicPeriod"/>
            </a:pPr>
            <a:r>
              <a:rPr lang="he-IL" dirty="0" smtClean="0"/>
              <a:t>כתבו את המחלקה </a:t>
            </a:r>
            <a:r>
              <a:rPr lang="en-US" dirty="0" smtClean="0"/>
              <a:t>Bandana</a:t>
            </a:r>
            <a:r>
              <a:rPr lang="he-IL" dirty="0" smtClean="0"/>
              <a:t>:</a:t>
            </a:r>
            <a:endParaRPr lang="en-US" dirty="0"/>
          </a:p>
          <a:p>
            <a:pPr lvl="2"/>
            <a:r>
              <a:rPr lang="he-IL" dirty="0" smtClean="0"/>
              <a:t>תכונותיה הן: צבע (מחרוזת דינאמית), אורך בס"מ</a:t>
            </a:r>
          </a:p>
          <a:p>
            <a:pPr lvl="2"/>
            <a:r>
              <a:rPr lang="he-IL" dirty="0" smtClean="0"/>
              <a:t>לא ניתן לשנות את התכונות של אובייקט מטיפוס זה</a:t>
            </a:r>
          </a:p>
          <a:p>
            <a:pPr lvl="2"/>
            <a:r>
              <a:rPr lang="he-IL" dirty="0" smtClean="0"/>
              <a:t>עדכנו שלכל שורד יש בנדנה (אובייקט מוכל). כמובן שניתן להחליף לשורד את הבנדנה במידה ועבר שבט.</a:t>
            </a:r>
          </a:p>
          <a:p>
            <a:pPr lvl="2"/>
            <a:endParaRPr lang="en-US" dirty="0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תרגול</a:t>
            </a:r>
            <a:endParaRPr lang="en-US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הורידו את הפרוייקט הבא וכתבו מהו פלט ההרצה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כמובן שאין להריץ את התוכנית על מנת </a:t>
            </a:r>
            <a:r>
              <a:rPr lang="he-IL" smtClean="0"/>
              <a:t>לענות </a:t>
            </a:r>
            <a:r>
              <a:rPr lang="he-IL" smtClean="0">
                <a:sym typeface="Wingdings" pitchFamily="2" charset="2"/>
              </a:rPr>
              <a:t></a:t>
            </a:r>
            <a:endParaRPr lang="he-IL" dirty="0" smtClean="0"/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29B8E5-4835-4CA9-B902-423D883B78D2}" type="slidenum">
              <a:rPr lang="he-IL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0" y="2895600"/>
          <a:ext cx="539326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1981800" imgH="685800" progId="Package">
                  <p:embed/>
                </p:oleObj>
              </mc:Choice>
              <mc:Fallback>
                <p:oleObj name="Packager Shell Object" showAsIcon="1" r:id="rId3" imgW="198180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5393267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שורת אתחול </a:t>
            </a:r>
            <a:r>
              <a:rPr lang="he-IL" sz="3600" smtClean="0"/>
              <a:t>(המשך)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אם מפרידים בין המימושים לבין הגדרת המחלקה, אזי כתיבת שורת האתחול תהייה רק במימוש, ולא בהגדרה</a:t>
            </a:r>
          </a:p>
          <a:p>
            <a:r>
              <a:rPr lang="he-IL" sz="2800" smtClean="0"/>
              <a:t>שורת האתחול היא כלי לשימוש בבנאים בלבד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FBCAC7-AE78-45A7-B610-BB441F395EC1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אנחנו פונים לאוביקט שהוגדר ב- </a:t>
            </a:r>
            <a:r>
              <a:rPr lang="en-US" smtClean="0"/>
              <a:t>main</a:t>
            </a:r>
            <a:r>
              <a:rPr lang="he-IL" smtClean="0"/>
              <a:t> יש לו שם, ובאמצעות "." או "&lt;-" אנו פונים לתכונותיו</a:t>
            </a:r>
          </a:p>
          <a:p>
            <a:r>
              <a:rPr lang="he-IL" smtClean="0"/>
              <a:t>כאשר אנחנו בקוד בשיטה בתוך המחלקה, שם האובייקט אינו ידוע לשיטה</a:t>
            </a:r>
          </a:p>
          <a:p>
            <a:r>
              <a:rPr lang="he-IL" smtClean="0"/>
              <a:t>תיתכן בעיה כאשר השיטה תרצה להתייחס לאובייקט בכללותו, ולא רק לאחת מתכונותיו, מאחר ואינה יודעת את שמו</a:t>
            </a:r>
          </a:p>
          <a:p>
            <a:pPr lvl="1"/>
            <a:r>
              <a:rPr lang="he-IL" smtClean="0"/>
              <a:t>למשל אם תרצה לשלוח את אוביקט לשיטה אחרת</a:t>
            </a:r>
          </a:p>
          <a:p>
            <a:r>
              <a:rPr lang="he-IL" u="sng" smtClean="0"/>
              <a:t>הפתרון:</a:t>
            </a:r>
            <a:r>
              <a:rPr lang="he-IL" smtClean="0"/>
              <a:t> שימוש במצביע </a:t>
            </a:r>
            <a:r>
              <a:rPr lang="en-US" b="1" smtClean="0">
                <a:solidFill>
                  <a:srgbClr val="0070C0"/>
                </a:solidFill>
              </a:rPr>
              <a:t>this</a:t>
            </a:r>
            <a:r>
              <a:rPr lang="he-IL" smtClean="0"/>
              <a:t>, שזו מילה שמורה בשפה שמשמעותה פניה לאוביקט המפעיל</a:t>
            </a:r>
          </a:p>
          <a:p>
            <a:r>
              <a:rPr lang="he-IL" smtClean="0"/>
              <a:t>בעזרת המצביע </a:t>
            </a:r>
            <a:r>
              <a:rPr lang="en-US" smtClean="0"/>
              <a:t>this</a:t>
            </a:r>
            <a:r>
              <a:rPr lang="he-IL" smtClean="0"/>
              <a:t> נוכל לתת שמות משמעותיים למשתנים בשיטות</a:t>
            </a:r>
          </a:p>
          <a:p>
            <a:endParaRPr lang="he-IL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F99B5-C98D-40F8-BD26-4B6FF052AD0A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המצביע </a:t>
            </a:r>
            <a:r>
              <a:rPr lang="en-US" smtClean="0"/>
              <a:t>this</a:t>
            </a:r>
            <a:endParaRPr lang="he-IL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38FB94-D5F3-426A-AF8F-1C8DA5C14702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986588" cy="2514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6200" y="2057400"/>
            <a:ext cx="1600200" cy="304800"/>
          </a:xfrm>
          <a:prstGeom prst="wedgeRectCallout">
            <a:avLst>
              <a:gd name="adj1" fmla="val 76722"/>
              <a:gd name="adj2" fmla="val -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לתכונה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953000" y="1752600"/>
            <a:ext cx="1600200" cy="304800"/>
          </a:xfrm>
          <a:prstGeom prst="wedgeRectCallout">
            <a:avLst>
              <a:gd name="adj1" fmla="val -88552"/>
              <a:gd name="adj2" fmla="val 20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לפרמטר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038600"/>
            <a:ext cx="693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במקרה של פרמטר עם שם זהה לתכונה, לפרמטר יש עדיפות בתוך השיטה, ולכן צריך להקפיד לקרוא לתכונה דרך המצביע </a:t>
            </a:r>
            <a:r>
              <a:rPr lang="en-US" sz="2000" b="1" dirty="0"/>
              <a:t>this</a:t>
            </a:r>
            <a:endParaRPr lang="he-IL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828800"/>
            <a:ext cx="1524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הוספת שחקן לקבוצה</a:t>
            </a:r>
            <a:endParaRPr lang="en-US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CE3B4-8535-41F4-A163-EBB4AD3EACC9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92900" cy="568801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53000" y="4495800"/>
            <a:ext cx="3962400" cy="609600"/>
          </a:xfrm>
          <a:prstGeom prst="wedgeRectCallout">
            <a:avLst>
              <a:gd name="adj1" fmla="val -59886"/>
              <a:gd name="adj2" fmla="val -3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אין צורך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וב- </a:t>
            </a:r>
            <a:r>
              <a:rPr lang="en-US" b="1" dirty="0" err="1"/>
              <a:t>d’tor</a:t>
            </a:r>
            <a:r>
              <a:rPr lang="he-IL" b="1" dirty="0"/>
              <a:t> מאחר ויש רק מצביע, ללא הקצאה דינאמית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3581400" y="1447800"/>
            <a:ext cx="5257800" cy="1447800"/>
          </a:xfrm>
          <a:prstGeom prst="wedgeRectCallout">
            <a:avLst>
              <a:gd name="adj1" fmla="val -66050"/>
              <a:gd name="adj2" fmla="val -20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מאחר ושחקן מכיל קבוצה, וקבוצה מכילה את השחקן, צריך </a:t>
            </a:r>
            <a:r>
              <a:rPr lang="en-US" b="1" dirty="0"/>
              <a:t>include</a:t>
            </a:r>
            <a:r>
              <a:rPr lang="he-IL" b="1" dirty="0"/>
              <a:t> דו-כיווני, מה שייצר שגיאה. </a:t>
            </a:r>
          </a:p>
          <a:p>
            <a:pPr algn="ctr">
              <a:defRPr/>
            </a:pPr>
            <a:r>
              <a:rPr lang="he-IL" b="1" dirty="0"/>
              <a:t>הפתרון הוא באחת המחלקות להחזיק רק מצביע למחלקה השניה ולהשתמש ב- </a:t>
            </a:r>
            <a:r>
              <a:rPr lang="en-US" b="1" dirty="0"/>
              <a:t>forward declaration</a:t>
            </a:r>
            <a:r>
              <a:rPr lang="he-IL" b="1" dirty="0"/>
              <a:t>, שזו הצהרה לקומפיילר שנגדיר את המחלקה בהמשך.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הוספת שחקן לקבוצה (2)</a:t>
            </a:r>
            <a:endParaRPr lang="en-US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68187-48C0-47B8-B3C3-007CECB892F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56525" cy="50800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28707</TotalTime>
  <Words>2165</Words>
  <Application>Microsoft Office PowerPoint</Application>
  <PresentationFormat>On-screen Show (4:3)</PresentationFormat>
  <Paragraphs>460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Franklin Gothic Book</vt:lpstr>
      <vt:lpstr>Wingdings</vt:lpstr>
      <vt:lpstr>Wingdings 2</vt:lpstr>
      <vt:lpstr>Equity</vt:lpstr>
      <vt:lpstr>Packager Shell Object</vt:lpstr>
      <vt:lpstr>תכנות מכוון עצמים ו- C++ יחידה 05 init line, this, contained class, friend, static</vt:lpstr>
      <vt:lpstr>ביחידה זו נלמד:</vt:lpstr>
      <vt:lpstr>שורת אתחול (init line)</vt:lpstr>
      <vt:lpstr>יתרון נוסף לשורת האתחול</vt:lpstr>
      <vt:lpstr>שורת אתחול (המשך)</vt:lpstr>
      <vt:lpstr>המצביע this</vt:lpstr>
      <vt:lpstr>דוגמא: המצביע this</vt:lpstr>
      <vt:lpstr>דוגמא: הוספת שחקן לקבוצה</vt:lpstr>
      <vt:lpstr>דוגמא: הוספת שחקן לקבוצה (2)</vt:lpstr>
      <vt:lpstr>דוגמא: הוספת שחקן לקבוצה (3)</vt:lpstr>
      <vt:lpstr>דוגמא: הוספת שחקן לקבוצה (4)</vt:lpstr>
      <vt:lpstr>מחלקה המכילה מחלקה אחרת</vt:lpstr>
      <vt:lpstr>דוגמא 1:</vt:lpstr>
      <vt:lpstr>דוגמא 2:</vt:lpstr>
      <vt:lpstr>דוגמא 3:</vt:lpstr>
      <vt:lpstr>סדר האתחול בשורת האתחול</vt:lpstr>
      <vt:lpstr>המעבר ב- copy c’tor של האובייקט המוכל</vt:lpstr>
      <vt:lpstr>דוגמא: מעבר ב- copy c’tor של האובייקט המוכל</vt:lpstr>
      <vt:lpstr>דריסת ה- copy c’tor</vt:lpstr>
      <vt:lpstr>דריסת ה- copy c’tor: גרסא משופרת</vt:lpstr>
      <vt:lpstr>דוגמא: כתובת הסטודנט ובית הספר</vt:lpstr>
      <vt:lpstr>address.cpp</vt:lpstr>
      <vt:lpstr>address.cpp (2)</vt:lpstr>
      <vt:lpstr>student.h</vt:lpstr>
      <vt:lpstr>student.cpp</vt:lpstr>
      <vt:lpstr>main.cpp (ללא הנפשה)</vt:lpstr>
      <vt:lpstr>main.cpp</vt:lpstr>
      <vt:lpstr>פלט</vt:lpstr>
      <vt:lpstr>דוגמא: פוליגון</vt:lpstr>
      <vt:lpstr>דוגמא: פוליגון (2)</vt:lpstr>
      <vt:lpstr>דוגמא: פוליגון (3)</vt:lpstr>
      <vt:lpstr>PowerPoint Presentation</vt:lpstr>
      <vt:lpstr>פונקציה friend</vt:lpstr>
      <vt:lpstr>דוגמא: פונקציית friend</vt:lpstr>
      <vt:lpstr>מחלקת friend</vt:lpstr>
      <vt:lpstr>דוגמא: מתן חברות</vt:lpstr>
      <vt:lpstr>תכונות סטטיות</vt:lpstr>
      <vt:lpstr>דוגמא:  Person</vt:lpstr>
      <vt:lpstr>משתנה סטטי כקבוע במחלקה</vt:lpstr>
      <vt:lpstr>דוגמא: הגדרת קבוע במחלקה</vt:lpstr>
      <vt:lpstr>PowerPoint Presentation</vt:lpstr>
      <vt:lpstr>שיטות סטטיות</vt:lpstr>
      <vt:lpstr>דוגמא לשיטה סטטית: החזרת מספר האנשים שנוצרו</vt:lpstr>
      <vt:lpstr>ביחידה זו למדנו:</vt:lpstr>
      <vt:lpstr>תרגול: בהשראת התוכנית "הישרדות" </vt:lpstr>
      <vt:lpstr>תרגול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 init line + this + contained class + friend + static</dc:title>
  <dc:creator>Keren Kalif</dc:creator>
  <cp:lastModifiedBy>Keren Kalif</cp:lastModifiedBy>
  <cp:revision>656</cp:revision>
  <dcterms:created xsi:type="dcterms:W3CDTF">2008-06-01T07:12:10Z</dcterms:created>
  <dcterms:modified xsi:type="dcterms:W3CDTF">2016-05-09T18:42:13Z</dcterms:modified>
</cp:coreProperties>
</file>