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49"/>
  </p:notesMasterIdLst>
  <p:handoutMasterIdLst>
    <p:handoutMasterId r:id="rId50"/>
  </p:handoutMasterIdLst>
  <p:sldIdLst>
    <p:sldId id="256" r:id="rId2"/>
    <p:sldId id="324" r:id="rId3"/>
    <p:sldId id="348" r:id="rId4"/>
    <p:sldId id="349" r:id="rId5"/>
    <p:sldId id="350" r:id="rId6"/>
    <p:sldId id="365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61" r:id="rId16"/>
    <p:sldId id="362" r:id="rId17"/>
    <p:sldId id="364" r:id="rId18"/>
    <p:sldId id="366" r:id="rId19"/>
    <p:sldId id="359" r:id="rId20"/>
    <p:sldId id="369" r:id="rId21"/>
    <p:sldId id="368" r:id="rId22"/>
    <p:sldId id="371" r:id="rId23"/>
    <p:sldId id="360" r:id="rId24"/>
    <p:sldId id="367" r:id="rId25"/>
    <p:sldId id="370" r:id="rId26"/>
    <p:sldId id="373" r:id="rId27"/>
    <p:sldId id="372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9" r:id="rId36"/>
    <p:sldId id="390" r:id="rId37"/>
    <p:sldId id="381" r:id="rId38"/>
    <p:sldId id="383" r:id="rId39"/>
    <p:sldId id="382" r:id="rId40"/>
    <p:sldId id="384" r:id="rId41"/>
    <p:sldId id="385" r:id="rId42"/>
    <p:sldId id="386" r:id="rId43"/>
    <p:sldId id="387" r:id="rId44"/>
    <p:sldId id="388" r:id="rId45"/>
    <p:sldId id="391" r:id="rId46"/>
    <p:sldId id="347" r:id="rId47"/>
    <p:sldId id="392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A22"/>
    <a:srgbClr val="009900"/>
    <a:srgbClr val="FFFF66"/>
    <a:srgbClr val="14ED03"/>
    <a:srgbClr val="DA14B0"/>
    <a:srgbClr val="FF000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-90" y="252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2330DDD-F5DD-40D1-8166-522F7803D5EA}" type="datetimeFigureOut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5B908D-184F-4544-9E88-B2D8EF4C36C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36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55DADB-A4A9-4903-BE86-C4D60F539EE1}" type="datetimeFigureOut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024789-EB29-48B7-BD7B-CB60DA57D06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31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6E6B3-368C-4524-BA6F-01D006CFB452}" type="datetime1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6C3C78-6FC1-4403-99D0-70067CC5E17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2228B-C014-41F3-B7A6-682B95586604}" type="datetime1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546BA-9DEF-44BE-B742-5FF9D43E49D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0C093-E8AE-469D-B328-AF68F93FFC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E38F4-4CD6-4DB3-B651-C9449AB74FE8}" type="datetime1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52A04-141E-4BE8-9770-019EDC4B8C9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0F184-3419-45D5-A846-7462774F3842}" type="datetime1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DC522-84FD-4C98-97F2-496573A219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36F8D-85D2-4848-83D7-303186D16C47}" type="datetime1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2833E-8853-49F7-B516-34369ADB786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B8FE3-280B-4BCC-BD77-82E7C6531914}" type="datetime1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33A1B-31B0-490B-A05F-1DE70893974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163F9-56B9-4B0C-8F1A-B876178A689C}" type="datetime1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E58DC-05F9-47C0-AA47-173BC2D6E2E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75786-00F5-4611-B528-F4272E23FD6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FC2BD-9A4B-46B8-84F1-7ADCCF6D4EC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FCA15-5F4D-41A0-9451-9646254C8CAD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FE4A5-ACAD-4DD7-BC0C-0C689208B263}" type="datetime1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D8C2B-6026-42FB-8690-620CA9CA470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C839C4D-2E0C-4F53-9447-C7E68B48552E}" type="datetime1">
              <a:rPr lang="en-US"/>
              <a:pPr>
                <a:defRPr/>
              </a:pPr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F881AC09-ABC2-48F4-AACD-EB8FD0064CE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27" r:id="rId2"/>
    <p:sldLayoutId id="2147484132" r:id="rId3"/>
    <p:sldLayoutId id="2147484128" r:id="rId4"/>
    <p:sldLayoutId id="2147484129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0" r:id="rId12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0243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06</a:t>
            </a:r>
            <a:br>
              <a:rPr lang="he-IL" sz="3200" b="1" smtClean="0"/>
            </a:br>
            <a:r>
              <a:rPr lang="he-IL" sz="3200" b="1" smtClean="0"/>
              <a:t>העמסת אופרטורים</a:t>
            </a:r>
            <a:endParaRPr sz="32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 נוספת:</a:t>
            </a:r>
            <a:r>
              <a:rPr lang="en-US" smtClean="0"/>
              <a:t> </a:t>
            </a:r>
            <a:r>
              <a:rPr lang="he-IL" smtClean="0"/>
              <a:t>העמסת האופרטור -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87A45-43D2-46F0-BDD2-1FE1F61ABD2A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86200"/>
            <a:ext cx="3141663" cy="2743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8559800" cy="28194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55626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ular Callout 10"/>
          <p:cNvSpPr/>
          <p:nvPr/>
        </p:nvSpPr>
        <p:spPr>
          <a:xfrm>
            <a:off x="5029200" y="4648200"/>
            <a:ext cx="3733800" cy="685800"/>
          </a:xfrm>
          <a:prstGeom prst="wedgeRectCallout">
            <a:avLst>
              <a:gd name="adj1" fmla="val -55198"/>
              <a:gd name="adj2" fmla="val 88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כמובן שבחיסור יש משמעות לסדר: מי האובייקט המפעיל ומי הפרמטר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2590800"/>
            <a:ext cx="8153400" cy="381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/>
              <a:t>מוטיבציה להעמסת אופרטור כפונקציית </a:t>
            </a:r>
            <a:r>
              <a:rPr lang="en-US" sz="3600" smtClean="0"/>
              <a:t>friend</a:t>
            </a:r>
            <a:endParaRPr lang="he-IL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לימדנו את הקומפיילר לבצע חיבור/חיסור</a:t>
            </a:r>
          </a:p>
          <a:p>
            <a:pPr>
              <a:buFont typeface="Wingdings 2" pitchFamily="18" charset="2"/>
              <a:buNone/>
            </a:pPr>
            <a:r>
              <a:rPr lang="he-IL" smtClean="0"/>
              <a:t>	בין נקודה למספר: הנקודה היא האובייקט</a:t>
            </a:r>
          </a:p>
          <a:p>
            <a:pPr>
              <a:buFont typeface="Wingdings 2" pitchFamily="18" charset="2"/>
              <a:buNone/>
            </a:pPr>
            <a:r>
              <a:rPr lang="he-IL" smtClean="0"/>
              <a:t>	המפעיל, והמספר הוא הפרמטר</a:t>
            </a:r>
          </a:p>
          <a:p>
            <a:r>
              <a:rPr lang="he-IL" smtClean="0"/>
              <a:t>ניתן ללמד את הקומפיילר גם לבצע את </a:t>
            </a:r>
          </a:p>
          <a:p>
            <a:pPr>
              <a:buFont typeface="Wingdings 2" pitchFamily="18" charset="2"/>
              <a:buNone/>
            </a:pPr>
            <a:r>
              <a:rPr lang="he-IL" smtClean="0"/>
              <a:t>	הפעולה בין מספר לנקודה, והפעם המספר הוא האובייקט המפעיל והנקודה היא הפרמטר</a:t>
            </a:r>
          </a:p>
          <a:p>
            <a:r>
              <a:rPr lang="he-IL" smtClean="0"/>
              <a:t>אם המספר הוא האובייקט המפעיל, יש לכתוב את השיטה בקוד של המחלקה </a:t>
            </a:r>
            <a:r>
              <a:rPr lang="en-US" smtClean="0"/>
              <a:t>int</a:t>
            </a:r>
            <a:endParaRPr lang="he-IL" smtClean="0"/>
          </a:p>
          <a:p>
            <a:pPr lvl="1"/>
            <a:r>
              <a:rPr lang="he-IL" smtClean="0"/>
              <a:t>אבל אין לנו גישה אליה..</a:t>
            </a:r>
          </a:p>
          <a:p>
            <a:pPr>
              <a:buFont typeface="Wingdings 2" pitchFamily="18" charset="2"/>
              <a:buNone/>
            </a:pPr>
            <a:endParaRPr lang="he-IL" smtClean="0"/>
          </a:p>
          <a:p>
            <a:pPr>
              <a:buFont typeface="Wingdings 2" pitchFamily="18" charset="2"/>
              <a:buNone/>
            </a:pPr>
            <a:endParaRPr lang="he-IL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8F0471-06DF-4582-B232-7372531C05E4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3019425" cy="19637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2209800"/>
            <a:ext cx="18288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838200" y="2514600"/>
            <a:ext cx="18288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400" smtClean="0"/>
              <a:t>העמסת אופרטור כפונקציית </a:t>
            </a:r>
            <a:r>
              <a:rPr lang="en-US" sz="4400" smtClean="0"/>
              <a:t>friend</a:t>
            </a:r>
            <a:endParaRPr lang="he-IL" sz="4400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נרצה לכתוב פונקציה גלובלית שהפרמטר הראשון שהיא מקבלת הוא מספר, והפרמטר השני הוא נקודה</a:t>
            </a:r>
          </a:p>
          <a:p>
            <a:r>
              <a:rPr lang="he-IL" smtClean="0"/>
              <a:t>פונקציה זו קשורה לוגית ל"נקודה" ולכן נרצה שהקוד שלה יהיה כתוב בתוך המחלקה </a:t>
            </a:r>
            <a:r>
              <a:rPr lang="en-US" smtClean="0"/>
              <a:t>Point</a:t>
            </a:r>
            <a:endParaRPr lang="he-IL" smtClean="0"/>
          </a:p>
          <a:p>
            <a:r>
              <a:rPr lang="he-IL" smtClean="0"/>
              <a:t>לכן נכתוב פונקציה זו כפונקציית </a:t>
            </a:r>
            <a:r>
              <a:rPr lang="en-US" smtClean="0"/>
              <a:t>friend</a:t>
            </a:r>
            <a:r>
              <a:rPr lang="he-IL" smtClean="0"/>
              <a:t> במחלקה </a:t>
            </a:r>
            <a:r>
              <a:rPr lang="en-US" smtClean="0"/>
              <a:t>Point</a:t>
            </a:r>
            <a:endParaRPr lang="he-IL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39A2D-D723-4855-A1CB-F247E3483C95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505200"/>
            <a:ext cx="8724900" cy="266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609600" y="5334000"/>
            <a:ext cx="45720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1600200" y="3581400"/>
            <a:ext cx="7239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u="sng" dirty="0"/>
              <a:t>תזכורת</a:t>
            </a:r>
            <a:r>
              <a:rPr lang="he-IL" b="1" dirty="0"/>
              <a:t>: פונקציית </a:t>
            </a:r>
            <a:r>
              <a:rPr lang="en-US" b="1" dirty="0"/>
              <a:t>friend</a:t>
            </a:r>
            <a:r>
              <a:rPr lang="he-IL" b="1" dirty="0"/>
              <a:t> היא פונקציה גלובלית הכתובה בתוך מחלקה, יכולה לגשת לתכונות ה- </a:t>
            </a:r>
            <a:r>
              <a:rPr lang="en-US" b="1" dirty="0"/>
              <a:t>private</a:t>
            </a:r>
            <a:r>
              <a:rPr lang="he-IL" b="1" dirty="0"/>
              <a:t> ואינה יכולה להיות  </a:t>
            </a:r>
            <a:r>
              <a:rPr lang="en-US" b="1" dirty="0"/>
              <a:t>const</a:t>
            </a:r>
            <a:r>
              <a:rPr lang="he-IL" b="1" dirty="0"/>
              <a:t> (אין אובייקט מפעיל)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פעולות החיבור בדוגמא סימטריות, לכן </a:t>
            </a:r>
          </a:p>
          <a:p>
            <a:pPr>
              <a:buFont typeface="Wingdings 2" pitchFamily="18" charset="2"/>
              <a:buNone/>
            </a:pPr>
            <a:r>
              <a:rPr lang="he-IL" smtClean="0"/>
              <a:t>	נהוג שגם הקוד יהיה כתוב באותו סגנון</a:t>
            </a:r>
          </a:p>
          <a:p>
            <a:r>
              <a:rPr lang="he-IL" smtClean="0"/>
              <a:t>לכן נכתוב את הפונקציה המחברת נקודה</a:t>
            </a:r>
          </a:p>
          <a:p>
            <a:pPr>
              <a:buFont typeface="Wingdings 2" pitchFamily="18" charset="2"/>
              <a:buNone/>
            </a:pPr>
            <a:r>
              <a:rPr lang="he-IL" smtClean="0"/>
              <a:t>	עם שלם גם כ- </a:t>
            </a:r>
            <a:r>
              <a:rPr lang="en-US" smtClean="0"/>
              <a:t>friend</a:t>
            </a:r>
            <a:r>
              <a:rPr lang="he-IL" smtClean="0"/>
              <a:t> (לא חובה...)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200400"/>
            <a:ext cx="8723313" cy="2895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סימטריה בקוד</a:t>
            </a:r>
          </a:p>
        </p:txBody>
      </p:sp>
      <p:sp>
        <p:nvSpPr>
          <p:cNvPr id="2253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8824FB-2F6B-4227-ACCC-F6D1DB2BCF2F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3019425" cy="19637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5029200"/>
            <a:ext cx="8305800" cy="4572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810000" y="3276600"/>
            <a:ext cx="4953000" cy="685800"/>
          </a:xfrm>
          <a:prstGeom prst="wedgeRectCallout">
            <a:avLst>
              <a:gd name="adj1" fmla="val -109987"/>
              <a:gd name="adj2" fmla="val 150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חייבים להוריד מימוש זה, אחרת נקבל שגיאת </a:t>
            </a:r>
            <a:r>
              <a:rPr lang="en-US" b="1" dirty="0"/>
              <a:t>ambiguity</a:t>
            </a:r>
            <a:r>
              <a:rPr lang="he-IL" b="1" dirty="0"/>
              <a:t>: הקומפיילר לא ידע לאיזו גרסא לפנות...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2286000"/>
            <a:ext cx="990600" cy="53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6400800" y="5638800"/>
            <a:ext cx="2133600" cy="533400"/>
          </a:xfrm>
          <a:prstGeom prst="wedgeRectCallout">
            <a:avLst>
              <a:gd name="adj1" fmla="val -47084"/>
              <a:gd name="adj2" fmla="val -81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מניעת שכפול: קריאה </a:t>
            </a:r>
          </a:p>
          <a:p>
            <a:pPr algn="ctr" rtl="1">
              <a:defRPr/>
            </a:pPr>
            <a:r>
              <a:rPr lang="he-IL" b="1" dirty="0"/>
              <a:t>לפונקציה שמעל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 השמה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ביצוע השמה בין שני משתנים רגילים מעתיקה את ערך המשתנה שמימין לסימן ההשמה למשתנה שמשמאלו</a:t>
            </a:r>
          </a:p>
          <a:p>
            <a:r>
              <a:rPr lang="he-IL" smtClean="0"/>
              <a:t>עבור אובייקטים ניתן לנו במתנה אופרטור השמה, המעתיק את כל שדות ה- </a:t>
            </a:r>
            <a:r>
              <a:rPr lang="en-US" smtClean="0"/>
              <a:t>R-Value</a:t>
            </a:r>
            <a:r>
              <a:rPr lang="he-IL" smtClean="0"/>
              <a:t> ל- </a:t>
            </a:r>
            <a:r>
              <a:rPr lang="en-US" smtClean="0"/>
              <a:t>L-Value</a:t>
            </a:r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כמובן שניתן לדרוס את המימוש שניתן במתנה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D85405-FDEB-47BB-9AEC-A6EA0C9B0E28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971800"/>
            <a:ext cx="2557463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2819400" y="4038600"/>
            <a:ext cx="2819400" cy="381000"/>
          </a:xfrm>
          <a:prstGeom prst="wedgeRectCallout">
            <a:avLst>
              <a:gd name="adj1" fmla="val -67400"/>
              <a:gd name="adj2" fmla="val -47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לתוך </a:t>
            </a:r>
            <a:r>
              <a:rPr lang="en-US" b="1" dirty="0"/>
              <a:t>p3</a:t>
            </a:r>
            <a:r>
              <a:rPr lang="he-IL" b="1" dirty="0"/>
              <a:t> יכנסו הערכים (2,3)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914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6119B-619C-48C0-91D7-78AC3D53B8AE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63" y="533400"/>
            <a:ext cx="8923337" cy="487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3886200"/>
            <a:ext cx="3733800" cy="1295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3505200" y="4724400"/>
            <a:ext cx="5181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 rtl="1">
              <a:buFont typeface="Arial" pitchFamily="34" charset="0"/>
              <a:buChar char="•"/>
              <a:defRPr/>
            </a:pPr>
            <a:r>
              <a:rPr lang="he-IL" b="1" dirty="0"/>
              <a:t>  השיטה אינה מחזירה ערך</a:t>
            </a:r>
          </a:p>
          <a:p>
            <a:pPr algn="r" rtl="1">
              <a:buFont typeface="Arial" pitchFamily="34" charset="0"/>
              <a:buChar char="•"/>
              <a:defRPr/>
            </a:pPr>
            <a:r>
              <a:rPr lang="he-IL" b="1" dirty="0"/>
              <a:t>  הפרמטר הוא </a:t>
            </a:r>
            <a:r>
              <a:rPr lang="en-US" b="1" dirty="0"/>
              <a:t>const</a:t>
            </a:r>
            <a:r>
              <a:rPr lang="he-IL" b="1" dirty="0"/>
              <a:t> כי אינו משתנה ע"י השיטה</a:t>
            </a:r>
          </a:p>
          <a:p>
            <a:pPr algn="r" rtl="1">
              <a:buFont typeface="Arial" pitchFamily="34" charset="0"/>
              <a:buChar char="•"/>
              <a:defRPr/>
            </a:pPr>
            <a:r>
              <a:rPr lang="he-IL" b="1" dirty="0"/>
              <a:t>  השיטה אינה </a:t>
            </a:r>
            <a:r>
              <a:rPr lang="en-US" b="1" dirty="0"/>
              <a:t>const</a:t>
            </a:r>
            <a:r>
              <a:rPr lang="he-IL" b="1" dirty="0"/>
              <a:t> כי משנה את האובייקט המפעיל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257800"/>
            <a:ext cx="2530475" cy="14589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92463" y="5791200"/>
            <a:ext cx="42751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5" name="Title 1"/>
          <p:cNvSpPr>
            <a:spLocks noGrp="1"/>
          </p:cNvSpPr>
          <p:nvPr>
            <p:ph type="title"/>
          </p:nvPr>
        </p:nvSpPr>
        <p:spPr>
          <a:xfrm>
            <a:off x="4191000" y="228600"/>
            <a:ext cx="4648200" cy="6858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מימוש אופרטור השמה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השמה מרובה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נסתכל על השורה הבאה:  </a:t>
            </a:r>
            <a:r>
              <a:rPr lang="en-US" smtClean="0"/>
              <a:t>y = z</a:t>
            </a:r>
            <a:endParaRPr lang="he-IL" smtClean="0"/>
          </a:p>
          <a:p>
            <a:pPr lvl="1"/>
            <a:r>
              <a:rPr lang="he-IL" smtClean="0"/>
              <a:t>הערך של  </a:t>
            </a:r>
            <a:r>
              <a:rPr lang="en-US" smtClean="0"/>
              <a:t>z</a:t>
            </a:r>
            <a:r>
              <a:rPr lang="he-IL" smtClean="0"/>
              <a:t> נכנס למשתנה </a:t>
            </a:r>
            <a:r>
              <a:rPr lang="en-US" smtClean="0"/>
              <a:t>y</a:t>
            </a:r>
            <a:r>
              <a:rPr lang="he-IL" smtClean="0"/>
              <a:t>, ולא מבוצע עם  </a:t>
            </a:r>
            <a:r>
              <a:rPr lang="en-US" smtClean="0"/>
              <a:t>y</a:t>
            </a:r>
            <a:r>
              <a:rPr lang="he-IL" smtClean="0"/>
              <a:t> דבר</a:t>
            </a:r>
          </a:p>
          <a:p>
            <a:r>
              <a:rPr lang="he-IL" smtClean="0"/>
              <a:t>נסתכל על השורה הבאה:  </a:t>
            </a:r>
            <a:r>
              <a:rPr lang="en-US" smtClean="0"/>
              <a:t>x = y = z</a:t>
            </a:r>
            <a:endParaRPr lang="he-IL" smtClean="0"/>
          </a:p>
          <a:p>
            <a:pPr lvl="1"/>
            <a:r>
              <a:rPr lang="he-IL" smtClean="0"/>
              <a:t>הערך של </a:t>
            </a:r>
            <a:r>
              <a:rPr lang="en-US" smtClean="0"/>
              <a:t>z</a:t>
            </a:r>
            <a:r>
              <a:rPr lang="he-IL" smtClean="0"/>
              <a:t> נכנס למשתנה </a:t>
            </a:r>
            <a:r>
              <a:rPr lang="en-US" smtClean="0"/>
              <a:t>y</a:t>
            </a:r>
            <a:r>
              <a:rPr lang="he-IL" smtClean="0"/>
              <a:t>, ואז הערך של </a:t>
            </a:r>
            <a:r>
              <a:rPr lang="en-US" smtClean="0"/>
              <a:t>y</a:t>
            </a:r>
            <a:r>
              <a:rPr lang="he-IL" smtClean="0"/>
              <a:t> נכנס למשתנה </a:t>
            </a:r>
            <a:r>
              <a:rPr lang="en-US" smtClean="0"/>
              <a:t>x</a:t>
            </a:r>
            <a:endParaRPr lang="he-IL" smtClean="0"/>
          </a:p>
          <a:p>
            <a:pPr lvl="1"/>
            <a:r>
              <a:rPr lang="he-IL" smtClean="0"/>
              <a:t>כלומר, פעולת ההשמה הימנית מחזירה את הערך של  </a:t>
            </a:r>
            <a:r>
              <a:rPr lang="en-US" smtClean="0"/>
              <a:t>y</a:t>
            </a:r>
            <a:endParaRPr lang="he-IL" smtClean="0"/>
          </a:p>
          <a:p>
            <a:r>
              <a:rPr lang="he-IL" smtClean="0"/>
              <a:t>אם נסתכל על תהליך זה כעל שירשור של פונקציות, אזי הפונקציה שמופעלת ראשונה חייבת להחזיר ערך</a:t>
            </a:r>
          </a:p>
          <a:p>
            <a:r>
              <a:rPr lang="he-IL" smtClean="0"/>
              <a:t>עבור ה- </a:t>
            </a:r>
            <a:r>
              <a:rPr lang="en-US" smtClean="0"/>
              <a:t>main</a:t>
            </a:r>
            <a:r>
              <a:rPr lang="he-IL" smtClean="0"/>
              <a:t> הבא תתקבל השגיאה: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609600" y="762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52400" y="152400"/>
            <a:ext cx="457200" cy="457200"/>
          </a:xfrm>
        </p:spPr>
        <p:txBody>
          <a:bodyPr/>
          <a:lstStyle/>
          <a:p>
            <a:pPr>
              <a:defRPr/>
            </a:pPr>
            <a:fld id="{E55E6A9F-E15A-4B49-A9DA-B6C8C8088EAD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4267200"/>
            <a:ext cx="3479800" cy="167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13" y="5943600"/>
            <a:ext cx="8802687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733800" y="4953000"/>
            <a:ext cx="3429000" cy="762000"/>
          </a:xfrm>
          <a:prstGeom prst="wedgeRectCallout">
            <a:avLst>
              <a:gd name="adj1" fmla="val -90941"/>
              <a:gd name="adj2" fmla="val 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מבחינת הקומפיילר מוחזר  </a:t>
            </a:r>
            <a:r>
              <a:rPr lang="en-US" b="1" dirty="0"/>
              <a:t>void</a:t>
            </a:r>
            <a:r>
              <a:rPr lang="he-IL" b="1" dirty="0"/>
              <a:t>, ואותו לא ניתן להשים לתוך  </a:t>
            </a:r>
            <a:r>
              <a:rPr lang="en-US" b="1" dirty="0"/>
              <a:t>p2</a:t>
            </a:r>
            <a:endParaRPr lang="he-IL" b="1" dirty="0"/>
          </a:p>
        </p:txBody>
      </p:sp>
      <p:sp>
        <p:nvSpPr>
          <p:cNvPr id="10" name="Rectangle 9"/>
          <p:cNvSpPr/>
          <p:nvPr/>
        </p:nvSpPr>
        <p:spPr>
          <a:xfrm>
            <a:off x="1219200" y="5334000"/>
            <a:ext cx="11430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תמיכה בהשמה מרובה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E5B8D4-8268-407D-B824-5C90460DA7EF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6858000" cy="434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4114800" y="5181600"/>
            <a:ext cx="3429000" cy="762000"/>
          </a:xfrm>
          <a:prstGeom prst="wedgeRectCallout">
            <a:avLst>
              <a:gd name="adj1" fmla="val -70296"/>
              <a:gd name="adj2" fmla="val 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החזרה של האובייקט המפעיל, כלומר, זה שביצענו השמה לתוכו</a:t>
            </a:r>
          </a:p>
        </p:txBody>
      </p:sp>
      <p:sp>
        <p:nvSpPr>
          <p:cNvPr id="9" name="Rectangle 8"/>
          <p:cNvSpPr/>
          <p:nvPr/>
        </p:nvSpPr>
        <p:spPr>
          <a:xfrm>
            <a:off x="1447800" y="5410200"/>
            <a:ext cx="19812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810000" y="1295400"/>
            <a:ext cx="5105400" cy="1600200"/>
          </a:xfrm>
          <a:prstGeom prst="wedgeRectCallout">
            <a:avLst>
              <a:gd name="adj1" fmla="val -78673"/>
              <a:gd name="adj2" fmla="val 107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342900" indent="-342900" algn="just" rtl="1">
              <a:buFont typeface="+mj-lt"/>
              <a:buAutoNum type="arabicPeriod"/>
              <a:defRPr/>
            </a:pPr>
            <a:r>
              <a:rPr lang="he-IL" b="1" dirty="0"/>
              <a:t>הפונקציה צריכה להחזיר אובייקט מטיפוס  </a:t>
            </a:r>
            <a:r>
              <a:rPr lang="en-US" b="1" dirty="0"/>
              <a:t>Point</a:t>
            </a:r>
            <a:r>
              <a:rPr lang="he-IL" b="1" dirty="0"/>
              <a:t>.</a:t>
            </a:r>
          </a:p>
          <a:p>
            <a:pPr marL="342900" indent="-342900" algn="just" rtl="1">
              <a:buFont typeface="+mj-lt"/>
              <a:buAutoNum type="arabicPeriod"/>
              <a:defRPr/>
            </a:pPr>
            <a:r>
              <a:rPr lang="he-IL" b="1" dirty="0"/>
              <a:t>מחזירה אותו  </a:t>
            </a:r>
            <a:r>
              <a:rPr lang="en-US" b="1" dirty="0"/>
              <a:t>by ref</a:t>
            </a:r>
            <a:r>
              <a:rPr lang="he-IL" b="1" dirty="0"/>
              <a:t> כדי לחסוך את ההעתקה עבור הערך המוחזר.</a:t>
            </a:r>
          </a:p>
          <a:p>
            <a:pPr marL="342900" indent="-342900" algn="just" rtl="1">
              <a:buFont typeface="+mj-lt"/>
              <a:buAutoNum type="arabicPeriod"/>
              <a:defRPr/>
            </a:pPr>
            <a:r>
              <a:rPr lang="he-IL" b="1" dirty="0"/>
              <a:t>נחזיר אותו גם כ- </a:t>
            </a:r>
            <a:r>
              <a:rPr lang="en-US" b="1" dirty="0"/>
              <a:t>const</a:t>
            </a:r>
            <a:r>
              <a:rPr lang="he-IL" b="1" dirty="0"/>
              <a:t> כדי להגן על האובייקט המוחזר משינויים (כי הוחזר  </a:t>
            </a:r>
            <a:r>
              <a:rPr lang="en-US" b="1" dirty="0"/>
              <a:t>by ref</a:t>
            </a:r>
            <a:r>
              <a:rPr lang="he-IL" b="1" dirty="0"/>
              <a:t>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810000"/>
            <a:ext cx="19050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6881813" cy="3973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13061D-BA6E-42E6-BC1D-8343B12F0C19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4953000" y="4267200"/>
            <a:ext cx="3429000" cy="762000"/>
          </a:xfrm>
          <a:prstGeom prst="wedgeRectCallout">
            <a:avLst>
              <a:gd name="adj1" fmla="val -99014"/>
              <a:gd name="adj2" fmla="val 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במידה ויש ניסיון להשים את האובייקט לעצמו, נרצה לחסוך את כל הפעולות המבוצעות בהשמה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4648200"/>
            <a:ext cx="20574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2765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57200"/>
            <a:ext cx="5522913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Rectangular Callout 11"/>
          <p:cNvSpPr/>
          <p:nvPr/>
        </p:nvSpPr>
        <p:spPr>
          <a:xfrm>
            <a:off x="2514600" y="1371600"/>
            <a:ext cx="4191000" cy="609600"/>
          </a:xfrm>
          <a:prstGeom prst="wedgeRectCallout">
            <a:avLst>
              <a:gd name="adj1" fmla="val -72310"/>
              <a:gd name="adj2" fmla="val 39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ערכיו של </a:t>
            </a:r>
            <a:r>
              <a:rPr lang="en-US" b="1" dirty="0"/>
              <a:t>p1</a:t>
            </a:r>
            <a:r>
              <a:rPr lang="he-IL" b="1" dirty="0"/>
              <a:t> לא ישתנו, ולמעשה כל פעולה שתבוצע בתוך אופרטור ההשמה מיותרת...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2133600"/>
            <a:ext cx="6556375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8" name="Title 1"/>
          <p:cNvSpPr>
            <a:spLocks noGrp="1"/>
          </p:cNvSpPr>
          <p:nvPr>
            <p:ph type="title"/>
          </p:nvPr>
        </p:nvSpPr>
        <p:spPr>
          <a:xfrm>
            <a:off x="4267200" y="228600"/>
            <a:ext cx="45720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יעילות בהשמה עצמית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smtClean="0"/>
              <a:t>הבעייתיות באופרטור ההשמה שניתן במתנה</a:t>
            </a:r>
          </a:p>
        </p:txBody>
      </p:sp>
      <p:sp>
        <p:nvSpPr>
          <p:cNvPr id="286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1D6F23-660D-4655-8129-179C1A7309A1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95425"/>
            <a:ext cx="6719888" cy="5210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4695825"/>
            <a:ext cx="6019800" cy="16764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962400" y="5838825"/>
            <a:ext cx="2743200" cy="457200"/>
          </a:xfrm>
          <a:prstGeom prst="wedgeRectCallout">
            <a:avLst>
              <a:gd name="adj1" fmla="val -85961"/>
              <a:gd name="adj2" fmla="val -6057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המימוש המתקבל במתנה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914400"/>
            <a:ext cx="3514725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962400" y="2362200"/>
          <a:ext cx="1447800" cy="11128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111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1000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438400" y="2362200"/>
          <a:ext cx="1447800" cy="11128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p2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222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2000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62600" y="2478088"/>
            <a:ext cx="2133600" cy="64611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rtlCol="1">
            <a:spAutoFit/>
          </a:bodyPr>
          <a:lstStyle/>
          <a:p>
            <a:pPr algn="ctr" rtl="1"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המחרוזת 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momo</a:t>
            </a:r>
            <a:r>
              <a:rPr 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he-IL" dirty="0">
                <a:latin typeface="Arial" pitchFamily="34" charset="0"/>
                <a:cs typeface="Arial" pitchFamily="34" charset="0"/>
              </a:rPr>
              <a:t> נמצאת בכתובת 1000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600" y="3124200"/>
            <a:ext cx="2133600" cy="6461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rtlCol="1">
            <a:spAutoFit/>
          </a:bodyPr>
          <a:lstStyle/>
          <a:p>
            <a:pPr algn="ctr" rtl="1">
              <a:defRPr/>
            </a:pPr>
            <a:r>
              <a:rPr lang="he-IL" dirty="0">
                <a:latin typeface="Arial" pitchFamily="34" charset="0"/>
                <a:cs typeface="Arial" pitchFamily="34" charset="0"/>
              </a:rPr>
              <a:t>המחרוזת </a:t>
            </a:r>
            <a:r>
              <a:rPr lang="en-US" dirty="0"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gogo</a:t>
            </a:r>
            <a:r>
              <a:rPr lang="en-US" dirty="0">
                <a:latin typeface="Arial" pitchFamily="34" charset="0"/>
                <a:cs typeface="Arial" pitchFamily="34" charset="0"/>
              </a:rPr>
              <a:t>”</a:t>
            </a:r>
            <a:r>
              <a:rPr lang="he-IL" dirty="0">
                <a:latin typeface="Arial" pitchFamily="34" charset="0"/>
                <a:cs typeface="Arial" pitchFamily="34" charset="0"/>
              </a:rPr>
              <a:t> נמצאת בכתובת 2000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1447800"/>
            <a:ext cx="2895600" cy="5334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2667000" y="1981200"/>
            <a:ext cx="1066800" cy="304800"/>
          </a:xfrm>
          <a:prstGeom prst="rect">
            <a:avLst/>
          </a:prstGeom>
          <a:solidFill>
            <a:srgbClr val="C0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962400" y="2362200"/>
          <a:ext cx="1447800" cy="11128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p1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id:       222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name:</a:t>
                      </a:r>
                      <a:r>
                        <a:rPr lang="en-US" baseline="0" dirty="0" smtClean="0"/>
                        <a:t> 2000</a:t>
                      </a:r>
                      <a:endParaRPr lang="he-IL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257800" y="838200"/>
            <a:ext cx="3657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/>
              <a:t>p1</a:t>
            </a:r>
            <a:r>
              <a:rPr lang="he-IL" b="1" dirty="0"/>
              <a:t> הוא העתק של </a:t>
            </a:r>
            <a:r>
              <a:rPr lang="en-US" b="1" dirty="0"/>
              <a:t>p2</a:t>
            </a:r>
            <a:r>
              <a:rPr lang="he-IL" b="1" dirty="0"/>
              <a:t>, ובפרט מכיל העתק של הכתובת שבתכונה </a:t>
            </a:r>
            <a:r>
              <a:rPr lang="en-US" b="1" dirty="0"/>
              <a:t>name</a:t>
            </a:r>
            <a:endParaRPr lang="he-IL" b="1" dirty="0"/>
          </a:p>
        </p:txBody>
      </p:sp>
      <p:sp>
        <p:nvSpPr>
          <p:cNvPr id="19" name="Rectangle 18"/>
          <p:cNvSpPr/>
          <p:nvPr/>
        </p:nvSpPr>
        <p:spPr>
          <a:xfrm>
            <a:off x="3657600" y="4953000"/>
            <a:ext cx="533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כאשר יש מצביעים במחלקה, תיתכן הבעיה של ההצבעה הכפולה, כמו הבעיתיות והצורך ב-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20" name="Rectangle 19"/>
          <p:cNvSpPr/>
          <p:nvPr/>
        </p:nvSpPr>
        <p:spPr>
          <a:xfrm>
            <a:off x="5867400" y="1600200"/>
            <a:ext cx="3048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/>
              <a:t>p2</a:t>
            </a:r>
            <a:r>
              <a:rPr lang="he-IL" b="1" dirty="0"/>
              <a:t> הולך למשרד הפנים ומשנה את שמו הנמצא בכתובת 2000. השינוי משפיע גם על </a:t>
            </a:r>
            <a:r>
              <a:rPr lang="en-US" b="1" dirty="0"/>
              <a:t>p1</a:t>
            </a:r>
            <a:r>
              <a:rPr lang="he-IL" b="1" dirty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4" grpId="0" animBg="1"/>
      <p:bldP spid="15" grpId="0" animBg="1"/>
      <p:bldP spid="15" grpId="1" animBg="1"/>
      <p:bldP spid="16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e-IL" sz="2400" dirty="0" smtClean="0"/>
              <a:t>מהי העמסת אופרטורים ומוטיבציה</a:t>
            </a:r>
          </a:p>
          <a:p>
            <a:pPr marL="273050" lvl="1" indent="-273050" eaLnBrk="1" hangingPunct="1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defRPr/>
            </a:pPr>
            <a:r>
              <a:rPr lang="he-IL" dirty="0" smtClean="0"/>
              <a:t>אופרטור אונארי לעומת אופרטור בינארי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e-IL" sz="2400" dirty="0" smtClean="0"/>
              <a:t>העמסת אופרטורים: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אופרטורים  + ו- -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אופרטורים כפונקציות </a:t>
            </a:r>
            <a:r>
              <a:rPr lang="en-US" sz="2000" dirty="0" smtClean="0"/>
              <a:t>friend</a:t>
            </a:r>
            <a:endParaRPr lang="he-IL" sz="2000" b="1" i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השמה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he-IL" sz="1800" dirty="0" smtClean="0"/>
              <a:t>שימוש באופרטור השמה מ- </a:t>
            </a:r>
            <a:r>
              <a:rPr lang="en-US" sz="1800" dirty="0" smtClean="0"/>
              <a:t>copy </a:t>
            </a:r>
            <a:r>
              <a:rPr lang="en-US" sz="1800" dirty="0" err="1" smtClean="0"/>
              <a:t>c’tor</a:t>
            </a:r>
            <a:endParaRPr lang="he-IL" sz="18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he-IL" sz="1800" dirty="0" smtClean="0"/>
              <a:t>ההבדל בין </a:t>
            </a:r>
            <a:r>
              <a:rPr lang="en-US" sz="1800" dirty="0" smtClean="0"/>
              <a:t>copy </a:t>
            </a:r>
            <a:r>
              <a:rPr lang="en-US" sz="1800" dirty="0" err="1" smtClean="0"/>
              <a:t>c’tor</a:t>
            </a:r>
            <a:r>
              <a:rPr lang="he-IL" sz="1800" dirty="0" smtClean="0"/>
              <a:t> לאופרטור השמה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מינוס (- אונארי)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=+, =-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אופרטורים ++ ו- -- </a:t>
            </a:r>
            <a:r>
              <a:rPr lang="en-US" sz="2000" dirty="0" smtClean="0"/>
              <a:t>(prefix, postfix)</a:t>
            </a:r>
            <a:endParaRPr lang="he-IL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[ 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אופרטורים לוגיים: ==, &gt;,  &lt; , =&gt;, =&lt;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&gt;&gt;, &lt;&lt;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</a:t>
            </a:r>
            <a:r>
              <a:rPr lang="en-US" sz="2000" dirty="0" smtClean="0"/>
              <a:t>casting</a:t>
            </a:r>
            <a:endParaRPr lang="he-IL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()</a:t>
            </a:r>
          </a:p>
        </p:txBody>
      </p:sp>
      <p:sp>
        <p:nvSpPr>
          <p:cNvPr id="11268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5334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6248400"/>
            <a:ext cx="457200" cy="457200"/>
          </a:xfrm>
        </p:spPr>
        <p:txBody>
          <a:bodyPr/>
          <a:lstStyle/>
          <a:p>
            <a:pPr>
              <a:defRPr/>
            </a:pPr>
            <a:fld id="{229CDF1B-8FB2-451F-B1F0-7A4CABE01DE1}" type="slidenum">
              <a:rPr lang="he-IL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E1EDC7-EA39-4E10-A41A-823540F0CC11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724400" cy="6475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9701" name="Title 1"/>
          <p:cNvSpPr>
            <a:spLocks noGrp="1"/>
          </p:cNvSpPr>
          <p:nvPr>
            <p:ph type="title"/>
          </p:nvPr>
        </p:nvSpPr>
        <p:spPr>
          <a:xfrm>
            <a:off x="3733800" y="304800"/>
            <a:ext cx="51054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דוגמאת סיכום: </a:t>
            </a:r>
            <a:r>
              <a:rPr lang="en-US" smtClean="0"/>
              <a:t>Person</a:t>
            </a:r>
            <a:endParaRPr lang="he-IL" smtClean="0"/>
          </a:p>
        </p:txBody>
      </p:sp>
      <p:sp>
        <p:nvSpPr>
          <p:cNvPr id="7" name="Rectangular Callout 6"/>
          <p:cNvSpPr/>
          <p:nvPr/>
        </p:nvSpPr>
        <p:spPr>
          <a:xfrm>
            <a:off x="4648200" y="5181600"/>
            <a:ext cx="3429000" cy="609600"/>
          </a:xfrm>
          <a:prstGeom prst="wedgeRectCallout">
            <a:avLst>
              <a:gd name="adj1" fmla="val -99014"/>
              <a:gd name="adj2" fmla="val 9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לא לשכוח באופרטור ההשמה לשחרר כל שדה שיוקצה דינאמית!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5410200"/>
            <a:ext cx="14478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סיכום מחלקה המכילה הקצאות דינאמיות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כאשר אחד השדות במחלקה נוצר ע"י הקצאה דינאמית יש לממש את השלישיה הבאה:</a:t>
            </a:r>
          </a:p>
          <a:p>
            <a:pPr lvl="1"/>
            <a:r>
              <a:rPr lang="en-US" smtClean="0"/>
              <a:t>copy c’tor</a:t>
            </a:r>
            <a:endParaRPr lang="he-IL" smtClean="0"/>
          </a:p>
          <a:p>
            <a:pPr lvl="1"/>
            <a:r>
              <a:rPr lang="he-IL" smtClean="0"/>
              <a:t>אופרטור השמה</a:t>
            </a:r>
          </a:p>
          <a:p>
            <a:pPr lvl="1"/>
            <a:r>
              <a:rPr lang="en-US" smtClean="0"/>
              <a:t>destructor</a:t>
            </a:r>
            <a:endParaRPr lang="he-IL" smtClean="0"/>
          </a:p>
          <a:p>
            <a:r>
              <a:rPr lang="he-IL" smtClean="0"/>
              <a:t>במידה ולא רוצים לממש את ה- </a:t>
            </a:r>
            <a:r>
              <a:rPr lang="en-US" smtClean="0"/>
              <a:t>copy c’tor</a:t>
            </a:r>
            <a:r>
              <a:rPr lang="he-IL" smtClean="0"/>
              <a:t> או את אופרטור ההשמה נגדיר אותם ב- </a:t>
            </a:r>
            <a:r>
              <a:rPr lang="en-US" smtClean="0"/>
              <a:t>private</a:t>
            </a:r>
            <a:r>
              <a:rPr lang="he-IL" smtClean="0"/>
              <a:t>, כדי לדרוס את אלו הניתנים במתנה, ולייצר שגיאת קומפילציה במקרה בו יהיה ניסיון לעבור דרכם</a:t>
            </a:r>
          </a:p>
          <a:p>
            <a:r>
              <a:rPr lang="he-IL" smtClean="0"/>
              <a:t>את ה- </a:t>
            </a:r>
            <a:r>
              <a:rPr lang="en-US" smtClean="0"/>
              <a:t>d’tor</a:t>
            </a:r>
            <a:r>
              <a:rPr lang="he-IL" smtClean="0"/>
              <a:t> תמיד חובה לממש!</a:t>
            </a:r>
          </a:p>
          <a:p>
            <a:r>
              <a:rPr lang="he-IL" u="sng" smtClean="0"/>
              <a:t>שימו לב:</a:t>
            </a:r>
            <a:r>
              <a:rPr lang="he-IL" smtClean="0"/>
              <a:t> במחלקה הכוללת מצביעים בלבד, ולא הקצאות, יש לשים לב מתי באמת יש צורך לממש את השלישיה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8FA808-7C19-4F90-BF7B-C68FF0FE1042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מעבר באופרטור ההשמה של אובייקט מוכל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בהינתן מחלקה </a:t>
            </a:r>
            <a:r>
              <a:rPr lang="en-US" smtClean="0"/>
              <a:t>A</a:t>
            </a:r>
            <a:r>
              <a:rPr lang="he-IL" smtClean="0"/>
              <a:t> שיש בה אובייקט מוכל </a:t>
            </a:r>
            <a:r>
              <a:rPr lang="en-US" smtClean="0"/>
              <a:t>B</a:t>
            </a:r>
            <a:r>
              <a:rPr lang="he-IL" smtClean="0"/>
              <a:t>, אופרטור ההשמה הניתן במתנה של </a:t>
            </a:r>
            <a:r>
              <a:rPr lang="en-US" smtClean="0"/>
              <a:t>A</a:t>
            </a:r>
            <a:r>
              <a:rPr lang="he-IL" smtClean="0"/>
              <a:t>, מבצע השמה עבור כל שדותיו של </a:t>
            </a:r>
            <a:r>
              <a:rPr lang="en-US" smtClean="0"/>
              <a:t>A</a:t>
            </a:r>
            <a:r>
              <a:rPr lang="he-IL" smtClean="0"/>
              <a:t>, ובפרט עבור האובייקט המוכל </a:t>
            </a:r>
            <a:r>
              <a:rPr lang="en-US" smtClean="0"/>
              <a:t>B</a:t>
            </a:r>
            <a:r>
              <a:rPr lang="he-IL" smtClean="0"/>
              <a:t>, ולכן עובר באופרטור ההשמה שלו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497F55-AD45-4149-8492-5820F3C5D77C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317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68563"/>
            <a:ext cx="4953000" cy="40846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17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4876800"/>
            <a:ext cx="2209800" cy="17478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17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191000"/>
            <a:ext cx="42989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copy c’tor</a:t>
            </a:r>
            <a:r>
              <a:rPr lang="he-IL" smtClean="0"/>
              <a:t> לעומת אופרטור השמה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על פניו, נראה כי ה- </a:t>
            </a:r>
            <a:r>
              <a:rPr lang="en-US" smtClean="0"/>
              <a:t>copy c’tor</a:t>
            </a:r>
            <a:r>
              <a:rPr lang="he-IL" smtClean="0"/>
              <a:t> ואופרטור ההשמה עושים את אותן פעולות</a:t>
            </a:r>
          </a:p>
          <a:p>
            <a:r>
              <a:rPr lang="he-IL" smtClean="0"/>
              <a:t>ההבדל הוא ש- </a:t>
            </a:r>
            <a:r>
              <a:rPr lang="en-US" smtClean="0"/>
              <a:t>copy c’tor</a:t>
            </a:r>
            <a:r>
              <a:rPr lang="he-IL" smtClean="0"/>
              <a:t> מופעל אך ורק בעת יצירת אובייקט, ואופרטור ההשמה מופעל כאשר האובייקט כבר קיים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A4A7AB-5975-4838-8B56-98F60BA2BCE4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657600"/>
            <a:ext cx="5908675" cy="2971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895600"/>
            <a:ext cx="4911725" cy="189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3048000" y="4800600"/>
            <a:ext cx="1295400" cy="381000"/>
          </a:xfrm>
          <a:prstGeom prst="wedgeRectCallout">
            <a:avLst>
              <a:gd name="adj1" fmla="val -72960"/>
              <a:gd name="adj2" fmla="val -7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3200400" y="5410200"/>
            <a:ext cx="1295400" cy="381000"/>
          </a:xfrm>
          <a:prstGeom prst="wedgeRectCallout">
            <a:avLst>
              <a:gd name="adj1" fmla="val -72960"/>
              <a:gd name="adj2" fmla="val -7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b="1" dirty="0"/>
              <a:t>copy </a:t>
            </a:r>
            <a:r>
              <a:rPr lang="en-US" b="1" dirty="0" err="1"/>
              <a:t>c’tor</a:t>
            </a:r>
            <a:endParaRPr lang="he-IL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2286000" y="6019800"/>
            <a:ext cx="1219200" cy="381000"/>
          </a:xfrm>
          <a:prstGeom prst="wedgeRectCallout">
            <a:avLst>
              <a:gd name="adj1" fmla="val -72960"/>
              <a:gd name="adj2" fmla="val -7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אופרטור=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4876800" cy="58245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באופרטור השמה מה- </a:t>
            </a:r>
            <a:r>
              <a:rPr lang="en-US" smtClean="0"/>
              <a:t>copy c’tor</a:t>
            </a:r>
            <a:endParaRPr lang="he-IL" smtClean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21FB6D-F6BC-4684-8238-4EB7AA5F2E40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4876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ואופרטור ההשמה למעשה עושים את אותו הדבר, רק כל אחד מופעל בזמן שונה.</a:t>
            </a:r>
          </a:p>
          <a:p>
            <a:pPr algn="ctr" rtl="1">
              <a:defRPr/>
            </a:pPr>
            <a:r>
              <a:rPr lang="he-IL" b="1" dirty="0"/>
              <a:t>כדי למנוע את שכפול הקוד נקרא לאופרטור ההשמה מה-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 (האם אפשר ההיפך?)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0" y="4953000"/>
            <a:ext cx="3886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u="sng" dirty="0"/>
              <a:t>תזכורת:</a:t>
            </a:r>
            <a:r>
              <a:rPr lang="he-IL" b="1" dirty="0"/>
              <a:t> </a:t>
            </a:r>
          </a:p>
          <a:p>
            <a:pPr algn="ctr" rtl="1">
              <a:buFont typeface="Arial" pitchFamily="34" charset="0"/>
              <a:buChar char="•"/>
              <a:defRPr/>
            </a:pPr>
            <a:r>
              <a:rPr lang="he-IL" b="1" dirty="0"/>
              <a:t>  שחרור מצביע זבל, או מצביע שכבר שוחרר גורם לקריסת התוכנית! </a:t>
            </a:r>
          </a:p>
          <a:p>
            <a:pPr algn="ctr" rtl="1">
              <a:buFont typeface="Arial" pitchFamily="34" charset="0"/>
              <a:buChar char="•"/>
              <a:defRPr/>
            </a:pPr>
            <a:r>
              <a:rPr lang="he-IL" b="1" dirty="0"/>
              <a:t>  שחרור מצביע </a:t>
            </a:r>
            <a:r>
              <a:rPr lang="en-US" b="1" dirty="0"/>
              <a:t>NULL</a:t>
            </a:r>
            <a:r>
              <a:rPr lang="he-IL" b="1" dirty="0"/>
              <a:t> אינו מבצע דבר!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124200" y="3657600"/>
            <a:ext cx="2514600" cy="381000"/>
          </a:xfrm>
          <a:prstGeom prst="wedgeRectCallout">
            <a:avLst>
              <a:gd name="adj1" fmla="val -71042"/>
              <a:gd name="adj2" fmla="val -30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קריאה לאופרטור ההשמה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3733800"/>
            <a:ext cx="15240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ular Callout 11"/>
          <p:cNvSpPr/>
          <p:nvPr/>
        </p:nvSpPr>
        <p:spPr>
          <a:xfrm>
            <a:off x="5334000" y="2743200"/>
            <a:ext cx="2438400" cy="762000"/>
          </a:xfrm>
          <a:prstGeom prst="wedgeRectCallout">
            <a:avLst>
              <a:gd name="adj1" fmla="val -82004"/>
              <a:gd name="adj2" fmla="val 15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כדי שהתוכנית לא תעוף באופרטור ההשמה בעת שחרור המחרוזת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3276600"/>
            <a:ext cx="12954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 מינוס </a:t>
            </a:r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45C17A0-6420-423A-9B50-13CE58795651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82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4572000"/>
          </a:xfrm>
          <a:solidFill>
            <a:schemeClr val="bg1"/>
          </a:solidFill>
        </p:spPr>
        <p:txBody>
          <a:bodyPr/>
          <a:lstStyle/>
          <a:p>
            <a:r>
              <a:rPr lang="he-IL" sz="2800" smtClean="0"/>
              <a:t>נסתכל על הביטוי </a:t>
            </a:r>
            <a:r>
              <a:rPr lang="en-US" sz="2800" smtClean="0"/>
              <a:t>-x</a:t>
            </a:r>
            <a:endParaRPr lang="he-IL" sz="2800" smtClean="0"/>
          </a:p>
          <a:p>
            <a:pPr lvl="1"/>
            <a:r>
              <a:rPr lang="he-IL" sz="2800" smtClean="0"/>
              <a:t>האובייקט המפעיל הוא </a:t>
            </a:r>
            <a:r>
              <a:rPr lang="en-US" sz="2800" smtClean="0"/>
              <a:t>x</a:t>
            </a:r>
            <a:endParaRPr lang="he-IL" sz="2800" smtClean="0"/>
          </a:p>
          <a:p>
            <a:pPr lvl="1"/>
            <a:r>
              <a:rPr lang="he-IL" sz="2800" smtClean="0"/>
              <a:t>השיטה היא האופרטור מינוס</a:t>
            </a:r>
          </a:p>
          <a:p>
            <a:pPr lvl="1"/>
            <a:r>
              <a:rPr lang="he-IL" sz="2800" smtClean="0"/>
              <a:t>האוביקט המפעיל אינו משתנה </a:t>
            </a:r>
          </a:p>
          <a:p>
            <a:pPr lvl="1"/>
            <a:r>
              <a:rPr lang="he-IL" sz="2800" smtClean="0"/>
              <a:t>השיטה המבצעת את האופרטור מינוס אינה מקבלת פרמטרים</a:t>
            </a:r>
          </a:p>
          <a:p>
            <a:r>
              <a:rPr lang="he-IL" sz="3000" smtClean="0"/>
              <a:t>נסתכל על הביטוי </a:t>
            </a:r>
            <a:r>
              <a:rPr lang="en-US" sz="3000" smtClean="0"/>
              <a:t>y = -x</a:t>
            </a:r>
            <a:endParaRPr lang="he-IL" sz="3000" smtClean="0"/>
          </a:p>
          <a:p>
            <a:pPr lvl="1"/>
            <a:r>
              <a:rPr lang="en-US" sz="2800" smtClean="0"/>
              <a:t>y</a:t>
            </a:r>
            <a:r>
              <a:rPr lang="he-IL" sz="2800" smtClean="0"/>
              <a:t> מקבל את ערכו של </a:t>
            </a:r>
            <a:r>
              <a:rPr lang="en-US" sz="2800" smtClean="0"/>
              <a:t>x</a:t>
            </a:r>
            <a:r>
              <a:rPr lang="he-IL" sz="2800" smtClean="0"/>
              <a:t> לאחר הפעלת אופרטור –</a:t>
            </a:r>
          </a:p>
          <a:p>
            <a:pPr lvl="1"/>
            <a:r>
              <a:rPr lang="he-IL" sz="2800" smtClean="0"/>
              <a:t>כלומר, בביטוי זה קודם יוערך הביטוי שמימין, ורק אז תוצאתו תכנס לאוביקט שמשמאל ע"י הפעלת אופרטור השמה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4930775" cy="6400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4267200" y="152400"/>
            <a:ext cx="45720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אופרטור מינוס: מימוש 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DA972F-7F26-4230-8D15-5F177CE06F37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1524000"/>
            <a:ext cx="3886200" cy="1371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143000"/>
            <a:ext cx="3733800" cy="35766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0663" y="4495800"/>
            <a:ext cx="3690937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 =+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AAEF0A-78CE-446F-91FF-47B96E35AA09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686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143000"/>
            <a:ext cx="8382000" cy="1828800"/>
          </a:xfrm>
          <a:solidFill>
            <a:schemeClr val="bg1"/>
          </a:solidFill>
        </p:spPr>
        <p:txBody>
          <a:bodyPr/>
          <a:lstStyle/>
          <a:p>
            <a:r>
              <a:rPr lang="he-IL" sz="2800" smtClean="0"/>
              <a:t>נסתכל על הביטוי </a:t>
            </a:r>
            <a:r>
              <a:rPr lang="en-US" sz="2800" smtClean="0"/>
              <a:t>y += x</a:t>
            </a:r>
            <a:endParaRPr lang="he-IL" sz="2800" smtClean="0"/>
          </a:p>
          <a:p>
            <a:pPr lvl="1"/>
            <a:r>
              <a:rPr lang="en-US" sz="2800" smtClean="0"/>
              <a:t>y</a:t>
            </a:r>
            <a:r>
              <a:rPr lang="he-IL" sz="2800" smtClean="0"/>
              <a:t> הוא האובייקט המפעיל</a:t>
            </a:r>
          </a:p>
          <a:p>
            <a:pPr lvl="1"/>
            <a:r>
              <a:rPr lang="he-IL" sz="2800" smtClean="0"/>
              <a:t>השיטה היא האופרטור =+</a:t>
            </a:r>
          </a:p>
          <a:p>
            <a:pPr lvl="1"/>
            <a:r>
              <a:rPr lang="he-IL" sz="2800" smtClean="0"/>
              <a:t>הפרמטר הוא </a:t>
            </a:r>
            <a:r>
              <a:rPr lang="en-US" sz="2800" smtClean="0"/>
              <a:t>x</a:t>
            </a:r>
            <a:r>
              <a:rPr lang="he-IL" sz="2800" smtClean="0"/>
              <a:t>, ואינו משתנהבעקבות הקריאה לשיטה</a:t>
            </a:r>
          </a:p>
          <a:p>
            <a:pPr lvl="1"/>
            <a:r>
              <a:rPr lang="he-IL" sz="2800" smtClean="0"/>
              <a:t>כדי לתמוך בהשמה מרובה: </a:t>
            </a:r>
            <a:r>
              <a:rPr lang="en-US" sz="2800" smtClean="0"/>
              <a:t>z = y+= x</a:t>
            </a:r>
            <a:r>
              <a:rPr lang="he-IL" sz="2800" smtClean="0"/>
              <a:t> :</a:t>
            </a:r>
          </a:p>
          <a:p>
            <a:pPr lvl="2"/>
            <a:r>
              <a:rPr lang="he-IL" sz="2400" smtClean="0"/>
              <a:t>האופרטור =+ צריך להחזיר את </a:t>
            </a:r>
            <a:r>
              <a:rPr lang="en-US" sz="2400" smtClean="0"/>
              <a:t>y</a:t>
            </a:r>
            <a:r>
              <a:rPr lang="he-IL" sz="2400" smtClean="0"/>
              <a:t> </a:t>
            </a:r>
          </a:p>
          <a:p>
            <a:pPr lvl="2"/>
            <a:endParaRPr lang="he-IL" sz="2400" smtClean="0"/>
          </a:p>
          <a:p>
            <a:r>
              <a:rPr lang="he-IL" sz="3000" smtClean="0"/>
              <a:t>עבור אופרטור =- העקרונות זהים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33CE08-BE22-40C5-AF9D-4F694CB32B0F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6729413" cy="6324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7893" name="Title 1"/>
          <p:cNvSpPr>
            <a:spLocks noGrp="1"/>
          </p:cNvSpPr>
          <p:nvPr>
            <p:ph type="title"/>
          </p:nvPr>
        </p:nvSpPr>
        <p:spPr>
          <a:xfrm>
            <a:off x="4648200" y="152400"/>
            <a:ext cx="41910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אופרטור =+: מימוש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2514600"/>
            <a:ext cx="5257800" cy="15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685800" y="4267200"/>
            <a:ext cx="3962400" cy="15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5257800" y="4114800"/>
            <a:ext cx="2286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העמסת האופרטור =+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A5004-4F94-45E7-AE87-A57379A3298C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95375"/>
            <a:ext cx="5105400" cy="551021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38917" name="Title 1"/>
          <p:cNvSpPr>
            <a:spLocks noGrp="1"/>
          </p:cNvSpPr>
          <p:nvPr>
            <p:ph type="title"/>
          </p:nvPr>
        </p:nvSpPr>
        <p:spPr>
          <a:xfrm>
            <a:off x="4648200" y="152400"/>
            <a:ext cx="41910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אופרטור =+: שימוש</a:t>
            </a: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429000"/>
            <a:ext cx="419100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04800" y="11430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he-IL" sz="2600" dirty="0">
              <a:latin typeface="+mn-lt"/>
              <a:cs typeface="+mn-cs"/>
            </a:endParaRP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he-IL" sz="2600" dirty="0">
              <a:latin typeface="+mn-lt"/>
              <a:cs typeface="+mn-cs"/>
            </a:endParaRP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he-IL" sz="2600" dirty="0">
              <a:latin typeface="+mn-lt"/>
              <a:cs typeface="+mn-cs"/>
            </a:endParaRP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he-IL" sz="2600" dirty="0">
              <a:latin typeface="+mn-lt"/>
              <a:cs typeface="+mn-cs"/>
            </a:endParaRP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he-IL" sz="2600" dirty="0">
              <a:latin typeface="+mn-lt"/>
              <a:cs typeface="+mn-cs"/>
            </a:endParaRP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he-IL" sz="2600" dirty="0">
              <a:latin typeface="+mn-lt"/>
              <a:cs typeface="+mn-cs"/>
            </a:endParaRPr>
          </a:p>
          <a:p>
            <a:pPr marL="273050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היינו שמחים להיות מסוגלים לכתוב את הקוד הבא:</a:t>
            </a:r>
          </a:p>
          <a:p>
            <a:pPr marL="730250" lvl="1" indent="-273050" algn="r" rtl="1" eaLnBrk="0" hangingPunct="0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>
                <a:latin typeface="+mn-lt"/>
                <a:cs typeface="+mn-cs"/>
              </a:rPr>
              <a:t>כלומר, להשתמש באופרטור +</a:t>
            </a:r>
          </a:p>
        </p:txBody>
      </p:sp>
      <p:sp>
        <p:nvSpPr>
          <p:cNvPr id="1229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</a:t>
            </a:r>
          </a:p>
        </p:txBody>
      </p:sp>
      <p:sp>
        <p:nvSpPr>
          <p:cNvPr id="12292" name="Footer Placeholder 1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3DF711-3CE7-4551-9A00-C07A6556048C}" type="slidenum">
              <a:rPr lang="he-IL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294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304800"/>
            <a:ext cx="5229225" cy="3486150"/>
          </a:xfrm>
          <a:noFill/>
          <a:ln>
            <a:solidFill>
              <a:schemeClr val="accent1"/>
            </a:solidFill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143000"/>
            <a:ext cx="3236913" cy="2089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429000"/>
            <a:ext cx="42179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467225"/>
            <a:ext cx="3200400" cy="2124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295400" y="5181600"/>
            <a:ext cx="16002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 ++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את האופרטור ++ נפריד לשני המקרים בו ניתן להשתמש בו:</a:t>
            </a:r>
          </a:p>
          <a:p>
            <a:pPr lvl="1"/>
            <a:r>
              <a:rPr lang="en-US" smtClean="0"/>
              <a:t>postfix</a:t>
            </a:r>
            <a:r>
              <a:rPr lang="he-IL" smtClean="0"/>
              <a:t>  </a:t>
            </a:r>
            <a:r>
              <a:rPr lang="he-IL" smtClean="0">
                <a:sym typeface="Wingdings" pitchFamily="2" charset="2"/>
              </a:rPr>
              <a:t>   </a:t>
            </a:r>
            <a:r>
              <a:rPr lang="en-US" smtClean="0"/>
              <a:t>x++</a:t>
            </a:r>
            <a:endParaRPr lang="he-IL" smtClean="0"/>
          </a:p>
          <a:p>
            <a:pPr lvl="1"/>
            <a:r>
              <a:rPr lang="en-US" smtClean="0"/>
              <a:t>prefix</a:t>
            </a:r>
            <a:r>
              <a:rPr lang="he-IL" smtClean="0"/>
              <a:t>    </a:t>
            </a:r>
            <a:r>
              <a:rPr lang="he-IL" smtClean="0">
                <a:sym typeface="Wingdings" pitchFamily="2" charset="2"/>
              </a:rPr>
              <a:t></a:t>
            </a:r>
            <a:r>
              <a:rPr lang="he-IL" smtClean="0"/>
              <a:t> </a:t>
            </a:r>
            <a:r>
              <a:rPr lang="en-US" smtClean="0"/>
              <a:t>++x  </a:t>
            </a:r>
            <a:endParaRPr lang="he-IL" smtClean="0"/>
          </a:p>
          <a:p>
            <a:r>
              <a:rPr lang="he-IL" smtClean="0"/>
              <a:t>בשני המקרים: </a:t>
            </a:r>
          </a:p>
          <a:p>
            <a:pPr lvl="1"/>
            <a:r>
              <a:rPr lang="he-IL" smtClean="0"/>
              <a:t>האובייקט מפעיל הוא </a:t>
            </a:r>
            <a:r>
              <a:rPr lang="en-US" smtClean="0"/>
              <a:t>x</a:t>
            </a:r>
            <a:endParaRPr lang="he-IL" smtClean="0"/>
          </a:p>
          <a:p>
            <a:pPr lvl="1"/>
            <a:r>
              <a:rPr lang="he-IL" smtClean="0"/>
              <a:t>השיטה היא האופרטור++</a:t>
            </a:r>
          </a:p>
          <a:p>
            <a:pPr lvl="1"/>
            <a:r>
              <a:rPr lang="he-IL" smtClean="0"/>
              <a:t>השיטה אינה מקבלת פרמטרים</a:t>
            </a:r>
          </a:p>
          <a:p>
            <a:r>
              <a:rPr lang="he-IL" smtClean="0"/>
              <a:t>חתימת השיטה זהה בשני המקרים ולכן צריך לסמן לקומפיילר לאיזו גרסא לפנות</a:t>
            </a:r>
          </a:p>
          <a:p>
            <a:pPr lvl="1"/>
            <a:r>
              <a:rPr lang="he-IL" smtClean="0"/>
              <a:t>גרסאת ה- </a:t>
            </a:r>
            <a:r>
              <a:rPr lang="en-US" smtClean="0"/>
              <a:t>postfix</a:t>
            </a:r>
            <a:r>
              <a:rPr lang="he-IL" smtClean="0"/>
              <a:t> תקבל כפרמטר </a:t>
            </a:r>
            <a:r>
              <a:rPr lang="en-US" smtClean="0"/>
              <a:t>int</a:t>
            </a:r>
            <a:r>
              <a:rPr lang="he-IL" smtClean="0"/>
              <a:t> שלא יהיה בו שימוש</a:t>
            </a:r>
          </a:p>
          <a:p>
            <a:pPr lvl="1"/>
            <a:r>
              <a:rPr lang="he-IL" smtClean="0"/>
              <a:t>זהו הדבר היחידי בשפה מבחינת סינטקס שאינו הגיוני </a:t>
            </a:r>
            <a:r>
              <a:rPr lang="he-IL" smtClean="0">
                <a:sym typeface="Wingdings" pitchFamily="2" charset="2"/>
              </a:rPr>
              <a:t></a:t>
            </a:r>
            <a:endParaRPr lang="he-IL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039BB9-083D-4047-8B61-CF5BBDCEDA19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5B5DD7-2A07-4327-8F3B-B805EEB647B3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11150"/>
            <a:ext cx="6477000" cy="63182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40965" name="Title 1"/>
          <p:cNvSpPr>
            <a:spLocks noGrp="1"/>
          </p:cNvSpPr>
          <p:nvPr>
            <p:ph type="title"/>
          </p:nvPr>
        </p:nvSpPr>
        <p:spPr>
          <a:xfrm>
            <a:off x="3886200" y="152400"/>
            <a:ext cx="49530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אופרטור ++: מימושים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2514600"/>
            <a:ext cx="5410200" cy="1676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85800" y="4419600"/>
            <a:ext cx="5410200" cy="1524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3429000" y="3359150"/>
            <a:ext cx="3657600" cy="685800"/>
          </a:xfrm>
          <a:prstGeom prst="wedgeRectCallout">
            <a:avLst>
              <a:gd name="adj1" fmla="val -98141"/>
              <a:gd name="adj2" fmla="val -1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מימוש ה- </a:t>
            </a:r>
            <a:r>
              <a:rPr lang="en-US" b="1" dirty="0"/>
              <a:t>prefix</a:t>
            </a:r>
            <a:r>
              <a:rPr lang="he-IL" b="1" dirty="0"/>
              <a:t> מקדם את האובייקט ומחזיר את האובייקט המעודכן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4114800" y="2292350"/>
            <a:ext cx="2971800" cy="533400"/>
          </a:xfrm>
          <a:prstGeom prst="wedgeRectCallout">
            <a:avLst>
              <a:gd name="adj1" fmla="val -117282"/>
              <a:gd name="adj2" fmla="val -17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מחזיר </a:t>
            </a:r>
            <a:r>
              <a:rPr lang="en-US" b="1" dirty="0"/>
              <a:t>by ref</a:t>
            </a:r>
            <a:r>
              <a:rPr lang="he-IL" b="1" dirty="0"/>
              <a:t> ו- </a:t>
            </a:r>
            <a:r>
              <a:rPr lang="en-US" b="1" dirty="0"/>
              <a:t>const</a:t>
            </a:r>
            <a:r>
              <a:rPr lang="he-IL" b="1" dirty="0"/>
              <a:t> מאחר ומחזיר את האובייקט המפעיל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800600" y="4273550"/>
            <a:ext cx="3657600" cy="685800"/>
          </a:xfrm>
          <a:prstGeom prst="wedgeRectCallout">
            <a:avLst>
              <a:gd name="adj1" fmla="val -98141"/>
              <a:gd name="adj2" fmla="val -1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עבור מימוש ה- </a:t>
            </a:r>
            <a:r>
              <a:rPr lang="en-US" b="1" dirty="0"/>
              <a:t>postfix</a:t>
            </a:r>
            <a:r>
              <a:rPr lang="he-IL" b="1" dirty="0"/>
              <a:t> נציין שיתקבל כפרמטר </a:t>
            </a:r>
            <a:r>
              <a:rPr lang="en-US" b="1" dirty="0" err="1"/>
              <a:t>int</a:t>
            </a:r>
            <a:r>
              <a:rPr lang="he-IL" b="1" dirty="0"/>
              <a:t> (שלא ישלח בפועל)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4800600" y="5264150"/>
            <a:ext cx="3657600" cy="838200"/>
          </a:xfrm>
          <a:prstGeom prst="wedgeRectCallout">
            <a:avLst>
              <a:gd name="adj1" fmla="val -98910"/>
              <a:gd name="adj2" fmla="val -29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מימוש ה- </a:t>
            </a:r>
            <a:r>
              <a:rPr lang="en-US" b="1" dirty="0"/>
              <a:t>postfix</a:t>
            </a:r>
            <a:r>
              <a:rPr lang="he-IL" b="1" dirty="0"/>
              <a:t> מייצר אובייקט עם הערכים לפני הקידום ומחזיר אותו, ורק אז מקדם את האובייקט המפעיל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8314DA-5409-4D04-BE15-80ED8833A150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1988" name="Title 1"/>
          <p:cNvSpPr>
            <a:spLocks noGrp="1"/>
          </p:cNvSpPr>
          <p:nvPr>
            <p:ph type="title"/>
          </p:nvPr>
        </p:nvSpPr>
        <p:spPr>
          <a:xfrm>
            <a:off x="3886200" y="152400"/>
            <a:ext cx="49530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אופרטור ++: שימוש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4343400" cy="638968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43000"/>
            <a:ext cx="4770438" cy="229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 [ ]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>
              <a:defRPr/>
            </a:pPr>
            <a:r>
              <a:rPr lang="he-IL" sz="2800" dirty="0" smtClean="0"/>
              <a:t>אופרטור זה מאפשר לפנות לשדותיו של אובייקט  באמצעות [ ]</a:t>
            </a:r>
          </a:p>
          <a:p>
            <a:pPr>
              <a:defRPr/>
            </a:pPr>
            <a:r>
              <a:rPr lang="he-IL" sz="2800" dirty="0" smtClean="0"/>
              <a:t>לרוב הפרמטר יהיה משתנה מטיפוס </a:t>
            </a:r>
            <a:r>
              <a:rPr lang="en-US" sz="2800" dirty="0" err="1" smtClean="0"/>
              <a:t>int</a:t>
            </a:r>
            <a:r>
              <a:rPr lang="he-IL" sz="2800" dirty="0" smtClean="0"/>
              <a:t>, למרות שיכול להיות מכל טיפוס</a:t>
            </a:r>
          </a:p>
          <a:p>
            <a:pPr>
              <a:defRPr/>
            </a:pPr>
            <a:r>
              <a:rPr lang="he-IL" sz="2800" dirty="0" smtClean="0"/>
              <a:t>נרצה לתמוך באופרטור זה משני צידי ההשמה:</a:t>
            </a:r>
          </a:p>
          <a:p>
            <a:pPr lvl="1">
              <a:defRPr/>
            </a:pPr>
            <a:r>
              <a:rPr lang="en-US" sz="2800" dirty="0" smtClean="0"/>
              <a:t>x = </a:t>
            </a:r>
            <a:r>
              <a:rPr lang="en-US" sz="2800" dirty="0" err="1" smtClean="0"/>
              <a:t>arr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</a:t>
            </a:r>
            <a:endParaRPr lang="he-IL" sz="2800" dirty="0" smtClean="0"/>
          </a:p>
          <a:p>
            <a:pPr lvl="1">
              <a:defRPr/>
            </a:pPr>
            <a:r>
              <a:rPr lang="en-US" sz="2800" dirty="0" err="1" smtClean="0"/>
              <a:t>arr</a:t>
            </a:r>
            <a:r>
              <a:rPr lang="en-US" sz="2800" dirty="0" smtClean="0"/>
              <a:t>[</a:t>
            </a:r>
            <a:r>
              <a:rPr lang="en-US" sz="2800" dirty="0" err="1" smtClean="0"/>
              <a:t>i</a:t>
            </a:r>
            <a:r>
              <a:rPr lang="en-US" sz="2800" dirty="0" smtClean="0"/>
              <a:t>] = x</a:t>
            </a:r>
            <a:r>
              <a:rPr lang="he-IL" sz="2800" dirty="0" smtClean="0"/>
              <a:t> </a:t>
            </a:r>
            <a:r>
              <a:rPr lang="he-IL" sz="2800" dirty="0" smtClean="0">
                <a:sym typeface="Wingdings" pitchFamily="2" charset="2"/>
              </a:rPr>
              <a:t> </a:t>
            </a:r>
            <a:r>
              <a:rPr lang="he-IL" sz="2800" dirty="0" smtClean="0"/>
              <a:t>לכן עליו להחזיר </a:t>
            </a:r>
            <a:r>
              <a:rPr lang="en-US" sz="2800" dirty="0" smtClean="0"/>
              <a:t>reference</a:t>
            </a:r>
            <a:r>
              <a:rPr lang="he-IL" sz="2800" dirty="0" smtClean="0"/>
              <a:t> לתכונה אותה ישנה</a:t>
            </a:r>
          </a:p>
          <a:p>
            <a:pPr lvl="1">
              <a:defRPr/>
            </a:pPr>
            <a:endParaRPr lang="he-IL" sz="2800" dirty="0" smtClean="0"/>
          </a:p>
          <a:p>
            <a:pPr marL="776288" lvl="1" indent="-457200">
              <a:buFont typeface="Arial" pitchFamily="34" charset="0"/>
              <a:buAutoNum type="arabicPeriod"/>
              <a:defRPr/>
            </a:pPr>
            <a:endParaRPr lang="he-IL" sz="2800" dirty="0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233837-6F69-437A-980A-2E4C2474432A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 [] - מימוש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F5CF2F-28CB-4375-AEB2-0BECD867CE71}" type="slidenum">
              <a:rPr lang="he-IL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200400"/>
            <a:ext cx="4876800" cy="3373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5800" y="4648200"/>
            <a:ext cx="4267200" cy="12192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ular Callout 8"/>
          <p:cNvSpPr/>
          <p:nvPr/>
        </p:nvSpPr>
        <p:spPr>
          <a:xfrm>
            <a:off x="5181600" y="4191000"/>
            <a:ext cx="2286000" cy="533400"/>
          </a:xfrm>
          <a:prstGeom prst="wedgeRectCallout">
            <a:avLst>
              <a:gd name="adj1" fmla="val -226536"/>
              <a:gd name="adj2" fmla="val 437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/>
              <a:t>ref</a:t>
            </a:r>
            <a:r>
              <a:rPr lang="he-IL" b="1" dirty="0"/>
              <a:t> לערך המוחזר, כי יתכן ונרצה לשנותו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914400"/>
            <a:ext cx="4857750" cy="32146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447800"/>
            <a:ext cx="3829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7162800" y="2362200"/>
            <a:ext cx="685800" cy="53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495800" y="2819400"/>
            <a:ext cx="685800" cy="533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6781800" y="2971800"/>
            <a:ext cx="1905000" cy="381000"/>
          </a:xfrm>
          <a:prstGeom prst="wedgeRectCallout">
            <a:avLst>
              <a:gd name="adj1" fmla="val -136444"/>
              <a:gd name="adj2" fmla="val -11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פניה לאופרטור [ ]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6781800" y="2971800"/>
            <a:ext cx="1905000" cy="381000"/>
          </a:xfrm>
          <a:prstGeom prst="wedgeRectCallout">
            <a:avLst>
              <a:gd name="adj1" fmla="val 1648"/>
              <a:gd name="adj2" fmla="val -81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פניה לאופרטור [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אופרטורים לוגיים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כל האופרטורים הלוגיים מחזירים </a:t>
            </a:r>
            <a:r>
              <a:rPr lang="en-US" smtClean="0"/>
              <a:t>true</a:t>
            </a:r>
            <a:r>
              <a:rPr lang="he-IL" smtClean="0"/>
              <a:t> או </a:t>
            </a:r>
            <a:r>
              <a:rPr lang="en-US" smtClean="0"/>
              <a:t>false</a:t>
            </a:r>
            <a:r>
              <a:rPr lang="he-IL" smtClean="0"/>
              <a:t>:</a:t>
            </a:r>
          </a:p>
          <a:p>
            <a:pPr lvl="1"/>
            <a:r>
              <a:rPr lang="he-IL" smtClean="0"/>
              <a:t>==  =!  &gt;  =&gt;  &lt;  =&lt;</a:t>
            </a:r>
          </a:p>
          <a:p>
            <a:r>
              <a:rPr lang="he-IL" smtClean="0"/>
              <a:t>חתימת העמסת האופרטורים:</a:t>
            </a:r>
          </a:p>
          <a:p>
            <a:pPr lvl="1"/>
            <a:r>
              <a:rPr lang="he-IL" smtClean="0"/>
              <a:t>מקבלים כפרמטר אובייקט נוסף מאותו טיפוס, שהשיטה אינה משנה, ולכן הפרמטר יועבר כ- </a:t>
            </a:r>
            <a:r>
              <a:rPr lang="en-US" smtClean="0"/>
              <a:t>const</a:t>
            </a:r>
            <a:r>
              <a:rPr lang="he-IL" smtClean="0"/>
              <a:t> ו- </a:t>
            </a:r>
            <a:r>
              <a:rPr lang="en-US" smtClean="0"/>
              <a:t>by ref</a:t>
            </a:r>
            <a:endParaRPr lang="he-IL" smtClean="0"/>
          </a:p>
          <a:p>
            <a:pPr lvl="1"/>
            <a:r>
              <a:rPr lang="he-IL" smtClean="0"/>
              <a:t>אינה משנה את האובייקט המפעיל, ולכן השיטה תהייה </a:t>
            </a:r>
            <a:r>
              <a:rPr lang="en-US" smtClean="0"/>
              <a:t>const</a:t>
            </a:r>
            <a:endParaRPr lang="he-IL" smtClean="0"/>
          </a:p>
          <a:p>
            <a:pPr lvl="1"/>
            <a:r>
              <a:rPr lang="he-IL" smtClean="0"/>
              <a:t>מחזירה </a:t>
            </a:r>
            <a:r>
              <a:rPr lang="en-US" smtClean="0"/>
              <a:t>bool</a:t>
            </a:r>
            <a:endParaRPr lang="he-IL" smtClean="0"/>
          </a:p>
          <a:p>
            <a:pPr lvl="1"/>
            <a:endParaRPr lang="he-IL" smtClean="0"/>
          </a:p>
          <a:p>
            <a:pPr algn="ctr">
              <a:buFont typeface="Wingdings 2" pitchFamily="18" charset="2"/>
              <a:buNone/>
            </a:pPr>
            <a:r>
              <a:rPr lang="en-US" smtClean="0"/>
              <a:t>bool  operator       (const  Point&amp;  other) const</a:t>
            </a:r>
            <a:endParaRPr lang="he-IL" smtClean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74BC1A-712D-4FB0-97CA-3BCE63D277FB}" type="slidenum">
              <a:rPr lang="he-IL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5062" name="TextBox 5"/>
          <p:cNvSpPr txBox="1">
            <a:spLocks noChangeArrowheads="1"/>
          </p:cNvSpPr>
          <p:nvPr/>
        </p:nvSpPr>
        <p:spPr bwMode="auto">
          <a:xfrm>
            <a:off x="3352800" y="3962400"/>
            <a:ext cx="457200" cy="1754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e-IL"/>
              <a:t>==</a:t>
            </a:r>
          </a:p>
          <a:p>
            <a:pPr algn="ctr"/>
            <a:r>
              <a:rPr lang="en-US"/>
              <a:t>!=</a:t>
            </a:r>
          </a:p>
          <a:p>
            <a:pPr algn="ctr"/>
            <a:r>
              <a:rPr lang="en-US"/>
              <a:t>&gt;</a:t>
            </a:r>
          </a:p>
          <a:p>
            <a:pPr algn="ctr"/>
            <a:r>
              <a:rPr lang="en-US"/>
              <a:t>&gt;=</a:t>
            </a:r>
          </a:p>
          <a:p>
            <a:pPr algn="ctr"/>
            <a:r>
              <a:rPr lang="en-US"/>
              <a:t>&lt;</a:t>
            </a:r>
          </a:p>
          <a:p>
            <a:pPr algn="ctr"/>
            <a:r>
              <a:rPr lang="en-US"/>
              <a:t>&lt;=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DBFBC6-6B01-4FEC-B49D-27D2245BCBFB}" type="slidenum">
              <a:rPr lang="he-IL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5675313" cy="419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7829550" cy="2228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6086" name="Title 1"/>
          <p:cNvSpPr>
            <a:spLocks noGrp="1"/>
          </p:cNvSpPr>
          <p:nvPr>
            <p:ph type="title"/>
          </p:nvPr>
        </p:nvSpPr>
        <p:spPr>
          <a:xfrm>
            <a:off x="3581400" y="152400"/>
            <a:ext cx="52578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אופרטורים לוגיים: דוגמא</a:t>
            </a:r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798888"/>
            <a:ext cx="3748088" cy="145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האופרטור </a:t>
            </a:r>
            <a:r>
              <a:rPr lang="en-US" smtClean="0"/>
              <a:t>ostream</a:t>
            </a:r>
            <a:r>
              <a:rPr lang="he-IL" smtClean="0"/>
              <a:t>: מוטיבציה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עד היום כדי להדפיס נתוני אובייקט כתבנו שיטה </a:t>
            </a:r>
            <a:r>
              <a:rPr lang="en-US" smtClean="0"/>
              <a:t>show</a:t>
            </a:r>
            <a:r>
              <a:rPr lang="he-IL" smtClean="0"/>
              <a:t> והיינו צריכים לקרוא לה</a:t>
            </a:r>
          </a:p>
          <a:p>
            <a:r>
              <a:rPr lang="he-IL" smtClean="0"/>
              <a:t>היינו שמחים אם היה ניתן לבצע את הדבר הבא: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כלומר, הדפסת אובייקט באמצעות האופרטור &gt;&gt;</a:t>
            </a:r>
          </a:p>
          <a:p>
            <a:r>
              <a:rPr lang="he-IL" smtClean="0"/>
              <a:t>לשם כך נממש את האופרטור </a:t>
            </a:r>
            <a:r>
              <a:rPr lang="en-US" smtClean="0"/>
              <a:t>&lt;&lt;</a:t>
            </a:r>
            <a:endParaRPr lang="he-IL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8D9625-F046-4A62-A3DC-75D546B1E645}" type="slidenum">
              <a:rPr lang="he-IL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5437188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71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895600"/>
            <a:ext cx="512762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האופרטור </a:t>
            </a:r>
            <a:r>
              <a:rPr lang="en-US" smtClean="0"/>
              <a:t>ostream</a:t>
            </a:r>
            <a:r>
              <a:rPr lang="he-IL" smtClean="0"/>
              <a:t>: דגשים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181600"/>
          </a:xfrm>
        </p:spPr>
        <p:txBody>
          <a:bodyPr/>
          <a:lstStyle/>
          <a:p>
            <a:r>
              <a:rPr lang="he-IL" smtClean="0"/>
              <a:t>האובייקט המפעיל אינו המחלקה שאותה אנו ממשים (למשל </a:t>
            </a:r>
            <a:r>
              <a:rPr lang="en-US" smtClean="0"/>
              <a:t>Point</a:t>
            </a:r>
            <a:r>
              <a:rPr lang="he-IL" smtClean="0"/>
              <a:t>), אלא אובייקט מהמחלקה </a:t>
            </a:r>
            <a:r>
              <a:rPr lang="en-US" smtClean="0"/>
              <a:t>ostream</a:t>
            </a:r>
            <a:endParaRPr lang="he-IL" smtClean="0"/>
          </a:p>
          <a:p>
            <a:r>
              <a:rPr lang="he-IL" smtClean="0"/>
              <a:t>אין באפשרותנו לשנות את המחלקה </a:t>
            </a:r>
            <a:r>
              <a:rPr lang="en-US" smtClean="0"/>
              <a:t>ostream</a:t>
            </a:r>
            <a:r>
              <a:rPr lang="he-IL" smtClean="0"/>
              <a:t> ו"ללמד" אותה להדפיס אובייקט מהמחלקה שלנו</a:t>
            </a:r>
          </a:p>
          <a:p>
            <a:r>
              <a:rPr lang="he-IL" smtClean="0"/>
              <a:t>לכן נכתוב פונקציה גלובלית שתקבל כפרמטר גם את האובייקט </a:t>
            </a:r>
            <a:r>
              <a:rPr lang="en-US" smtClean="0"/>
              <a:t>ostream</a:t>
            </a:r>
            <a:r>
              <a:rPr lang="he-IL" smtClean="0"/>
              <a:t> וגם את האובייקט אותו נרצה להדפיס</a:t>
            </a:r>
          </a:p>
          <a:p>
            <a:r>
              <a:rPr lang="he-IL" smtClean="0"/>
              <a:t>מאחר ופונקציה זו קשורה לוגית למחלקה שלנו, נרצה שהפונקציה תהייה כתובה במחלקה</a:t>
            </a:r>
          </a:p>
          <a:p>
            <a:pPr lvl="1"/>
            <a:r>
              <a:rPr lang="he-IL" smtClean="0"/>
              <a:t>כלומר תהיה פונקצית </a:t>
            </a:r>
            <a:r>
              <a:rPr lang="en-US" smtClean="0"/>
              <a:t>friend</a:t>
            </a:r>
            <a:endParaRPr lang="he-IL" smtClean="0"/>
          </a:p>
          <a:p>
            <a:endParaRPr lang="he-IL" smtClean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F3FE85-E689-4F08-83F3-9B4A65F78E34}" type="slidenum">
              <a:rPr lang="he-IL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813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029200"/>
            <a:ext cx="5437188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0" y="6019800"/>
            <a:ext cx="8382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493125" cy="5181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האופרטור </a:t>
            </a:r>
            <a:r>
              <a:rPr lang="en-US" smtClean="0"/>
              <a:t>ostream</a:t>
            </a:r>
            <a:r>
              <a:rPr lang="he-IL" smtClean="0"/>
              <a:t>: מימוש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121250-DC6B-4F6D-AD2D-503F04EA398D}" type="slidenum">
              <a:rPr lang="he-IL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91000" y="1219200"/>
            <a:ext cx="44958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u="sng" dirty="0"/>
              <a:t>תזכורת</a:t>
            </a:r>
            <a:r>
              <a:rPr lang="he-IL" b="1" dirty="0"/>
              <a:t>: אמנם הפונקציה לא משנה את האובייקט, אבל מאחר וזוהי פונקציה גלובלית, ולא שיטה, אינה יכולה להיות </a:t>
            </a:r>
            <a:r>
              <a:rPr lang="en-US" b="1" dirty="0"/>
              <a:t>const</a:t>
            </a:r>
            <a:endParaRPr lang="he-IL" b="1" dirty="0"/>
          </a:p>
        </p:txBody>
      </p:sp>
      <p:sp>
        <p:nvSpPr>
          <p:cNvPr id="16" name="Rectangle 15"/>
          <p:cNvSpPr/>
          <p:nvPr/>
        </p:nvSpPr>
        <p:spPr>
          <a:xfrm>
            <a:off x="838200" y="4343400"/>
            <a:ext cx="7924800" cy="1447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381000" y="3581400"/>
            <a:ext cx="1905000" cy="533400"/>
          </a:xfrm>
          <a:prstGeom prst="wedgeRectCallout">
            <a:avLst>
              <a:gd name="adj1" fmla="val -4998"/>
              <a:gd name="adj2" fmla="val 88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פונקציה גלובלית שקשורה למחלקה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257800" y="5257800"/>
            <a:ext cx="3429000" cy="685800"/>
          </a:xfrm>
          <a:prstGeom prst="wedgeRectCallout">
            <a:avLst>
              <a:gd name="adj1" fmla="val 4019"/>
              <a:gd name="adj2" fmla="val -147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הפרמטר הוא  </a:t>
            </a:r>
            <a:r>
              <a:rPr lang="en-US" b="1" dirty="0"/>
              <a:t>const</a:t>
            </a:r>
            <a:r>
              <a:rPr lang="he-IL" b="1" dirty="0"/>
              <a:t> כי לא משנים את האובייקט שאותו מקבלים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381000" y="2743200"/>
            <a:ext cx="3733800" cy="685800"/>
          </a:xfrm>
          <a:prstGeom prst="wedgeRectCallout">
            <a:avLst>
              <a:gd name="adj1" fmla="val 15725"/>
              <a:gd name="adj2" fmla="val 183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מחזירים </a:t>
            </a:r>
            <a:r>
              <a:rPr lang="en-US" b="1" dirty="0" err="1"/>
              <a:t>ostream</a:t>
            </a:r>
            <a:r>
              <a:rPr lang="en-US" b="1" dirty="0"/>
              <a:t>&amp;</a:t>
            </a:r>
            <a:r>
              <a:rPr lang="he-IL" b="1" dirty="0"/>
              <a:t> כדי לתמוך בהדפסה מרובה (כמו אופרטור השמה)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53000" y="3276600"/>
            <a:ext cx="3733800" cy="685800"/>
          </a:xfrm>
          <a:prstGeom prst="wedgeRectCallout">
            <a:avLst>
              <a:gd name="adj1" fmla="val -26850"/>
              <a:gd name="adj2" fmla="val 99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הפרמטר </a:t>
            </a:r>
            <a:r>
              <a:rPr lang="en-US" b="1" dirty="0" err="1"/>
              <a:t>ostream</a:t>
            </a:r>
            <a:r>
              <a:rPr lang="he-IL" b="1" dirty="0"/>
              <a:t> מועבר </a:t>
            </a:r>
            <a:r>
              <a:rPr lang="en-US" b="1" dirty="0"/>
              <a:t>by ref</a:t>
            </a:r>
            <a:r>
              <a:rPr lang="he-IL" b="1" dirty="0"/>
              <a:t> כדי שניתן יהיה להחזירו </a:t>
            </a:r>
            <a:r>
              <a:rPr lang="en-US" b="1" dirty="0"/>
              <a:t>by ref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אופרטורים </a:t>
            </a:r>
            <a:r>
              <a:rPr lang="en-US" smtClean="0"/>
              <a:t>(</a:t>
            </a:r>
            <a:r>
              <a:rPr lang="en-US" sz="3200" smtClean="0"/>
              <a:t>Operators Overloading)</a:t>
            </a:r>
            <a:endParaRPr lang="he-IL" smtClean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ישנם אובייקטים שהיינו רוצים להפעיל עליהם פעולות חשבון כגון +, -, השמה וכו'</a:t>
            </a:r>
          </a:p>
          <a:p>
            <a:r>
              <a:rPr lang="he-IL" smtClean="0"/>
              <a:t>כאשר אנחנו רוצים לחבר בין 2 נקודות, הקומפיילר לא יכול לנחש את כוונתנו, כלומר יצירת נקודה חדשה שערך ה- </a:t>
            </a:r>
            <a:r>
              <a:rPr lang="en-US" smtClean="0"/>
              <a:t>x</a:t>
            </a:r>
            <a:r>
              <a:rPr lang="he-IL" smtClean="0"/>
              <a:t> שלה יהיה סכום ערכי ה- </a:t>
            </a:r>
            <a:r>
              <a:rPr lang="en-US" smtClean="0"/>
              <a:t>x</a:t>
            </a:r>
            <a:r>
              <a:rPr lang="he-IL" smtClean="0"/>
              <a:t> של המחוברים, וכנ"ל עבור </a:t>
            </a:r>
            <a:r>
              <a:rPr lang="en-US" smtClean="0"/>
              <a:t>y</a:t>
            </a:r>
            <a:endParaRPr lang="he-IL" smtClean="0"/>
          </a:p>
          <a:p>
            <a:r>
              <a:rPr lang="he-IL" smtClean="0"/>
              <a:t>אבל ניתן ללמד את הקומפיילר את כוונתנו, ואז נוכל לכתוב פונקציות שהקריאה אליהן תהייה באופן הבא: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6BE535-2D01-4572-8C09-663A2148AFA0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4495800"/>
            <a:ext cx="3236913" cy="2089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67225"/>
            <a:ext cx="3200400" cy="21240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295400" y="5181600"/>
            <a:ext cx="16002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5257800" y="5181600"/>
            <a:ext cx="17526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2286000" y="4114800"/>
            <a:ext cx="2057400" cy="381000"/>
          </a:xfrm>
          <a:prstGeom prst="wedgeRectCallout">
            <a:avLst>
              <a:gd name="adj1" fmla="val -61538"/>
              <a:gd name="adj2" fmla="val 2289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/>
              <a:t>p1</a:t>
            </a:r>
            <a:r>
              <a:rPr lang="he-IL" b="1" dirty="0"/>
              <a:t>:  אובייקט מפעיל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486400" y="4191000"/>
            <a:ext cx="1981200" cy="381000"/>
          </a:xfrm>
          <a:prstGeom prst="wedgeRectCallout">
            <a:avLst>
              <a:gd name="adj1" fmla="val -27027"/>
              <a:gd name="adj2" fmla="val 197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/>
              <a:t>p1</a:t>
            </a:r>
            <a:r>
              <a:rPr lang="he-IL" b="1" dirty="0"/>
              <a:t>: אובייקט מפעיל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543800" y="4419600"/>
            <a:ext cx="1447800" cy="381000"/>
          </a:xfrm>
          <a:prstGeom prst="wedgeRectCallout">
            <a:avLst>
              <a:gd name="adj1" fmla="val -135840"/>
              <a:gd name="adj2" fmla="val 151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/>
              <a:t>add</a:t>
            </a:r>
            <a:r>
              <a:rPr lang="he-IL" b="1" dirty="0"/>
              <a:t>: השיטה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3276600" y="4800600"/>
            <a:ext cx="1295400" cy="457200"/>
          </a:xfrm>
          <a:prstGeom prst="wedgeRectCallout">
            <a:avLst>
              <a:gd name="adj1" fmla="val -114487"/>
              <a:gd name="adj2" fmla="val 47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אופרטור +: </a:t>
            </a:r>
          </a:p>
          <a:p>
            <a:pPr algn="ctr" rtl="1">
              <a:defRPr/>
            </a:pPr>
            <a:r>
              <a:rPr lang="he-IL" b="1" dirty="0"/>
              <a:t>השיטה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3200400" y="5334000"/>
            <a:ext cx="1447800" cy="381000"/>
          </a:xfrm>
          <a:prstGeom prst="wedgeRectCallout">
            <a:avLst>
              <a:gd name="adj1" fmla="val -91909"/>
              <a:gd name="adj2" fmla="val -42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/>
              <a:t>p2</a:t>
            </a:r>
            <a:r>
              <a:rPr lang="he-IL" b="1" dirty="0"/>
              <a:t>: הפרמטר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7543800" y="4953000"/>
            <a:ext cx="1447800" cy="381000"/>
          </a:xfrm>
          <a:prstGeom prst="wedgeRectCallout">
            <a:avLst>
              <a:gd name="adj1" fmla="val -92066"/>
              <a:gd name="adj2" fmla="val 39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en-US" b="1" dirty="0"/>
              <a:t>p2</a:t>
            </a:r>
            <a:r>
              <a:rPr lang="he-IL" b="1" dirty="0"/>
              <a:t>: הפרמטר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האופרטור </a:t>
            </a:r>
            <a:r>
              <a:rPr lang="en-US" smtClean="0"/>
              <a:t>istream</a:t>
            </a:r>
            <a:r>
              <a:rPr lang="he-IL" smtClean="0"/>
              <a:t>: מוטיבציה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עד היום כדי לקלוט נתוני אובייקט היה צריך ב- </a:t>
            </a:r>
            <a:r>
              <a:rPr lang="en-US" smtClean="0"/>
              <a:t>main</a:t>
            </a:r>
            <a:r>
              <a:rPr lang="he-IL" smtClean="0"/>
              <a:t> לכתוב קוד הקורא שדה-שדה</a:t>
            </a:r>
          </a:p>
          <a:p>
            <a:r>
              <a:rPr lang="he-IL" smtClean="0"/>
              <a:t>היינו שמחים אם היה ניתן לבצע את הדבר הבא: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כלומר, קליטת נתונים ישירות לאובייקט באמצעות האופרטור &lt;&lt;</a:t>
            </a:r>
          </a:p>
          <a:p>
            <a:r>
              <a:rPr lang="he-IL" smtClean="0"/>
              <a:t>לשם כך נממש את האופרטור </a:t>
            </a:r>
            <a:r>
              <a:rPr lang="en-US" smtClean="0"/>
              <a:t>&gt;&gt;</a:t>
            </a:r>
            <a:endParaRPr lang="he-IL" smtClean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C4EF80-A9E9-4CE8-8907-2F1EADE7725B}" type="slidenum">
              <a:rPr lang="he-IL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01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30488"/>
            <a:ext cx="5410200" cy="20939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01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7738" y="2743200"/>
            <a:ext cx="667702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889500"/>
            <a:ext cx="4495800" cy="1739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12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האופרטור </a:t>
            </a:r>
            <a:r>
              <a:rPr lang="en-US" smtClean="0"/>
              <a:t>istream</a:t>
            </a:r>
            <a:r>
              <a:rPr lang="he-IL" smtClean="0"/>
              <a:t>: דגשים</a:t>
            </a:r>
          </a:p>
        </p:txBody>
      </p:sp>
      <p:sp>
        <p:nvSpPr>
          <p:cNvPr id="5120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143000"/>
            <a:ext cx="8686800" cy="5181600"/>
          </a:xfrm>
        </p:spPr>
        <p:txBody>
          <a:bodyPr/>
          <a:lstStyle/>
          <a:p>
            <a:r>
              <a:rPr lang="he-IL" smtClean="0"/>
              <a:t>האובייקט המפעיל אינו המחלקה שאותה אנו ממשים (למשל </a:t>
            </a:r>
            <a:r>
              <a:rPr lang="en-US" smtClean="0"/>
              <a:t>Point</a:t>
            </a:r>
            <a:r>
              <a:rPr lang="he-IL" smtClean="0"/>
              <a:t>), אלא אובייקט מהמחלקה </a:t>
            </a:r>
            <a:r>
              <a:rPr lang="en-US" smtClean="0"/>
              <a:t>istream</a:t>
            </a:r>
            <a:endParaRPr lang="he-IL" smtClean="0"/>
          </a:p>
          <a:p>
            <a:r>
              <a:rPr lang="he-IL" smtClean="0"/>
              <a:t>אין באפשרותנו לשנות את המחלקה </a:t>
            </a:r>
            <a:r>
              <a:rPr lang="en-US" smtClean="0"/>
              <a:t>istream</a:t>
            </a:r>
            <a:r>
              <a:rPr lang="he-IL" smtClean="0"/>
              <a:t> ו"ללמד" אותה לקרוא נתוני אובייקט מהמחלקה שלנו</a:t>
            </a:r>
          </a:p>
          <a:p>
            <a:r>
              <a:rPr lang="he-IL" smtClean="0"/>
              <a:t>לכן נכתוב פונקציה גלובלית שתקבל כפרמטר גם את האובייקט </a:t>
            </a:r>
            <a:r>
              <a:rPr lang="en-US" smtClean="0"/>
              <a:t>istream</a:t>
            </a:r>
            <a:r>
              <a:rPr lang="he-IL" smtClean="0"/>
              <a:t> וגם את האובייקט אליו נרצה לקרוא את הנתונים</a:t>
            </a:r>
          </a:p>
          <a:p>
            <a:r>
              <a:rPr lang="he-IL" smtClean="0"/>
              <a:t>מאחר ופונקציה זו קשורה לוגית למחלקה שלנו, נרצה שהפונקציה תהייה כתובה במחלקה</a:t>
            </a:r>
          </a:p>
          <a:p>
            <a:pPr lvl="1"/>
            <a:r>
              <a:rPr lang="he-IL" smtClean="0"/>
              <a:t>כלומר תהיה פונקצית </a:t>
            </a:r>
            <a:r>
              <a:rPr lang="en-US" smtClean="0"/>
              <a:t>friend</a:t>
            </a:r>
            <a:endParaRPr lang="he-IL" smtClean="0"/>
          </a:p>
          <a:p>
            <a:endParaRPr lang="he-IL" smtClean="0"/>
          </a:p>
        </p:txBody>
      </p:sp>
      <p:sp>
        <p:nvSpPr>
          <p:cNvPr id="5120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D31333-CC13-4E23-8B54-26A1E7D7D488}" type="slidenum">
              <a:rPr lang="he-IL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6172200"/>
            <a:ext cx="6096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26463" cy="5029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האופרטור </a:t>
            </a:r>
            <a:r>
              <a:rPr lang="en-US" smtClean="0"/>
              <a:t>istream</a:t>
            </a:r>
            <a:r>
              <a:rPr lang="he-IL" smtClean="0"/>
              <a:t>: מימוש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DF3CD9-8418-4A07-BB43-C4ED3CF53B23}" type="slidenum">
              <a:rPr lang="he-IL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362200" y="3276600"/>
            <a:ext cx="2514600" cy="685800"/>
          </a:xfrm>
          <a:prstGeom prst="wedgeRectCallout">
            <a:avLst>
              <a:gd name="adj1" fmla="val -38541"/>
              <a:gd name="adj2" fmla="val 121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מחזירים </a:t>
            </a:r>
            <a:r>
              <a:rPr lang="en-US" b="1" dirty="0" err="1"/>
              <a:t>istream</a:t>
            </a:r>
            <a:r>
              <a:rPr lang="en-US" b="1" dirty="0"/>
              <a:t>&amp;</a:t>
            </a:r>
            <a:r>
              <a:rPr lang="he-IL" b="1" dirty="0"/>
              <a:t> כדי לתמוך בהכנסה מרובה 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53000" y="3276600"/>
            <a:ext cx="3733800" cy="685800"/>
          </a:xfrm>
          <a:prstGeom prst="wedgeRectCallout">
            <a:avLst>
              <a:gd name="adj1" fmla="val -43804"/>
              <a:gd name="adj2" fmla="val 121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הפרמטר </a:t>
            </a:r>
            <a:r>
              <a:rPr lang="en-US" b="1" dirty="0" err="1"/>
              <a:t>istream</a:t>
            </a:r>
            <a:r>
              <a:rPr lang="he-IL" b="1" dirty="0"/>
              <a:t> מועבר </a:t>
            </a:r>
            <a:r>
              <a:rPr lang="en-US" b="1" dirty="0"/>
              <a:t>by ref</a:t>
            </a:r>
            <a:r>
              <a:rPr lang="he-IL" b="1" dirty="0"/>
              <a:t> כדי שניתן יהיה להחזירו </a:t>
            </a:r>
            <a:r>
              <a:rPr lang="en-US" b="1" dirty="0"/>
              <a:t>by ref</a:t>
            </a:r>
            <a:endParaRPr lang="he-IL" b="1" dirty="0"/>
          </a:p>
        </p:txBody>
      </p:sp>
      <p:sp>
        <p:nvSpPr>
          <p:cNvPr id="14" name="Rectangle 13"/>
          <p:cNvSpPr/>
          <p:nvPr/>
        </p:nvSpPr>
        <p:spPr>
          <a:xfrm>
            <a:off x="838200" y="4419600"/>
            <a:ext cx="6172200" cy="1371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105400" y="5105400"/>
            <a:ext cx="3581400" cy="685800"/>
          </a:xfrm>
          <a:prstGeom prst="wedgeRectCallout">
            <a:avLst>
              <a:gd name="adj1" fmla="val -10907"/>
              <a:gd name="adj2" fmla="val -118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הפרמטר הפעם </a:t>
            </a:r>
            <a:r>
              <a:rPr lang="he-IL" b="1" u="sng" dirty="0"/>
              <a:t>אינו</a:t>
            </a:r>
            <a:r>
              <a:rPr lang="he-IL" b="1" dirty="0"/>
              <a:t> </a:t>
            </a:r>
            <a:r>
              <a:rPr lang="en-US" b="1" dirty="0"/>
              <a:t>const</a:t>
            </a:r>
            <a:r>
              <a:rPr lang="he-IL" b="1" dirty="0"/>
              <a:t> כי </a:t>
            </a:r>
            <a:r>
              <a:rPr lang="he-IL" b="1" u="sng" dirty="0"/>
              <a:t>כן</a:t>
            </a:r>
            <a:r>
              <a:rPr lang="he-IL" b="1" dirty="0"/>
              <a:t> משנים את האובייקט שאותו מקבלים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81000" y="3581400"/>
            <a:ext cx="1905000" cy="533400"/>
          </a:xfrm>
          <a:prstGeom prst="wedgeRectCallout">
            <a:avLst>
              <a:gd name="adj1" fmla="val -4998"/>
              <a:gd name="adj2" fmla="val 88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פונקציה גלובלית שקשורה למחלקה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 </a:t>
            </a:r>
            <a:r>
              <a:rPr lang="en-US" smtClean="0"/>
              <a:t>casting</a:t>
            </a:r>
            <a:r>
              <a:rPr lang="he-IL" smtClean="0"/>
              <a:t>: מוטיבציה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כאשר למדנו על </a:t>
            </a:r>
            <a:r>
              <a:rPr lang="en-US" smtClean="0"/>
              <a:t>c’tor</a:t>
            </a:r>
            <a:r>
              <a:rPr lang="he-IL" smtClean="0"/>
              <a:t>'ים ראינו שאם יש פונקציה המצפה לקבל אובייקט </a:t>
            </a:r>
            <a:r>
              <a:rPr lang="en-US" smtClean="0"/>
              <a:t>A</a:t>
            </a:r>
            <a:r>
              <a:rPr lang="he-IL" smtClean="0"/>
              <a:t>, ושולחים לה טיפוס </a:t>
            </a:r>
            <a:r>
              <a:rPr lang="en-US" smtClean="0"/>
              <a:t>B</a:t>
            </a:r>
            <a:r>
              <a:rPr lang="he-IL" smtClean="0"/>
              <a:t>, הקומפיילר מנסה לבצע המרה</a:t>
            </a:r>
          </a:p>
          <a:p>
            <a:r>
              <a:rPr lang="he-IL" smtClean="0"/>
              <a:t>כלומר, מנסה לחפש </a:t>
            </a:r>
            <a:r>
              <a:rPr lang="en-US" smtClean="0"/>
              <a:t>c’tor </a:t>
            </a:r>
            <a:r>
              <a:rPr lang="he-IL" smtClean="0"/>
              <a:t> של </a:t>
            </a:r>
            <a:r>
              <a:rPr lang="en-US" smtClean="0"/>
              <a:t>A</a:t>
            </a:r>
            <a:r>
              <a:rPr lang="he-IL" smtClean="0"/>
              <a:t> המקבל כפרמטר </a:t>
            </a:r>
            <a:r>
              <a:rPr lang="en-US" smtClean="0"/>
              <a:t>B</a:t>
            </a:r>
            <a:r>
              <a:rPr lang="he-IL" smtClean="0"/>
              <a:t>, וכך לייצר אובייקט זמני</a:t>
            </a:r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endParaRPr lang="he-IL" smtClean="0"/>
          </a:p>
          <a:p>
            <a:r>
              <a:rPr lang="he-IL" smtClean="0"/>
              <a:t>יתכן המקרה ההפוך: שדווקא נרצה בהינתן אובייקט מסויים, לקבל טיפוס אחר</a:t>
            </a:r>
          </a:p>
          <a:p>
            <a:r>
              <a:rPr lang="he-IL" smtClean="0"/>
              <a:t>לשם כך רצה לבצע </a:t>
            </a:r>
            <a:r>
              <a:rPr lang="en-US" smtClean="0"/>
              <a:t>casting</a:t>
            </a:r>
            <a:endParaRPr lang="he-IL" smtClean="0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46B04C-B692-430F-A471-6D9FBC46A999}" type="slidenum">
              <a:rPr lang="he-IL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9800" y="3352800"/>
            <a:ext cx="1905000" cy="762000"/>
          </a:xfrm>
          <a:prstGeom prst="ellipse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tx1"/>
                </a:solidFill>
              </a:rPr>
              <a:t>אובייקט</a:t>
            </a:r>
          </a:p>
        </p:txBody>
      </p:sp>
      <p:sp>
        <p:nvSpPr>
          <p:cNvPr id="7" name="Oval 6"/>
          <p:cNvSpPr/>
          <p:nvPr/>
        </p:nvSpPr>
        <p:spPr>
          <a:xfrm>
            <a:off x="1676400" y="3352800"/>
            <a:ext cx="1905000" cy="762000"/>
          </a:xfrm>
          <a:prstGeom prst="ellipse">
            <a:avLst/>
          </a:prstGeom>
          <a:solidFill>
            <a:srgbClr val="D7EA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tx1"/>
                </a:solidFill>
              </a:rPr>
              <a:t>טיפוס אחר</a:t>
            </a:r>
          </a:p>
        </p:txBody>
      </p:sp>
      <p:sp>
        <p:nvSpPr>
          <p:cNvPr id="10" name="Curved Left Arrow 9"/>
          <p:cNvSpPr/>
          <p:nvPr/>
        </p:nvSpPr>
        <p:spPr>
          <a:xfrm rot="16200000">
            <a:off x="4564856" y="721519"/>
            <a:ext cx="522288" cy="47180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sp>
        <p:nvSpPr>
          <p:cNvPr id="53257" name="TextBox 10"/>
          <p:cNvSpPr txBox="1">
            <a:spLocks noChangeArrowheads="1"/>
          </p:cNvSpPr>
          <p:nvPr/>
        </p:nvSpPr>
        <p:spPr bwMode="auto">
          <a:xfrm>
            <a:off x="3733800" y="2830513"/>
            <a:ext cx="1981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מעבר ב- </a:t>
            </a:r>
            <a:r>
              <a:rPr lang="en-US"/>
              <a:t>c’tor</a:t>
            </a:r>
            <a:endParaRPr lang="he-IL"/>
          </a:p>
        </p:txBody>
      </p:sp>
      <p:sp>
        <p:nvSpPr>
          <p:cNvPr id="13" name="Curved Down Arrow 12"/>
          <p:cNvSpPr/>
          <p:nvPr/>
        </p:nvSpPr>
        <p:spPr>
          <a:xfrm rot="10800000">
            <a:off x="2438400" y="4114800"/>
            <a:ext cx="4572000" cy="4572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733800" y="4202113"/>
            <a:ext cx="1981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/>
            <a:r>
              <a:rPr lang="he-IL"/>
              <a:t>ביצוע </a:t>
            </a:r>
            <a:r>
              <a:rPr lang="en-US"/>
              <a:t>casting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 </a:t>
            </a:r>
            <a:r>
              <a:rPr lang="en-US" smtClean="0"/>
              <a:t>casting</a:t>
            </a:r>
            <a:r>
              <a:rPr lang="he-IL" smtClean="0"/>
              <a:t>: שימוש ומימוש</a:t>
            </a:r>
          </a:p>
        </p:txBody>
      </p:sp>
      <p:sp>
        <p:nvSpPr>
          <p:cNvPr id="5427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6885C24-1CFE-4295-99A7-D88D26CFCE13}" type="slidenum">
              <a:rPr lang="he-IL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4981575" cy="2733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4338" y="3200400"/>
            <a:ext cx="5580062" cy="30241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ular Callout 7"/>
          <p:cNvSpPr/>
          <p:nvPr/>
        </p:nvSpPr>
        <p:spPr>
          <a:xfrm>
            <a:off x="2971800" y="1981200"/>
            <a:ext cx="2514600" cy="685800"/>
          </a:xfrm>
          <a:prstGeom prst="wedgeRectCallout">
            <a:avLst>
              <a:gd name="adj1" fmla="val -93926"/>
              <a:gd name="adj2" fmla="val 125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שליחת </a:t>
            </a:r>
            <a:r>
              <a:rPr lang="en-US" b="1" dirty="0"/>
              <a:t>Point</a:t>
            </a:r>
            <a:r>
              <a:rPr lang="he-IL" b="1" dirty="0"/>
              <a:t> לפונקציה המצפה לקבל  </a:t>
            </a:r>
            <a:r>
              <a:rPr lang="en-US" b="1" dirty="0" err="1"/>
              <a:t>int</a:t>
            </a:r>
            <a:endParaRPr lang="he-IL" b="1" dirty="0"/>
          </a:p>
        </p:txBody>
      </p:sp>
      <p:sp>
        <p:nvSpPr>
          <p:cNvPr id="11" name="Rectangle 10"/>
          <p:cNvSpPr/>
          <p:nvPr/>
        </p:nvSpPr>
        <p:spPr>
          <a:xfrm>
            <a:off x="5943600" y="3276600"/>
            <a:ext cx="24384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כמובן שניתן לממש יותר מאופרטור </a:t>
            </a:r>
            <a:r>
              <a:rPr lang="en-US" b="1" dirty="0"/>
              <a:t>casting</a:t>
            </a:r>
            <a:r>
              <a:rPr lang="he-IL" b="1" dirty="0"/>
              <a:t> אחד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800600"/>
            <a:ext cx="2667000" cy="1143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dirty="0"/>
              <a:t>0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324600" y="5105400"/>
            <a:ext cx="1905000" cy="533400"/>
          </a:xfrm>
          <a:prstGeom prst="wedgeRectCallout">
            <a:avLst>
              <a:gd name="adj1" fmla="val -79895"/>
              <a:gd name="adj2" fmla="val -55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לא משנים את האובייקט המפעיל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52400" y="4724400"/>
            <a:ext cx="2743200" cy="990600"/>
          </a:xfrm>
          <a:prstGeom prst="wedgeRectCallout">
            <a:avLst>
              <a:gd name="adj1" fmla="val 73090"/>
              <a:gd name="adj2" fmla="val -22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במימוש אופרטור </a:t>
            </a:r>
            <a:r>
              <a:rPr lang="en-US" b="1" dirty="0"/>
              <a:t>casting</a:t>
            </a:r>
            <a:r>
              <a:rPr lang="he-IL" b="1" dirty="0"/>
              <a:t> לא נציין ערך מוחזר, הוא צריך להיות מטיפוס ההמרה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5867400"/>
            <a:ext cx="24384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אופרטור ה- </a:t>
            </a:r>
            <a:r>
              <a:rPr lang="en-US" b="1" dirty="0"/>
              <a:t>casting</a:t>
            </a:r>
            <a:r>
              <a:rPr lang="he-IL" b="1" dirty="0"/>
              <a:t> אינו יכול לקבל פרמטרים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0" grpId="0" animBg="1"/>
      <p:bldP spid="9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 סוגריים ()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אופרטור מיוחד שיכול לקבל ולהחזיר מה שכותב הקוד יבחר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D59025-7C42-4558-8AE8-6E824FDDE9D6}" type="slidenum">
              <a:rPr lang="he-IL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553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007350" cy="3429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953000"/>
            <a:ext cx="4606925" cy="1700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5181600"/>
            <a:ext cx="38862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590800" y="3124200"/>
            <a:ext cx="16002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dirty="0"/>
              <a:t>0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5029200" y="3276600"/>
            <a:ext cx="2971800" cy="381000"/>
          </a:xfrm>
          <a:prstGeom prst="wedgeRectCallout">
            <a:avLst>
              <a:gd name="adj1" fmla="val -79895"/>
              <a:gd name="adj2" fmla="val -55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הפרמטרים שהאופרטור מקבל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200" y="3124200"/>
            <a:ext cx="2286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dirty="0"/>
              <a:t>0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971800" y="3505200"/>
            <a:ext cx="1524000" cy="304800"/>
          </a:xfrm>
          <a:prstGeom prst="wedgeRectCallout">
            <a:avLst>
              <a:gd name="adj1" fmla="val -79895"/>
              <a:gd name="adj2" fmla="val -55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שם האופרטור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1600" y="5943600"/>
            <a:ext cx="1066800" cy="2286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dirty="0"/>
              <a:t>0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819400" y="5791200"/>
            <a:ext cx="2209800" cy="304800"/>
          </a:xfrm>
          <a:prstGeom prst="wedgeRectCallout">
            <a:avLst>
              <a:gd name="adj1" fmla="val -79895"/>
              <a:gd name="adj2" fmla="val 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הפעלת האופרטור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he-IL" sz="2400" dirty="0" smtClean="0"/>
              <a:t>מהי העמסת אופרטורים ומוטיבציה</a:t>
            </a:r>
          </a:p>
          <a:p>
            <a:pPr marL="273050" lvl="1" indent="-273050" eaLnBrk="1" hangingPunct="1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defRPr/>
            </a:pPr>
            <a:r>
              <a:rPr lang="he-IL" dirty="0" smtClean="0"/>
              <a:t>אופרטור אונארי לעומת אופרטור בינארי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he-IL" sz="2400" dirty="0" smtClean="0"/>
              <a:t>העמסת אופרטורים: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אופרטורים  + ו- -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אופרטורים כפונקציות </a:t>
            </a:r>
            <a:r>
              <a:rPr lang="en-US" sz="2000" dirty="0" smtClean="0"/>
              <a:t>friend</a:t>
            </a:r>
            <a:endParaRPr lang="he-IL" sz="2000" b="1" i="1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השמה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he-IL" sz="1800" dirty="0" smtClean="0"/>
              <a:t>שימוש באופרטור השמה מ- </a:t>
            </a:r>
            <a:r>
              <a:rPr lang="en-US" sz="1800" dirty="0" smtClean="0"/>
              <a:t>copy </a:t>
            </a:r>
            <a:r>
              <a:rPr lang="en-US" sz="1800" dirty="0" err="1" smtClean="0"/>
              <a:t>c’tor</a:t>
            </a:r>
            <a:endParaRPr lang="he-IL" sz="18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he-IL" sz="1800" dirty="0" smtClean="0"/>
              <a:t>ההבדל בין </a:t>
            </a:r>
            <a:r>
              <a:rPr lang="en-US" sz="1800" dirty="0" smtClean="0"/>
              <a:t>copy </a:t>
            </a:r>
            <a:r>
              <a:rPr lang="en-US" sz="1800" dirty="0" err="1" smtClean="0"/>
              <a:t>c’tor</a:t>
            </a:r>
            <a:r>
              <a:rPr lang="he-IL" sz="1800" dirty="0" smtClean="0"/>
              <a:t> לאופרטור השמה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מינוס (- אונארי)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=+, =-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אופרטורים ++ ו- -- </a:t>
            </a:r>
            <a:r>
              <a:rPr lang="en-US" sz="2000" dirty="0" smtClean="0"/>
              <a:t>(prefix, postfix)</a:t>
            </a:r>
            <a:endParaRPr lang="he-IL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[ 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אופרטורים לוגיים: ==, &gt;,  &lt; , =&gt;, =&lt;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&gt;&gt;, &lt;&lt;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</a:t>
            </a:r>
            <a:r>
              <a:rPr lang="en-US" sz="2000" dirty="0" smtClean="0"/>
              <a:t>casting</a:t>
            </a:r>
            <a:endParaRPr lang="he-IL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he-IL" sz="2000" dirty="0" smtClean="0"/>
              <a:t>אופרטור ()</a:t>
            </a:r>
          </a:p>
        </p:txBody>
      </p:sp>
      <p:sp>
        <p:nvSpPr>
          <p:cNvPr id="56324" name="Footer Placeholder 7"/>
          <p:cNvSpPr>
            <a:spLocks noGrp="1"/>
          </p:cNvSpPr>
          <p:nvPr>
            <p:ph type="ftr" sz="quarter" idx="10"/>
          </p:nvPr>
        </p:nvSpPr>
        <p:spPr bwMode="auto">
          <a:xfrm>
            <a:off x="533400" y="6324600"/>
            <a:ext cx="3962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52400" y="6248400"/>
            <a:ext cx="457200" cy="457200"/>
          </a:xfrm>
        </p:spPr>
        <p:txBody>
          <a:bodyPr/>
          <a:lstStyle/>
          <a:p>
            <a:pPr>
              <a:defRPr/>
            </a:pPr>
            <a:fld id="{FF9DD670-C4AB-41DA-B276-A924FB6DBEC6}" type="slidenum">
              <a:rPr lang="he-IL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תרגול: המחלקה </a:t>
            </a:r>
            <a:r>
              <a:rPr lang="en-US" smtClean="0"/>
              <a:t>Set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he-IL" sz="2000" dirty="0"/>
              <a:t>כתוב את המחלקה </a:t>
            </a:r>
            <a:r>
              <a:rPr lang="en-US" sz="2000" dirty="0"/>
              <a:t>Set</a:t>
            </a:r>
            <a:r>
              <a:rPr lang="he-IL" sz="2000" dirty="0"/>
              <a:t> אשר תחזיק נתונים לגבי קבוצה של מספרים. </a:t>
            </a:r>
            <a:r>
              <a:rPr lang="he-IL" sz="2000" b="1" dirty="0"/>
              <a:t>קבוצה היא אוסף אשר ערך אינו יכול להיות בו יותר מפעם אחת.</a:t>
            </a:r>
            <a:endParaRPr lang="en-US" sz="2000" dirty="0"/>
          </a:p>
          <a:p>
            <a:pPr marL="661988" lvl="1" indent="-342900">
              <a:buFont typeface="+mj-lt"/>
              <a:buAutoNum type="arabicPeriod"/>
            </a:pPr>
            <a:r>
              <a:rPr lang="he-IL" sz="1800" dirty="0"/>
              <a:t>כתוב בנאי המקבל כפרמטר את מספר האיברים המקסימלי של הקבוצה ובנאי שלא מקבל פרמטר, ואז הערך המקסימלי הוא 1000.</a:t>
            </a:r>
            <a:endParaRPr lang="en-US" sz="1800" dirty="0"/>
          </a:p>
          <a:p>
            <a:pPr marL="661988" lvl="1" indent="-342900">
              <a:buFont typeface="+mj-lt"/>
              <a:buAutoNum type="arabicPeriod"/>
            </a:pPr>
            <a:r>
              <a:rPr lang="he-IL" sz="1800" dirty="0"/>
              <a:t>כתוב </a:t>
            </a:r>
            <a:r>
              <a:rPr lang="en-US" sz="1800" dirty="0"/>
              <a:t>copy </a:t>
            </a:r>
            <a:r>
              <a:rPr lang="en-US" sz="1800" dirty="0" err="1"/>
              <a:t>c'tor</a:t>
            </a:r>
            <a:r>
              <a:rPr lang="en-US" sz="1800" dirty="0"/>
              <a:t>, destructor </a:t>
            </a:r>
            <a:r>
              <a:rPr lang="he-IL" sz="1800" dirty="0"/>
              <a:t> ו- </a:t>
            </a:r>
            <a:r>
              <a:rPr lang="en-US" sz="1800" dirty="0"/>
              <a:t>operator=</a:t>
            </a:r>
            <a:r>
              <a:rPr lang="he-IL" sz="1800" dirty="0"/>
              <a:t> אם צריך.</a:t>
            </a:r>
            <a:endParaRPr lang="en-US" sz="1800" dirty="0"/>
          </a:p>
          <a:p>
            <a:pPr marL="661988" lvl="1" indent="-342900">
              <a:buFont typeface="+mj-lt"/>
              <a:buAutoNum type="arabicPeriod"/>
            </a:pPr>
            <a:r>
              <a:rPr lang="he-IL" sz="1800" dirty="0"/>
              <a:t>העמס את האופרטור+ אשר מקבל מספר שלם ומחזיר קבוצה חדשה אשר מכילה את איברי הקבוצה ואת המספר. </a:t>
            </a:r>
            <a:endParaRPr lang="en-US" sz="1800" dirty="0"/>
          </a:p>
          <a:p>
            <a:pPr marL="661988" lvl="1" indent="-342900">
              <a:buFont typeface="+mj-lt"/>
              <a:buAutoNum type="arabicPeriod"/>
            </a:pPr>
            <a:r>
              <a:rPr lang="he-IL" sz="1800" dirty="0"/>
              <a:t>העמס את האופרטור+ כך שיקבל קבוצה נוספת ויחזיר קבוצה חדשה שהיא איחוד שתי הקבוצות.</a:t>
            </a:r>
            <a:endParaRPr lang="en-US" sz="1800" dirty="0"/>
          </a:p>
          <a:p>
            <a:pPr marL="661988" lvl="1" indent="-342900">
              <a:buFont typeface="+mj-lt"/>
              <a:buAutoNum type="arabicPeriod"/>
            </a:pPr>
            <a:r>
              <a:rPr lang="he-IL" sz="1800" dirty="0"/>
              <a:t>העמס את האופרטור=+ כל שיקבל מספר שלם ויוסיף אותו לקבוצה. </a:t>
            </a:r>
            <a:endParaRPr lang="en-US" sz="1800" dirty="0"/>
          </a:p>
          <a:p>
            <a:pPr marL="661988" lvl="1" indent="-342900">
              <a:buFont typeface="+mj-lt"/>
              <a:buAutoNum type="arabicPeriod"/>
            </a:pPr>
            <a:r>
              <a:rPr lang="he-IL" sz="1800" dirty="0"/>
              <a:t>העמס את האופרטור &gt;&gt; כך שידפיס את כל איברי הקבוצה.</a:t>
            </a:r>
            <a:endParaRPr lang="en-US" sz="1800" dirty="0"/>
          </a:p>
          <a:p>
            <a:pPr marL="661988" lvl="1" indent="-342900">
              <a:buFont typeface="+mj-lt"/>
              <a:buAutoNum type="arabicPeriod"/>
            </a:pPr>
            <a:r>
              <a:rPr lang="he-IL" sz="1800" dirty="0"/>
              <a:t>העמס את האופרטור &lt; אשר מחזיר </a:t>
            </a:r>
            <a:r>
              <a:rPr lang="en-US" sz="1800" dirty="0"/>
              <a:t>true</a:t>
            </a:r>
            <a:r>
              <a:rPr lang="he-IL" sz="1800" dirty="0"/>
              <a:t> האם בקבוצה של האובייקט המפעיל יש יותר איברים בפועל מאשר בקבוצה של הפרמטר.</a:t>
            </a:r>
            <a:endParaRPr lang="en-US" sz="1800" dirty="0"/>
          </a:p>
          <a:p>
            <a:pPr marL="661988" lvl="1" indent="-342900">
              <a:buFont typeface="+mj-lt"/>
              <a:buAutoNum type="arabicPeriod"/>
            </a:pPr>
            <a:r>
              <a:rPr lang="he-IL" sz="1800" dirty="0"/>
              <a:t>העמס את האופרטור [ ] כך שיחזיר את האיבר במיקום ה- </a:t>
            </a:r>
            <a:r>
              <a:rPr lang="en-US" sz="1800" dirty="0" err="1"/>
              <a:t>i</a:t>
            </a:r>
            <a:r>
              <a:rPr lang="he-IL" sz="1800" dirty="0"/>
              <a:t> בקבוצה. ניתן להניח ש-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he-IL" sz="1800" dirty="0"/>
              <a:t> מהווה אינדקס בגבולות הקבוצה.</a:t>
            </a:r>
            <a:endParaRPr lang="en-US" sz="1800" dirty="0"/>
          </a:p>
          <a:p>
            <a:endParaRPr lang="he-IL" sz="2000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475786-00F5-4611-B528-F4272E23FD63}" type="slidenum">
              <a:rPr lang="he-IL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3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אופרטורים - דגשים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לימוד הקומפיילר כיצד לבצע פעולה אינטאיטיבית נקראת "העמסת אופרטורים" </a:t>
            </a:r>
            <a:r>
              <a:rPr lang="en-US" smtClean="0"/>
              <a:t>(functions overloading)</a:t>
            </a:r>
            <a:endParaRPr lang="he-IL" smtClean="0"/>
          </a:p>
          <a:p>
            <a:r>
              <a:rPr lang="he-IL" smtClean="0"/>
              <a:t>נעמיס רק אופרטורים שההגדרה שלהם אינטואיטיבית וברורה:</a:t>
            </a:r>
          </a:p>
          <a:p>
            <a:r>
              <a:rPr lang="he-IL" smtClean="0"/>
              <a:t>דוגמאות:</a:t>
            </a:r>
          </a:p>
          <a:p>
            <a:pPr lvl="1"/>
            <a:r>
              <a:rPr lang="he-IL" smtClean="0"/>
              <a:t>חיבור 2 נקודות</a:t>
            </a:r>
          </a:p>
          <a:p>
            <a:pPr lvl="1"/>
            <a:r>
              <a:rPr lang="he-IL" smtClean="0"/>
              <a:t>חיבור נקודה עם מספר שלם</a:t>
            </a:r>
          </a:p>
          <a:p>
            <a:pPr lvl="1"/>
            <a:r>
              <a:rPr lang="he-IL" smtClean="0"/>
              <a:t>חיבור מלבן עם מלבן</a:t>
            </a:r>
          </a:p>
          <a:p>
            <a:r>
              <a:rPr lang="he-IL" smtClean="0"/>
              <a:t>דוגמאות שיש להגדירן היטב:</a:t>
            </a:r>
          </a:p>
          <a:p>
            <a:pPr lvl="1"/>
            <a:r>
              <a:rPr lang="he-IL" smtClean="0"/>
              <a:t>חיבור 2 מעגלים: מי יהיה המרכז של העיגול החדש?</a:t>
            </a:r>
          </a:p>
          <a:p>
            <a:pPr lvl="1"/>
            <a:r>
              <a:rPr lang="he-IL" smtClean="0"/>
              <a:t>חיבור מספר שלם לשחקן כדורסל: הגדלת כמות הנקודות שקלע?</a:t>
            </a:r>
          </a:p>
          <a:p>
            <a:r>
              <a:rPr lang="he-IL" smtClean="0"/>
              <a:t>דוגמא לא טובה:</a:t>
            </a:r>
          </a:p>
          <a:p>
            <a:pPr lvl="1"/>
            <a:r>
              <a:rPr lang="he-IL" smtClean="0"/>
              <a:t>שחקן כדורסל + שחקן כדורסל</a:t>
            </a:r>
          </a:p>
          <a:p>
            <a:pPr lvl="1">
              <a:buFont typeface="Wingdings 2" pitchFamily="18" charset="2"/>
              <a:buNone/>
            </a:pPr>
            <a:endParaRPr lang="he-IL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ACE025-2E70-473D-A891-DFFCEBAD6277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אופרטור אונארי לעומת אופרטור בינארי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אופרטור אונארי עובד על משתנה אחד בלבד</a:t>
            </a:r>
          </a:p>
          <a:p>
            <a:pPr lvl="1"/>
            <a:r>
              <a:rPr lang="he-IL" sz="2800" smtClean="0"/>
              <a:t>דוגמאות:</a:t>
            </a:r>
          </a:p>
          <a:p>
            <a:pPr lvl="2"/>
            <a:r>
              <a:rPr lang="he-IL" sz="2400" smtClean="0"/>
              <a:t>אופרטור מינוס: </a:t>
            </a:r>
            <a:r>
              <a:rPr lang="en-US" sz="2400" smtClean="0"/>
              <a:t>-x</a:t>
            </a:r>
            <a:endParaRPr lang="he-IL" sz="2400" smtClean="0"/>
          </a:p>
          <a:p>
            <a:pPr lvl="2"/>
            <a:r>
              <a:rPr lang="he-IL" sz="2400" smtClean="0"/>
              <a:t>אופרטור [ ]: </a:t>
            </a:r>
            <a:r>
              <a:rPr lang="en-US" sz="2400" smtClean="0"/>
              <a:t>arr[i] </a:t>
            </a:r>
            <a:endParaRPr lang="he-IL" sz="2400" smtClean="0"/>
          </a:p>
          <a:p>
            <a:pPr lvl="2"/>
            <a:r>
              <a:rPr lang="he-IL" sz="2400" smtClean="0"/>
              <a:t>אופרטור ++: </a:t>
            </a:r>
            <a:r>
              <a:rPr lang="en-US" sz="2400" smtClean="0"/>
              <a:t>i++</a:t>
            </a:r>
          </a:p>
          <a:p>
            <a:endParaRPr lang="he-IL" sz="2800" smtClean="0"/>
          </a:p>
          <a:p>
            <a:r>
              <a:rPr lang="he-IL" sz="2800" smtClean="0"/>
              <a:t>אופרטור בינארי עובד עם 2 משתנים</a:t>
            </a:r>
          </a:p>
          <a:p>
            <a:pPr lvl="1"/>
            <a:r>
              <a:rPr lang="he-IL" sz="2800" smtClean="0"/>
              <a:t>דוגמאות:</a:t>
            </a:r>
          </a:p>
          <a:p>
            <a:pPr lvl="2"/>
            <a:r>
              <a:rPr lang="he-IL" sz="2400" smtClean="0"/>
              <a:t>אופרטור חיבור: </a:t>
            </a:r>
            <a:r>
              <a:rPr lang="en-US" sz="2400" smtClean="0"/>
              <a:t>x+y</a:t>
            </a:r>
            <a:endParaRPr lang="he-IL" sz="2400" smtClean="0"/>
          </a:p>
          <a:p>
            <a:pPr lvl="2"/>
            <a:r>
              <a:rPr lang="he-IL" sz="2400" smtClean="0"/>
              <a:t>אופרטור השמה: </a:t>
            </a:r>
            <a:r>
              <a:rPr lang="en-US" sz="2400" smtClean="0"/>
              <a:t>x=y</a:t>
            </a:r>
            <a:endParaRPr lang="he-IL" sz="2400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E58332-B932-4330-932B-3ACC871F531E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סינטקס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96C633-E1A2-4F35-A5F3-43DBD48B252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43000"/>
            <a:ext cx="8224838" cy="4800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28800" y="3962400"/>
            <a:ext cx="1295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3429000" y="3505200"/>
            <a:ext cx="1524000" cy="381000"/>
          </a:xfrm>
          <a:prstGeom prst="wedgeRectCallout">
            <a:avLst>
              <a:gd name="adj1" fmla="val -94442"/>
              <a:gd name="adj2" fmla="val 6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שם הפונקציה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1219200"/>
            <a:ext cx="464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כאשר מעמיסים אופרטור, שם הפונקציה תמיד  יתחיל ב- </a:t>
            </a:r>
            <a:r>
              <a:rPr lang="en-US" b="1" dirty="0"/>
              <a:t>operator</a:t>
            </a:r>
            <a:r>
              <a:rPr lang="he-IL" b="1" dirty="0"/>
              <a:t>, ובשימוש נשתמש רק בסימן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סינטקס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143000"/>
            <a:ext cx="8839200" cy="5181600"/>
          </a:xfrm>
        </p:spPr>
        <p:txBody>
          <a:bodyPr/>
          <a:lstStyle/>
          <a:p>
            <a:r>
              <a:rPr lang="he-IL" smtClean="0"/>
              <a:t>כדי לקבוע מהי חתימת הפונקציה המדוייקת, נבצע תמיד השוואה ל- </a:t>
            </a:r>
            <a:r>
              <a:rPr lang="en-US" smtClean="0"/>
              <a:t>int</a:t>
            </a:r>
            <a:r>
              <a:rPr lang="he-IL" smtClean="0"/>
              <a:t>:</a:t>
            </a:r>
            <a:endParaRPr lang="en-US" smtClean="0"/>
          </a:p>
          <a:p>
            <a:pPr algn="ctr">
              <a:buFont typeface="Wingdings 2" pitchFamily="18" charset="2"/>
              <a:buNone/>
            </a:pPr>
            <a:r>
              <a:rPr lang="en-US" smtClean="0"/>
              <a:t>X = Y + Z</a:t>
            </a:r>
          </a:p>
          <a:p>
            <a:r>
              <a:rPr lang="he-IL" smtClean="0"/>
              <a:t>בעקבות פעולה זו:</a:t>
            </a:r>
          </a:p>
          <a:p>
            <a:pPr lvl="1"/>
            <a:r>
              <a:rPr lang="he-IL" smtClean="0"/>
              <a:t>הפונקציה מחזירה ערך חדש </a:t>
            </a:r>
            <a:r>
              <a:rPr lang="en-US" smtClean="0"/>
              <a:t>X</a:t>
            </a:r>
            <a:r>
              <a:rPr lang="he-IL" smtClean="0"/>
              <a:t>, שהוא החיבור בין </a:t>
            </a:r>
            <a:r>
              <a:rPr lang="en-US" smtClean="0"/>
              <a:t>Y</a:t>
            </a:r>
            <a:r>
              <a:rPr lang="he-IL" smtClean="0"/>
              <a:t> ל- </a:t>
            </a:r>
            <a:r>
              <a:rPr lang="en-US" smtClean="0"/>
              <a:t>Z</a:t>
            </a:r>
            <a:r>
              <a:rPr lang="he-IL" smtClean="0"/>
              <a:t>, לכן הפונקציה צריכה להחזיר ערך חדש</a:t>
            </a:r>
          </a:p>
          <a:p>
            <a:pPr lvl="1"/>
            <a:r>
              <a:rPr lang="he-IL" smtClean="0"/>
              <a:t>האובייקט המפעיל </a:t>
            </a:r>
            <a:r>
              <a:rPr lang="en-US" smtClean="0"/>
              <a:t>Y</a:t>
            </a:r>
            <a:r>
              <a:rPr lang="he-IL" smtClean="0"/>
              <a:t> לא השתנה, לכן הפונקציה תהייה </a:t>
            </a:r>
            <a:r>
              <a:rPr lang="en-US" smtClean="0"/>
              <a:t>const</a:t>
            </a:r>
            <a:endParaRPr lang="he-IL" smtClean="0"/>
          </a:p>
          <a:p>
            <a:pPr lvl="1"/>
            <a:r>
              <a:rPr lang="he-IL" smtClean="0"/>
              <a:t>הפרמטר </a:t>
            </a:r>
            <a:r>
              <a:rPr lang="en-US" smtClean="0"/>
              <a:t>Z</a:t>
            </a:r>
            <a:r>
              <a:rPr lang="he-IL" smtClean="0"/>
              <a:t> לא השתנה, לכן הוא יהיה </a:t>
            </a:r>
            <a:r>
              <a:rPr lang="en-US" smtClean="0"/>
              <a:t>const</a:t>
            </a:r>
            <a:r>
              <a:rPr lang="he-IL" smtClean="0"/>
              <a:t> ו- </a:t>
            </a:r>
            <a:r>
              <a:rPr lang="en-US" smtClean="0"/>
              <a:t>by ref</a:t>
            </a:r>
            <a:endParaRPr lang="he-IL" smtClean="0"/>
          </a:p>
          <a:p>
            <a:endParaRPr lang="he-IL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C78749-1601-4C69-8B2F-EF3D351D753F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495800" y="1600200"/>
            <a:ext cx="1600200" cy="381000"/>
          </a:xfrm>
          <a:prstGeom prst="wedgeRectCallout">
            <a:avLst>
              <a:gd name="adj1" fmla="val -48141"/>
              <a:gd name="adj2" fmla="val 81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אובייקט מפעיל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172200" y="1600200"/>
            <a:ext cx="914400" cy="381000"/>
          </a:xfrm>
          <a:prstGeom prst="wedgeRectCallout">
            <a:avLst>
              <a:gd name="adj1" fmla="val -197130"/>
              <a:gd name="adj2" fmla="val 105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השיטה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638800" y="2057400"/>
            <a:ext cx="1066800" cy="381000"/>
          </a:xfrm>
          <a:prstGeom prst="wedgeRectCallout">
            <a:avLst>
              <a:gd name="adj1" fmla="val -92066"/>
              <a:gd name="adj2" fmla="val 12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הפרמטר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2286000" y="1676400"/>
            <a:ext cx="1600200" cy="381000"/>
          </a:xfrm>
          <a:prstGeom prst="wedgeRectCallout">
            <a:avLst>
              <a:gd name="adj1" fmla="val 51398"/>
              <a:gd name="adj2" fmla="val 81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/>
              <a:t>הערך המוחזר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029200"/>
            <a:ext cx="887095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5181600"/>
            <a:ext cx="1295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7620000" y="5181600"/>
            <a:ext cx="1295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3581400" y="5181600"/>
            <a:ext cx="11430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867400" y="5181600"/>
            <a:ext cx="3048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העמסת פונקציות להעמסת אופרטור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30CD5C-05E9-455B-8213-B3CAFC7DB7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84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7061200" cy="525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143000"/>
            <a:ext cx="3048000" cy="23733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3276600"/>
            <a:ext cx="4724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609600" y="4495800"/>
            <a:ext cx="35052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438400" y="4343400"/>
            <a:ext cx="990600" cy="609600"/>
          </a:xfrm>
          <a:prstGeom prst="rect">
            <a:avLst/>
          </a:prstGeom>
          <a:noFill/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2438400" y="3124200"/>
            <a:ext cx="2209800" cy="609600"/>
          </a:xfrm>
          <a:prstGeom prst="rect">
            <a:avLst/>
          </a:prstGeom>
          <a:noFill/>
          <a:ln w="317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7620000" y="1981200"/>
            <a:ext cx="914400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ular Callout 13"/>
          <p:cNvSpPr/>
          <p:nvPr/>
        </p:nvSpPr>
        <p:spPr>
          <a:xfrm>
            <a:off x="6019800" y="4343400"/>
            <a:ext cx="2057400" cy="381000"/>
          </a:xfrm>
          <a:prstGeom prst="wedgeRectCallout">
            <a:avLst>
              <a:gd name="adj1" fmla="val -84632"/>
              <a:gd name="adj2" fmla="val -24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העמסת אופרטור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657600"/>
            <a:ext cx="3084513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ular Callout 14"/>
          <p:cNvSpPr/>
          <p:nvPr/>
        </p:nvSpPr>
        <p:spPr>
          <a:xfrm>
            <a:off x="6019800" y="4343400"/>
            <a:ext cx="2057400" cy="381000"/>
          </a:xfrm>
          <a:prstGeom prst="wedgeRectCallout">
            <a:avLst>
              <a:gd name="adj1" fmla="val -138396"/>
              <a:gd name="adj2" fmla="val 16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העמסת אופרטור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4800600" y="4953000"/>
            <a:ext cx="2057400" cy="381000"/>
          </a:xfrm>
          <a:prstGeom prst="wedgeRectCallout">
            <a:avLst>
              <a:gd name="adj1" fmla="val -82482"/>
              <a:gd name="adj2" fmla="val -40201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העמסת פונקציה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4800600" y="4953000"/>
            <a:ext cx="2057400" cy="381000"/>
          </a:xfrm>
          <a:prstGeom prst="wedgeRectCallout">
            <a:avLst>
              <a:gd name="adj1" fmla="val -138396"/>
              <a:gd name="adj2" fmla="val -8846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>
                <a:solidFill>
                  <a:schemeClr val="tx1"/>
                </a:solidFill>
              </a:rPr>
              <a:t>העמסת פונקציה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23490</TotalTime>
  <Words>2395</Words>
  <Application>Microsoft Office PowerPoint</Application>
  <PresentationFormat>‫הצגה על המסך (4:3)</PresentationFormat>
  <Paragraphs>430</Paragraphs>
  <Slides>47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47</vt:i4>
      </vt:variant>
    </vt:vector>
  </HeadingPairs>
  <TitlesOfParts>
    <vt:vector size="48" baseType="lpstr">
      <vt:lpstr>Equity</vt:lpstr>
      <vt:lpstr>תכנות מכוון עצמים ו- C++ יחידה 06 העמסת אופרטורים</vt:lpstr>
      <vt:lpstr>ביחידה זו נלמד:</vt:lpstr>
      <vt:lpstr>מוטיבציה</vt:lpstr>
      <vt:lpstr>העמסת אופרטורים (Operators Overloading)</vt:lpstr>
      <vt:lpstr>העמסת אופרטורים - דגשים</vt:lpstr>
      <vt:lpstr>אופרטור אונארי לעומת אופרטור בינארי</vt:lpstr>
      <vt:lpstr>סינטקס</vt:lpstr>
      <vt:lpstr>סינטקס (2)</vt:lpstr>
      <vt:lpstr>העמסת פונקציות להעמסת אופרטור</vt:lpstr>
      <vt:lpstr>דוגמא  נוספת: העמסת האופרטור -</vt:lpstr>
      <vt:lpstr>מוטיבציה להעמסת אופרטור כפונקציית friend</vt:lpstr>
      <vt:lpstr>העמסת אופרטור כפונקציית friend</vt:lpstr>
      <vt:lpstr>סימטריה בקוד</vt:lpstr>
      <vt:lpstr>אופרטור השמה</vt:lpstr>
      <vt:lpstr>מימוש אופרטור השמה</vt:lpstr>
      <vt:lpstr>השמה מרובה</vt:lpstr>
      <vt:lpstr>תמיכה בהשמה מרובה</vt:lpstr>
      <vt:lpstr>יעילות בהשמה עצמית</vt:lpstr>
      <vt:lpstr>הבעייתיות באופרטור ההשמה שניתן במתנה</vt:lpstr>
      <vt:lpstr>דוגמאת סיכום: Person</vt:lpstr>
      <vt:lpstr>סיכום מחלקה המכילה הקצאות דינאמיות</vt:lpstr>
      <vt:lpstr>מעבר באופרטור ההשמה של אובייקט מוכל</vt:lpstr>
      <vt:lpstr>copy c’tor לעומת אופרטור השמה</vt:lpstr>
      <vt:lpstr>שימוש באופרטור השמה מה- copy c’tor</vt:lpstr>
      <vt:lpstr>אופרטור מינוס </vt:lpstr>
      <vt:lpstr>אופרטור מינוס: מימוש </vt:lpstr>
      <vt:lpstr>אופרטור =+</vt:lpstr>
      <vt:lpstr>אופרטור =+: מימוש</vt:lpstr>
      <vt:lpstr>אופרטור =+: שימוש</vt:lpstr>
      <vt:lpstr>אופרטור ++</vt:lpstr>
      <vt:lpstr>אופרטור ++: מימושים</vt:lpstr>
      <vt:lpstr>אופרטור ++: שימוש</vt:lpstr>
      <vt:lpstr>אופרטור [ ]</vt:lpstr>
      <vt:lpstr>אופרטור [] - מימוש</vt:lpstr>
      <vt:lpstr>אופרטורים לוגיים</vt:lpstr>
      <vt:lpstr>אופרטורים לוגיים: דוגמא</vt:lpstr>
      <vt:lpstr>העמסת האופרטור ostream: מוטיבציה</vt:lpstr>
      <vt:lpstr>העמסת האופרטור ostream: דגשים</vt:lpstr>
      <vt:lpstr>העמסת האופרטור ostream: מימוש</vt:lpstr>
      <vt:lpstr>העמסת האופרטור istream: מוטיבציה</vt:lpstr>
      <vt:lpstr>העמסת האופרטור istream: דגשים</vt:lpstr>
      <vt:lpstr>העמסת האופרטור istream: מימוש</vt:lpstr>
      <vt:lpstr>אופרטור casting: מוטיבציה</vt:lpstr>
      <vt:lpstr>אופרטור casting: שימוש ומימוש</vt:lpstr>
      <vt:lpstr>אופרטור סוגריים ()</vt:lpstr>
      <vt:lpstr>ביחידה זו למדנו:</vt:lpstr>
      <vt:lpstr>תרגול: המחלקה Set</vt:lpstr>
    </vt:vector>
  </TitlesOfParts>
  <Company>Finjan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06- operators overloading</dc:title>
  <dc:creator>Keren Kalif</dc:creator>
  <cp:lastModifiedBy>קרן כליף</cp:lastModifiedBy>
  <cp:revision>431</cp:revision>
  <dcterms:created xsi:type="dcterms:W3CDTF">2008-06-01T07:12:10Z</dcterms:created>
  <dcterms:modified xsi:type="dcterms:W3CDTF">2015-07-27T06:35:14Z</dcterms:modified>
</cp:coreProperties>
</file>