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4" r:id="rId3"/>
    <p:sldId id="348" r:id="rId4"/>
    <p:sldId id="349" r:id="rId5"/>
    <p:sldId id="399" r:id="rId6"/>
    <p:sldId id="350" r:id="rId7"/>
    <p:sldId id="351" r:id="rId8"/>
    <p:sldId id="360" r:id="rId9"/>
    <p:sldId id="361" r:id="rId10"/>
    <p:sldId id="362" r:id="rId11"/>
    <p:sldId id="365" r:id="rId12"/>
    <p:sldId id="366" r:id="rId13"/>
    <p:sldId id="367" r:id="rId14"/>
    <p:sldId id="400" r:id="rId15"/>
    <p:sldId id="356" r:id="rId16"/>
    <p:sldId id="357" r:id="rId17"/>
    <p:sldId id="358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4" r:id="rId44"/>
    <p:sldId id="393" r:id="rId45"/>
    <p:sldId id="395" r:id="rId46"/>
    <p:sldId id="396" r:id="rId47"/>
    <p:sldId id="398" r:id="rId48"/>
    <p:sldId id="397" r:id="rId49"/>
    <p:sldId id="347" r:id="rId50"/>
    <p:sldId id="402" r:id="rId51"/>
    <p:sldId id="403" r:id="rId52"/>
    <p:sldId id="404" r:id="rId53"/>
    <p:sldId id="406" r:id="rId54"/>
    <p:sldId id="401" r:id="rId55"/>
    <p:sldId id="405" r:id="rId56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9900"/>
    <a:srgbClr val="D7EA22"/>
    <a:srgbClr val="FFFF66"/>
    <a:srgbClr val="14ED03"/>
    <a:srgbClr val="DA14B0"/>
    <a:srgbClr val="3DB7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>
        <p:scale>
          <a:sx n="70" d="100"/>
          <a:sy n="70" d="100"/>
        </p:scale>
        <p:origin x="-3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9A3085-41B1-44B4-B57E-342E009773D2}" type="datetimeFigureOut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886FE0-ED68-47C2-B02E-8EE289F3E5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7926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E29C66-E168-4EA6-B5C6-03BF291C1E00}" type="datetimeFigureOut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B14CDC-D094-4DCA-8B9E-746E507B96C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0484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B9A8-E11C-4799-A460-3711F1F2C7BF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959E4B-23AF-4B77-9588-37E6F9DAD25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A028D-8B51-4010-9E07-E259E91AAC04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602A7-6C03-4BDD-9008-FBEF066AD61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97E7-8321-41F3-80D7-91CEE5EFA27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4A364-4FEB-410F-9A77-F41D0963CBC0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A3CE9-CF67-41CB-B528-A617E47951E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AFDE9-B991-4AC0-86CF-79919A813395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A1666-22BF-4070-B672-DA9BAA1159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0937-14B9-4809-A23E-9A6502EEA2CF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904E5-F1FE-46A8-BFD2-6DFCF16C616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BBF0F-11E4-4335-8384-970455EF5D54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3CF19-DC37-46A5-BC91-5E9E5AB069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DA43F-6E62-4E5A-AC53-0FC2076A4E9F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1343-5F8B-432C-8E47-308B3B01C3D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FDC7-24C8-4607-982B-D1B80E013F59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5A397-ABCB-4955-8641-D6BAE6FC245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0BAFF-3251-4599-AA1D-640E2F0A0FA1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50B14-A35E-4880-95F8-A94C04823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E7A16-D9E9-418C-9BD0-36FAA098CB1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F1D88-0ECC-46A7-BCA5-EC01B0580EE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4A26-CCFA-4C2A-8D4F-30A564C1FCFB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4845F-7DE5-4DA3-9969-7F8324B64864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408E3-C7E1-4990-9E1A-112CDF2D403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737A0C-4AC8-4E05-BEE7-02F3C8F70C5F}" type="datetime1">
              <a:rPr lang="en-US"/>
              <a:pPr>
                <a:defRPr/>
              </a:pPr>
              <a:t>21/09/2015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887C30A-D42A-4169-8309-2F18B978A8C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15" r:id="rId2"/>
    <p:sldLayoutId id="2147484220" r:id="rId3"/>
    <p:sldLayoutId id="2147484216" r:id="rId4"/>
    <p:sldLayoutId id="2147484217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18" r:id="rId12"/>
    <p:sldLayoutId id="2147484227" r:id="rId13"/>
    <p:sldLayoutId id="2147484228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cient_Greek_language" TargetMode="External"/><Relationship Id="rId2" Type="http://schemas.openxmlformats.org/officeDocument/2006/relationships/hyperlink" Target="http://en.wikipedia.org/wiki/Greek_mytholog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hyperlink" Target="http://en.wikipedia.org/wiki/Horse" TargetMode="External"/><Relationship Id="rId4" Type="http://schemas.openxmlformats.org/officeDocument/2006/relationships/hyperlink" Target="http://en.wikipedia.org/wiki/Human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07</a:t>
            </a:r>
            <a:br>
              <a:rPr lang="he-IL" sz="3200" b="1" smtClean="0"/>
            </a:br>
            <a:r>
              <a:rPr lang="he-IL" sz="3200" b="1" smtClean="0"/>
              <a:t>הורשה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481965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דוגמא: </a:t>
            </a:r>
            <a:r>
              <a:rPr lang="en-US" smtClean="0">
                <a:cs typeface="Arial" charset="0"/>
              </a:rPr>
              <a:t>Person</a:t>
            </a:r>
            <a:r>
              <a:rPr lang="he-IL" smtClean="0"/>
              <a:t> ו- </a:t>
            </a:r>
            <a:r>
              <a:rPr lang="en-US" smtClean="0">
                <a:cs typeface="Arial" charset="0"/>
              </a:rPr>
              <a:t>Student</a:t>
            </a:r>
            <a:r>
              <a:rPr lang="he-IL" smtClean="0"/>
              <a:t/>
            </a:r>
            <a:br>
              <a:rPr lang="he-IL" smtClean="0"/>
            </a:br>
            <a:r>
              <a:rPr lang="he-IL" smtClean="0"/>
              <a:t>תרשים </a:t>
            </a:r>
            <a:r>
              <a:rPr lang="en-US" smtClean="0">
                <a:cs typeface="Arial" charset="0"/>
              </a:rPr>
              <a:t>UML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8E063-CE21-4657-8AFA-4D3C2E1C7E97}" type="slidenum">
              <a:rPr lang="he-IL"/>
              <a:pPr>
                <a:defRPr/>
              </a:pPr>
              <a:t>10</a:t>
            </a:fld>
            <a:endParaRPr lang="en-US"/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228600" y="1752600"/>
            <a:ext cx="2743200" cy="381000"/>
          </a:xfrm>
          <a:prstGeom prst="wedgeRectCallout">
            <a:avLst>
              <a:gd name="adj1" fmla="val 57898"/>
              <a:gd name="adj2" fmla="val 56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# הוא סימון ל- </a:t>
            </a:r>
            <a:r>
              <a:rPr lang="en-US" b="1">
                <a:solidFill>
                  <a:schemeClr val="bg1"/>
                </a:solidFill>
              </a:rPr>
              <a:t>protected</a:t>
            </a:r>
          </a:p>
        </p:txBody>
      </p:sp>
      <p:sp>
        <p:nvSpPr>
          <p:cNvPr id="2048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הורשה: תחביר מחלקת הבסיס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261815-A41F-4EEF-B972-0F8C40DE05FA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947738"/>
            <a:ext cx="4953000" cy="56149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209800" y="1371600"/>
            <a:ext cx="1066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48200" y="1295400"/>
            <a:ext cx="1828800" cy="609600"/>
          </a:xfrm>
          <a:prstGeom prst="wedgeRectCallout">
            <a:avLst>
              <a:gd name="adj1" fmla="val -121792"/>
              <a:gd name="adj2" fmla="val -289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כדי לאפשר גישה ממחלקות יורשות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5872163" cy="5791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הורשה: תחביר המחלקה היורשת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2F013B-9C99-4CA1-AE96-D05BF10C3519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5029200" y="990600"/>
            <a:ext cx="3810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e-IL" b="1" u="sng"/>
              <a:t>שימו לב:</a:t>
            </a:r>
            <a:r>
              <a:rPr lang="he-IL" b="1"/>
              <a:t> קוד בשקף זה אינו מתקמפל!!</a:t>
            </a:r>
          </a:p>
          <a:p>
            <a:r>
              <a:rPr lang="he-IL" b="1"/>
              <a:t>השינויים הדרושים יוסברו בהמשך </a:t>
            </a:r>
            <a:r>
              <a:rPr lang="en-US" b="1">
                <a:sym typeface="Wingdings" pitchFamily="2" charset="2"/>
              </a:rPr>
              <a:t></a:t>
            </a:r>
            <a:r>
              <a:rPr lang="he-IL" b="1">
                <a:sym typeface="Wingdings" pitchFamily="2" charset="2"/>
              </a:rPr>
              <a:t> </a:t>
            </a:r>
            <a:endParaRPr lang="en-US" b="1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743200" y="1447800"/>
            <a:ext cx="1676400" cy="381000"/>
          </a:xfrm>
          <a:prstGeom prst="wedgeRectCallout">
            <a:avLst>
              <a:gd name="adj1" fmla="val -86546"/>
              <a:gd name="adj2" fmla="val -9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תחביר ההורשה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914400"/>
            <a:ext cx="1752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219200" y="3048000"/>
            <a:ext cx="29718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486400" y="3505200"/>
            <a:ext cx="3352800" cy="381000"/>
          </a:xfrm>
          <a:prstGeom prst="wedgeRectCallout">
            <a:avLst>
              <a:gd name="adj1" fmla="val -147806"/>
              <a:gd name="adj2" fmla="val 67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הגדרת שיטה שלא מוגדרת בבסיס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715000" y="4800600"/>
            <a:ext cx="3124200" cy="609600"/>
          </a:xfrm>
          <a:prstGeom prst="wedgeRectCallout">
            <a:avLst>
              <a:gd name="adj1" fmla="val -161745"/>
              <a:gd name="adj2" fmla="val 39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דריסת שיטה המוגדרת בבסיס, אין רמז סינטקטי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43600" y="2743200"/>
            <a:ext cx="2895600" cy="381000"/>
          </a:xfrm>
          <a:prstGeom prst="wedgeRectCallout">
            <a:avLst>
              <a:gd name="adj1" fmla="val -97213"/>
              <a:gd name="adj2" fmla="val 1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שכפול עם הקוד של הבסיס!!!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5791200"/>
            <a:ext cx="4038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172200" y="5486400"/>
            <a:ext cx="2667000" cy="609600"/>
          </a:xfrm>
          <a:prstGeom prst="wedgeRectCallout">
            <a:avLst>
              <a:gd name="adj1" fmla="val -135630"/>
              <a:gd name="adj2" fmla="val -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שכפול, מופיע גם במימוש של הפונקציה בבסיס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2590800"/>
            <a:ext cx="7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הפעלת שיטה מהבסיס ביורש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כדי להימנע משכפול קוד של הבסיס ביורש, ניתן בשיטה של היורש להפעיל ישירות שיטה שמומשה בבסיס: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u="sng" dirty="0" smtClean="0"/>
              <a:t>היתרון</a:t>
            </a:r>
            <a:r>
              <a:rPr lang="he-IL" dirty="0" smtClean="0"/>
              <a:t>: כל שינוי בשיטה במחלקת הבסיס ישפיע מיידית על המימוש של המחלקה היורשת, ללא צורך עדכון הקוד</a:t>
            </a:r>
          </a:p>
          <a:p>
            <a:r>
              <a:rPr lang="he-IL" dirty="0" smtClean="0"/>
              <a:t>כנ"ל עבור </a:t>
            </a:r>
            <a:r>
              <a:rPr lang="en-US" dirty="0" err="1" smtClean="0"/>
              <a:t>c’tor</a:t>
            </a:r>
            <a:r>
              <a:rPr lang="he-IL" dirty="0" smtClean="0"/>
              <a:t>'ים...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8CAC03-3708-4C4B-A6AE-6D63C8FB748C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3600"/>
            <a:ext cx="5854700" cy="1600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43200" y="2819400"/>
            <a:ext cx="2819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477000" y="2514600"/>
            <a:ext cx="1905000" cy="609600"/>
          </a:xfrm>
          <a:prstGeom prst="wedgeRectCallout">
            <a:avLst>
              <a:gd name="adj1" fmla="val -97213"/>
              <a:gd name="adj2" fmla="val 1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שיטה הממומשת בבסיס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למרות שדרסנו מימוש של שיטה מסויימת בבן, ניתן לפנות למימוש שבאב: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5105400" cy="28590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הפעלת שיטה ב- </a:t>
            </a:r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15000" y="3276600"/>
            <a:ext cx="2438400" cy="381000"/>
          </a:xfrm>
          <a:prstGeom prst="wedgeRectCallout">
            <a:avLst>
              <a:gd name="adj1" fmla="val -151208"/>
              <a:gd name="adj2" fmla="val 154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מפעיל את השיטה שבבן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15000" y="3886200"/>
            <a:ext cx="2514600" cy="381000"/>
          </a:xfrm>
          <a:prstGeom prst="wedgeRectCallout">
            <a:avLst>
              <a:gd name="adj1" fmla="val -102626"/>
              <a:gd name="adj2" fmla="val 160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מפעיל את השיטה שבאב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9" y="5029200"/>
            <a:ext cx="43772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752600" y="3962400"/>
            <a:ext cx="1143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בבנאים בהורשה</a:t>
            </a:r>
            <a:endParaRPr lang="en-US" smtClean="0">
              <a:cs typeface="Arial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800" smtClean="0"/>
              <a:t>כאשר יוצרים אובייקט עוברים בבנאי</a:t>
            </a:r>
          </a:p>
          <a:p>
            <a:pPr>
              <a:lnSpc>
                <a:spcPct val="90000"/>
              </a:lnSpc>
            </a:pPr>
            <a:r>
              <a:rPr lang="he-IL" sz="2800" smtClean="0"/>
              <a:t>כאשר יוצרים אובייקט מטיפוס מחלקה שיש לה בסיס, צריך לעבור קודם בבנאי של הבסיס, כדי לבצע איתחול של חלק הבסיס, ורק לאחר מכן עוברים בבנאי של  המחלקה היורשת</a:t>
            </a:r>
          </a:p>
          <a:p>
            <a:pPr>
              <a:lnSpc>
                <a:spcPct val="90000"/>
              </a:lnSpc>
            </a:pPr>
            <a:endParaRPr lang="he-IL" sz="2800" smtClean="0"/>
          </a:p>
          <a:p>
            <a:pPr>
              <a:lnSpc>
                <a:spcPct val="90000"/>
              </a:lnSpc>
            </a:pPr>
            <a:r>
              <a:rPr lang="he-IL" sz="2800" smtClean="0"/>
              <a:t>מבחינת התחביר, בבנאי של המחלקה היורשת יש לקרוא לאחד הבנאים של מחלקת הבסיס בצורה מפורשת בשורת האתחול </a:t>
            </a:r>
          </a:p>
          <a:p>
            <a:pPr lvl="1">
              <a:lnSpc>
                <a:spcPct val="90000"/>
              </a:lnSpc>
            </a:pPr>
            <a:r>
              <a:rPr lang="he-IL" sz="2800" smtClean="0"/>
              <a:t>אם לא קראנו לאחד מבנאי הבסיס, הקומפיילר ינסה לעבור ב-  </a:t>
            </a:r>
            <a:r>
              <a:rPr lang="en-US" sz="2800" smtClean="0"/>
              <a:t>default c’tor</a:t>
            </a:r>
            <a:r>
              <a:rPr lang="he-IL" sz="2800" smtClean="0"/>
              <a:t> של הבסיס, ותתקבל שגיאת קומפילציה במידה ואינו קיים:</a:t>
            </a:r>
          </a:p>
          <a:p>
            <a:pPr lvl="1" algn="l">
              <a:lnSpc>
                <a:spcPct val="90000"/>
              </a:lnSpc>
              <a:buFont typeface="Wingdings 2" pitchFamily="18" charset="2"/>
              <a:buNone/>
            </a:pPr>
            <a:r>
              <a:rPr lang="en-US" sz="2800" smtClean="0"/>
              <a:t>no appropriate default c’tor availabale</a:t>
            </a:r>
            <a:endParaRPr lang="en-US" sz="2800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1E0412-2A66-468C-82F0-91FF139034A7}" type="slidenum">
              <a:rPr lang="he-IL"/>
              <a:pPr>
                <a:defRPr/>
              </a:pPr>
              <a:t>15</a:t>
            </a:fld>
            <a:endParaRPr lang="en-US"/>
          </a:p>
        </p:txBody>
      </p:sp>
      <p:sp>
        <p:nvSpPr>
          <p:cNvPr id="2458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קריאה לבנאי הבסיס - תחביר</a:t>
            </a:r>
            <a:endParaRPr lang="en-US" smtClean="0"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8F165E-23CE-4F04-92A3-6B5864C28806}" type="slidenum">
              <a:rPr lang="he-IL"/>
              <a:pPr>
                <a:defRPr/>
              </a:pPr>
              <a:t>16</a:t>
            </a:fld>
            <a:endParaRPr lang="en-US"/>
          </a:p>
        </p:txBody>
      </p:sp>
      <p:sp>
        <p:nvSpPr>
          <p:cNvPr id="2560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366125" cy="1828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3886200" y="1676400"/>
            <a:ext cx="4876800" cy="990600"/>
          </a:xfrm>
          <a:prstGeom prst="wedgeRectCallout">
            <a:avLst>
              <a:gd name="adj1" fmla="val -82838"/>
              <a:gd name="adj2" fmla="val 105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קריאה ל- </a:t>
            </a:r>
            <a:r>
              <a:rPr lang="en-US" b="1">
                <a:solidFill>
                  <a:schemeClr val="bg1"/>
                </a:solidFill>
              </a:rPr>
              <a:t>c’tor</a:t>
            </a:r>
            <a:r>
              <a:rPr lang="he-IL" b="1">
                <a:solidFill>
                  <a:schemeClr val="bg1"/>
                </a:solidFill>
              </a:rPr>
              <a:t> של הבסיס המקבל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כפרמטר ראשון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 וכפרמטר שני מחרוזת.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אם לא קיים בנאי כזה תתקבל שגיאת קומפילציה. 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5638800" y="3657600"/>
            <a:ext cx="2667000" cy="609600"/>
          </a:xfrm>
          <a:prstGeom prst="wedgeRectCallout">
            <a:avLst>
              <a:gd name="adj1" fmla="val -115690"/>
              <a:gd name="adj2" fmla="val 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מיותר מאחר ואתחול זה מבוצע ב- </a:t>
            </a:r>
            <a:r>
              <a:rPr lang="en-US" b="1">
                <a:solidFill>
                  <a:schemeClr val="bg1"/>
                </a:solidFill>
              </a:rPr>
              <a:t>c’tor</a:t>
            </a:r>
            <a:r>
              <a:rPr lang="he-IL" b="1">
                <a:solidFill>
                  <a:schemeClr val="bg1"/>
                </a:solidFill>
              </a:rPr>
              <a:t> של בסיס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animBg="1"/>
      <p:bldP spid="993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בין בנאים בהורשה - דוגמא</a:t>
            </a:r>
            <a:endParaRPr lang="en-US" smtClean="0">
              <a:cs typeface="Arial" charset="0"/>
            </a:endParaRPr>
          </a:p>
        </p:txBody>
      </p:sp>
      <p:sp>
        <p:nvSpPr>
          <p:cNvPr id="39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84CC2-177D-4B29-AE1E-4B60A2753E68}" type="slidenum">
              <a:rPr lang="he-IL"/>
              <a:pPr>
                <a:defRPr/>
              </a:pPr>
              <a:t>17</a:t>
            </a:fld>
            <a:endParaRPr lang="en-US"/>
          </a:p>
        </p:txBody>
      </p:sp>
      <p:sp>
        <p:nvSpPr>
          <p:cNvPr id="26628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58838"/>
            <a:ext cx="5715000" cy="561816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5" name="Rectangular Callout 24"/>
          <p:cNvSpPr/>
          <p:nvPr/>
        </p:nvSpPr>
        <p:spPr>
          <a:xfrm>
            <a:off x="5486400" y="2916238"/>
            <a:ext cx="3276600" cy="609600"/>
          </a:xfrm>
          <a:prstGeom prst="wedgeRectCallout">
            <a:avLst>
              <a:gd name="adj1" fmla="val -185060"/>
              <a:gd name="adj2" fmla="val 44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</a:rPr>
              <a:t>מעבר בבנאי הבסיס, למרות שלא ציינו זאת באופן מפורש!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05000" y="3886200"/>
            <a:ext cx="990600" cy="249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3200400" y="3678238"/>
            <a:ext cx="1447800" cy="609600"/>
          </a:xfrm>
          <a:prstGeom prst="wedgeRectCallout">
            <a:avLst>
              <a:gd name="adj1" fmla="val -72926"/>
              <a:gd name="adj2" fmla="val 16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בנאי של הבסיס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900" y="4195763"/>
            <a:ext cx="4533900" cy="20526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8550" y="914400"/>
            <a:ext cx="266065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ular Callout 27"/>
          <p:cNvSpPr/>
          <p:nvPr/>
        </p:nvSpPr>
        <p:spPr>
          <a:xfrm>
            <a:off x="762000" y="6172200"/>
            <a:ext cx="5334000" cy="609600"/>
          </a:xfrm>
          <a:prstGeom prst="wedgeRectCallout">
            <a:avLst>
              <a:gd name="adj1" fmla="val 29622"/>
              <a:gd name="adj2" fmla="val -11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</a:rPr>
              <a:t>הקומפיילר מזהה שהאובייקט מטיפוס המחלקה היורשת, ומאחר ויש בה מימוש לשיטה, מפעיל מימוש זה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ב- </a:t>
            </a:r>
            <a:r>
              <a:rPr lang="en-US" smtClean="0"/>
              <a:t> d’tor</a:t>
            </a:r>
            <a:r>
              <a:rPr lang="he-IL" smtClean="0"/>
              <a:t>בהורשה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מאחר וסדר הריסת האובייקטים הפוך לסדר יצירתם, עם היציאה מה- </a:t>
            </a:r>
            <a:r>
              <a:rPr lang="en-US" smtClean="0"/>
              <a:t>d’tor</a:t>
            </a:r>
            <a:r>
              <a:rPr lang="he-IL" smtClean="0"/>
              <a:t> של המחלקה היורשת, הקומפיילר עובר באופן אוטומטי ב- </a:t>
            </a:r>
            <a:r>
              <a:rPr lang="en-US" smtClean="0"/>
              <a:t>d’tor</a:t>
            </a:r>
            <a:r>
              <a:rPr lang="he-IL" smtClean="0"/>
              <a:t> של הבסיס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01E67B-2F64-4B0F-BAC2-2A535FB6C41A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6127750" cy="4267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343400"/>
            <a:ext cx="4848225" cy="1752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590800"/>
            <a:ext cx="23352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85800" y="3657600"/>
            <a:ext cx="3429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62000" y="5943600"/>
            <a:ext cx="3429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כאשר יש מחלקה יורשת, ה- </a:t>
            </a:r>
            <a:r>
              <a:rPr lang="en-US" sz="2800" smtClean="0"/>
              <a:t>copy c’tor</a:t>
            </a:r>
            <a:r>
              <a:rPr lang="he-IL" sz="2800" smtClean="0"/>
              <a:t> שמקבלים במתנה עובר ראשית ב- </a:t>
            </a:r>
            <a:r>
              <a:rPr lang="en-US" sz="2800" smtClean="0"/>
              <a:t>copy c’tor</a:t>
            </a:r>
            <a:r>
              <a:rPr lang="he-IL" sz="2800" smtClean="0"/>
              <a:t> של הבסיס</a:t>
            </a:r>
          </a:p>
          <a:p>
            <a:r>
              <a:rPr lang="he-IL" sz="2800" smtClean="0"/>
              <a:t>אם נממש בעצמנו את ה- </a:t>
            </a:r>
            <a:r>
              <a:rPr lang="en-US" sz="2800" smtClean="0"/>
              <a:t>copy c’tor</a:t>
            </a:r>
            <a:r>
              <a:rPr lang="he-IL" sz="2800" smtClean="0"/>
              <a:t> של היורש, עלינו לקרוא בשורת האתחול לבנאי כלשהו של הבסיס, לרוב ה- </a:t>
            </a:r>
            <a:r>
              <a:rPr lang="en-US" sz="2800" smtClean="0"/>
              <a:t>copy c’tor</a:t>
            </a:r>
            <a:endParaRPr lang="he-IL" sz="2800" smtClean="0"/>
          </a:p>
          <a:p>
            <a:r>
              <a:rPr lang="he-IL" sz="2800" smtClean="0"/>
              <a:t>במידה ולא נקרא לבנאי כלשהו של הבסיס, יהיה ניסיון לפנות ל- </a:t>
            </a:r>
            <a:r>
              <a:rPr lang="en-US" sz="2800" smtClean="0"/>
              <a:t>default c’tor</a:t>
            </a:r>
            <a:r>
              <a:rPr lang="he-IL" sz="2800" smtClean="0"/>
              <a:t>, ותתקבל שגיאת קומפילציה אם אינו קיים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2FBA7-0EFF-4804-932D-8B84C49C87CA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ההרשאה </a:t>
            </a:r>
            <a:r>
              <a:rPr lang="en-US" dirty="0" smtClean="0"/>
              <a:t>protected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מעבר בבנאים בהורשה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מעבר ב- </a:t>
            </a:r>
            <a:r>
              <a:rPr lang="en-US" dirty="0" err="1" smtClean="0"/>
              <a:t>d’tor</a:t>
            </a:r>
            <a:r>
              <a:rPr lang="he-IL" dirty="0" smtClean="0"/>
              <a:t> בהורשה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ה- </a:t>
            </a:r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r>
              <a:rPr lang="he-IL" dirty="0" smtClean="0"/>
              <a:t> שניתן במתנה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אופרטור ההשמה שניתן במתנה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שליחת יורש לפונקציה המצפה לקבל בסיס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הורשה בשרשרת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הורשה מרובה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הורשה מרובה עם אב-קדמון משותף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סדר האתחול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הורשת </a:t>
            </a:r>
            <a:r>
              <a:rPr lang="en-US" dirty="0" smtClean="0"/>
              <a:t>protected</a:t>
            </a:r>
            <a:r>
              <a:rPr lang="he-IL" dirty="0" smtClean="0"/>
              <a:t> ו- </a:t>
            </a:r>
            <a:r>
              <a:rPr lang="en-US" dirty="0" smtClean="0"/>
              <a:t>private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1331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D9D866-3ECD-41C8-A376-1D1C6844C277}" type="slidenum">
              <a:rPr lang="he-IL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ב- </a:t>
            </a:r>
            <a:r>
              <a:rPr lang="en-US" smtClean="0"/>
              <a:t>copy c’tor</a:t>
            </a:r>
            <a:r>
              <a:rPr lang="he-IL" smtClean="0"/>
              <a:t>: דוגמא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B3780F-AE9C-4397-88AA-AECEDEB76286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6324600" cy="46085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124200"/>
            <a:ext cx="2205038" cy="17478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800600"/>
            <a:ext cx="35401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</a:t>
            </a:r>
            <a:r>
              <a:rPr lang="en-US" smtClean="0"/>
              <a:t>copy c’tor</a:t>
            </a:r>
            <a:r>
              <a:rPr lang="he-IL" smtClean="0"/>
              <a:t> במחלקה יורשת:</a:t>
            </a:r>
            <a:r>
              <a:rPr lang="en-US" smtClean="0"/>
              <a:t> </a:t>
            </a:r>
            <a:r>
              <a:rPr lang="he-IL" smtClean="0"/>
              <a:t>דוגמא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DCBF23-E2AD-4F8C-AF4B-EEF2A939CD5A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6245225" cy="4572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029200"/>
            <a:ext cx="2057400" cy="16303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800600"/>
            <a:ext cx="355917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71800" y="4170363"/>
            <a:ext cx="1371600" cy="249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181600" y="3657600"/>
            <a:ext cx="3352800" cy="914400"/>
          </a:xfrm>
          <a:prstGeom prst="wedgeRectCallout">
            <a:avLst>
              <a:gd name="adj1" fmla="val -72926"/>
              <a:gd name="adj2" fmla="val 16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ה- </a:t>
            </a:r>
            <a:r>
              <a:rPr lang="en-US" b="1">
                <a:solidFill>
                  <a:schemeClr val="bg1"/>
                </a:solidFill>
              </a:rPr>
              <a:t>copy c’tor</a:t>
            </a:r>
            <a:r>
              <a:rPr lang="he-IL" b="1">
                <a:solidFill>
                  <a:schemeClr val="bg1"/>
                </a:solidFill>
              </a:rPr>
              <a:t> של הבסיס. הקומפיילר יודע להתייחס רק לחלק הבסיס של האובייקט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915400" cy="1143000"/>
          </a:xfrm>
        </p:spPr>
        <p:txBody>
          <a:bodyPr/>
          <a:lstStyle/>
          <a:p>
            <a:r>
              <a:rPr lang="he-IL" smtClean="0"/>
              <a:t>מימוש </a:t>
            </a:r>
            <a:r>
              <a:rPr lang="en-US" smtClean="0"/>
              <a:t>copy c’tor</a:t>
            </a:r>
            <a:r>
              <a:rPr lang="he-IL" smtClean="0"/>
              <a:t> במחלקה יורשת:</a:t>
            </a:r>
            <a:r>
              <a:rPr lang="en-US" smtClean="0"/>
              <a:t> </a:t>
            </a:r>
            <a:r>
              <a:rPr lang="he-IL" smtClean="0"/>
              <a:t>דוגמא </a:t>
            </a:r>
            <a:r>
              <a:rPr lang="he-IL" sz="2400" smtClean="0"/>
              <a:t>(2)</a:t>
            </a:r>
            <a:endParaRPr lang="he-IL" smtClean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7891E-81C9-464D-BE2B-BA305BC6AE3A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5491163" cy="4038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029200"/>
            <a:ext cx="2057400" cy="16303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5029200"/>
            <a:ext cx="2514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667000" y="4094163"/>
            <a:ext cx="1371600" cy="249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486400" y="3352800"/>
            <a:ext cx="3352800" cy="1447800"/>
          </a:xfrm>
          <a:prstGeom prst="wedgeRectCallout">
            <a:avLst>
              <a:gd name="adj1" fmla="val -88028"/>
              <a:gd name="adj2" fmla="val 1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במקרה בו אין קריאה מפורשת ל- </a:t>
            </a:r>
            <a:r>
              <a:rPr lang="en-US" b="1">
                <a:solidFill>
                  <a:schemeClr val="bg1"/>
                </a:solidFill>
              </a:rPr>
              <a:t>c’tor</a:t>
            </a:r>
            <a:r>
              <a:rPr lang="he-IL" b="1">
                <a:solidFill>
                  <a:schemeClr val="bg1"/>
                </a:solidFill>
              </a:rPr>
              <a:t> כלשהו של הבסיס, הקומפיילר פונה ל- </a:t>
            </a:r>
            <a:r>
              <a:rPr lang="en-US" b="1">
                <a:solidFill>
                  <a:schemeClr val="bg1"/>
                </a:solidFill>
              </a:rPr>
              <a:t>default c’tor</a:t>
            </a:r>
            <a:r>
              <a:rPr lang="he-IL" b="1">
                <a:solidFill>
                  <a:schemeClr val="bg1"/>
                </a:solidFill>
              </a:rPr>
              <a:t> של הבסיס. במקרה ולא קיים, תתקבל שגיאת הקומפילציה.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באופרטור ההשמה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כאשר יש מחלקה יורשת, אופרטור ההשמה המתקבל במתנה עובר ראשית באופרטור ההשמה של הבסיס</a:t>
            </a:r>
          </a:p>
          <a:p>
            <a:r>
              <a:rPr lang="he-IL" sz="2800" smtClean="0"/>
              <a:t>אם נממש בעצמנו את אופרטור ההשמה של היורש, עלינו לקרוא לאופרטור ההשמה של הבסיס</a:t>
            </a:r>
          </a:p>
          <a:p>
            <a:r>
              <a:rPr lang="he-IL" sz="2800" smtClean="0"/>
              <a:t>במידה ולא נקרא לאופרטור ההשמה של הבסיס, לא נקבל שגיאת קומפילציה, לכן חשוב לזכור לקרוא לו!</a:t>
            </a:r>
          </a:p>
          <a:p>
            <a:endParaRPr lang="he-IL" sz="2800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3D209-2520-4D38-BBD3-48426C42EC09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/>
              <a:t>אופרטור ההשמה המתקבל במתנה עבור היורש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93DC6B-F2C3-4988-970A-12A0745701F1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4586288" cy="5562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981200"/>
            <a:ext cx="2071688" cy="24685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343400"/>
            <a:ext cx="5240338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אופרטור ההשמה של היורש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45F198-D23C-41BE-98CC-E35DE7414A99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5891213" cy="4572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066800"/>
            <a:ext cx="2071688" cy="24685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5975" y="1066800"/>
            <a:ext cx="40306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5334000"/>
            <a:ext cx="3124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15000" y="5181600"/>
            <a:ext cx="1981200" cy="609600"/>
          </a:xfrm>
          <a:prstGeom prst="wedgeRectCallout">
            <a:avLst>
              <a:gd name="adj1" fmla="val -72926"/>
              <a:gd name="adj2" fmla="val 16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אופרטור ההשמה של הבסיס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שליחה לפונקציה יורש במקום בסיס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מאחר ואובייקט יורש מכיל את כל הנתונים שיש בבסיס, ניתן לשלוח אותו לפונקציה המצפה לקבל אוביקט מטיפוס הבסיס</a:t>
            </a:r>
          </a:p>
          <a:p>
            <a:r>
              <a:rPr lang="he-IL" smtClean="0"/>
              <a:t>אם הפרמטר הועבר </a:t>
            </a:r>
            <a:r>
              <a:rPr lang="en-US" smtClean="0"/>
              <a:t>by ref</a:t>
            </a:r>
            <a:r>
              <a:rPr lang="he-IL" smtClean="0"/>
              <a:t>, הפונקציה תתייחס רק לחלק הבסיס של האובייקט</a:t>
            </a:r>
          </a:p>
          <a:p>
            <a:r>
              <a:rPr lang="he-IL" smtClean="0"/>
              <a:t>אם הפרמטר הועבר </a:t>
            </a:r>
            <a:r>
              <a:rPr lang="en-US" smtClean="0"/>
              <a:t>by val</a:t>
            </a:r>
            <a:r>
              <a:rPr lang="he-IL" smtClean="0"/>
              <a:t> נעבור ב- </a:t>
            </a:r>
            <a:r>
              <a:rPr lang="en-US" smtClean="0"/>
              <a:t>copy c’tor</a:t>
            </a:r>
            <a:r>
              <a:rPr lang="he-IL" smtClean="0"/>
              <a:t> של הבסיס ביצירת ההעתק לפונקציה</a:t>
            </a:r>
          </a:p>
          <a:p>
            <a:r>
              <a:rPr lang="he-IL" smtClean="0"/>
              <a:t>פונקציה המצפה לקבל יורש, לא יכולה לקבל בסיס במקום (כי יהיו חסרים נתונים)</a:t>
            </a:r>
          </a:p>
          <a:p>
            <a:pPr lvl="1"/>
            <a:r>
              <a:rPr lang="he-IL" smtClean="0"/>
              <a:t>אלא אם קיים בנאי ליורש המקבל פרמטר מטיפוס הבסיס </a:t>
            </a:r>
            <a:r>
              <a:rPr lang="en-US" smtClean="0"/>
              <a:t>(casting)</a:t>
            </a:r>
            <a:endParaRPr lang="he-IL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B90FB7-99EA-45F4-B944-CB541750B2FF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שליחה לפונקציה יורש במקום בסיס: דוגמא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0A91FE-83F2-4885-BFED-3DE68A7CBA2B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52613"/>
            <a:ext cx="6629400" cy="48529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838200"/>
            <a:ext cx="2514600" cy="19780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066800"/>
            <a:ext cx="35544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בשרשרת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אין מניעה לרשת ממחלקה שיורשת ממחלקה אחרת</a:t>
            </a:r>
          </a:p>
          <a:p>
            <a:r>
              <a:rPr lang="he-IL" sz="2800" smtClean="0"/>
              <a:t>במקרה כזה, כל מחלקה יורשת צריכה לאתחל רק את הבסיס הישיר שלה בלבד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A14E84-7FFE-418C-BE1C-279AF7B0778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he-IL" smtClean="0"/>
              <a:t>הורשה בשרשרת: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he-IL" smtClean="0"/>
              <a:t>דוגמא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57AE34-22AF-4A8F-9EDF-882575E69F44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304800"/>
            <a:ext cx="46037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4572000" y="4267200"/>
            <a:ext cx="4267200" cy="762000"/>
          </a:xfrm>
          <a:prstGeom prst="wedgeRectCallout">
            <a:avLst>
              <a:gd name="adj1" fmla="val -91053"/>
              <a:gd name="adj2" fmla="val -136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עדיף שכל </a:t>
            </a:r>
            <a:r>
              <a:rPr lang="en-US" b="1" dirty="0" err="1"/>
              <a:t>c’tor</a:t>
            </a:r>
            <a:r>
              <a:rPr lang="he-IL" b="1" dirty="0"/>
              <a:t> יקבל כפרמטר את טיפוס הבסיס כפרמטר, מאשר כל שדה בנפרד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572000" y="4267200"/>
            <a:ext cx="4267200" cy="762000"/>
          </a:xfrm>
          <a:prstGeom prst="wedgeRectCallout">
            <a:avLst>
              <a:gd name="adj1" fmla="val -89734"/>
              <a:gd name="adj2" fmla="val 14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עדיף שכל </a:t>
            </a:r>
            <a:r>
              <a:rPr lang="en-US" b="1" dirty="0" err="1"/>
              <a:t>c’tor</a:t>
            </a:r>
            <a:r>
              <a:rPr lang="he-IL" b="1" dirty="0"/>
              <a:t> יקבל כפרמטר את טיפוס הבסיס כפרמטר, מאשר כל שדה בנפרד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 להורשה (</a:t>
            </a:r>
            <a:r>
              <a:rPr lang="en-US" smtClean="0">
                <a:cs typeface="Arial" charset="0"/>
              </a:rPr>
              <a:t>Inheritance</a:t>
            </a:r>
            <a:r>
              <a:rPr lang="he-IL" smtClean="0"/>
              <a:t>)</a:t>
            </a:r>
            <a:endParaRPr lang="en-US" smtClean="0">
              <a:cs typeface="Arial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לצורך </a:t>
            </a:r>
            <a:r>
              <a:rPr lang="he-IL" sz="2800" u="sng" smtClean="0"/>
              <a:t>שימוש חוזר</a:t>
            </a:r>
            <a:r>
              <a:rPr lang="he-IL" sz="2800" smtClean="0"/>
              <a:t> בקוד</a:t>
            </a:r>
          </a:p>
          <a:p>
            <a:pPr lvl="1"/>
            <a:r>
              <a:rPr lang="he-IL" sz="2800" smtClean="0"/>
              <a:t>יש לנו מחלקת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ומחלקת </a:t>
            </a:r>
            <a:r>
              <a:rPr lang="en-US" sz="2800" smtClean="0">
                <a:cs typeface="Arial" charset="0"/>
              </a:rPr>
              <a:t>Student</a:t>
            </a:r>
            <a:r>
              <a:rPr lang="he-IL" sz="2800" smtClean="0"/>
              <a:t>. ב-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יש שיטות ותכונות שרלוונטיות גם ל- </a:t>
            </a:r>
            <a:r>
              <a:rPr lang="en-US" sz="2800" smtClean="0">
                <a:cs typeface="Arial" charset="0"/>
              </a:rPr>
              <a:t>Student</a:t>
            </a:r>
            <a:r>
              <a:rPr lang="he-IL" sz="2800" smtClean="0"/>
              <a:t> ולא נרצה לשכפלן.</a:t>
            </a:r>
          </a:p>
          <a:p>
            <a:r>
              <a:rPr lang="he-IL" sz="2800" smtClean="0"/>
              <a:t>לצורך </a:t>
            </a:r>
            <a:r>
              <a:rPr lang="he-IL" sz="2800" u="sng" smtClean="0"/>
              <a:t>דריסת פעולות</a:t>
            </a:r>
            <a:r>
              <a:rPr lang="he-IL" sz="2800" smtClean="0"/>
              <a:t> מסוימות בלי לשנות את הקוד המקורי</a:t>
            </a:r>
          </a:p>
          <a:p>
            <a:pPr lvl="1"/>
            <a:r>
              <a:rPr lang="he-IL" sz="2800" smtClean="0"/>
              <a:t>מישהו כתב את המחלקה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וכתב את השיטה </a:t>
            </a:r>
            <a:r>
              <a:rPr lang="en-US" sz="2800" smtClean="0">
                <a:cs typeface="Arial" charset="0"/>
              </a:rPr>
              <a:t>haveFun</a:t>
            </a:r>
            <a:r>
              <a:rPr lang="he-IL" sz="2800" smtClean="0"/>
              <a:t> בצורה מסוימת. המחלקה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מתאימה לנו בדיוק, פרט לשיטה </a:t>
            </a:r>
            <a:r>
              <a:rPr lang="en-US" sz="2800" smtClean="0">
                <a:cs typeface="Arial" charset="0"/>
              </a:rPr>
              <a:t>haveFun</a:t>
            </a:r>
            <a:r>
              <a:rPr lang="he-IL" sz="2800" smtClean="0"/>
              <a:t> שהיינו רוצים לממש באופן שונה</a:t>
            </a:r>
          </a:p>
          <a:p>
            <a:r>
              <a:rPr lang="he-IL" sz="2800" smtClean="0"/>
              <a:t>יתכן ואין לנו גישה לקוד המקורי, ובכל זאת היינו רוצים לבצע בו שינויים</a:t>
            </a:r>
            <a:endParaRPr lang="en-US" sz="2800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8E4D66-E1EB-4D64-B20F-CCB1A8E7B998}" type="slidenum">
              <a:rPr lang="he-IL"/>
              <a:pPr>
                <a:defRPr/>
              </a:pPr>
              <a:t>3</a:t>
            </a:fld>
            <a:endParaRPr lang="en-US"/>
          </a:p>
        </p:txBody>
      </p:sp>
      <p:sp>
        <p:nvSpPr>
          <p:cNvPr id="1434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E57C10-BA9B-467A-98B7-A34B1622053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228600"/>
            <a:ext cx="8318500" cy="6096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9941" name="Title 1"/>
          <p:cNvSpPr>
            <a:spLocks noGrp="1"/>
          </p:cNvSpPr>
          <p:nvPr>
            <p:ph type="title"/>
          </p:nvPr>
        </p:nvSpPr>
        <p:spPr>
          <a:xfrm>
            <a:off x="5029200" y="152400"/>
            <a:ext cx="3657600" cy="12192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הורשה בשרשרת: </a:t>
            </a:r>
            <a:br>
              <a:rPr lang="he-IL" smtClean="0"/>
            </a:br>
            <a:r>
              <a:rPr lang="he-IL" smtClean="0"/>
              <a:t>הקוד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7874000" cy="6019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8288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FB92F7-7679-4D8C-94BF-228F3E6011F9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0965" name="Title 1"/>
          <p:cNvSpPr>
            <a:spLocks noGrp="1"/>
          </p:cNvSpPr>
          <p:nvPr>
            <p:ph type="title"/>
          </p:nvPr>
        </p:nvSpPr>
        <p:spPr>
          <a:xfrm>
            <a:off x="4953000" y="228600"/>
            <a:ext cx="3886200" cy="12192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הורשה בשרשרת: </a:t>
            </a:r>
            <a:br>
              <a:rPr lang="he-IL" smtClean="0"/>
            </a:br>
            <a:r>
              <a:rPr lang="he-IL" smtClean="0"/>
              <a:t>הקוד 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209800"/>
            <a:ext cx="1524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05600" y="2971800"/>
            <a:ext cx="1851025" cy="609600"/>
          </a:xfrm>
          <a:prstGeom prst="wedgeRectCallout">
            <a:avLst>
              <a:gd name="adj1" fmla="val -121792"/>
              <a:gd name="adj2" fmla="val -289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קריאה ל- </a:t>
            </a:r>
            <a:r>
              <a:rPr lang="en-US" b="1">
                <a:solidFill>
                  <a:schemeClr val="bg1"/>
                </a:solidFill>
              </a:rPr>
              <a:t>copy c’tor</a:t>
            </a:r>
            <a:r>
              <a:rPr lang="he-IL" b="1">
                <a:solidFill>
                  <a:schemeClr val="bg1"/>
                </a:solidFill>
              </a:rPr>
              <a:t> של האבא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733800"/>
            <a:ext cx="1600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962400" y="5029200"/>
            <a:ext cx="1447800" cy="609600"/>
          </a:xfrm>
          <a:prstGeom prst="wedgeRectCallout">
            <a:avLst>
              <a:gd name="adj1" fmla="val -138759"/>
              <a:gd name="adj2" fmla="val 27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שיטה של האבא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5562600"/>
            <a:ext cx="18288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8288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4EEBD4-2741-4D47-AE13-6F5AC02B45D2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7086600" cy="6223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4953000" y="228600"/>
            <a:ext cx="3886200" cy="12192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הורשה בשרשרת: </a:t>
            </a:r>
            <a:br>
              <a:rPr lang="he-IL" smtClean="0"/>
            </a:br>
            <a:r>
              <a:rPr lang="he-IL" smtClean="0"/>
              <a:t>הקוד (3)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9812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4600" y="2743200"/>
            <a:ext cx="2308225" cy="609600"/>
          </a:xfrm>
          <a:prstGeom prst="wedgeRectCallout">
            <a:avLst>
              <a:gd name="adj1" fmla="val -121792"/>
              <a:gd name="adj2" fmla="val -289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קריאה ל-  </a:t>
            </a:r>
            <a:r>
              <a:rPr lang="en-US" b="1">
                <a:solidFill>
                  <a:schemeClr val="bg1"/>
                </a:solidFill>
              </a:rPr>
              <a:t>c’tor</a:t>
            </a:r>
            <a:r>
              <a:rPr lang="he-IL" b="1">
                <a:solidFill>
                  <a:schemeClr val="bg1"/>
                </a:solidFill>
              </a:rPr>
              <a:t> כלשהו של האבא הישיר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3581400"/>
            <a:ext cx="1752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62400" y="4953000"/>
            <a:ext cx="1447800" cy="609600"/>
          </a:xfrm>
          <a:prstGeom prst="wedgeRectCallout">
            <a:avLst>
              <a:gd name="adj1" fmla="val -151019"/>
              <a:gd name="adj2" fmla="val 360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שיטה של האבא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54864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בשרשרת: דוגמאת </a:t>
            </a:r>
            <a:r>
              <a:rPr lang="en-US" smtClean="0"/>
              <a:t>main</a:t>
            </a:r>
            <a:r>
              <a:rPr lang="he-IL" smtClean="0"/>
              <a:t> (1)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EC40B6-173D-4898-BB4A-CA11D007FE5A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5087938" cy="18272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301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990600"/>
            <a:ext cx="375126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200400"/>
            <a:ext cx="5734050" cy="20637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951288"/>
            <a:ext cx="34337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בשרשרת: דוגמאת </a:t>
            </a:r>
            <a:r>
              <a:rPr lang="en-US" smtClean="0"/>
              <a:t>main</a:t>
            </a:r>
            <a:r>
              <a:rPr lang="he-IL" smtClean="0"/>
              <a:t> (2)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6EA142-E5B8-454A-B598-44B6D54B489A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005763" cy="22320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433763"/>
            <a:ext cx="4252913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עד כה כל מחלקה ירשה ממחלקה אחת בלבד</a:t>
            </a:r>
          </a:p>
          <a:p>
            <a:r>
              <a:rPr lang="he-IL" smtClean="0"/>
              <a:t>אין מניעה שמחלקה תירש יותר ממחלקה אחת</a:t>
            </a:r>
          </a:p>
          <a:p>
            <a:r>
              <a:rPr lang="he-IL" smtClean="0"/>
              <a:t>דוגמא: קנטאור, דמות מהמיתולוגיה היוונית שהיא הכלאת סוס ובן-אדם</a:t>
            </a:r>
          </a:p>
          <a:p>
            <a:endParaRPr lang="he-IL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6F64B4-C50A-42BA-8824-6F3EFF12B00F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3352800"/>
            <a:ext cx="5867400" cy="9239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From Wikipedia: In </a:t>
            </a:r>
            <a:r>
              <a:rPr lang="en-US" dirty="0">
                <a:latin typeface="Arial" pitchFamily="34" charset="0"/>
                <a:cs typeface="Arial" pitchFamily="34" charset="0"/>
                <a:hlinkClick r:id="rId2" action="ppaction://hlinkfile" tooltip="Greek mythology"/>
              </a:rPr>
              <a:t>Greek mythology</a:t>
            </a:r>
            <a:r>
              <a:rPr lang="en-US" dirty="0">
                <a:latin typeface="Arial" pitchFamily="34" charset="0"/>
                <a:cs typeface="Arial" pitchFamily="34" charset="0"/>
              </a:rPr>
              <a:t>, 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centaurs</a:t>
            </a:r>
            <a:r>
              <a:rPr lang="en-US" dirty="0">
                <a:latin typeface="Arial" pitchFamily="34" charset="0"/>
                <a:cs typeface="Arial" pitchFamily="34" charset="0"/>
              </a:rPr>
              <a:t> (from </a:t>
            </a:r>
            <a:r>
              <a:rPr lang="en-US" dirty="0">
                <a:latin typeface="Arial" pitchFamily="34" charset="0"/>
                <a:cs typeface="Arial" pitchFamily="34" charset="0"/>
                <a:hlinkClick r:id="rId3" action="ppaction://hlinkfile" tooltip="Ancient Greek language"/>
              </a:rPr>
              <a:t>Ancient Greek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Κένταυροι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Kéntauroi</a:t>
            </a:r>
            <a:r>
              <a:rPr lang="en-US" dirty="0">
                <a:latin typeface="Arial" pitchFamily="34" charset="0"/>
                <a:cs typeface="Arial" pitchFamily="34" charset="0"/>
              </a:rPr>
              <a:t>) are a race of creatures composed of part </a:t>
            </a:r>
            <a:r>
              <a:rPr lang="en-US" dirty="0">
                <a:latin typeface="Arial" pitchFamily="34" charset="0"/>
                <a:cs typeface="Arial" pitchFamily="34" charset="0"/>
                <a:hlinkClick r:id="rId4" action="ppaction://hlinkfile" tooltip="Human"/>
              </a:rPr>
              <a:t>human</a:t>
            </a:r>
            <a:r>
              <a:rPr lang="en-US" dirty="0">
                <a:latin typeface="Arial" pitchFamily="34" charset="0"/>
                <a:cs typeface="Arial" pitchFamily="34" charset="0"/>
              </a:rPr>
              <a:t> and part </a:t>
            </a:r>
            <a:r>
              <a:rPr lang="en-US" dirty="0">
                <a:latin typeface="Arial" pitchFamily="34" charset="0"/>
                <a:cs typeface="Arial" pitchFamily="34" charset="0"/>
                <a:hlinkClick r:id="rId5" action="ppaction://hlinkfile" tooltip="Horse"/>
              </a:rPr>
              <a:t>horse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048000"/>
            <a:ext cx="2038350" cy="34480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15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מרובה: קנטאור: תרשים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5DB205-4EC7-4FE1-9250-31960D2740AF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096000" y="3810000"/>
            <a:ext cx="2667000" cy="609600"/>
          </a:xfrm>
          <a:prstGeom prst="wedgeRectCallout">
            <a:avLst>
              <a:gd name="adj1" fmla="val -21919"/>
              <a:gd name="adj2" fmla="val 50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השיטה </a:t>
            </a:r>
            <a:r>
              <a:rPr lang="en-US" b="1" dirty="0" err="1"/>
              <a:t>getName</a:t>
            </a:r>
            <a:r>
              <a:rPr lang="he-IL" b="1" dirty="0"/>
              <a:t> נורשה      פעמיים, מכל אב בנפרד...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410200" y="4495800"/>
            <a:ext cx="3352800" cy="609600"/>
          </a:xfrm>
          <a:prstGeom prst="wedgeRectCallout">
            <a:avLst>
              <a:gd name="adj1" fmla="val -21919"/>
              <a:gd name="adj2" fmla="val 50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הבן דורס חלק מהשיטות של האבא (החוקים כמו בהורשה רגילה)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rot="16200000" flipV="1">
            <a:off x="4933950" y="1314450"/>
            <a:ext cx="1371600" cy="3619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rot="16200000" flipV="1">
            <a:off x="3371850" y="-247650"/>
            <a:ext cx="1524000" cy="6591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rot="5400000">
            <a:off x="3848100" y="3086100"/>
            <a:ext cx="1219200" cy="525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מרובה: קנטאור: הקוד (1)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61FCB1-BFBA-4C46-AB1F-7C3AEF5F3F84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379788"/>
            <a:ext cx="7207250" cy="3325812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990600"/>
            <a:ext cx="7285038" cy="3014663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81200" y="3124200"/>
            <a:ext cx="3886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609600" y="5791200"/>
            <a:ext cx="4419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981200" y="3352800"/>
            <a:ext cx="70104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09600" y="6248400"/>
            <a:ext cx="68580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5181600" y="1219200"/>
            <a:ext cx="3429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נשים לב שבשתי המחלקות יש את השיטות </a:t>
            </a:r>
            <a:r>
              <a:rPr lang="en-US" b="1" dirty="0" err="1"/>
              <a:t>getName</a:t>
            </a:r>
            <a:r>
              <a:rPr lang="en-US" b="1" dirty="0"/>
              <a:t> </a:t>
            </a:r>
            <a:r>
              <a:rPr lang="he-IL" b="1" dirty="0"/>
              <a:t> ו- </a:t>
            </a:r>
            <a:r>
              <a:rPr lang="en-US" b="1" dirty="0"/>
              <a:t>show</a:t>
            </a:r>
            <a:r>
              <a:rPr lang="he-IL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מרובה: קנטאור: הקוד (2)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DC144E-B41C-459F-A126-E84A98EB8836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696200" cy="5491163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057400" y="914400"/>
            <a:ext cx="3886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1295400" y="3124200"/>
            <a:ext cx="4038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295400" y="5029200"/>
            <a:ext cx="19812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257800" y="1219200"/>
            <a:ext cx="3657600" cy="381000"/>
          </a:xfrm>
          <a:prstGeom prst="wedgeRectCallout">
            <a:avLst>
              <a:gd name="adj1" fmla="val -81602"/>
              <a:gd name="adj2" fmla="val -7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ציון כל המחלקות מהן המחלקה יורשת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943600" y="3048000"/>
            <a:ext cx="3048000" cy="381000"/>
          </a:xfrm>
          <a:prstGeom prst="wedgeRectCallout">
            <a:avLst>
              <a:gd name="adj1" fmla="val -73294"/>
              <a:gd name="adj2" fmla="val -15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אתחול האבות בשורת האתחול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962400" y="5029200"/>
            <a:ext cx="2819400" cy="381000"/>
          </a:xfrm>
          <a:prstGeom prst="wedgeRectCallout">
            <a:avLst>
              <a:gd name="adj1" fmla="val -73294"/>
              <a:gd name="adj2" fmla="val -15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לשיטה שמומשה באב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4191000"/>
            <a:ext cx="2286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ular Callout 15"/>
          <p:cNvSpPr/>
          <p:nvPr/>
        </p:nvSpPr>
        <p:spPr>
          <a:xfrm>
            <a:off x="5867400" y="4191000"/>
            <a:ext cx="2819400" cy="381000"/>
          </a:xfrm>
          <a:prstGeom prst="wedgeRectCallout">
            <a:avLst>
              <a:gd name="adj1" fmla="val -149635"/>
              <a:gd name="adj2" fmla="val -29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דריסת שיטה שהוגדרה באב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" y="5867400"/>
            <a:ext cx="7010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ectangular Callout 17"/>
          <p:cNvSpPr/>
          <p:nvPr/>
        </p:nvSpPr>
        <p:spPr>
          <a:xfrm>
            <a:off x="5867400" y="4191000"/>
            <a:ext cx="2819400" cy="381000"/>
          </a:xfrm>
          <a:prstGeom prst="wedgeRectCallout">
            <a:avLst>
              <a:gd name="adj1" fmla="val 17018"/>
              <a:gd name="adj2" fmla="val 376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דריסת שיטות שהוגדרו באב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מרובה: קנטאור: הקוד (3)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7E5EAA-A4C8-43E5-AE14-1A5DF773AB87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36013" cy="19050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4138" y="3352800"/>
            <a:ext cx="8983662" cy="1150938"/>
            <a:chOff x="84922" y="3352800"/>
            <a:chExt cx="8982878" cy="1151671"/>
          </a:xfrm>
        </p:grpSpPr>
        <p:pic>
          <p:nvPicPr>
            <p:cNvPr id="4916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922" y="3352800"/>
              <a:ext cx="8982878" cy="362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259" y="3657600"/>
              <a:ext cx="8771164" cy="8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53178" y="3352800"/>
              <a:ext cx="8838429" cy="1143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181600" y="2590800"/>
            <a:ext cx="1524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371600" y="4724400"/>
            <a:ext cx="6248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בהורשה המרובה קיבלנו את כל השיטות והתכונות שהיו שאבות.</a:t>
            </a:r>
          </a:p>
          <a:p>
            <a:pPr algn="ctr">
              <a:defRPr/>
            </a:pPr>
            <a:r>
              <a:rPr lang="he-IL" b="1" dirty="0"/>
              <a:t>המצב הוא שיש ב- </a:t>
            </a:r>
            <a:r>
              <a:rPr lang="en-US" b="1" dirty="0"/>
              <a:t>Centaur</a:t>
            </a:r>
            <a:r>
              <a:rPr lang="he-IL" b="1" dirty="0"/>
              <a:t> את התכונה </a:t>
            </a:r>
            <a:r>
              <a:rPr lang="en-US" b="1" dirty="0"/>
              <a:t>name</a:t>
            </a:r>
            <a:r>
              <a:rPr lang="he-IL" b="1" dirty="0"/>
              <a:t> פעמיים וכן את השיטה </a:t>
            </a:r>
            <a:r>
              <a:rPr lang="en-US" b="1"/>
              <a:t>getName</a:t>
            </a:r>
            <a:r>
              <a:rPr lang="he-IL" b="1" dirty="0"/>
              <a:t>. הקומפיילר לא יודע לאיזה מימוש לפנות ולכן נותן שגיאת קומפילציה. הדרך לפתור שיטה זו היא לדרוס את השיטה שנורשה מכמה אבות ביורש עצמו.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מהי הורשה?</a:t>
            </a:r>
            <a:endParaRPr lang="en-US" smtClean="0">
              <a:cs typeface="Arial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הורשה היא הרחבה של מחלקה מסוימת</a:t>
            </a:r>
          </a:p>
          <a:p>
            <a:pPr lvl="1"/>
            <a:r>
              <a:rPr lang="he-IL" sz="2600" smtClean="0"/>
              <a:t>למשל  </a:t>
            </a:r>
            <a:r>
              <a:rPr lang="en-US" sz="2600" smtClean="0">
                <a:cs typeface="Arial" charset="0"/>
              </a:rPr>
              <a:t>Student</a:t>
            </a:r>
            <a:r>
              <a:rPr lang="he-IL" sz="2600" smtClean="0"/>
              <a:t> הוא סוג של </a:t>
            </a:r>
            <a:r>
              <a:rPr lang="en-US" sz="2600" smtClean="0">
                <a:cs typeface="Arial" charset="0"/>
              </a:rPr>
              <a:t>Person</a:t>
            </a:r>
            <a:r>
              <a:rPr lang="he-IL" sz="2600" smtClean="0"/>
              <a:t>, הרחבה שלו</a:t>
            </a:r>
          </a:p>
          <a:p>
            <a:pPr lvl="1"/>
            <a:r>
              <a:rPr lang="he-IL" sz="2600" smtClean="0"/>
              <a:t>נשים לב לא להתבלבל בין הכלה לבין הורשה!</a:t>
            </a:r>
          </a:p>
          <a:p>
            <a:pPr lvl="2"/>
            <a:r>
              <a:rPr lang="he-IL" sz="2600" smtClean="0"/>
              <a:t>אם קיים היחס </a:t>
            </a:r>
            <a:r>
              <a:rPr lang="en-US" sz="2600" smtClean="0">
                <a:cs typeface="Arial" charset="0"/>
              </a:rPr>
              <a:t>B</a:t>
            </a:r>
            <a:r>
              <a:rPr lang="he-IL" sz="2600" smtClean="0"/>
              <a:t> הוא סוג </a:t>
            </a:r>
            <a:r>
              <a:rPr lang="en-US" sz="2600" smtClean="0">
                <a:cs typeface="Arial" charset="0"/>
              </a:rPr>
              <a:t>A</a:t>
            </a:r>
            <a:r>
              <a:rPr lang="he-IL" sz="2600" smtClean="0"/>
              <a:t>, אז </a:t>
            </a:r>
            <a:r>
              <a:rPr lang="en-US" sz="2600" smtClean="0">
                <a:cs typeface="Arial" charset="0"/>
              </a:rPr>
              <a:t>B</a:t>
            </a:r>
            <a:r>
              <a:rPr lang="he-IL" sz="2600" smtClean="0"/>
              <a:t> יורש מ- </a:t>
            </a:r>
            <a:r>
              <a:rPr lang="en-US" sz="2600" smtClean="0">
                <a:cs typeface="Arial" charset="0"/>
              </a:rPr>
              <a:t>A</a:t>
            </a:r>
            <a:endParaRPr lang="he-IL" sz="2600" smtClean="0"/>
          </a:p>
          <a:p>
            <a:pPr lvl="2"/>
            <a:r>
              <a:rPr lang="he-IL" sz="2600" smtClean="0"/>
              <a:t>אם </a:t>
            </a:r>
            <a:r>
              <a:rPr lang="en-US" sz="2600" smtClean="0">
                <a:cs typeface="Arial" charset="0"/>
              </a:rPr>
              <a:t>B</a:t>
            </a:r>
            <a:r>
              <a:rPr lang="he-IL" sz="2600" smtClean="0"/>
              <a:t> הוא חלק מהנתונים של </a:t>
            </a:r>
            <a:r>
              <a:rPr lang="en-US" sz="2600" smtClean="0">
                <a:cs typeface="Arial" charset="0"/>
              </a:rPr>
              <a:t>A</a:t>
            </a:r>
            <a:r>
              <a:rPr lang="he-IL" sz="2600" smtClean="0"/>
              <a:t>, אז זו הכלה (למשל </a:t>
            </a:r>
            <a:r>
              <a:rPr lang="en-US" sz="2600" smtClean="0">
                <a:cs typeface="Arial" charset="0"/>
              </a:rPr>
              <a:t>DateTime</a:t>
            </a:r>
            <a:r>
              <a:rPr lang="he-IL" sz="2600" smtClean="0"/>
              <a:t> יוכל בתוך </a:t>
            </a:r>
            <a:r>
              <a:rPr lang="en-US" sz="2600" smtClean="0">
                <a:cs typeface="Arial" charset="0"/>
              </a:rPr>
              <a:t>Person</a:t>
            </a:r>
            <a:r>
              <a:rPr lang="he-IL" sz="2600" smtClean="0"/>
              <a:t> מאחר ותאריך לידה זה חלק מנתוני </a:t>
            </a:r>
            <a:r>
              <a:rPr lang="en-US" sz="2600" smtClean="0">
                <a:cs typeface="Arial" charset="0"/>
              </a:rPr>
              <a:t>Person</a:t>
            </a:r>
            <a:r>
              <a:rPr lang="he-IL" sz="2600" smtClean="0"/>
              <a:t>)</a:t>
            </a:r>
          </a:p>
          <a:p>
            <a:r>
              <a:rPr lang="he-IL" smtClean="0"/>
              <a:t>הורשה היא יצירת מחלקה המכילה את כל התכונות והשיטות של המחלקה ממנה ירשה ויכולה להשתמש בהם (בהתאם להרשאה)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C57339-B6D1-4A64-B87F-0D28B541D81D}" type="slidenum">
              <a:rPr lang="he-IL"/>
              <a:pPr>
                <a:defRPr/>
              </a:pPr>
              <a:t>4</a:t>
            </a:fld>
            <a:endParaRPr lang="en-US"/>
          </a:p>
        </p:txBody>
      </p:sp>
      <p:sp>
        <p:nvSpPr>
          <p:cNvPr id="1536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 עם אב קדמון משותף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במקרה כזה תהייה כפילות בנכד עבור כל התכונות שיש באב-הקדמון </a:t>
            </a:r>
          </a:p>
          <a:p>
            <a:pPr lvl="1"/>
            <a:r>
              <a:rPr lang="he-IL" smtClean="0"/>
              <a:t>תכונות אלו יגיעו מכל אב בנפרד</a:t>
            </a:r>
          </a:p>
          <a:p>
            <a:r>
              <a:rPr lang="he-IL" smtClean="0"/>
              <a:t>ברוב המקרים, לא נרצה את כפילות התכונות (בעיית </a:t>
            </a:r>
            <a:r>
              <a:rPr lang="en-US" smtClean="0"/>
              <a:t>ambiguity</a:t>
            </a:r>
            <a:r>
              <a:rPr lang="he-IL" smtClean="0"/>
              <a:t> וכן בזבוז זכרון)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F4925-E158-4347-829D-C145DC5115AD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038475"/>
            <a:ext cx="2590800" cy="35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391400" cy="641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הקנטאור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439B29-DED5-438E-805B-0284E5023BC6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572000" y="914400"/>
            <a:ext cx="3505200" cy="609600"/>
          </a:xfrm>
          <a:prstGeom prst="wedgeRectCallout">
            <a:avLst>
              <a:gd name="adj1" fmla="val -80438"/>
              <a:gd name="adj2" fmla="val -82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התכונות והשיטות מ- </a:t>
            </a:r>
            <a:r>
              <a:rPr lang="en-US" b="1" dirty="0" err="1"/>
              <a:t>LivingThing</a:t>
            </a:r>
            <a:r>
              <a:rPr lang="he-IL" b="1" dirty="0"/>
              <a:t> יגיעו פעמיים ל- </a:t>
            </a:r>
            <a:r>
              <a:rPr lang="en-US" b="1" dirty="0"/>
              <a:t>Centaur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וירטואלית (1)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7E1C35-CE4E-42DC-B45B-B16E58499209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346200"/>
            <a:ext cx="7864475" cy="4130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438400" y="5638800"/>
            <a:ext cx="434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במחלקת הבסיס (האב הקדמון) אין שום שינוי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וירטואלית (2)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6DC5F-D4C3-4B64-A1FA-7CC1A82F44CD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6510338" cy="28527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8543925" cy="21605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9906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7526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724400" y="1295400"/>
            <a:ext cx="419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במחלקות היורשות נציין את המילה </a:t>
            </a:r>
            <a:r>
              <a:rPr lang="en-US" b="1" dirty="0"/>
              <a:t>virtual</a:t>
            </a:r>
            <a:endParaRPr lang="he-IL" b="1" dirty="0"/>
          </a:p>
        </p:txBody>
      </p:sp>
      <p:sp>
        <p:nvSpPr>
          <p:cNvPr id="11" name="Rectangle 10"/>
          <p:cNvSpPr/>
          <p:nvPr/>
        </p:nvSpPr>
        <p:spPr>
          <a:xfrm>
            <a:off x="2743200" y="24384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תוספת זו אינה משפיעה על שימוש במחלקה הנוכחית, אלא רק מצהירה שאם בעתיד ירשו ממחלקה זו וממחלקה נוספת היורשת מהאב-הקדמון, תכונות האב הקדמון יועברו פעם אחת בלבד לנכד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וירטואלית (3)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8B1371-8415-4A02-87DA-BE9605D051F8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7631113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47800" y="3352800"/>
            <a:ext cx="3733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810000" y="1447800"/>
            <a:ext cx="5029200" cy="1371600"/>
          </a:xfrm>
          <a:prstGeom prst="wedgeRectCallout">
            <a:avLst>
              <a:gd name="adj1" fmla="val -45632"/>
              <a:gd name="adj2" fmla="val 95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יורשים ממחלקות שירשו באופן </a:t>
            </a:r>
            <a:r>
              <a:rPr lang="en-US" b="1" dirty="0"/>
              <a:t>virtual</a:t>
            </a:r>
            <a:r>
              <a:rPr lang="he-IL" b="1" dirty="0"/>
              <a:t> מהסבא, יש לקרוא ל- </a:t>
            </a:r>
            <a:r>
              <a:rPr lang="en-US" b="1" dirty="0" err="1"/>
              <a:t>c’tor</a:t>
            </a:r>
            <a:r>
              <a:rPr lang="he-IL" b="1" dirty="0"/>
              <a:t> של הסבא מהנכד. הסיבה היא ההתלבטות איזה אבא יקרא לאב-הקדמון. </a:t>
            </a:r>
          </a:p>
          <a:p>
            <a:pPr algn="ctr">
              <a:defRPr/>
            </a:pPr>
            <a:r>
              <a:rPr lang="he-IL" b="1" dirty="0"/>
              <a:t>כאשר שניים 2 רבים, שלישי זוכה! </a:t>
            </a:r>
          </a:p>
          <a:p>
            <a:pPr algn="ctr">
              <a:defRPr/>
            </a:pPr>
            <a:r>
              <a:rPr lang="he-IL" b="1" dirty="0"/>
              <a:t>רק הנכד קורא ל- </a:t>
            </a:r>
            <a:r>
              <a:rPr lang="en-US" b="1" dirty="0" err="1"/>
              <a:t>c’tor</a:t>
            </a:r>
            <a:r>
              <a:rPr lang="he-IL" b="1" dirty="0"/>
              <a:t> של הסבא.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he-IL" smtClean="0"/>
              <a:t>הורשה וירטואלית:</a:t>
            </a:r>
            <a:br>
              <a:rPr lang="he-IL" smtClean="0"/>
            </a:br>
            <a:r>
              <a:rPr lang="en-US" smtClean="0"/>
              <a:t> </a:t>
            </a:r>
            <a:r>
              <a:rPr lang="he-IL" smtClean="0"/>
              <a:t>דוגמאת פלט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1B1AAE-756B-4E93-AEA0-6499EB8751C8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216525" cy="640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295400"/>
            <a:ext cx="3362325" cy="2736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5" y="1524000"/>
            <a:ext cx="1876425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8425" y="4122738"/>
            <a:ext cx="23526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295400" y="4876800"/>
            <a:ext cx="457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295400" y="6172200"/>
            <a:ext cx="457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2895600" y="5334000"/>
            <a:ext cx="3352800" cy="838200"/>
          </a:xfrm>
          <a:prstGeom prst="wedgeRectCallout">
            <a:avLst>
              <a:gd name="adj1" fmla="val -84190"/>
              <a:gd name="adj2" fmla="val -76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יורשים ממחלקה שירשה וירטואלית ממחלקה כלשהי, חובה לקרוא ל- </a:t>
            </a:r>
            <a:r>
              <a:rPr lang="en-US" b="1" dirty="0" err="1"/>
              <a:t>c’tor</a:t>
            </a:r>
            <a:r>
              <a:rPr lang="he-IL" b="1" dirty="0"/>
              <a:t> של האב הקדמון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895600" y="5334000"/>
            <a:ext cx="3352800" cy="838200"/>
          </a:xfrm>
          <a:prstGeom prst="wedgeRectCallout">
            <a:avLst>
              <a:gd name="adj1" fmla="val -88805"/>
              <a:gd name="adj2" fmla="val 47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יורשים ממחלקה שירשה וירטואלית ממחלקה כלשהי, חובה לקרוא ל- </a:t>
            </a:r>
            <a:r>
              <a:rPr lang="en-US" b="1" dirty="0" err="1"/>
              <a:t>c’tor</a:t>
            </a:r>
            <a:r>
              <a:rPr lang="he-IL" b="1" dirty="0"/>
              <a:t> של האב הקדמון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סדר המעבר בבנאים ב- </a:t>
            </a:r>
            <a:r>
              <a:rPr lang="en-US" smtClean="0"/>
              <a:t>init line</a:t>
            </a:r>
            <a:r>
              <a:rPr lang="he-IL" smtClean="0"/>
              <a:t> (1)</a:t>
            </a:r>
            <a:endParaRPr lang="en-US" smtClean="0"/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865BAB-2D89-4423-82DC-6BD3CC4B74A4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6199188" cy="5743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81400" y="2133600"/>
            <a:ext cx="518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כאשר בשורת האתחול מאתחלים גם את האב וגם אובייקט מוכל, ראשית יאותחל האב ורק אח"כ האובייקט המוכל, ללא קשר לסדר כתיבתם ב- </a:t>
            </a:r>
            <a:r>
              <a:rPr lang="en-US" b="1" dirty="0"/>
              <a:t>init line</a:t>
            </a:r>
            <a:endParaRPr lang="he-IL" b="1" dirty="0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5486400"/>
            <a:ext cx="3473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76400" y="4876800"/>
            <a:ext cx="16764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סדר המעבר בבנאים ב- </a:t>
            </a:r>
            <a:r>
              <a:rPr lang="en-US" smtClean="0"/>
              <a:t>init line</a:t>
            </a:r>
            <a:r>
              <a:rPr lang="he-IL" smtClean="0"/>
              <a:t> (2)</a:t>
            </a:r>
            <a:endParaRPr lang="en-US" smtClean="0"/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D125E8-98D3-4AFB-9D25-E9D2AE604030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204075" cy="5591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81400" y="2133600"/>
            <a:ext cx="518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במקרה של הורשה מרובה, סדר הקריאות לאתחול האבות יהיה כסדר הירושה בהגדרת המחלקה, ללא קשר לסדר כתיבתם ב- </a:t>
            </a:r>
            <a:r>
              <a:rPr lang="en-US" b="1" dirty="0"/>
              <a:t>init line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1676400" y="4800600"/>
            <a:ext cx="2514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676400" y="3962400"/>
            <a:ext cx="3810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573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334000"/>
            <a:ext cx="44688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7391400" cy="5865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סדר המעבר בבנאים ב- </a:t>
            </a:r>
            <a:r>
              <a:rPr lang="en-US" smtClean="0"/>
              <a:t>init line</a:t>
            </a:r>
            <a:r>
              <a:rPr lang="he-IL" smtClean="0"/>
              <a:t> (3)</a:t>
            </a:r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5334000" y="2057400"/>
            <a:ext cx="3581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במידה ויש הורשה מרובה וירטואלית, סדר הקריאות יהיה ראשית לסב, ורק אח"כ לאבות עפ"י סדר הירושה בהגדרת המחלקה, ללא קשר לסדר כתיבתם ב- </a:t>
            </a:r>
            <a:r>
              <a:rPr lang="en-US" b="1" dirty="0"/>
              <a:t>init line</a:t>
            </a:r>
          </a:p>
        </p:txBody>
      </p:sp>
      <p:sp>
        <p:nvSpPr>
          <p:cNvPr id="58373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2954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416753-95AD-4C87-B943-F6E26F1B574A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5257800"/>
            <a:ext cx="3581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562600"/>
            <a:ext cx="4714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371600" y="4572000"/>
            <a:ext cx="3124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828800" y="3276600"/>
            <a:ext cx="2667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828800" y="2057400"/>
            <a:ext cx="2667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הרשאת ההורשה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תחביר: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באופן זה משמע שכל התכונות והשיטות שב- </a:t>
            </a:r>
            <a:r>
              <a:rPr lang="en-US" dirty="0" smtClean="0"/>
              <a:t>A</a:t>
            </a:r>
            <a:r>
              <a:rPr lang="he-IL" dirty="0" smtClean="0"/>
              <a:t> נגישות ל- </a:t>
            </a:r>
            <a:r>
              <a:rPr lang="en-US" dirty="0" smtClean="0"/>
              <a:t>B</a:t>
            </a:r>
            <a:r>
              <a:rPr lang="he-IL" dirty="0" smtClean="0"/>
              <a:t> בהתאם להרשאתם המקורית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ניתן להגדיר שהרשאת ההורשה היא </a:t>
            </a:r>
            <a:r>
              <a:rPr lang="en-US" dirty="0" smtClean="0"/>
              <a:t>private</a:t>
            </a:r>
            <a:r>
              <a:rPr lang="he-IL" dirty="0" smtClean="0"/>
              <a:t> או </a:t>
            </a:r>
            <a:r>
              <a:rPr lang="en-US" dirty="0" smtClean="0"/>
              <a:t>protected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כאשר הרשאת ההורשה היא </a:t>
            </a:r>
            <a:r>
              <a:rPr lang="en-US" dirty="0" smtClean="0"/>
              <a:t>private</a:t>
            </a:r>
            <a:r>
              <a:rPr lang="he-IL" dirty="0" smtClean="0"/>
              <a:t> משמע שכל מה שבבסיס יהפוך להיות </a:t>
            </a:r>
            <a:r>
              <a:rPr lang="en-US" dirty="0" smtClean="0"/>
              <a:t>private</a:t>
            </a:r>
            <a:r>
              <a:rPr lang="he-IL" dirty="0" smtClean="0"/>
              <a:t> ברמה של היורש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כאשר הרשאת ההורשה היא </a:t>
            </a:r>
            <a:r>
              <a:rPr lang="en-US" dirty="0" smtClean="0"/>
              <a:t>protected</a:t>
            </a:r>
            <a:r>
              <a:rPr lang="he-IL" dirty="0" smtClean="0"/>
              <a:t> משמע שכל מה שבבסיס יהפוך להיות </a:t>
            </a:r>
            <a:r>
              <a:rPr lang="en-US" dirty="0" smtClean="0"/>
              <a:t>protected</a:t>
            </a:r>
            <a:r>
              <a:rPr lang="he-IL" dirty="0" smtClean="0"/>
              <a:t> ברמה של היורש (פרט למה שהיה </a:t>
            </a:r>
            <a:r>
              <a:rPr lang="en-US" dirty="0" smtClean="0"/>
              <a:t>private</a:t>
            </a:r>
            <a:r>
              <a:rPr lang="he-IL" dirty="0" smtClean="0"/>
              <a:t> בבסיס וישאר </a:t>
            </a:r>
            <a:r>
              <a:rPr lang="en-US" dirty="0" smtClean="0"/>
              <a:t>private</a:t>
            </a:r>
            <a:r>
              <a:rPr lang="he-IL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כלומר, הורשה עם הרשאת השונה מ- </a:t>
            </a:r>
            <a:r>
              <a:rPr lang="en-US" dirty="0" smtClean="0"/>
              <a:t>public</a:t>
            </a:r>
            <a:r>
              <a:rPr lang="he-IL" dirty="0" smtClean="0"/>
              <a:t> מורידה את רמת הנגישות של התכונות והשיטות ברמת המחלקה היורשת</a:t>
            </a:r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D6666-88C7-44A7-B65A-D08F08BD3B13}" type="slidenum">
              <a:rPr lang="he-IL"/>
              <a:pPr>
                <a:defRPr/>
              </a:pPr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158409"/>
            <a:ext cx="3048000" cy="336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הבדל בן הורשה להכלה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066800"/>
            <a:ext cx="8534400" cy="5181600"/>
          </a:xfrm>
        </p:spPr>
        <p:txBody>
          <a:bodyPr/>
          <a:lstStyle/>
          <a:p>
            <a:r>
              <a:rPr lang="he-IL" sz="2400" dirty="0" smtClean="0"/>
              <a:t>לחתול נשמור את צבעו ואורך השפם שלו.</a:t>
            </a:r>
          </a:p>
          <a:p>
            <a:pPr lvl="1"/>
            <a:r>
              <a:rPr lang="he-IL" sz="2200" dirty="0" smtClean="0"/>
              <a:t>לחתול-רחוב נשמור </a:t>
            </a:r>
            <a:r>
              <a:rPr lang="he-IL" sz="2200" u="sng" dirty="0" smtClean="0"/>
              <a:t>בנוסף</a:t>
            </a:r>
            <a:r>
              <a:rPr lang="he-IL" sz="2200" dirty="0" smtClean="0"/>
              <a:t> את מספר הקרבות שלו.</a:t>
            </a:r>
          </a:p>
          <a:p>
            <a:pPr lvl="1"/>
            <a:r>
              <a:rPr lang="he-IL" sz="2200" dirty="0" smtClean="0"/>
              <a:t>לחתול-סיאמי נשמור </a:t>
            </a:r>
            <a:r>
              <a:rPr lang="he-IL" sz="2200" u="sng" dirty="0" smtClean="0"/>
              <a:t>בנוסף</a:t>
            </a:r>
            <a:r>
              <a:rPr lang="he-IL" sz="2200" dirty="0" smtClean="0"/>
              <a:t> את האוכל המועדף שלו.</a:t>
            </a:r>
          </a:p>
          <a:p>
            <a:r>
              <a:rPr lang="he-IL" sz="2400" dirty="0" smtClean="0"/>
              <a:t>חתול-רחוב וחתול-סיאמי הם </a:t>
            </a:r>
            <a:r>
              <a:rPr lang="he-IL" sz="2400" u="sng" dirty="0" smtClean="0"/>
              <a:t>סוג של</a:t>
            </a:r>
            <a:r>
              <a:rPr lang="he-IL" sz="2400" dirty="0" smtClean="0"/>
              <a:t> חתול, כלומר מרחיבים אותו מבחינת הנתונים, לכן נשתמש </a:t>
            </a:r>
            <a:r>
              <a:rPr lang="he-IL" sz="2400" u="sng" dirty="0" smtClean="0"/>
              <a:t>בהורשה</a:t>
            </a:r>
            <a:r>
              <a:rPr lang="he-IL" sz="2400" dirty="0" smtClean="0"/>
              <a:t> כדי לתאר מחלקות אלו.</a:t>
            </a:r>
          </a:p>
          <a:p>
            <a:endParaRPr lang="he-IL" sz="2400" dirty="0" smtClean="0"/>
          </a:p>
          <a:p>
            <a:r>
              <a:rPr lang="he-IL" sz="2400" dirty="0" smtClean="0"/>
              <a:t>לכלב נשמור את מספר הפעמים בדקה שהוא מקשקש בזנב והאם הוא רודף אחרי חתולים.</a:t>
            </a:r>
          </a:p>
          <a:p>
            <a:pPr lvl="1"/>
            <a:r>
              <a:rPr lang="he-IL" sz="2200" dirty="0" smtClean="0"/>
              <a:t>יש 2 סוגי כלבים: לאסי ופודל.</a:t>
            </a:r>
          </a:p>
          <a:p>
            <a:r>
              <a:rPr lang="he-IL" sz="2400" dirty="0" smtClean="0"/>
              <a:t>מאחר וללאסי ולפודל אין נתונים נוספים המייחדים אותם, נחזיק את נתון סוג הכלב בתור שדה במחלקה המתארת כלב.</a:t>
            </a:r>
          </a:p>
          <a:p>
            <a:r>
              <a:rPr lang="he-IL" sz="2400" dirty="0" smtClean="0"/>
              <a:t>אם היינו אומרים שלכלב פודל יש לשמור גם את התדירות בה הוא מקבל דלקות אוזניים, היינו משתמשים בהורשה.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066800"/>
            <a:ext cx="3098359" cy="1595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2968487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362200"/>
            <a:ext cx="2968487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592541"/>
            <a:ext cx="2968487" cy="218925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להרשאות בהורשה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50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47800" y="457200"/>
            <a:ext cx="914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2667000"/>
            <a:ext cx="1295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47800" y="4876800"/>
            <a:ext cx="9906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2819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ניתן לראות שלא משנה מהי הרשאת הירושה, אין הבדל במחלקה היורשת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600200" y="4495800"/>
            <a:ext cx="1295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3098359" cy="1595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2968487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572000"/>
            <a:ext cx="3021027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להרשאות בהורשה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838200"/>
            <a:ext cx="5562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r>
              <a:rPr lang="he-IL" b="1" dirty="0" smtClean="0"/>
              <a:t> יורש מ- </a:t>
            </a:r>
            <a:r>
              <a:rPr lang="en-US" b="1" dirty="0" smtClean="0"/>
              <a:t>A</a:t>
            </a:r>
            <a:r>
              <a:rPr lang="he-IL" b="1" dirty="0" smtClean="0"/>
              <a:t> בהרשאת </a:t>
            </a:r>
            <a:r>
              <a:rPr lang="en-US" b="1" dirty="0" smtClean="0"/>
              <a:t>protected</a:t>
            </a:r>
            <a:r>
              <a:rPr lang="he-IL" b="1" dirty="0" smtClean="0"/>
              <a:t>, משמע שכל מי שישתמש ב- </a:t>
            </a:r>
            <a:r>
              <a:rPr lang="en-US" b="1" dirty="0" smtClean="0"/>
              <a:t>C</a:t>
            </a:r>
            <a:r>
              <a:rPr lang="he-IL" b="1" dirty="0" smtClean="0"/>
              <a:t> (ירש ממנו או יפעיל מתודות שלו) יתקל מקסימום בהרשאת </a:t>
            </a:r>
            <a:r>
              <a:rPr lang="en-US" b="1" dirty="0" smtClean="0"/>
              <a:t>protected</a:t>
            </a:r>
            <a:r>
              <a:rPr lang="he-IL" b="1" dirty="0" smtClean="0"/>
              <a:t>.</a:t>
            </a:r>
          </a:p>
          <a:p>
            <a:pPr algn="ctr"/>
            <a:r>
              <a:rPr lang="he-IL" b="1" dirty="0" smtClean="0"/>
              <a:t>בדוגמה זו ב- </a:t>
            </a:r>
            <a:r>
              <a:rPr lang="en-US" b="1" dirty="0" smtClean="0"/>
              <a:t>C</a:t>
            </a:r>
            <a:r>
              <a:rPr lang="he-IL" b="1" dirty="0" smtClean="0"/>
              <a:t> אין הבדל מאחר והוא בן ולכן הרשאת </a:t>
            </a:r>
            <a:r>
              <a:rPr lang="en-US" b="1" dirty="0" smtClean="0"/>
              <a:t>protected</a:t>
            </a:r>
            <a:r>
              <a:rPr lang="he-IL" b="1" dirty="0" smtClean="0"/>
              <a:t> מספקת.</a:t>
            </a:r>
          </a:p>
          <a:p>
            <a:pPr algn="ctr"/>
            <a:r>
              <a:rPr lang="he-IL" b="1" dirty="0" smtClean="0"/>
              <a:t>אבל ניסיון לפנות דרך אובייקט מסוג </a:t>
            </a:r>
            <a:r>
              <a:rPr lang="en-US" b="1" dirty="0" smtClean="0"/>
              <a:t>C</a:t>
            </a:r>
            <a:r>
              <a:rPr lang="he-IL" b="1" dirty="0" smtClean="0"/>
              <a:t> או יורשיו למתודה שמוגדרת כ- </a:t>
            </a:r>
            <a:r>
              <a:rPr lang="en-US" b="1" dirty="0" smtClean="0"/>
              <a:t>public</a:t>
            </a:r>
            <a:r>
              <a:rPr lang="he-IL" b="1" dirty="0" smtClean="0"/>
              <a:t> ב- </a:t>
            </a:r>
            <a:r>
              <a:rPr lang="en-US" b="1" dirty="0" smtClean="0"/>
              <a:t>A</a:t>
            </a:r>
            <a:r>
              <a:rPr lang="he-IL" b="1" dirty="0" smtClean="0"/>
              <a:t>, נתקלת בשגיאה. 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2971800"/>
            <a:ext cx="2138362" cy="28878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8" name="Straight Connector 17"/>
          <p:cNvCxnSpPr/>
          <p:nvPr/>
        </p:nvCxnSpPr>
        <p:spPr>
          <a:xfrm>
            <a:off x="1447800" y="2743200"/>
            <a:ext cx="1295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להרשאות בהורשה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09800"/>
            <a:ext cx="3048000" cy="220452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419600"/>
            <a:ext cx="3048000" cy="2262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886200"/>
            <a:ext cx="1962510" cy="280358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609600"/>
            <a:ext cx="3098359" cy="1595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1524000" y="2514600"/>
            <a:ext cx="1295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6096000"/>
            <a:ext cx="914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838200"/>
            <a:ext cx="5562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r>
              <a:rPr lang="he-IL" b="1" dirty="0" smtClean="0"/>
              <a:t> יורש מ- </a:t>
            </a:r>
            <a:r>
              <a:rPr lang="en-US" b="1" dirty="0" smtClean="0"/>
              <a:t>A</a:t>
            </a:r>
            <a:r>
              <a:rPr lang="he-IL" b="1" dirty="0" smtClean="0"/>
              <a:t> בהרשאת </a:t>
            </a:r>
            <a:r>
              <a:rPr lang="en-US" b="1" dirty="0" smtClean="0"/>
              <a:t>private</a:t>
            </a:r>
            <a:r>
              <a:rPr lang="he-IL" b="1" dirty="0" smtClean="0"/>
              <a:t>, משמע שכל מי שישתמש ב- </a:t>
            </a:r>
            <a:r>
              <a:rPr lang="en-US" b="1" dirty="0" smtClean="0"/>
              <a:t>E</a:t>
            </a:r>
            <a:r>
              <a:rPr lang="he-IL" b="1" dirty="0" smtClean="0"/>
              <a:t> (ירש ממנו או יפעיל מתודות שלו) יתקל מקסימום בהרשאת </a:t>
            </a:r>
            <a:r>
              <a:rPr lang="en-US" b="1" dirty="0" smtClean="0"/>
              <a:t>private</a:t>
            </a:r>
            <a:r>
              <a:rPr lang="he-IL" b="1" dirty="0" smtClean="0"/>
              <a:t>.</a:t>
            </a:r>
          </a:p>
          <a:p>
            <a:pPr algn="ctr"/>
            <a:r>
              <a:rPr lang="he-IL" b="1" dirty="0" smtClean="0"/>
              <a:t>בדוגמה זו </a:t>
            </a:r>
            <a:r>
              <a:rPr lang="en-US" b="1" dirty="0" smtClean="0"/>
              <a:t>F</a:t>
            </a:r>
            <a:r>
              <a:rPr lang="he-IL" b="1" dirty="0" smtClean="0"/>
              <a:t> אינה יכולה להפעיל שיטות של </a:t>
            </a:r>
            <a:r>
              <a:rPr lang="en-US" b="1" dirty="0" smtClean="0"/>
              <a:t>A</a:t>
            </a:r>
            <a:r>
              <a:rPr lang="he-IL" b="1" dirty="0" smtClean="0"/>
              <a:t> למרות הירושה, מאחר והיא קיבלה את השיטה כ- </a:t>
            </a:r>
            <a:r>
              <a:rPr lang="en-US" b="1" dirty="0" smtClean="0"/>
              <a:t>private</a:t>
            </a:r>
            <a:r>
              <a:rPr lang="he-IL" b="1" dirty="0" smtClean="0"/>
              <a:t>.</a:t>
            </a:r>
          </a:p>
          <a:p>
            <a:pPr algn="ctr"/>
            <a:r>
              <a:rPr lang="he-IL" b="1" dirty="0" smtClean="0"/>
              <a:t>ג םניסיון לפנות דרך אובייקט מסוג </a:t>
            </a:r>
            <a:r>
              <a:rPr lang="en-US" b="1" dirty="0" smtClean="0"/>
              <a:t>E</a:t>
            </a:r>
            <a:r>
              <a:rPr lang="he-IL" b="1" dirty="0" smtClean="0"/>
              <a:t> או יורשיו למתודה שמוגדרת כ- </a:t>
            </a:r>
            <a:r>
              <a:rPr lang="en-US" b="1" dirty="0" smtClean="0"/>
              <a:t>public</a:t>
            </a:r>
            <a:r>
              <a:rPr lang="he-IL" b="1" dirty="0" smtClean="0"/>
              <a:t> ב- </a:t>
            </a:r>
            <a:r>
              <a:rPr lang="en-US" b="1" dirty="0" smtClean="0"/>
              <a:t>A</a:t>
            </a:r>
            <a:r>
              <a:rPr lang="he-IL" b="1" dirty="0" smtClean="0"/>
              <a:t>, נתקלת בשגיאה.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משמעות נוספת לשינוי הרשאת הירושה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066800"/>
            <a:ext cx="3414653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5486400"/>
            <a:ext cx="2590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3414653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4114800" y="4343400"/>
            <a:ext cx="4800600" cy="1219200"/>
          </a:xfrm>
          <a:prstGeom prst="wedgeRoundRectCallout">
            <a:avLst>
              <a:gd name="adj1" fmla="val -85936"/>
              <a:gd name="adj2" fmla="val 59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הקוד אינו מתקמפל מאחר ושינוי הרשאת הירושה באה לומר כי רוצים להסתיר את העובדה ש- </a:t>
            </a:r>
            <a:r>
              <a:rPr lang="en-US" b="1" dirty="0" smtClean="0"/>
              <a:t>B</a:t>
            </a:r>
            <a:r>
              <a:rPr lang="he-IL" b="1" dirty="0" smtClean="0"/>
              <a:t> יורש מ- </a:t>
            </a:r>
            <a:r>
              <a:rPr lang="en-US" b="1" dirty="0" smtClean="0"/>
              <a:t>A</a:t>
            </a:r>
            <a:r>
              <a:rPr lang="he-IL" b="1" dirty="0" smtClean="0"/>
              <a:t>, ולכן לא ניתן להגדיר את </a:t>
            </a:r>
            <a:r>
              <a:rPr lang="en-US" b="1" dirty="0" smtClean="0"/>
              <a:t>B</a:t>
            </a:r>
            <a:r>
              <a:rPr lang="he-IL" b="1" dirty="0" smtClean="0"/>
              <a:t> כהפניה ל- </a:t>
            </a:r>
            <a:r>
              <a:rPr lang="en-US" b="1" dirty="0" smtClean="0"/>
              <a:t>A</a:t>
            </a:r>
            <a:r>
              <a:rPr lang="he-IL" b="1" dirty="0" smtClean="0"/>
              <a:t>, שכן פעולה </a:t>
            </a:r>
            <a:r>
              <a:rPr lang="he-IL" b="1" smtClean="0"/>
              <a:t>זו מסגירה את קיום </a:t>
            </a:r>
            <a:r>
              <a:rPr lang="he-IL" b="1" dirty="0" smtClean="0"/>
              <a:t>ההורשה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ההרשאה </a:t>
            </a:r>
            <a:r>
              <a:rPr lang="en-US" dirty="0" smtClean="0"/>
              <a:t>protected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מעבר בבנאים בהורשה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מעבר ב- </a:t>
            </a:r>
            <a:r>
              <a:rPr lang="en-US" dirty="0" err="1" smtClean="0"/>
              <a:t>d’tor</a:t>
            </a:r>
            <a:r>
              <a:rPr lang="he-IL" dirty="0" smtClean="0"/>
              <a:t> בהורשה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ה- </a:t>
            </a:r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r>
              <a:rPr lang="he-IL" dirty="0" smtClean="0"/>
              <a:t> שניתן במתנה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אופרטור ההשמה שניתן במתנה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שליחת יורש לפונקציה המצפה לקבל בסיס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הורשה בשרשרת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הורשה מרובה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הורשה מרובה עם אב-קדמון משותף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סדר האתחול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הורשת </a:t>
            </a:r>
            <a:r>
              <a:rPr lang="en-US" dirty="0" smtClean="0"/>
              <a:t>protected</a:t>
            </a:r>
            <a:r>
              <a:rPr lang="he-IL" dirty="0" smtClean="0"/>
              <a:t> ו- </a:t>
            </a:r>
            <a:r>
              <a:rPr lang="en-US" dirty="0" smtClean="0"/>
              <a:t>private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D6666-88C7-44A7-B65A-D08F08BD3B13}" type="slidenum">
              <a:rPr lang="he-IL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4294967295"/>
          </p:nvPr>
        </p:nvSpPr>
        <p:spPr>
          <a:xfrm>
            <a:off x="914400" y="12192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he-IL" sz="1400" u="sng" dirty="0" smtClean="0"/>
              <a:t>בכל המחלקות יש </a:t>
            </a:r>
            <a:r>
              <a:rPr lang="he-IL" sz="1400" u="sng" dirty="0"/>
              <a:t>להגדיר בנאי המקבל את כל הנתונים, ובמקרה הצורך: בנאי ריק, בנאי העתקה, </a:t>
            </a:r>
            <a:r>
              <a:rPr lang="en-US" sz="1400" u="sng" dirty="0" err="1"/>
              <a:t>d'tor</a:t>
            </a:r>
            <a:r>
              <a:rPr lang="he-IL" sz="1400" u="sng" dirty="0"/>
              <a:t> ואופרטור השמה. לצורך התרגול יש לשים הדפסה במימושים אלו ובסוף לוודא הבנה מעבר בכולם!</a:t>
            </a:r>
            <a:endParaRPr lang="en-US" sz="1400" dirty="0"/>
          </a:p>
          <a:p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he-IL" sz="1400" dirty="0"/>
              <a:t>כתוב את המחלקה </a:t>
            </a:r>
            <a:r>
              <a:rPr lang="en-US" sz="1400" dirty="0"/>
              <a:t>Cat</a:t>
            </a:r>
            <a:r>
              <a:rPr lang="he-IL" sz="1400" dirty="0"/>
              <a:t> המכילה את הנתונים הבאים: שם, אורך שפם, וצבע. </a:t>
            </a:r>
            <a:r>
              <a:rPr lang="he-IL" sz="1400" dirty="0" smtClean="0"/>
              <a:t>השם והצבע צריכים </a:t>
            </a:r>
            <a:r>
              <a:rPr lang="he-IL" sz="1400" dirty="0"/>
              <a:t>להיות מחרוזות דינאמיות.</a:t>
            </a:r>
            <a:endParaRPr lang="en-US" sz="1400" dirty="0"/>
          </a:p>
          <a:p>
            <a:pPr marL="630238" lvl="1" indent="-185738"/>
            <a:r>
              <a:rPr lang="he-IL" sz="1200" dirty="0"/>
              <a:t>האם יש צורך לממש בנאי העתקה, אופרטור השמה ו- </a:t>
            </a:r>
            <a:r>
              <a:rPr lang="en-US" sz="1200" dirty="0" err="1"/>
              <a:t>d'tor</a:t>
            </a:r>
            <a:r>
              <a:rPr lang="he-IL" sz="1200" dirty="0"/>
              <a:t>  למחלקה זו?</a:t>
            </a:r>
            <a:endParaRPr lang="en-US" sz="1200" dirty="0"/>
          </a:p>
          <a:p>
            <a:pPr marL="630238" lvl="1" indent="-185738"/>
            <a:r>
              <a:rPr lang="he-IL" sz="1200" dirty="0"/>
              <a:t>העמס את האופרטור &gt;&gt;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he-IL" sz="1400" dirty="0"/>
              <a:t>כתוב את המחלקה </a:t>
            </a:r>
            <a:r>
              <a:rPr lang="en-US" sz="1400" dirty="0" err="1"/>
              <a:t>StreetCat</a:t>
            </a:r>
            <a:r>
              <a:rPr lang="he-IL" sz="1400" dirty="0"/>
              <a:t> המכילה את כל נתוני </a:t>
            </a:r>
            <a:r>
              <a:rPr lang="en-US" sz="1400" dirty="0"/>
              <a:t>Cat</a:t>
            </a:r>
            <a:r>
              <a:rPr lang="he-IL" sz="1400" dirty="0"/>
              <a:t> ובנוסף את מספר הקרבות בהם השתתף.</a:t>
            </a:r>
            <a:endParaRPr lang="en-US" sz="1400" dirty="0"/>
          </a:p>
          <a:p>
            <a:pPr marL="661988" lvl="1" indent="-342900">
              <a:buFont typeface="+mj-lt"/>
              <a:buAutoNum type="arabicPeriod"/>
            </a:pPr>
            <a:r>
              <a:rPr lang="he-IL" sz="1200" dirty="0"/>
              <a:t>העמס את האופרטור &gt;&gt;</a:t>
            </a:r>
            <a:endParaRPr lang="en-US" sz="1200" dirty="0"/>
          </a:p>
          <a:p>
            <a:pPr marL="661988" lvl="1" indent="-342900">
              <a:buFont typeface="+mj-lt"/>
              <a:buAutoNum type="arabicPeriod"/>
            </a:pPr>
            <a:r>
              <a:rPr lang="he-IL" sz="1200" dirty="0"/>
              <a:t>האם יש צורך לממש בנאי העתקה, אופרטור השמה ומפרק  למחלקה זו?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he-IL" sz="1400" dirty="0"/>
              <a:t>כתוב את המחלקה </a:t>
            </a:r>
            <a:r>
              <a:rPr lang="en-US" sz="1400" dirty="0" err="1"/>
              <a:t>SiamiCat</a:t>
            </a:r>
            <a:r>
              <a:rPr lang="he-IL" sz="1400" dirty="0"/>
              <a:t> המכילה את כל נתוני </a:t>
            </a:r>
            <a:r>
              <a:rPr lang="en-US" sz="1400" dirty="0"/>
              <a:t>Cat</a:t>
            </a:r>
            <a:r>
              <a:rPr lang="he-IL" sz="1400" dirty="0"/>
              <a:t> ובנוסף מהו סוג האוכל המועדף עליו.</a:t>
            </a:r>
            <a:endParaRPr lang="en-US" sz="1400" dirty="0"/>
          </a:p>
          <a:p>
            <a:pPr marL="661988" lvl="1" indent="-342900">
              <a:buFont typeface="+mj-lt"/>
              <a:buAutoNum type="arabicPeriod"/>
            </a:pPr>
            <a:r>
              <a:rPr lang="he-IL" sz="1200" dirty="0"/>
              <a:t>העמס את האופרטור &gt;&gt;</a:t>
            </a:r>
            <a:endParaRPr lang="en-US" sz="1200" dirty="0"/>
          </a:p>
          <a:p>
            <a:pPr marL="661988" lvl="1" indent="-342900">
              <a:buFont typeface="+mj-lt"/>
              <a:buAutoNum type="arabicPeriod"/>
            </a:pPr>
            <a:r>
              <a:rPr lang="he-IL" sz="1200" dirty="0"/>
              <a:t>האם יש צורך לממש בנאי העתקה, אופרטור השמה ומפרק  למחלקה זו?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he-IL" sz="1400" dirty="0"/>
              <a:t>כתוב את המחלקה </a:t>
            </a:r>
            <a:r>
              <a:rPr lang="en-US" sz="1400" dirty="0" err="1"/>
              <a:t>SiamiStreetCat</a:t>
            </a:r>
            <a:r>
              <a:rPr lang="he-IL" sz="1400" dirty="0"/>
              <a:t> שהוא הכלאה בין חתול רחוב לחתול </a:t>
            </a:r>
            <a:r>
              <a:rPr lang="he-IL" sz="1400" dirty="0" err="1"/>
              <a:t>סאמי</a:t>
            </a:r>
            <a:r>
              <a:rPr lang="he-IL" sz="1400" dirty="0"/>
              <a:t>, ולכן יש לו את כל </a:t>
            </a:r>
            <a:r>
              <a:rPr lang="he-IL" sz="1400" dirty="0" err="1"/>
              <a:t>התתכונות</a:t>
            </a:r>
            <a:r>
              <a:rPr lang="he-IL" sz="1400" dirty="0"/>
              <a:t> של שניהם.</a:t>
            </a:r>
            <a:endParaRPr lang="en-US" sz="1400" dirty="0"/>
          </a:p>
          <a:p>
            <a:pPr marL="630238" lvl="1" indent="-185738"/>
            <a:r>
              <a:rPr lang="he-IL" sz="1200" dirty="0"/>
              <a:t>העמס את האופרטור &gt;&gt;</a:t>
            </a:r>
            <a:endParaRPr lang="en-US" sz="1200" dirty="0"/>
          </a:p>
          <a:p>
            <a:pPr marL="630238" lvl="1" indent="-185738"/>
            <a:r>
              <a:rPr lang="he-IL" sz="1200" dirty="0"/>
              <a:t>האם יש צורך לממש בנאי העתקה, אופרטור השמה ומפרק  למחלקה זו?</a:t>
            </a:r>
            <a:endParaRPr lang="en-US" sz="1200" dirty="0"/>
          </a:p>
          <a:p>
            <a:endParaRPr lang="he-IL" sz="14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Keren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85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</a:t>
            </a:r>
            <a:r>
              <a:rPr lang="en-US" smtClean="0">
                <a:cs typeface="Arial" charset="0"/>
              </a:rPr>
              <a:t>Person</a:t>
            </a:r>
            <a:r>
              <a:rPr lang="he-IL" smtClean="0"/>
              <a:t> ו- </a:t>
            </a:r>
            <a:r>
              <a:rPr lang="en-US" smtClean="0">
                <a:cs typeface="Arial" charset="0"/>
              </a:rPr>
              <a:t>Student</a:t>
            </a:r>
          </a:p>
        </p:txBody>
      </p:sp>
      <p:sp>
        <p:nvSpPr>
          <p:cNvPr id="16387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800" smtClean="0"/>
              <a:t>ל-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יש שם ו- ת.ז והוא יודע להחזיר את שמו ולעשות כיף</a:t>
            </a:r>
          </a:p>
          <a:p>
            <a:pPr>
              <a:lnSpc>
                <a:spcPct val="90000"/>
              </a:lnSpc>
            </a:pPr>
            <a:r>
              <a:rPr lang="he-IL" sz="2800" smtClean="0"/>
              <a:t>ל- </a:t>
            </a:r>
            <a:r>
              <a:rPr lang="en-US" sz="2800" smtClean="0">
                <a:cs typeface="Arial" charset="0"/>
              </a:rPr>
              <a:t>Student</a:t>
            </a:r>
            <a:r>
              <a:rPr lang="he-IL" sz="2800" smtClean="0"/>
              <a:t> יש שם, ת.ז. וממוצע, והוא יודע להחזיר את שמו, לעשות כיף (באופן שונה מ- </a:t>
            </a:r>
            <a:r>
              <a:rPr lang="en-US" sz="2800" smtClean="0"/>
              <a:t>Person</a:t>
            </a:r>
            <a:r>
              <a:rPr lang="he-IL" sz="2800" smtClean="0"/>
              <a:t>) ולהירשם לקורסים </a:t>
            </a:r>
          </a:p>
          <a:p>
            <a:pPr>
              <a:lnSpc>
                <a:spcPct val="90000"/>
              </a:lnSpc>
            </a:pPr>
            <a:r>
              <a:rPr lang="he-IL" sz="2800" smtClean="0"/>
              <a:t>ייצור 2 מחלקות אלו יגרור שיכפול בקוד וייצר בעיית תחזוקה</a:t>
            </a:r>
          </a:p>
          <a:p>
            <a:pPr lvl="1">
              <a:lnSpc>
                <a:spcPct val="90000"/>
              </a:lnSpc>
            </a:pPr>
            <a:r>
              <a:rPr lang="he-IL" sz="2800" smtClean="0"/>
              <a:t>אם נחליט שלכל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צריך לשמור גם את תאריך הלידה שלו, נצטרך לתחזק זאת ב- 2 מקומות שונים..</a:t>
            </a:r>
          </a:p>
          <a:p>
            <a:pPr>
              <a:lnSpc>
                <a:spcPct val="90000"/>
              </a:lnSpc>
            </a:pPr>
            <a:r>
              <a:rPr lang="he-IL" sz="2800" smtClean="0"/>
              <a:t>מאחר ו- </a:t>
            </a:r>
            <a:r>
              <a:rPr lang="en-US" sz="2800" smtClean="0">
                <a:cs typeface="Arial" charset="0"/>
              </a:rPr>
              <a:t>Student</a:t>
            </a:r>
            <a:r>
              <a:rPr lang="he-IL" sz="2800" smtClean="0"/>
              <a:t> הוא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מורחב, נרצה להשתמש במנגנון ההורשה</a:t>
            </a:r>
          </a:p>
          <a:p>
            <a:pPr>
              <a:lnSpc>
                <a:spcPct val="90000"/>
              </a:lnSpc>
            </a:pPr>
            <a:endParaRPr lang="en-US" sz="2800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122C6E-524C-4424-851A-AD277A432EF6}" type="slidenum">
              <a:rPr lang="he-IL"/>
              <a:pPr>
                <a:defRPr/>
              </a:pPr>
              <a:t>6</a:t>
            </a:fld>
            <a:endParaRPr lang="en-US"/>
          </a:p>
        </p:txBody>
      </p:sp>
      <p:sp>
        <p:nvSpPr>
          <p:cNvPr id="1638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800" y="1371600"/>
            <a:ext cx="51276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דוגמא: </a:t>
            </a:r>
            <a:r>
              <a:rPr lang="en-US" smtClean="0">
                <a:cs typeface="Arial" charset="0"/>
              </a:rPr>
              <a:t>Person</a:t>
            </a:r>
            <a:r>
              <a:rPr lang="he-IL" smtClean="0"/>
              <a:t> ו- </a:t>
            </a:r>
            <a:r>
              <a:rPr lang="en-US" smtClean="0">
                <a:cs typeface="Arial" charset="0"/>
              </a:rPr>
              <a:t>Student</a:t>
            </a:r>
            <a:r>
              <a:rPr lang="he-IL" smtClean="0"/>
              <a:t/>
            </a:r>
            <a:br>
              <a:rPr lang="he-IL" smtClean="0"/>
            </a:br>
            <a:r>
              <a:rPr lang="he-IL" smtClean="0"/>
              <a:t>תרשים </a:t>
            </a:r>
            <a:r>
              <a:rPr lang="en-US" smtClean="0">
                <a:cs typeface="Arial" charset="0"/>
              </a:rPr>
              <a:t>UML</a:t>
            </a: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260240-494D-4B8B-8E6E-21B257FC2D95}" type="slidenum">
              <a:rPr lang="he-IL"/>
              <a:pPr>
                <a:defRPr/>
              </a:pPr>
              <a:t>7</a:t>
            </a:fld>
            <a:endParaRPr lang="en-US"/>
          </a:p>
        </p:txBody>
      </p:sp>
      <p:sp>
        <p:nvSpPr>
          <p:cNvPr id="17413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685800" y="3657600"/>
            <a:ext cx="1905000" cy="381000"/>
          </a:xfrm>
          <a:prstGeom prst="wedgeRectCallout">
            <a:avLst>
              <a:gd name="adj1" fmla="val 188426"/>
              <a:gd name="adj2" fmla="val -2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סימון של 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304800" y="1600200"/>
            <a:ext cx="2286000" cy="381000"/>
          </a:xfrm>
          <a:prstGeom prst="wedgeRectCallout">
            <a:avLst>
              <a:gd name="adj1" fmla="val 95759"/>
              <a:gd name="adj2" fmla="val 30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- הוא סימון ל- </a:t>
            </a:r>
            <a:r>
              <a:rPr lang="en-US" b="1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304800" y="2286000"/>
            <a:ext cx="2286000" cy="381000"/>
          </a:xfrm>
          <a:prstGeom prst="wedgeRectCallout">
            <a:avLst>
              <a:gd name="adj1" fmla="val 95949"/>
              <a:gd name="adj2" fmla="val -183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+ הוא סימון ל- </a:t>
            </a:r>
            <a:r>
              <a:rPr lang="en-US" b="1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52400" y="609600"/>
            <a:ext cx="3429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המחלקה שיורשים ממנה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 נקראת "בסיס" </a:t>
            </a:r>
            <a:r>
              <a:rPr lang="en-US" b="1">
                <a:solidFill>
                  <a:schemeClr val="bg1"/>
                </a:solidFill>
              </a:rPr>
              <a:t>(base class)</a:t>
            </a:r>
            <a:endParaRPr lang="he-IL" b="1">
              <a:solidFill>
                <a:schemeClr val="bg1"/>
              </a:solidFill>
            </a:endParaRPr>
          </a:p>
          <a:p>
            <a:pPr algn="ctr"/>
            <a:r>
              <a:rPr lang="he-IL" b="1">
                <a:solidFill>
                  <a:schemeClr val="bg1"/>
                </a:solidFill>
              </a:rPr>
              <a:t>והמחלקה היורשת נקראת </a:t>
            </a:r>
            <a:r>
              <a:rPr lang="en-US" b="1">
                <a:solidFill>
                  <a:schemeClr val="bg1"/>
                </a:solidFill>
              </a:rPr>
              <a:t>derived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152400" y="5715000"/>
            <a:ext cx="2438400" cy="914400"/>
          </a:xfrm>
          <a:prstGeom prst="wedgeRectCallout">
            <a:avLst>
              <a:gd name="adj1" fmla="val 59704"/>
              <a:gd name="adj2" fmla="val 4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דורס את המימוש של </a:t>
            </a:r>
            <a:r>
              <a:rPr lang="en-US" b="1">
                <a:solidFill>
                  <a:schemeClr val="bg1"/>
                </a:solidFill>
              </a:rPr>
              <a:t>haveFun </a:t>
            </a:r>
            <a:r>
              <a:rPr lang="he-IL" b="1">
                <a:solidFill>
                  <a:schemeClr val="bg1"/>
                </a:solidFill>
              </a:rPr>
              <a:t> שמומש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52400" y="4648200"/>
            <a:ext cx="2438400" cy="914400"/>
          </a:xfrm>
          <a:prstGeom prst="wedgeRectCallout">
            <a:avLst>
              <a:gd name="adj1" fmla="val 60384"/>
              <a:gd name="adj2" fmla="val 50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מממש בעצמו את השיטות שלא הוגדרו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715000" y="3124200"/>
            <a:ext cx="3276600" cy="914400"/>
          </a:xfrm>
          <a:prstGeom prst="wedgeRectCallout">
            <a:avLst>
              <a:gd name="adj1" fmla="val -67620"/>
              <a:gd name="adj2" fmla="val -57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ישתמש בשיטות שהוגדרו בבסיס, שאין צורך לשנותן, ולא יממש אותן מחדש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/>
      <p:bldP spid="90119" grpId="0" animBg="1"/>
      <p:bldP spid="90120" grpId="0" animBg="1"/>
      <p:bldP spid="90121" grpId="0" animBg="1"/>
      <p:bldP spid="9012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הרשאות</a:t>
            </a:r>
            <a:endParaRPr lang="en-US" smtClean="0"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מחלקה יורשת מכילה את כל תכונות ושיטות הבסיס, אך לא תוכל לגשת אליהם ישירות במידה והוגדרו בבסיס כ- </a:t>
            </a:r>
            <a:r>
              <a:rPr lang="en-US" smtClean="0">
                <a:cs typeface="Arial" charset="0"/>
              </a:rPr>
              <a:t>private</a:t>
            </a: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מחלקה יורשת יכולה לגשת ישירות לכל תכונה או שיטה שהוגדרה בבסיס כ- </a:t>
            </a:r>
            <a:r>
              <a:rPr lang="en-US" smtClean="0">
                <a:cs typeface="Arial" charset="0"/>
              </a:rPr>
              <a:t>public</a:t>
            </a:r>
          </a:p>
          <a:p>
            <a:pPr>
              <a:lnSpc>
                <a:spcPct val="90000"/>
              </a:lnSpc>
            </a:pPr>
            <a:endParaRPr lang="en-US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he-IL" smtClean="0"/>
              <a:t>מה נעשה?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לא נרצה להגדיר את כל תכונות הבסיס כ- </a:t>
            </a:r>
            <a:r>
              <a:rPr lang="en-US" smtClean="0">
                <a:cs typeface="Arial" charset="0"/>
              </a:rPr>
              <a:t>public</a:t>
            </a:r>
            <a:r>
              <a:rPr lang="he-IL" smtClean="0"/>
              <a:t> רק כדי שהמחלקה היורשת תוכל לגשת אליהם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בכל זאת נרצה שהמחלקה היורשת תוכל לגשת לשדות ולתכונות שרלוונטיים עבורה</a:t>
            </a:r>
            <a:endParaRPr lang="en-US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E52D1D-D9AD-4277-BF60-B2339D3A80B7}" type="slidenum">
              <a:rPr lang="he-IL"/>
              <a:pPr>
                <a:defRPr/>
              </a:pPr>
              <a:t>8</a:t>
            </a:fld>
            <a:endParaRPr lang="en-US"/>
          </a:p>
        </p:txBody>
      </p:sp>
      <p:sp>
        <p:nvSpPr>
          <p:cNvPr id="1843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הרשאת </a:t>
            </a:r>
            <a:r>
              <a:rPr lang="en-US" smtClean="0">
                <a:cs typeface="Arial" charset="0"/>
              </a:rPr>
              <a:t>protected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כדי לפתור בעיה זו קיימת ההרשאה </a:t>
            </a:r>
            <a:r>
              <a:rPr lang="en-US" smtClean="0">
                <a:cs typeface="Arial" charset="0"/>
              </a:rPr>
              <a:t>protected</a:t>
            </a:r>
            <a:endParaRPr lang="he-IL" smtClean="0"/>
          </a:p>
          <a:p>
            <a:r>
              <a:rPr lang="he-IL" smtClean="0"/>
              <a:t>תכונה או שיטה המוגדרת תחת ההרשאה </a:t>
            </a:r>
            <a:r>
              <a:rPr lang="en-US" smtClean="0">
                <a:cs typeface="Arial" charset="0"/>
              </a:rPr>
              <a:t>protected</a:t>
            </a:r>
            <a:r>
              <a:rPr lang="he-IL" smtClean="0"/>
              <a:t> מאפשרת  גישה ישירה לתכונות ולשיטות במחלקה עצמה ובמחלקות היורשות בלבד</a:t>
            </a:r>
          </a:p>
          <a:p>
            <a:r>
              <a:rPr lang="he-IL" smtClean="0"/>
              <a:t>כלפי חוץ, זה כמו </a:t>
            </a:r>
            <a:r>
              <a:rPr lang="en-US" smtClean="0">
                <a:cs typeface="Arial" charset="0"/>
              </a:rPr>
              <a:t>private</a:t>
            </a:r>
            <a:r>
              <a:rPr lang="he-IL" smtClean="0"/>
              <a:t> </a:t>
            </a:r>
          </a:p>
          <a:p>
            <a:r>
              <a:rPr lang="he-IL" smtClean="0"/>
              <a:t>בצורה זו אנו לא חושפים את תכונות המחלקה כלפי חוץ, ויחד עם זאת מאפשרים למחלקות יורשות לגשת ישירות לתכונות ולשיטות הרלוונטיים עבורם</a:t>
            </a:r>
            <a:endParaRPr lang="en-US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7C2F7-8E08-4A4D-B9DD-1CFA28CBBDB3}" type="slidenum">
              <a:rPr lang="he-IL"/>
              <a:pPr>
                <a:defRPr/>
              </a:pPr>
              <a:t>9</a:t>
            </a:fld>
            <a:endParaRPr lang="en-US"/>
          </a:p>
        </p:txBody>
      </p:sp>
      <p:sp>
        <p:nvSpPr>
          <p:cNvPr id="1946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42201</TotalTime>
  <Words>2501</Words>
  <Application>Microsoft Office PowerPoint</Application>
  <PresentationFormat>On-screen Show (4:3)</PresentationFormat>
  <Paragraphs>349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Equity</vt:lpstr>
      <vt:lpstr>תכנות מכוון עצמים ו- C++ יחידה 07 הורשה</vt:lpstr>
      <vt:lpstr>ביחידה זו נלמד:</vt:lpstr>
      <vt:lpstr>מוטיבציה להורשה (Inheritance)</vt:lpstr>
      <vt:lpstr>מהי הורשה?</vt:lpstr>
      <vt:lpstr>דוגמאת הבדל בן הורשה להכלה</vt:lpstr>
      <vt:lpstr>דוגמא: Person ו- Student</vt:lpstr>
      <vt:lpstr>דוגמא: Person ו- Student תרשים UML</vt:lpstr>
      <vt:lpstr>הרשאות</vt:lpstr>
      <vt:lpstr>הרשאת protected</vt:lpstr>
      <vt:lpstr>דוגמא: Person ו- Student תרשים UML</vt:lpstr>
      <vt:lpstr>הורשה: תחביר מחלקת הבסיס</vt:lpstr>
      <vt:lpstr>הורשה: תחביר המחלקה היורשת</vt:lpstr>
      <vt:lpstr>הפעלת שיטה מהבסיס ביורש</vt:lpstr>
      <vt:lpstr>הפעלת שיטה ב- main</vt:lpstr>
      <vt:lpstr>מעבר בבנאים בהורשה</vt:lpstr>
      <vt:lpstr>קריאה לבנאי הבסיס - תחביר</vt:lpstr>
      <vt:lpstr>מעבר בין בנאים בהורשה - דוגמא</vt:lpstr>
      <vt:lpstr>מעבר ב-  d’torבהורשה</vt:lpstr>
      <vt:lpstr>מעבר ב- copy c’tor</vt:lpstr>
      <vt:lpstr>מעבר ב- copy c’tor: דוגמא</vt:lpstr>
      <vt:lpstr>מימוש copy c’tor במחלקה יורשת: דוגמא</vt:lpstr>
      <vt:lpstr>מימוש copy c’tor במחלקה יורשת: דוגמא (2)</vt:lpstr>
      <vt:lpstr>מעבר באופרטור ההשמה</vt:lpstr>
      <vt:lpstr>אופרטור ההשמה המתקבל במתנה עבור היורש</vt:lpstr>
      <vt:lpstr>מימוש אופרטור ההשמה של היורש</vt:lpstr>
      <vt:lpstr>שליחה לפונקציה יורש במקום בסיס</vt:lpstr>
      <vt:lpstr>שליחה לפונקציה יורש במקום בסיס: דוגמא</vt:lpstr>
      <vt:lpstr>הורשה בשרשרת</vt:lpstr>
      <vt:lpstr>הורשה בשרשרת:  דוגמא</vt:lpstr>
      <vt:lpstr>הורשה בשרשרת:  הקוד (1)</vt:lpstr>
      <vt:lpstr>הורשה בשרשרת:  הקוד (2)</vt:lpstr>
      <vt:lpstr>הורשה בשרשרת:  הקוד (3)</vt:lpstr>
      <vt:lpstr>הורשה בשרשרת: דוגמאת main (1)</vt:lpstr>
      <vt:lpstr>הורשה בשרשרת: דוגמאת main (2)</vt:lpstr>
      <vt:lpstr>הורשה מרובה</vt:lpstr>
      <vt:lpstr>הורשה מרובה: קנטאור: תרשים</vt:lpstr>
      <vt:lpstr>הורשה מרובה: קנטאור: הקוד (1)</vt:lpstr>
      <vt:lpstr>הורשה מרובה: קנטאור: הקוד (2)</vt:lpstr>
      <vt:lpstr>הורשה מרובה: קנטאור: הקוד (3)</vt:lpstr>
      <vt:lpstr>הורשה מרובה עם אב קדמון משותף</vt:lpstr>
      <vt:lpstr>דוגמאת הקנטאור</vt:lpstr>
      <vt:lpstr>הורשה וירטואלית (1)</vt:lpstr>
      <vt:lpstr>הורשה וירטואלית (2)</vt:lpstr>
      <vt:lpstr>הורשה וירטואלית (3)</vt:lpstr>
      <vt:lpstr>הורשה וירטואלית:  דוגמאת פלט</vt:lpstr>
      <vt:lpstr>סדר המעבר בבנאים ב- init line (1)</vt:lpstr>
      <vt:lpstr>סדר המעבר בבנאים ב- init line (2)</vt:lpstr>
      <vt:lpstr>סדר המעבר בבנאים ב- init line (3)</vt:lpstr>
      <vt:lpstr>הרשאת ההורשה</vt:lpstr>
      <vt:lpstr>דוגמאות להרשאות בהורשה</vt:lpstr>
      <vt:lpstr>דוגמאות להרשאות בהורשה</vt:lpstr>
      <vt:lpstr>דוגמאות להרשאות בהורשה</vt:lpstr>
      <vt:lpstr>משמעות נוספת לשינוי הרשאת הירושה</vt:lpstr>
      <vt:lpstr>ביחידה זו למדנו:</vt:lpstr>
      <vt:lpstr>תרגיל</vt:lpstr>
    </vt:vector>
  </TitlesOfParts>
  <Company>Finjan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 inheritance</dc:title>
  <dc:creator>Keren Kalif</dc:creator>
  <cp:lastModifiedBy>Keren</cp:lastModifiedBy>
  <cp:revision>1504</cp:revision>
  <dcterms:created xsi:type="dcterms:W3CDTF">2008-06-01T07:12:10Z</dcterms:created>
  <dcterms:modified xsi:type="dcterms:W3CDTF">2015-09-21T20:03:48Z</dcterms:modified>
</cp:coreProperties>
</file>