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6" r:id="rId3"/>
    <p:sldId id="398" r:id="rId4"/>
    <p:sldId id="367" r:id="rId5"/>
    <p:sldId id="368" r:id="rId6"/>
    <p:sldId id="403" r:id="rId7"/>
    <p:sldId id="404" r:id="rId8"/>
    <p:sldId id="374" r:id="rId9"/>
    <p:sldId id="370" r:id="rId10"/>
    <p:sldId id="371" r:id="rId11"/>
    <p:sldId id="383" r:id="rId12"/>
    <p:sldId id="372" r:id="rId13"/>
    <p:sldId id="402" r:id="rId14"/>
    <p:sldId id="373" r:id="rId15"/>
    <p:sldId id="376" r:id="rId16"/>
    <p:sldId id="377" r:id="rId17"/>
    <p:sldId id="378" r:id="rId18"/>
    <p:sldId id="386" r:id="rId19"/>
    <p:sldId id="387" r:id="rId20"/>
    <p:sldId id="388" r:id="rId21"/>
    <p:sldId id="389" r:id="rId22"/>
    <p:sldId id="379" r:id="rId23"/>
    <p:sldId id="380" r:id="rId24"/>
    <p:sldId id="381" r:id="rId25"/>
    <p:sldId id="382" r:id="rId26"/>
    <p:sldId id="405" r:id="rId27"/>
    <p:sldId id="384" r:id="rId28"/>
    <p:sldId id="385" r:id="rId29"/>
    <p:sldId id="365" r:id="rId30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7EA22"/>
    <a:srgbClr val="FF0000"/>
    <a:srgbClr val="FFFF66"/>
    <a:srgbClr val="14ED03"/>
    <a:srgbClr val="DA14B0"/>
    <a:srgbClr val="3DB7C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07" autoAdjust="0"/>
    <p:restoredTop sz="94660" autoAdjust="0"/>
  </p:normalViewPr>
  <p:slideViewPr>
    <p:cSldViewPr>
      <p:cViewPr>
        <p:scale>
          <a:sx n="60" d="100"/>
          <a:sy n="60" d="100"/>
        </p:scale>
        <p:origin x="-960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456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DBFDBB1-79A6-4B3B-92BA-6461D9C3B60B}" type="datetimeFigureOut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1794A6C-19E5-489D-8AE4-E571BB5E51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685453-CB36-4152-AFB4-F5ED12BFD028}" type="datetimeFigureOut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55BEEA-3231-4A22-999A-C2CAD92139D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D2823-249A-4918-9DBE-36C89A68E653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CBCEEAD-08AB-434F-BC6E-EF8B776ADC2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DD869-9461-4E66-9D5D-B2A54CB6B575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022C5-47D5-4753-8F34-F075515AC7A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C8D6D-2F81-4D08-98CF-1A8650839E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6F305-C1EA-4B21-BA51-2CF67D49CC78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7FD0-1C3A-4E97-A97E-BDA5F623866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0F1A-6955-4E4D-A527-D858994D7D4B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CA8ED-55A3-4EE5-864B-84B63D6A559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EAB15-4D4F-49F1-B141-03721035FCDA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AE0AD-602F-4D54-B8A8-D57F3153CE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4AD9A-A46D-49BB-ABF4-7A9EFD466E9F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F5473-1532-4E77-9C62-E8108AAE6E8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D8FA2-69AB-40BC-ADC0-F843BA93FEAC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E27A5-89A7-4DC9-8AF2-C152CBE23F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8B52-DDFA-4854-92E2-63667F20E33F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8EB-8479-45AA-957B-42BF79C0A0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3DA2-87FF-4AE1-93C5-C9A217B174F8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F2DF1-B4BE-425D-83DE-4DACF4C1F6D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21931-5F50-488E-AE69-2112390A87F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306E7-C852-46D5-949C-0FEF69AD31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D849A-2D28-4C87-B470-2284468F15F8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1B461-A649-4FBB-8220-D1F0D788AB20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206EE-710A-496F-AD8D-3FB1936F9E9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867184-C199-4820-B6D1-52391831B5E2}" type="datetime1">
              <a:rPr lang="en-US"/>
              <a:pPr>
                <a:defRPr/>
              </a:pPr>
              <a:t>3/15/2014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5049AF97-278C-492D-BDD5-15D5D2EA0FD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1" r:id="rId2"/>
    <p:sldLayoutId id="2147484436" r:id="rId3"/>
    <p:sldLayoutId id="2147484432" r:id="rId4"/>
    <p:sldLayoutId id="2147484433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  <p:sldLayoutId id="2147484434" r:id="rId12"/>
    <p:sldLayoutId id="2147484443" r:id="rId13"/>
    <p:sldLayoutId id="2147484444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09</a:t>
            </a:r>
            <a:br>
              <a:rPr lang="he-IL" sz="3200" b="1" smtClean="0"/>
            </a:br>
            <a:r>
              <a:rPr lang="he-IL" sz="3200" b="1" smtClean="0"/>
              <a:t>חריגות - </a:t>
            </a:r>
            <a:r>
              <a:rPr sz="3200" b="1" smtClean="0"/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דוגמאות פלט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06E903-8D3D-4860-B1AE-86A1D83BEFFF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3225800"/>
            <a:ext cx="6240463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1643063"/>
            <a:ext cx="6245225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5072063"/>
            <a:ext cx="5522913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253C2F-8803-4ADD-B46B-97D702D84026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0350"/>
            <a:ext cx="6096000" cy="6426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4114800" y="152400"/>
            <a:ext cx="4724400" cy="12192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לקבלת נתון נוסף בעקבות השגיאה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2057400"/>
            <a:ext cx="41322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תפיסת השגיאה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066800"/>
            <a:ext cx="8534400" cy="5181600"/>
          </a:xfrm>
        </p:spPr>
        <p:txBody>
          <a:bodyPr/>
          <a:lstStyle/>
          <a:p>
            <a:pPr marL="319088" indent="-319088">
              <a:buFont typeface="Wingdings" pitchFamily="2" charset="2"/>
              <a:buChar char=""/>
              <a:defRPr/>
            </a:pPr>
            <a:r>
              <a:rPr lang="he-IL" sz="2800" dirty="0" smtClean="0"/>
              <a:t>כל </a:t>
            </a:r>
            <a:r>
              <a:rPr lang="en-US" sz="2800" dirty="0" smtClean="0"/>
              <a:t>catch</a:t>
            </a:r>
            <a:r>
              <a:rPr lang="he-IL" sz="2800" dirty="0" smtClean="0"/>
              <a:t> יודע לתפוס שגיאות מהטיפוס שלו בלבד, אין </a:t>
            </a:r>
            <a:r>
              <a:rPr lang="en-US" sz="2800" dirty="0" smtClean="0"/>
              <a:t>casting</a:t>
            </a:r>
          </a:p>
          <a:p>
            <a:pPr marL="639763" lvl="1" indent="-273050">
              <a:buFont typeface="Wingdings 2" pitchFamily="18" charset="2"/>
              <a:buChar char=""/>
              <a:defRPr/>
            </a:pPr>
            <a:r>
              <a:rPr lang="he-IL" sz="2800" dirty="0" smtClean="0"/>
              <a:t>דוגמא: אם יש </a:t>
            </a:r>
            <a:r>
              <a:rPr lang="en-US" sz="2800" dirty="0" smtClean="0"/>
              <a:t>catch</a:t>
            </a:r>
            <a:r>
              <a:rPr lang="he-IL" sz="2800" dirty="0" smtClean="0"/>
              <a:t> שתופס </a:t>
            </a:r>
            <a:r>
              <a:rPr lang="en-US" sz="2800" dirty="0" smtClean="0"/>
              <a:t>double</a:t>
            </a:r>
            <a:r>
              <a:rPr lang="he-IL" sz="2800" dirty="0" smtClean="0"/>
              <a:t> הוא לא יתפוס שגיאה מטיפוס </a:t>
            </a:r>
            <a:r>
              <a:rPr lang="en-US" sz="2800" dirty="0" err="1" smtClean="0"/>
              <a:t>int</a:t>
            </a:r>
            <a:r>
              <a:rPr lang="he-IL" sz="2800" dirty="0" smtClean="0"/>
              <a:t> (וכנ"ל גם להפך)</a:t>
            </a:r>
          </a:p>
          <a:p>
            <a:pPr marL="639763" lvl="1" indent="-273050">
              <a:buFont typeface="Wingdings 2" pitchFamily="18" charset="2"/>
              <a:buChar char=""/>
              <a:defRPr/>
            </a:pPr>
            <a:endParaRPr lang="he-IL" sz="2800" dirty="0" smtClean="0"/>
          </a:p>
          <a:p>
            <a:pPr marL="319088" indent="-319088">
              <a:buFont typeface="Wingdings" pitchFamily="2" charset="2"/>
              <a:buChar char=""/>
              <a:defRPr/>
            </a:pPr>
            <a:r>
              <a:rPr lang="he-IL" sz="2800" dirty="0" smtClean="0"/>
              <a:t>במידה ושגיאה מסויימת מתאימה לכמה טיפוסים בבלוקי </a:t>
            </a:r>
            <a:r>
              <a:rPr lang="en-US" sz="2800" dirty="0" smtClean="0"/>
              <a:t>catch</a:t>
            </a:r>
            <a:r>
              <a:rPr lang="he-IL" sz="2800" dirty="0" smtClean="0"/>
              <a:t> שונים היא תתפס ותטופל בראשון</a:t>
            </a:r>
          </a:p>
          <a:p>
            <a:pPr marL="639763" lvl="1" indent="-273050">
              <a:buFont typeface="Wingdings 2" pitchFamily="18" charset="2"/>
              <a:buChar char=""/>
              <a:defRPr/>
            </a:pPr>
            <a:r>
              <a:rPr lang="he-IL" sz="2800" dirty="0" smtClean="0"/>
              <a:t>למשל אם יש  </a:t>
            </a:r>
            <a:r>
              <a:rPr lang="en-US" sz="2800" dirty="0" smtClean="0"/>
              <a:t>catch</a:t>
            </a:r>
            <a:r>
              <a:rPr lang="he-IL" sz="2800" dirty="0" smtClean="0"/>
              <a:t> התופס </a:t>
            </a:r>
            <a:r>
              <a:rPr lang="en-US" sz="2800" dirty="0" smtClean="0"/>
              <a:t>void*</a:t>
            </a:r>
            <a:r>
              <a:rPr lang="he-IL" sz="2800" dirty="0" smtClean="0"/>
              <a:t> הוא יתפוס גם </a:t>
            </a:r>
            <a:r>
              <a:rPr lang="en-US" sz="2800" dirty="0" err="1" smtClean="0"/>
              <a:t>int</a:t>
            </a:r>
            <a:r>
              <a:rPr lang="en-US" sz="2800" dirty="0" smtClean="0"/>
              <a:t>*</a:t>
            </a:r>
            <a:r>
              <a:rPr lang="he-IL" sz="2800" dirty="0" smtClean="0"/>
              <a:t>, אפילו אם אחריו יהיה בלוק שתופס </a:t>
            </a:r>
            <a:r>
              <a:rPr lang="en-US" sz="2800" dirty="0" err="1" smtClean="0"/>
              <a:t>int</a:t>
            </a:r>
            <a:r>
              <a:rPr lang="en-US" sz="2800" dirty="0" smtClean="0"/>
              <a:t>*</a:t>
            </a:r>
            <a:endParaRPr lang="he-IL" sz="2800" dirty="0" smtClean="0"/>
          </a:p>
          <a:p>
            <a:pPr marL="639763" lvl="1" indent="-273050">
              <a:buFont typeface="Wingdings 2" pitchFamily="18" charset="2"/>
              <a:buChar char=""/>
              <a:defRPr/>
            </a:pPr>
            <a:r>
              <a:rPr lang="he-IL" sz="2800" dirty="0" smtClean="0"/>
              <a:t>נראה דוגמא בהמשך עם זריקת אובייקטים</a:t>
            </a:r>
          </a:p>
          <a:p>
            <a:pPr marL="639763" lvl="1" indent="-273050">
              <a:buFont typeface="Wingdings 2" pitchFamily="18" charset="2"/>
              <a:buChar char=""/>
              <a:defRPr/>
            </a:pPr>
            <a:r>
              <a:rPr lang="he-IL" sz="2800" dirty="0" smtClean="0"/>
              <a:t>לכן </a:t>
            </a:r>
            <a:r>
              <a:rPr lang="en-US" sz="2800" dirty="0" smtClean="0"/>
              <a:t>catch(…)</a:t>
            </a:r>
            <a:r>
              <a:rPr lang="he-IL" sz="2800" dirty="0" smtClean="0"/>
              <a:t> תמיד יהיה אחרון</a:t>
            </a:r>
          </a:p>
          <a:p>
            <a:pPr marL="319088" indent="-319088">
              <a:buFont typeface="Wingdings" pitchFamily="2" charset="2"/>
              <a:buChar char=""/>
              <a:defRPr/>
            </a:pPr>
            <a:endParaRPr lang="he-IL" sz="2800" dirty="0" smtClean="0"/>
          </a:p>
          <a:p>
            <a:pPr>
              <a:defRPr/>
            </a:pPr>
            <a:endParaRPr lang="he-IL" sz="2800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גלגול השגיאה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5757154" cy="639127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638800" y="1981201"/>
            <a:ext cx="3086100" cy="685800"/>
          </a:xfrm>
          <a:prstGeom prst="wedgeRectCallout">
            <a:avLst>
              <a:gd name="adj1" fmla="val -82326"/>
              <a:gd name="adj2" fmla="val 19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קטע הקוד העלול לייצר לחריגה שאנו לא מטפלים בה כאן</a:t>
            </a:r>
            <a:endParaRPr lang="he-IL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334000" y="838200"/>
            <a:ext cx="3390900" cy="609600"/>
          </a:xfrm>
          <a:prstGeom prst="wedgeRectCallout">
            <a:avLst>
              <a:gd name="adj1" fmla="val -84054"/>
              <a:gd name="adj2" fmla="val -83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ולכן רצוי להצהיר בחתימה באופן מפורש שהשיטה מייצרת חריגה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גילגול השגיאה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במידה ופונקציה </a:t>
            </a:r>
            <a:r>
              <a:rPr lang="en-US" sz="2800" dirty="0" smtClean="0">
                <a:cs typeface="Arial" charset="0"/>
              </a:rPr>
              <a:t>A</a:t>
            </a:r>
            <a:r>
              <a:rPr lang="he-IL" sz="2800" dirty="0" smtClean="0"/>
              <a:t> קראה לפונקציה </a:t>
            </a:r>
            <a:r>
              <a:rPr lang="en-US" sz="2800" dirty="0" smtClean="0">
                <a:cs typeface="Arial" charset="0"/>
              </a:rPr>
              <a:t>B</a:t>
            </a:r>
            <a:r>
              <a:rPr lang="he-IL" sz="2800" dirty="0" smtClean="0"/>
              <a:t> שזרקה שגיאה, </a:t>
            </a:r>
            <a:r>
              <a:rPr lang="en-US" sz="2800" dirty="0" smtClean="0">
                <a:cs typeface="Arial" charset="0"/>
              </a:rPr>
              <a:t>A</a:t>
            </a:r>
            <a:r>
              <a:rPr lang="he-IL" sz="2800" dirty="0" smtClean="0"/>
              <a:t> אמורה לתפוס את השגיאה ולטפל בה</a:t>
            </a:r>
          </a:p>
          <a:p>
            <a:endParaRPr lang="he-IL" sz="2800" dirty="0" smtClean="0"/>
          </a:p>
          <a:p>
            <a:r>
              <a:rPr lang="he-IL" sz="2800" dirty="0" smtClean="0"/>
              <a:t>במידה ו- </a:t>
            </a:r>
            <a:r>
              <a:rPr lang="en-US" sz="2800" dirty="0" smtClean="0">
                <a:cs typeface="Arial" charset="0"/>
              </a:rPr>
              <a:t>A</a:t>
            </a:r>
            <a:r>
              <a:rPr lang="he-IL" sz="2800" dirty="0" smtClean="0"/>
              <a:t> לא תפסה את השגיאה, השגיאה תתגלגל לפונקציה אשר קראה ל- </a:t>
            </a:r>
            <a:r>
              <a:rPr lang="en-US" sz="2800" dirty="0" smtClean="0">
                <a:cs typeface="Arial" charset="0"/>
              </a:rPr>
              <a:t>A</a:t>
            </a:r>
            <a:r>
              <a:rPr lang="he-IL" sz="2800" dirty="0" smtClean="0"/>
              <a:t> וכן הלאה, עד אשר השגיאה תתפס</a:t>
            </a:r>
          </a:p>
          <a:p>
            <a:endParaRPr lang="he-IL" sz="2800" dirty="0" smtClean="0"/>
          </a:p>
          <a:p>
            <a:r>
              <a:rPr lang="he-IL" sz="2800" dirty="0" smtClean="0"/>
              <a:t>במידה והשגיאה לא נתפסה ב- </a:t>
            </a:r>
            <a:r>
              <a:rPr lang="en-US" sz="2800" dirty="0" smtClean="0">
                <a:cs typeface="Arial" charset="0"/>
              </a:rPr>
              <a:t>main</a:t>
            </a:r>
            <a:r>
              <a:rPr lang="he-IL" sz="2800" dirty="0" smtClean="0"/>
              <a:t> התוכנית תעוף</a:t>
            </a:r>
          </a:p>
          <a:p>
            <a:pPr lvl="1"/>
            <a:r>
              <a:rPr lang="he-IL" sz="2800" dirty="0" smtClean="0"/>
              <a:t>למעשה תקרא פונקצית הספריה </a:t>
            </a:r>
            <a:r>
              <a:rPr lang="en-US" sz="2800" dirty="0" smtClean="0">
                <a:cs typeface="Arial" charset="0"/>
              </a:rPr>
              <a:t>abort</a:t>
            </a:r>
            <a:r>
              <a:rPr lang="he-IL" sz="2800" dirty="0" smtClean="0"/>
              <a:t> שתעיף את התוכנית עם הודעה מתאימה</a:t>
            </a:r>
          </a:p>
          <a:p>
            <a:endParaRPr lang="he-IL" sz="2800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461824-222C-4D9A-882F-CB53CAF4775C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55788"/>
            <a:ext cx="6477000" cy="48307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טיפול בשגיאות בתוך בנאים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B3B205-C8C9-44B9-BF8C-738BE0C9FD9D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55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334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באם זרקנו שגיאה מתוך </a:t>
            </a:r>
            <a:r>
              <a:rPr lang="en-US" smtClean="0">
                <a:cs typeface="Arial" charset="0"/>
              </a:rPr>
              <a:t>c’tor</a:t>
            </a:r>
            <a:r>
              <a:rPr lang="he-IL" smtClean="0"/>
              <a:t> במחלקה, לא יופעל ה- </a:t>
            </a:r>
            <a:r>
              <a:rPr lang="en-US" smtClean="0">
                <a:cs typeface="Arial" charset="0"/>
              </a:rPr>
              <a:t>d’tor</a:t>
            </a:r>
            <a:r>
              <a:rPr lang="he-IL" smtClean="0"/>
              <a:t>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95600" y="1600200"/>
            <a:ext cx="59436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47688" lvl="1" indent="-22860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400" dirty="0">
                <a:latin typeface="+mn-lt"/>
                <a:cs typeface="+mn-cs"/>
              </a:rPr>
              <a:t>לכן באחריותנו לפני זריקת השגיאה לשחרר משאבים שהוקצו (שחרור הקצאות דינאמיות, סגירת קבצים וכד')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sz="2600" dirty="0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191000"/>
            <a:ext cx="4724400" cy="4572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מעבר ב- </a:t>
            </a:r>
            <a:r>
              <a:rPr lang="en-US" smtClean="0">
                <a:cs typeface="Arial" charset="0"/>
              </a:rPr>
              <a:t>d’tor</a:t>
            </a:r>
            <a:r>
              <a:rPr lang="he-IL" smtClean="0"/>
              <a:t>'ים ב- </a:t>
            </a:r>
            <a:r>
              <a:rPr lang="en-US" smtClean="0">
                <a:cs typeface="Arial" charset="0"/>
              </a:rPr>
              <a:t>main</a:t>
            </a:r>
            <a:endParaRPr lang="he-IL" smtClean="0"/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48CFF5-6A72-4B7C-B792-08C5267F085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54263"/>
            <a:ext cx="4495800" cy="4246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6096000" y="4171950"/>
            <a:ext cx="2857500" cy="857250"/>
          </a:xfrm>
          <a:prstGeom prst="wedgeRectCallout">
            <a:avLst>
              <a:gd name="adj1" fmla="val -227658"/>
              <a:gd name="adj2" fmla="val 25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יציאה מבלוק ה- </a:t>
            </a:r>
            <a:r>
              <a:rPr lang="en-US" b="1" dirty="0"/>
              <a:t>try</a:t>
            </a:r>
            <a:r>
              <a:rPr lang="he-IL" b="1" dirty="0"/>
              <a:t> ולכן הריסה של המשתנים שהוגדרו בו בהצלחה עד כה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096000" y="5605463"/>
            <a:ext cx="2857500" cy="490537"/>
          </a:xfrm>
          <a:prstGeom prst="wedgeRectCallout">
            <a:avLst>
              <a:gd name="adj1" fmla="val -141503"/>
              <a:gd name="adj2" fmla="val -59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הדפסה מה- </a:t>
            </a:r>
            <a:r>
              <a:rPr lang="en-US" b="1" dirty="0"/>
              <a:t>catch</a:t>
            </a:r>
            <a:r>
              <a:rPr lang="he-IL" b="1" dirty="0"/>
              <a:t> עבור </a:t>
            </a:r>
            <a:r>
              <a:rPr lang="en-US" b="1" dirty="0"/>
              <a:t>e2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096000" y="3581400"/>
            <a:ext cx="1857375" cy="428625"/>
          </a:xfrm>
          <a:prstGeom prst="wedgeRectCallout">
            <a:avLst>
              <a:gd name="adj1" fmla="val -146009"/>
              <a:gd name="adj2" fmla="val 139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e3</a:t>
            </a:r>
            <a:r>
              <a:rPr lang="he-IL" b="1" dirty="0"/>
              <a:t> כלל לא נוצר..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752600"/>
            <a:ext cx="5988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שגיאות בבנאים בהורשה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באם נזרקה שגיאה מ- </a:t>
            </a:r>
            <a:r>
              <a:rPr lang="en-US" smtClean="0">
                <a:cs typeface="Arial" charset="0"/>
              </a:rPr>
              <a:t>c’tor</a:t>
            </a:r>
            <a:r>
              <a:rPr lang="he-IL" smtClean="0"/>
              <a:t> של מחלקה יורשת, כן ויפעל ה- </a:t>
            </a:r>
            <a:r>
              <a:rPr lang="en-US" smtClean="0">
                <a:cs typeface="Arial" charset="0"/>
              </a:rPr>
              <a:t>d’tor</a:t>
            </a:r>
            <a:r>
              <a:rPr lang="he-IL" smtClean="0"/>
              <a:t> של מחלקת הבסיס, מאחר וה- </a:t>
            </a:r>
            <a:r>
              <a:rPr lang="en-US" smtClean="0">
                <a:cs typeface="Arial" charset="0"/>
              </a:rPr>
              <a:t>c’tor</a:t>
            </a:r>
            <a:r>
              <a:rPr lang="he-IL" smtClean="0"/>
              <a:t> של הבסיס כבר סיים את פעולתו</a:t>
            </a:r>
          </a:p>
          <a:p>
            <a:endParaRPr lang="he-IL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606E32-D2C7-4A70-A88E-77A8C2E82AE8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667000"/>
            <a:ext cx="4008438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67000"/>
            <a:ext cx="3733800" cy="41036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560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114800"/>
            <a:ext cx="3236913" cy="26543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דוגמאת מחלקה ללא שימוש בחריגות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248400" cy="567646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477000" cy="64770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304800"/>
            <a:ext cx="4800600" cy="6096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דוגמאת ה- </a:t>
            </a:r>
            <a:r>
              <a:rPr lang="en-US" dirty="0" smtClean="0"/>
              <a:t>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נלמד: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he-IL" sz="3200" smtClean="0"/>
          </a:p>
          <a:p>
            <a:r>
              <a:rPr lang="he-IL" sz="3200" smtClean="0"/>
              <a:t>מוטיבציה לטיפול בשגיאות</a:t>
            </a:r>
          </a:p>
          <a:p>
            <a:r>
              <a:rPr lang="he-IL" sz="3200" smtClean="0"/>
              <a:t>המנגנון לטיפול בשגיאות</a:t>
            </a:r>
          </a:p>
          <a:p>
            <a:r>
              <a:rPr lang="he-IL" sz="3200" smtClean="0"/>
              <a:t>גילגול שגיאות</a:t>
            </a:r>
          </a:p>
          <a:p>
            <a:r>
              <a:rPr lang="he-IL" sz="3200" smtClean="0"/>
              <a:t>שגיאות ובנאים</a:t>
            </a:r>
          </a:p>
          <a:p>
            <a:r>
              <a:rPr lang="he-IL" sz="3200" smtClean="0"/>
              <a:t>יצירת אובייקטי שגיאה</a:t>
            </a:r>
          </a:p>
          <a:p>
            <a:r>
              <a:rPr lang="he-IL" sz="3200" smtClean="0"/>
              <a:t>הפונקציה </a:t>
            </a:r>
            <a:r>
              <a:rPr lang="en-US" sz="3200" smtClean="0"/>
              <a:t>terminate</a:t>
            </a:r>
            <a:endParaRPr lang="he-IL" sz="3200" smtClean="0"/>
          </a:p>
          <a:p>
            <a:endParaRPr lang="he-IL" sz="3200" smtClean="0"/>
          </a:p>
          <a:p>
            <a:endParaRPr lang="he-IL" sz="320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422DA-0CAD-466D-882A-6F9E058099BB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4458"/>
            <a:ext cx="5791200" cy="640541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457200"/>
            <a:ext cx="4419600" cy="12954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דוגמאת מחלקה עם שימוש בחריגות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304800"/>
            <a:ext cx="4800600" cy="6096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דוגמאת ה- </a:t>
            </a:r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6934200" cy="455008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זריקת אובייקטים</a:t>
            </a:r>
            <a:endParaRPr lang="he-IL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עד כה זרקנו מפונקציות רק משתנים מטיפוסים בסיסיים</a:t>
            </a:r>
          </a:p>
          <a:p>
            <a:r>
              <a:rPr lang="he-IL" sz="2800" dirty="0" smtClean="0"/>
              <a:t>ניתן גם לזרוק אובייקטים</a:t>
            </a:r>
          </a:p>
          <a:p>
            <a:r>
              <a:rPr lang="he-IL" sz="2800" dirty="0" smtClean="0"/>
              <a:t>היתרון הוא ש- </a:t>
            </a:r>
            <a:r>
              <a:rPr lang="en-US" sz="2800" dirty="0" smtClean="0">
                <a:cs typeface="Arial" charset="0"/>
              </a:rPr>
              <a:t>catch </a:t>
            </a:r>
            <a:r>
              <a:rPr lang="he-IL" sz="2800" dirty="0" smtClean="0"/>
              <a:t> ל- </a:t>
            </a:r>
            <a:r>
              <a:rPr lang="en-US" sz="2800" dirty="0" smtClean="0">
                <a:cs typeface="Arial" charset="0"/>
              </a:rPr>
              <a:t>reference</a:t>
            </a:r>
            <a:r>
              <a:rPr lang="he-IL" sz="2800" dirty="0" smtClean="0"/>
              <a:t> למחלקת בסיס כן יתפוס אובייקטים מטיפוסי יורשים</a:t>
            </a:r>
          </a:p>
          <a:p>
            <a:r>
              <a:rPr lang="he-IL" sz="2800" dirty="0" smtClean="0"/>
              <a:t>בעזרת מנגנון הפולימורפיזם נוכל להדפיס הודעה מתאימה</a:t>
            </a:r>
          </a:p>
          <a:p>
            <a:endParaRPr lang="he-IL" sz="2800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855931-37B7-4C9B-B0BC-55B446396108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3352800" cy="1143000"/>
          </a:xfrm>
        </p:spPr>
        <p:txBody>
          <a:bodyPr/>
          <a:lstStyle/>
          <a:p>
            <a:r>
              <a:rPr lang="he-IL" smtClean="0"/>
              <a:t>דוגמא לזריקת אובייקטים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9076C-8656-44C9-87BD-DAA5CBFD8F58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01875"/>
            <a:ext cx="6667500" cy="4403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8600"/>
            <a:ext cx="5757863" cy="3654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9175" y="4786313"/>
            <a:ext cx="41719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0125" y="5824538"/>
            <a:ext cx="4191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19600"/>
            <a:ext cx="8609013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4478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BB13A-35A0-4E66-97A3-53764C664D31}" type="slidenum">
              <a:rPr lang="he-IL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73300"/>
            <a:ext cx="7224713" cy="2070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6388"/>
            <a:ext cx="5486400" cy="1903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8679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5943600" cy="6858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לזריקת אובייקטים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6211888" cy="4554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151063"/>
            <a:ext cx="3609975" cy="4554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3AB87-0ACB-4CAB-B07F-EFB83608516F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970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59436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לזריקת אובייקטים (2)</a:t>
            </a:r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343400"/>
            <a:ext cx="3543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" y="5181600"/>
            <a:ext cx="489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6019800"/>
            <a:ext cx="84582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זהירות!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521931-5F50-488E-AE69-2112390A87FD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3" descr="C:\Data\Dropbox\לסנכרן\Teaching\בדיחות מתכנתים\excep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799"/>
            <a:ext cx="6172200" cy="63082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הפונקציה </a:t>
            </a:r>
            <a:r>
              <a:rPr lang="en-US" smtClean="0"/>
              <a:t>terminate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r>
              <a:rPr lang="he-IL" smtClean="0"/>
              <a:t>כאשר נזרקת חריגה שלא מטופלת מופעלת פונקציית המערכת </a:t>
            </a:r>
            <a:r>
              <a:rPr lang="en-US" smtClean="0"/>
              <a:t>terminate</a:t>
            </a:r>
            <a:r>
              <a:rPr lang="he-IL" smtClean="0"/>
              <a:t> המסיימת את התוכנית, המוגדרת בספריה  </a:t>
            </a:r>
            <a:r>
              <a:rPr lang="en-US" smtClean="0"/>
              <a:t>exception</a:t>
            </a:r>
            <a:endParaRPr lang="he-IL" smtClean="0"/>
          </a:p>
          <a:p>
            <a:endParaRPr lang="en-US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D34D34-68B1-47E0-9287-8DE614442B29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79638"/>
            <a:ext cx="5105400" cy="44815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257800" y="2209800"/>
            <a:ext cx="3505200" cy="533400"/>
          </a:xfrm>
          <a:prstGeom prst="wedgeRectCallout">
            <a:avLst>
              <a:gd name="adj1" fmla="val -71495"/>
              <a:gd name="adj2" fmla="val 47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זריקת מחרוזת, וב- </a:t>
            </a:r>
            <a:r>
              <a:rPr lang="en-US" b="1" dirty="0"/>
              <a:t>main</a:t>
            </a:r>
            <a:r>
              <a:rPr lang="he-IL" b="1" dirty="0"/>
              <a:t> אין טיפול בחריגות מטיפוס מחרוזת</a:t>
            </a:r>
            <a:endParaRPr lang="en-US" b="1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16250"/>
            <a:ext cx="53340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38600" y="4191000"/>
            <a:ext cx="44196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דריסת </a:t>
            </a:r>
            <a:r>
              <a:rPr lang="en-US" smtClean="0"/>
              <a:t>terminate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r>
              <a:rPr lang="he-IL" smtClean="0"/>
              <a:t>כדי שהתוכנית לא תעוף עם חלון שגיאה, ניתן לדרוס את הפונקציה </a:t>
            </a:r>
            <a:r>
              <a:rPr lang="en-US" smtClean="0"/>
              <a:t>terminate</a:t>
            </a:r>
            <a:r>
              <a:rPr lang="he-IL" smtClean="0"/>
              <a:t>, ובה לדאוג שיבוצע קטע קוד שלנו, שבסופו נצא מהתוכנית</a:t>
            </a:r>
            <a:endParaRPr lang="en-US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023156-2831-4709-908D-3158C85F1561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8" y="2209800"/>
            <a:ext cx="5516562" cy="447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810000" y="3810000"/>
            <a:ext cx="3505200" cy="762000"/>
          </a:xfrm>
          <a:prstGeom prst="wedgeRectCallout">
            <a:avLst>
              <a:gd name="adj1" fmla="val -71495"/>
              <a:gd name="adj2" fmla="val 47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דריסת הפונקציה </a:t>
            </a:r>
            <a:r>
              <a:rPr lang="en-US" b="1" dirty="0"/>
              <a:t>terminate</a:t>
            </a:r>
            <a:r>
              <a:rPr lang="he-IL" b="1" dirty="0"/>
              <a:t> עם הפונקציה שלנו, שחייבת לקבל ולהחזיר </a:t>
            </a:r>
            <a:r>
              <a:rPr lang="en-US" b="1" dirty="0"/>
              <a:t>void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410200" y="2819400"/>
            <a:ext cx="3276600" cy="609600"/>
          </a:xfrm>
          <a:prstGeom prst="wedgeRectCallout">
            <a:avLst>
              <a:gd name="adj1" fmla="val -173821"/>
              <a:gd name="adj2" fmla="val -41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יציאה מהתוכנית בסיום הפונקציה הדורסת את </a:t>
            </a:r>
            <a:r>
              <a:rPr lang="en-US" b="1" dirty="0"/>
              <a:t>terminate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876800"/>
            <a:ext cx="644525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smtClean="0"/>
              <a:t>ביחידה זו למדנו: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C4A7A3E-696D-4A3F-938B-01A53C9FC693}" type="slidenum">
              <a:rPr lang="he-IL"/>
              <a:pPr>
                <a:defRPr/>
              </a:pPr>
              <a:t>29</a:t>
            </a:fld>
            <a:endParaRPr lang="he-IL"/>
          </a:p>
        </p:txBody>
      </p:sp>
      <p:sp>
        <p:nvSpPr>
          <p:cNvPr id="32772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he-IL" sz="3200" dirty="0" smtClean="0"/>
              <a:t>מוטיבציה לטיפול בשגיאות</a:t>
            </a:r>
          </a:p>
          <a:p>
            <a:r>
              <a:rPr lang="he-IL" sz="3200" dirty="0" smtClean="0"/>
              <a:t>המנגנון לטיפול בשגיאות</a:t>
            </a:r>
          </a:p>
          <a:p>
            <a:r>
              <a:rPr lang="he-IL" sz="3200" dirty="0" smtClean="0"/>
              <a:t>גילגול שגיאות</a:t>
            </a:r>
          </a:p>
          <a:p>
            <a:r>
              <a:rPr lang="he-IL" sz="3200" dirty="0" smtClean="0"/>
              <a:t>שגיאות ובנאים</a:t>
            </a:r>
          </a:p>
          <a:p>
            <a:r>
              <a:rPr lang="he-IL" sz="3200" dirty="0" smtClean="0"/>
              <a:t>יצירת אובייקטי שגיאה</a:t>
            </a:r>
          </a:p>
          <a:p>
            <a:r>
              <a:rPr lang="he-IL" sz="3200" dirty="0" smtClean="0"/>
              <a:t>הפונקציה </a:t>
            </a:r>
            <a:r>
              <a:rPr lang="en-US" sz="3200" dirty="0" smtClean="0"/>
              <a:t>terminate</a:t>
            </a:r>
            <a:endParaRPr lang="he-IL" sz="3200" dirty="0" smtClean="0"/>
          </a:p>
          <a:p>
            <a:endParaRPr lang="he-IL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he-IL" dirty="0" smtClean="0"/>
              <a:t>טיפול בחריגות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02174"/>
            <a:ext cx="6400800" cy="570817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76600" y="533400"/>
            <a:ext cx="563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3050" lvl="8" indent="-273050" algn="r" rtl="1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עד היום:</a:t>
            </a:r>
          </a:p>
          <a:p>
            <a:pPr marL="273050" lvl="8" indent="-273050" algn="r" rtl="1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הנחנו שהקלט שלנו תקין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 smtClean="0">
                <a:latin typeface="Arial" pitchFamily="34" charset="0"/>
                <a:cs typeface="Arial" pitchFamily="34" charset="0"/>
              </a:rPr>
            </a:b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או שטיפלנו בשגיאות לוגיות אפשריות בצורה יזומה</a:t>
            </a:r>
            <a:endParaRPr lang="he-IL" sz="2000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362199"/>
            <a:ext cx="3200400" cy="155313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191000"/>
            <a:ext cx="4600575" cy="76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943600" y="5181600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3050" lvl="8" indent="-273050" algn="ctr" rtl="1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הקוד המטפל בלוגיקה ובשגיאות מעורבב ביחד</a:t>
            </a:r>
            <a:endParaRPr lang="he-IL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טיפול בשגיאות - מוטיבציה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pPr marL="365125" indent="-36512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e-IL" sz="2500" dirty="0" smtClean="0"/>
              <a:t>במהלך התוכנית יכולות להיות שגיאות לוגיות שנרצה לטפל בהן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he-IL" sz="2500" dirty="0" smtClean="0"/>
              <a:t>למשל: אתחול אובייקט שעון עם ערכי דקות או שעות שאינם בטווח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he-IL" sz="2500" dirty="0" smtClean="0"/>
              <a:t>עד היום, הדפסנו הודעת שגיאה ושמנו ערך </a:t>
            </a:r>
            <a:r>
              <a:rPr lang="en-US" sz="2500" dirty="0" smtClean="0"/>
              <a:t>dummy</a:t>
            </a:r>
            <a:r>
              <a:rPr lang="he-IL" sz="2500" dirty="0" smtClean="0"/>
              <a:t> 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he-IL" sz="2500" dirty="0" smtClean="0"/>
              <a:t>היינו רוצים במקרה כזה להפסיק את זרימת התוכנית עד תיקון הטעות</a:t>
            </a:r>
          </a:p>
          <a:p>
            <a:pPr marL="365125" indent="-36512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e-IL" sz="2500" dirty="0" smtClean="0"/>
              <a:t>היו מקרים בהן פונקציות החזירו ערך שהעיד על שגיאה והתמודדנו עם הערך המוחזר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he-IL" sz="2500" dirty="0" smtClean="0"/>
              <a:t>לא תמיד פונקציה יכולה להחזיר ערך: למשל פונקציה המבצעת חלוקה, איזה ערך תחזיר כאשר המונה הוא 0?</a:t>
            </a:r>
          </a:p>
          <a:p>
            <a:pPr marL="365125" indent="-36512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e-IL" sz="2500" dirty="0" smtClean="0"/>
              <a:t>הפרדת קטע הקוד המבצע את לב העבודה מקטע הקוד המטפל בשגיאה</a:t>
            </a:r>
          </a:p>
          <a:p>
            <a:pPr>
              <a:defRPr/>
            </a:pPr>
            <a:endParaRPr lang="he-IL" sz="2500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AEE314-E6E4-4035-8B03-F81790002E6E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 המוצע בתכנות מכוון עצמים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מנגנון של טיפול בשגיאות המורכב מ- 3 חלקים:</a:t>
            </a:r>
          </a:p>
          <a:p>
            <a:pPr marL="833438" lvl="1" indent="-514350">
              <a:buFont typeface="Arial" charset="0"/>
              <a:buAutoNum type="arabicPeriod"/>
            </a:pPr>
            <a:r>
              <a:rPr lang="he-IL" sz="2800" dirty="0" smtClean="0"/>
              <a:t>זריקת שגיאה במקרה הצורך:</a:t>
            </a:r>
          </a:p>
          <a:p>
            <a:pPr marL="1082675" lvl="2" indent="-280988"/>
            <a:r>
              <a:rPr lang="he-IL" sz="2400" dirty="0" smtClean="0"/>
              <a:t>שגיאה יכולה להיות מחרוזת, מספר, אובייקט: נעל, צלחת, כדור או משהו יותר נחמד – נראה בהמשך</a:t>
            </a:r>
          </a:p>
          <a:p>
            <a:pPr marL="1082675" lvl="2" indent="-280988"/>
            <a:r>
              <a:rPr lang="he-IL" sz="2400" dirty="0" smtClean="0"/>
              <a:t>השגיאה נזרקת למי שקרא לפונקציה</a:t>
            </a:r>
          </a:p>
          <a:p>
            <a:pPr marL="1082675" lvl="2" indent="-280988"/>
            <a:r>
              <a:rPr lang="he-IL" sz="2400" dirty="0" smtClean="0"/>
              <a:t>פונקציה יכולה לזרוק יותר משגיאה אחת</a:t>
            </a:r>
          </a:p>
          <a:p>
            <a:pPr marL="833438" lvl="1" indent="-514350">
              <a:buFont typeface="Arial" charset="0"/>
              <a:buAutoNum type="arabicPeriod"/>
            </a:pPr>
            <a:r>
              <a:rPr lang="he-IL" sz="2800" dirty="0" smtClean="0"/>
              <a:t>בדיקת קטע קוד לביצוע המועד "לפורענות":</a:t>
            </a:r>
          </a:p>
          <a:p>
            <a:pPr marL="833438" lvl="1" indent="-514350">
              <a:buFont typeface="Wingdings 2" pitchFamily="18" charset="2"/>
              <a:buNone/>
            </a:pPr>
            <a:r>
              <a:rPr lang="he-IL" sz="2800" dirty="0" smtClean="0"/>
              <a:t>	ביצוע הפקודות לפי הסדר, במידה וקרתה שגיאה נעבור מיד לקטע הקוד המטפל בשגיאה, ללא ביצוע יתר הפעולות</a:t>
            </a:r>
          </a:p>
          <a:p>
            <a:pPr marL="833438" lvl="1" indent="-514350">
              <a:buFont typeface="Arial" charset="0"/>
              <a:buAutoNum type="arabicPeriod" startAt="3"/>
            </a:pPr>
            <a:r>
              <a:rPr lang="he-IL" sz="2800" dirty="0" smtClean="0"/>
              <a:t>טיפול בשגיאות אפשריות שנבעו מקטע הקוד הנ"ל</a:t>
            </a:r>
          </a:p>
          <a:p>
            <a:endParaRPr lang="he-IL" sz="2800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4AF1F-6BD1-4C1D-AB44-0B50C5D3BE1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178366" cy="5181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דוגמא: איתור שגיאה פוטנציאלית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6915150" y="1752600"/>
            <a:ext cx="2000250" cy="561975"/>
          </a:xfrm>
          <a:prstGeom prst="wedgeRectCallout">
            <a:avLst>
              <a:gd name="adj1" fmla="val -97479"/>
              <a:gd name="adj2" fmla="val 39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הצהרה שהפונקציה זורקת מחרוזת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2286000"/>
            <a:ext cx="2362200" cy="228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143000" y="2971800"/>
            <a:ext cx="4876800" cy="1066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5257800" y="3886200"/>
            <a:ext cx="3581400" cy="990600"/>
          </a:xfrm>
          <a:prstGeom prst="wedgeRectCallout">
            <a:avLst>
              <a:gd name="adj1" fmla="val -73146"/>
              <a:gd name="adj2" fmla="val -60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בדיקת תקינות לוגית. במידה ויש שגיאה </a:t>
            </a:r>
            <a:r>
              <a:rPr lang="he-IL" b="1" dirty="0" smtClean="0"/>
              <a:t>נזרוק חריגה מתאימה, לא נתקן! תמיד נטפל רק במקרה התקין!</a:t>
            </a:r>
            <a:endParaRPr lang="he-IL" b="1" dirty="0"/>
          </a:p>
        </p:txBody>
      </p:sp>
      <p:sp>
        <p:nvSpPr>
          <p:cNvPr id="12" name="Rectangle 11"/>
          <p:cNvSpPr/>
          <p:nvPr/>
        </p:nvSpPr>
        <p:spPr>
          <a:xfrm>
            <a:off x="4267200" y="1066800"/>
            <a:ext cx="464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מעכשיו והלאה לא יהיו הדפסות בתוך המחלקה!!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דוגמא: טיפול בשגיאה פוטנציאלית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659BC-D1A5-4324-9694-D5E9CD0C33CC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6575720" cy="5562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62025" y="3276600"/>
            <a:ext cx="5257800" cy="1600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962025" y="4953000"/>
            <a:ext cx="5257800" cy="1219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867400" y="3810000"/>
            <a:ext cx="3000375" cy="581025"/>
          </a:xfrm>
          <a:prstGeom prst="wedgeRectCallout">
            <a:avLst>
              <a:gd name="adj1" fmla="val -99885"/>
              <a:gd name="adj2" fmla="val 23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קטע קוד שעלול לזרוק </a:t>
            </a:r>
            <a:r>
              <a:rPr lang="he-IL" b="1" dirty="0" smtClean="0"/>
              <a:t>שגיאה, מכיל רק לוגיקה</a:t>
            </a:r>
            <a:endParaRPr lang="he-IL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172200" y="5105400"/>
            <a:ext cx="2643187" cy="428625"/>
          </a:xfrm>
          <a:prstGeom prst="wedgeRectCallout">
            <a:avLst>
              <a:gd name="adj1" fmla="val -73212"/>
              <a:gd name="adj2" fmla="val -1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קטע קוד המטפל בשגיאה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838200"/>
            <a:ext cx="4963888" cy="77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895600"/>
            <a:ext cx="5600700" cy="81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הצהרה על טיפוסי השגיאות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פונקציה יכולה להצהיר על סוגי השגיאות שהיא זורקת</a:t>
            </a:r>
          </a:p>
          <a:p>
            <a:pPr lvl="1"/>
            <a:r>
              <a:rPr lang="he-IL" sz="2800" dirty="0" smtClean="0"/>
              <a:t>זאת כדי שיהיה מרוכז למשתמש במחלקה מה השגיאות האפשריות, בלי להתעמק בקוד הפונקציה, כדי שהוא יוכל לטפל בכל המקרים</a:t>
            </a:r>
          </a:p>
          <a:p>
            <a:r>
              <a:rPr lang="he-IL" sz="2800" dirty="0" smtClean="0"/>
              <a:t>מבחינת תחביר: לאחר רשימת הפרמטרים נצהיר על הטיפוסים שהפונקציה זורקת</a:t>
            </a:r>
          </a:p>
          <a:p>
            <a:pPr lvl="1"/>
            <a:r>
              <a:rPr lang="he-IL" sz="2800" dirty="0" smtClean="0"/>
              <a:t>דוגמאות:</a:t>
            </a:r>
          </a:p>
          <a:p>
            <a:pPr lvl="2"/>
            <a:r>
              <a:rPr lang="he-IL" sz="2400" dirty="0" smtClean="0"/>
              <a:t> </a:t>
            </a:r>
            <a:r>
              <a:rPr lang="en-US" sz="2400" dirty="0" smtClean="0">
                <a:cs typeface="Arial" charset="0"/>
              </a:rPr>
              <a:t>void </a:t>
            </a:r>
            <a:r>
              <a:rPr lang="en-US" sz="2400" dirty="0" err="1" smtClean="0">
                <a:cs typeface="Arial" charset="0"/>
              </a:rPr>
              <a:t>foo</a:t>
            </a:r>
            <a:r>
              <a:rPr lang="en-US" sz="2400" dirty="0" smtClean="0">
                <a:cs typeface="Arial" charset="0"/>
              </a:rPr>
              <a:t>() throw(char*, Ball)</a:t>
            </a:r>
            <a:r>
              <a:rPr lang="he-IL" sz="2400" dirty="0" smtClean="0"/>
              <a:t> – הפונקציה זורקת מחרוזת או אובייקט מטיפוס </a:t>
            </a:r>
            <a:r>
              <a:rPr lang="en-US" sz="2400" dirty="0" smtClean="0">
                <a:cs typeface="Arial" charset="0"/>
              </a:rPr>
              <a:t>Ball</a:t>
            </a:r>
            <a:endParaRPr lang="he-IL" sz="2400" dirty="0" smtClean="0"/>
          </a:p>
          <a:p>
            <a:pPr lvl="2"/>
            <a:r>
              <a:rPr lang="en-US" sz="2400" dirty="0" smtClean="0">
                <a:cs typeface="Arial" charset="0"/>
              </a:rPr>
              <a:t>void </a:t>
            </a:r>
            <a:r>
              <a:rPr lang="en-US" sz="2400" dirty="0" err="1" smtClean="0">
                <a:cs typeface="Arial" charset="0"/>
              </a:rPr>
              <a:t>foo</a:t>
            </a:r>
            <a:r>
              <a:rPr lang="en-US" sz="2400" dirty="0" smtClean="0">
                <a:cs typeface="Arial" charset="0"/>
              </a:rPr>
              <a:t>() throw ()</a:t>
            </a:r>
            <a:r>
              <a:rPr lang="he-IL" sz="2400" dirty="0" smtClean="0"/>
              <a:t> – הפונקציה אינה זורקת דבר</a:t>
            </a:r>
          </a:p>
          <a:p>
            <a:pPr lvl="2"/>
            <a:r>
              <a:rPr lang="en-US" sz="2400" dirty="0" smtClean="0">
                <a:cs typeface="Arial" charset="0"/>
              </a:rPr>
              <a:t>void </a:t>
            </a:r>
            <a:r>
              <a:rPr lang="en-US" sz="2400" dirty="0" err="1" smtClean="0">
                <a:cs typeface="Arial" charset="0"/>
              </a:rPr>
              <a:t>foo</a:t>
            </a:r>
            <a:r>
              <a:rPr lang="en-US" sz="2400" dirty="0" smtClean="0">
                <a:cs typeface="Arial" charset="0"/>
              </a:rPr>
              <a:t>()</a:t>
            </a:r>
            <a:r>
              <a:rPr lang="he-IL" sz="2400" dirty="0" smtClean="0"/>
              <a:t> – הפונקציה יכולה לזרוק כל דבר</a:t>
            </a:r>
          </a:p>
          <a:p>
            <a:endParaRPr lang="he-IL" sz="2800" dirty="0" smtClean="0"/>
          </a:p>
          <a:p>
            <a:pPr>
              <a:buFont typeface="Wingdings" pitchFamily="2" charset="2"/>
              <a:buNone/>
            </a:pPr>
            <a:endParaRPr lang="he-IL" sz="2800" dirty="0" smtClean="0"/>
          </a:p>
          <a:p>
            <a:endParaRPr lang="he-IL" sz="2800" dirty="0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E2BB5B-F998-4C5C-948D-30A0D2D9289C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04800" y="6172200"/>
            <a:ext cx="2947987" cy="428625"/>
          </a:xfrm>
          <a:prstGeom prst="wedgeRectCallout">
            <a:avLst>
              <a:gd name="adj1" fmla="val 38024"/>
              <a:gd name="adj2" fmla="val -97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 smtClean="0"/>
              <a:t>מדוע לא נשתמש באופציה זו?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78038"/>
            <a:ext cx="5562600" cy="4627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e-IL" smtClean="0"/>
              <a:t>דוגמא נוספת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0158FE-E434-4C49-A017-07377D4CB3F6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2400"/>
            <a:ext cx="4676775" cy="5778500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096000" y="5791200"/>
            <a:ext cx="2857500" cy="419100"/>
          </a:xfrm>
          <a:prstGeom prst="wedgeRectCallout">
            <a:avLst>
              <a:gd name="adj1" fmla="val -63006"/>
              <a:gd name="adj2" fmla="val -11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catch(…)</a:t>
            </a:r>
            <a:r>
              <a:rPr lang="he-IL" b="1" dirty="0"/>
              <a:t> תופס כל שגיאה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562100" y="1738313"/>
            <a:ext cx="2857500" cy="928687"/>
          </a:xfrm>
          <a:prstGeom prst="wedgeRectCallout">
            <a:avLst>
              <a:gd name="adj1" fmla="val 57137"/>
              <a:gd name="adj2" fmla="val 308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ניתן להגדיר יותר מקטע </a:t>
            </a:r>
            <a:r>
              <a:rPr lang="en-US" b="1" dirty="0"/>
              <a:t>catch</a:t>
            </a:r>
            <a:r>
              <a:rPr lang="he-IL" b="1" dirty="0"/>
              <a:t> אחד, כל שכל אחד מטפל בשגיאה מטיפוס שונה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3505200"/>
            <a:ext cx="24384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295400" y="4495800"/>
            <a:ext cx="29718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572000" y="4343400"/>
            <a:ext cx="4343400" cy="1371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295400" y="4114800"/>
            <a:ext cx="990600" cy="152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4267200" y="152400"/>
            <a:ext cx="3048000" cy="838200"/>
          </a:xfrm>
          <a:prstGeom prst="rect">
            <a:avLst/>
          </a:pr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46776</TotalTime>
  <Words>877</Words>
  <Application>Microsoft Office PowerPoint</Application>
  <PresentationFormat>On-screen Show (4:3)</PresentationFormat>
  <Paragraphs>162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תכנות מכוון עצמים ו- C++ יחידה 09 חריגות - Exceptions</vt:lpstr>
      <vt:lpstr>ביחידה זו נלמד:</vt:lpstr>
      <vt:lpstr>טיפול בחריגות</vt:lpstr>
      <vt:lpstr>טיפול בשגיאות - מוטיבציה</vt:lpstr>
      <vt:lpstr>הפתרון המוצע בתכנות מכוון עצמים</vt:lpstr>
      <vt:lpstr>דוגמא: איתור שגיאה פוטנציאלית</vt:lpstr>
      <vt:lpstr>דוגמא: טיפול בשגיאה פוטנציאלית</vt:lpstr>
      <vt:lpstr>הצהרה על טיפוסי השגיאות </vt:lpstr>
      <vt:lpstr>דוגמא נוספת</vt:lpstr>
      <vt:lpstr>דוגמאות פלט</vt:lpstr>
      <vt:lpstr>דוגמא לקבלת נתון נוסף בעקבות השגיאה</vt:lpstr>
      <vt:lpstr>תפיסת השגיאה</vt:lpstr>
      <vt:lpstr>גלגול השגיאה</vt:lpstr>
      <vt:lpstr>גילגול השגיאה</vt:lpstr>
      <vt:lpstr>טיפול בשגיאות בתוך בנאים</vt:lpstr>
      <vt:lpstr>דוגמא מעבר ב- d’tor'ים ב- main</vt:lpstr>
      <vt:lpstr>שגיאות בבנאים בהורשה</vt:lpstr>
      <vt:lpstr>דוגמאת מחלקה ללא שימוש בחריגות</vt:lpstr>
      <vt:lpstr>דוגמאת ה- main</vt:lpstr>
      <vt:lpstr>דוגמאת מחלקה עם שימוש בחריגות</vt:lpstr>
      <vt:lpstr>דוגמאת ה- main</vt:lpstr>
      <vt:lpstr>זריקת אובייקטים</vt:lpstr>
      <vt:lpstr>דוגמא לזריקת אובייקטים</vt:lpstr>
      <vt:lpstr>דוגמא לזריקת אובייקטים (1)</vt:lpstr>
      <vt:lpstr>דוגמא לזריקת אובייקטים (2)</vt:lpstr>
      <vt:lpstr>זהירות!</vt:lpstr>
      <vt:lpstr>הפונקציה terminate</vt:lpstr>
      <vt:lpstr>דריסת terminate</vt:lpstr>
      <vt:lpstr>ביחידה זו למדנו:</vt:lpstr>
    </vt:vector>
  </TitlesOfParts>
  <Company>Finjan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 exceptions</dc:title>
  <dc:creator>Keren Kalif</dc:creator>
  <cp:lastModifiedBy>kerenk</cp:lastModifiedBy>
  <cp:revision>1602</cp:revision>
  <dcterms:created xsi:type="dcterms:W3CDTF">2008-06-01T07:12:10Z</dcterms:created>
  <dcterms:modified xsi:type="dcterms:W3CDTF">2014-03-15T11:32:44Z</dcterms:modified>
</cp:coreProperties>
</file>