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50" r:id="rId1"/>
  </p:sldMasterIdLst>
  <p:notesMasterIdLst>
    <p:notesMasterId r:id="rId48"/>
  </p:notesMasterIdLst>
  <p:handoutMasterIdLst>
    <p:handoutMasterId r:id="rId49"/>
  </p:handoutMasterIdLst>
  <p:sldIdLst>
    <p:sldId id="256" r:id="rId2"/>
    <p:sldId id="366" r:id="rId3"/>
    <p:sldId id="368" r:id="rId4"/>
    <p:sldId id="369" r:id="rId5"/>
    <p:sldId id="371" r:id="rId6"/>
    <p:sldId id="370" r:id="rId7"/>
    <p:sldId id="373" r:id="rId8"/>
    <p:sldId id="374" r:id="rId9"/>
    <p:sldId id="382" r:id="rId10"/>
    <p:sldId id="377" r:id="rId11"/>
    <p:sldId id="375" r:id="rId12"/>
    <p:sldId id="376" r:id="rId13"/>
    <p:sldId id="398" r:id="rId14"/>
    <p:sldId id="399" r:id="rId15"/>
    <p:sldId id="406" r:id="rId16"/>
    <p:sldId id="378" r:id="rId17"/>
    <p:sldId id="383" r:id="rId18"/>
    <p:sldId id="379" r:id="rId19"/>
    <p:sldId id="408" r:id="rId20"/>
    <p:sldId id="380" r:id="rId21"/>
    <p:sldId id="407" r:id="rId22"/>
    <p:sldId id="386" r:id="rId23"/>
    <p:sldId id="384" r:id="rId24"/>
    <p:sldId id="405" r:id="rId25"/>
    <p:sldId id="409" r:id="rId26"/>
    <p:sldId id="410" r:id="rId27"/>
    <p:sldId id="372" r:id="rId28"/>
    <p:sldId id="387" r:id="rId29"/>
    <p:sldId id="381" r:id="rId30"/>
    <p:sldId id="388" r:id="rId31"/>
    <p:sldId id="389" r:id="rId32"/>
    <p:sldId id="385" r:id="rId33"/>
    <p:sldId id="390" r:id="rId34"/>
    <p:sldId id="391" r:id="rId35"/>
    <p:sldId id="392" r:id="rId36"/>
    <p:sldId id="393" r:id="rId37"/>
    <p:sldId id="396" r:id="rId38"/>
    <p:sldId id="394" r:id="rId39"/>
    <p:sldId id="397" r:id="rId40"/>
    <p:sldId id="395" r:id="rId41"/>
    <p:sldId id="400" r:id="rId42"/>
    <p:sldId id="402" r:id="rId43"/>
    <p:sldId id="401" r:id="rId44"/>
    <p:sldId id="403" r:id="rId45"/>
    <p:sldId id="404" r:id="rId46"/>
    <p:sldId id="367" r:id="rId47"/>
  </p:sldIdLst>
  <p:sldSz cx="9144000" cy="6858000" type="screen4x3"/>
  <p:notesSz cx="6858000" cy="9144000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D7EA22"/>
    <a:srgbClr val="FF0000"/>
    <a:srgbClr val="FFFF66"/>
    <a:srgbClr val="14ED03"/>
    <a:srgbClr val="DA14B0"/>
    <a:srgbClr val="3DB7C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45" autoAdjust="0"/>
    <p:restoredTop sz="94660" autoAdjust="0"/>
  </p:normalViewPr>
  <p:slideViewPr>
    <p:cSldViewPr>
      <p:cViewPr varScale="1">
        <p:scale>
          <a:sx n="68" d="100"/>
          <a:sy n="68" d="100"/>
        </p:scale>
        <p:origin x="-34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92"/>
    </p:cViewPr>
  </p:sorterViewPr>
  <p:notesViewPr>
    <p:cSldViewPr>
      <p:cViewPr varScale="1">
        <p:scale>
          <a:sx n="57" d="100"/>
          <a:sy n="57" d="100"/>
        </p:scale>
        <p:origin x="-2520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FCE474F-98E1-4DC3-B570-5937B505B651}" type="datetimeFigureOut">
              <a:rPr lang="en-US"/>
              <a:pPr>
                <a:defRPr/>
              </a:pPr>
              <a:t>8/29/2010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9736FDA-1540-47B8-93F6-23A8481C59B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094CD36-CA08-442C-939F-C7B79C28F0FE}" type="datetimeFigureOut">
              <a:rPr lang="en-US"/>
              <a:pPr>
                <a:defRPr/>
              </a:pPr>
              <a:t>8/29/2010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112493D-EC3B-42D2-A94A-EA0EE62628B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2FCD23-E3DA-4D64-A99E-B83EDD71A135}" type="datetime1">
              <a:rPr lang="en-US"/>
              <a:pPr>
                <a:defRPr/>
              </a:pPr>
              <a:t>8/29/2010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F572CE6-E0C9-4C7B-946C-56C4AE25A4D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FCF7B5-352E-4D13-B713-E62EFE3A8643}" type="datetime1">
              <a:rPr lang="en-US"/>
              <a:pPr>
                <a:defRPr/>
              </a:pPr>
              <a:t>8/29/2010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96E006-87AB-4AE4-8324-233AC38ABB8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239000" y="63246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C6D434-2FD2-4F6A-850D-A01E06A5997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A2C437-DBF4-403F-BEF5-178D3967EFBF}" type="datetime1">
              <a:rPr lang="en-US"/>
              <a:pPr>
                <a:defRPr/>
              </a:pPr>
              <a:t>8/29/2010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0A376-F7ED-4F00-BB31-F039D0E1A19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12775" y="1600200"/>
            <a:ext cx="40005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5675" y="1600200"/>
            <a:ext cx="40005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87D804-F775-4FB0-888C-A07421B07215}" type="datetime1">
              <a:rPr lang="en-US"/>
              <a:pPr>
                <a:defRPr/>
              </a:pPr>
              <a:t>8/29/2010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67201-5CF9-4854-A736-9F439A877E7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12775" y="1600200"/>
            <a:ext cx="8153400" cy="4525963"/>
          </a:xfrm>
        </p:spPr>
        <p:txBody>
          <a:bodyPr/>
          <a:lstStyle/>
          <a:p>
            <a:pPr lvl="0"/>
            <a:endParaRPr lang="he-IL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8EB555-A3ED-4D1A-B72C-FA7E71001042}" type="datetime1">
              <a:rPr lang="en-US"/>
              <a:pPr>
                <a:defRPr/>
              </a:pPr>
              <a:t>8/29/2010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54213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816DF5-B10E-4BF8-A056-1E883FDE9FC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9CB923-0659-4BFC-834C-9FC46B343BB0}" type="datetime1">
              <a:rPr lang="en-US"/>
              <a:pPr>
                <a:defRPr/>
              </a:pPr>
              <a:t>8/29/2010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901FF5-4EAB-413E-9A3D-7A9FE405287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255B05-0679-4555-BFDA-54E5F332553C}" type="datetime1">
              <a:rPr lang="en-US"/>
              <a:pPr>
                <a:defRPr/>
              </a:pPr>
              <a:t>8/29/2010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F7133-48BA-471F-BC0E-63278763A6F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A4E2DE-D56A-429A-A175-B3AE6D9D634A}" type="datetime1">
              <a:rPr lang="en-US"/>
              <a:pPr>
                <a:defRPr/>
              </a:pPr>
              <a:t>8/29/2010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EE24A8-678B-41A9-A680-4FC2B070089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0B6FDF-2B98-4D07-9F37-814FB5D7AD27}" type="datetime1">
              <a:rPr lang="en-US"/>
              <a:pPr>
                <a:defRPr/>
              </a:pPr>
              <a:t>8/29/2010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ECF210-F943-466D-A5DE-251D0D8E141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5C997B-3514-4D04-B9D0-0AAD165E6AA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239000" y="62484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458200" y="61722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094364-7036-40AC-A39B-A74B2A22C9A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F6B2F-91F0-478E-8033-8C0C1795E9E7}" type="slidenum">
              <a:rPr lang="he-IL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33223-9D15-4555-A090-586977EB9D9E}" type="datetime1">
              <a:rPr lang="en-US"/>
              <a:pPr>
                <a:defRPr/>
              </a:pPr>
              <a:t>8/29/2010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D947D-F2FD-4840-8CCB-B41E3C27CCD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rtl="0"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7A66D6A-922C-4460-BE54-365EE392A4A8}" type="datetime1">
              <a:rPr lang="en-US"/>
              <a:pPr>
                <a:defRPr/>
              </a:pPr>
              <a:t>8/29/2010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algn="l" rtl="0"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rtl="0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8EA671EF-CD21-4FE5-8C95-486506BF1BF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3" r:id="rId1"/>
    <p:sldLayoutId id="2147484479" r:id="rId2"/>
    <p:sldLayoutId id="2147484484" r:id="rId3"/>
    <p:sldLayoutId id="2147484480" r:id="rId4"/>
    <p:sldLayoutId id="2147484481" r:id="rId5"/>
    <p:sldLayoutId id="2147484485" r:id="rId6"/>
    <p:sldLayoutId id="2147484486" r:id="rId7"/>
    <p:sldLayoutId id="2147484487" r:id="rId8"/>
    <p:sldLayoutId id="2147484488" r:id="rId9"/>
    <p:sldLayoutId id="2147484489" r:id="rId10"/>
    <p:sldLayoutId id="2147484490" r:id="rId11"/>
    <p:sldLayoutId id="2147484482" r:id="rId12"/>
    <p:sldLayoutId id="2147484491" r:id="rId13"/>
    <p:sldLayoutId id="2147484492" r:id="rId14"/>
  </p:sldLayoutIdLst>
  <p:hf hdr="0" dt="0"/>
  <p:txStyles>
    <p:titleStyle>
      <a:lvl1pPr algn="l" rtl="1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2pPr>
      <a:lvl3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3pPr>
      <a:lvl4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4pPr>
      <a:lvl5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5pPr>
      <a:lvl6pPr marL="4572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r" rtl="1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r" rtl="1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r" rtl="1" eaLnBrk="0" fontAlgn="base" hangingPunct="0">
        <a:spcBef>
          <a:spcPts val="375"/>
        </a:spcBef>
        <a:spcAft>
          <a:spcPct val="0"/>
        </a:spcAft>
        <a:buClr>
          <a:srgbClr val="AEC7D0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r" rtl="1" eaLnBrk="0" fontAlgn="base" hangingPunct="0">
        <a:spcBef>
          <a:spcPts val="375"/>
        </a:spcBef>
        <a:spcAft>
          <a:spcPct val="0"/>
        </a:spcAft>
        <a:buClr>
          <a:srgbClr val="C32D2E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0" fontAlgn="base" hangingPunct="0">
        <a:spcBef>
          <a:spcPts val="375"/>
        </a:spcBef>
        <a:spcAft>
          <a:spcPct val="0"/>
        </a:spcAft>
        <a:buClr>
          <a:srgbClr val="C32D2E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r" rtl="1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r" rtl="1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r" rtl="1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r" rtl="1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iostrea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קרן כליף</a:t>
            </a:r>
            <a:endParaRPr lang="en-US" smtClean="0"/>
          </a:p>
        </p:txBody>
      </p:sp>
      <p:sp>
        <p:nvSpPr>
          <p:cNvPr id="12291" name="Title 1"/>
          <p:cNvSpPr>
            <a:spLocks noGrp="1"/>
          </p:cNvSpPr>
          <p:nvPr>
            <p:ph type="ctrTitle"/>
          </p:nvPr>
        </p:nvSpPr>
        <p:spPr>
          <a:xfrm>
            <a:off x="228600" y="1506538"/>
            <a:ext cx="8763000" cy="1470025"/>
          </a:xfrm>
        </p:spPr>
        <p:txBody>
          <a:bodyPr/>
          <a:lstStyle/>
          <a:p>
            <a:pPr eaLnBrk="1" hangingPunct="1"/>
            <a:r>
              <a:rPr lang="he-IL" sz="3200" b="1" smtClean="0"/>
              <a:t>תכנות מכוון עצמים ו- </a:t>
            </a:r>
            <a:r>
              <a:rPr sz="3200" b="1" smtClean="0"/>
              <a:t>C</a:t>
            </a:r>
            <a:r>
              <a:rPr lang="he-IL" sz="3200" b="1" smtClean="0"/>
              <a:t>++</a:t>
            </a:r>
            <a:br>
              <a:rPr lang="he-IL" sz="3200" b="1" smtClean="0"/>
            </a:br>
            <a:r>
              <a:rPr lang="he-IL" sz="3200" b="1" smtClean="0"/>
              <a:t>יחידה 10</a:t>
            </a:r>
            <a:br>
              <a:rPr lang="he-IL" sz="3200" b="1" smtClean="0"/>
            </a:br>
            <a:r>
              <a:rPr lang="he-IL" sz="3200" b="1" smtClean="0"/>
              <a:t>עבודה עם קבצים</a:t>
            </a:r>
            <a:endParaRPr sz="32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676400"/>
            <a:ext cx="8763000" cy="4595813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24579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1143000"/>
          </a:xfrm>
        </p:spPr>
        <p:txBody>
          <a:bodyPr/>
          <a:lstStyle/>
          <a:p>
            <a:r>
              <a:rPr lang="he-IL" smtClean="0"/>
              <a:t>קבצי טקסט: דוגמא – ה- </a:t>
            </a:r>
            <a:r>
              <a:rPr lang="en-US" smtClean="0"/>
              <a:t>main</a:t>
            </a:r>
            <a:endParaRPr lang="he-IL" smtClean="0"/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7315200" y="6324600"/>
            <a:ext cx="1524000" cy="381000"/>
          </a:xfrm>
          <a:solidFill>
            <a:schemeClr val="bg1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167639-3522-46F7-B089-2E5198EE98CB}" type="slidenum">
              <a:rPr lang="he-IL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8600" y="1905000"/>
            <a:ext cx="21336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2" name="Rectangle 11"/>
          <p:cNvSpPr/>
          <p:nvPr/>
        </p:nvSpPr>
        <p:spPr>
          <a:xfrm>
            <a:off x="609600" y="3429000"/>
            <a:ext cx="51054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609600" y="3657600"/>
            <a:ext cx="75438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4" name="Rectangle 13"/>
          <p:cNvSpPr/>
          <p:nvPr/>
        </p:nvSpPr>
        <p:spPr>
          <a:xfrm>
            <a:off x="609600" y="3886200"/>
            <a:ext cx="19050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5" name="Rectangle 14"/>
          <p:cNvSpPr/>
          <p:nvPr/>
        </p:nvSpPr>
        <p:spPr>
          <a:xfrm>
            <a:off x="609600" y="4876800"/>
            <a:ext cx="35052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609600" y="5105400"/>
            <a:ext cx="3200400" cy="5334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1524000"/>
            <a:ext cx="3028950" cy="15240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19" name="Rectangular Callout 18"/>
          <p:cNvSpPr/>
          <p:nvPr/>
        </p:nvSpPr>
        <p:spPr>
          <a:xfrm>
            <a:off x="2514600" y="2743200"/>
            <a:ext cx="3124200" cy="304800"/>
          </a:xfrm>
          <a:prstGeom prst="wedgeRectCallout">
            <a:avLst>
              <a:gd name="adj1" fmla="val 8831"/>
              <a:gd name="adj2" fmla="val 1699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פתיחת קובץ טקסט ריק לכתיבה</a:t>
            </a:r>
          </a:p>
        </p:txBody>
      </p:sp>
      <p:sp>
        <p:nvSpPr>
          <p:cNvPr id="20" name="Rectangular Callout 19"/>
          <p:cNvSpPr/>
          <p:nvPr/>
        </p:nvSpPr>
        <p:spPr>
          <a:xfrm>
            <a:off x="5181600" y="4038600"/>
            <a:ext cx="3505200" cy="304800"/>
          </a:xfrm>
          <a:prstGeom prst="wedgeRectCallout">
            <a:avLst>
              <a:gd name="adj1" fmla="val -73045"/>
              <a:gd name="adj2" fmla="val -897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כתיבה </a:t>
            </a:r>
            <a:r>
              <a:rPr lang="he-IL" b="1" dirty="0" smtClean="0"/>
              <a:t>לקובץ באמצעות אופרטור &gt;&gt;</a:t>
            </a:r>
            <a:endParaRPr lang="he-IL" b="1" dirty="0"/>
          </a:p>
        </p:txBody>
      </p:sp>
      <p:sp>
        <p:nvSpPr>
          <p:cNvPr id="21" name="Rectangular Callout 20"/>
          <p:cNvSpPr/>
          <p:nvPr/>
        </p:nvSpPr>
        <p:spPr>
          <a:xfrm>
            <a:off x="2971800" y="4191000"/>
            <a:ext cx="1600200" cy="304800"/>
          </a:xfrm>
          <a:prstGeom prst="wedgeRectCallout">
            <a:avLst>
              <a:gd name="adj1" fmla="val -73045"/>
              <a:gd name="adj2" fmla="val -897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סגירת הקובץ</a:t>
            </a:r>
          </a:p>
        </p:txBody>
      </p:sp>
      <p:sp>
        <p:nvSpPr>
          <p:cNvPr id="23" name="Rectangular Callout 22"/>
          <p:cNvSpPr/>
          <p:nvPr/>
        </p:nvSpPr>
        <p:spPr>
          <a:xfrm>
            <a:off x="4800600" y="4648200"/>
            <a:ext cx="2743200" cy="381000"/>
          </a:xfrm>
          <a:prstGeom prst="wedgeRectCallout">
            <a:avLst>
              <a:gd name="adj1" fmla="val -74751"/>
              <a:gd name="adj2" fmla="val 123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פתיחת קובץ טקסט לקריאה</a:t>
            </a:r>
          </a:p>
        </p:txBody>
      </p:sp>
      <p:sp>
        <p:nvSpPr>
          <p:cNvPr id="24" name="Rectangular Callout 23"/>
          <p:cNvSpPr/>
          <p:nvPr/>
        </p:nvSpPr>
        <p:spPr>
          <a:xfrm>
            <a:off x="4800600" y="5181600"/>
            <a:ext cx="3657600" cy="304800"/>
          </a:xfrm>
          <a:prstGeom prst="wedgeRectCallout">
            <a:avLst>
              <a:gd name="adj1" fmla="val -112277"/>
              <a:gd name="adj2" fmla="val -46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קריאה </a:t>
            </a:r>
            <a:r>
              <a:rPr lang="he-IL" b="1" dirty="0" smtClean="0"/>
              <a:t>מהקובץ באמצעות אופרטור &lt;&lt;</a:t>
            </a:r>
            <a:endParaRPr lang="he-IL" b="1" dirty="0"/>
          </a:p>
        </p:txBody>
      </p:sp>
      <p:sp>
        <p:nvSpPr>
          <p:cNvPr id="25" name="Rectangle 24"/>
          <p:cNvSpPr/>
          <p:nvPr/>
        </p:nvSpPr>
        <p:spPr>
          <a:xfrm>
            <a:off x="609600" y="5867400"/>
            <a:ext cx="19050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6" name="Rectangular Callout 25"/>
          <p:cNvSpPr/>
          <p:nvPr/>
        </p:nvSpPr>
        <p:spPr>
          <a:xfrm>
            <a:off x="2895600" y="6248400"/>
            <a:ext cx="1600200" cy="304800"/>
          </a:xfrm>
          <a:prstGeom prst="wedgeRectCallout">
            <a:avLst>
              <a:gd name="adj1" fmla="val -73045"/>
              <a:gd name="adj2" fmla="val -897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סגירת הקובץ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פתיחת קובץ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52400" y="990600"/>
            <a:ext cx="8686800" cy="5181600"/>
          </a:xfrm>
        </p:spPr>
        <p:txBody>
          <a:bodyPr/>
          <a:lstStyle/>
          <a:p>
            <a:r>
              <a:rPr lang="he-IL" sz="2400" dirty="0" smtClean="0"/>
              <a:t>למחלקות העובדות עם קבצים יש </a:t>
            </a:r>
            <a:r>
              <a:rPr lang="en-US" sz="2400" dirty="0" err="1" smtClean="0"/>
              <a:t>c’tor</a:t>
            </a:r>
            <a:r>
              <a:rPr lang="he-IL" sz="2400" dirty="0" smtClean="0"/>
              <a:t> המקבל כפרמטר את שם הקובץ לפתיחה וכן פרמטר שהוא קומבינציה של דגלים לאופן פתיחת הקובץ</a:t>
            </a:r>
          </a:p>
          <a:p>
            <a:r>
              <a:rPr lang="he-IL" sz="2400" dirty="0" smtClean="0"/>
              <a:t>קיימת גם שיטת </a:t>
            </a:r>
            <a:r>
              <a:rPr lang="en-US" sz="2400" dirty="0" smtClean="0"/>
              <a:t>open</a:t>
            </a:r>
            <a:r>
              <a:rPr lang="he-IL" sz="2400" dirty="0" smtClean="0"/>
              <a:t> המקבלת את אותם נתונים בדיוק</a:t>
            </a:r>
          </a:p>
          <a:p>
            <a:r>
              <a:rPr lang="he-IL" sz="2400" dirty="0" smtClean="0"/>
              <a:t>דגלים שניתן לשלוח כאופן פתיחת הקובץ (רשימה חלקית):</a:t>
            </a:r>
          </a:p>
          <a:p>
            <a:pPr lvl="1"/>
            <a:r>
              <a:rPr lang="en-US" dirty="0" err="1" smtClean="0"/>
              <a:t>ios</a:t>
            </a:r>
            <a:r>
              <a:rPr lang="en-US" dirty="0" smtClean="0"/>
              <a:t>::binary</a:t>
            </a:r>
            <a:r>
              <a:rPr lang="he-IL" dirty="0" smtClean="0"/>
              <a:t> פתיחת הקובץ כבינארי. ברירת-המחדל היא קובץ טקסט</a:t>
            </a:r>
          </a:p>
          <a:p>
            <a:pPr lvl="1"/>
            <a:r>
              <a:rPr lang="en-US" dirty="0" err="1" smtClean="0"/>
              <a:t>ios</a:t>
            </a:r>
            <a:r>
              <a:rPr lang="en-US" dirty="0" smtClean="0"/>
              <a:t>::in</a:t>
            </a:r>
            <a:r>
              <a:rPr lang="he-IL" dirty="0" smtClean="0"/>
              <a:t>  פתיחת הקובץ לקריאה. מסופק כב"מ כאשר עובדים עם </a:t>
            </a:r>
            <a:r>
              <a:rPr lang="en-US" dirty="0" err="1" smtClean="0"/>
              <a:t>ifstream</a:t>
            </a:r>
            <a:endParaRPr lang="he-IL" dirty="0" smtClean="0"/>
          </a:p>
          <a:p>
            <a:pPr lvl="1"/>
            <a:r>
              <a:rPr lang="en-US" dirty="0" err="1" smtClean="0"/>
              <a:t>ios</a:t>
            </a:r>
            <a:r>
              <a:rPr lang="en-US" dirty="0" smtClean="0"/>
              <a:t>::out</a:t>
            </a:r>
            <a:r>
              <a:rPr lang="he-IL" dirty="0" smtClean="0"/>
              <a:t> פתיחת הקובץ לכתיבה. מסופק כב"מ כאשר עובדים עם </a:t>
            </a:r>
            <a:r>
              <a:rPr lang="en-US" dirty="0" err="1" smtClean="0"/>
              <a:t>ofstream</a:t>
            </a:r>
            <a:endParaRPr lang="he-IL" dirty="0" smtClean="0"/>
          </a:p>
          <a:p>
            <a:pPr lvl="1"/>
            <a:r>
              <a:rPr lang="en-US" dirty="0" err="1" smtClean="0"/>
              <a:t>ios</a:t>
            </a:r>
            <a:r>
              <a:rPr lang="en-US" dirty="0" smtClean="0"/>
              <a:t>::app</a:t>
            </a:r>
            <a:r>
              <a:rPr lang="he-IL" dirty="0" smtClean="0"/>
              <a:t> כתיבה לסוף הקובץ, נתונים קיימים לא ידרסו</a:t>
            </a:r>
          </a:p>
          <a:p>
            <a:pPr lvl="1"/>
            <a:r>
              <a:rPr lang="en-US" dirty="0" err="1" smtClean="0"/>
              <a:t>ios</a:t>
            </a:r>
            <a:r>
              <a:rPr lang="en-US" dirty="0" smtClean="0"/>
              <a:t>::</a:t>
            </a:r>
            <a:r>
              <a:rPr lang="en-US" dirty="0" err="1" smtClean="0"/>
              <a:t>nocreate</a:t>
            </a:r>
            <a:r>
              <a:rPr lang="he-IL" dirty="0" smtClean="0"/>
              <a:t> דרישה שהקובץ יהיה קיים (מתאים לקריאה)</a:t>
            </a:r>
          </a:p>
          <a:p>
            <a:pPr lvl="1"/>
            <a:r>
              <a:rPr lang="en-US" dirty="0" err="1" smtClean="0"/>
              <a:t>ios</a:t>
            </a:r>
            <a:r>
              <a:rPr lang="en-US" dirty="0" smtClean="0"/>
              <a:t>::</a:t>
            </a:r>
            <a:r>
              <a:rPr lang="en-US" dirty="0" err="1" smtClean="0"/>
              <a:t>noreplace</a:t>
            </a:r>
            <a:r>
              <a:rPr lang="he-IL" dirty="0" smtClean="0"/>
              <a:t> דרישה שהקובץ לא יהיה קיים (מתאים לכתיבה)</a:t>
            </a:r>
          </a:p>
          <a:p>
            <a:pPr lvl="1"/>
            <a:r>
              <a:rPr lang="en-US" dirty="0" err="1" smtClean="0"/>
              <a:t>ios</a:t>
            </a:r>
            <a:r>
              <a:rPr lang="en-US" dirty="0" smtClean="0"/>
              <a:t>::</a:t>
            </a:r>
            <a:r>
              <a:rPr lang="en-US" dirty="0" err="1" smtClean="0"/>
              <a:t>trunc</a:t>
            </a:r>
            <a:r>
              <a:rPr lang="he-IL" dirty="0" smtClean="0"/>
              <a:t> פתיחת קובץ ריק, אם היה קיים ידרס (מתאים לכתיבה)</a:t>
            </a:r>
          </a:p>
          <a:p>
            <a:pPr lvl="2"/>
            <a:endParaRPr lang="he-IL" sz="2400" dirty="0" smtClean="0"/>
          </a:p>
          <a:p>
            <a:pPr lvl="1"/>
            <a:endParaRPr lang="he-IL" dirty="0" smtClean="0"/>
          </a:p>
          <a:p>
            <a:endParaRPr lang="he-IL" sz="2400" dirty="0" smtClean="0"/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9D0FF6-90A1-429A-8D16-D4F246597162}" type="slidenum">
              <a:rPr lang="he-IL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קבצי טקסט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z="2800" dirty="0" smtClean="0"/>
              <a:t>כאשר רוצים לכתוב לקובץ טקסט עובדים עם אובייקט מטיפוס </a:t>
            </a:r>
            <a:r>
              <a:rPr lang="en-US" sz="2800" dirty="0" err="1" smtClean="0"/>
              <a:t>ofstream</a:t>
            </a:r>
            <a:r>
              <a:rPr lang="he-IL" sz="2800" dirty="0" smtClean="0"/>
              <a:t> אשר יורש מ- </a:t>
            </a:r>
            <a:r>
              <a:rPr lang="en-US" sz="2800" dirty="0" err="1" smtClean="0"/>
              <a:t>ostream</a:t>
            </a:r>
            <a:endParaRPr lang="he-IL" sz="2800" dirty="0" smtClean="0"/>
          </a:p>
          <a:p>
            <a:pPr lvl="1"/>
            <a:r>
              <a:rPr lang="he-IL" sz="2800" dirty="0" smtClean="0"/>
              <a:t>לכן </a:t>
            </a:r>
            <a:r>
              <a:rPr lang="he-IL" sz="2800" dirty="0" smtClean="0"/>
              <a:t>ניתן לכתוב לקובץ באמצעות אופרטור &gt;&gt;</a:t>
            </a:r>
            <a:endParaRPr lang="he-IL" dirty="0" smtClean="0"/>
          </a:p>
          <a:p>
            <a:endParaRPr lang="he-IL" sz="2800" dirty="0" smtClean="0"/>
          </a:p>
          <a:p>
            <a:r>
              <a:rPr lang="he-IL" sz="2800" dirty="0" smtClean="0"/>
              <a:t>כאשר </a:t>
            </a:r>
            <a:r>
              <a:rPr lang="he-IL" sz="2800" dirty="0" smtClean="0"/>
              <a:t>רוצים לקרוא מקובץ טקסט עובדים עם אובייקט מטיפוס </a:t>
            </a:r>
            <a:r>
              <a:rPr lang="en-US" sz="2800" dirty="0" err="1" smtClean="0"/>
              <a:t>ifstream</a:t>
            </a:r>
            <a:r>
              <a:rPr lang="he-IL" sz="2800" dirty="0" smtClean="0"/>
              <a:t> אשר יורש מ- </a:t>
            </a:r>
            <a:r>
              <a:rPr lang="en-US" sz="2800" dirty="0" err="1" smtClean="0"/>
              <a:t>istream</a:t>
            </a:r>
            <a:endParaRPr lang="he-IL" sz="2800" dirty="0" smtClean="0"/>
          </a:p>
          <a:p>
            <a:r>
              <a:rPr lang="he-IL" sz="3000" dirty="0" smtClean="0"/>
              <a:t>לכן ניתן לקרוא מהקובץ </a:t>
            </a:r>
            <a:r>
              <a:rPr lang="he-IL" sz="3000" dirty="0" smtClean="0"/>
              <a:t>באמצעות:</a:t>
            </a:r>
          </a:p>
          <a:p>
            <a:pPr lvl="1"/>
            <a:r>
              <a:rPr lang="he-IL" dirty="0" smtClean="0"/>
              <a:t>אופרטור &lt;&lt;</a:t>
            </a:r>
          </a:p>
          <a:p>
            <a:pPr lvl="1"/>
            <a:r>
              <a:rPr lang="en-US" dirty="0" smtClean="0"/>
              <a:t>get</a:t>
            </a:r>
            <a:endParaRPr lang="he-IL" dirty="0" smtClean="0"/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getline</a:t>
            </a:r>
            <a:endParaRPr lang="he-IL" dirty="0" smtClean="0"/>
          </a:p>
          <a:p>
            <a:endParaRPr lang="he-IL" sz="2800" dirty="0" smtClean="0"/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CF8112-48BE-4B09-BE1E-8F5DAEB68D29}" type="slidenum">
              <a:rPr lang="he-IL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z="3600" smtClean="0"/>
              <a:t>כתיבת תוכן שונה לקובץ ולמסך באמצעות &gt;&gt;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dirty="0" smtClean="0"/>
              <a:t>ראינו שניתן להשתמש באופרטור &gt;&gt; גם כדי לכתוב למסך וגם כדי לכתוב לקובץ</a:t>
            </a:r>
          </a:p>
          <a:p>
            <a:r>
              <a:rPr lang="he-IL" dirty="0" smtClean="0"/>
              <a:t>יתכן ונרצה לכתוב תוכן שונה בשני המקרים, אבל עדיין כן נרצה להשתמש </a:t>
            </a:r>
            <a:r>
              <a:rPr lang="he-IL" dirty="0" smtClean="0"/>
              <a:t>באופרטור &gt;&gt;</a:t>
            </a:r>
            <a:endParaRPr lang="he-IL" dirty="0" smtClean="0"/>
          </a:p>
          <a:p>
            <a:r>
              <a:rPr lang="he-IL" u="sng" dirty="0" smtClean="0"/>
              <a:t>דוגמא</a:t>
            </a:r>
            <a:r>
              <a:rPr lang="he-IL" dirty="0" smtClean="0"/>
              <a:t>: למשל עבור </a:t>
            </a:r>
            <a:r>
              <a:rPr lang="en-US" dirty="0" smtClean="0"/>
              <a:t>Point</a:t>
            </a:r>
            <a:endParaRPr lang="he-IL" dirty="0" smtClean="0"/>
          </a:p>
          <a:p>
            <a:pPr lvl="1"/>
            <a:r>
              <a:rPr lang="he-IL" dirty="0" smtClean="0"/>
              <a:t>למסך נרצה להדפיס </a:t>
            </a:r>
            <a:r>
              <a:rPr lang="he-IL" dirty="0" smtClean="0"/>
              <a:t>עם סוגריים ופסיק בין השדות:</a:t>
            </a:r>
            <a:endParaRPr lang="he-IL" dirty="0" smtClean="0"/>
          </a:p>
          <a:p>
            <a:pPr algn="l">
              <a:buFont typeface="Wingdings 2" pitchFamily="18" charset="2"/>
              <a:buNone/>
            </a:pPr>
            <a:r>
              <a:rPr lang="en-US" dirty="0" smtClean="0"/>
              <a:t>(1, 2)</a:t>
            </a:r>
            <a:endParaRPr lang="he-IL" dirty="0" smtClean="0"/>
          </a:p>
          <a:p>
            <a:pPr lvl="1"/>
            <a:r>
              <a:rPr lang="he-IL" dirty="0" smtClean="0"/>
              <a:t>לקובץ </a:t>
            </a:r>
            <a:r>
              <a:rPr lang="he-IL" dirty="0" smtClean="0"/>
              <a:t>נרצה לכתוב רק את ערכי השדות, בלי </a:t>
            </a:r>
            <a:r>
              <a:rPr lang="he-IL" dirty="0" smtClean="0"/>
              <a:t>קישוטים שיסרבלו את הקריאה:</a:t>
            </a:r>
            <a:endParaRPr lang="he-IL" dirty="0" smtClean="0"/>
          </a:p>
          <a:p>
            <a:pPr marL="546100" lvl="2" indent="-273050" algn="l">
              <a:spcBef>
                <a:spcPts val="575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z="2400" dirty="0" smtClean="0"/>
              <a:t>1  2</a:t>
            </a:r>
            <a:endParaRPr lang="he-IL" sz="2400" dirty="0" smtClean="0"/>
          </a:p>
          <a:p>
            <a:pPr marL="546100" lvl="2" indent="-273050" algn="just">
              <a:spcBef>
                <a:spcPts val="575"/>
              </a:spcBef>
              <a:buClr>
                <a:schemeClr val="accent1"/>
              </a:buClr>
            </a:pPr>
            <a:endParaRPr lang="he-IL" sz="2400" dirty="0" smtClean="0"/>
          </a:p>
          <a:p>
            <a:pPr marL="546100" lvl="2" indent="-273050" algn="just">
              <a:spcBef>
                <a:spcPts val="575"/>
              </a:spcBef>
              <a:buClr>
                <a:schemeClr val="accent1"/>
              </a:buClr>
            </a:pPr>
            <a:endParaRPr lang="he-IL" sz="2400" dirty="0" smtClean="0"/>
          </a:p>
          <a:p>
            <a:pPr algn="ctr">
              <a:buFont typeface="Wingdings 2" pitchFamily="18" charset="2"/>
              <a:buNone/>
            </a:pPr>
            <a:endParaRPr lang="he-IL" dirty="0" smtClean="0"/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CD7532-05AF-4508-A39A-CC102C27C118}" type="slidenum">
              <a:rPr lang="he-IL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34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44628"/>
            <a:ext cx="5867400" cy="574667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מימוש כתיבת תוכן שונה לקובץ ולמסך</a:t>
            </a:r>
          </a:p>
        </p:txBody>
      </p:sp>
      <p:sp>
        <p:nvSpPr>
          <p:cNvPr id="26627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4F616F5-40D3-4FE0-960C-CCAC421E6946}" type="slidenum">
              <a:rPr lang="he-IL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438400"/>
            <a:ext cx="36576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8" name="Rectangle 7"/>
          <p:cNvSpPr/>
          <p:nvPr/>
        </p:nvSpPr>
        <p:spPr>
          <a:xfrm>
            <a:off x="914400" y="2895600"/>
            <a:ext cx="40386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914400" y="4343400"/>
            <a:ext cx="36576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שימוש בכתיבת </a:t>
            </a:r>
            <a:r>
              <a:rPr lang="he-IL" dirty="0" smtClean="0"/>
              <a:t>תוכן שונה לקובץ ולמסך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Keren Kalif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C997B-3514-4D04-B9D0-0AAD165E6AA2}" type="slidenum">
              <a:rPr lang="he-IL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33450"/>
            <a:ext cx="6705600" cy="56578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1752600"/>
            <a:ext cx="1515342" cy="39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0" y="4191000"/>
            <a:ext cx="4940014" cy="363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79568" y="5105400"/>
            <a:ext cx="6364432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62600" y="5943600"/>
            <a:ext cx="3151911" cy="363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14800" y="2743200"/>
            <a:ext cx="1371600" cy="80336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762000" y="1828800"/>
            <a:ext cx="27432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762000" y="2743200"/>
            <a:ext cx="32766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4" name="Rectangle 13"/>
          <p:cNvSpPr/>
          <p:nvPr/>
        </p:nvSpPr>
        <p:spPr>
          <a:xfrm>
            <a:off x="4267200" y="4495800"/>
            <a:ext cx="9144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5" name="Rectangle 14"/>
          <p:cNvSpPr/>
          <p:nvPr/>
        </p:nvSpPr>
        <p:spPr>
          <a:xfrm>
            <a:off x="762000" y="5410200"/>
            <a:ext cx="45720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3352800" y="6019800"/>
            <a:ext cx="9144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7" name="Rectangle 16"/>
          <p:cNvSpPr/>
          <p:nvPr/>
        </p:nvSpPr>
        <p:spPr>
          <a:xfrm>
            <a:off x="762000" y="4191000"/>
            <a:ext cx="19050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8" name="Rectangle 17"/>
          <p:cNvSpPr/>
          <p:nvPr/>
        </p:nvSpPr>
        <p:spPr>
          <a:xfrm>
            <a:off x="762000" y="5715000"/>
            <a:ext cx="16002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9" name="Rectangle 18"/>
          <p:cNvSpPr/>
          <p:nvPr/>
        </p:nvSpPr>
        <p:spPr>
          <a:xfrm>
            <a:off x="7848600" y="4953000"/>
            <a:ext cx="1295400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68068"/>
            <a:ext cx="7162800" cy="5699432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c’tor</a:t>
            </a:r>
            <a:r>
              <a:rPr lang="he-IL" smtClean="0"/>
              <a:t> המקבל קובץ</a:t>
            </a:r>
          </a:p>
        </p:txBody>
      </p:sp>
      <p:sp>
        <p:nvSpPr>
          <p:cNvPr id="27651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07C8B0-05CB-41C7-A9A8-4FF753897BEF}" type="slidenum">
              <a:rPr lang="he-IL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4267200" y="2514600"/>
            <a:ext cx="4419600" cy="914400"/>
          </a:xfrm>
          <a:prstGeom prst="wedgeRectCallout">
            <a:avLst>
              <a:gd name="adj1" fmla="val -91893"/>
              <a:gd name="adj2" fmla="val -144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b="1" dirty="0" err="1"/>
              <a:t>c’tor</a:t>
            </a:r>
            <a:r>
              <a:rPr lang="he-IL" b="1" dirty="0"/>
              <a:t> המאתחל את התכונות מתוך קובץ.</a:t>
            </a:r>
          </a:p>
          <a:p>
            <a:pPr algn="ctr">
              <a:defRPr/>
            </a:pPr>
            <a:r>
              <a:rPr lang="he-IL" b="1" u="sng" dirty="0"/>
              <a:t>הנחה</a:t>
            </a:r>
            <a:r>
              <a:rPr lang="he-IL" b="1" dirty="0"/>
              <a:t>: הקובץ כבר פתוח, </a:t>
            </a:r>
            <a:r>
              <a:rPr lang="he-IL" b="1" dirty="0" smtClean="0"/>
              <a:t>שכן אחרת כל פעם הסמן יהיה בהתחלה ויקרא את אותם נתונים</a:t>
            </a:r>
            <a:endParaRPr lang="he-IL" b="1" dirty="0"/>
          </a:p>
        </p:txBody>
      </p:sp>
      <p:sp>
        <p:nvSpPr>
          <p:cNvPr id="9" name="Rectangle 8"/>
          <p:cNvSpPr/>
          <p:nvPr/>
        </p:nvSpPr>
        <p:spPr>
          <a:xfrm>
            <a:off x="609600" y="2514600"/>
            <a:ext cx="2057400" cy="9144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062038"/>
            <a:ext cx="6705600" cy="5567362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286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שימוש ב- </a:t>
            </a:r>
            <a:r>
              <a:rPr lang="en-US" smtClean="0"/>
              <a:t>c’tor</a:t>
            </a:r>
            <a:r>
              <a:rPr lang="he-IL" smtClean="0"/>
              <a:t> המקבל קובץ</a:t>
            </a:r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1A97400-E458-42CF-9300-8C2B62CDA7F3}" type="slidenum">
              <a:rPr lang="he-IL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1828800"/>
            <a:ext cx="6019800" cy="990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9" name="Rectangular Callout 8"/>
          <p:cNvSpPr/>
          <p:nvPr/>
        </p:nvSpPr>
        <p:spPr>
          <a:xfrm>
            <a:off x="5105400" y="1447800"/>
            <a:ext cx="1600200" cy="304800"/>
          </a:xfrm>
          <a:prstGeom prst="wedgeRectCallout">
            <a:avLst>
              <a:gd name="adj1" fmla="val 8831"/>
              <a:gd name="adj2" fmla="val 1699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יצירת הקובץ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5800" y="3276600"/>
            <a:ext cx="37338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1" name="Rectangular Callout 10"/>
          <p:cNvSpPr/>
          <p:nvPr/>
        </p:nvSpPr>
        <p:spPr>
          <a:xfrm>
            <a:off x="4876800" y="2895600"/>
            <a:ext cx="2286000" cy="381000"/>
          </a:xfrm>
          <a:prstGeom prst="wedgeRectCallout">
            <a:avLst>
              <a:gd name="adj1" fmla="val -74751"/>
              <a:gd name="adj2" fmla="val 455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פתיחת הקובץ לקריאה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5800" y="3505200"/>
            <a:ext cx="5105400" cy="457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3" name="Rectangular Callout 12"/>
          <p:cNvSpPr/>
          <p:nvPr/>
        </p:nvSpPr>
        <p:spPr>
          <a:xfrm>
            <a:off x="5257800" y="4038600"/>
            <a:ext cx="2286000" cy="533400"/>
          </a:xfrm>
          <a:prstGeom prst="wedgeRectCallout">
            <a:avLst>
              <a:gd name="adj1" fmla="val -68597"/>
              <a:gd name="adj2" fmla="val -651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קריאת מספר הנקודות והקצאת המערך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43000" y="4495800"/>
            <a:ext cx="38100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5" name="Rectangular Callout 14"/>
          <p:cNvSpPr/>
          <p:nvPr/>
        </p:nvSpPr>
        <p:spPr>
          <a:xfrm>
            <a:off x="6172200" y="4800600"/>
            <a:ext cx="2743200" cy="304800"/>
          </a:xfrm>
          <a:prstGeom prst="wedgeRectCallout">
            <a:avLst>
              <a:gd name="adj1" fmla="val -96392"/>
              <a:gd name="adj2" fmla="val -790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יצירת נקודה מנתוני הקובץ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85800" y="5181600"/>
            <a:ext cx="19050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7" name="Rectangular Callout 16"/>
          <p:cNvSpPr/>
          <p:nvPr/>
        </p:nvSpPr>
        <p:spPr>
          <a:xfrm>
            <a:off x="3048000" y="5334000"/>
            <a:ext cx="1600200" cy="304800"/>
          </a:xfrm>
          <a:prstGeom prst="wedgeRectCallout">
            <a:avLst>
              <a:gd name="adj1" fmla="val -73045"/>
              <a:gd name="adj2" fmla="val -897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סגירת הקובץ</a:t>
            </a:r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5181600"/>
            <a:ext cx="3986213" cy="96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0" name="Picture 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45773" y="1066800"/>
            <a:ext cx="1669627" cy="25908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8524875" cy="635317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29699" name="Title 1"/>
          <p:cNvSpPr>
            <a:spLocks noGrp="1"/>
          </p:cNvSpPr>
          <p:nvPr>
            <p:ph type="title"/>
          </p:nvPr>
        </p:nvSpPr>
        <p:spPr>
          <a:xfrm>
            <a:off x="4495800" y="152400"/>
            <a:ext cx="4343400" cy="762000"/>
          </a:xfrm>
          <a:solidFill>
            <a:schemeClr val="bg1"/>
          </a:solidFill>
        </p:spPr>
        <p:txBody>
          <a:bodyPr/>
          <a:lstStyle/>
          <a:p>
            <a:r>
              <a:rPr lang="he-IL" smtClean="0"/>
              <a:t>קריאה עד סוף הקובץ</a:t>
            </a:r>
          </a:p>
        </p:txBody>
      </p:sp>
      <p:sp>
        <p:nvSpPr>
          <p:cNvPr id="29700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7315200" y="6324600"/>
            <a:ext cx="1524000" cy="381000"/>
          </a:xfrm>
          <a:solidFill>
            <a:schemeClr val="bg1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261B8-A8C8-472C-8D56-24A21E9E7BB6}" type="slidenum">
              <a:rPr lang="he-IL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" y="990600"/>
            <a:ext cx="6096000" cy="762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8" name="Rectangular Callout 7"/>
          <p:cNvSpPr/>
          <p:nvPr/>
        </p:nvSpPr>
        <p:spPr>
          <a:xfrm>
            <a:off x="7239000" y="838200"/>
            <a:ext cx="1600200" cy="914400"/>
          </a:xfrm>
          <a:prstGeom prst="wedgeRectCallout">
            <a:avLst>
              <a:gd name="adj1" fmla="val -95220"/>
              <a:gd name="adj2" fmla="val -76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יצירת הקובץ מבלי לציין את כמות השורות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19200" y="3733800"/>
            <a:ext cx="20574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1" name="Rectangular Callout 10"/>
          <p:cNvSpPr/>
          <p:nvPr/>
        </p:nvSpPr>
        <p:spPr>
          <a:xfrm>
            <a:off x="6096000" y="3733800"/>
            <a:ext cx="2590800" cy="1143000"/>
          </a:xfrm>
          <a:prstGeom prst="wedgeRectCallout">
            <a:avLst>
              <a:gd name="adj1" fmla="val -159688"/>
              <a:gd name="adj2" fmla="val -248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בדיקה האם הקובץ </a:t>
            </a:r>
            <a:r>
              <a:rPr lang="he-IL" b="1" dirty="0" smtClean="0"/>
              <a:t>נגמר. יש לקרוא את התו המסיים את סוף הקובץ, לכן תמיד תהיה קריאה אחת נוספת.</a:t>
            </a:r>
            <a:endParaRPr lang="he-IL" b="1" dirty="0"/>
          </a:p>
        </p:txBody>
      </p:sp>
      <p:pic>
        <p:nvPicPr>
          <p:cNvPr id="29709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1905000"/>
            <a:ext cx="1485900" cy="173355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טעינה מקובץ </a:t>
            </a:r>
            <a:r>
              <a:rPr lang="he-IL" dirty="0" smtClean="0"/>
              <a:t>בהורשה – מחלקת הבסיס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Keren Kalif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C997B-3514-4D04-B9D0-0AAD165E6AA2}" type="slidenum">
              <a:rPr lang="he-IL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032900"/>
            <a:ext cx="6934200" cy="55965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62000" y="3276600"/>
            <a:ext cx="44196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8" name="Rectangle 7"/>
          <p:cNvSpPr/>
          <p:nvPr/>
        </p:nvSpPr>
        <p:spPr>
          <a:xfrm>
            <a:off x="1143000" y="5181600"/>
            <a:ext cx="14478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ביחידה זו נלמד: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z="2800" smtClean="0"/>
              <a:t>מוטיבציה לעבודה עם קבצים</a:t>
            </a:r>
          </a:p>
          <a:p>
            <a:r>
              <a:rPr lang="he-IL" sz="2800" smtClean="0"/>
              <a:t>עבודה עם קבצים ב- </a:t>
            </a:r>
            <a:r>
              <a:rPr lang="en-US" sz="2800" smtClean="0"/>
              <a:t>C</a:t>
            </a:r>
            <a:r>
              <a:rPr lang="he-IL" sz="2800" smtClean="0"/>
              <a:t>++ לעומת </a:t>
            </a:r>
            <a:r>
              <a:rPr lang="en-US" sz="2800" smtClean="0"/>
              <a:t>C</a:t>
            </a:r>
            <a:endParaRPr lang="he-IL" sz="2800" smtClean="0"/>
          </a:p>
          <a:p>
            <a:r>
              <a:rPr lang="he-IL" sz="2800" smtClean="0"/>
              <a:t>כתיבה לקובץ טקסט לעומת כתיבה לקובץ בינארי</a:t>
            </a:r>
          </a:p>
          <a:p>
            <a:r>
              <a:rPr lang="he-IL" sz="2800" smtClean="0"/>
              <a:t>פקודות כלליות לעבודה עם קבצים</a:t>
            </a:r>
          </a:p>
          <a:p>
            <a:r>
              <a:rPr lang="he-IL" sz="2800" smtClean="0"/>
              <a:t>כתיבה לקובץ טקסט</a:t>
            </a:r>
          </a:p>
          <a:p>
            <a:pPr lvl="1"/>
            <a:r>
              <a:rPr lang="he-IL" sz="2800" smtClean="0"/>
              <a:t>שימוש באופרטורים המועמסים &gt;&gt;</a:t>
            </a:r>
            <a:r>
              <a:rPr lang="en-US" sz="2800" smtClean="0"/>
              <a:t> </a:t>
            </a:r>
            <a:r>
              <a:rPr lang="he-IL" sz="2800" smtClean="0"/>
              <a:t>ו- &lt;&lt;</a:t>
            </a:r>
          </a:p>
          <a:p>
            <a:r>
              <a:rPr lang="he-IL" sz="2800" smtClean="0"/>
              <a:t>כתיבה לקובץ בינארי</a:t>
            </a:r>
          </a:p>
          <a:p>
            <a:r>
              <a:rPr lang="he-IL" sz="2800" smtClean="0"/>
              <a:t>כתיבת וטעינת אובייקטים מקובץ בינארי</a:t>
            </a:r>
          </a:p>
          <a:p>
            <a:endParaRPr lang="he-IL" sz="2800" smtClean="0"/>
          </a:p>
          <a:p>
            <a:endParaRPr lang="he-IL" smtClean="0"/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06704-108F-4657-8B17-9F03CD562D25}" type="slidenum">
              <a:rPr lang="he-IL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9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838200"/>
            <a:ext cx="8563141" cy="581025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33400" y="2514600"/>
            <a:ext cx="5181600" cy="838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8" name="Rectangular Callout 7"/>
          <p:cNvSpPr/>
          <p:nvPr/>
        </p:nvSpPr>
        <p:spPr>
          <a:xfrm>
            <a:off x="5334000" y="1143000"/>
            <a:ext cx="3581400" cy="1143000"/>
          </a:xfrm>
          <a:prstGeom prst="wedgeRectCallout">
            <a:avLst>
              <a:gd name="adj1" fmla="val -63064"/>
              <a:gd name="adj2" fmla="val 66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אתחול היורש ושימוש באופרטור &lt;&lt;. </a:t>
            </a:r>
            <a:r>
              <a:rPr lang="he-IL" b="1" dirty="0" smtClean="0"/>
              <a:t>נשים לב שיש קריאה ל- </a:t>
            </a:r>
            <a:r>
              <a:rPr lang="en-US" b="1" dirty="0" smtClean="0"/>
              <a:t>default </a:t>
            </a:r>
            <a:r>
              <a:rPr lang="en-US" b="1" dirty="0" err="1" smtClean="0"/>
              <a:t>c’tor</a:t>
            </a:r>
            <a:r>
              <a:rPr lang="he-IL" b="1" dirty="0" smtClean="0"/>
              <a:t> של האב ולכן נקרא את כל נתוני היורש במחלקה זו.</a:t>
            </a:r>
            <a:endParaRPr lang="he-IL" b="1" dirty="0"/>
          </a:p>
        </p:txBody>
      </p:sp>
      <p:sp>
        <p:nvSpPr>
          <p:cNvPr id="30725" name="Title 1"/>
          <p:cNvSpPr>
            <a:spLocks noGrp="1"/>
          </p:cNvSpPr>
          <p:nvPr>
            <p:ph type="title"/>
          </p:nvPr>
        </p:nvSpPr>
        <p:spPr>
          <a:xfrm>
            <a:off x="4267200" y="152400"/>
            <a:ext cx="4572000" cy="762000"/>
          </a:xfrm>
          <a:solidFill>
            <a:schemeClr val="bg1"/>
          </a:solidFill>
        </p:spPr>
        <p:txBody>
          <a:bodyPr/>
          <a:lstStyle/>
          <a:p>
            <a:r>
              <a:rPr lang="he-IL" dirty="0" smtClean="0"/>
              <a:t>טעינה מקובץ בהורשה</a:t>
            </a:r>
          </a:p>
        </p:txBody>
      </p:sp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7315200" y="6324600"/>
            <a:ext cx="1371600" cy="381000"/>
          </a:xfrm>
          <a:solidFill>
            <a:schemeClr val="bg1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Arial" charset="0"/>
                <a:cs typeface="Arial" charset="0"/>
              </a:rPr>
              <a:t>© </a:t>
            </a:r>
            <a:r>
              <a:rPr lang="en-US" dirty="0" err="1" smtClean="0">
                <a:latin typeface="Arial" charset="0"/>
                <a:cs typeface="Arial" charset="0"/>
              </a:rPr>
              <a:t>Keren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Kalif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E5EBB15-BCB2-46B3-A5E3-8504C02E0B50}" type="slidenum">
              <a:rPr lang="he-IL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4724400"/>
            <a:ext cx="21336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063513"/>
            <a:ext cx="7391400" cy="4261087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טעינה מקובץ בהורשה (גירסא 2)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Keren Kalif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C997B-3514-4D04-B9D0-0AAD165E6AA2}" type="slidenum">
              <a:rPr lang="he-IL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" y="3892313"/>
            <a:ext cx="5867400" cy="1447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8" name="Rectangular Callout 7"/>
          <p:cNvSpPr/>
          <p:nvPr/>
        </p:nvSpPr>
        <p:spPr>
          <a:xfrm>
            <a:off x="3505200" y="1066800"/>
            <a:ext cx="5257800" cy="1219200"/>
          </a:xfrm>
          <a:prstGeom prst="wedgeRectCallout">
            <a:avLst>
              <a:gd name="adj1" fmla="val -103773"/>
              <a:gd name="adj2" fmla="val 1790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 smtClean="0"/>
              <a:t>קריאה ל- </a:t>
            </a:r>
            <a:r>
              <a:rPr lang="en-US" b="1" dirty="0" err="1" smtClean="0"/>
              <a:t>c’tor</a:t>
            </a:r>
            <a:r>
              <a:rPr lang="he-IL" b="1" dirty="0" smtClean="0"/>
              <a:t> של האבא עם הקובץ, ולכן לא ניתן בגוף לקרוא לאופרטור &lt;&lt;, שיקרא גם הוא ל- &lt;&lt;</a:t>
            </a:r>
            <a:r>
              <a:rPr lang="en-US" b="1" dirty="0" smtClean="0"/>
              <a:t> </a:t>
            </a:r>
            <a:r>
              <a:rPr lang="he-IL" b="1" dirty="0" smtClean="0"/>
              <a:t>של האב, מאחר ותהייה ציפיה לקרוא את נתוני האב פעמיים. </a:t>
            </a:r>
          </a:p>
          <a:p>
            <a:pPr algn="ctr">
              <a:defRPr/>
            </a:pPr>
            <a:r>
              <a:rPr lang="he-IL" b="1" dirty="0" smtClean="0"/>
              <a:t>לכן נקרא את הנתונים הנוספים בגוף ה- </a:t>
            </a:r>
            <a:r>
              <a:rPr lang="en-US" b="1" dirty="0" err="1" smtClean="0"/>
              <a:t>c’tor</a:t>
            </a:r>
            <a:r>
              <a:rPr lang="he-IL" b="1" dirty="0" smtClean="0"/>
              <a:t> עצמו.</a:t>
            </a:r>
            <a:endParaRPr lang="he-IL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טעינה מקובץ בהורשה – ה- </a:t>
            </a:r>
            <a:r>
              <a:rPr lang="en-US" smtClean="0"/>
              <a:t>main</a:t>
            </a:r>
            <a:endParaRPr lang="he-IL" smtClean="0"/>
          </a:p>
        </p:txBody>
      </p:sp>
      <p:sp>
        <p:nvSpPr>
          <p:cNvPr id="31747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6EEE56-DAC8-4AAC-9D3E-285C6D7C05E4}" type="slidenum">
              <a:rPr lang="he-IL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3174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71600"/>
            <a:ext cx="7013575" cy="464502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3175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5867400"/>
            <a:ext cx="51339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8800" y="1066800"/>
            <a:ext cx="3076755" cy="15240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1143000"/>
          </a:xfrm>
        </p:spPr>
        <p:txBody>
          <a:bodyPr/>
          <a:lstStyle/>
          <a:p>
            <a:r>
              <a:rPr lang="he-IL" sz="3600" smtClean="0"/>
              <a:t>תיאור התהליך הכללי של כתיבה לקובץ כאשר יש פולימורפיזם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676400"/>
            <a:ext cx="8534400" cy="4495800"/>
          </a:xfrm>
        </p:spPr>
        <p:txBody>
          <a:bodyPr/>
          <a:lstStyle/>
          <a:p>
            <a:r>
              <a:rPr lang="he-IL" smtClean="0"/>
              <a:t>כאשר בקובץ יש נתונים של אובייקטים מטיפוסים שונים (למשל כאשר משתמשים בפולימורפיזם), יש לכתוב לפני כל אובייקט סימן מזהה לטיפוסו, כדי לדעת איזה </a:t>
            </a:r>
            <a:r>
              <a:rPr lang="en-US" smtClean="0"/>
              <a:t>c’tor</a:t>
            </a:r>
            <a:r>
              <a:rPr lang="he-IL" smtClean="0"/>
              <a:t> להפעיל ביצירת האובייקט</a:t>
            </a:r>
          </a:p>
          <a:p>
            <a:r>
              <a:rPr lang="he-IL" smtClean="0"/>
              <a:t>לשם כך, נוסיף באב שיטה שיודעת לכתוב לקובץ את טיפוס האובייקט בפועל</a:t>
            </a:r>
          </a:p>
          <a:p>
            <a:r>
              <a:rPr lang="he-IL" smtClean="0"/>
              <a:t>ב- </a:t>
            </a:r>
            <a:r>
              <a:rPr lang="en-US" smtClean="0"/>
              <a:t>main</a:t>
            </a:r>
            <a:r>
              <a:rPr lang="he-IL" smtClean="0"/>
              <a:t> (או במחלקה המנהלת שלנו) תהייה פוקציה שתדע להפעיל את ה- </a:t>
            </a:r>
            <a:r>
              <a:rPr lang="en-US" smtClean="0"/>
              <a:t>c’tor</a:t>
            </a:r>
            <a:r>
              <a:rPr lang="he-IL" smtClean="0"/>
              <a:t> הנכון</a:t>
            </a:r>
          </a:p>
        </p:txBody>
      </p:sp>
      <p:sp>
        <p:nvSpPr>
          <p:cNvPr id="3686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54AD34-F3F1-4B38-9702-72DA2881E30B}" type="slidenum">
              <a:rPr lang="he-IL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כתיבה לקובץ מערך הטרוגני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Keren Kalif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C997B-3514-4D04-B9D0-0AAD165E6AA2}" type="slidenum">
              <a:rPr lang="he-IL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3999" y="1828800"/>
            <a:ext cx="8661401" cy="33528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8" name="Rectangular Callout 7"/>
          <p:cNvSpPr/>
          <p:nvPr/>
        </p:nvSpPr>
        <p:spPr>
          <a:xfrm>
            <a:off x="4953000" y="3200400"/>
            <a:ext cx="3886200" cy="381000"/>
          </a:xfrm>
          <a:prstGeom prst="wedgeRectCallout">
            <a:avLst>
              <a:gd name="adj1" fmla="val -57272"/>
              <a:gd name="adj2" fmla="val 853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 smtClean="0"/>
              <a:t>שמירת שם הטיפוס לפני נתוני האובייקט</a:t>
            </a:r>
            <a:endParaRPr lang="he-IL" b="1" dirty="0"/>
          </a:p>
        </p:txBody>
      </p:sp>
      <p:sp>
        <p:nvSpPr>
          <p:cNvPr id="9" name="Rectangle 8"/>
          <p:cNvSpPr/>
          <p:nvPr/>
        </p:nvSpPr>
        <p:spPr>
          <a:xfrm>
            <a:off x="2743200" y="3733800"/>
            <a:ext cx="43434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pic>
        <p:nvPicPr>
          <p:cNvPr id="727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4724400"/>
            <a:ext cx="2819400" cy="169164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0"/>
            <a:ext cx="8077200" cy="5054444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קריאה מקובץ מערך הטרוגני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1295400" cy="381000"/>
          </a:xfrm>
          <a:solidFill>
            <a:schemeClr val="bg1"/>
          </a:solidFill>
        </p:spPr>
        <p:txBody>
          <a:bodyPr/>
          <a:lstStyle/>
          <a:p>
            <a:pPr>
              <a:defRPr/>
            </a:pPr>
            <a:r>
              <a:rPr lang="en-US" dirty="0" smtClean="0"/>
              <a:t>© </a:t>
            </a:r>
            <a:r>
              <a:rPr lang="en-US" dirty="0" err="1" smtClean="0"/>
              <a:t>Keren</a:t>
            </a:r>
            <a:r>
              <a:rPr lang="en-US" dirty="0" smtClean="0"/>
              <a:t> </a:t>
            </a:r>
            <a:r>
              <a:rPr lang="en-US" dirty="0" err="1" smtClean="0"/>
              <a:t>Kalif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C997B-3514-4D04-B9D0-0AAD165E6AA2}" type="slidenum">
              <a:rPr lang="he-IL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82880"/>
            <a:ext cx="2057400" cy="123444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8" name="Rectangular Callout 7"/>
          <p:cNvSpPr/>
          <p:nvPr/>
        </p:nvSpPr>
        <p:spPr>
          <a:xfrm>
            <a:off x="3581400" y="3429000"/>
            <a:ext cx="1447800" cy="304800"/>
          </a:xfrm>
          <a:prstGeom prst="wedgeRectCallout">
            <a:avLst>
              <a:gd name="adj1" fmla="val -65457"/>
              <a:gd name="adj2" fmla="val 584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 smtClean="0"/>
              <a:t>קריאת טיפוס</a:t>
            </a:r>
            <a:endParaRPr lang="he-IL" b="1" dirty="0"/>
          </a:p>
        </p:txBody>
      </p:sp>
      <p:sp>
        <p:nvSpPr>
          <p:cNvPr id="9" name="Rectangle 8"/>
          <p:cNvSpPr/>
          <p:nvPr/>
        </p:nvSpPr>
        <p:spPr>
          <a:xfrm>
            <a:off x="838200" y="2362200"/>
            <a:ext cx="29718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1371600" y="3733800"/>
            <a:ext cx="20574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1371600" y="4038600"/>
            <a:ext cx="6781800" cy="1143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2" name="Rectangular Callout 11"/>
          <p:cNvSpPr/>
          <p:nvPr/>
        </p:nvSpPr>
        <p:spPr>
          <a:xfrm>
            <a:off x="5867400" y="3581400"/>
            <a:ext cx="2286000" cy="304800"/>
          </a:xfrm>
          <a:prstGeom prst="wedgeRectCallout">
            <a:avLst>
              <a:gd name="adj1" fmla="val -69636"/>
              <a:gd name="adj2" fmla="val 898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 smtClean="0"/>
              <a:t>יצירת הטיפוס המתאים</a:t>
            </a:r>
            <a:endParaRPr lang="he-IL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Keren Kalif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C997B-3514-4D04-B9D0-0AAD165E6AA2}" type="slidenum">
              <a:rPr lang="he-IL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7198486" cy="637222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638800" y="152400"/>
            <a:ext cx="3200400" cy="762000"/>
          </a:xfrm>
          <a:solidFill>
            <a:schemeClr val="bg1"/>
          </a:solidFill>
        </p:spPr>
        <p:txBody>
          <a:bodyPr/>
          <a:lstStyle/>
          <a:p>
            <a:r>
              <a:rPr lang="he-IL" dirty="0" smtClean="0"/>
              <a:t>דוגמא ל- </a:t>
            </a:r>
            <a:r>
              <a:rPr lang="en-US" dirty="0" smtClean="0"/>
              <a:t>main</a:t>
            </a:r>
            <a:endParaRPr lang="en-US" dirty="0"/>
          </a:p>
        </p:txBody>
      </p:sp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3400881"/>
            <a:ext cx="3800475" cy="1402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914400"/>
            <a:ext cx="2819400" cy="169164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קובץ טקסט לעומת קובץ בינארי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mtClean="0"/>
              <a:t>כאשר כותבים לקובץ טקסט, יש לכתוב כל אחד משדות האובייקט בנפרד לקובץ</a:t>
            </a:r>
          </a:p>
          <a:p>
            <a:pPr lvl="1"/>
            <a:r>
              <a:rPr lang="he-IL" u="sng" smtClean="0"/>
              <a:t>חסרון</a:t>
            </a:r>
            <a:r>
              <a:rPr lang="he-IL" smtClean="0"/>
              <a:t>: יכול להיות מייגע במקרה ולאובייקט יש הרבה שדות</a:t>
            </a:r>
          </a:p>
          <a:p>
            <a:pPr lvl="1"/>
            <a:r>
              <a:rPr lang="he-IL" u="sng" smtClean="0"/>
              <a:t>יתרון</a:t>
            </a:r>
            <a:r>
              <a:rPr lang="he-IL" smtClean="0"/>
              <a:t>: ניתן להשתמש באופרטור המועמס &gt;&gt;</a:t>
            </a:r>
          </a:p>
          <a:p>
            <a:r>
              <a:rPr lang="he-IL" smtClean="0"/>
              <a:t>כאשר כותבים לקובץ בינארי ניתן לכתוב את כל האובייקט לקובץ כיחידה אחת, כל עוד אין במחלקה מצביעים</a:t>
            </a:r>
          </a:p>
          <a:p>
            <a:pPr lvl="1"/>
            <a:r>
              <a:rPr lang="he-IL" smtClean="0"/>
              <a:t>לא נרצה לכתוב כתובות לקובץ, שכן לא ניתן להבטיח שבהרצה הבאה הנתונים ישארו באותה הכתובת</a:t>
            </a:r>
          </a:p>
          <a:p>
            <a:pPr lvl="1"/>
            <a:r>
              <a:rPr lang="he-IL" u="sng" smtClean="0"/>
              <a:t>יתרון</a:t>
            </a:r>
            <a:r>
              <a:rPr lang="he-IL" smtClean="0"/>
              <a:t>: שימוש קל</a:t>
            </a:r>
          </a:p>
          <a:p>
            <a:pPr lvl="1"/>
            <a:r>
              <a:rPr lang="he-IL" u="sng" smtClean="0"/>
              <a:t>חסרון</a:t>
            </a:r>
            <a:r>
              <a:rPr lang="he-IL" smtClean="0"/>
              <a:t>: כל עוד יש מצביעים במחלקה יש לזכור לכתוב כל שדה בנפרד, ולא לכתוב את כל האובייקט כיחידה אחת</a:t>
            </a:r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F1CB16-736C-46D4-A0E3-943B9503C0C3}" type="slidenum">
              <a:rPr lang="he-IL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קבצים בינאריים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mtClean="0"/>
              <a:t>גם כשכותבים לקובץ בינארי עובדים עם האובייקט </a:t>
            </a:r>
            <a:r>
              <a:rPr lang="en-US" smtClean="0"/>
              <a:t>ofstream</a:t>
            </a:r>
            <a:endParaRPr lang="he-IL" smtClean="0"/>
          </a:p>
          <a:p>
            <a:pPr lvl="1"/>
            <a:r>
              <a:rPr lang="he-IL" smtClean="0"/>
              <a:t>יש לסמן את הדגל </a:t>
            </a:r>
            <a:r>
              <a:rPr lang="en-US" smtClean="0"/>
              <a:t>ios::binary</a:t>
            </a:r>
            <a:r>
              <a:rPr lang="he-IL" smtClean="0"/>
              <a:t> בפרמטר פתיחת הקובץ</a:t>
            </a:r>
          </a:p>
          <a:p>
            <a:pPr lvl="1"/>
            <a:r>
              <a:rPr lang="he-IL" smtClean="0"/>
              <a:t>פעולת הכתיבה היא באמצעות השיטה </a:t>
            </a:r>
            <a:r>
              <a:rPr lang="en-US" smtClean="0"/>
              <a:t>write</a:t>
            </a:r>
            <a:endParaRPr lang="he-IL" smtClean="0"/>
          </a:p>
          <a:p>
            <a:pPr lvl="1"/>
            <a:r>
              <a:rPr lang="he-IL" smtClean="0"/>
              <a:t>מאחר ופעולת הכתיבה אינה פשוטה כמו עבור קבצי טקסט (שימוש באופרטור &gt;&gt;) , נכתוב במחלקה שיטת </a:t>
            </a:r>
            <a:r>
              <a:rPr lang="en-US" smtClean="0"/>
              <a:t>save</a:t>
            </a:r>
            <a:endParaRPr lang="he-IL" smtClean="0"/>
          </a:p>
          <a:p>
            <a:r>
              <a:rPr lang="he-IL" smtClean="0"/>
              <a:t>גם כשקוראים מקובץ בינארי עובדים עם האובייקט </a:t>
            </a:r>
            <a:r>
              <a:rPr lang="en-US" smtClean="0"/>
              <a:t>ifstream</a:t>
            </a:r>
            <a:endParaRPr lang="he-IL" smtClean="0"/>
          </a:p>
          <a:p>
            <a:pPr lvl="1"/>
            <a:r>
              <a:rPr lang="he-IL" smtClean="0"/>
              <a:t>יש לסמן את הדגל </a:t>
            </a:r>
            <a:r>
              <a:rPr lang="en-US" smtClean="0"/>
              <a:t>ios::binary</a:t>
            </a:r>
            <a:r>
              <a:rPr lang="he-IL" smtClean="0"/>
              <a:t> בפרמטר פתיחת הקובץ</a:t>
            </a:r>
          </a:p>
          <a:p>
            <a:pPr lvl="1"/>
            <a:r>
              <a:rPr lang="he-IL" smtClean="0"/>
              <a:t>פעולת הקריאה היא באמצעות השיטה </a:t>
            </a:r>
            <a:r>
              <a:rPr lang="en-US" smtClean="0"/>
              <a:t>read</a:t>
            </a:r>
            <a:endParaRPr lang="he-IL" smtClean="0"/>
          </a:p>
          <a:p>
            <a:r>
              <a:rPr lang="he-IL" u="sng" smtClean="0"/>
              <a:t>תזכורת</a:t>
            </a:r>
            <a:r>
              <a:rPr lang="he-IL" smtClean="0"/>
              <a:t>: בכתיבה לקובץ בינארי ניתן לכתוב את האובייקט כיחידה אחת, ולא כל שדה בנפרד (כל עוד אין הקצאות דינאמיות)</a:t>
            </a:r>
          </a:p>
          <a:p>
            <a:pPr lvl="1"/>
            <a:r>
              <a:rPr lang="he-IL" smtClean="0"/>
              <a:t>תכונות סטטיות אינן נשמרות כאשר שומרים אובייקט. במידת הצורך יש לשמור את השדה בנפרד.</a:t>
            </a:r>
          </a:p>
          <a:p>
            <a:pPr lvl="1"/>
            <a:endParaRPr lang="he-IL" smtClean="0"/>
          </a:p>
          <a:p>
            <a:endParaRPr lang="he-IL" smtClean="0"/>
          </a:p>
        </p:txBody>
      </p:sp>
      <p:sp>
        <p:nvSpPr>
          <p:cNvPr id="3277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C17081-3438-45EA-A840-7B9FA35C37A0}" type="slidenum">
              <a:rPr lang="he-IL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קבצים בינאריים:</a:t>
            </a:r>
            <a:r>
              <a:rPr lang="en-US" smtClean="0"/>
              <a:t> </a:t>
            </a:r>
            <a:r>
              <a:rPr lang="he-IL" smtClean="0"/>
              <a:t> דוגמאת המחלקה </a:t>
            </a:r>
            <a:r>
              <a:rPr lang="en-US" smtClean="0"/>
              <a:t>Point</a:t>
            </a:r>
            <a:endParaRPr lang="he-IL" smtClean="0"/>
          </a:p>
        </p:txBody>
      </p:sp>
      <p:sp>
        <p:nvSpPr>
          <p:cNvPr id="33795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A6D4804-969A-4A69-A127-AD399AA731BF}" type="slidenum">
              <a:rPr lang="he-IL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3379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775" y="1143000"/>
            <a:ext cx="8328025" cy="475297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62000" y="4724400"/>
            <a:ext cx="5562600" cy="9144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8" name="Rectangular Callout 7"/>
          <p:cNvSpPr/>
          <p:nvPr/>
        </p:nvSpPr>
        <p:spPr>
          <a:xfrm>
            <a:off x="5562600" y="4572000"/>
            <a:ext cx="2971800" cy="609600"/>
          </a:xfrm>
          <a:prstGeom prst="wedgeRectCallout">
            <a:avLst>
              <a:gd name="adj1" fmla="val -65800"/>
              <a:gd name="adj2" fmla="val 431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השיטה שומרת לקובץ את כל נתוני האובייקט כיחידה אחת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533400" y="5867400"/>
            <a:ext cx="4572000" cy="762000"/>
          </a:xfrm>
          <a:prstGeom prst="wedgeRectCallout">
            <a:avLst>
              <a:gd name="adj1" fmla="val 24705"/>
              <a:gd name="adj2" fmla="val -1018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הפרמטר הראשון הוא כתובת השדה אותו רוצים לכתוב, תמיד עושים </a:t>
            </a:r>
            <a:r>
              <a:rPr lang="en-US" b="1" dirty="0"/>
              <a:t>casting</a:t>
            </a:r>
            <a:r>
              <a:rPr lang="he-IL" b="1" dirty="0"/>
              <a:t> ל- </a:t>
            </a:r>
            <a:r>
              <a:rPr lang="en-US" b="1" dirty="0"/>
              <a:t>const char*</a:t>
            </a:r>
            <a:endParaRPr lang="he-IL" b="1" dirty="0"/>
          </a:p>
        </p:txBody>
      </p:sp>
      <p:sp>
        <p:nvSpPr>
          <p:cNvPr id="10" name="Rectangular Callout 9"/>
          <p:cNvSpPr/>
          <p:nvPr/>
        </p:nvSpPr>
        <p:spPr>
          <a:xfrm>
            <a:off x="5867400" y="5562600"/>
            <a:ext cx="2438400" cy="762000"/>
          </a:xfrm>
          <a:prstGeom prst="wedgeRectCallout">
            <a:avLst>
              <a:gd name="adj1" fmla="val -71064"/>
              <a:gd name="adj2" fmla="val -685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הפרמטר השני הוא כמות הבתים שכותבים לקובץ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8200" y="2819400"/>
            <a:ext cx="4572000" cy="9144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2" name="Rectangular Callout 11"/>
          <p:cNvSpPr/>
          <p:nvPr/>
        </p:nvSpPr>
        <p:spPr>
          <a:xfrm>
            <a:off x="5638800" y="2895600"/>
            <a:ext cx="2590800" cy="609600"/>
          </a:xfrm>
          <a:prstGeom prst="wedgeRectCallout">
            <a:avLst>
              <a:gd name="adj1" fmla="val -73945"/>
              <a:gd name="adj2" fmla="val -99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טעינת כל נתוני האובייקט מהקובץ כיחידה אחת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מוטיבציה לעבודה עם קבצים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sz="2800" smtClean="0"/>
              <a:t>כאשר אנחנו כותבים תוכנה, המידע אשר אנחנו מכניסים בכל הרצה הולך לאיבוד עם סיומה, מאחר והתוכנה רצה בזיכרון ה- </a:t>
            </a:r>
            <a:r>
              <a:rPr lang="en-US" sz="2800" smtClean="0"/>
              <a:t>RAM</a:t>
            </a:r>
            <a:r>
              <a:rPr lang="he-IL" sz="2800" smtClean="0"/>
              <a:t> של המחשב</a:t>
            </a:r>
          </a:p>
          <a:p>
            <a:pPr eaLnBrk="1" hangingPunct="1">
              <a:lnSpc>
                <a:spcPct val="90000"/>
              </a:lnSpc>
            </a:pPr>
            <a:r>
              <a:rPr lang="he-IL" sz="2800" smtClean="0"/>
              <a:t>היינו רוצים לשמור את המידע בין ההרצות בזיכרון הקבוע (</a:t>
            </a:r>
            <a:r>
              <a:rPr lang="en-US" sz="2800" smtClean="0"/>
              <a:t>Hard Disk</a:t>
            </a:r>
            <a:r>
              <a:rPr lang="he-IL" sz="2800" smtClean="0"/>
              <a:t>) כדי: </a:t>
            </a:r>
          </a:p>
          <a:p>
            <a:pPr lvl="1" eaLnBrk="1" hangingPunct="1">
              <a:lnSpc>
                <a:spcPct val="90000"/>
              </a:lnSpc>
            </a:pPr>
            <a:r>
              <a:rPr lang="he-IL" sz="2800" smtClean="0"/>
              <a:t>ליצור תוכנה בעלת משמעות ורצף</a:t>
            </a:r>
          </a:p>
          <a:p>
            <a:pPr lvl="1" eaLnBrk="1" hangingPunct="1">
              <a:lnSpc>
                <a:spcPct val="90000"/>
              </a:lnSpc>
            </a:pPr>
            <a:r>
              <a:rPr lang="he-IL" sz="2800" smtClean="0"/>
              <a:t>להקל עלינו בעת בדיקות התוכנה</a:t>
            </a:r>
          </a:p>
          <a:p>
            <a:pPr lvl="2" eaLnBrk="1" hangingPunct="1">
              <a:lnSpc>
                <a:spcPct val="90000"/>
              </a:lnSpc>
            </a:pPr>
            <a:r>
              <a:rPr lang="he-IL" sz="2400" smtClean="0"/>
              <a:t>קריאת נתונים מקובץ מוכן מראש ולא מהמשתמש</a:t>
            </a:r>
          </a:p>
          <a:p>
            <a:pPr lvl="1" eaLnBrk="1" hangingPunct="1">
              <a:lnSpc>
                <a:spcPct val="90000"/>
              </a:lnSpc>
            </a:pPr>
            <a:r>
              <a:rPr lang="he-IL" sz="2800" smtClean="0"/>
              <a:t>שמירת נתונים לשימוש ע"י תוכניות אחרות</a:t>
            </a:r>
          </a:p>
          <a:p>
            <a:pPr eaLnBrk="1" hangingPunct="1">
              <a:lnSpc>
                <a:spcPct val="90000"/>
              </a:lnSpc>
            </a:pPr>
            <a:r>
              <a:rPr lang="he-IL" sz="2800" smtClean="0"/>
              <a:t>ניתן לשמור את המידע בכמה אופנים שונים: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smtClean="0"/>
              <a:t>DB</a:t>
            </a:r>
            <a:r>
              <a:rPr lang="he-IL" sz="2800" smtClean="0"/>
              <a:t> (לא יילמד בקורס זה)</a:t>
            </a:r>
          </a:p>
          <a:p>
            <a:pPr lvl="1" eaLnBrk="1" hangingPunct="1">
              <a:lnSpc>
                <a:spcPct val="90000"/>
              </a:lnSpc>
            </a:pPr>
            <a:r>
              <a:rPr lang="he-IL" sz="2800" smtClean="0"/>
              <a:t>קבצים</a:t>
            </a:r>
            <a:endParaRPr lang="en-US" sz="28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he-IL" smtClean="0"/>
          </a:p>
          <a:p>
            <a:endParaRPr lang="he-IL" smtClean="0"/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ECDCF0-72F3-47B8-8BB0-4E7982227EFB}" type="slidenum">
              <a:rPr lang="he-IL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קבצים בינאריים:</a:t>
            </a:r>
            <a:r>
              <a:rPr lang="en-US" smtClean="0"/>
              <a:t> </a:t>
            </a:r>
            <a:r>
              <a:rPr lang="he-IL" smtClean="0"/>
              <a:t> דוגמאת המחלקה </a:t>
            </a:r>
            <a:r>
              <a:rPr lang="en-US" smtClean="0"/>
              <a:t>Pixel</a:t>
            </a:r>
            <a:endParaRPr lang="he-IL" smtClean="0"/>
          </a:p>
        </p:txBody>
      </p:sp>
      <p:sp>
        <p:nvSpPr>
          <p:cNvPr id="34819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3E4C62-B13A-4EA2-8BF1-9E559F2D94ED}" type="slidenum">
              <a:rPr lang="he-IL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3482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30263"/>
            <a:ext cx="6781800" cy="5827712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33400" y="4343400"/>
            <a:ext cx="5638800" cy="1600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8" name="Rectangular Callout 7"/>
          <p:cNvSpPr/>
          <p:nvPr/>
        </p:nvSpPr>
        <p:spPr>
          <a:xfrm>
            <a:off x="4724400" y="4572000"/>
            <a:ext cx="4191000" cy="609600"/>
          </a:xfrm>
          <a:prstGeom prst="wedgeRectCallout">
            <a:avLst>
              <a:gd name="adj1" fmla="val -83926"/>
              <a:gd name="adj2" fmla="val 708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מאחר ויש הקצאות דינאמיות במחלקה, יש לשמור את גודל המערך, ורק אז את תוכנו</a:t>
            </a:r>
          </a:p>
        </p:txBody>
      </p:sp>
      <p:sp>
        <p:nvSpPr>
          <p:cNvPr id="9" name="Rectangle 8"/>
          <p:cNvSpPr/>
          <p:nvPr/>
        </p:nvSpPr>
        <p:spPr>
          <a:xfrm>
            <a:off x="533400" y="2514600"/>
            <a:ext cx="4953000" cy="1600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Rectangular Callout 9"/>
          <p:cNvSpPr/>
          <p:nvPr/>
        </p:nvSpPr>
        <p:spPr>
          <a:xfrm>
            <a:off x="5562600" y="3200400"/>
            <a:ext cx="2590800" cy="838200"/>
          </a:xfrm>
          <a:prstGeom prst="wedgeRectCallout">
            <a:avLst>
              <a:gd name="adj1" fmla="val -127158"/>
              <a:gd name="adj2" fmla="val -317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בטעינה נקרא את גודל ההקצאה, נקצה ואז נקרא את הנתון מהקובץ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5562600" y="2362200"/>
            <a:ext cx="3124200" cy="609600"/>
          </a:xfrm>
          <a:prstGeom prst="wedgeRectCallout">
            <a:avLst>
              <a:gd name="adj1" fmla="val -95773"/>
              <a:gd name="adj2" fmla="val -30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קריאה ל- </a:t>
            </a:r>
            <a:r>
              <a:rPr lang="en-US" b="1" dirty="0" err="1"/>
              <a:t>c’tor</a:t>
            </a:r>
            <a:r>
              <a:rPr lang="he-IL" b="1" dirty="0"/>
              <a:t> של האב שיקרא את נתוני הבסיס מהקובץ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קבצים בינאריים:</a:t>
            </a:r>
            <a:r>
              <a:rPr lang="en-US" smtClean="0"/>
              <a:t> </a:t>
            </a:r>
            <a:r>
              <a:rPr lang="he-IL" smtClean="0"/>
              <a:t> דוגמאת ה- </a:t>
            </a:r>
            <a:r>
              <a:rPr lang="en-US" smtClean="0"/>
              <a:t>main</a:t>
            </a:r>
            <a:endParaRPr lang="he-IL" smtClean="0"/>
          </a:p>
        </p:txBody>
      </p:sp>
      <p:pic>
        <p:nvPicPr>
          <p:cNvPr id="3584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854200"/>
            <a:ext cx="8382000" cy="4754563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35844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7315200" y="6324600"/>
            <a:ext cx="1524000" cy="381000"/>
          </a:xfrm>
          <a:solidFill>
            <a:schemeClr val="bg1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226C7E-E9D3-43F9-8D0D-04776310C97E}" type="slidenum">
              <a:rPr lang="he-IL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0" y="3352800"/>
            <a:ext cx="77724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>
              <a:defRPr/>
            </a:pPr>
            <a:endParaRPr lang="he-IL" dirty="0"/>
          </a:p>
        </p:txBody>
      </p:sp>
      <p:sp>
        <p:nvSpPr>
          <p:cNvPr id="8" name="Rectangular Callout 7"/>
          <p:cNvSpPr/>
          <p:nvPr/>
        </p:nvSpPr>
        <p:spPr>
          <a:xfrm>
            <a:off x="6096000" y="2743200"/>
            <a:ext cx="2819400" cy="381000"/>
          </a:xfrm>
          <a:prstGeom prst="wedgeRectCallout">
            <a:avLst>
              <a:gd name="adj1" fmla="val -74751"/>
              <a:gd name="adj2" fmla="val 1028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פתיחת קובץ בינארי לכתיבה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00" y="3657600"/>
            <a:ext cx="2590800" cy="5334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Rectangular Callout 9"/>
          <p:cNvSpPr/>
          <p:nvPr/>
        </p:nvSpPr>
        <p:spPr>
          <a:xfrm>
            <a:off x="3962400" y="3657600"/>
            <a:ext cx="2286000" cy="381000"/>
          </a:xfrm>
          <a:prstGeom prst="wedgeRectCallout">
            <a:avLst>
              <a:gd name="adj1" fmla="val -74751"/>
              <a:gd name="adj2" fmla="val 455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שמירת הנתונים לקובץ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8200" y="4876800"/>
            <a:ext cx="60960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>
              <a:defRPr/>
            </a:pPr>
            <a:endParaRPr lang="he-IL" dirty="0"/>
          </a:p>
        </p:txBody>
      </p:sp>
      <p:sp>
        <p:nvSpPr>
          <p:cNvPr id="12" name="Rectangular Callout 11"/>
          <p:cNvSpPr/>
          <p:nvPr/>
        </p:nvSpPr>
        <p:spPr>
          <a:xfrm>
            <a:off x="6096000" y="4267200"/>
            <a:ext cx="2819400" cy="381000"/>
          </a:xfrm>
          <a:prstGeom prst="wedgeRectCallout">
            <a:avLst>
              <a:gd name="adj1" fmla="val -74751"/>
              <a:gd name="adj2" fmla="val 1028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פתיחת קובץ בינארי לקריאה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8200" y="5105400"/>
            <a:ext cx="44196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>
              <a:defRPr/>
            </a:pPr>
            <a:endParaRPr lang="he-IL" dirty="0"/>
          </a:p>
        </p:txBody>
      </p:sp>
      <p:sp>
        <p:nvSpPr>
          <p:cNvPr id="14" name="Rectangular Callout 13"/>
          <p:cNvSpPr/>
          <p:nvPr/>
        </p:nvSpPr>
        <p:spPr>
          <a:xfrm>
            <a:off x="6400800" y="5257800"/>
            <a:ext cx="2501900" cy="838200"/>
          </a:xfrm>
          <a:prstGeom prst="wedgeRectCallout">
            <a:avLst>
              <a:gd name="adj1" fmla="val -95485"/>
              <a:gd name="adj2" fmla="val -371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יצירת האובייקטים דרך ה- </a:t>
            </a:r>
            <a:r>
              <a:rPr lang="en-US" b="1" dirty="0" err="1"/>
              <a:t>c’tor</a:t>
            </a:r>
            <a:r>
              <a:rPr lang="he-IL" b="1" dirty="0"/>
              <a:t> המקבל קובץ בינארי פתוח כפרמטר</a:t>
            </a:r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914400"/>
            <a:ext cx="4267200" cy="1376363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58DC52-3EFC-4488-A381-34C63987225F}" type="slidenum">
              <a:rPr lang="he-IL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14400"/>
            <a:ext cx="6858000" cy="5732463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3789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67038" y="228600"/>
            <a:ext cx="6024562" cy="153193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37894" name="Title 1"/>
          <p:cNvSpPr>
            <a:spLocks noGrp="1"/>
          </p:cNvSpPr>
          <p:nvPr>
            <p:ph type="title"/>
          </p:nvPr>
        </p:nvSpPr>
        <p:spPr>
          <a:xfrm>
            <a:off x="228600" y="-152400"/>
            <a:ext cx="8534400" cy="1143000"/>
          </a:xfrm>
        </p:spPr>
        <p:txBody>
          <a:bodyPr/>
          <a:lstStyle/>
          <a:p>
            <a:pPr algn="l"/>
            <a:r>
              <a:rPr lang="he-IL" sz="2800" smtClean="0"/>
              <a:t>דוגמאת החיות: </a:t>
            </a:r>
            <a:br>
              <a:rPr lang="he-IL" sz="2800" smtClean="0"/>
            </a:br>
            <a:r>
              <a:rPr lang="he-IL" sz="2800" smtClean="0"/>
              <a:t>האב </a:t>
            </a:r>
            <a:r>
              <a:rPr lang="en-US" sz="2800" smtClean="0"/>
              <a:t>Animal</a:t>
            </a:r>
            <a:endParaRPr lang="he-IL" sz="2800" smtClean="0"/>
          </a:p>
        </p:txBody>
      </p:sp>
      <p:sp>
        <p:nvSpPr>
          <p:cNvPr id="8" name="Rectangle 7"/>
          <p:cNvSpPr/>
          <p:nvPr/>
        </p:nvSpPr>
        <p:spPr>
          <a:xfrm>
            <a:off x="609600" y="2438400"/>
            <a:ext cx="4953000" cy="16764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9" name="Rectangular Callout 8"/>
          <p:cNvSpPr/>
          <p:nvPr/>
        </p:nvSpPr>
        <p:spPr>
          <a:xfrm>
            <a:off x="5638800" y="2590800"/>
            <a:ext cx="2971800" cy="914400"/>
          </a:xfrm>
          <a:prstGeom prst="wedgeRectCallout">
            <a:avLst>
              <a:gd name="adj1" fmla="val -74751"/>
              <a:gd name="adj2" fmla="val 455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b="1" dirty="0" err="1"/>
              <a:t>c’tor</a:t>
            </a:r>
            <a:r>
              <a:rPr lang="he-IL" b="1" dirty="0"/>
              <a:t> הקורא את כל נתוני האובייקט מהקובץ שדה-שדה (כי יש הקצאה דינאמית)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600" y="5257800"/>
            <a:ext cx="4953000" cy="1371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1" name="Rectangular Callout 10"/>
          <p:cNvSpPr/>
          <p:nvPr/>
        </p:nvSpPr>
        <p:spPr>
          <a:xfrm>
            <a:off x="5029200" y="5334000"/>
            <a:ext cx="3581400" cy="609600"/>
          </a:xfrm>
          <a:prstGeom prst="wedgeRectCallout">
            <a:avLst>
              <a:gd name="adj1" fmla="val -74751"/>
              <a:gd name="adj2" fmla="val 455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שיטה הכותבת לקובץ את 3 האותיות הראשונות של טיפוס האובייקט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52800" y="228600"/>
            <a:ext cx="5638800" cy="1371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3" name="Rectangular Callout 12"/>
          <p:cNvSpPr/>
          <p:nvPr/>
        </p:nvSpPr>
        <p:spPr>
          <a:xfrm>
            <a:off x="5715000" y="1676400"/>
            <a:ext cx="2895600" cy="609600"/>
          </a:xfrm>
          <a:prstGeom prst="wedgeRectCallout">
            <a:avLst>
              <a:gd name="adj1" fmla="val -92727"/>
              <a:gd name="adj2" fmla="val -951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שיטה הכותבת לקובץ את כל נתוני האובייקט שדה-שדה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דוגמאת החיות:</a:t>
            </a:r>
            <a:r>
              <a:rPr lang="en-US" smtClean="0"/>
              <a:t> </a:t>
            </a:r>
            <a:r>
              <a:rPr lang="he-IL" smtClean="0"/>
              <a:t>המחלקה </a:t>
            </a:r>
            <a:r>
              <a:rPr lang="en-US" smtClean="0"/>
              <a:t>Fish</a:t>
            </a:r>
            <a:endParaRPr lang="he-IL" smtClean="0"/>
          </a:p>
        </p:txBody>
      </p:sp>
      <p:sp>
        <p:nvSpPr>
          <p:cNvPr id="38915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D51AFD5-3523-4117-A0C7-0C23ADF8CD4D}" type="slidenum">
              <a:rPr lang="he-IL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3891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71600"/>
            <a:ext cx="8229600" cy="445452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914400" y="2667000"/>
            <a:ext cx="6858000" cy="1066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8" name="Rectangular Callout 7"/>
          <p:cNvSpPr/>
          <p:nvPr/>
        </p:nvSpPr>
        <p:spPr>
          <a:xfrm>
            <a:off x="5943600" y="2590800"/>
            <a:ext cx="2971800" cy="609600"/>
          </a:xfrm>
          <a:prstGeom prst="wedgeRectCallout">
            <a:avLst>
              <a:gd name="adj1" fmla="val -74751"/>
              <a:gd name="adj2" fmla="val 455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b="1" dirty="0" err="1"/>
              <a:t>c’tor</a:t>
            </a:r>
            <a:r>
              <a:rPr lang="he-IL" b="1" dirty="0"/>
              <a:t> הקורא ל- </a:t>
            </a:r>
            <a:r>
              <a:rPr lang="en-US" b="1" dirty="0" err="1"/>
              <a:t>c’tor</a:t>
            </a:r>
            <a:r>
              <a:rPr lang="he-IL" b="1" dirty="0"/>
              <a:t> של האב וקורא את השדות הנוספים</a:t>
            </a:r>
          </a:p>
        </p:txBody>
      </p:sp>
      <p:sp>
        <p:nvSpPr>
          <p:cNvPr id="9" name="Rectangle 8"/>
          <p:cNvSpPr/>
          <p:nvPr/>
        </p:nvSpPr>
        <p:spPr>
          <a:xfrm>
            <a:off x="914400" y="4267200"/>
            <a:ext cx="7772400" cy="12954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Rectangular Callout 9"/>
          <p:cNvSpPr/>
          <p:nvPr/>
        </p:nvSpPr>
        <p:spPr>
          <a:xfrm>
            <a:off x="3810000" y="5486400"/>
            <a:ext cx="3368675" cy="838200"/>
          </a:xfrm>
          <a:prstGeom prst="wedgeRectCallout">
            <a:avLst>
              <a:gd name="adj1" fmla="val -88535"/>
              <a:gd name="adj2" fmla="val -668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השיטה הקוראת לשיטה שבאב כדי לכתוב את נתוני הבסיס, ואז מוסיפה את הנתונים הנוספים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דוגמאת החיות:</a:t>
            </a:r>
            <a:r>
              <a:rPr lang="en-US" smtClean="0"/>
              <a:t> </a:t>
            </a:r>
            <a:r>
              <a:rPr lang="he-IL" smtClean="0"/>
              <a:t>המחלקה </a:t>
            </a:r>
            <a:r>
              <a:rPr lang="en-US" smtClean="0"/>
              <a:t>Cat</a:t>
            </a:r>
            <a:endParaRPr lang="he-IL" smtClean="0"/>
          </a:p>
        </p:txBody>
      </p:sp>
      <p:sp>
        <p:nvSpPr>
          <p:cNvPr id="39939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B73C620-F754-43ED-A7DA-F9A0EC23DB6B}" type="slidenum">
              <a:rPr lang="he-IL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3994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176338"/>
            <a:ext cx="8077200" cy="4767262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62000" y="2667000"/>
            <a:ext cx="6858000" cy="1066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9" name="Rectangle 8"/>
          <p:cNvSpPr/>
          <p:nvPr/>
        </p:nvSpPr>
        <p:spPr>
          <a:xfrm>
            <a:off x="762000" y="4419600"/>
            <a:ext cx="7620000" cy="12954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דוגמאת החיות:</a:t>
            </a:r>
            <a:r>
              <a:rPr lang="en-US" smtClean="0"/>
              <a:t> </a:t>
            </a:r>
            <a:r>
              <a:rPr lang="he-IL" smtClean="0"/>
              <a:t>המחלקה </a:t>
            </a:r>
            <a:r>
              <a:rPr lang="en-US" smtClean="0"/>
              <a:t>StreetCat</a:t>
            </a:r>
            <a:endParaRPr lang="he-IL" smtClean="0"/>
          </a:p>
        </p:txBody>
      </p:sp>
      <p:sp>
        <p:nvSpPr>
          <p:cNvPr id="40963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10A6FC-A2E1-43F0-B281-06BD9A1EF5E8}" type="slidenum">
              <a:rPr lang="he-IL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4096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71600"/>
            <a:ext cx="8645525" cy="41148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62000" y="2590800"/>
            <a:ext cx="6858000" cy="1066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9" name="Rectangle 8"/>
          <p:cNvSpPr/>
          <p:nvPr/>
        </p:nvSpPr>
        <p:spPr>
          <a:xfrm>
            <a:off x="762000" y="4038600"/>
            <a:ext cx="7620000" cy="1219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דוגמאת החיות:</a:t>
            </a:r>
            <a:r>
              <a:rPr lang="en-US" smtClean="0"/>
              <a:t> </a:t>
            </a:r>
            <a:r>
              <a:rPr lang="he-IL" smtClean="0"/>
              <a:t>המחלקה </a:t>
            </a:r>
            <a:r>
              <a:rPr lang="en-US" smtClean="0"/>
              <a:t>SiamiCat</a:t>
            </a:r>
            <a:endParaRPr lang="he-IL" smtClean="0"/>
          </a:p>
        </p:txBody>
      </p:sp>
      <p:pic>
        <p:nvPicPr>
          <p:cNvPr id="4198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14400"/>
            <a:ext cx="8029575" cy="574357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41988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7315200" y="6324600"/>
            <a:ext cx="1371600" cy="381000"/>
          </a:xfrm>
          <a:solidFill>
            <a:schemeClr val="bg1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4D8891-CD0B-4C6B-85B7-A0FDD3C81988}" type="slidenum">
              <a:rPr lang="he-IL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1905000"/>
            <a:ext cx="6477000" cy="16764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9" name="Rectangle 8"/>
          <p:cNvSpPr/>
          <p:nvPr/>
        </p:nvSpPr>
        <p:spPr>
          <a:xfrm>
            <a:off x="609600" y="4800600"/>
            <a:ext cx="7239000" cy="16764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דוגמאת החיות:</a:t>
            </a:r>
            <a:r>
              <a:rPr lang="en-US" smtClean="0"/>
              <a:t> </a:t>
            </a:r>
            <a:r>
              <a:rPr lang="he-IL" smtClean="0"/>
              <a:t>ה- </a:t>
            </a:r>
            <a:r>
              <a:rPr lang="en-US" smtClean="0"/>
              <a:t>main</a:t>
            </a:r>
            <a:r>
              <a:rPr lang="he-IL" smtClean="0"/>
              <a:t> – </a:t>
            </a:r>
            <a:r>
              <a:rPr lang="he-IL" sz="3200" smtClean="0"/>
              <a:t>פונקציה לשמירה</a:t>
            </a:r>
            <a:endParaRPr lang="he-IL" smtClean="0"/>
          </a:p>
        </p:txBody>
      </p:sp>
      <p:sp>
        <p:nvSpPr>
          <p:cNvPr id="43011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1549B8-F384-4111-BF11-4BB2220E689B}" type="slidenum">
              <a:rPr lang="he-IL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43200" y="5181600"/>
            <a:ext cx="3886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342900" indent="-342900">
              <a:buFont typeface="+mj-lt"/>
              <a:buAutoNum type="arabicPeriod"/>
              <a:defRPr/>
            </a:pPr>
            <a:r>
              <a:rPr lang="he-IL" b="1" dirty="0"/>
              <a:t>שומרת לקובץ את מספר האיברים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he-IL" b="1" dirty="0"/>
              <a:t>עבור כל אובייקט:</a:t>
            </a:r>
          </a:p>
          <a:p>
            <a:pPr marL="800100" lvl="1" indent="-342900">
              <a:buFont typeface="+mj-cs"/>
              <a:buAutoNum type="hebrew2Minus"/>
              <a:defRPr/>
            </a:pPr>
            <a:r>
              <a:rPr lang="he-IL" b="1" dirty="0"/>
              <a:t>שומרת את טיפוס האובייקט</a:t>
            </a:r>
          </a:p>
          <a:p>
            <a:pPr marL="800100" lvl="1" indent="-342900">
              <a:buFont typeface="+mj-lt"/>
              <a:buAutoNum type="hebrew2Minus"/>
              <a:defRPr/>
            </a:pPr>
            <a:r>
              <a:rPr lang="he-IL" b="1" dirty="0"/>
              <a:t>שומרת את נתוני האובייקט</a:t>
            </a:r>
          </a:p>
        </p:txBody>
      </p:sp>
      <p:pic>
        <p:nvPicPr>
          <p:cNvPr id="430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752600"/>
            <a:ext cx="8158163" cy="325755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דוגמאת החיות:</a:t>
            </a:r>
            <a:r>
              <a:rPr lang="en-US" smtClean="0"/>
              <a:t> </a:t>
            </a:r>
            <a:r>
              <a:rPr lang="he-IL" smtClean="0"/>
              <a:t>ה- </a:t>
            </a:r>
            <a:r>
              <a:rPr lang="en-US" smtClean="0"/>
              <a:t>main</a:t>
            </a:r>
            <a:r>
              <a:rPr lang="he-IL" smtClean="0"/>
              <a:t> – </a:t>
            </a:r>
            <a:r>
              <a:rPr lang="he-IL" sz="3200" smtClean="0"/>
              <a:t>פונקציות לקריאה</a:t>
            </a:r>
            <a:endParaRPr lang="he-IL" smtClean="0"/>
          </a:p>
        </p:txBody>
      </p:sp>
      <p:sp>
        <p:nvSpPr>
          <p:cNvPr id="44035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533400" y="76200"/>
            <a:ext cx="3962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52400" y="152400"/>
            <a:ext cx="457200" cy="457200"/>
          </a:xfrm>
        </p:spPr>
        <p:txBody>
          <a:bodyPr/>
          <a:lstStyle/>
          <a:p>
            <a:pPr>
              <a:defRPr/>
            </a:pPr>
            <a:fld id="{5DEAF5A4-87CA-4851-9BC6-26F5FD3A62D4}" type="slidenum">
              <a:rPr lang="he-IL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4403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38200"/>
            <a:ext cx="8077200" cy="57277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609600" y="1536700"/>
            <a:ext cx="4572000" cy="457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9" name="Rectangular Callout 8"/>
          <p:cNvSpPr/>
          <p:nvPr/>
        </p:nvSpPr>
        <p:spPr>
          <a:xfrm>
            <a:off x="5410200" y="1155700"/>
            <a:ext cx="2895600" cy="381000"/>
          </a:xfrm>
          <a:prstGeom prst="wedgeRectCallout">
            <a:avLst>
              <a:gd name="adj1" fmla="val -59699"/>
              <a:gd name="adj2" fmla="val 471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קוראת את טיפוס האובייקט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600" y="1993900"/>
            <a:ext cx="7696200" cy="1752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1" name="Rectangular Callout 10"/>
          <p:cNvSpPr/>
          <p:nvPr/>
        </p:nvSpPr>
        <p:spPr>
          <a:xfrm>
            <a:off x="5410200" y="3136900"/>
            <a:ext cx="3429000" cy="381000"/>
          </a:xfrm>
          <a:prstGeom prst="wedgeRectCallout">
            <a:avLst>
              <a:gd name="adj1" fmla="val -75699"/>
              <a:gd name="adj2" fmla="val -599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יצירת האובייקט מהטיפוס המבוקש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8600" y="4114800"/>
            <a:ext cx="6705600" cy="24384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2" name="Rectangle 11"/>
          <p:cNvSpPr/>
          <p:nvPr/>
        </p:nvSpPr>
        <p:spPr>
          <a:xfrm>
            <a:off x="4419600" y="5791200"/>
            <a:ext cx="457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342900" indent="-342900">
              <a:buFont typeface="+mj-lt"/>
              <a:buAutoNum type="arabicPeriod"/>
              <a:defRPr/>
            </a:pPr>
            <a:r>
              <a:rPr lang="he-IL" b="1" dirty="0"/>
              <a:t>קוראת מהקובץ את מספר האיברים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he-IL" b="1" dirty="0"/>
              <a:t>מקצה מערך של מצביעים בגודל המתאים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he-IL" b="1" dirty="0"/>
              <a:t>עבור כל </a:t>
            </a:r>
            <a:r>
              <a:rPr lang="he-IL" b="1" dirty="0" smtClean="0"/>
              <a:t>אובייקט: קוראת </a:t>
            </a:r>
            <a:r>
              <a:rPr lang="he-IL" b="1" dirty="0"/>
              <a:t>את נתוניו מהקובץ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E31768B-4478-4773-B9EA-DDA8A332AA34}" type="slidenum">
              <a:rPr lang="he-IL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4506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63513"/>
            <a:ext cx="7010400" cy="6456362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45061" name="Title 1"/>
          <p:cNvSpPr>
            <a:spLocks noGrp="1"/>
          </p:cNvSpPr>
          <p:nvPr>
            <p:ph type="title"/>
          </p:nvPr>
        </p:nvSpPr>
        <p:spPr>
          <a:xfrm>
            <a:off x="3733800" y="152400"/>
            <a:ext cx="5105400" cy="762000"/>
          </a:xfrm>
          <a:solidFill>
            <a:schemeClr val="bg1"/>
          </a:solidFill>
        </p:spPr>
        <p:txBody>
          <a:bodyPr/>
          <a:lstStyle/>
          <a:p>
            <a:r>
              <a:rPr lang="he-IL" smtClean="0"/>
              <a:t>דוגמאת החיות:</a:t>
            </a:r>
            <a:r>
              <a:rPr lang="en-US" smtClean="0"/>
              <a:t> </a:t>
            </a:r>
            <a:r>
              <a:rPr lang="he-IL" smtClean="0"/>
              <a:t>ה- </a:t>
            </a:r>
            <a:r>
              <a:rPr lang="en-US" smtClean="0"/>
              <a:t>main</a:t>
            </a:r>
            <a:r>
              <a:rPr lang="he-IL" smtClean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3886200"/>
            <a:ext cx="36576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8" name="Rectangular Callout 7"/>
          <p:cNvSpPr/>
          <p:nvPr/>
        </p:nvSpPr>
        <p:spPr>
          <a:xfrm>
            <a:off x="4419600" y="3505200"/>
            <a:ext cx="2590800" cy="381000"/>
          </a:xfrm>
          <a:prstGeom prst="wedgeRectCallout">
            <a:avLst>
              <a:gd name="adj1" fmla="val -59699"/>
              <a:gd name="adj2" fmla="val 471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שמירת האובייקטים לקובץ</a:t>
            </a:r>
          </a:p>
        </p:txBody>
      </p:sp>
      <p:sp>
        <p:nvSpPr>
          <p:cNvPr id="9" name="Rectangle 8"/>
          <p:cNvSpPr/>
          <p:nvPr/>
        </p:nvSpPr>
        <p:spPr>
          <a:xfrm>
            <a:off x="533400" y="4648200"/>
            <a:ext cx="66294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Rectangular Callout 9"/>
          <p:cNvSpPr/>
          <p:nvPr/>
        </p:nvSpPr>
        <p:spPr>
          <a:xfrm>
            <a:off x="5562600" y="4114800"/>
            <a:ext cx="3276600" cy="381000"/>
          </a:xfrm>
          <a:prstGeom prst="wedgeRectCallout">
            <a:avLst>
              <a:gd name="adj1" fmla="val -61845"/>
              <a:gd name="adj2" fmla="val 803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יצירת האובייקטים מנתוני הקובץ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מוטיבציה לעבודה עם קבצים (2)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pPr eaLnBrk="1" hangingPunct="1"/>
            <a:r>
              <a:rPr lang="he-IL" sz="2800" smtClean="0"/>
              <a:t>יתכן ותהייה לנו תוכנית שנרצה לשמור את הפלט שלה לקובץ</a:t>
            </a:r>
          </a:p>
          <a:p>
            <a:pPr eaLnBrk="1" hangingPunct="1"/>
            <a:r>
              <a:rPr lang="he-IL" sz="2800" smtClean="0"/>
              <a:t>יתכן ותהייה לנו תוכנית שנרצה שהקלט שלה יהיה מקובץ, ולא מהמקלדת</a:t>
            </a:r>
          </a:p>
          <a:p>
            <a:pPr eaLnBrk="1" hangingPunct="1"/>
            <a:r>
              <a:rPr lang="he-IL" sz="2800" smtClean="0"/>
              <a:t>דוגמא: </a:t>
            </a:r>
          </a:p>
          <a:p>
            <a:pPr lvl="1" eaLnBrk="1" hangingPunct="1"/>
            <a:r>
              <a:rPr lang="he-IL" sz="2800" smtClean="0"/>
              <a:t>קריאת נתוני סטודנטים בכיתה</a:t>
            </a:r>
          </a:p>
          <a:p>
            <a:pPr lvl="1" eaLnBrk="1" hangingPunct="1"/>
            <a:r>
              <a:rPr lang="he-IL" sz="2800" smtClean="0"/>
              <a:t>כתיבת תוכנית המכינה דו"ח כלשהו ושומרת את הדוח בקובץ, בנוסף להצגתו על המסך</a:t>
            </a:r>
            <a:endParaRPr lang="en-US" sz="2800" smtClean="0"/>
          </a:p>
          <a:p>
            <a:endParaRPr lang="he-IL" smtClean="0"/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036247-4E17-42F0-9DC4-FC5B463BA52A}" type="slidenum">
              <a:rPr lang="he-IL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z="3200" smtClean="0"/>
              <a:t>סיכום שלבי העבודה בכתיבת וקריאת נתונים מקובץ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mtClean="0"/>
              <a:t>עבור כל מחלקה יש לכתוב את השיטה </a:t>
            </a:r>
            <a:r>
              <a:rPr lang="en-US" smtClean="0"/>
              <a:t>save</a:t>
            </a:r>
            <a:r>
              <a:rPr lang="he-IL" smtClean="0"/>
              <a:t> וכן </a:t>
            </a:r>
            <a:r>
              <a:rPr lang="en-US" smtClean="0"/>
              <a:t>c’tor</a:t>
            </a:r>
            <a:r>
              <a:rPr lang="he-IL" smtClean="0"/>
              <a:t> המקבלים קובץ פתוח לעבודה במוד המתאים (כתיבה או קריאה)</a:t>
            </a:r>
          </a:p>
          <a:p>
            <a:r>
              <a:rPr lang="he-IL" smtClean="0"/>
              <a:t>במידה ומשתמשים בפולימורפיזם, יש לכתוב באב שיטת </a:t>
            </a:r>
            <a:r>
              <a:rPr lang="en-US" smtClean="0"/>
              <a:t>saveType</a:t>
            </a:r>
            <a:r>
              <a:rPr lang="he-IL" smtClean="0"/>
              <a:t> הכותבת סימון של מה הטיפוס של האובייקט שיכתב בפועל לקובץ</a:t>
            </a:r>
          </a:p>
          <a:p>
            <a:r>
              <a:rPr lang="he-IL" smtClean="0"/>
              <a:t>נכתוב פונקציה שיודעת לטעון את כל האובייקטים, עפ"י טיפוסם האמיתי</a:t>
            </a:r>
          </a:p>
          <a:p>
            <a:r>
              <a:rPr lang="he-IL" smtClean="0"/>
              <a:t>נכתוב פונקציה שודעת לכתוב את כל האובייקטים לקובץ</a:t>
            </a:r>
          </a:p>
          <a:p>
            <a:endParaRPr lang="he-IL" smtClean="0"/>
          </a:p>
        </p:txBody>
      </p:sp>
      <p:sp>
        <p:nvSpPr>
          <p:cNvPr id="4608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0D2B82-8981-4E24-B5BC-2E211ED54A39}" type="slidenum">
              <a:rPr lang="he-IL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סייגים לפתרון הנ"ל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mtClean="0"/>
              <a:t>בפתרון הנ"ל לכתיבת אובייקטים לקובץ כתבנו מחרוזת המייצגת את טיפוס האובייקט</a:t>
            </a:r>
          </a:p>
          <a:p>
            <a:r>
              <a:rPr lang="he-IL" smtClean="0"/>
              <a:t>עבודה עם מחרוזות פחות יעילה מעבודה עם מספרים, ולכן היינו רוצים לכתוב לקובץ מספר המייצג את סוג האובייקט</a:t>
            </a:r>
          </a:p>
          <a:p>
            <a:r>
              <a:rPr lang="he-IL" u="sng" smtClean="0"/>
              <a:t>הפתרון</a:t>
            </a:r>
            <a:r>
              <a:rPr lang="he-IL" smtClean="0"/>
              <a:t>: נייצר מחלקה שתדע לנהל את טיפוסי האובייקטים:</a:t>
            </a:r>
          </a:p>
          <a:p>
            <a:pPr lvl="1"/>
            <a:r>
              <a:rPr lang="he-IL" smtClean="0"/>
              <a:t>למחלקה לא יהיו תכונות</a:t>
            </a:r>
          </a:p>
          <a:p>
            <a:pPr lvl="1"/>
            <a:r>
              <a:rPr lang="he-IL" smtClean="0"/>
              <a:t>היא תחזיק </a:t>
            </a:r>
            <a:r>
              <a:rPr lang="en-US" smtClean="0"/>
              <a:t>enum</a:t>
            </a:r>
            <a:r>
              <a:rPr lang="he-IL" smtClean="0"/>
              <a:t> עבור כל הטיפוסים</a:t>
            </a:r>
          </a:p>
          <a:p>
            <a:pPr lvl="1"/>
            <a:r>
              <a:rPr lang="he-IL" smtClean="0"/>
              <a:t>תדע לייצר אובייקט לפי הטיפוס שלו מתוך קובץ (שיטה סטטית)</a:t>
            </a:r>
          </a:p>
        </p:txBody>
      </p:sp>
      <p:sp>
        <p:nvSpPr>
          <p:cNvPr id="4710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F99A4B-D9AC-4B1C-AD54-835CA9432A8B}" type="slidenum">
              <a:rPr lang="he-IL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76400"/>
            <a:ext cx="6570663" cy="49815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481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המחלקה </a:t>
            </a:r>
            <a:r>
              <a:rPr lang="en-US" smtClean="0"/>
              <a:t>AnimalsGenerator</a:t>
            </a:r>
            <a:endParaRPr lang="he-IL" smtClean="0"/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13398E-7CCC-427C-BB6E-3CC1C3EAD3DE}" type="slidenum">
              <a:rPr lang="he-IL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" y="3276600"/>
            <a:ext cx="16764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8" name="Rectangular Callout 7"/>
          <p:cNvSpPr/>
          <p:nvPr/>
        </p:nvSpPr>
        <p:spPr>
          <a:xfrm>
            <a:off x="2819400" y="2819400"/>
            <a:ext cx="5029200" cy="838200"/>
          </a:xfrm>
          <a:prstGeom prst="wedgeRectCallout">
            <a:avLst>
              <a:gd name="adj1" fmla="val -67690"/>
              <a:gd name="adj2" fmla="val 60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b="1" dirty="0"/>
              <a:t>forward declaration</a:t>
            </a:r>
            <a:r>
              <a:rPr lang="he-IL" b="1" dirty="0"/>
              <a:t>: הצהרה על שימוש במחלקה. כל עוד אין </a:t>
            </a:r>
            <a:r>
              <a:rPr lang="en-US" b="1" dirty="0"/>
              <a:t>include</a:t>
            </a:r>
            <a:r>
              <a:rPr lang="he-IL" b="1" dirty="0"/>
              <a:t>, ניתן להגדיר רק מצביע. </a:t>
            </a:r>
          </a:p>
          <a:p>
            <a:pPr algn="ctr">
              <a:defRPr/>
            </a:pPr>
            <a:r>
              <a:rPr lang="he-IL" b="1" dirty="0"/>
              <a:t>נמנע מלעשות </a:t>
            </a:r>
            <a:r>
              <a:rPr lang="en-US" b="1" dirty="0"/>
              <a:t>include </a:t>
            </a:r>
            <a:r>
              <a:rPr lang="he-IL" b="1" dirty="0"/>
              <a:t> בגלל בעית הצבעות כפולות.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0" y="4572000"/>
            <a:ext cx="5867400" cy="5334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Rectangular Callout 9"/>
          <p:cNvSpPr/>
          <p:nvPr/>
        </p:nvSpPr>
        <p:spPr>
          <a:xfrm>
            <a:off x="5334000" y="4114800"/>
            <a:ext cx="2514600" cy="381000"/>
          </a:xfrm>
          <a:prstGeom prst="wedgeRectCallout">
            <a:avLst>
              <a:gd name="adj1" fmla="val -67690"/>
              <a:gd name="adj2" fmla="val 799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כל הטיפוסים האפשריים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57800" y="1143000"/>
            <a:ext cx="3429000" cy="838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u="sng" dirty="0"/>
              <a:t>חסרון</a:t>
            </a:r>
            <a:r>
              <a:rPr lang="he-IL" b="1" dirty="0"/>
              <a:t>: הוספת טיפוס חדש להיררכיה יגרור עדכון מחלקה זו</a:t>
            </a:r>
          </a:p>
          <a:p>
            <a:pPr algn="ctr">
              <a:defRPr/>
            </a:pPr>
            <a:r>
              <a:rPr lang="he-IL" b="1" u="sng" dirty="0"/>
              <a:t>יתרון</a:t>
            </a:r>
            <a:r>
              <a:rPr lang="he-IL" b="1" dirty="0"/>
              <a:t>: יעילות, לא שומרים מחרוזת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מימוש המחלקה </a:t>
            </a:r>
            <a:r>
              <a:rPr lang="en-US" smtClean="0"/>
              <a:t>AnimalsGenerator</a:t>
            </a:r>
            <a:endParaRPr lang="he-IL" smtClean="0"/>
          </a:p>
        </p:txBody>
      </p:sp>
      <p:pic>
        <p:nvPicPr>
          <p:cNvPr id="4915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12800"/>
            <a:ext cx="7620000" cy="58832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49156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7315200" y="6324600"/>
            <a:ext cx="1524000" cy="381000"/>
          </a:xfrm>
          <a:solidFill>
            <a:schemeClr val="bg1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797C35-F2B8-4466-94AD-27B6D9FF1C41}" type="slidenum">
              <a:rPr lang="he-IL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63613"/>
            <a:ext cx="8305800" cy="56657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01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שינוי במחלקת הבסיס</a:t>
            </a:r>
          </a:p>
        </p:txBody>
      </p:sp>
      <p:sp>
        <p:nvSpPr>
          <p:cNvPr id="5018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3286518-C65B-4E3D-B2E5-5B18F50E7777}" type="slidenum">
              <a:rPr lang="he-IL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4648200"/>
            <a:ext cx="7924800" cy="1371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8" name="Rectangular Callout 7"/>
          <p:cNvSpPr/>
          <p:nvPr/>
        </p:nvSpPr>
        <p:spPr>
          <a:xfrm>
            <a:off x="5715000" y="2895600"/>
            <a:ext cx="2895600" cy="1143000"/>
          </a:xfrm>
          <a:prstGeom prst="wedgeRectCallout">
            <a:avLst>
              <a:gd name="adj1" fmla="val 47694"/>
              <a:gd name="adj2" fmla="val 1141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השינוי בשיטה </a:t>
            </a:r>
            <a:r>
              <a:rPr lang="en-US" b="1" dirty="0" err="1"/>
              <a:t>saveType</a:t>
            </a:r>
            <a:r>
              <a:rPr lang="he-IL" b="1" dirty="0"/>
              <a:t> שכעת מזהה את טיפוס האובייקט באמצעות המחלקה </a:t>
            </a:r>
            <a:r>
              <a:rPr lang="en-US" b="1" dirty="0" err="1"/>
              <a:t>AnimalsGenerator</a:t>
            </a:r>
            <a:r>
              <a:rPr lang="en-US" b="1" dirty="0"/>
              <a:t> </a:t>
            </a:r>
            <a:r>
              <a:rPr lang="he-IL" b="1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438400"/>
            <a:ext cx="8556625" cy="29813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12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השינוי בפונקצית הטעינה של כל המערך</a:t>
            </a:r>
          </a:p>
        </p:txBody>
      </p:sp>
      <p:sp>
        <p:nvSpPr>
          <p:cNvPr id="51204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7315200" y="6324600"/>
            <a:ext cx="1524000" cy="381000"/>
          </a:xfrm>
          <a:solidFill>
            <a:schemeClr val="bg1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877FCA-6FF0-421A-8A43-E88701BA882A}" type="slidenum">
              <a:rPr lang="he-IL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038600" y="4038600"/>
            <a:ext cx="48006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Rectangular Callout 9"/>
          <p:cNvSpPr/>
          <p:nvPr/>
        </p:nvSpPr>
        <p:spPr>
          <a:xfrm>
            <a:off x="4572000" y="4495800"/>
            <a:ext cx="3276600" cy="609600"/>
          </a:xfrm>
          <a:prstGeom prst="wedgeRectCallout">
            <a:avLst>
              <a:gd name="adj1" fmla="val -57870"/>
              <a:gd name="adj2" fmla="val -74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כעת הפונקציה שטוענת איבר אחד משוייכת למחלקה החדשה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ביחידה זו למדנו: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z="2800" smtClean="0"/>
              <a:t>מוטיבציה לעבודה עם קבצים</a:t>
            </a:r>
          </a:p>
          <a:p>
            <a:r>
              <a:rPr lang="he-IL" sz="2800" smtClean="0"/>
              <a:t>עבודה עם קבצים ב- </a:t>
            </a:r>
            <a:r>
              <a:rPr lang="en-US" sz="2800" smtClean="0"/>
              <a:t>C</a:t>
            </a:r>
            <a:r>
              <a:rPr lang="he-IL" sz="2800" smtClean="0"/>
              <a:t>++ לעומת </a:t>
            </a:r>
            <a:r>
              <a:rPr lang="en-US" sz="2800" smtClean="0"/>
              <a:t>C</a:t>
            </a:r>
            <a:endParaRPr lang="he-IL" sz="2800" smtClean="0"/>
          </a:p>
          <a:p>
            <a:r>
              <a:rPr lang="he-IL" sz="2800" smtClean="0"/>
              <a:t>כתיבה לקובץ טקסט לעומת כתיבה לקובץ בינארי</a:t>
            </a:r>
          </a:p>
          <a:p>
            <a:r>
              <a:rPr lang="he-IL" sz="2800" smtClean="0"/>
              <a:t>פקודות כלליות לעבודה עם קבצים</a:t>
            </a:r>
          </a:p>
          <a:p>
            <a:r>
              <a:rPr lang="he-IL" sz="2800" smtClean="0"/>
              <a:t>כתיבה לקובץ טקסט</a:t>
            </a:r>
          </a:p>
          <a:p>
            <a:pPr lvl="1"/>
            <a:r>
              <a:rPr lang="he-IL" sz="2800" smtClean="0"/>
              <a:t>שימוש באופרטורים המועמסים &gt;&gt;</a:t>
            </a:r>
            <a:r>
              <a:rPr lang="en-US" sz="2800" smtClean="0"/>
              <a:t> </a:t>
            </a:r>
            <a:r>
              <a:rPr lang="he-IL" sz="2800" smtClean="0"/>
              <a:t>ו- &lt;&lt;</a:t>
            </a:r>
          </a:p>
          <a:p>
            <a:r>
              <a:rPr lang="he-IL" sz="2800" smtClean="0"/>
              <a:t>כתיבה לקובץ בינארי</a:t>
            </a:r>
          </a:p>
          <a:p>
            <a:r>
              <a:rPr lang="he-IL" sz="2800" smtClean="0"/>
              <a:t>כתיבת וטעינת אובייקטים מקובץ בינארי</a:t>
            </a:r>
          </a:p>
          <a:p>
            <a:endParaRPr lang="he-IL" sz="2800" smtClean="0"/>
          </a:p>
          <a:p>
            <a:endParaRPr lang="he-IL" smtClean="0"/>
          </a:p>
        </p:txBody>
      </p:sp>
      <p:sp>
        <p:nvSpPr>
          <p:cNvPr id="5222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68432B4-551C-4764-83C8-9D578F3FE4D8}" type="slidenum">
              <a:rPr lang="he-IL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עבודה עם קבצים ב- </a:t>
            </a:r>
            <a:r>
              <a:rPr lang="en-US" smtClean="0"/>
              <a:t>C</a:t>
            </a:r>
            <a:r>
              <a:rPr lang="he-IL" smtClean="0"/>
              <a:t>++ לעומת </a:t>
            </a:r>
            <a:r>
              <a:rPr lang="en-US" smtClean="0"/>
              <a:t>C</a:t>
            </a:r>
            <a:endParaRPr lang="he-IL" smtClean="0"/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mtClean="0"/>
              <a:t>בשפת </a:t>
            </a:r>
            <a:r>
              <a:rPr lang="en-US" smtClean="0"/>
              <a:t>C</a:t>
            </a:r>
            <a:r>
              <a:rPr lang="he-IL" smtClean="0"/>
              <a:t> השתמשנו במשתנה מטיפוס </a:t>
            </a:r>
            <a:r>
              <a:rPr lang="en-US" smtClean="0"/>
              <a:t>FILE*</a:t>
            </a:r>
            <a:r>
              <a:rPr lang="he-IL" smtClean="0"/>
              <a:t> והשתמשנו בפונקציות כתיבה וקריאה שקיבלו את הקובץ כפרמטר</a:t>
            </a:r>
          </a:p>
          <a:p>
            <a:pPr lvl="1"/>
            <a:r>
              <a:rPr lang="he-IL" smtClean="0"/>
              <a:t>סגנון כתיבה פרוצדורלי</a:t>
            </a:r>
          </a:p>
          <a:p>
            <a:r>
              <a:rPr lang="he-IL" smtClean="0"/>
              <a:t>בשפת </a:t>
            </a:r>
            <a:r>
              <a:rPr lang="en-US" smtClean="0"/>
              <a:t>C</a:t>
            </a:r>
            <a:r>
              <a:rPr lang="he-IL" smtClean="0"/>
              <a:t>++ נעבוד עם משתנה המייצג קובץ, אבל נפעיל עליו שיטות לקריאה ולכתיבה</a:t>
            </a:r>
          </a:p>
          <a:p>
            <a:pPr lvl="1"/>
            <a:r>
              <a:rPr lang="he-IL" smtClean="0"/>
              <a:t>סגנון כתיבה מכוון עצמים</a:t>
            </a:r>
          </a:p>
          <a:p>
            <a:r>
              <a:rPr lang="he-IL" smtClean="0"/>
              <a:t>בשפת </a:t>
            </a:r>
            <a:r>
              <a:rPr lang="en-US" smtClean="0"/>
              <a:t>C</a:t>
            </a:r>
            <a:r>
              <a:rPr lang="he-IL" smtClean="0"/>
              <a:t>++ ניתן להשתמש בטיפוסים ובפקודות שבהם משתמשים בשפת </a:t>
            </a:r>
            <a:r>
              <a:rPr lang="en-US" smtClean="0"/>
              <a:t>C</a:t>
            </a:r>
            <a:r>
              <a:rPr lang="he-IL" smtClean="0"/>
              <a:t> לצורך כתיבה וקריאה מקובץ, אבל בגלל שאנחנו כותבים בסגנון מכוון-עצמים, נעדיף שגם העבודה עם הקבצים תהייה בסגנון זה</a:t>
            </a:r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13485B-AFC1-4586-9FB7-B7E8681DED22}" type="slidenum">
              <a:rPr lang="he-IL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סוג קבצים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pPr eaLnBrk="1" hangingPunct="1"/>
            <a:r>
              <a:rPr lang="he-IL" sz="2800" smtClean="0"/>
              <a:t>קובץ טקסט:</a:t>
            </a:r>
          </a:p>
          <a:p>
            <a:pPr lvl="1" eaLnBrk="1" hangingPunct="1"/>
            <a:r>
              <a:rPr lang="he-IL" sz="2800" smtClean="0"/>
              <a:t>כתוב בשפה אותה אנו יכולים לקרוא ולהבין</a:t>
            </a:r>
          </a:p>
          <a:p>
            <a:pPr lvl="1" eaLnBrk="1" hangingPunct="1">
              <a:buFont typeface="Wingdings" pitchFamily="2" charset="2"/>
              <a:buNone/>
            </a:pPr>
            <a:endParaRPr lang="he-IL" sz="2800" smtClean="0"/>
          </a:p>
          <a:p>
            <a:pPr eaLnBrk="1" hangingPunct="1"/>
            <a:endParaRPr lang="he-IL" sz="2800" smtClean="0"/>
          </a:p>
          <a:p>
            <a:pPr eaLnBrk="1" hangingPunct="1"/>
            <a:endParaRPr lang="he-IL" sz="2800" smtClean="0"/>
          </a:p>
          <a:p>
            <a:pPr eaLnBrk="1" hangingPunct="1"/>
            <a:r>
              <a:rPr lang="he-IL" sz="2800" smtClean="0"/>
              <a:t>קובץ בינארי:</a:t>
            </a:r>
          </a:p>
          <a:p>
            <a:pPr lvl="1" eaLnBrk="1" hangingPunct="1"/>
            <a:r>
              <a:rPr lang="he-IL" sz="2800" smtClean="0"/>
              <a:t>לא ניתן להבין את התוכן </a:t>
            </a:r>
            <a:endParaRPr lang="en-US" sz="2800" smtClean="0"/>
          </a:p>
          <a:p>
            <a:endParaRPr lang="he-IL" smtClean="0"/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3D8291-26D6-45F1-BB74-56D463DC7BA0}" type="slidenum">
              <a:rPr lang="he-IL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1741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209800"/>
            <a:ext cx="3365500" cy="1465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741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4724400"/>
            <a:ext cx="4724400" cy="1131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מחלקות לעבודה עם קבצים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dirty="0" smtClean="0"/>
              <a:t>בספריה </a:t>
            </a:r>
            <a:r>
              <a:rPr lang="en-US" dirty="0" err="1" smtClean="0"/>
              <a:t>fstream</a:t>
            </a:r>
            <a:r>
              <a:rPr lang="he-IL" dirty="0" smtClean="0"/>
              <a:t> מוגדרות המחלקות הבאות לעבודה עם קבצים</a:t>
            </a:r>
          </a:p>
          <a:p>
            <a:pPr lvl="1"/>
            <a:r>
              <a:rPr lang="en-US" dirty="0" err="1" smtClean="0"/>
              <a:t>ofstream</a:t>
            </a:r>
            <a:r>
              <a:rPr lang="he-IL" dirty="0" smtClean="0"/>
              <a:t>: </a:t>
            </a:r>
            <a:r>
              <a:rPr lang="he-IL" dirty="0" smtClean="0"/>
              <a:t>אובייקט המאפשר כתיבה </a:t>
            </a:r>
            <a:r>
              <a:rPr lang="he-IL" dirty="0" smtClean="0"/>
              <a:t>לקובץ</a:t>
            </a:r>
          </a:p>
          <a:p>
            <a:pPr lvl="1"/>
            <a:r>
              <a:rPr lang="en-US" dirty="0" err="1" smtClean="0"/>
              <a:t>ifstream</a:t>
            </a:r>
            <a:r>
              <a:rPr lang="he-IL" dirty="0" smtClean="0"/>
              <a:t>: </a:t>
            </a:r>
            <a:r>
              <a:rPr lang="he-IL" dirty="0" smtClean="0"/>
              <a:t>אובייקט המאפשר קריאה </a:t>
            </a:r>
            <a:r>
              <a:rPr lang="he-IL" dirty="0" smtClean="0"/>
              <a:t>מקובץ</a:t>
            </a:r>
          </a:p>
          <a:p>
            <a:pPr lvl="1"/>
            <a:r>
              <a:rPr lang="en-US" dirty="0" err="1" smtClean="0"/>
              <a:t>fstream</a:t>
            </a:r>
            <a:r>
              <a:rPr lang="he-IL" dirty="0" smtClean="0"/>
              <a:t>: </a:t>
            </a:r>
            <a:r>
              <a:rPr lang="he-IL" dirty="0" smtClean="0"/>
              <a:t>אובייקט המאפשר כתיבה וקריאה </a:t>
            </a:r>
            <a:r>
              <a:rPr lang="he-IL" dirty="0" smtClean="0"/>
              <a:t>מקובץ</a:t>
            </a:r>
          </a:p>
          <a:p>
            <a:r>
              <a:rPr lang="he-IL" dirty="0" smtClean="0"/>
              <a:t>אובייקטים אלו יורשים מהאובייקטים </a:t>
            </a:r>
            <a:r>
              <a:rPr lang="en-US" dirty="0" err="1" smtClean="0"/>
              <a:t>istream</a:t>
            </a:r>
            <a:r>
              <a:rPr lang="he-IL" dirty="0" smtClean="0"/>
              <a:t> ו- </a:t>
            </a:r>
            <a:r>
              <a:rPr lang="en-US" dirty="0" err="1" smtClean="0"/>
              <a:t>ostream</a:t>
            </a:r>
            <a:r>
              <a:rPr lang="he-IL" dirty="0" smtClean="0"/>
              <a:t> שהשתמשנו בהם עד היום כדי לכתוב למסך ולקרוא מהמקלדת (</a:t>
            </a:r>
            <a:r>
              <a:rPr lang="en-US" dirty="0" smtClean="0"/>
              <a:t>standard input and output</a:t>
            </a:r>
            <a:r>
              <a:rPr lang="he-IL" dirty="0" smtClean="0"/>
              <a:t>)</a:t>
            </a:r>
          </a:p>
          <a:p>
            <a:pPr lvl="1"/>
            <a:endParaRPr lang="he-IL" dirty="0" smtClean="0"/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E6998F-9014-4F95-B9DC-633D3F7254A5}" type="slidenum">
              <a:rPr lang="he-IL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1946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754438"/>
            <a:ext cx="3505200" cy="29511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מחלקות לעבודה עם קבצים (2)</a:t>
            </a:r>
          </a:p>
        </p:txBody>
      </p:sp>
      <p:sp>
        <p:nvSpPr>
          <p:cNvPr id="20483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931398-54C3-4113-B0DE-9F9F49A241F7}" type="slidenum">
              <a:rPr lang="he-IL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2048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79538"/>
            <a:ext cx="8686800" cy="336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6" name="TextBox 6"/>
          <p:cNvSpPr txBox="1">
            <a:spLocks noChangeArrowheads="1"/>
          </p:cNvSpPr>
          <p:nvPr/>
        </p:nvSpPr>
        <p:spPr bwMode="auto">
          <a:xfrm>
            <a:off x="0" y="4743450"/>
            <a:ext cx="8991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he-IL"/>
              <a:t>תמונה מתוך ה-  </a:t>
            </a:r>
            <a:r>
              <a:rPr lang="en-US"/>
              <a:t>C++ Reference</a:t>
            </a:r>
            <a:r>
              <a:rPr lang="he-IL"/>
              <a:t>:</a:t>
            </a:r>
          </a:p>
          <a:p>
            <a:pPr algn="ctr"/>
            <a:r>
              <a:rPr lang="en-US">
                <a:hlinkClick r:id="rId3"/>
              </a:rPr>
              <a:t>http://www.cplusplus.com/reference/iostream/</a:t>
            </a:r>
            <a:endParaRPr lang="he-IL"/>
          </a:p>
          <a:p>
            <a:pPr algn="ctr"/>
            <a:r>
              <a:rPr lang="he-IL" u="sng"/>
              <a:t>מקרא</a:t>
            </a:r>
            <a:r>
              <a:rPr lang="he-IL"/>
              <a:t>: ראש החץ הוא הבן (בניגוד לדוגמאות שאנחנו ראינו)</a:t>
            </a:r>
          </a:p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קבצי טקסט: דוגמא – המחלקה </a:t>
            </a:r>
            <a:r>
              <a:rPr lang="en-US" smtClean="0"/>
              <a:t>Point</a:t>
            </a:r>
            <a:endParaRPr lang="he-IL" smtClean="0"/>
          </a:p>
        </p:txBody>
      </p:sp>
      <p:sp>
        <p:nvSpPr>
          <p:cNvPr id="23555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86ABB7C-8BB4-4047-87CA-AB8168FBF4D6}" type="slidenum">
              <a:rPr lang="he-IL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2355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90600"/>
            <a:ext cx="7010400" cy="51466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19800" y="1295400"/>
            <a:ext cx="2743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 smtClean="0"/>
              <a:t>אין הבדל במימוש מחלקה זו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47913</TotalTime>
  <Words>1824</Words>
  <Application>Microsoft Office PowerPoint</Application>
  <PresentationFormat>On-screen Show (4:3)</PresentationFormat>
  <Paragraphs>299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Wingdings 2</vt:lpstr>
      <vt:lpstr>Calibri</vt:lpstr>
      <vt:lpstr>Wingdings</vt:lpstr>
      <vt:lpstr>Equity</vt:lpstr>
      <vt:lpstr>תכנות מכוון עצמים ו- C++ יחידה 10 עבודה עם קבצים</vt:lpstr>
      <vt:lpstr>ביחידה זו נלמד:</vt:lpstr>
      <vt:lpstr>מוטיבציה לעבודה עם קבצים</vt:lpstr>
      <vt:lpstr>מוטיבציה לעבודה עם קבצים (2)</vt:lpstr>
      <vt:lpstr>עבודה עם קבצים ב- C++ לעומת C</vt:lpstr>
      <vt:lpstr>סוג קבצים</vt:lpstr>
      <vt:lpstr>מחלקות לעבודה עם קבצים</vt:lpstr>
      <vt:lpstr>מחלקות לעבודה עם קבצים (2)</vt:lpstr>
      <vt:lpstr>קבצי טקסט: דוגמא – המחלקה Point</vt:lpstr>
      <vt:lpstr>קבצי טקסט: דוגמא – ה- main</vt:lpstr>
      <vt:lpstr>פתיחת קובץ</vt:lpstr>
      <vt:lpstr>קבצי טקסט</vt:lpstr>
      <vt:lpstr>כתיבת תוכן שונה לקובץ ולמסך באמצעות &gt;&gt;</vt:lpstr>
      <vt:lpstr>מימוש כתיבת תוכן שונה לקובץ ולמסך</vt:lpstr>
      <vt:lpstr>שימוש בכתיבת תוכן שונה לקובץ ולמסך</vt:lpstr>
      <vt:lpstr>c’tor המקבל קובץ</vt:lpstr>
      <vt:lpstr>שימוש ב- c’tor המקבל קובץ</vt:lpstr>
      <vt:lpstr>קריאה עד סוף הקובץ</vt:lpstr>
      <vt:lpstr>טעינה מקובץ בהורשה – מחלקת הבסיס</vt:lpstr>
      <vt:lpstr>טעינה מקובץ בהורשה</vt:lpstr>
      <vt:lpstr>טעינה מקובץ בהורשה (גירסא 2)</vt:lpstr>
      <vt:lpstr>טעינה מקובץ בהורשה – ה- main</vt:lpstr>
      <vt:lpstr>תיאור התהליך הכללי של כתיבה לקובץ כאשר יש פולימורפיזם</vt:lpstr>
      <vt:lpstr>כתיבה לקובץ מערך הטרוגני</vt:lpstr>
      <vt:lpstr>קריאה מקובץ מערך הטרוגני</vt:lpstr>
      <vt:lpstr>דוגמא ל- main</vt:lpstr>
      <vt:lpstr>קובץ טקסט לעומת קובץ בינארי</vt:lpstr>
      <vt:lpstr>קבצים בינאריים</vt:lpstr>
      <vt:lpstr>קבצים בינאריים:  דוגמאת המחלקה Point</vt:lpstr>
      <vt:lpstr>קבצים בינאריים:  דוגמאת המחלקה Pixel</vt:lpstr>
      <vt:lpstr>קבצים בינאריים:  דוגמאת ה- main</vt:lpstr>
      <vt:lpstr>דוגמאת החיות:  האב Animal</vt:lpstr>
      <vt:lpstr>דוגמאת החיות: המחלקה Fish</vt:lpstr>
      <vt:lpstr>דוגמאת החיות: המחלקה Cat</vt:lpstr>
      <vt:lpstr>דוגמאת החיות: המחלקה StreetCat</vt:lpstr>
      <vt:lpstr>דוגמאת החיות: המחלקה SiamiCat</vt:lpstr>
      <vt:lpstr>דוגמאת החיות: ה- main – פונקציה לשמירה</vt:lpstr>
      <vt:lpstr>דוגמאת החיות: ה- main – פונקציות לקריאה</vt:lpstr>
      <vt:lpstr>דוגמאת החיות: ה- main </vt:lpstr>
      <vt:lpstr>סיכום שלבי העבודה בכתיבת וקריאת נתונים מקובץ</vt:lpstr>
      <vt:lpstr>סייגים לפתרון הנ"ל</vt:lpstr>
      <vt:lpstr>המחלקה AnimalsGenerator</vt:lpstr>
      <vt:lpstr>מימוש המחלקה AnimalsGenerator</vt:lpstr>
      <vt:lpstr>שינוי במחלקת הבסיס</vt:lpstr>
      <vt:lpstr>השינוי בפונקצית הטעינה של כל המערך</vt:lpstr>
      <vt:lpstr>ביחידה זו למדנו:</vt:lpstr>
    </vt:vector>
  </TitlesOfParts>
  <Company>Finjan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10- files</dc:title>
  <dc:creator>Keren Kalif</dc:creator>
  <cp:lastModifiedBy>Keren</cp:lastModifiedBy>
  <cp:revision>1728</cp:revision>
  <dcterms:created xsi:type="dcterms:W3CDTF">2008-06-01T07:12:10Z</dcterms:created>
  <dcterms:modified xsi:type="dcterms:W3CDTF">2010-08-29T20:25:47Z</dcterms:modified>
</cp:coreProperties>
</file>