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0" r:id="rId1"/>
  </p:sldMasterIdLst>
  <p:notesMasterIdLst>
    <p:notesMasterId r:id="rId35"/>
  </p:notesMasterIdLst>
  <p:handoutMasterIdLst>
    <p:handoutMasterId r:id="rId36"/>
  </p:handoutMasterIdLst>
  <p:sldIdLst>
    <p:sldId id="256" r:id="rId2"/>
    <p:sldId id="366" r:id="rId3"/>
    <p:sldId id="368" r:id="rId4"/>
    <p:sldId id="369" r:id="rId5"/>
    <p:sldId id="387" r:id="rId6"/>
    <p:sldId id="388" r:id="rId7"/>
    <p:sldId id="371" r:id="rId8"/>
    <p:sldId id="372" r:id="rId9"/>
    <p:sldId id="373" r:id="rId10"/>
    <p:sldId id="386" r:id="rId11"/>
    <p:sldId id="370" r:id="rId12"/>
    <p:sldId id="394" r:id="rId13"/>
    <p:sldId id="395" r:id="rId14"/>
    <p:sldId id="396" r:id="rId15"/>
    <p:sldId id="39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3" r:id="rId25"/>
    <p:sldId id="384" r:id="rId26"/>
    <p:sldId id="385" r:id="rId27"/>
    <p:sldId id="389" r:id="rId28"/>
    <p:sldId id="390" r:id="rId29"/>
    <p:sldId id="391" r:id="rId30"/>
    <p:sldId id="392" r:id="rId31"/>
    <p:sldId id="367" r:id="rId32"/>
    <p:sldId id="397" r:id="rId33"/>
    <p:sldId id="398" r:id="rId34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54A056C3-7CB3-4C99-A1D9-FD1D6558E685}">
          <p14:sldIdLst>
            <p14:sldId id="256"/>
            <p14:sldId id="366"/>
            <p14:sldId id="368"/>
            <p14:sldId id="369"/>
            <p14:sldId id="387"/>
            <p14:sldId id="388"/>
            <p14:sldId id="371"/>
            <p14:sldId id="372"/>
            <p14:sldId id="373"/>
            <p14:sldId id="386"/>
            <p14:sldId id="370"/>
            <p14:sldId id="394"/>
            <p14:sldId id="395"/>
            <p14:sldId id="396"/>
            <p14:sldId id="39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3"/>
            <p14:sldId id="384"/>
            <p14:sldId id="385"/>
            <p14:sldId id="389"/>
            <p14:sldId id="390"/>
            <p14:sldId id="391"/>
            <p14:sldId id="392"/>
            <p14:sldId id="367"/>
            <p14:sldId id="397"/>
            <p14:sldId id="3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9900"/>
    <a:srgbClr val="D7EA22"/>
    <a:srgbClr val="FFFF66"/>
    <a:srgbClr val="14ED03"/>
    <a:srgbClr val="DA14B0"/>
    <a:srgbClr val="3DB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45" autoAdjust="0"/>
    <p:restoredTop sz="94660" autoAdjust="0"/>
  </p:normalViewPr>
  <p:slideViewPr>
    <p:cSldViewPr>
      <p:cViewPr varScale="1">
        <p:scale>
          <a:sx n="67" d="100"/>
          <a:sy n="67" d="100"/>
        </p:scale>
        <p:origin x="139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5166"/>
    </p:cViewPr>
  </p:sorterViewPr>
  <p:notesViewPr>
    <p:cSldViewPr>
      <p:cViewPr varScale="1">
        <p:scale>
          <a:sx n="57" d="100"/>
          <a:sy n="57" d="100"/>
        </p:scale>
        <p:origin x="-252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9143CF8-F370-435A-AA8F-FF2FAB27840A}" type="datetimeFigureOut">
              <a:rPr lang="en-US"/>
              <a:pPr>
                <a:defRPr/>
              </a:pPr>
              <a:t>17/08/2015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C9556B-2A8D-4684-82BF-145FC3D043C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539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3206ED-29B7-4120-B105-6A3A76B54523}" type="datetimeFigureOut">
              <a:rPr lang="en-US"/>
              <a:pPr>
                <a:defRPr/>
              </a:pPr>
              <a:t>17/08/2015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B681997-8642-41B2-B905-A9EF4F79979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963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68DC6-1284-4C07-A42D-86762942B7AC}" type="datetime1">
              <a:rPr lang="en-US"/>
              <a:pPr>
                <a:defRPr/>
              </a:pPr>
              <a:t>17/08/2015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1B7FA8E-9FA1-40C4-A38A-3133AAACF79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1F767-2C22-421F-A6B7-AF60B57DCF40}" type="datetime1">
              <a:rPr lang="en-US"/>
              <a:pPr>
                <a:defRPr/>
              </a:pPr>
              <a:t>17/08/2015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74962-BD80-408E-B393-5F24D1B4C2D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2390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1DB4C-21A3-4BC6-B902-83CF8AA8180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11760-DD49-4A7C-9F7A-3C9750CDDC36}" type="datetime1">
              <a:rPr lang="en-US"/>
              <a:pPr>
                <a:defRPr/>
              </a:pPr>
              <a:t>17/08/2015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DAFB6-8C23-42BE-AB5C-1C907DF7397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C1C10-B5AD-4854-98D4-115859A82B5F}" type="datetime1">
              <a:rPr lang="en-US"/>
              <a:pPr>
                <a:defRPr/>
              </a:pPr>
              <a:t>17/08/2015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4C059-BEA3-42BA-92B4-FA48308F8F7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2FB24-6017-482C-9C2B-1D4D28B8FC02}" type="datetime1">
              <a:rPr lang="en-US"/>
              <a:pPr>
                <a:defRPr/>
              </a:pPr>
              <a:t>17/08/2015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A7B37-AC47-47EB-8944-55F9263AA7F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B9F7B-0FC9-4A58-99E9-9FA7561F3731}" type="datetime1">
              <a:rPr lang="en-US"/>
              <a:pPr>
                <a:defRPr/>
              </a:pPr>
              <a:t>17/08/2015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CA276-191E-4CFB-8976-FDF84123530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E2C0A-D986-4653-B1D0-409B84C6D376}" type="datetime1">
              <a:rPr lang="en-US"/>
              <a:pPr>
                <a:defRPr/>
              </a:pPr>
              <a:t>17/08/2015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6648C-465B-4613-B622-CDCD3EFF020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72408-E3F6-41E9-AACD-0035F175F6EE}" type="datetime1">
              <a:rPr lang="en-US"/>
              <a:pPr>
                <a:defRPr/>
              </a:pPr>
              <a:t>17/08/2015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D4181-C563-40E8-AE8F-67774E45C41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9E54D-19B6-4120-97DD-350E8C7183E7}" type="datetime1">
              <a:rPr lang="en-US"/>
              <a:pPr>
                <a:defRPr/>
              </a:pPr>
              <a:t>17/08/2015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2BC35-ED3C-420B-8CCB-520F15ABE41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7D2B8-353E-41EE-A3B2-4F87C9251BC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286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239000" y="62484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458200" y="61722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A99D7-561C-45E2-B096-CED03EFD55F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54794-150E-4056-A1F3-07444ABB6FC3}" type="slidenum">
              <a:rPr lang="he-IL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16DFC-7EE8-4851-8911-C7DF41E1A692}" type="datetime1">
              <a:rPr lang="en-US"/>
              <a:pPr>
                <a:defRPr/>
              </a:pPr>
              <a:t>17/08/2015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04FBA-56B2-4667-B19A-EB463C97C15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rtl="0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A5F26D4-9CEE-49F5-96FD-F264E3B7CBE4}" type="datetime1">
              <a:rPr lang="en-US"/>
              <a:pPr>
                <a:defRPr/>
              </a:pPr>
              <a:t>17/08/2015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algn="l" rtl="0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rtl="0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CD37E808-C9AF-4B3D-BDA6-B4AEEE59DEE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1" r:id="rId1"/>
    <p:sldLayoutId id="2147484527" r:id="rId2"/>
    <p:sldLayoutId id="2147484532" r:id="rId3"/>
    <p:sldLayoutId id="2147484528" r:id="rId4"/>
    <p:sldLayoutId id="2147484529" r:id="rId5"/>
    <p:sldLayoutId id="2147484533" r:id="rId6"/>
    <p:sldLayoutId id="2147484534" r:id="rId7"/>
    <p:sldLayoutId id="2147484535" r:id="rId8"/>
    <p:sldLayoutId id="2147484536" r:id="rId9"/>
    <p:sldLayoutId id="2147484537" r:id="rId10"/>
    <p:sldLayoutId id="2147484538" r:id="rId11"/>
    <p:sldLayoutId id="2147484530" r:id="rId12"/>
    <p:sldLayoutId id="2147484539" r:id="rId13"/>
    <p:sldLayoutId id="2147484540" r:id="rId14"/>
  </p:sldLayoutIdLst>
  <p:hf hd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34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r" rtl="1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r" rtl="1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r" rtl="1" eaLnBrk="0" fontAlgn="base" hangingPunct="0">
        <a:spcBef>
          <a:spcPts val="375"/>
        </a:spcBef>
        <a:spcAft>
          <a:spcPct val="0"/>
        </a:spcAft>
        <a:buClr>
          <a:srgbClr val="AEC7D0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0" fontAlgn="base" hangingPunct="0">
        <a:spcBef>
          <a:spcPts val="375"/>
        </a:spcBef>
        <a:spcAft>
          <a:spcPct val="0"/>
        </a:spcAft>
        <a:buClr>
          <a:srgbClr val="C32D2E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קרן כליף</a:t>
            </a:r>
            <a:endParaRPr lang="en-US" smtClean="0"/>
          </a:p>
        </p:txBody>
      </p:sp>
      <p:sp>
        <p:nvSpPr>
          <p:cNvPr id="12291" name="Title 1"/>
          <p:cNvSpPr>
            <a:spLocks noGrp="1"/>
          </p:cNvSpPr>
          <p:nvPr>
            <p:ph type="ctrTitle"/>
          </p:nvPr>
        </p:nvSpPr>
        <p:spPr>
          <a:xfrm>
            <a:off x="228600" y="1506538"/>
            <a:ext cx="8763000" cy="1470025"/>
          </a:xfrm>
        </p:spPr>
        <p:txBody>
          <a:bodyPr/>
          <a:lstStyle/>
          <a:p>
            <a:pPr eaLnBrk="1" hangingPunct="1"/>
            <a:r>
              <a:rPr lang="he-IL" sz="3200" b="1" smtClean="0"/>
              <a:t>תכנות מכוון עצמים ו- </a:t>
            </a:r>
            <a:r>
              <a:rPr sz="3200" b="1" smtClean="0"/>
              <a:t>C</a:t>
            </a:r>
            <a:r>
              <a:rPr lang="he-IL" sz="3200" b="1" smtClean="0"/>
              <a:t>++</a:t>
            </a:r>
            <a:br>
              <a:rPr lang="he-IL" sz="3200" b="1" smtClean="0"/>
            </a:br>
            <a:r>
              <a:rPr lang="he-IL" sz="3200" b="1" smtClean="0"/>
              <a:t>יחידה 11</a:t>
            </a:r>
            <a:br>
              <a:rPr lang="he-IL" sz="3200" b="1" smtClean="0"/>
            </a:br>
            <a:r>
              <a:rPr lang="he-IL" sz="3200" b="1" smtClean="0"/>
              <a:t>תבניות - </a:t>
            </a:r>
            <a:r>
              <a:rPr sz="3200" b="1" smtClean="0"/>
              <a:t>templates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שימוש ב- </a:t>
            </a:r>
            <a:r>
              <a:rPr lang="en-US" smtClean="0"/>
              <a:t>template</a:t>
            </a:r>
            <a:r>
              <a:rPr lang="he-IL" smtClean="0"/>
              <a:t> לעומת פולימורפיזם 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בדוגמא הקודמת ראינו אלגוריתם כללי להדפסת נתוני צורה</a:t>
            </a:r>
          </a:p>
          <a:p>
            <a:r>
              <a:rPr lang="he-IL" smtClean="0"/>
              <a:t>ניתן היה לבצע זאת גם באמצעות פולימורפיזם בעזרת שיטות וירטואליות</a:t>
            </a:r>
          </a:p>
          <a:p>
            <a:endParaRPr lang="he-IL" smtClean="0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6C24AD8-287C-43BA-A4EE-4E44D54FBEE0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1" y="2895600"/>
          <a:ext cx="8686799" cy="1737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441735"/>
                <a:gridCol w="3622532"/>
                <a:gridCol w="3622532"/>
              </a:tblGrid>
              <a:tr h="45720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template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פולימורפיזם</a:t>
                      </a:r>
                      <a:endParaRPr lang="he-IL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נפח הקוד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גדול, מאחר ויש שכפול עבור כל טיפוס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קטן,</a:t>
                      </a:r>
                      <a:r>
                        <a:rPr lang="he-IL" baseline="0" dirty="0" smtClean="0"/>
                        <a:t> מאחר והאלגוריתם נמצא בבסיס פעם אחת בלבד</a:t>
                      </a:r>
                      <a:endParaRPr lang="he-IL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זמן</a:t>
                      </a:r>
                      <a:r>
                        <a:rPr lang="he-IL" b="1" baseline="0" dirty="0" smtClean="0"/>
                        <a:t> ריצה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הקישור מתבצע בזמן קומפילציה, לכן</a:t>
                      </a:r>
                      <a:r>
                        <a:rPr lang="he-IL" baseline="0" dirty="0" smtClean="0"/>
                        <a:t> טיפה יותר מהיר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הקישור</a:t>
                      </a:r>
                      <a:r>
                        <a:rPr lang="he-IL" baseline="0" dirty="0" smtClean="0"/>
                        <a:t> דינאמי, ולכן טיפה יותר איטי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הארות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76200" y="1066800"/>
            <a:ext cx="8839200" cy="5181600"/>
          </a:xfrm>
        </p:spPr>
        <p:txBody>
          <a:bodyPr/>
          <a:lstStyle/>
          <a:p>
            <a:r>
              <a:rPr lang="he-IL" dirty="0" smtClean="0"/>
              <a:t>תמיד נתעד מהן הדרישות או ההגבלות על הטיפוסים שהם הפרמטר לפונקציה</a:t>
            </a:r>
          </a:p>
          <a:p>
            <a:r>
              <a:rPr lang="he-IL" dirty="0" smtClean="0"/>
              <a:t>ניתן להגדיר פונקציית </a:t>
            </a:r>
            <a:r>
              <a:rPr lang="en-US" dirty="0" smtClean="0"/>
              <a:t>template</a:t>
            </a:r>
            <a:r>
              <a:rPr lang="he-IL" dirty="0" smtClean="0"/>
              <a:t> עם יותר מטיפוס אחד:</a:t>
            </a:r>
          </a:p>
          <a:p>
            <a:pPr algn="ctr">
              <a:buFont typeface="Wingdings 2" pitchFamily="18" charset="2"/>
              <a:buNone/>
            </a:pPr>
            <a:r>
              <a:rPr lang="en-US" dirty="0" smtClean="0"/>
              <a:t>template&lt;class T, class S&gt;</a:t>
            </a:r>
            <a:endParaRPr lang="he-IL" dirty="0" smtClean="0"/>
          </a:p>
          <a:p>
            <a:r>
              <a:rPr lang="he-IL" dirty="0" smtClean="0"/>
              <a:t>פונקצית </a:t>
            </a:r>
            <a:r>
              <a:rPr lang="en-US" dirty="0" smtClean="0"/>
              <a:t>template</a:t>
            </a:r>
            <a:r>
              <a:rPr lang="he-IL" dirty="0" smtClean="0"/>
              <a:t> אינן פונקציה אחת, אלא אוסף של פונקציות בעלות שם זהה, המבצעות את אותן פעולות, על טיפוסים שונים</a:t>
            </a:r>
          </a:p>
          <a:p>
            <a:r>
              <a:rPr lang="he-IL" dirty="0" smtClean="0"/>
              <a:t>עבור כל קריאה לפונקצית </a:t>
            </a:r>
            <a:r>
              <a:rPr lang="en-US" dirty="0" smtClean="0"/>
              <a:t>template</a:t>
            </a:r>
            <a:r>
              <a:rPr lang="he-IL" dirty="0" smtClean="0"/>
              <a:t>, הקומפיילר מייצר גירסא של הפונקציה עבור הטיפוס המבוקש (ניפוח ה- </a:t>
            </a:r>
            <a:r>
              <a:rPr lang="en-US" dirty="0" smtClean="0"/>
              <a:t>exe</a:t>
            </a:r>
            <a:r>
              <a:rPr lang="he-IL" dirty="0" smtClean="0"/>
              <a:t>)</a:t>
            </a:r>
          </a:p>
          <a:p>
            <a:endParaRPr lang="he-IL" dirty="0" smtClean="0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C59482-7A4C-49A8-A419-78A8E0B42449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27D2B8-353E-41EE-A3B2-4F87C9251BC4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1123950"/>
            <a:ext cx="5729288" cy="4484586"/>
          </a:xfrm>
          <a:prstGeom prst="rect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038600"/>
            <a:ext cx="919163" cy="1392671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90512" y="5746648"/>
            <a:ext cx="5181600" cy="577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/>
              <a:t>מן הסתם הפונקציה לא עובדת כראוי עבור מחרוזות..</a:t>
            </a:r>
          </a:p>
          <a:p>
            <a:pPr algn="ctr"/>
            <a:r>
              <a:rPr lang="he-IL" b="1" dirty="0" smtClean="0"/>
              <a:t>(משווה כתובות ולא תוכן)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32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27D2B8-353E-41EE-A3B2-4F87C9251BC4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14400"/>
            <a:ext cx="7344610" cy="5105400"/>
          </a:xfrm>
          <a:prstGeom prst="rect">
            <a:avLst/>
          </a:prstGeom>
          <a:ln w="22225">
            <a:solidFill>
              <a:schemeClr val="accent1">
                <a:lumMod val="50000"/>
              </a:schemeClr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52400" y="2362200"/>
            <a:ext cx="7315200" cy="121920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280" y="4267200"/>
            <a:ext cx="1219200" cy="15240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090737" y="6127648"/>
            <a:ext cx="4005263" cy="5779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/>
              <a:t>הפונקציה עובדת רק עבור </a:t>
            </a:r>
            <a:r>
              <a:rPr lang="en-US" b="1" dirty="0" err="1" smtClean="0"/>
              <a:t>const</a:t>
            </a:r>
            <a:r>
              <a:rPr lang="en-US" b="1" dirty="0" smtClean="0"/>
              <a:t> char*</a:t>
            </a:r>
            <a:r>
              <a:rPr lang="he-IL" b="1" dirty="0" smtClean="0"/>
              <a:t>, ולכן נעמיס גרסה גם עבור </a:t>
            </a:r>
            <a:r>
              <a:rPr lang="en-US" b="1" dirty="0" smtClean="0"/>
              <a:t>char*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230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609600"/>
            <a:ext cx="2438400" cy="1143000"/>
          </a:xfrm>
        </p:spPr>
        <p:txBody>
          <a:bodyPr/>
          <a:lstStyle/>
          <a:p>
            <a:r>
              <a:rPr lang="he-IL" sz="3600" dirty="0" smtClean="0"/>
              <a:t>סדר עדיפויות הקריאה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27D2B8-353E-41EE-A3B2-4F87C9251BC4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6199"/>
            <a:ext cx="6324600" cy="670383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1828800" y="4191000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28800" y="4419600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28800" y="4572000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28800" y="4800600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8800" y="4953000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28800" y="5181600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28800" y="5410200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28800" y="5562600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28800" y="5791200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6019800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28800" y="6172200"/>
            <a:ext cx="838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828800" y="6324600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6200"/>
            <a:ext cx="6324600" cy="670383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</p:pic>
      <p:sp>
        <p:nvSpPr>
          <p:cNvPr id="6" name="Rounded Rectangle 5"/>
          <p:cNvSpPr/>
          <p:nvPr/>
        </p:nvSpPr>
        <p:spPr>
          <a:xfrm>
            <a:off x="3733800" y="5848350"/>
            <a:ext cx="3319463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 smtClean="0"/>
              <a:t>פונקציה רגילה</a:t>
            </a:r>
          </a:p>
          <a:p>
            <a:pPr algn="ctr"/>
            <a:r>
              <a:rPr lang="he-IL" b="1" dirty="0" smtClean="0"/>
              <a:t>פונקצית </a:t>
            </a:r>
            <a:r>
              <a:rPr lang="en-US" b="1" dirty="0" smtClean="0"/>
              <a:t>template specialized</a:t>
            </a:r>
          </a:p>
          <a:p>
            <a:pPr algn="ctr"/>
            <a:r>
              <a:rPr lang="he-IL" b="1" dirty="0" smtClean="0"/>
              <a:t>פונקצית </a:t>
            </a:r>
            <a:r>
              <a:rPr lang="en-US" b="1" dirty="0" smtClean="0"/>
              <a:t>template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259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28600"/>
            <a:ext cx="8686800" cy="1143000"/>
          </a:xfrm>
        </p:spPr>
        <p:txBody>
          <a:bodyPr/>
          <a:lstStyle/>
          <a:p>
            <a:r>
              <a:rPr lang="he-IL" sz="3200" dirty="0" smtClean="0"/>
              <a:t>מדוע המימושים צריכים להיות ב- </a:t>
            </a:r>
            <a:r>
              <a:rPr lang="en-US" sz="3200" dirty="0" smtClean="0"/>
              <a:t>h</a:t>
            </a:r>
            <a:r>
              <a:rPr lang="he-IL" sz="3200" dirty="0" smtClean="0"/>
              <a:t> ולא ב- </a:t>
            </a:r>
            <a:r>
              <a:rPr lang="en-US" sz="3200" dirty="0" err="1" smtClean="0"/>
              <a:t>cpp</a:t>
            </a:r>
            <a:r>
              <a:rPr lang="he-IL" sz="3200" dirty="0" smtClean="0"/>
              <a:t> נפרד?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r>
              <a:rPr lang="he-IL" dirty="0"/>
              <a:t>כי המימוש צריך להיות זמין בזמן קומפילציה. אבל מדוע?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27D2B8-353E-41EE-A3B2-4F87C9251BC4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81200"/>
            <a:ext cx="4128685" cy="3205163"/>
          </a:xfrm>
          <a:prstGeom prst="rect">
            <a:avLst/>
          </a:prstGeom>
          <a:noFill/>
          <a:ln w="22225">
            <a:solidFill>
              <a:srgbClr val="0070C0"/>
            </a:solidFill>
          </a:ln>
          <a:effectLst>
            <a:softEdge rad="12700"/>
          </a:effectLst>
        </p:spPr>
      </p:pic>
      <p:sp>
        <p:nvSpPr>
          <p:cNvPr id="8" name="Rounded Rectangular Callout 7"/>
          <p:cNvSpPr/>
          <p:nvPr/>
        </p:nvSpPr>
        <p:spPr>
          <a:xfrm>
            <a:off x="4572000" y="4419600"/>
            <a:ext cx="4267200" cy="642937"/>
          </a:xfrm>
          <a:prstGeom prst="wedgeRoundRectCallout">
            <a:avLst>
              <a:gd name="adj1" fmla="val -55320"/>
              <a:gd name="adj2" fmla="val 69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/>
              <a:t>הקומפיילר צריך לתת שגיאת קומפילציה על </a:t>
            </a:r>
            <a:r>
              <a:rPr lang="he-IL" b="1" dirty="0" smtClean="0"/>
              <a:t>השורה זו,  כי </a:t>
            </a:r>
            <a:r>
              <a:rPr lang="he-IL" b="1" dirty="0"/>
              <a:t>אין פעולת כפל עבור מחרוזות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42900" y="5448300"/>
            <a:ext cx="6515100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b="1" dirty="0"/>
              <a:t>אם המימוש היה ב- </a:t>
            </a:r>
            <a:r>
              <a:rPr lang="en-US" b="1" dirty="0"/>
              <a:t>CPP </a:t>
            </a:r>
            <a:r>
              <a:rPr lang="he-IL" b="1" dirty="0"/>
              <a:t> נפרד, הקומפיילר היה מקמפל את המימוש בנפרד, </a:t>
            </a:r>
            <a:r>
              <a:rPr lang="he-IL" b="1" dirty="0" smtClean="0"/>
              <a:t>ולא </a:t>
            </a:r>
            <a:r>
              <a:rPr lang="he-IL" b="1" dirty="0"/>
              <a:t>הייתה אינדיקציה לכך </a:t>
            </a:r>
            <a:r>
              <a:rPr lang="he-IL" b="1" dirty="0" smtClean="0"/>
              <a:t>ששורה זו אינה מתקמפלת. </a:t>
            </a:r>
          </a:p>
          <a:p>
            <a:pPr algn="ctr"/>
            <a:r>
              <a:rPr lang="he-IL" b="1" dirty="0" smtClean="0"/>
              <a:t>תהליך הלינקר רק אמור לבצע קישורים ולא לבדוק תקינות.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6090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מחלקת </a:t>
            </a:r>
            <a:r>
              <a:rPr lang="en-US" smtClean="0"/>
              <a:t>template</a:t>
            </a:r>
            <a:endParaRPr lang="he-IL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ניתן להרחיב את השימוש ב- </a:t>
            </a:r>
            <a:r>
              <a:rPr lang="en-US" smtClean="0"/>
              <a:t>template</a:t>
            </a:r>
            <a:r>
              <a:rPr lang="he-IL" smtClean="0"/>
              <a:t> גם עבור מחלקות שלמות</a:t>
            </a:r>
          </a:p>
          <a:p>
            <a:r>
              <a:rPr lang="he-IL" smtClean="0"/>
              <a:t>דוגמאות:</a:t>
            </a:r>
          </a:p>
          <a:p>
            <a:pPr lvl="1"/>
            <a:r>
              <a:rPr lang="he-IL" smtClean="0"/>
              <a:t>המחלקה </a:t>
            </a:r>
            <a:r>
              <a:rPr lang="en-US" smtClean="0"/>
              <a:t>Array</a:t>
            </a:r>
            <a:r>
              <a:rPr lang="he-IL" smtClean="0"/>
              <a:t> שיודעת להחזיק נתוני מערך. אין הבדל בתפעול בין מערך של מספרים, תווים או נקודות</a:t>
            </a:r>
          </a:p>
          <a:p>
            <a:pPr lvl="1"/>
            <a:r>
              <a:rPr lang="he-IL" smtClean="0"/>
              <a:t>המחלקה </a:t>
            </a:r>
            <a:r>
              <a:rPr lang="en-US" smtClean="0"/>
              <a:t>List</a:t>
            </a:r>
            <a:r>
              <a:rPr lang="he-IL" smtClean="0"/>
              <a:t> שיודעת להחזיק נתוני רשימה מקושרת. פעולות ההכנסה, הוצאה וכו' זהות עבור כל טיפוס</a:t>
            </a:r>
          </a:p>
          <a:p>
            <a:pPr lvl="1"/>
            <a:endParaRPr lang="he-IL" smtClean="0"/>
          </a:p>
          <a:p>
            <a:r>
              <a:rPr lang="he-IL" smtClean="0"/>
              <a:t>בהמשך תראו שיש את ה- </a:t>
            </a:r>
            <a:r>
              <a:rPr lang="en-US" smtClean="0"/>
              <a:t>STL </a:t>
            </a:r>
            <a:r>
              <a:rPr lang="he-IL" smtClean="0"/>
              <a:t> (</a:t>
            </a:r>
            <a:r>
              <a:rPr lang="en-US" smtClean="0"/>
              <a:t>Standard Template Library</a:t>
            </a:r>
            <a:r>
              <a:rPr lang="he-IL" smtClean="0"/>
              <a:t>) אשר מממשת מבני-נתונים אלו בעזרת </a:t>
            </a:r>
            <a:r>
              <a:rPr lang="en-US" smtClean="0"/>
              <a:t>template</a:t>
            </a:r>
            <a:endParaRPr lang="he-IL" smtClean="0"/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780FF99-C95F-479D-B27C-62C4540F9A40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6645275" cy="64008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2457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C5EB6C-66D4-4D15-BF01-4AB261363831}" type="slidenum">
              <a:rPr lang="he-IL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4581" name="Title 1"/>
          <p:cNvSpPr>
            <a:spLocks noGrp="1"/>
          </p:cNvSpPr>
          <p:nvPr>
            <p:ph type="title"/>
          </p:nvPr>
        </p:nvSpPr>
        <p:spPr>
          <a:xfrm>
            <a:off x="4038600" y="228600"/>
            <a:ext cx="4800600" cy="5334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דוגמא: המחלקה </a:t>
            </a:r>
            <a:r>
              <a:rPr lang="en-US" smtClean="0"/>
              <a:t>Array</a:t>
            </a:r>
            <a:endParaRPr lang="he-I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C8C0FD-D959-47FD-8C06-30DC611A39BB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5604" name="Title 1"/>
          <p:cNvSpPr>
            <a:spLocks noGrp="1"/>
          </p:cNvSpPr>
          <p:nvPr>
            <p:ph type="title"/>
          </p:nvPr>
        </p:nvSpPr>
        <p:spPr>
          <a:xfrm>
            <a:off x="2743200" y="228600"/>
            <a:ext cx="6096000" cy="6096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דוגמא: המחלקה </a:t>
            </a:r>
            <a:r>
              <a:rPr lang="en-US" smtClean="0"/>
              <a:t>Array</a:t>
            </a:r>
            <a:r>
              <a:rPr lang="he-IL" smtClean="0"/>
              <a:t> (2)</a:t>
            </a:r>
          </a:p>
        </p:txBody>
      </p:sp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0413"/>
            <a:ext cx="6477000" cy="5888037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943600" y="1447800"/>
            <a:ext cx="2743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כל הפונקציות ממומשות ב- </a:t>
            </a:r>
            <a:r>
              <a:rPr lang="en-US" b="1" dirty="0"/>
              <a:t>h</a:t>
            </a:r>
            <a:r>
              <a:rPr lang="he-IL" b="1" dirty="0"/>
              <a:t> מתחת למחלקה, מאחר והקומפיילר צריך שהקוד יהיה נגיש בזמן קומפילציה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8600" y="3352800"/>
            <a:ext cx="18288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228600" y="2133600"/>
            <a:ext cx="18288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he-IL" dirty="0"/>
          </a:p>
        </p:txBody>
      </p:sp>
      <p:sp>
        <p:nvSpPr>
          <p:cNvPr id="13" name="Rectangle 12"/>
          <p:cNvSpPr/>
          <p:nvPr/>
        </p:nvSpPr>
        <p:spPr>
          <a:xfrm>
            <a:off x="228600" y="762000"/>
            <a:ext cx="18288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5638800" y="2590800"/>
            <a:ext cx="3048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כאשר </a:t>
            </a:r>
            <a:r>
              <a:rPr lang="he-IL" b="1" dirty="0" smtClean="0"/>
              <a:t>מממשים </a:t>
            </a:r>
            <a:r>
              <a:rPr lang="he-IL" b="1" dirty="0"/>
              <a:t>את הפונקציות מתחת למחלקה יש לציין שוב שזוהי פונקציית </a:t>
            </a:r>
            <a:r>
              <a:rPr lang="en-US" b="1" dirty="0"/>
              <a:t>template</a:t>
            </a:r>
            <a:endParaRPr lang="he-IL" b="1" dirty="0"/>
          </a:p>
        </p:txBody>
      </p:sp>
      <p:sp>
        <p:nvSpPr>
          <p:cNvPr id="15" name="Rectangle 14"/>
          <p:cNvSpPr/>
          <p:nvPr/>
        </p:nvSpPr>
        <p:spPr>
          <a:xfrm>
            <a:off x="228600" y="990600"/>
            <a:ext cx="990600" cy="228600"/>
          </a:xfrm>
          <a:prstGeom prst="rect">
            <a:avLst/>
          </a:prstGeom>
          <a:noFill/>
          <a:ln w="254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he-IL" dirty="0"/>
          </a:p>
        </p:txBody>
      </p:sp>
      <p:sp>
        <p:nvSpPr>
          <p:cNvPr id="16" name="Rectangle 15"/>
          <p:cNvSpPr/>
          <p:nvPr/>
        </p:nvSpPr>
        <p:spPr>
          <a:xfrm>
            <a:off x="228600" y="2362200"/>
            <a:ext cx="990600" cy="228600"/>
          </a:xfrm>
          <a:prstGeom prst="rect">
            <a:avLst/>
          </a:prstGeom>
          <a:noFill/>
          <a:ln w="254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he-IL" dirty="0"/>
          </a:p>
        </p:txBody>
      </p:sp>
      <p:sp>
        <p:nvSpPr>
          <p:cNvPr id="17" name="Rectangle 16"/>
          <p:cNvSpPr/>
          <p:nvPr/>
        </p:nvSpPr>
        <p:spPr>
          <a:xfrm>
            <a:off x="1752600" y="3581400"/>
            <a:ext cx="1066800" cy="228600"/>
          </a:xfrm>
          <a:prstGeom prst="rect">
            <a:avLst/>
          </a:prstGeom>
          <a:noFill/>
          <a:ln w="254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>
              <a:defRPr/>
            </a:pPr>
            <a:endParaRPr lang="he-IL" dirty="0"/>
          </a:p>
        </p:txBody>
      </p:sp>
      <p:sp>
        <p:nvSpPr>
          <p:cNvPr id="18" name="Rectangle 17"/>
          <p:cNvSpPr/>
          <p:nvPr/>
        </p:nvSpPr>
        <p:spPr>
          <a:xfrm>
            <a:off x="6705600" y="3581400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שם המחלקה המלא הוא עם הטיפוס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61349-4550-4FE3-9BF1-93A268A550F0}" type="slidenum">
              <a:rPr lang="he-IL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6628" name="Title 1"/>
          <p:cNvSpPr>
            <a:spLocks noGrp="1"/>
          </p:cNvSpPr>
          <p:nvPr>
            <p:ph type="title"/>
          </p:nvPr>
        </p:nvSpPr>
        <p:spPr>
          <a:xfrm>
            <a:off x="2743200" y="228600"/>
            <a:ext cx="6096000" cy="6096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דוגמא: המחלקה </a:t>
            </a:r>
            <a:r>
              <a:rPr lang="en-US" smtClean="0"/>
              <a:t>Array</a:t>
            </a:r>
            <a:r>
              <a:rPr lang="he-IL" smtClean="0"/>
              <a:t> (3)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5772150" cy="2319338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ביחידה זו נלמד: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2800" smtClean="0"/>
              <a:t>מוטיבציה לעבודה עם </a:t>
            </a:r>
            <a:r>
              <a:rPr lang="en-US" sz="2800" smtClean="0"/>
              <a:t>templates</a:t>
            </a:r>
            <a:endParaRPr lang="he-IL" sz="2800" smtClean="0"/>
          </a:p>
          <a:p>
            <a:r>
              <a:rPr lang="he-IL" sz="2800" smtClean="0"/>
              <a:t>פונקציות </a:t>
            </a:r>
            <a:r>
              <a:rPr lang="en-US" sz="2800" smtClean="0"/>
              <a:t>template</a:t>
            </a:r>
            <a:endParaRPr lang="he-IL" sz="2800" smtClean="0"/>
          </a:p>
          <a:p>
            <a:r>
              <a:rPr lang="he-IL" sz="2800" smtClean="0"/>
              <a:t>מחלקות </a:t>
            </a:r>
            <a:r>
              <a:rPr lang="en-US" sz="2800" smtClean="0"/>
              <a:t>template</a:t>
            </a:r>
            <a:endParaRPr lang="he-IL" smtClean="0"/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7EF00F-9802-46C9-9C9F-1CD37C8E94B3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שימוש במחלקה </a:t>
            </a:r>
            <a:r>
              <a:rPr lang="en-US" smtClean="0"/>
              <a:t>Array</a:t>
            </a:r>
            <a:endParaRPr lang="he-IL" smtClean="0"/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846E35-A6D1-457D-90A0-7C5AE01EC8A8}" type="slidenum">
              <a:rPr lang="he-IL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25" y="2547938"/>
            <a:ext cx="7118350" cy="3243262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286000"/>
            <a:ext cx="49466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B0A5AB9-5F0B-459A-BBBD-568274F74B85}" type="slidenum">
              <a:rPr lang="he-IL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7170738" cy="302895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352800"/>
            <a:ext cx="5522913" cy="2598738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28678" name="Title 1"/>
          <p:cNvSpPr>
            <a:spLocks noGrp="1"/>
          </p:cNvSpPr>
          <p:nvPr>
            <p:ph type="title"/>
          </p:nvPr>
        </p:nvSpPr>
        <p:spPr>
          <a:xfrm>
            <a:off x="3429000" y="152400"/>
            <a:ext cx="5410200" cy="7620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שימוש במחלקה </a:t>
            </a:r>
            <a:r>
              <a:rPr lang="en-US" smtClean="0"/>
              <a:t>Array</a:t>
            </a:r>
            <a:r>
              <a:rPr lang="he-IL" smtClean="0"/>
              <a:t> (2)</a:t>
            </a:r>
          </a:p>
        </p:txBody>
      </p:sp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943600"/>
            <a:ext cx="85058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פרמטר הטיפוס יכול להיות מורכב</a:t>
            </a:r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69960-4C0E-4E24-87F2-AFC0C410FB1F}" type="slidenum">
              <a:rPr lang="he-IL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95363"/>
            <a:ext cx="5943600" cy="571023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791200" y="2209800"/>
          <a:ext cx="3048000" cy="1879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</a:tblGrid>
              <a:tr h="6265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265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265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91200" y="1295400"/>
            <a:ext cx="30480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matArr</a:t>
            </a:r>
            <a:r>
              <a:rPr lang="he-IL" dirty="0" smtClean="0"/>
              <a:t> מכיל 3 איברים ש- '</a:t>
            </a:r>
            <a:r>
              <a:rPr lang="en-US" dirty="0" smtClean="0"/>
              <a:t>n</a:t>
            </a:r>
            <a:r>
              <a:rPr lang="he-IL" dirty="0" smtClean="0"/>
              <a:t>\' </a:t>
            </a:r>
          </a:p>
          <a:p>
            <a:pPr algn="ctr"/>
            <a:r>
              <a:rPr lang="he-IL" dirty="0" smtClean="0"/>
              <a:t>מפריד </a:t>
            </a:r>
            <a:r>
              <a:rPr lang="he-IL" dirty="0" err="1" smtClean="0"/>
              <a:t>בינהם</a:t>
            </a:r>
            <a:r>
              <a:rPr lang="he-IL" dirty="0" smtClean="0"/>
              <a:t> בהדפסה</a:t>
            </a:r>
            <a:r>
              <a:rPr lang="he-IL" smtClean="0"/>
              <a:t>, וכל </a:t>
            </a:r>
            <a:r>
              <a:rPr lang="he-IL" dirty="0" smtClean="0"/>
              <a:t>איבר בהם הוא מערך של 10 </a:t>
            </a:r>
            <a:r>
              <a:rPr lang="en-US" dirty="0" err="1" smtClean="0"/>
              <a:t>int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096000" y="4876800"/>
          <a:ext cx="2743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  <a:gridCol w="54864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91200" y="4154269"/>
            <a:ext cx="30480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intArr1</a:t>
            </a:r>
            <a:r>
              <a:rPr lang="he-IL" dirty="0" smtClean="0"/>
              <a:t> מכיל 5 איברים ש- ' ' </a:t>
            </a:r>
          </a:p>
          <a:p>
            <a:pPr algn="ctr"/>
            <a:r>
              <a:rPr lang="he-IL" dirty="0" smtClean="0"/>
              <a:t>מפריד בינהם בהדפסה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1524000"/>
            <a:ext cx="5105400" cy="304800"/>
          </a:xfrm>
          <a:prstGeom prst="rect">
            <a:avLst/>
          </a:prstGeom>
          <a:solidFill>
            <a:schemeClr val="accent2">
              <a:lumMod val="75000"/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5800" y="1828800"/>
            <a:ext cx="3276600" cy="304800"/>
          </a:xfrm>
          <a:prstGeom prst="rect">
            <a:avLst/>
          </a:prstGeom>
          <a:solidFill>
            <a:schemeClr val="accent2">
              <a:lumMod val="75000"/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5800" y="2133600"/>
            <a:ext cx="1981200" cy="609600"/>
          </a:xfrm>
          <a:prstGeom prst="rect">
            <a:avLst/>
          </a:prstGeom>
          <a:solidFill>
            <a:schemeClr val="accent2">
              <a:lumMod val="75000"/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096000" y="4876800"/>
          <a:ext cx="2743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  <a:gridCol w="548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685800" y="3048000"/>
            <a:ext cx="2667000" cy="304800"/>
          </a:xfrm>
          <a:prstGeom prst="rect">
            <a:avLst/>
          </a:prstGeom>
          <a:solidFill>
            <a:schemeClr val="accent2">
              <a:lumMod val="75000"/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91200" y="5307429"/>
            <a:ext cx="30480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intArr2</a:t>
            </a:r>
            <a:r>
              <a:rPr lang="he-IL" dirty="0" smtClean="0"/>
              <a:t> מכיל </a:t>
            </a:r>
            <a:r>
              <a:rPr lang="en-US" dirty="0" smtClean="0"/>
              <a:t>2</a:t>
            </a:r>
            <a:r>
              <a:rPr lang="he-IL" dirty="0" smtClean="0"/>
              <a:t> איברים ש- ' ' </a:t>
            </a:r>
          </a:p>
          <a:p>
            <a:pPr algn="ctr"/>
            <a:r>
              <a:rPr lang="he-IL" dirty="0" smtClean="0"/>
              <a:t>מפריד בינהם בהדפסה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876800" y="5410200"/>
          <a:ext cx="1097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685800" y="3657600"/>
            <a:ext cx="3200400" cy="304800"/>
          </a:xfrm>
          <a:prstGeom prst="rect">
            <a:avLst/>
          </a:prstGeom>
          <a:solidFill>
            <a:schemeClr val="accent2">
              <a:lumMod val="75000"/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85800" y="3962400"/>
            <a:ext cx="1981200" cy="609600"/>
          </a:xfrm>
          <a:prstGeom prst="rect">
            <a:avLst/>
          </a:prstGeom>
          <a:solidFill>
            <a:schemeClr val="accent2">
              <a:lumMod val="75000"/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4876800" y="5410200"/>
          <a:ext cx="1097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685800" y="4572000"/>
            <a:ext cx="2667000" cy="304800"/>
          </a:xfrm>
          <a:prstGeom prst="rect">
            <a:avLst/>
          </a:prstGeom>
          <a:solidFill>
            <a:schemeClr val="accent2">
              <a:lumMod val="75000"/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85800" y="5181600"/>
            <a:ext cx="1981200" cy="304800"/>
          </a:xfrm>
          <a:prstGeom prst="rect">
            <a:avLst/>
          </a:prstGeom>
          <a:solidFill>
            <a:schemeClr val="accent2">
              <a:lumMod val="75000"/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096000" y="4876800"/>
          <a:ext cx="2743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  <a:gridCol w="548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685800" y="5486400"/>
            <a:ext cx="2667000" cy="304800"/>
          </a:xfrm>
          <a:prstGeom prst="rect">
            <a:avLst/>
          </a:prstGeom>
          <a:solidFill>
            <a:schemeClr val="accent2">
              <a:lumMod val="75000"/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85800" y="6096000"/>
            <a:ext cx="5334000" cy="304800"/>
          </a:xfrm>
          <a:prstGeom prst="rect">
            <a:avLst/>
          </a:prstGeom>
          <a:solidFill>
            <a:schemeClr val="accent2">
              <a:lumMod val="75000"/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4114800"/>
            <a:ext cx="2676525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5943600" y="2296160"/>
          <a:ext cx="2743200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5943600" y="2981960"/>
          <a:ext cx="2743200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5943600" y="3591560"/>
          <a:ext cx="2743200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  <a:gridCol w="274320"/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943600" y="2286000"/>
          <a:ext cx="2743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  <a:gridCol w="548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5943600" y="3581400"/>
          <a:ext cx="2743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  <a:gridCol w="548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5943600" y="2971800"/>
          <a:ext cx="1097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ular Callout 7"/>
          <p:cNvSpPr/>
          <p:nvPr/>
        </p:nvSpPr>
        <p:spPr>
          <a:xfrm>
            <a:off x="1752600" y="762000"/>
            <a:ext cx="4267200" cy="609600"/>
          </a:xfrm>
          <a:prstGeom prst="wedgeRectCallout">
            <a:avLst>
              <a:gd name="adj1" fmla="val -21210"/>
              <a:gd name="adj2" fmla="val 780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כאשר הפרמטר הוא טיפוס </a:t>
            </a:r>
            <a:r>
              <a:rPr lang="en-US" b="1" dirty="0" err="1"/>
              <a:t>temaplte</a:t>
            </a:r>
            <a:r>
              <a:rPr lang="he-IL" b="1" dirty="0"/>
              <a:t>, יש קומפיילרים שצריכים את הרווח בין 2 ה- &lt;&lt;</a:t>
            </a:r>
            <a:r>
              <a:rPr lang="en-US" b="1" dirty="0"/>
              <a:t> </a:t>
            </a:r>
            <a:r>
              <a:rPr lang="he-IL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9" grpId="0" animBg="1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6" grpId="0" animBg="1"/>
      <p:bldP spid="26" grpId="1" animBg="1"/>
      <p:bldP spid="28" grpId="0" animBg="1"/>
      <p:bldP spid="28" grpId="1" animBg="1"/>
      <p:bldP spid="30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63525"/>
            <a:ext cx="5791200" cy="64420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30723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B4AA51-37FE-411F-86BE-ED7632EA6570}" type="slidenum">
              <a:rPr lang="he-IL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0725" name="Title 1"/>
          <p:cNvSpPr>
            <a:spLocks noGrp="1"/>
          </p:cNvSpPr>
          <p:nvPr>
            <p:ph type="title"/>
          </p:nvPr>
        </p:nvSpPr>
        <p:spPr>
          <a:xfrm>
            <a:off x="4876800" y="152400"/>
            <a:ext cx="3962400" cy="7620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דוגמא מורכבת (1)</a:t>
            </a:r>
          </a:p>
        </p:txBody>
      </p:sp>
      <p:pic>
        <p:nvPicPr>
          <p:cNvPr id="7988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143000"/>
            <a:ext cx="3476625" cy="142398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5943600" y="5410200"/>
            <a:ext cx="2971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כיצד ישתנה הפלט אם לא יהיה </a:t>
            </a:r>
            <a:r>
              <a:rPr lang="en-US" b="1" dirty="0"/>
              <a:t>virtual </a:t>
            </a:r>
            <a:r>
              <a:rPr lang="en-US" b="1" dirty="0" err="1"/>
              <a:t>d’tor</a:t>
            </a:r>
            <a:r>
              <a:rPr lang="he-IL" b="1" dirty="0"/>
              <a:t> ב- </a:t>
            </a:r>
            <a:r>
              <a:rPr lang="en-US" b="1" dirty="0"/>
              <a:t>Base</a:t>
            </a:r>
            <a:r>
              <a:rPr lang="he-IL" b="1" dirty="0"/>
              <a:t>?</a:t>
            </a:r>
          </a:p>
        </p:txBody>
      </p:sp>
      <p:pic>
        <p:nvPicPr>
          <p:cNvPr id="79886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09825" y="4038600"/>
            <a:ext cx="65817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63525"/>
            <a:ext cx="5791200" cy="64420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3174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FC27CA-743B-47A0-BF35-813EF6A84720}" type="slidenum">
              <a:rPr lang="he-IL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1749" name="Title 1"/>
          <p:cNvSpPr>
            <a:spLocks noGrp="1"/>
          </p:cNvSpPr>
          <p:nvPr>
            <p:ph type="title"/>
          </p:nvPr>
        </p:nvSpPr>
        <p:spPr>
          <a:xfrm>
            <a:off x="4876800" y="152400"/>
            <a:ext cx="3962400" cy="7620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דוגמא מורכבת (2)</a:t>
            </a:r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946150"/>
            <a:ext cx="3692525" cy="15684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267200"/>
            <a:ext cx="8763000" cy="13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971800" y="2362200"/>
            <a:ext cx="6019800" cy="533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2400" dirty="0" smtClean="0"/>
              <a:t>b </a:t>
            </a:r>
            <a:r>
              <a:rPr lang="en-US" sz="2400" baseline="-25000" dirty="0" smtClean="0"/>
              <a:t>(Base&lt;Derived&lt;</a:t>
            </a:r>
            <a:r>
              <a:rPr lang="en-US" sz="2400" baseline="-25000" dirty="0" err="1" smtClean="0"/>
              <a:t>int</a:t>
            </a:r>
            <a:r>
              <a:rPr lang="en-US" sz="2400" baseline="-25000" dirty="0" smtClean="0"/>
              <a:t>&gt;&gt;)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val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baseline="-25000" dirty="0" smtClean="0">
                <a:sym typeface="Wingdings" pitchFamily="2" charset="2"/>
              </a:rPr>
              <a:t>(Derived&lt;</a:t>
            </a:r>
            <a:r>
              <a:rPr lang="en-US" sz="2400" baseline="-25000" dirty="0" err="1" smtClean="0">
                <a:sym typeface="Wingdings" pitchFamily="2" charset="2"/>
              </a:rPr>
              <a:t>int</a:t>
            </a:r>
            <a:r>
              <a:rPr lang="en-US" sz="2400" baseline="-25000" dirty="0" smtClean="0">
                <a:sym typeface="Wingdings" pitchFamily="2" charset="2"/>
              </a:rPr>
              <a:t>&gt;)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val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baseline="-25000" dirty="0" smtClean="0">
                <a:sym typeface="Wingdings" pitchFamily="2" charset="2"/>
              </a:rPr>
              <a:t>(</a:t>
            </a:r>
            <a:r>
              <a:rPr lang="en-US" sz="2400" baseline="-25000" dirty="0" err="1" smtClean="0">
                <a:sym typeface="Wingdings" pitchFamily="2" charset="2"/>
              </a:rPr>
              <a:t>int</a:t>
            </a:r>
            <a:r>
              <a:rPr lang="en-US" sz="2400" baseline="-25000" dirty="0" smtClean="0">
                <a:sym typeface="Wingdings" pitchFamily="2" charset="2"/>
              </a:rPr>
              <a:t>)</a:t>
            </a:r>
            <a:endParaRPr lang="en-US" sz="24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63525"/>
            <a:ext cx="5791200" cy="64420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3277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093346-46CC-4F52-B449-CF2259AF39F7}" type="slidenum">
              <a:rPr lang="he-IL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2773" name="Title 1"/>
          <p:cNvSpPr>
            <a:spLocks noGrp="1"/>
          </p:cNvSpPr>
          <p:nvPr>
            <p:ph type="title"/>
          </p:nvPr>
        </p:nvSpPr>
        <p:spPr>
          <a:xfrm>
            <a:off x="4876800" y="152400"/>
            <a:ext cx="3962400" cy="762000"/>
          </a:xfrm>
          <a:solidFill>
            <a:schemeClr val="bg1"/>
          </a:solidFill>
        </p:spPr>
        <p:txBody>
          <a:bodyPr/>
          <a:lstStyle/>
          <a:p>
            <a:r>
              <a:rPr lang="he-IL" smtClean="0"/>
              <a:t>דוגמא מורכבת (3)</a:t>
            </a:r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4600" y="990600"/>
            <a:ext cx="3865563" cy="16002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267200"/>
            <a:ext cx="889476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895600" y="2362200"/>
            <a:ext cx="60198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2400" dirty="0" err="1" smtClean="0"/>
              <a:t>bd</a:t>
            </a:r>
            <a:r>
              <a:rPr lang="en-US" sz="2400" dirty="0" smtClean="0"/>
              <a:t> </a:t>
            </a:r>
            <a:r>
              <a:rPr lang="en-US" sz="2400" baseline="-25000" dirty="0" smtClean="0"/>
              <a:t>(Derived&lt;Base&lt;</a:t>
            </a:r>
            <a:r>
              <a:rPr lang="en-US" sz="2400" baseline="-25000" dirty="0" err="1" smtClean="0"/>
              <a:t>int</a:t>
            </a:r>
            <a:r>
              <a:rPr lang="en-US" sz="2400" baseline="-25000" dirty="0" smtClean="0"/>
              <a:t>&gt;&gt;)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val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baseline="-25000" dirty="0" smtClean="0">
                <a:sym typeface="Wingdings" pitchFamily="2" charset="2"/>
              </a:rPr>
              <a:t>(Base&lt;</a:t>
            </a:r>
            <a:r>
              <a:rPr lang="en-US" sz="2400" baseline="-25000" dirty="0" err="1" smtClean="0">
                <a:sym typeface="Wingdings" pitchFamily="2" charset="2"/>
              </a:rPr>
              <a:t>int</a:t>
            </a:r>
            <a:r>
              <a:rPr lang="en-US" sz="2400" baseline="-25000" dirty="0" smtClean="0">
                <a:sym typeface="Wingdings" pitchFamily="2" charset="2"/>
              </a:rPr>
              <a:t>&gt;) </a:t>
            </a:r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err="1" smtClean="0">
                <a:sym typeface="Wingdings" pitchFamily="2" charset="2"/>
              </a:rPr>
              <a:t>val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baseline="-25000" dirty="0" smtClean="0">
                <a:sym typeface="Wingdings" pitchFamily="2" charset="2"/>
              </a:rPr>
              <a:t>(</a:t>
            </a:r>
            <a:r>
              <a:rPr lang="en-US" sz="2400" baseline="-25000" dirty="0" err="1" smtClean="0">
                <a:sym typeface="Wingdings" pitchFamily="2" charset="2"/>
              </a:rPr>
              <a:t>int</a:t>
            </a:r>
            <a:r>
              <a:rPr lang="en-US" sz="2400" baseline="-25000" dirty="0" smtClean="0">
                <a:sym typeface="Wingdings" pitchFamily="2" charset="2"/>
              </a:rPr>
              <a:t>)</a:t>
            </a:r>
            <a:endParaRPr lang="en-US" sz="24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 למחלקה המקבלת 2 טיפוסים</a:t>
            </a: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7BACDCB-1AE8-4A9B-9571-04AEBCF81A70}" type="slidenum">
              <a:rPr lang="he-IL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981200"/>
            <a:ext cx="6872288" cy="46926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8975" y="914400"/>
            <a:ext cx="4264025" cy="25400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914400"/>
            <a:ext cx="4343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האם יתקמפל? </a:t>
            </a:r>
            <a:r>
              <a:rPr lang="he-IL" sz="2800" smtClean="0"/>
              <a:t>אם כן מה הפלט, אחרת מהי השגיאה?</a:t>
            </a:r>
            <a:endParaRPr lang="en-US" smtClean="0"/>
          </a:p>
        </p:txBody>
      </p:sp>
      <p:sp>
        <p:nvSpPr>
          <p:cNvPr id="3481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C75130-13BE-49A9-BC97-0BD7A0301EF6}" type="slidenum">
              <a:rPr lang="he-IL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6478588" cy="58102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3962400" y="4953000"/>
            <a:ext cx="2971800" cy="609600"/>
          </a:xfrm>
          <a:prstGeom prst="wedgeRectCallout">
            <a:avLst>
              <a:gd name="adj1" fmla="val -100209"/>
              <a:gd name="adj2" fmla="val 559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/>
              <a:t>לא יתקמפל מאחר יש דרישה של- </a:t>
            </a:r>
            <a:r>
              <a:rPr lang="en-US" b="1" dirty="0"/>
              <a:t>Tem</a:t>
            </a:r>
            <a:r>
              <a:rPr lang="he-IL" b="1" dirty="0"/>
              <a:t> יהיה </a:t>
            </a:r>
            <a:r>
              <a:rPr lang="en-US" b="1" dirty="0"/>
              <a:t>default </a:t>
            </a:r>
            <a:r>
              <a:rPr lang="en-US" b="1" dirty="0" err="1"/>
              <a:t>c’tor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7735888" cy="56388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358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האם יתקמפל? </a:t>
            </a:r>
            <a:r>
              <a:rPr lang="he-IL" sz="2800" smtClean="0"/>
              <a:t>אם כן מה הפלט, אחרת מהי השגיאה?</a:t>
            </a:r>
            <a:endParaRPr lang="en-US" smtClean="0"/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324600"/>
            <a:ext cx="1295400" cy="3810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343400"/>
            <a:ext cx="3733800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ular Callout 9"/>
          <p:cNvSpPr/>
          <p:nvPr/>
        </p:nvSpPr>
        <p:spPr>
          <a:xfrm>
            <a:off x="1676400" y="3429000"/>
            <a:ext cx="1752600" cy="533400"/>
          </a:xfrm>
          <a:prstGeom prst="wedgeRectCallout">
            <a:avLst>
              <a:gd name="adj1" fmla="val -45083"/>
              <a:gd name="adj2" fmla="val 1035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/>
              <a:t>נשים לב שזה לא </a:t>
            </a:r>
            <a:r>
              <a:rPr lang="en-US" b="1" dirty="0"/>
              <a:t>copy </a:t>
            </a:r>
            <a:r>
              <a:rPr lang="en-US" b="1" dirty="0" err="1"/>
              <a:t>c’tor</a:t>
            </a:r>
            <a:r>
              <a:rPr lang="he-IL" b="1" dirty="0"/>
              <a:t>!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BA5DF9-7F17-4057-9602-7DFFCA4C51D8}" type="slidenum">
              <a:rPr lang="he-IL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91000" y="1143000"/>
            <a:ext cx="4572000" cy="533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>
              <a:defRPr/>
            </a:pPr>
            <a:r>
              <a:rPr lang="en-US" sz="2400" dirty="0"/>
              <a:t>t1 </a:t>
            </a:r>
            <a:r>
              <a:rPr lang="en-US" sz="2400" baseline="-25000" dirty="0"/>
              <a:t>(Tem&lt;Tem&lt;A&gt;&gt;) </a:t>
            </a:r>
            <a:r>
              <a:rPr lang="en-US" sz="2400" dirty="0">
                <a:sym typeface="Wingdings" pitchFamily="2" charset="2"/>
              </a:rPr>
              <a:t> t </a:t>
            </a:r>
            <a:r>
              <a:rPr lang="en-US" sz="2400" baseline="-25000" dirty="0">
                <a:sym typeface="Wingdings" pitchFamily="2" charset="2"/>
              </a:rPr>
              <a:t>(Tem&lt;A&gt;) </a:t>
            </a:r>
            <a:r>
              <a:rPr lang="en-US" sz="2400" dirty="0">
                <a:sym typeface="Wingdings" pitchFamily="2" charset="2"/>
              </a:rPr>
              <a:t> t </a:t>
            </a:r>
            <a:r>
              <a:rPr lang="en-US" sz="2400" baseline="-25000" dirty="0">
                <a:sym typeface="Wingdings" pitchFamily="2" charset="2"/>
              </a:rPr>
              <a:t>(A)</a:t>
            </a:r>
            <a:endParaRPr lang="en-US" sz="24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האם יתקמפל? </a:t>
            </a:r>
            <a:r>
              <a:rPr lang="he-IL" sz="2800" smtClean="0"/>
              <a:t>אם כן מה הפלט, אחרת מהי השגיאה?</a:t>
            </a:r>
            <a:endParaRPr lang="en-US" smtClean="0"/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324600"/>
            <a:ext cx="1295400" cy="3810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96A28D6-2DC2-40DC-BC1A-8F5AC9501ADC}" type="slidenum">
              <a:rPr lang="he-IL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4267200" cy="28289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2971800"/>
            <a:ext cx="4476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1916113"/>
            <a:ext cx="2514600" cy="197643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4" name="Rectangular Callout 13"/>
          <p:cNvSpPr/>
          <p:nvPr/>
        </p:nvSpPr>
        <p:spPr>
          <a:xfrm>
            <a:off x="6477000" y="3581400"/>
            <a:ext cx="2514600" cy="685800"/>
          </a:xfrm>
          <a:prstGeom prst="wedgeRectCallout">
            <a:avLst>
              <a:gd name="adj1" fmla="val -41319"/>
              <a:gd name="adj2" fmla="val -689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/>
              <a:t>לא יתקמפל כי הקומפיילר לא ידע להסיק מהו  </a:t>
            </a:r>
            <a:r>
              <a:rPr lang="en-US" b="1" dirty="0"/>
              <a:t>S</a:t>
            </a:r>
            <a:r>
              <a:rPr lang="he-IL" b="1" dirty="0"/>
              <a:t> </a:t>
            </a:r>
            <a:endParaRPr lang="en-US" b="1" dirty="0"/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4114800"/>
            <a:ext cx="3408363" cy="16002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6" name="Rectangular Callout 15"/>
          <p:cNvSpPr/>
          <p:nvPr/>
        </p:nvSpPr>
        <p:spPr>
          <a:xfrm>
            <a:off x="3962400" y="4648200"/>
            <a:ext cx="2514600" cy="838200"/>
          </a:xfrm>
          <a:prstGeom prst="wedgeRectCallout">
            <a:avLst>
              <a:gd name="adj1" fmla="val -72561"/>
              <a:gd name="adj2" fmla="val -13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/>
              <a:t>לא יתקמפל כי הקומפיילר לא ידע להסיק מהו  </a:t>
            </a:r>
            <a:r>
              <a:rPr lang="en-US" b="1" dirty="0"/>
              <a:t>S</a:t>
            </a:r>
            <a:r>
              <a:rPr lang="he-IL" b="1" dirty="0"/>
              <a:t>: </a:t>
            </a:r>
            <a:r>
              <a:rPr lang="en-US" b="1" dirty="0"/>
              <a:t>double</a:t>
            </a:r>
            <a:r>
              <a:rPr lang="he-IL" b="1" dirty="0"/>
              <a:t> או </a:t>
            </a:r>
            <a:r>
              <a:rPr lang="en-US" b="1" dirty="0" err="1"/>
              <a:t>int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מוטיבציה לשימוש ב- </a:t>
            </a:r>
            <a:r>
              <a:rPr lang="en-US" smtClean="0"/>
              <a:t>template</a:t>
            </a:r>
            <a:endParaRPr lang="he-IL" smtClean="0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לפעמים יש פונקציות שעושות את אותה פעולה רק על טיפוסים שונים</a:t>
            </a:r>
          </a:p>
          <a:p>
            <a:r>
              <a:rPr lang="he-IL" smtClean="0"/>
              <a:t>דוגמאות: </a:t>
            </a:r>
            <a:r>
              <a:rPr lang="en-US" smtClean="0"/>
              <a:t>swap</a:t>
            </a:r>
            <a:r>
              <a:rPr lang="he-IL" smtClean="0"/>
              <a:t>, </a:t>
            </a:r>
            <a:r>
              <a:rPr lang="en-US" smtClean="0"/>
              <a:t>find, bubleSort, max</a:t>
            </a:r>
            <a:r>
              <a:rPr lang="he-IL" smtClean="0"/>
              <a:t> וכד'</a:t>
            </a:r>
          </a:p>
          <a:p>
            <a:r>
              <a:rPr lang="he-IL" smtClean="0"/>
              <a:t>כיום עלינו להעמיס את הפונקציה כך שכל פעם תקבל את הטיפוסים השונים</a:t>
            </a:r>
          </a:p>
          <a:p>
            <a:r>
              <a:rPr lang="he-IL" smtClean="0"/>
              <a:t>בשפת </a:t>
            </a:r>
            <a:r>
              <a:rPr lang="en-US" smtClean="0"/>
              <a:t>C</a:t>
            </a:r>
            <a:r>
              <a:rPr lang="he-IL" smtClean="0"/>
              <a:t> פתרנו זאת באמצעות </a:t>
            </a:r>
            <a:r>
              <a:rPr lang="en-US" smtClean="0"/>
              <a:t>void*</a:t>
            </a:r>
            <a:endParaRPr lang="he-IL" smtClean="0"/>
          </a:p>
          <a:p>
            <a:r>
              <a:rPr lang="he-IL" smtClean="0"/>
              <a:t>בשפת </a:t>
            </a:r>
            <a:r>
              <a:rPr lang="en-US" smtClean="0"/>
              <a:t>C</a:t>
            </a:r>
            <a:r>
              <a:rPr lang="he-IL" smtClean="0"/>
              <a:t>++ נפתור זאת באמצעות </a:t>
            </a:r>
            <a:r>
              <a:rPr lang="en-US" smtClean="0"/>
              <a:t>template</a:t>
            </a:r>
            <a:r>
              <a:rPr lang="he-IL" smtClean="0"/>
              <a:t>: כתיבת פונקציה כללית ללא ציון טיפוס ספציפי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DD3729-BE01-476A-B520-615053E60910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04875"/>
            <a:ext cx="4953000" cy="57054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378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האם יתקמפל? </a:t>
            </a:r>
            <a:r>
              <a:rPr lang="he-IL" sz="2800" smtClean="0"/>
              <a:t>אם כן מה הפלט, אחרת מהי השגיאה?</a:t>
            </a:r>
            <a:endParaRPr lang="en-US" smtClean="0"/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324600"/>
            <a:ext cx="1295400" cy="3810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830F30-322D-48E3-9F0E-CB02B5DA6C15}" type="slidenum">
              <a:rPr lang="he-IL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14" name="Rectangular Callout 13"/>
          <p:cNvSpPr/>
          <p:nvPr/>
        </p:nvSpPr>
        <p:spPr>
          <a:xfrm>
            <a:off x="4495800" y="3733800"/>
            <a:ext cx="2743200" cy="685800"/>
          </a:xfrm>
          <a:prstGeom prst="wedgeRectCallout">
            <a:avLst>
              <a:gd name="adj1" fmla="val -107986"/>
              <a:gd name="adj2" fmla="val 60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e-IL" b="1" dirty="0"/>
              <a:t>לא יתקמפל כי ל- </a:t>
            </a:r>
            <a:r>
              <a:rPr lang="en-US" b="1" dirty="0"/>
              <a:t>Double</a:t>
            </a:r>
            <a:r>
              <a:rPr lang="he-IL" b="1" dirty="0"/>
              <a:t> אין בנאי המקבל </a:t>
            </a:r>
            <a:r>
              <a:rPr lang="en-US" b="1" dirty="0" err="1"/>
              <a:t>int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ביחידה זו למדנו: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z="2800" smtClean="0"/>
              <a:t>מוטיבציה לעבודה עם </a:t>
            </a:r>
            <a:r>
              <a:rPr lang="en-US" sz="2800" smtClean="0"/>
              <a:t>templates</a:t>
            </a:r>
            <a:endParaRPr lang="he-IL" sz="2800" smtClean="0"/>
          </a:p>
          <a:p>
            <a:r>
              <a:rPr lang="he-IL" sz="2800" smtClean="0"/>
              <a:t>פונקציות </a:t>
            </a:r>
            <a:r>
              <a:rPr lang="en-US" sz="2800" smtClean="0"/>
              <a:t>template</a:t>
            </a:r>
            <a:endParaRPr lang="he-IL" sz="2800" smtClean="0"/>
          </a:p>
          <a:p>
            <a:r>
              <a:rPr lang="he-IL" sz="2800" smtClean="0"/>
              <a:t>מחלקות </a:t>
            </a:r>
            <a:r>
              <a:rPr lang="en-US" sz="2800" smtClean="0"/>
              <a:t>template</a:t>
            </a:r>
            <a:endParaRPr lang="he-IL" sz="2800" smtClean="0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57A10B-E21D-41BD-8CAA-7445C9B67604}" type="slidenum">
              <a:rPr lang="he-IL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תרגול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pPr lvl="0"/>
            <a:r>
              <a:rPr lang="he-IL" sz="2000" dirty="0"/>
              <a:t>כתוב את המחלקה </a:t>
            </a:r>
            <a:r>
              <a:rPr lang="en-US" sz="2000" dirty="0"/>
              <a:t>Pair</a:t>
            </a:r>
            <a:r>
              <a:rPr lang="he-IL" sz="2000" dirty="0"/>
              <a:t> כ- </a:t>
            </a:r>
            <a:r>
              <a:rPr lang="en-US" sz="2000" dirty="0"/>
              <a:t>template</a:t>
            </a:r>
            <a:r>
              <a:rPr lang="he-IL" sz="2000" dirty="0"/>
              <a:t> אשר תחזיק 2 נתונים מטיפוסים </a:t>
            </a:r>
            <a:r>
              <a:rPr lang="he-IL" sz="2000" dirty="0" smtClean="0"/>
              <a:t>כלשהם</a:t>
            </a:r>
            <a:endParaRPr lang="en-US" sz="2000" dirty="0"/>
          </a:p>
          <a:p>
            <a:pPr lvl="1"/>
            <a:r>
              <a:rPr lang="he-IL" sz="1800" dirty="0"/>
              <a:t>יש לספק למחלקה </a:t>
            </a:r>
            <a:r>
              <a:rPr lang="en-US" sz="1800" dirty="0" err="1"/>
              <a:t>c'tor</a:t>
            </a:r>
            <a:r>
              <a:rPr lang="he-IL" sz="1800" dirty="0"/>
              <a:t> המקבל את שני הנתונים וכן </a:t>
            </a:r>
            <a:r>
              <a:rPr lang="en-US" sz="1800" dirty="0"/>
              <a:t>default </a:t>
            </a:r>
            <a:r>
              <a:rPr lang="en-US" sz="1800" dirty="0" err="1" smtClean="0"/>
              <a:t>c'tor</a:t>
            </a:r>
            <a:endParaRPr lang="en-US" sz="1800" dirty="0"/>
          </a:p>
          <a:p>
            <a:endParaRPr lang="en-US" sz="2000" dirty="0"/>
          </a:p>
          <a:p>
            <a:pPr lvl="0"/>
            <a:r>
              <a:rPr lang="he-IL" sz="2000" dirty="0"/>
              <a:t>כתוב את המחלקה </a:t>
            </a:r>
            <a:r>
              <a:rPr lang="en-US" sz="2000" dirty="0"/>
              <a:t>Map</a:t>
            </a:r>
            <a:r>
              <a:rPr lang="he-IL" sz="2000" dirty="0"/>
              <a:t> כ- </a:t>
            </a:r>
            <a:r>
              <a:rPr lang="en-US" sz="2000" dirty="0"/>
              <a:t>template </a:t>
            </a:r>
            <a:r>
              <a:rPr lang="he-IL" sz="2000" dirty="0"/>
              <a:t> אשר תכיל מקסימום 10 זוגות של </a:t>
            </a:r>
            <a:r>
              <a:rPr lang="en-US" sz="2000" dirty="0" smtClean="0"/>
              <a:t>key-value</a:t>
            </a:r>
            <a:endParaRPr lang="en-US" sz="2000" dirty="0"/>
          </a:p>
          <a:p>
            <a:pPr lvl="1"/>
            <a:r>
              <a:rPr lang="he-IL" sz="1800" dirty="0"/>
              <a:t>(לצורך כך, המחלקה תחזיק מערך של איברים מטיפוס </a:t>
            </a:r>
            <a:r>
              <a:rPr lang="en-US" sz="1800" dirty="0"/>
              <a:t>Pair</a:t>
            </a:r>
            <a:r>
              <a:rPr lang="he-IL" sz="1800" dirty="0"/>
              <a:t>, כך שהערך הראשון יהיה המפתח והשני הערך</a:t>
            </a:r>
            <a:r>
              <a:rPr lang="he-IL" sz="1800" dirty="0" smtClean="0"/>
              <a:t>)</a:t>
            </a:r>
            <a:endParaRPr lang="en-US" sz="1800" dirty="0"/>
          </a:p>
          <a:p>
            <a:endParaRPr lang="en-US" sz="2000" dirty="0"/>
          </a:p>
          <a:p>
            <a:pPr lvl="0"/>
            <a:r>
              <a:rPr lang="he-IL" sz="2000" dirty="0"/>
              <a:t>יש לעמיס את האופרטור [  ] אשר יקבל משתנה מטיפוס המפתח ויחזיר משתנה מטיפוס </a:t>
            </a:r>
            <a:r>
              <a:rPr lang="he-IL" sz="2000" dirty="0" smtClean="0"/>
              <a:t>הערך</a:t>
            </a:r>
            <a:endParaRPr lang="en-US" sz="2000" dirty="0"/>
          </a:p>
          <a:p>
            <a:endParaRPr lang="en-US" sz="2000" dirty="0"/>
          </a:p>
          <a:p>
            <a:pPr lvl="0"/>
            <a:r>
              <a:rPr lang="he-IL" sz="2000" dirty="0"/>
              <a:t>יש לממש את האופרטור </a:t>
            </a:r>
            <a:r>
              <a:rPr lang="he-IL" sz="2000" dirty="0" smtClean="0"/>
              <a:t>&gt;&gt;  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			</a:t>
            </a:r>
            <a:r>
              <a:rPr lang="he-IL" sz="2000" smtClean="0"/>
              <a:t>                  </a:t>
            </a:r>
            <a:r>
              <a:rPr lang="he-IL" sz="2000" dirty="0" smtClean="0"/>
              <a:t>בשקף </a:t>
            </a:r>
            <a:r>
              <a:rPr lang="he-IL" sz="2000" dirty="0" smtClean="0"/>
              <a:t>הבא דוגמא </a:t>
            </a:r>
            <a:r>
              <a:rPr lang="he-IL" sz="2000" dirty="0"/>
              <a:t>ל- </a:t>
            </a:r>
            <a:r>
              <a:rPr lang="he-IL" sz="2000" dirty="0" smtClean="0"/>
              <a:t> </a:t>
            </a:r>
            <a:r>
              <a:rPr lang="en-US" sz="2000" dirty="0" smtClean="0"/>
              <a:t>main</a:t>
            </a:r>
            <a:r>
              <a:rPr lang="he-IL" sz="2000" dirty="0" smtClean="0"/>
              <a:t> &gt;&gt;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27D2B8-353E-41EE-A3B2-4F87C9251BC4}" type="slidenum">
              <a:rPr lang="he-IL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תרגול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52400" y="152400"/>
            <a:ext cx="6553200" cy="6096000"/>
          </a:xfrm>
        </p:spPr>
        <p:txBody>
          <a:bodyPr/>
          <a:lstStyle/>
          <a:p>
            <a:pPr marL="0" indent="0" algn="l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map.h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void main()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 algn="l" defTabSz="571500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Map&lt;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char*&gt; int2string;</a:t>
            </a:r>
          </a:p>
          <a:p>
            <a:pPr marL="0" indent="0" algn="l" defTabSz="571500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int2string[111] = 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gogo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marL="0" indent="0" algn="l" defTabSz="571500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int2string[222] = 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momo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marL="0" indent="0" algn="l" defTabSz="571500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int2string[333] = "yoyo";</a:t>
            </a:r>
          </a:p>
          <a:p>
            <a:pPr marL="0" indent="0" algn="l" defTabSz="571500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int2string;</a:t>
            </a:r>
          </a:p>
          <a:p>
            <a:pPr marL="0" indent="0" algn="l" defTabSz="571500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algn="l" defTabSz="571500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int2string[222] = "mama";</a:t>
            </a:r>
          </a:p>
          <a:p>
            <a:pPr marL="0" indent="0" algn="l" defTabSz="571500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int2string;</a:t>
            </a:r>
          </a:p>
          <a:p>
            <a:pPr marL="0" indent="0" algn="l" defTabSz="571500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algn="l" defTabSz="571500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"---------------------\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n\n";</a:t>
            </a:r>
          </a:p>
          <a:p>
            <a:pPr marL="0" indent="0" algn="l" defTabSz="571500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Map&lt;char*, double&gt;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employeeToSalary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algn="l" defTabSz="571500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employeeToSalary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gogo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"] = 1000;</a:t>
            </a:r>
          </a:p>
          <a:p>
            <a:pPr marL="0" indent="0" algn="l" defTabSz="571500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employeeToSalary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momo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"] = 2000;</a:t>
            </a:r>
          </a:p>
          <a:p>
            <a:pPr marL="0" indent="0" algn="l" defTabSz="571500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employeeToSalary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["yoyo"] = 3000;</a:t>
            </a:r>
          </a:p>
          <a:p>
            <a:pPr marL="0" indent="0" algn="l" defTabSz="571500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employeeToSalary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algn="l" rtl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Keren Kalif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27D2B8-353E-41EE-A3B2-4F87C9251BC4}" type="slidenum">
              <a:rPr lang="he-IL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34000" y="1905000"/>
            <a:ext cx="3886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r" rtl="1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r" rtl="1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r" rtl="1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EC7D0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r" rtl="1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C32D2E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r" rtl="1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C32D2E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r" rtl="1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r" rtl="1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r" rtl="1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r" rtl="1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</a:t>
            </a:r>
          </a:p>
          <a:p>
            <a:pPr marL="0" indent="0" algn="l" rtl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111 --&gt; 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gogo</a:t>
            </a:r>
            <a:endParaRPr lang="en-US" sz="1600" b="1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222 --&gt; 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momo</a:t>
            </a:r>
            <a:endParaRPr lang="en-US" sz="1600" b="1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333 --&gt; yoyo</a:t>
            </a:r>
          </a:p>
          <a:p>
            <a:pPr marL="0" indent="0" algn="l" rtl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 is full</a:t>
            </a:r>
          </a:p>
          <a:p>
            <a:pPr marL="0" indent="0" algn="l" rtl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111 --&gt; </a:t>
            </a: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gogo</a:t>
            </a:r>
            <a:endParaRPr lang="en-US" sz="1600" b="1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l" rtl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222 --&gt; mama</a:t>
            </a:r>
          </a:p>
          <a:p>
            <a:pPr marL="0" indent="0" algn="l" rtl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333 --&gt; yoyo</a:t>
            </a:r>
          </a:p>
          <a:p>
            <a:pPr marL="0" indent="0" algn="l" rtl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</a:t>
            </a:r>
          </a:p>
          <a:p>
            <a:pPr marL="0" indent="0" algn="l" rtl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gogo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--&gt; 1000</a:t>
            </a:r>
          </a:p>
          <a:p>
            <a:pPr marL="0" indent="0" algn="l" rtl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momo</a:t>
            </a: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--&gt; 2000</a:t>
            </a:r>
          </a:p>
          <a:p>
            <a:pPr marL="0" indent="0" algn="l" rtl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yoyo --&gt; 3000</a:t>
            </a:r>
          </a:p>
          <a:p>
            <a:pPr marL="0" indent="0" algn="l" rtl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 algn="l" rtl="0">
              <a:spcBef>
                <a:spcPts val="0"/>
              </a:spcBef>
              <a:buFont typeface="Wingdings 2" pitchFamily="18" charset="2"/>
              <a:buNone/>
            </a:pPr>
            <a:r>
              <a:rPr lang="en-US" sz="16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Press any key to continue . . . */</a:t>
            </a:r>
          </a:p>
          <a:p>
            <a:pPr marL="0" indent="0" algn="l" rtl="0">
              <a:spcBef>
                <a:spcPts val="0"/>
              </a:spcBef>
              <a:buFont typeface="Wingdings 2" pitchFamily="18" charset="2"/>
              <a:buNone/>
            </a:pPr>
            <a:endParaRPr lang="en-US" sz="1600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31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534400" cy="5334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פונקצית ה- </a:t>
            </a:r>
            <a:r>
              <a:rPr lang="en-US" smtClean="0"/>
              <a:t>template</a:t>
            </a:r>
            <a:r>
              <a:rPr lang="he-IL" smtClean="0"/>
              <a:t>: </a:t>
            </a:r>
            <a:r>
              <a:rPr lang="en-US" smtClean="0"/>
              <a:t>swap</a:t>
            </a:r>
            <a:endParaRPr lang="he-IL" smtClean="0"/>
          </a:p>
        </p:txBody>
      </p:sp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7315200" y="6324600"/>
            <a:ext cx="1371600" cy="3810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E089FC-F043-4888-9876-3F022381D03B}" type="slidenum">
              <a:rPr lang="he-IL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828800"/>
            <a:ext cx="2590800" cy="1600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ular Callout 7"/>
          <p:cNvSpPr/>
          <p:nvPr/>
        </p:nvSpPr>
        <p:spPr>
          <a:xfrm>
            <a:off x="2895600" y="1752600"/>
            <a:ext cx="3733800" cy="685800"/>
          </a:xfrm>
          <a:prstGeom prst="wedgeRectCallout">
            <a:avLst>
              <a:gd name="adj1" fmla="val -67985"/>
              <a:gd name="adj2" fmla="val -210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הגדרה שהפונקציה היא תבנית ומתן שם לטיפוס שאיתו עובדת הפונקציה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3276600" y="2590800"/>
            <a:ext cx="3352800" cy="685800"/>
          </a:xfrm>
          <a:prstGeom prst="wedgeRectCallout">
            <a:avLst>
              <a:gd name="adj1" fmla="val -98175"/>
              <a:gd name="adj2" fmla="val -27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הפונקציה משתמשת באופרטור=  וב- </a:t>
            </a:r>
            <a:r>
              <a:rPr lang="en-US" b="1" dirty="0"/>
              <a:t> copy </a:t>
            </a:r>
            <a:r>
              <a:rPr lang="en-US" b="1" dirty="0" err="1"/>
              <a:t>c’tor</a:t>
            </a:r>
            <a:r>
              <a:rPr lang="en-US" b="1" dirty="0"/>
              <a:t> </a:t>
            </a:r>
            <a:r>
              <a:rPr lang="he-IL" b="1" dirty="0"/>
              <a:t> של האובייקט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62600" y="990600"/>
            <a:ext cx="3048000" cy="685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עבור כל פונקצית </a:t>
            </a:r>
            <a:r>
              <a:rPr lang="en-US" b="1" dirty="0"/>
              <a:t>template</a:t>
            </a:r>
            <a:r>
              <a:rPr lang="he-IL" b="1" dirty="0"/>
              <a:t> נזהה מהן הדרישות מהטיפוס</a:t>
            </a:r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7550" y="3419475"/>
            <a:ext cx="51006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3276600" y="990600"/>
            <a:ext cx="2209800" cy="6858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האם הפונקציה תעבוד עבור מחרוזות?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שליחת הפרמטר לפונקצית </a:t>
            </a:r>
            <a:r>
              <a:rPr lang="en-US" smtClean="0"/>
              <a:t>template</a:t>
            </a: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C2EAC8-2F36-4E83-AD04-2C3CF5162170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3087688" cy="16954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819400"/>
            <a:ext cx="7731125" cy="14335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3352800" y="1524000"/>
            <a:ext cx="2362200" cy="609600"/>
          </a:xfrm>
          <a:prstGeom prst="wedgeRectCallout">
            <a:avLst>
              <a:gd name="adj1" fmla="val -67985"/>
              <a:gd name="adj2" fmla="val -210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פונקציה כללית להחזרת סכום שני ערכים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3276600" y="2819400"/>
            <a:ext cx="4191000" cy="609600"/>
          </a:xfrm>
          <a:prstGeom prst="wedgeRectCallout">
            <a:avLst>
              <a:gd name="adj1" fmla="val 3477"/>
              <a:gd name="adj2" fmla="val 680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הקומפיילר יודע לזהות ששני הפרמטרים הם </a:t>
            </a:r>
            <a:r>
              <a:rPr lang="en-US" b="1" dirty="0" err="1"/>
              <a:t>int</a:t>
            </a:r>
            <a:r>
              <a:rPr lang="he-IL" b="1" dirty="0"/>
              <a:t> ולכן יודע להסיק שה- </a:t>
            </a:r>
            <a:r>
              <a:rPr lang="en-US" b="1" dirty="0"/>
              <a:t>T</a:t>
            </a:r>
            <a:r>
              <a:rPr lang="he-IL" b="1" dirty="0"/>
              <a:t> הוא </a:t>
            </a:r>
            <a:r>
              <a:rPr lang="en-US" b="1" dirty="0" err="1"/>
              <a:t>int</a:t>
            </a:r>
            <a:endParaRPr lang="he-IL" b="1" dirty="0"/>
          </a:p>
        </p:txBody>
      </p:sp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405313"/>
            <a:ext cx="7620000" cy="13858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3886200"/>
            <a:ext cx="314801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ular Callout 12"/>
          <p:cNvSpPr/>
          <p:nvPr/>
        </p:nvSpPr>
        <p:spPr>
          <a:xfrm>
            <a:off x="5867400" y="4114800"/>
            <a:ext cx="3048000" cy="838200"/>
          </a:xfrm>
          <a:prstGeom prst="wedgeRectCallout">
            <a:avLst>
              <a:gd name="adj1" fmla="val -57748"/>
              <a:gd name="adj2" fmla="val 745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במקרה זה הקומפיילר לא יכול לקבוע באופן חד משמעי מה יהיה ה- </a:t>
            </a:r>
            <a:r>
              <a:rPr lang="en-US" b="1" dirty="0"/>
              <a:t>T</a:t>
            </a:r>
            <a:r>
              <a:rPr lang="he-IL" b="1" dirty="0"/>
              <a:t>: </a:t>
            </a:r>
            <a:r>
              <a:rPr lang="en-US" b="1" dirty="0" err="1"/>
              <a:t>int</a:t>
            </a:r>
            <a:r>
              <a:rPr lang="he-IL" b="1" dirty="0"/>
              <a:t> או </a:t>
            </a:r>
            <a:r>
              <a:rPr lang="en-US" b="1" dirty="0"/>
              <a:t>double</a:t>
            </a:r>
            <a:r>
              <a:rPr lang="he-IL" b="1" dirty="0"/>
              <a:t> </a:t>
            </a:r>
          </a:p>
        </p:txBody>
      </p:sp>
      <p:pic>
        <p:nvPicPr>
          <p:cNvPr id="5018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5867400"/>
            <a:ext cx="8610600" cy="501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שליחת הפרמטר לפונקצית </a:t>
            </a:r>
            <a:r>
              <a:rPr lang="en-US" smtClean="0"/>
              <a:t>template</a:t>
            </a:r>
            <a:r>
              <a:rPr lang="he-IL" smtClean="0"/>
              <a:t> (2)</a:t>
            </a:r>
            <a:endParaRPr lang="en-US" smtClean="0"/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F4D0D3-F287-47DF-AC72-260EEF9625B2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8620125" cy="1447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4572000" y="1295400"/>
            <a:ext cx="4114800" cy="609600"/>
          </a:xfrm>
          <a:prstGeom prst="wedgeRectCallout">
            <a:avLst>
              <a:gd name="adj1" fmla="val -36814"/>
              <a:gd name="adj2" fmla="val 89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u="sng" dirty="0"/>
              <a:t>הפתרון</a:t>
            </a:r>
            <a:r>
              <a:rPr lang="he-IL" b="1" dirty="0"/>
              <a:t>: במקרה של </a:t>
            </a:r>
            <a:r>
              <a:rPr lang="en-US" b="1" dirty="0"/>
              <a:t>ambiguity</a:t>
            </a:r>
            <a:r>
              <a:rPr lang="he-IL" b="1" dirty="0"/>
              <a:t> יש לשלוח בתוך &lt;</a:t>
            </a:r>
            <a:r>
              <a:rPr lang="en-US" b="1" dirty="0"/>
              <a:t> </a:t>
            </a:r>
            <a:r>
              <a:rPr lang="he-IL" b="1" dirty="0"/>
              <a:t>&gt; את הטיפוס </a:t>
            </a:r>
            <a:r>
              <a:rPr lang="en-US" b="1" dirty="0"/>
              <a:t>T</a:t>
            </a:r>
            <a:r>
              <a:rPr lang="he-IL" b="1" dirty="0"/>
              <a:t> באופן מפורש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276600"/>
            <a:ext cx="8212138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פונקציה המדפיסה את כל איברי המערך</a:t>
            </a:r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8C1D5A-D784-4F74-8FBC-D0DA094867B8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590800"/>
            <a:ext cx="6526213" cy="40640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843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914400"/>
            <a:ext cx="3781425" cy="161448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914400"/>
            <a:ext cx="4010025" cy="387508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676400" y="1828800"/>
            <a:ext cx="1066800" cy="228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2590800" y="2133600"/>
            <a:ext cx="2057400" cy="685800"/>
          </a:xfrm>
          <a:prstGeom prst="wedgeRectCallout">
            <a:avLst>
              <a:gd name="adj1" fmla="val -72771"/>
              <a:gd name="adj2" fmla="val -62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דרישה שלטיפוס </a:t>
            </a:r>
            <a:r>
              <a:rPr lang="en-US" b="1" dirty="0"/>
              <a:t>T</a:t>
            </a:r>
            <a:r>
              <a:rPr lang="he-IL" b="1" dirty="0"/>
              <a:t> יהיה אופרטור &gt;&gt;</a:t>
            </a:r>
          </a:p>
        </p:txBody>
      </p:sp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4648200"/>
            <a:ext cx="36766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609600" y="3886200"/>
            <a:ext cx="3276600" cy="1143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Rectangular Callout 12"/>
          <p:cNvSpPr/>
          <p:nvPr/>
        </p:nvSpPr>
        <p:spPr>
          <a:xfrm>
            <a:off x="2743200" y="4495800"/>
            <a:ext cx="2057400" cy="381000"/>
          </a:xfrm>
          <a:prstGeom prst="wedgeRectCallout">
            <a:avLst>
              <a:gd name="adj1" fmla="val -70720"/>
              <a:gd name="adj2" fmla="val -1318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תזכורת: אופרטור ()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7315200" y="2286000"/>
            <a:ext cx="1371600" cy="533400"/>
          </a:xfrm>
          <a:prstGeom prst="wedgeRectCallout">
            <a:avLst>
              <a:gd name="adj1" fmla="val -65933"/>
              <a:gd name="adj2" fmla="val -7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he-IL" b="1" dirty="0"/>
              <a:t>שימוש </a:t>
            </a:r>
          </a:p>
          <a:p>
            <a:pPr algn="ctr">
              <a:defRPr/>
            </a:pPr>
            <a:r>
              <a:rPr lang="he-IL" b="1" dirty="0"/>
              <a:t>באופרטור 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ההגבלות על המחלקה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r>
              <a:rPr lang="he-IL" smtClean="0"/>
              <a:t>במידה ובדוגמא הקודמת לא היה ממומש האופרטור &gt;&gt; עבור המחלקה </a:t>
            </a:r>
            <a:r>
              <a:rPr lang="en-US" smtClean="0"/>
              <a:t>Point</a:t>
            </a:r>
            <a:r>
              <a:rPr lang="he-IL" smtClean="0"/>
              <a:t> הייתה מתקבלת שגיאת הקומפילציה הבאה: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E90910-C025-4B01-8C31-2F98D7E0E389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946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2286000"/>
            <a:ext cx="8305800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671763"/>
            <a:ext cx="89630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6775" y="3059113"/>
            <a:ext cx="6913563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52400" y="2209800"/>
            <a:ext cx="8839200" cy="12192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דוגמא נוספת להגבלות על המחלקה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בדוגמא זו ההגבלות על הטיפוס </a:t>
            </a:r>
            <a:r>
              <a:rPr lang="en-US" dirty="0" smtClean="0"/>
              <a:t>T</a:t>
            </a:r>
            <a:r>
              <a:rPr lang="he-IL" dirty="0" smtClean="0"/>
              <a:t> הן:</a:t>
            </a:r>
          </a:p>
          <a:p>
            <a:pPr lvl="1"/>
            <a:r>
              <a:rPr lang="he-IL" dirty="0" smtClean="0"/>
              <a:t>שתהייה עבורו השיטה </a:t>
            </a:r>
            <a:r>
              <a:rPr lang="en-US" dirty="0" err="1" smtClean="0"/>
              <a:t>getArea</a:t>
            </a:r>
            <a:r>
              <a:rPr lang="he-IL" dirty="0" smtClean="0"/>
              <a:t> שתחזיר משתנה מטיפוס שניתן לבצע עליו &gt;&gt;</a:t>
            </a:r>
          </a:p>
          <a:p>
            <a:pPr lvl="1"/>
            <a:r>
              <a:rPr lang="he-IL" dirty="0" smtClean="0"/>
              <a:t>שתהייה עבורו השיטה </a:t>
            </a:r>
            <a:r>
              <a:rPr lang="en-US" dirty="0" err="1" smtClean="0"/>
              <a:t>getPerimiter</a:t>
            </a:r>
            <a:r>
              <a:rPr lang="he-IL" dirty="0" smtClean="0"/>
              <a:t> שתחזיר משתנה מטיפוס שניתן לבצע עליו &gt;&gt;</a:t>
            </a:r>
          </a:p>
          <a:p>
            <a:pPr lvl="1"/>
            <a:endParaRPr lang="he-IL" dirty="0" smtClean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charset="0"/>
                <a:cs typeface="Arial" charset="0"/>
              </a:rPr>
              <a:t>© Keren Kalif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CD4FC5-6B63-4236-8DAE-123755C57732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100" y="1524000"/>
            <a:ext cx="8140700" cy="18288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55488</TotalTime>
  <Words>1127</Words>
  <Application>Microsoft Office PowerPoint</Application>
  <PresentationFormat>On-screen Show (4:3)</PresentationFormat>
  <Paragraphs>242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Consolas</vt:lpstr>
      <vt:lpstr>Franklin Gothic Book</vt:lpstr>
      <vt:lpstr>Wingdings</vt:lpstr>
      <vt:lpstr>Wingdings 2</vt:lpstr>
      <vt:lpstr>Equity</vt:lpstr>
      <vt:lpstr>תכנות מכוון עצמים ו- C++ יחידה 11 תבניות - templates</vt:lpstr>
      <vt:lpstr>ביחידה זו נלמד:</vt:lpstr>
      <vt:lpstr>מוטיבציה לשימוש ב- template</vt:lpstr>
      <vt:lpstr>פונקצית ה- template: swap</vt:lpstr>
      <vt:lpstr>שליחת הפרמטר לפונקצית template</vt:lpstr>
      <vt:lpstr>שליחת הפרמטר לפונקצית template (2)</vt:lpstr>
      <vt:lpstr>פונקציה המדפיסה את כל איברי המערך</vt:lpstr>
      <vt:lpstr>ההגבלות על המחלקה</vt:lpstr>
      <vt:lpstr>דוגמא נוספת להגבלות על המחלקה</vt:lpstr>
      <vt:lpstr>שימוש ב- template לעומת פולימורפיזם </vt:lpstr>
      <vt:lpstr>הארות</vt:lpstr>
      <vt:lpstr>specialization</vt:lpstr>
      <vt:lpstr>specialization</vt:lpstr>
      <vt:lpstr>סדר עדיפויות הקריאה</vt:lpstr>
      <vt:lpstr>מדוע המימושים צריכים להיות ב- h ולא ב- cpp נפרד?</vt:lpstr>
      <vt:lpstr>מחלקת template</vt:lpstr>
      <vt:lpstr>דוגמא: המחלקה Array</vt:lpstr>
      <vt:lpstr>דוגמא: המחלקה Array (2)</vt:lpstr>
      <vt:lpstr>דוגמא: המחלקה Array (3)</vt:lpstr>
      <vt:lpstr>שימוש במחלקה Array</vt:lpstr>
      <vt:lpstr>שימוש במחלקה Array (2)</vt:lpstr>
      <vt:lpstr>פרמטר הטיפוס יכול להיות מורכב</vt:lpstr>
      <vt:lpstr>דוגמא מורכבת (1)</vt:lpstr>
      <vt:lpstr>דוגמא מורכבת (2)</vt:lpstr>
      <vt:lpstr>דוגמא מורכבת (3)</vt:lpstr>
      <vt:lpstr>דוגמא למחלקה המקבלת 2 טיפוסים</vt:lpstr>
      <vt:lpstr>האם יתקמפל? אם כן מה הפלט, אחרת מהי השגיאה?</vt:lpstr>
      <vt:lpstr>האם יתקמפל? אם כן מה הפלט, אחרת מהי השגיאה?</vt:lpstr>
      <vt:lpstr>האם יתקמפל? אם כן מה הפלט, אחרת מהי השגיאה?</vt:lpstr>
      <vt:lpstr>האם יתקמפל? אם כן מה הפלט, אחרת מהי השגיאה?</vt:lpstr>
      <vt:lpstr>ביחידה זו למדנו:</vt:lpstr>
      <vt:lpstr>תרגול</vt:lpstr>
      <vt:lpstr>תרגול</vt:lpstr>
    </vt:vector>
  </TitlesOfParts>
  <Company>Finjan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11- templates</dc:title>
  <dc:creator>Keren Kalif</dc:creator>
  <cp:lastModifiedBy>Keren</cp:lastModifiedBy>
  <cp:revision>1795</cp:revision>
  <dcterms:created xsi:type="dcterms:W3CDTF">2008-06-01T07:12:10Z</dcterms:created>
  <dcterms:modified xsi:type="dcterms:W3CDTF">2015-08-17T20:45:48Z</dcterms:modified>
</cp:coreProperties>
</file>