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4337" r:id="rId2"/>
  </p:sldMasterIdLst>
  <p:notesMasterIdLst>
    <p:notesMasterId r:id="rId73"/>
  </p:notesMasterIdLst>
  <p:handoutMasterIdLst>
    <p:handoutMasterId r:id="rId74"/>
  </p:handoutMasterIdLst>
  <p:sldIdLst>
    <p:sldId id="256" r:id="rId3"/>
    <p:sldId id="339" r:id="rId4"/>
    <p:sldId id="340" r:id="rId5"/>
    <p:sldId id="355" r:id="rId6"/>
    <p:sldId id="301" r:id="rId7"/>
    <p:sldId id="331" r:id="rId8"/>
    <p:sldId id="268" r:id="rId9"/>
    <p:sldId id="269" r:id="rId10"/>
    <p:sldId id="271" r:id="rId11"/>
    <p:sldId id="314" r:id="rId12"/>
    <p:sldId id="272" r:id="rId13"/>
    <p:sldId id="273" r:id="rId14"/>
    <p:sldId id="274" r:id="rId15"/>
    <p:sldId id="332" r:id="rId16"/>
    <p:sldId id="341" r:id="rId17"/>
    <p:sldId id="348" r:id="rId18"/>
    <p:sldId id="326" r:id="rId19"/>
    <p:sldId id="327" r:id="rId20"/>
    <p:sldId id="328" r:id="rId21"/>
    <p:sldId id="315" r:id="rId22"/>
    <p:sldId id="316" r:id="rId23"/>
    <p:sldId id="318" r:id="rId24"/>
    <p:sldId id="342" r:id="rId25"/>
    <p:sldId id="333" r:id="rId26"/>
    <p:sldId id="334" r:id="rId27"/>
    <p:sldId id="329" r:id="rId28"/>
    <p:sldId id="330" r:id="rId29"/>
    <p:sldId id="343" r:id="rId30"/>
    <p:sldId id="260" r:id="rId31"/>
    <p:sldId id="258" r:id="rId32"/>
    <p:sldId id="259" r:id="rId33"/>
    <p:sldId id="261" r:id="rId34"/>
    <p:sldId id="262" r:id="rId35"/>
    <p:sldId id="263" r:id="rId36"/>
    <p:sldId id="264" r:id="rId37"/>
    <p:sldId id="265" r:id="rId38"/>
    <p:sldId id="277" r:id="rId39"/>
    <p:sldId id="279" r:id="rId40"/>
    <p:sldId id="356" r:id="rId41"/>
    <p:sldId id="357" r:id="rId42"/>
    <p:sldId id="347" r:id="rId43"/>
    <p:sldId id="358" r:id="rId44"/>
    <p:sldId id="338" r:id="rId45"/>
    <p:sldId id="267" r:id="rId46"/>
    <p:sldId id="287" r:id="rId47"/>
    <p:sldId id="257" r:id="rId48"/>
    <p:sldId id="299" r:id="rId49"/>
    <p:sldId id="302" r:id="rId50"/>
    <p:sldId id="303" r:id="rId51"/>
    <p:sldId id="305" r:id="rId52"/>
    <p:sldId id="308" r:id="rId53"/>
    <p:sldId id="288" r:id="rId54"/>
    <p:sldId id="344" r:id="rId55"/>
    <p:sldId id="345" r:id="rId56"/>
    <p:sldId id="346" r:id="rId57"/>
    <p:sldId id="292" r:id="rId58"/>
    <p:sldId id="293" r:id="rId59"/>
    <p:sldId id="349" r:id="rId60"/>
    <p:sldId id="335" r:id="rId61"/>
    <p:sldId id="337" r:id="rId62"/>
    <p:sldId id="313" r:id="rId63"/>
    <p:sldId id="320" r:id="rId64"/>
    <p:sldId id="336" r:id="rId65"/>
    <p:sldId id="321" r:id="rId66"/>
    <p:sldId id="311" r:id="rId67"/>
    <p:sldId id="350" r:id="rId68"/>
    <p:sldId id="351" r:id="rId69"/>
    <p:sldId id="352" r:id="rId70"/>
    <p:sldId id="353" r:id="rId71"/>
    <p:sldId id="354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modifyVerifier cryptProviderType="rsaAES" cryptAlgorithmClass="hash" cryptAlgorithmType="typeAny" cryptAlgorithmSid="14" spinCount="100000" saltData="cZY/PHcrSOJGM2QJODiAPA==" hashData="JQUEZpYMxIMr+c+B8PYLb/OtEyRN3eIwvK8hwsU1Zssh9oKB7FEN4QP5INMz1ld7F3t5zwwflYi0EF/WoQd9L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8000"/>
    <a:srgbClr val="0000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94531" autoAdjust="0"/>
  </p:normalViewPr>
  <p:slideViewPr>
    <p:cSldViewPr>
      <p:cViewPr varScale="1">
        <p:scale>
          <a:sx n="81" d="100"/>
          <a:sy n="81" d="100"/>
        </p:scale>
        <p:origin x="142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87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fld id="{5636CCAA-5562-4B42-8ECA-16AD1E76CDAB}" type="datetimeFigureOut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fld id="{9D6CD0A3-9E2C-4F8F-A1FA-96E2E512754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8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4E68460-85B0-43A7-83AC-192796A0239B}" type="datetimeFigureOut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2B328272-AEA5-47FF-AE58-7F2E00FC63D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6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575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8452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B4C8257-C501-4546-8E84-724F68CD0F68}" type="slidenum">
              <a:rPr lang="he-IL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397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5EA06D-9C92-4FDE-B51B-FBD77357467C}" type="slidenum">
              <a:rPr lang="he-IL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63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3593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A6EE8DC-3E4B-4832-8D2A-18C060EE82A5}" type="slidenum">
              <a:rPr lang="he-IL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72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3F1D462-1EC0-400C-8A73-7F7C476E293D}" type="slidenum">
              <a:rPr lang="he-IL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27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23FEE7-736B-4272-9FA5-6947F8016368}" type="slidenum">
              <a:rPr lang="he-IL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67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28272-AEA5-47FF-AE58-7F2E00FC63D6}" type="slidenum">
              <a:rPr lang="he-IL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99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7009AC-8533-4707-8705-6C0600A448FF}" type="slidenum">
              <a:rPr lang="he-IL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27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1377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1008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2115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00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27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CE4FE8-0BBF-4BA2-8E7F-B9C9F3A76EF0}" type="slidenum">
              <a:rPr lang="he-IL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34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5402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2030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2CDE4F-FD04-4ADF-A452-FC0B22261693}" type="slidenum">
              <a:rPr lang="he-IL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2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017CDF-B0DF-4D32-8C34-76EAB3D5E3B2}" type="slidenum">
              <a:rPr lang="he-IL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3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0632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656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cs typeface="+mn-cs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cs typeface="+mn-cs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cs typeface="+mn-cs"/>
              </a:endParaRPr>
            </a:p>
          </p:txBody>
        </p:sp>
      </p:grpSp>
      <p:sp>
        <p:nvSpPr>
          <p:cNvPr id="270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6307F-A807-4F40-BE43-7C883D5AA65D}" type="datetime1">
              <a:rPr lang="he-IL"/>
              <a:pPr>
                <a:defRPr/>
              </a:pPr>
              <a:t>א'/תמוז/תשע"ט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ECC0D59E-170F-4016-86E3-E2841FDB59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AEF41-1C10-4E2D-898B-C199D4B2783F}" type="datetime1">
              <a:rPr lang="he-IL"/>
              <a:pPr>
                <a:defRPr/>
              </a:pPr>
              <a:t>א'/תמוז/תשע"ט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9CE95E77-F7A9-4AFD-B058-DE503CF6694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F6EEA-2B1B-4629-81F9-0AC2DBB1F7D1}" type="datetime1">
              <a:rPr lang="he-IL"/>
              <a:pPr>
                <a:defRPr/>
              </a:pPr>
              <a:t>א'/תמוז/תשע"ט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2E77FD97-690F-434C-8D2F-601374925E9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6D8AE-13A0-411D-A4AC-E5F7398E5B2A}" type="datetime1">
              <a:rPr lang="he-IL"/>
              <a:pPr>
                <a:defRPr/>
              </a:pPr>
              <a:t>א'/תמוז/תשע"ט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07B7325-4562-409C-B170-B67355599D10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B8357-3F6B-41B5-923D-A21C5C9190A8}" type="datetime1">
              <a:rPr lang="he-IL"/>
              <a:pPr>
                <a:defRPr/>
              </a:pPr>
              <a:t>א'/תמוז/תשע"ט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>
            <a:lvl1pPr algn="r" rtl="0">
              <a:defRPr/>
            </a:lvl1pPr>
          </a:lstStyle>
          <a:p>
            <a:pPr>
              <a:defRPr/>
            </a:pPr>
            <a:fld id="{9217A6D3-D43A-4310-8BFA-E9B3A3498C73}" type="slidenum">
              <a:rPr lang="he-IL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418DA-FDEC-4B0A-88DC-957FA230D4BE}" type="datetime1">
              <a:rPr lang="he-IL"/>
              <a:pPr>
                <a:defRPr/>
              </a:pPr>
              <a:t>א'/תמוז/תשע"ט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3B43542A-73FB-46F8-B1E2-FE6A893BEA4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Verdana"/>
                <a:cs typeface="Arial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Verdana"/>
                <a:cs typeface="Arial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Verdana"/>
                <a:cs typeface="Arial"/>
              </a:endParaRPr>
            </a:p>
          </p:txBody>
        </p:sp>
      </p:grpSp>
      <p:sp>
        <p:nvSpPr>
          <p:cNvPr id="270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5B02E-647A-4F61-B16F-48617880BA31}" type="datetime1">
              <a:rPr lang="he-IL">
                <a:solidFill>
                  <a:prstClr val="black"/>
                </a:solidFill>
              </a:rPr>
              <a:pPr>
                <a:defRPr/>
              </a:pPr>
              <a:t>א'/תמוז/תשע"ט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02337DBF-AB6F-4F57-9006-1548C98965FC}" type="slidenum">
              <a:rPr lang="he-I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63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270E5-06CA-48F8-A11E-9B25AD47AB15}" type="datetime1">
              <a:rPr lang="he-IL">
                <a:solidFill>
                  <a:prstClr val="black"/>
                </a:solidFill>
              </a:rPr>
              <a:pPr>
                <a:defRPr/>
              </a:pPr>
              <a:t>א'/תמוז/תשע"ט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791200" y="6407576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defRPr/>
            </a:pPr>
            <a:fld id="{00726457-F0EA-4A56-98D4-7B3E1725BF99}" type="slidenum">
              <a:rPr lang="he-IL" sz="1200" smtClean="0">
                <a:solidFill>
                  <a:prstClr val="black"/>
                </a:solidFill>
              </a:rPr>
              <a:pPr algn="r" rtl="1">
                <a:defRPr/>
              </a:pPr>
              <a:t>‹#›</a:t>
            </a:fld>
            <a:endParaRPr lang="he-IL" sz="1200" dirty="0">
              <a:solidFill>
                <a:prstClr val="black"/>
              </a:solidFill>
            </a:endParaRPr>
          </a:p>
          <a:p>
            <a:pPr algn="r" rtl="1">
              <a:defRPr/>
            </a:pPr>
            <a:r>
              <a:rPr lang="en-US" sz="1200" dirty="0">
                <a:solidFill>
                  <a:prstClr val="black"/>
                </a:solidFill>
              </a:rPr>
              <a:t>© Keren Kalif</a:t>
            </a:r>
          </a:p>
          <a:p>
            <a:pPr algn="r" rtl="1">
              <a:defRPr/>
            </a:pPr>
            <a:endParaRPr lang="en-US" sz="1200" dirty="0">
              <a:solidFill>
                <a:prstClr val="black"/>
              </a:solidFill>
            </a:endParaRPr>
          </a:p>
          <a:p>
            <a:pPr algn="r" rtl="1"/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715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A28F0-93F9-4FF8-853D-47BF3810DC81}" type="datetime1">
              <a:rPr lang="he-IL">
                <a:solidFill>
                  <a:prstClr val="black"/>
                </a:solidFill>
              </a:rPr>
              <a:pPr>
                <a:defRPr/>
              </a:pPr>
              <a:t>א'/תמוז/תשע"ט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DF75CA63-0B4F-4BAA-87AA-E2B9E61C82C9}" type="slidenum">
              <a:rPr lang="he-I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27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AC6E7-29AB-475E-8206-1DDE76C76640}" type="datetime1">
              <a:rPr lang="he-IL">
                <a:solidFill>
                  <a:prstClr val="black"/>
                </a:solidFill>
              </a:rPr>
              <a:pPr>
                <a:defRPr/>
              </a:pPr>
              <a:t>א'/תמוז/תשע"ט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AE15A929-ADA6-45B5-8B4A-6DB5B9413010}" type="slidenum">
              <a:rPr lang="he-I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45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C6AE1-A0D8-4DF2-94CE-EC3E936F4B67}" type="datetime1">
              <a:rPr lang="he-IL">
                <a:solidFill>
                  <a:prstClr val="black"/>
                </a:solidFill>
              </a:rPr>
              <a:pPr>
                <a:defRPr/>
              </a:pPr>
              <a:t>א'/תמוז/תשע"ט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44493739-2DDB-4FFF-9614-9075F1CFC506}" type="slidenum">
              <a:rPr lang="he-I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23846-5287-4E61-AE3C-76A38FDFBFD5}" type="datetime1">
              <a:rPr lang="he-IL"/>
              <a:pPr>
                <a:defRPr/>
              </a:pPr>
              <a:t>א'/תמוז/תשע"ט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239CB-45A7-46C9-8B9B-90B6C66CD7BE}" type="datetime1">
              <a:rPr lang="he-IL">
                <a:solidFill>
                  <a:prstClr val="black"/>
                </a:solidFill>
              </a:rPr>
              <a:pPr>
                <a:defRPr/>
              </a:pPr>
              <a:t>א'/תמוז/תשע"ט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6ADE2-78EF-4C5E-8574-F1EF33EEEA33}" type="slidenum">
              <a:rPr lang="he-I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he-IL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</a:t>
            </a:r>
            <a:r>
              <a:rPr lang="en-US" err="1">
                <a:solidFill>
                  <a:prstClr val="black"/>
                </a:solidFill>
              </a:rPr>
              <a:t>Keren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Kalif</a:t>
            </a:r>
            <a:endParaRPr lang="en-US">
              <a:solidFill>
                <a:prstClr val="black"/>
              </a:solidFill>
            </a:endParaRPr>
          </a:p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729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811E7-73E1-49D5-B7BE-8D7F76ED3F41}" type="datetime1">
              <a:rPr lang="he-IL">
                <a:solidFill>
                  <a:prstClr val="black"/>
                </a:solidFill>
              </a:rPr>
              <a:pPr>
                <a:defRPr/>
              </a:pPr>
              <a:t>א'/תמוז/תשע"ט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6ADE2-78EF-4C5E-8574-F1EF33EEEA33}" type="slidenum">
              <a:rPr lang="he-I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he-IL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</a:t>
            </a:r>
            <a:r>
              <a:rPr lang="en-US" err="1">
                <a:solidFill>
                  <a:prstClr val="black"/>
                </a:solidFill>
              </a:rPr>
              <a:t>Keren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Kalif</a:t>
            </a:r>
            <a:endParaRPr lang="en-US">
              <a:solidFill>
                <a:prstClr val="black"/>
              </a:solidFill>
            </a:endParaRPr>
          </a:p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098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B466-3C8E-4522-BDF6-F2DB214D6477}" type="datetime1">
              <a:rPr lang="he-IL">
                <a:solidFill>
                  <a:prstClr val="black"/>
                </a:solidFill>
              </a:rPr>
              <a:pPr>
                <a:defRPr/>
              </a:pPr>
              <a:t>א'/תמוז/תשע"ט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76A03780-D936-4235-B92B-4D67E069BABC}" type="slidenum">
              <a:rPr lang="he-I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3523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CE18A-950B-46FB-9004-B9394A70BC55}" type="datetime1">
              <a:rPr lang="he-IL">
                <a:solidFill>
                  <a:prstClr val="black"/>
                </a:solidFill>
              </a:rPr>
              <a:pPr>
                <a:defRPr/>
              </a:pPr>
              <a:t>א'/תמוז/תשע"ט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69699416-7A78-413A-96AC-7CD9C56E370D}" type="slidenum">
              <a:rPr lang="he-I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6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BB5B4-5107-4740-94E3-C44913BC3AC7}" type="datetime1">
              <a:rPr lang="he-IL">
                <a:solidFill>
                  <a:prstClr val="black"/>
                </a:solidFill>
              </a:rPr>
              <a:pPr>
                <a:defRPr/>
              </a:pPr>
              <a:t>א'/תמוז/תשע"ט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404DCC75-5106-4C65-B661-392A2BA4FC19}" type="slidenum">
              <a:rPr lang="he-I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5552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F18BA-E359-4460-BC26-485E4666B995}" type="datetime1">
              <a:rPr lang="he-IL">
                <a:solidFill>
                  <a:prstClr val="black"/>
                </a:solidFill>
              </a:rPr>
              <a:pPr>
                <a:defRPr/>
              </a:pPr>
              <a:t>א'/תמוז/תשע"ט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02DDC1AC-6C5D-4159-9B59-4CED81D5DD0F}" type="slidenum">
              <a:rPr lang="he-I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82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BB813-1D4D-464B-970F-757915A4C377}" type="datetime1">
              <a:rPr lang="he-IL">
                <a:solidFill>
                  <a:prstClr val="black"/>
                </a:solidFill>
              </a:rPr>
              <a:pPr>
                <a:defRPr/>
              </a:pPr>
              <a:t>א'/תמוז/תשע"ט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5C324B0-8D0E-4088-9A2E-BA1023D2EC3F}" type="slidenum">
              <a:rPr lang="he-IL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100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009F3-8F2E-4AE8-B4F7-A462A5BD53C6}" type="datetime1">
              <a:rPr lang="he-IL">
                <a:solidFill>
                  <a:prstClr val="black"/>
                </a:solidFill>
              </a:rPr>
              <a:pPr>
                <a:defRPr/>
              </a:pPr>
              <a:t>א'/תמוז/תשע"ט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6ADE2-78EF-4C5E-8574-F1EF33EEEA33}" type="slidenum">
              <a:rPr lang="he-I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he-IL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</a:t>
            </a:r>
            <a:r>
              <a:rPr lang="en-US" err="1">
                <a:solidFill>
                  <a:prstClr val="black"/>
                </a:solidFill>
              </a:rPr>
              <a:t>Keren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Kalif</a:t>
            </a:r>
            <a:endParaRPr lang="en-US">
              <a:solidFill>
                <a:prstClr val="black"/>
              </a:solidFill>
            </a:endParaRPr>
          </a:p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040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0697E-2897-4ECF-9C5D-904BBCD7EC73}" type="datetime1">
              <a:rPr lang="he-IL">
                <a:solidFill>
                  <a:prstClr val="black"/>
                </a:solidFill>
              </a:rPr>
              <a:pPr>
                <a:defRPr/>
              </a:pPr>
              <a:t>א'/תמוז/תשע"ט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8F21AB64-3C15-471F-97F3-6375F6AEB985}" type="slidenum">
              <a:rPr lang="he-I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9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5E5FE-AA86-4BB4-9DB1-34942AC82B0A}" type="datetime1">
              <a:rPr lang="he-IL"/>
              <a:pPr>
                <a:defRPr/>
              </a:pPr>
              <a:t>א'/תמוז/תשע"ט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A98A924E-ACF9-4886-90AF-71123CFD5A2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38267-4C95-4697-B5DC-3820F5B1B80D}" type="datetime1">
              <a:rPr lang="he-IL"/>
              <a:pPr>
                <a:defRPr/>
              </a:pPr>
              <a:t>א'/תמוז/תשע"ט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5528D276-2DE0-4F91-9C67-C2FE931F246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928AD-D439-41BE-B6AC-FB4A8BF4F596}" type="datetime1">
              <a:rPr lang="he-IL"/>
              <a:pPr>
                <a:defRPr/>
              </a:pPr>
              <a:t>א'/תמוז/תשע"ט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65E59EB2-4794-412B-B940-9337AA73F13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1EA70-9AD6-4C58-BDBE-361437B054B6}" type="datetime1">
              <a:rPr lang="he-IL"/>
              <a:pPr>
                <a:defRPr/>
              </a:pPr>
              <a:t>א'/תמוז/תשע"ט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5E6C9-70E3-4710-A848-408600CF27FA}" type="slidenum">
              <a:rPr lang="he-IL"/>
              <a:pPr>
                <a:defRPr/>
              </a:pPr>
              <a:t>‹#›</a:t>
            </a:fld>
            <a:endParaRPr lang="he-IL"/>
          </a:p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36B40-D916-4771-95C4-80B108937711}" type="datetime1">
              <a:rPr lang="he-IL"/>
              <a:pPr>
                <a:defRPr/>
              </a:pPr>
              <a:t>א'/תמוז/תשע"ט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944E0-8D89-45B2-90E9-12718724D555}" type="slidenum">
              <a:rPr lang="he-IL"/>
              <a:pPr>
                <a:defRPr/>
              </a:pPr>
              <a:t>‹#›</a:t>
            </a:fld>
            <a:endParaRPr lang="he-IL"/>
          </a:p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3C25A-1772-4D7A-AE91-31927666EFD4}" type="datetime1">
              <a:rPr lang="he-IL"/>
              <a:pPr>
                <a:defRPr/>
              </a:pPr>
              <a:t>א'/תמוז/תשע"ט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8D897D9E-D7E4-4111-A839-0C9C4981F50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DC96C-C44F-485E-BF8E-78BE2DA80DAA}" type="datetime1">
              <a:rPr lang="he-IL"/>
              <a:pPr>
                <a:defRPr/>
              </a:pPr>
              <a:t>א'/תמוז/תשע"ט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25FB820D-365C-4FF5-94D2-AD6D52D3CC9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269320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7924800" y="6427113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fld id="{08E291FB-FD2A-46F0-A581-03AC9395948A}" type="slidenum">
              <a:rPr lang="en-US" sz="1100" smtClean="0">
                <a:solidFill>
                  <a:srgbClr val="002060"/>
                </a:solidFill>
              </a:rPr>
              <a:pPr algn="r" rtl="1"/>
              <a:t>‹#›</a:t>
            </a:fld>
            <a:endParaRPr lang="he-IL" sz="1100" dirty="0">
              <a:solidFill>
                <a:srgbClr val="002060"/>
              </a:solidFill>
            </a:endParaRPr>
          </a:p>
          <a:p>
            <a:pPr algn="r" rtl="1"/>
            <a:r>
              <a:rPr lang="en-US" sz="1100" dirty="0">
                <a:solidFill>
                  <a:srgbClr val="002060"/>
                </a:solidFill>
              </a:rPr>
              <a:t>© Keren Kalif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6" r:id="rId1"/>
    <p:sldLayoutId id="2147484323" r:id="rId2"/>
    <p:sldLayoutId id="2147484327" r:id="rId3"/>
    <p:sldLayoutId id="2147484328" r:id="rId4"/>
    <p:sldLayoutId id="2147484329" r:id="rId5"/>
    <p:sldLayoutId id="2147484324" r:id="rId6"/>
    <p:sldLayoutId id="2147484325" r:id="rId7"/>
    <p:sldLayoutId id="2147484330" r:id="rId8"/>
    <p:sldLayoutId id="2147484331" r:id="rId9"/>
    <p:sldLayoutId id="2147484332" r:id="rId10"/>
    <p:sldLayoutId id="2147484333" r:id="rId11"/>
    <p:sldLayoutId id="2147484334" r:id="rId12"/>
    <p:sldLayoutId id="2147484335" r:id="rId13"/>
    <p:sldLayoutId id="2147484336" r:id="rId14"/>
  </p:sldLayoutIdLst>
  <p:hf hdr="0" ftr="0" dt="0"/>
  <p:txStyles>
    <p:titleStyle>
      <a:lvl1pPr algn="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fld id="{CACFDAC3-7917-47AE-B68F-FA9D92B038C7}" type="datetime1">
              <a:rPr lang="he-IL">
                <a:solidFill>
                  <a:prstClr val="black"/>
                </a:solidFill>
              </a:rPr>
              <a:pPr>
                <a:defRPr/>
              </a:pPr>
              <a:t>א'/תמוז/תשע"ט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0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fld id="{701E9644-BA95-4572-97C8-CDDCD4AB5018}" type="slidenum">
              <a:rPr lang="he-I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he-IL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</a:t>
            </a:r>
            <a:r>
              <a:rPr lang="en-US" err="1">
                <a:solidFill>
                  <a:prstClr val="black"/>
                </a:solidFill>
              </a:rPr>
              <a:t>Keren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Kalif</a:t>
            </a:r>
            <a:endParaRPr lang="en-US">
              <a:solidFill>
                <a:prstClr val="black"/>
              </a:solidFill>
            </a:endParaRPr>
          </a:p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  <a:cs typeface="Arial"/>
            </a:endParaRPr>
          </a:p>
        </p:txBody>
      </p:sp>
      <p:sp>
        <p:nvSpPr>
          <p:cNvPr id="269320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Verdana"/>
              <a:cs typeface="Arial"/>
            </a:endParaRP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  <a:cs typeface="Arial"/>
            </a:endParaRPr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08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  <p:sldLayoutId id="2147484349" r:id="rId12"/>
    <p:sldLayoutId id="2147484350" r:id="rId13"/>
    <p:sldLayoutId id="2147484351" r:id="rId14"/>
  </p:sldLayoutIdLst>
  <p:hf hdr="0" ftr="0" dt="0"/>
  <p:txStyles>
    <p:titleStyle>
      <a:lvl1pPr algn="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enkalif.com/StudentsCak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net.co.il/articles/0,7340,L-4599213,00.html" TargetMode="Externa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sciitable.com/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sciitable.com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8077200" cy="2127250"/>
          </a:xfrm>
        </p:spPr>
        <p:txBody>
          <a:bodyPr/>
          <a:lstStyle/>
          <a:p>
            <a:pPr eaLnBrk="1" hangingPunct="1"/>
            <a:r>
              <a:rPr lang="he-IL"/>
              <a:t>אבני היסוד של תוכנית ב- </a:t>
            </a:r>
            <a:r>
              <a:rPr lang="en-US"/>
              <a:t>C++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/>
              <a:t>קרן כליף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z="3800"/>
              <a:t>ייצוג מספרים בבסיס בינארי – </a:t>
            </a:r>
            <a:r>
              <a:rPr lang="he-IL" sz="3600"/>
              <a:t>חישוב ערך בינארי של מספר עשרוני (2)</a:t>
            </a:r>
            <a:endParaRPr lang="en-GB" sz="380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lvl="1" eaLnBrk="1" hangingPunct="1"/>
            <a:r>
              <a:rPr lang="he-IL" sz="2200"/>
              <a:t>דוגמא עבור 26</a:t>
            </a:r>
            <a:r>
              <a:rPr lang="en-US" sz="2200"/>
              <a:t>:</a:t>
            </a:r>
            <a:endParaRPr lang="he-IL" sz="2200" b="1"/>
          </a:p>
          <a:p>
            <a:pPr lvl="1" algn="l" rtl="0" eaLnBrk="1" hangingPunct="1"/>
            <a:r>
              <a:rPr lang="en-US" sz="2200"/>
              <a:t>2</a:t>
            </a:r>
            <a:r>
              <a:rPr lang="he-IL" sz="2200"/>
              <a:t>6</a:t>
            </a:r>
            <a:r>
              <a:rPr lang="en-US" sz="2200"/>
              <a:t>/2 = 1</a:t>
            </a:r>
            <a:r>
              <a:rPr lang="he-IL" sz="2200"/>
              <a:t>3</a:t>
            </a:r>
            <a:r>
              <a:rPr lang="en-US" sz="2200"/>
              <a:t> (</a:t>
            </a:r>
            <a:r>
              <a:rPr lang="he-IL" sz="2200"/>
              <a:t>0</a:t>
            </a:r>
            <a:r>
              <a:rPr lang="en-US" sz="2200"/>
              <a:t>)</a:t>
            </a:r>
          </a:p>
          <a:p>
            <a:pPr lvl="1" algn="l" rtl="0" eaLnBrk="1" hangingPunct="1"/>
            <a:r>
              <a:rPr lang="en-US" sz="2200"/>
              <a:t>1</a:t>
            </a:r>
            <a:r>
              <a:rPr lang="he-IL" sz="2200"/>
              <a:t>3</a:t>
            </a:r>
            <a:r>
              <a:rPr lang="en-US" sz="2200"/>
              <a:t>/2 = </a:t>
            </a:r>
            <a:r>
              <a:rPr lang="he-IL" sz="2200"/>
              <a:t>6</a:t>
            </a:r>
            <a:r>
              <a:rPr lang="en-US" sz="2200"/>
              <a:t>   (1)</a:t>
            </a:r>
          </a:p>
          <a:p>
            <a:pPr lvl="1" algn="l" rtl="0" eaLnBrk="1" hangingPunct="1"/>
            <a:r>
              <a:rPr lang="he-IL" sz="2200"/>
              <a:t>6</a:t>
            </a:r>
            <a:r>
              <a:rPr lang="en-US" sz="2200"/>
              <a:t>/2   = </a:t>
            </a:r>
            <a:r>
              <a:rPr lang="he-IL" sz="2200"/>
              <a:t>3</a:t>
            </a:r>
            <a:r>
              <a:rPr lang="en-US" sz="2200"/>
              <a:t>   (</a:t>
            </a:r>
            <a:r>
              <a:rPr lang="he-IL" sz="2200"/>
              <a:t>0</a:t>
            </a:r>
            <a:r>
              <a:rPr lang="en-US" sz="2200"/>
              <a:t>)</a:t>
            </a:r>
          </a:p>
          <a:p>
            <a:pPr lvl="1" algn="l" rtl="0" eaLnBrk="1" hangingPunct="1"/>
            <a:r>
              <a:rPr lang="he-IL" sz="2200"/>
              <a:t>3</a:t>
            </a:r>
            <a:r>
              <a:rPr lang="en-US" sz="2200"/>
              <a:t>/2   = 1   (</a:t>
            </a:r>
            <a:r>
              <a:rPr lang="he-IL" sz="2200"/>
              <a:t>1</a:t>
            </a:r>
            <a:r>
              <a:rPr lang="en-US" sz="2200"/>
              <a:t>)</a:t>
            </a:r>
          </a:p>
          <a:p>
            <a:pPr lvl="1" algn="l" rtl="0" eaLnBrk="1" hangingPunct="1"/>
            <a:r>
              <a:rPr lang="en-US" sz="2200"/>
              <a:t>1/2   = 0   (1)</a:t>
            </a:r>
            <a:endParaRPr lang="he-IL" sz="22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638800" y="2133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sz="1800" b="1">
                <a:latin typeface="Verdana" pitchFamily="34" charset="0"/>
              </a:rPr>
              <a:t>0</a:t>
            </a:r>
            <a:endParaRPr lang="en-US" sz="1800" b="1">
              <a:latin typeface="Verdana" pitchFamily="34" charset="0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962400" y="2847975"/>
            <a:ext cx="4572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z="1600" b="1"/>
              <a:t>בקרה:</a:t>
            </a:r>
            <a:endParaRPr lang="en-US" sz="1600" b="1"/>
          </a:p>
          <a:p>
            <a:r>
              <a:rPr lang="en-US" sz="1600"/>
              <a:t>2</a:t>
            </a:r>
            <a:r>
              <a:rPr lang="en-US" sz="1600" baseline="30000"/>
              <a:t>4</a:t>
            </a:r>
            <a:r>
              <a:rPr lang="en-US" sz="1600"/>
              <a:t>  2</a:t>
            </a:r>
            <a:r>
              <a:rPr lang="en-US" sz="1600" baseline="30000"/>
              <a:t>3</a:t>
            </a:r>
            <a:r>
              <a:rPr lang="en-US" sz="1600"/>
              <a:t>  2</a:t>
            </a:r>
            <a:r>
              <a:rPr lang="en-US" sz="1600" baseline="30000"/>
              <a:t>2</a:t>
            </a:r>
            <a:r>
              <a:rPr lang="en-US" sz="1600"/>
              <a:t>  2</a:t>
            </a:r>
            <a:r>
              <a:rPr lang="en-US" sz="1600" baseline="30000"/>
              <a:t>1</a:t>
            </a:r>
            <a:r>
              <a:rPr lang="en-US" sz="1600"/>
              <a:t> 2</a:t>
            </a:r>
            <a:r>
              <a:rPr lang="en-US" sz="1600" baseline="30000"/>
              <a:t>0</a:t>
            </a:r>
            <a:endParaRPr lang="he-IL" sz="1600" baseline="30000"/>
          </a:p>
          <a:p>
            <a:r>
              <a:rPr lang="en-US"/>
              <a:t>1  </a:t>
            </a:r>
            <a:r>
              <a:rPr lang="he-IL"/>
              <a:t>1</a:t>
            </a:r>
            <a:r>
              <a:rPr lang="en-US"/>
              <a:t>  </a:t>
            </a:r>
            <a:r>
              <a:rPr lang="he-IL"/>
              <a:t>0</a:t>
            </a:r>
            <a:r>
              <a:rPr lang="en-US"/>
              <a:t>  </a:t>
            </a:r>
            <a:r>
              <a:rPr lang="he-IL"/>
              <a:t>1</a:t>
            </a:r>
            <a:r>
              <a:rPr lang="en-US"/>
              <a:t>  </a:t>
            </a:r>
            <a:r>
              <a:rPr lang="he-IL"/>
              <a:t>0</a:t>
            </a:r>
            <a:r>
              <a:rPr lang="en-US"/>
              <a:t> =</a:t>
            </a:r>
          </a:p>
          <a:p>
            <a:r>
              <a:rPr lang="en-US"/>
              <a:t> 1*2</a:t>
            </a:r>
            <a:r>
              <a:rPr lang="en-US" baseline="30000"/>
              <a:t>4</a:t>
            </a:r>
            <a:r>
              <a:rPr lang="en-US"/>
              <a:t> + </a:t>
            </a:r>
            <a:r>
              <a:rPr lang="he-IL"/>
              <a:t>1</a:t>
            </a:r>
            <a:r>
              <a:rPr lang="en-US"/>
              <a:t>*2</a:t>
            </a:r>
            <a:r>
              <a:rPr lang="en-US" baseline="30000"/>
              <a:t>3</a:t>
            </a:r>
            <a:r>
              <a:rPr lang="en-US"/>
              <a:t> + </a:t>
            </a:r>
            <a:r>
              <a:rPr lang="he-IL"/>
              <a:t>0</a:t>
            </a:r>
            <a:r>
              <a:rPr lang="en-US"/>
              <a:t>*2</a:t>
            </a:r>
            <a:r>
              <a:rPr lang="en-US" baseline="30000"/>
              <a:t>2</a:t>
            </a:r>
            <a:r>
              <a:rPr lang="en-US"/>
              <a:t> + </a:t>
            </a:r>
            <a:r>
              <a:rPr lang="he-IL"/>
              <a:t>1</a:t>
            </a:r>
            <a:r>
              <a:rPr lang="en-US"/>
              <a:t>*2</a:t>
            </a:r>
            <a:r>
              <a:rPr lang="en-US" baseline="30000"/>
              <a:t>1</a:t>
            </a:r>
            <a:r>
              <a:rPr lang="en-US"/>
              <a:t> + </a:t>
            </a:r>
            <a:r>
              <a:rPr lang="he-IL"/>
              <a:t>0</a:t>
            </a:r>
            <a:r>
              <a:rPr lang="en-US"/>
              <a:t>*2</a:t>
            </a:r>
            <a:r>
              <a:rPr lang="en-US" baseline="30000"/>
              <a:t>0</a:t>
            </a:r>
            <a:r>
              <a:rPr lang="en-US"/>
              <a:t> =2</a:t>
            </a:r>
            <a:r>
              <a:rPr lang="he-IL"/>
              <a:t>6</a:t>
            </a: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10200" y="2133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sz="1800" b="1">
                <a:latin typeface="Verdana" pitchFamily="34" charset="0"/>
              </a:rPr>
              <a:t>1</a:t>
            </a:r>
            <a:endParaRPr lang="en-US" sz="1800" b="1">
              <a:latin typeface="Verdana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2133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sz="1800" b="1">
                <a:latin typeface="Verdana" pitchFamily="34" charset="0"/>
              </a:rPr>
              <a:t>0</a:t>
            </a:r>
            <a:endParaRPr lang="en-US" sz="1800" b="1">
              <a:latin typeface="Verdana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953000" y="2133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sz="1800" b="1">
                <a:latin typeface="Verdana" pitchFamily="34" charset="0"/>
              </a:rPr>
              <a:t>1</a:t>
            </a:r>
            <a:endParaRPr lang="en-US" sz="1800" b="1">
              <a:latin typeface="Verdana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648200" y="2133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sz="1800" b="1">
                <a:latin typeface="Verdana" pitchFamily="34" charset="0"/>
              </a:rPr>
              <a:t>1</a:t>
            </a:r>
            <a:endParaRPr lang="en-US" sz="1800" b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442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z="3600"/>
              <a:t>טווח המספרים שניתן לייצג ע"י ספרות בינאריות</a:t>
            </a:r>
            <a:r>
              <a:rPr lang="en-US" sz="3600"/>
              <a:t> – </a:t>
            </a:r>
            <a:r>
              <a:rPr lang="he-IL" sz="3600"/>
              <a:t>מספרים חיוביים</a:t>
            </a:r>
            <a:endParaRPr lang="en-GB" sz="360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eaLnBrk="1" hangingPunct="1"/>
            <a:r>
              <a:rPr lang="he-IL" sz="2400"/>
              <a:t>ע"י מספר עשרוני בעל 3 ספרות ניתן לייצג 1000 (=10</a:t>
            </a:r>
            <a:r>
              <a:rPr lang="he-IL" sz="2400" baseline="30000"/>
              <a:t>3</a:t>
            </a:r>
            <a:r>
              <a:rPr lang="he-IL" sz="2400"/>
              <a:t>) מספרים שונים (0...999)</a:t>
            </a:r>
          </a:p>
          <a:p>
            <a:pPr eaLnBrk="1" hangingPunct="1"/>
            <a:r>
              <a:rPr lang="he-IL" sz="2400"/>
              <a:t>ובאופן כללי, מספר עשרוני בעל </a:t>
            </a:r>
            <a:r>
              <a:rPr lang="en-US" sz="2400"/>
              <a:t>k</a:t>
            </a:r>
            <a:r>
              <a:rPr lang="he-IL" sz="2400"/>
              <a:t> ספרות יכול לייצג </a:t>
            </a:r>
            <a:r>
              <a:rPr lang="en-US" sz="2400"/>
              <a:t>10</a:t>
            </a:r>
            <a:r>
              <a:rPr lang="en-US" sz="2400" baseline="30000"/>
              <a:t>k</a:t>
            </a:r>
            <a:r>
              <a:rPr lang="he-IL" sz="2400"/>
              <a:t> מספרים שונים (0...</a:t>
            </a:r>
            <a:r>
              <a:rPr lang="en-US" sz="2400"/>
              <a:t>10</a:t>
            </a:r>
            <a:r>
              <a:rPr lang="en-US" sz="2400" baseline="30000"/>
              <a:t>k</a:t>
            </a:r>
            <a:r>
              <a:rPr lang="en-US" sz="2400"/>
              <a:t>-1</a:t>
            </a:r>
            <a:r>
              <a:rPr lang="he-IL" sz="2400"/>
              <a:t>) </a:t>
            </a:r>
          </a:p>
          <a:p>
            <a:pPr eaLnBrk="1" hangingPunct="1"/>
            <a:r>
              <a:rPr lang="he-IL" sz="2400"/>
              <a:t>ובדומה, ע"י מספר בינארי בעל </a:t>
            </a:r>
            <a:r>
              <a:rPr lang="en-US" sz="2400"/>
              <a:t>k</a:t>
            </a:r>
            <a:r>
              <a:rPr lang="he-IL" sz="2400"/>
              <a:t> ספרות ניתן לייצג </a:t>
            </a:r>
            <a:r>
              <a:rPr lang="en-US" sz="2400"/>
              <a:t>2</a:t>
            </a:r>
            <a:r>
              <a:rPr lang="en-US" sz="2400" baseline="30000"/>
              <a:t>k</a:t>
            </a:r>
            <a:r>
              <a:rPr lang="he-IL" sz="2400"/>
              <a:t> מספרים שונים </a:t>
            </a:r>
            <a:r>
              <a:rPr lang="en-US" sz="2400"/>
              <a:t>(2</a:t>
            </a:r>
            <a:r>
              <a:rPr lang="en-US" sz="2400" baseline="30000"/>
              <a:t>k</a:t>
            </a:r>
            <a:r>
              <a:rPr lang="en-US" sz="2400"/>
              <a:t>-1…0)</a:t>
            </a:r>
            <a:r>
              <a:rPr lang="he-IL" sz="2400"/>
              <a:t>, </a:t>
            </a:r>
          </a:p>
          <a:p>
            <a:pPr lvl="1" algn="l" rtl="0" eaLnBrk="1" hangingPunct="1"/>
            <a:r>
              <a:rPr lang="he-IL" sz="2000"/>
              <a:t>000</a:t>
            </a:r>
            <a:r>
              <a:rPr lang="en-US" sz="2000"/>
              <a:t>  = 0*2</a:t>
            </a:r>
            <a:r>
              <a:rPr lang="en-US" sz="2000" baseline="30000"/>
              <a:t>2</a:t>
            </a:r>
            <a:r>
              <a:rPr lang="en-US" sz="2000"/>
              <a:t> + 0*2</a:t>
            </a:r>
            <a:r>
              <a:rPr lang="en-US" sz="2000" baseline="30000"/>
              <a:t>1</a:t>
            </a:r>
            <a:r>
              <a:rPr lang="en-US" sz="2000"/>
              <a:t> + 0*2</a:t>
            </a:r>
            <a:r>
              <a:rPr lang="en-US" sz="2000" baseline="30000"/>
              <a:t>0</a:t>
            </a:r>
            <a:r>
              <a:rPr lang="en-US" sz="2000"/>
              <a:t> = 0</a:t>
            </a:r>
            <a:endParaRPr lang="he-IL" sz="2000"/>
          </a:p>
          <a:p>
            <a:pPr lvl="1" algn="l" rtl="0" eaLnBrk="1" hangingPunct="1"/>
            <a:r>
              <a:rPr lang="he-IL" sz="2000"/>
              <a:t>001</a:t>
            </a:r>
            <a:r>
              <a:rPr lang="en-US" sz="2000"/>
              <a:t>  = 0*2</a:t>
            </a:r>
            <a:r>
              <a:rPr lang="en-US" sz="2000" baseline="30000"/>
              <a:t>2</a:t>
            </a:r>
            <a:r>
              <a:rPr lang="en-US" sz="2000"/>
              <a:t> + 0*2</a:t>
            </a:r>
            <a:r>
              <a:rPr lang="en-US" sz="2000" baseline="30000"/>
              <a:t>1</a:t>
            </a:r>
            <a:r>
              <a:rPr lang="en-US" sz="2000"/>
              <a:t> + 1*2</a:t>
            </a:r>
            <a:r>
              <a:rPr lang="en-US" sz="2000" baseline="30000"/>
              <a:t>0</a:t>
            </a:r>
            <a:r>
              <a:rPr lang="en-US" sz="2000"/>
              <a:t> = 1</a:t>
            </a:r>
            <a:endParaRPr lang="he-IL" sz="2000"/>
          </a:p>
          <a:p>
            <a:pPr lvl="1" algn="l" rtl="0" eaLnBrk="1" hangingPunct="1"/>
            <a:r>
              <a:rPr lang="he-IL" sz="2000"/>
              <a:t>010</a:t>
            </a:r>
            <a:r>
              <a:rPr lang="en-US" sz="2000"/>
              <a:t>  = 0*2</a:t>
            </a:r>
            <a:r>
              <a:rPr lang="en-US" sz="2000" baseline="30000"/>
              <a:t>2</a:t>
            </a:r>
            <a:r>
              <a:rPr lang="en-US" sz="2000"/>
              <a:t> + 1*2</a:t>
            </a:r>
            <a:r>
              <a:rPr lang="en-US" sz="2000" baseline="30000"/>
              <a:t>1</a:t>
            </a:r>
            <a:r>
              <a:rPr lang="en-US" sz="2000"/>
              <a:t> + 0*2</a:t>
            </a:r>
            <a:r>
              <a:rPr lang="en-US" sz="2000" baseline="30000"/>
              <a:t>0</a:t>
            </a:r>
            <a:r>
              <a:rPr lang="en-US" sz="2000"/>
              <a:t> = 2</a:t>
            </a:r>
            <a:endParaRPr lang="he-IL" sz="2000"/>
          </a:p>
          <a:p>
            <a:pPr lvl="1" algn="l" rtl="0" eaLnBrk="1" hangingPunct="1"/>
            <a:r>
              <a:rPr lang="he-IL" sz="2000"/>
              <a:t>011</a:t>
            </a:r>
            <a:r>
              <a:rPr lang="en-US" sz="2000"/>
              <a:t>  = 0*2</a:t>
            </a:r>
            <a:r>
              <a:rPr lang="en-US" sz="2000" baseline="30000"/>
              <a:t>2</a:t>
            </a:r>
            <a:r>
              <a:rPr lang="en-US" sz="2000"/>
              <a:t> + 1*2</a:t>
            </a:r>
            <a:r>
              <a:rPr lang="en-US" sz="2000" baseline="30000"/>
              <a:t>1</a:t>
            </a:r>
            <a:r>
              <a:rPr lang="en-US" sz="2000"/>
              <a:t> + 1*2</a:t>
            </a:r>
            <a:r>
              <a:rPr lang="en-US" sz="2000" baseline="30000"/>
              <a:t>0</a:t>
            </a:r>
            <a:r>
              <a:rPr lang="en-US" sz="2000"/>
              <a:t> = 3</a:t>
            </a:r>
            <a:endParaRPr lang="he-IL" sz="2000"/>
          </a:p>
          <a:p>
            <a:pPr lvl="1" algn="l" rtl="0" eaLnBrk="1" hangingPunct="1"/>
            <a:r>
              <a:rPr lang="he-IL" sz="2000"/>
              <a:t>100</a:t>
            </a:r>
            <a:r>
              <a:rPr lang="en-US" sz="2000"/>
              <a:t>  = 1*2</a:t>
            </a:r>
            <a:r>
              <a:rPr lang="en-US" sz="2000" baseline="30000"/>
              <a:t>2</a:t>
            </a:r>
            <a:r>
              <a:rPr lang="en-US" sz="2000"/>
              <a:t> + 0*2</a:t>
            </a:r>
            <a:r>
              <a:rPr lang="en-US" sz="2000" baseline="30000"/>
              <a:t>1</a:t>
            </a:r>
            <a:r>
              <a:rPr lang="en-US" sz="2000"/>
              <a:t> + 0*2</a:t>
            </a:r>
            <a:r>
              <a:rPr lang="en-US" sz="2000" baseline="30000"/>
              <a:t>0</a:t>
            </a:r>
            <a:r>
              <a:rPr lang="en-US" sz="2000"/>
              <a:t> = 4</a:t>
            </a:r>
            <a:endParaRPr lang="he-IL" sz="2000"/>
          </a:p>
          <a:p>
            <a:pPr lvl="1" algn="l" rtl="0" eaLnBrk="1" hangingPunct="1"/>
            <a:r>
              <a:rPr lang="he-IL" sz="2000"/>
              <a:t>101</a:t>
            </a:r>
            <a:r>
              <a:rPr lang="en-US" sz="2000"/>
              <a:t>  = 1*2</a:t>
            </a:r>
            <a:r>
              <a:rPr lang="en-US" sz="2000" baseline="30000"/>
              <a:t>2</a:t>
            </a:r>
            <a:r>
              <a:rPr lang="en-US" sz="2000"/>
              <a:t> + 0*2</a:t>
            </a:r>
            <a:r>
              <a:rPr lang="en-US" sz="2000" baseline="30000"/>
              <a:t>1</a:t>
            </a:r>
            <a:r>
              <a:rPr lang="en-US" sz="2000"/>
              <a:t> + 1*2</a:t>
            </a:r>
            <a:r>
              <a:rPr lang="en-US" sz="2000" baseline="30000"/>
              <a:t>0</a:t>
            </a:r>
            <a:r>
              <a:rPr lang="en-US" sz="2000"/>
              <a:t> = 5</a:t>
            </a:r>
          </a:p>
          <a:p>
            <a:pPr lvl="1" algn="l" rtl="0" eaLnBrk="1" hangingPunct="1"/>
            <a:r>
              <a:rPr lang="en-US" sz="2000">
                <a:latin typeface="Arial" charset="0"/>
              </a:rPr>
              <a:t>110</a:t>
            </a:r>
            <a:r>
              <a:rPr lang="en-US" sz="2000"/>
              <a:t>  = 1*2</a:t>
            </a:r>
            <a:r>
              <a:rPr lang="en-US" sz="2000" baseline="30000"/>
              <a:t>2</a:t>
            </a:r>
            <a:r>
              <a:rPr lang="en-US" sz="2000"/>
              <a:t> + 1*2</a:t>
            </a:r>
            <a:r>
              <a:rPr lang="en-US" sz="2000" baseline="30000"/>
              <a:t>1</a:t>
            </a:r>
            <a:r>
              <a:rPr lang="en-US" sz="2000"/>
              <a:t> + 0*2</a:t>
            </a:r>
            <a:r>
              <a:rPr lang="en-US" sz="2000" baseline="30000"/>
              <a:t>0</a:t>
            </a:r>
            <a:r>
              <a:rPr lang="en-US" sz="2000"/>
              <a:t> = 6</a:t>
            </a:r>
            <a:endParaRPr lang="he-IL" sz="2000"/>
          </a:p>
          <a:p>
            <a:pPr lvl="1" algn="l" rtl="0" eaLnBrk="1" hangingPunct="1"/>
            <a:r>
              <a:rPr lang="he-IL" sz="2000"/>
              <a:t>111</a:t>
            </a:r>
            <a:r>
              <a:rPr lang="en-US" sz="2000"/>
              <a:t>  = 1*2</a:t>
            </a:r>
            <a:r>
              <a:rPr lang="en-US" sz="2000" baseline="30000"/>
              <a:t>2</a:t>
            </a:r>
            <a:r>
              <a:rPr lang="en-US" sz="2000"/>
              <a:t> + 1*2</a:t>
            </a:r>
            <a:r>
              <a:rPr lang="en-US" sz="2000" baseline="30000"/>
              <a:t>1</a:t>
            </a:r>
            <a:r>
              <a:rPr lang="en-US" sz="2000"/>
              <a:t> + 1*2</a:t>
            </a:r>
            <a:r>
              <a:rPr lang="en-US" sz="2000" baseline="30000"/>
              <a:t>0</a:t>
            </a:r>
            <a:r>
              <a:rPr lang="en-US" sz="2000"/>
              <a:t> = 7</a:t>
            </a:r>
            <a:endParaRPr lang="he-IL" sz="20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14600" y="3505200"/>
            <a:ext cx="358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z="2400"/>
              <a:t>למשל עבור </a:t>
            </a:r>
            <a:r>
              <a:rPr lang="en-US" sz="2400"/>
              <a:t>k=3</a:t>
            </a:r>
            <a:r>
              <a:rPr lang="he-IL" sz="2400"/>
              <a:t>: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 sz="3600"/>
              <a:t>טווח המספרים שניתן לייצג ע"י ספרות בינאריות – מספרים שליליים</a:t>
            </a:r>
            <a:endParaRPr lang="en-GB" sz="360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he-IL" sz="2600"/>
              <a:t>ניתן לייצג </a:t>
            </a:r>
            <a:r>
              <a:rPr lang="en-US" sz="2600"/>
              <a:t>2</a:t>
            </a:r>
            <a:r>
              <a:rPr lang="en-US" sz="2600" baseline="30000"/>
              <a:t>k</a:t>
            </a:r>
            <a:r>
              <a:rPr lang="he-IL" sz="2600"/>
              <a:t> מספרים ע"י </a:t>
            </a:r>
            <a:r>
              <a:rPr lang="en-US" sz="2600"/>
              <a:t>K</a:t>
            </a:r>
            <a:r>
              <a:rPr lang="he-IL" sz="2600"/>
              <a:t> ספרות בינאריות</a:t>
            </a:r>
          </a:p>
          <a:p>
            <a:pPr eaLnBrk="1" hangingPunct="1"/>
            <a:r>
              <a:rPr lang="he-IL" sz="2600"/>
              <a:t>בייצוג מספרים שלמים </a:t>
            </a:r>
            <a:r>
              <a:rPr lang="he-IL" sz="2600">
                <a:solidFill>
                  <a:schemeClr val="accent1"/>
                </a:solidFill>
              </a:rPr>
              <a:t>חיוביים </a:t>
            </a:r>
            <a:r>
              <a:rPr lang="he-IL" sz="2600"/>
              <a:t>ייוצגו המספרים  </a:t>
            </a:r>
            <a:r>
              <a:rPr lang="en-US" sz="2600"/>
              <a:t>0…2</a:t>
            </a:r>
            <a:r>
              <a:rPr lang="en-US" sz="2600" baseline="30000"/>
              <a:t>k</a:t>
            </a:r>
            <a:r>
              <a:rPr lang="en-US" sz="2600"/>
              <a:t>-1</a:t>
            </a:r>
          </a:p>
          <a:p>
            <a:pPr eaLnBrk="1" hangingPunct="1"/>
            <a:r>
              <a:rPr lang="he-IL" sz="2600"/>
              <a:t>בייצוג מספרים שלמים </a:t>
            </a:r>
            <a:r>
              <a:rPr lang="he-IL" sz="2600">
                <a:solidFill>
                  <a:schemeClr val="accent1"/>
                </a:solidFill>
              </a:rPr>
              <a:t>חיוביים ושליליים </a:t>
            </a:r>
            <a:r>
              <a:rPr lang="he-IL" sz="2600"/>
              <a:t>ייוצגו המספרים        </a:t>
            </a:r>
            <a:r>
              <a:rPr lang="en-US" sz="2600"/>
              <a:t>2</a:t>
            </a:r>
            <a:r>
              <a:rPr lang="en-US" sz="2600" baseline="30000"/>
              <a:t>k-1</a:t>
            </a:r>
            <a:r>
              <a:rPr lang="en-US" sz="2600"/>
              <a:t>….2</a:t>
            </a:r>
            <a:r>
              <a:rPr lang="en-US" sz="2600" baseline="30000"/>
              <a:t>k-1</a:t>
            </a:r>
            <a:r>
              <a:rPr lang="en-US" sz="2600"/>
              <a:t>-1</a:t>
            </a:r>
            <a:r>
              <a:rPr lang="he-IL" sz="2600"/>
              <a:t>-</a:t>
            </a:r>
            <a:endParaRPr lang="en-US" sz="2600"/>
          </a:p>
          <a:p>
            <a:pPr lvl="1" eaLnBrk="1" hangingPunct="1"/>
            <a:r>
              <a:rPr lang="he-IL"/>
              <a:t>למשל עבור </a:t>
            </a:r>
            <a:r>
              <a:rPr lang="en-US"/>
              <a:t>k=3</a:t>
            </a:r>
            <a:r>
              <a:rPr lang="he-IL"/>
              <a:t>:   </a:t>
            </a:r>
            <a:r>
              <a:rPr lang="en-US"/>
              <a:t>-2</a:t>
            </a:r>
            <a:r>
              <a:rPr lang="en-US" baseline="30000"/>
              <a:t>3-1</a:t>
            </a:r>
            <a:r>
              <a:rPr lang="en-US"/>
              <a:t>…2</a:t>
            </a:r>
            <a:r>
              <a:rPr lang="en-US" baseline="30000"/>
              <a:t>3-1</a:t>
            </a:r>
            <a:r>
              <a:rPr lang="en-US"/>
              <a:t>-1</a:t>
            </a:r>
            <a:endParaRPr lang="he-IL"/>
          </a:p>
          <a:p>
            <a:pPr lvl="1" eaLnBrk="1" hangingPunct="1">
              <a:buFont typeface="Wingdings" pitchFamily="2" charset="2"/>
              <a:buNone/>
            </a:pPr>
            <a:r>
              <a:rPr lang="he-IL"/>
              <a:t>   			                  </a:t>
            </a:r>
            <a:r>
              <a:rPr lang="en-US"/>
              <a:t>-2</a:t>
            </a:r>
            <a:r>
              <a:rPr lang="en-US" baseline="30000"/>
              <a:t>2</a:t>
            </a:r>
            <a:r>
              <a:rPr lang="en-US"/>
              <a:t>…2</a:t>
            </a:r>
            <a:r>
              <a:rPr lang="en-US" baseline="30000"/>
              <a:t>2</a:t>
            </a:r>
            <a:r>
              <a:rPr lang="en-US"/>
              <a:t>-1</a:t>
            </a:r>
            <a:endParaRPr lang="he-IL"/>
          </a:p>
          <a:p>
            <a:pPr lvl="1" eaLnBrk="1" hangingPunct="1">
              <a:buFont typeface="Wingdings" pitchFamily="2" charset="2"/>
              <a:buNone/>
            </a:pPr>
            <a:r>
              <a:rPr lang="he-IL"/>
              <a:t>                                       </a:t>
            </a:r>
            <a:r>
              <a:rPr lang="en-US"/>
              <a:t>-4…3</a:t>
            </a:r>
            <a:endParaRPr lang="he-IL"/>
          </a:p>
          <a:p>
            <a:pPr lvl="1" eaLnBrk="1" hangingPunct="1">
              <a:buFont typeface="Wingdings" pitchFamily="2" charset="2"/>
              <a:buNone/>
            </a:pPr>
            <a:r>
              <a:rPr lang="he-IL"/>
              <a:t>	סה"כ 8 </a:t>
            </a:r>
            <a:r>
              <a:rPr lang="en-US"/>
              <a:t>(2</a:t>
            </a:r>
            <a:r>
              <a:rPr lang="en-US" baseline="30000"/>
              <a:t>3</a:t>
            </a:r>
            <a:r>
              <a:rPr lang="en-US"/>
              <a:t>)</a:t>
            </a:r>
            <a:r>
              <a:rPr lang="he-IL"/>
              <a:t> מספרים</a:t>
            </a:r>
          </a:p>
          <a:p>
            <a:pPr lvl="1" eaLnBrk="1" hangingPunct="1">
              <a:buFont typeface="Wingdings" pitchFamily="2" charset="2"/>
              <a:buNone/>
            </a:pPr>
            <a:endParaRPr lang="he-I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 sz="3600"/>
              <a:t>טווח המספרים שניתן לייצג ע"י ספרות בינאריות – מספרים שליליים</a:t>
            </a:r>
            <a:endParaRPr lang="en-GB" sz="360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he-IL" sz="2600"/>
              <a:t>מאחר והמחשב מכיר רק 0 ו-1, ואינו מכיר את הסימן -, צריך אינדיקציה לכך שהמספר שלילי. אינדיקציה זו היא שהספרה הכי שמאלית תהייה תמיד 1, ואז נותרו לנו </a:t>
            </a:r>
            <a:r>
              <a:rPr lang="en-US" sz="2600"/>
              <a:t>k-1</a:t>
            </a:r>
            <a:r>
              <a:rPr lang="he-IL" sz="2600"/>
              <a:t> ספרות לייצוג המספר</a:t>
            </a:r>
          </a:p>
          <a:p>
            <a:pPr lvl="1" eaLnBrk="1" hangingPunct="1"/>
            <a:r>
              <a:rPr lang="he-IL" sz="2800"/>
              <a:t>דוגמא: עבור ייצוג מספר עם 4 סיביות:</a:t>
            </a:r>
          </a:p>
          <a:p>
            <a:pPr lvl="2" eaLnBrk="1" hangingPunct="1"/>
            <a:r>
              <a:rPr lang="he-IL" sz="2400"/>
              <a:t>  3  בבינארית זה  0011</a:t>
            </a:r>
          </a:p>
          <a:p>
            <a:pPr lvl="2" eaLnBrk="1" hangingPunct="1"/>
            <a:r>
              <a:rPr lang="he-IL" sz="2400"/>
              <a:t>  3- בבינארית זה  1101</a:t>
            </a:r>
          </a:p>
          <a:p>
            <a:pPr lvl="2" eaLnBrk="1" hangingPunct="1">
              <a:buFont typeface="Wingdings" pitchFamily="2" charset="2"/>
              <a:buNone/>
            </a:pPr>
            <a:endParaRPr lang="he-IL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019800"/>
            <a:ext cx="7543800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marL="800100" lvl="1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400" kern="0" dirty="0">
                <a:latin typeface="Arial" pitchFamily="34" charset="0"/>
                <a:cs typeface="Arial" pitchFamily="34" charset="0"/>
              </a:rPr>
              <a:t> הוספת הסיבית 1 משמאל למספר:              1</a:t>
            </a:r>
          </a:p>
        </p:txBody>
      </p:sp>
      <p:sp>
        <p:nvSpPr>
          <p:cNvPr id="25603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יצוג מספר שלילי בבינארי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400" kern="0" dirty="0">
                <a:latin typeface="+mn-lt"/>
                <a:cs typeface="+mn-cs"/>
              </a:rPr>
              <a:t>נשתמש בשיטת המשלים ל- 2:</a:t>
            </a:r>
          </a:p>
          <a:p>
            <a:pPr marL="800100" lvl="1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400" kern="0" dirty="0">
                <a:latin typeface="+mn-lt"/>
                <a:cs typeface="+mn-cs"/>
              </a:rPr>
              <a:t>נמצא את יצוגו הבינארי של המספר החיובי</a:t>
            </a:r>
          </a:p>
          <a:p>
            <a:pPr marL="800100" lvl="1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400" kern="0" dirty="0">
                <a:latin typeface="+mn-lt"/>
                <a:cs typeface="+mn-cs"/>
              </a:rPr>
              <a:t>נוסיף 0 מוביל משמאלו</a:t>
            </a:r>
          </a:p>
          <a:p>
            <a:pPr marL="800100" lvl="1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400" kern="0" dirty="0">
                <a:latin typeface="+mn-lt"/>
                <a:cs typeface="+mn-cs"/>
              </a:rPr>
              <a:t>נהפוך כל סיבית (0 ל- 1, ו-1 ל- 0)</a:t>
            </a:r>
          </a:p>
          <a:p>
            <a:pPr marL="800100" lvl="1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400" kern="0" dirty="0">
                <a:latin typeface="+mn-lt"/>
                <a:cs typeface="+mn-cs"/>
              </a:rPr>
              <a:t>נוסיף 1 לתוצאה</a:t>
            </a:r>
          </a:p>
          <a:p>
            <a:pPr marL="800100" lvl="1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400" kern="0" dirty="0">
                <a:latin typeface="+mn-lt"/>
                <a:cs typeface="+mn-cs"/>
              </a:rPr>
              <a:t>לבסוף נוסיף את הסיבית 1 משמאל למספר</a:t>
            </a:r>
          </a:p>
          <a:p>
            <a: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400" kern="0" dirty="0">
                <a:latin typeface="+mn-lt"/>
                <a:cs typeface="+mn-cs"/>
              </a:rPr>
              <a:t>דוגמא: המספר 7-</a:t>
            </a:r>
          </a:p>
          <a:p>
            <a:pPr marL="800100" lvl="1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400" kern="0" dirty="0">
                <a:latin typeface="+mn-lt"/>
                <a:cs typeface="+mn-cs"/>
              </a:rPr>
              <a:t>7 בבינארי + 0 מוביל :                        0111</a:t>
            </a:r>
          </a:p>
          <a:p>
            <a:pPr marL="800100" lvl="1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400" kern="0" dirty="0">
                <a:latin typeface="+mn-lt"/>
                <a:cs typeface="+mn-cs"/>
              </a:rPr>
              <a:t>לאחר הפיכת הסיביות:                        1000</a:t>
            </a:r>
          </a:p>
          <a:p>
            <a:pPr marL="800100" lvl="1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400" kern="0" dirty="0">
                <a:latin typeface="+mn-lt"/>
                <a:cs typeface="+mn-cs"/>
              </a:rPr>
              <a:t>הוספת 1 לתוצאה:                             1        +</a:t>
            </a:r>
          </a:p>
          <a:p>
            <a:pPr marL="800100" lvl="1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400" kern="0" dirty="0">
                <a:latin typeface="+mn-lt"/>
                <a:cs typeface="+mn-cs"/>
              </a:rPr>
              <a:t>                                                      1001</a:t>
            </a:r>
          </a:p>
        </p:txBody>
      </p: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 rot="10800000" flipV="1">
            <a:off x="2133600" y="6019800"/>
            <a:ext cx="1143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rlv.zcache.com/binary_joke_sticker-r52fa63b95dac463787549589a29f5366_v9waf_8byvr_3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85800"/>
            <a:ext cx="5791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סיכום בסיס בינארי</a:t>
            </a:r>
          </a:p>
        </p:txBody>
      </p:sp>
      <p:sp>
        <p:nvSpPr>
          <p:cNvPr id="26628" name="TextBox 7"/>
          <p:cNvSpPr txBox="1">
            <a:spLocks noChangeArrowheads="1"/>
          </p:cNvSpPr>
          <p:nvPr/>
        </p:nvSpPr>
        <p:spPr bwMode="auto">
          <a:xfrm>
            <a:off x="736600" y="5867400"/>
            <a:ext cx="6121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http://rlv.zcache.com/binary_joke_sticker-r52fa63b95dac463787549589a29f5366_v9waf_8byvr_324.jpg</a:t>
            </a:r>
            <a:endParaRPr lang="he-IL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סיכום בסיס בינארי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56366"/>
            <a:ext cx="5638800" cy="530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/>
              <a:t>ייצוג מספרים בבסיס 8 - הגדרות</a:t>
            </a:r>
            <a:endParaRPr lang="en-GB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he-IL" sz="2600"/>
              <a:t>בבסיס 8 (אוקטאלי) משתמשים ב- 8 ספרות כדי לספור: הספרות 0-7</a:t>
            </a:r>
          </a:p>
          <a:p>
            <a:pPr eaLnBrk="1" hangingPunct="1"/>
            <a:r>
              <a:rPr lang="he-IL" sz="2600"/>
              <a:t>דוגמאות למספרים בבסיס 8: 1</a:t>
            </a:r>
            <a:r>
              <a:rPr lang="en-US" sz="2600"/>
              <a:t>2536</a:t>
            </a:r>
            <a:r>
              <a:rPr lang="he-IL" sz="2600"/>
              <a:t>, </a:t>
            </a:r>
            <a:r>
              <a:rPr lang="en-US" sz="2600"/>
              <a:t>7502</a:t>
            </a:r>
            <a:endParaRPr lang="he-IL" sz="2600"/>
          </a:p>
          <a:p>
            <a:pPr eaLnBrk="1" hangingPunct="1"/>
            <a:r>
              <a:rPr lang="he-IL" sz="2600"/>
              <a:t>נמספר את מיקום הספרות מימין לשמאל</a:t>
            </a:r>
          </a:p>
          <a:p>
            <a:pPr eaLnBrk="1" hangingPunct="1"/>
            <a:r>
              <a:rPr lang="he-IL" sz="2600"/>
              <a:t>מספר הספרה הימנית ביותר יהיה 0</a:t>
            </a:r>
          </a:p>
          <a:p>
            <a:pPr eaLnBrk="1" hangingPunct="1"/>
            <a:r>
              <a:rPr lang="he-IL" sz="2600"/>
              <a:t>מספר הספרה השמאלית ביותר במספר בן </a:t>
            </a:r>
            <a:r>
              <a:rPr lang="en-US" sz="2600"/>
              <a:t>n</a:t>
            </a:r>
            <a:r>
              <a:rPr lang="he-IL" sz="2600"/>
              <a:t> ספרות יהיה</a:t>
            </a:r>
            <a:endParaRPr lang="en-US" sz="2600"/>
          </a:p>
          <a:p>
            <a:pPr eaLnBrk="1" hangingPunct="1">
              <a:buFont typeface="Wingdings" pitchFamily="2" charset="2"/>
              <a:buNone/>
            </a:pPr>
            <a:r>
              <a:rPr lang="en-US" sz="2600"/>
              <a:t>	n-1</a:t>
            </a:r>
          </a:p>
          <a:p>
            <a:pPr rtl="0" eaLnBrk="1" hangingPunct="1">
              <a:buFont typeface="Wingdings" pitchFamily="2" charset="2"/>
              <a:buNone/>
            </a:pPr>
            <a:r>
              <a:rPr lang="he-IL" sz="2600"/>
              <a:t>              </a:t>
            </a:r>
            <a:r>
              <a:rPr lang="he-IL" sz="1100"/>
              <a:t>0   1   2   3   4   5</a:t>
            </a:r>
            <a:endParaRPr lang="he-IL" sz="2600"/>
          </a:p>
          <a:p>
            <a:pPr eaLnBrk="1" hangingPunct="1">
              <a:buFont typeface="Wingdings" pitchFamily="2" charset="2"/>
              <a:buNone/>
            </a:pPr>
            <a:r>
              <a:rPr lang="en-US" sz="2600"/>
              <a:t>	</a:t>
            </a:r>
            <a:r>
              <a:rPr lang="he-IL" sz="2600"/>
              <a:t>דוגמא: 1</a:t>
            </a:r>
            <a:r>
              <a:rPr lang="en-US" sz="2600"/>
              <a:t>2</a:t>
            </a:r>
            <a:r>
              <a:rPr lang="he-IL" sz="2600"/>
              <a:t>16</a:t>
            </a:r>
            <a:r>
              <a:rPr lang="en-US" sz="2600"/>
              <a:t>0</a:t>
            </a:r>
            <a:r>
              <a:rPr lang="he-IL" sz="2600"/>
              <a:t>4</a:t>
            </a:r>
          </a:p>
          <a:p>
            <a:pPr eaLnBrk="1" hangingPunct="1">
              <a:buFont typeface="Wingdings" pitchFamily="2" charset="2"/>
              <a:buNone/>
            </a:pPr>
            <a:endParaRPr lang="en-GB"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 sz="3800"/>
              <a:t>ייצוג מספרים בבסיס 8 – </a:t>
            </a:r>
            <a:r>
              <a:rPr lang="he-IL" sz="3600"/>
              <a:t>חישוב ערך עשרוני של מספר אוקטאלי </a:t>
            </a:r>
            <a:r>
              <a:rPr lang="he-IL" sz="2800"/>
              <a:t>(מ- 8 ל- 10)</a:t>
            </a:r>
            <a:endParaRPr lang="en-GB" sz="380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600200"/>
            <a:ext cx="8382000" cy="4648200"/>
          </a:xfrm>
        </p:spPr>
        <p:txBody>
          <a:bodyPr/>
          <a:lstStyle/>
          <a:p>
            <a:pPr eaLnBrk="1" hangingPunct="1"/>
            <a:r>
              <a:rPr lang="he-IL"/>
              <a:t>ראינו כי ערכו של מספר המיוצג בבסיס עשרוני הוא סכום חזקות של 10:                                                  </a:t>
            </a:r>
            <a:r>
              <a:rPr lang="he-IL" sz="1400"/>
              <a:t>10</a:t>
            </a:r>
            <a:r>
              <a:rPr lang="he-IL" sz="1400" baseline="30000"/>
              <a:t>0</a:t>
            </a:r>
            <a:r>
              <a:rPr lang="he-IL" sz="1400"/>
              <a:t> 10</a:t>
            </a:r>
            <a:r>
              <a:rPr lang="he-IL" sz="1400" baseline="30000"/>
              <a:t>1</a:t>
            </a:r>
            <a:r>
              <a:rPr lang="he-IL" sz="1400"/>
              <a:t> 10</a:t>
            </a:r>
            <a:r>
              <a:rPr lang="he-IL" sz="1400" baseline="30000"/>
              <a:t>2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/>
              <a:t>1 </a:t>
            </a:r>
            <a:r>
              <a:rPr lang="he-IL"/>
              <a:t>7</a:t>
            </a:r>
            <a:r>
              <a:rPr lang="en-US"/>
              <a:t> </a:t>
            </a:r>
            <a:r>
              <a:rPr lang="he-IL"/>
              <a:t>3</a:t>
            </a:r>
            <a:r>
              <a:rPr lang="en-US"/>
              <a:t> = </a:t>
            </a:r>
            <a:r>
              <a:rPr lang="he-IL"/>
              <a:t>1</a:t>
            </a:r>
            <a:r>
              <a:rPr lang="en-US"/>
              <a:t>*</a:t>
            </a:r>
            <a:r>
              <a:rPr lang="he-IL"/>
              <a:t>10</a:t>
            </a:r>
            <a:r>
              <a:rPr lang="en-US" baseline="30000"/>
              <a:t>2</a:t>
            </a:r>
            <a:r>
              <a:rPr lang="en-US"/>
              <a:t> + </a:t>
            </a:r>
            <a:r>
              <a:rPr lang="he-IL"/>
              <a:t>7</a:t>
            </a:r>
            <a:r>
              <a:rPr lang="en-US"/>
              <a:t>*</a:t>
            </a:r>
            <a:r>
              <a:rPr lang="he-IL"/>
              <a:t>1</a:t>
            </a:r>
            <a:r>
              <a:rPr lang="en-US"/>
              <a:t>0</a:t>
            </a:r>
            <a:r>
              <a:rPr lang="en-US" baseline="30000"/>
              <a:t>1</a:t>
            </a:r>
            <a:r>
              <a:rPr lang="en-US"/>
              <a:t> + </a:t>
            </a:r>
            <a:r>
              <a:rPr lang="he-IL"/>
              <a:t>3</a:t>
            </a:r>
            <a:r>
              <a:rPr lang="en-US"/>
              <a:t>*</a:t>
            </a:r>
            <a:r>
              <a:rPr lang="he-IL"/>
              <a:t>10</a:t>
            </a:r>
            <a:r>
              <a:rPr lang="en-US" baseline="30000"/>
              <a:t>0 </a:t>
            </a:r>
            <a:r>
              <a:rPr lang="he-IL"/>
              <a:t>=</a:t>
            </a:r>
            <a:r>
              <a:rPr lang="en-US"/>
              <a:t> 173</a:t>
            </a:r>
            <a:endParaRPr lang="he-IL"/>
          </a:p>
          <a:p>
            <a:pPr eaLnBrk="1" hangingPunct="1"/>
            <a:r>
              <a:rPr lang="he-IL"/>
              <a:t>הספרה </a:t>
            </a:r>
            <a:r>
              <a:rPr lang="en-US"/>
              <a:t>d</a:t>
            </a:r>
            <a:r>
              <a:rPr lang="he-IL"/>
              <a:t> במיקום ה-</a:t>
            </a:r>
            <a:r>
              <a:rPr lang="en-US"/>
              <a:t>k</a:t>
            </a:r>
            <a:r>
              <a:rPr lang="he-IL"/>
              <a:t> מוסיפה לסכום:  </a:t>
            </a:r>
            <a:r>
              <a:rPr lang="en-US"/>
              <a:t>d*10</a:t>
            </a:r>
            <a:r>
              <a:rPr lang="en-US" baseline="30000"/>
              <a:t>k</a:t>
            </a:r>
            <a:r>
              <a:rPr lang="he-IL"/>
              <a:t>   (כלומר אם </a:t>
            </a:r>
            <a:r>
              <a:rPr lang="en-US"/>
              <a:t>d=0</a:t>
            </a:r>
            <a:r>
              <a:rPr lang="he-IL"/>
              <a:t> הספרה לא תורמת לסכום)        </a:t>
            </a:r>
          </a:p>
          <a:p>
            <a:pPr eaLnBrk="1" hangingPunct="1"/>
            <a:r>
              <a:rPr lang="he-IL"/>
              <a:t>ובדומה, ערכו של מספר המיוצג בבסיס 8 הינו סכום של חזקות של 8</a:t>
            </a:r>
            <a:r>
              <a:rPr lang="en-US"/>
              <a:t> </a:t>
            </a:r>
            <a:r>
              <a:rPr lang="he-IL"/>
              <a:t>(הספרה </a:t>
            </a:r>
            <a:r>
              <a:rPr lang="en-US"/>
              <a:t>d</a:t>
            </a:r>
            <a:r>
              <a:rPr lang="he-IL"/>
              <a:t> במיקום ה-</a:t>
            </a:r>
            <a:r>
              <a:rPr lang="en-US"/>
              <a:t>k</a:t>
            </a:r>
            <a:r>
              <a:rPr lang="he-IL"/>
              <a:t> מוסיפה לסכום </a:t>
            </a:r>
            <a:r>
              <a:rPr lang="en-US"/>
              <a:t>d*8</a:t>
            </a:r>
            <a:r>
              <a:rPr lang="en-US" baseline="30000"/>
              <a:t>k</a:t>
            </a:r>
            <a:r>
              <a:rPr lang="he-IL"/>
              <a:t>)        </a:t>
            </a:r>
          </a:p>
          <a:p>
            <a:pPr eaLnBrk="1" hangingPunct="1"/>
            <a:r>
              <a:rPr lang="he-IL"/>
              <a:t>דוגמא:                                                            </a:t>
            </a:r>
            <a:r>
              <a:rPr lang="en-US" sz="1200"/>
              <a:t>8</a:t>
            </a:r>
            <a:r>
              <a:rPr lang="en-US" sz="1200" baseline="30000"/>
              <a:t>3    </a:t>
            </a:r>
            <a:r>
              <a:rPr lang="en-US" sz="1200"/>
              <a:t>8</a:t>
            </a:r>
            <a:r>
              <a:rPr lang="en-US" sz="1200" baseline="30000"/>
              <a:t>2    </a:t>
            </a:r>
            <a:r>
              <a:rPr lang="en-US" sz="1200"/>
              <a:t>8</a:t>
            </a:r>
            <a:r>
              <a:rPr lang="en-US" sz="1200" baseline="30000"/>
              <a:t>1  </a:t>
            </a:r>
            <a:r>
              <a:rPr lang="en-US" sz="1200"/>
              <a:t>8</a:t>
            </a:r>
            <a:r>
              <a:rPr lang="en-US" sz="1200" baseline="30000"/>
              <a:t>0</a:t>
            </a:r>
            <a:endParaRPr lang="he-IL" sz="1200" baseline="30000"/>
          </a:p>
          <a:p>
            <a:pPr algn="l" rtl="0" eaLnBrk="1" hangingPunct="1">
              <a:buFont typeface="Wingdings" pitchFamily="2" charset="2"/>
              <a:buNone/>
            </a:pPr>
            <a:r>
              <a:rPr lang="en-US" sz="2200"/>
              <a:t>4 2 5 6 = 4*8</a:t>
            </a:r>
            <a:r>
              <a:rPr lang="en-US" sz="2200" baseline="30000"/>
              <a:t>3</a:t>
            </a:r>
            <a:r>
              <a:rPr lang="en-US" sz="2200"/>
              <a:t> + 2*8</a:t>
            </a:r>
            <a:r>
              <a:rPr lang="en-US" sz="2200" baseline="30000"/>
              <a:t>2</a:t>
            </a:r>
            <a:r>
              <a:rPr lang="en-US" sz="2200"/>
              <a:t> + 5*8</a:t>
            </a:r>
            <a:r>
              <a:rPr lang="en-US" sz="2200" baseline="30000"/>
              <a:t>1</a:t>
            </a:r>
            <a:r>
              <a:rPr lang="en-US" sz="2200"/>
              <a:t> + 6*8</a:t>
            </a:r>
            <a:r>
              <a:rPr lang="en-US" sz="2200" baseline="30000"/>
              <a:t>0 </a:t>
            </a:r>
            <a:r>
              <a:rPr lang="en-US" sz="2200"/>
              <a:t>=2222</a:t>
            </a:r>
            <a:endParaRPr lang="he-IL" sz="2200"/>
          </a:p>
          <a:p>
            <a:pPr eaLnBrk="1" hangingPunct="1"/>
            <a:endParaRPr lang="en-GB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 sz="3800"/>
              <a:t>ייצוג מספרים בבסיס 8 – </a:t>
            </a:r>
            <a:r>
              <a:rPr lang="he-IL" sz="3600"/>
              <a:t>חישוב ערך אוקטאלי של מספר עשרוני </a:t>
            </a:r>
            <a:r>
              <a:rPr lang="he-IL" sz="2800"/>
              <a:t>(מ- 10 ל- 8)</a:t>
            </a:r>
            <a:endParaRPr lang="en-GB" sz="380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he-IL" sz="2600"/>
              <a:t>ראינו כיצד בהינתן מספר בייצוג אוקטאלי ניתן להמירו לייצוגו העשרוני</a:t>
            </a:r>
          </a:p>
          <a:p>
            <a:pPr eaLnBrk="1" hangingPunct="1"/>
            <a:r>
              <a:rPr lang="he-IL" sz="2600"/>
              <a:t>כעת נראה כיצד בהינתן מספר בייצוג עשרוני ניתן להמירו לייצוגו בבסיס האוקטלי</a:t>
            </a:r>
          </a:p>
          <a:p>
            <a:pPr eaLnBrk="1" hangingPunct="1"/>
            <a:r>
              <a:rPr lang="he-IL" sz="2600"/>
              <a:t>כל עוד המספר אינו 0 נחלקו ב- 8 ואת השארית נשרשר לתוצאה </a:t>
            </a:r>
            <a:r>
              <a:rPr lang="he-IL" sz="2600" b="1"/>
              <a:t>משמאל</a:t>
            </a:r>
            <a:r>
              <a:rPr lang="he-IL" sz="2600"/>
              <a:t>:</a:t>
            </a:r>
          </a:p>
          <a:p>
            <a:pPr lvl="1" eaLnBrk="1" hangingPunct="1"/>
            <a:r>
              <a:rPr lang="he-IL" sz="2200"/>
              <a:t>דוגמא עבור 123</a:t>
            </a:r>
            <a:r>
              <a:rPr lang="en-US" sz="2200"/>
              <a:t>:</a:t>
            </a:r>
            <a:endParaRPr lang="he-IL" sz="2200" b="1"/>
          </a:p>
          <a:p>
            <a:pPr lvl="1" algn="l" rtl="0" eaLnBrk="1" hangingPunct="1"/>
            <a:r>
              <a:rPr lang="en-US" sz="2200"/>
              <a:t>123/8 = 15 (3)</a:t>
            </a:r>
          </a:p>
          <a:p>
            <a:pPr lvl="1" algn="l" rtl="0" eaLnBrk="1" hangingPunct="1"/>
            <a:r>
              <a:rPr lang="en-US" sz="2200"/>
              <a:t>  15/8 =   1 (7)</a:t>
            </a:r>
          </a:p>
          <a:p>
            <a:pPr lvl="1" algn="l" rtl="0" eaLnBrk="1" hangingPunct="1"/>
            <a:r>
              <a:rPr lang="en-US" sz="2200"/>
              <a:t>    1/8 =   0 (1)</a:t>
            </a:r>
          </a:p>
          <a:p>
            <a:pPr lvl="1" algn="l" rtl="0" eaLnBrk="1" hangingPunct="1"/>
            <a:endParaRPr lang="en-US" sz="2200"/>
          </a:p>
          <a:p>
            <a:pPr lvl="1" algn="l" rtl="0" eaLnBrk="1" hangingPunct="1"/>
            <a:endParaRPr lang="en-US" sz="2200"/>
          </a:p>
          <a:p>
            <a:pPr lvl="1" algn="l" rtl="0" eaLnBrk="1" hangingPunct="1"/>
            <a:endParaRPr lang="en-US" sz="22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6388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Verdana" pitchFamily="34" charset="0"/>
              </a:rPr>
              <a:t>3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962400" y="4981575"/>
            <a:ext cx="4572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z="1600" b="1"/>
              <a:t>בקרה:</a:t>
            </a:r>
            <a:endParaRPr lang="en-US" sz="1600" b="1"/>
          </a:p>
          <a:p>
            <a:r>
              <a:rPr lang="en-US" sz="1600"/>
              <a:t>8</a:t>
            </a:r>
            <a:r>
              <a:rPr lang="en-US" sz="1600" baseline="30000"/>
              <a:t>2</a:t>
            </a:r>
            <a:r>
              <a:rPr lang="en-US" sz="1600"/>
              <a:t>  8</a:t>
            </a:r>
            <a:r>
              <a:rPr lang="en-US" sz="1600" baseline="30000"/>
              <a:t>1</a:t>
            </a:r>
            <a:r>
              <a:rPr lang="en-US" sz="1600"/>
              <a:t>  8</a:t>
            </a:r>
            <a:r>
              <a:rPr lang="en-US" sz="1600" baseline="30000"/>
              <a:t>0</a:t>
            </a:r>
            <a:endParaRPr lang="he-IL" sz="1600" baseline="30000"/>
          </a:p>
          <a:p>
            <a:r>
              <a:rPr lang="he-IL"/>
              <a:t>7  1</a:t>
            </a:r>
            <a:r>
              <a:rPr lang="en-US"/>
              <a:t> </a:t>
            </a:r>
            <a:r>
              <a:rPr lang="he-IL"/>
              <a:t> </a:t>
            </a:r>
            <a:r>
              <a:rPr lang="en-US"/>
              <a:t>3 = 1*8</a:t>
            </a:r>
            <a:r>
              <a:rPr lang="en-US" baseline="30000"/>
              <a:t>2</a:t>
            </a:r>
            <a:r>
              <a:rPr lang="en-US"/>
              <a:t> + 7*8</a:t>
            </a:r>
            <a:r>
              <a:rPr lang="en-US" baseline="30000"/>
              <a:t>1 </a:t>
            </a:r>
            <a:r>
              <a:rPr lang="en-US"/>
              <a:t> + 3*8</a:t>
            </a:r>
            <a:r>
              <a:rPr lang="en-US" baseline="30000"/>
              <a:t>0</a:t>
            </a:r>
            <a:r>
              <a:rPr lang="en-US"/>
              <a:t>= 123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102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sz="1800" b="1">
                <a:latin typeface="Verdana" pitchFamily="34" charset="0"/>
              </a:rPr>
              <a:t>7</a:t>
            </a:r>
            <a:endParaRPr lang="en-US" sz="1800" b="1">
              <a:latin typeface="Verdana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9530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sz="1800" b="1">
                <a:latin typeface="Verdana" pitchFamily="34" charset="0"/>
              </a:rPr>
              <a:t>1</a:t>
            </a:r>
            <a:endParaRPr lang="en-US" sz="1800" b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442" grpId="0"/>
      <p:bldP spid="11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למה חשוב ללמוד מחשבים?</a:t>
            </a:r>
          </a:p>
        </p:txBody>
      </p:sp>
      <p:sp>
        <p:nvSpPr>
          <p:cNvPr id="14339" name="TextBox 6"/>
          <p:cNvSpPr txBox="1">
            <a:spLocks noChangeArrowheads="1"/>
          </p:cNvSpPr>
          <p:nvPr/>
        </p:nvSpPr>
        <p:spPr bwMode="auto">
          <a:xfrm>
            <a:off x="244475" y="6443663"/>
            <a:ext cx="8137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http://i728.photobucket.com/albums/ww282/vistamike_bucket/mouse-3.jpg</a:t>
            </a:r>
            <a:endParaRPr lang="he-IL" sz="1600"/>
          </a:p>
        </p:txBody>
      </p:sp>
      <p:pic>
        <p:nvPicPr>
          <p:cNvPr id="8" name="Picture 4" descr="http://i728.photobucket.com/albums/ww282/vistamike_bucket/mouse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475" y="1492250"/>
            <a:ext cx="646112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/>
              <a:t>ייצוג מספרים בבסיס 16 - הגדרות</a:t>
            </a:r>
            <a:endParaRPr lang="en-GB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he-IL" sz="2600"/>
              <a:t>בבסיס 16 (הקסה-דצימלי) משתמשים ב- 16 תווים כדי לספור: הספרות 0-9 והאותיות </a:t>
            </a:r>
            <a:r>
              <a:rPr lang="en-US" sz="2600"/>
              <a:t>A</a:t>
            </a:r>
            <a:r>
              <a:rPr lang="he-IL" sz="2600"/>
              <a:t>-</a:t>
            </a:r>
            <a:r>
              <a:rPr lang="en-US" sz="2600"/>
              <a:t>F</a:t>
            </a:r>
            <a:endParaRPr lang="he-IL" sz="2600"/>
          </a:p>
          <a:p>
            <a:pPr eaLnBrk="1" hangingPunct="1"/>
            <a:r>
              <a:rPr lang="he-IL" sz="2600"/>
              <a:t>דוגמאות למספרים בבסיס 16: 1</a:t>
            </a:r>
            <a:r>
              <a:rPr lang="en-US" sz="2600"/>
              <a:t>DE</a:t>
            </a:r>
            <a:r>
              <a:rPr lang="he-IL" sz="2600"/>
              <a:t>2510, </a:t>
            </a:r>
            <a:r>
              <a:rPr lang="en-US" sz="2600"/>
              <a:t>ABCDEF</a:t>
            </a:r>
            <a:endParaRPr lang="he-IL" sz="2600"/>
          </a:p>
          <a:p>
            <a:pPr eaLnBrk="1" hangingPunct="1"/>
            <a:r>
              <a:rPr lang="he-IL" sz="2600"/>
              <a:t>נמספר את מיקום הספרות מימין לשמאל</a:t>
            </a:r>
          </a:p>
          <a:p>
            <a:pPr eaLnBrk="1" hangingPunct="1"/>
            <a:r>
              <a:rPr lang="he-IL" sz="2600"/>
              <a:t>מספר הספרה הימנית ביותר יהיה 0</a:t>
            </a:r>
          </a:p>
          <a:p>
            <a:pPr eaLnBrk="1" hangingPunct="1"/>
            <a:r>
              <a:rPr lang="he-IL" sz="2600"/>
              <a:t>מספר הספרה השמאלית ביותר במספר בן </a:t>
            </a:r>
            <a:r>
              <a:rPr lang="en-US" sz="2600"/>
              <a:t>n</a:t>
            </a:r>
            <a:r>
              <a:rPr lang="he-IL" sz="2600"/>
              <a:t> ספרות יהיה</a:t>
            </a:r>
            <a:endParaRPr lang="en-US" sz="2600"/>
          </a:p>
          <a:p>
            <a:pPr eaLnBrk="1" hangingPunct="1">
              <a:buFont typeface="Wingdings" pitchFamily="2" charset="2"/>
              <a:buNone/>
            </a:pPr>
            <a:r>
              <a:rPr lang="en-US" sz="2600"/>
              <a:t>	n-1</a:t>
            </a:r>
          </a:p>
          <a:p>
            <a:pPr rtl="0" eaLnBrk="1" hangingPunct="1">
              <a:buFont typeface="Wingdings" pitchFamily="2" charset="2"/>
              <a:buNone/>
            </a:pPr>
            <a:r>
              <a:rPr lang="he-IL" sz="2600"/>
              <a:t>              </a:t>
            </a:r>
            <a:r>
              <a:rPr lang="he-IL" sz="1100"/>
              <a:t>0   1   2   3   4   5</a:t>
            </a:r>
            <a:endParaRPr lang="he-IL" sz="2600"/>
          </a:p>
          <a:p>
            <a:pPr eaLnBrk="1" hangingPunct="1">
              <a:buFont typeface="Wingdings" pitchFamily="2" charset="2"/>
              <a:buNone/>
            </a:pPr>
            <a:r>
              <a:rPr lang="en-US" sz="2600"/>
              <a:t>	</a:t>
            </a:r>
            <a:r>
              <a:rPr lang="he-IL" sz="2600"/>
              <a:t>דוגמא: 1</a:t>
            </a:r>
            <a:r>
              <a:rPr lang="en-US" sz="2600"/>
              <a:t>B</a:t>
            </a:r>
            <a:r>
              <a:rPr lang="he-IL" sz="2600"/>
              <a:t>19</a:t>
            </a:r>
            <a:r>
              <a:rPr lang="en-US" sz="2600"/>
              <a:t>F</a:t>
            </a:r>
            <a:r>
              <a:rPr lang="he-IL" sz="2600"/>
              <a:t>4</a:t>
            </a:r>
          </a:p>
          <a:p>
            <a:pPr eaLnBrk="1" hangingPunct="1">
              <a:buFont typeface="Wingdings" pitchFamily="2" charset="2"/>
              <a:buNone/>
            </a:pPr>
            <a:endParaRPr lang="en-GB"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 sz="3800"/>
              <a:t>ייצוג מספרים בבסיס 16 – </a:t>
            </a:r>
            <a:r>
              <a:rPr lang="he-IL" sz="3600"/>
              <a:t>חישוב ערך עשרוני של מספר הקסה-דצימאלי </a:t>
            </a:r>
            <a:r>
              <a:rPr lang="he-IL" sz="2800"/>
              <a:t>(מ- 16 ל- 10)</a:t>
            </a:r>
            <a:endParaRPr lang="en-GB" sz="380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600200"/>
            <a:ext cx="8382000" cy="4648200"/>
          </a:xfrm>
        </p:spPr>
        <p:txBody>
          <a:bodyPr/>
          <a:lstStyle/>
          <a:p>
            <a:pPr eaLnBrk="1" hangingPunct="1"/>
            <a:r>
              <a:rPr lang="he-IL"/>
              <a:t>ראינו כי, ערכו של מספר המיוצג בבסיס עשרוני הוא סכום חזקות של 10:                                                            </a:t>
            </a:r>
            <a:r>
              <a:rPr lang="he-IL" sz="1400"/>
              <a:t>10</a:t>
            </a:r>
            <a:r>
              <a:rPr lang="he-IL" sz="1400" baseline="30000"/>
              <a:t>0</a:t>
            </a:r>
            <a:r>
              <a:rPr lang="he-IL" sz="1400"/>
              <a:t> 10</a:t>
            </a:r>
            <a:r>
              <a:rPr lang="he-IL" sz="1400" baseline="30000"/>
              <a:t>1</a:t>
            </a:r>
            <a:r>
              <a:rPr lang="he-IL" sz="1400"/>
              <a:t> 10</a:t>
            </a:r>
            <a:r>
              <a:rPr lang="he-IL" sz="1400" baseline="30000"/>
              <a:t>2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/>
              <a:t>1 </a:t>
            </a:r>
            <a:r>
              <a:rPr lang="he-IL"/>
              <a:t>7</a:t>
            </a:r>
            <a:r>
              <a:rPr lang="en-US"/>
              <a:t> </a:t>
            </a:r>
            <a:r>
              <a:rPr lang="he-IL"/>
              <a:t>3</a:t>
            </a:r>
            <a:r>
              <a:rPr lang="en-US"/>
              <a:t> = </a:t>
            </a:r>
            <a:r>
              <a:rPr lang="he-IL"/>
              <a:t>1</a:t>
            </a:r>
            <a:r>
              <a:rPr lang="en-US"/>
              <a:t>*</a:t>
            </a:r>
            <a:r>
              <a:rPr lang="he-IL"/>
              <a:t>10</a:t>
            </a:r>
            <a:r>
              <a:rPr lang="en-US" baseline="30000"/>
              <a:t>2</a:t>
            </a:r>
            <a:r>
              <a:rPr lang="en-US"/>
              <a:t> + </a:t>
            </a:r>
            <a:r>
              <a:rPr lang="he-IL"/>
              <a:t>7</a:t>
            </a:r>
            <a:r>
              <a:rPr lang="en-US"/>
              <a:t>*</a:t>
            </a:r>
            <a:r>
              <a:rPr lang="he-IL"/>
              <a:t>1</a:t>
            </a:r>
            <a:r>
              <a:rPr lang="en-US"/>
              <a:t>0</a:t>
            </a:r>
            <a:r>
              <a:rPr lang="en-US" baseline="30000"/>
              <a:t>1</a:t>
            </a:r>
            <a:r>
              <a:rPr lang="en-US"/>
              <a:t> + </a:t>
            </a:r>
            <a:r>
              <a:rPr lang="he-IL"/>
              <a:t>3</a:t>
            </a:r>
            <a:r>
              <a:rPr lang="en-US"/>
              <a:t>*</a:t>
            </a:r>
            <a:r>
              <a:rPr lang="he-IL"/>
              <a:t>10</a:t>
            </a:r>
            <a:r>
              <a:rPr lang="en-US" baseline="30000"/>
              <a:t>0 </a:t>
            </a:r>
            <a:r>
              <a:rPr lang="he-IL"/>
              <a:t>=</a:t>
            </a:r>
            <a:r>
              <a:rPr lang="en-US"/>
              <a:t> 173</a:t>
            </a:r>
            <a:endParaRPr lang="he-IL"/>
          </a:p>
          <a:p>
            <a:pPr eaLnBrk="1" hangingPunct="1"/>
            <a:r>
              <a:rPr lang="he-IL"/>
              <a:t>הספרה </a:t>
            </a:r>
            <a:r>
              <a:rPr lang="en-US"/>
              <a:t>d</a:t>
            </a:r>
            <a:r>
              <a:rPr lang="he-IL"/>
              <a:t> במיקום ה-</a:t>
            </a:r>
            <a:r>
              <a:rPr lang="en-US"/>
              <a:t>k</a:t>
            </a:r>
            <a:r>
              <a:rPr lang="he-IL"/>
              <a:t> מוסיפה לסכום:  </a:t>
            </a:r>
            <a:r>
              <a:rPr lang="en-US"/>
              <a:t>d*10</a:t>
            </a:r>
            <a:r>
              <a:rPr lang="en-US" baseline="30000"/>
              <a:t>k</a:t>
            </a:r>
            <a:r>
              <a:rPr lang="he-IL"/>
              <a:t>   (כלומר אם </a:t>
            </a:r>
            <a:r>
              <a:rPr lang="en-US"/>
              <a:t>d=0</a:t>
            </a:r>
            <a:r>
              <a:rPr lang="he-IL"/>
              <a:t> הספרה לא תורמת לסכום)        </a:t>
            </a:r>
          </a:p>
          <a:p>
            <a:pPr eaLnBrk="1" hangingPunct="1"/>
            <a:r>
              <a:rPr lang="he-IL"/>
              <a:t>ובדומה, ערכו של מספר המיוצג בבסיס 16 הינו סכום של חזקות של 16</a:t>
            </a:r>
            <a:r>
              <a:rPr lang="en-US"/>
              <a:t> </a:t>
            </a:r>
            <a:r>
              <a:rPr lang="he-IL"/>
              <a:t>(הספרה </a:t>
            </a:r>
            <a:r>
              <a:rPr lang="en-US"/>
              <a:t>d</a:t>
            </a:r>
            <a:r>
              <a:rPr lang="he-IL"/>
              <a:t> במיקום ה-</a:t>
            </a:r>
            <a:r>
              <a:rPr lang="en-US"/>
              <a:t>k</a:t>
            </a:r>
            <a:r>
              <a:rPr lang="he-IL"/>
              <a:t> מוסיפה לסכום </a:t>
            </a:r>
            <a:r>
              <a:rPr lang="en-US"/>
              <a:t>d*16</a:t>
            </a:r>
            <a:r>
              <a:rPr lang="en-US" baseline="30000"/>
              <a:t>k</a:t>
            </a:r>
            <a:r>
              <a:rPr lang="he-IL"/>
              <a:t>)        </a:t>
            </a:r>
          </a:p>
          <a:p>
            <a:pPr eaLnBrk="1" hangingPunct="1"/>
            <a:r>
              <a:rPr lang="he-IL"/>
              <a:t>דוגמא:                                                          </a:t>
            </a:r>
            <a:r>
              <a:rPr lang="en-US" sz="1200"/>
              <a:t>16</a:t>
            </a:r>
            <a:r>
              <a:rPr lang="en-US" sz="1200" baseline="30000"/>
              <a:t>3 </a:t>
            </a:r>
            <a:r>
              <a:rPr lang="en-US" sz="1200"/>
              <a:t>16</a:t>
            </a:r>
            <a:r>
              <a:rPr lang="en-US" sz="1200" baseline="30000"/>
              <a:t>2  </a:t>
            </a:r>
            <a:r>
              <a:rPr lang="en-US" sz="1200"/>
              <a:t>16</a:t>
            </a:r>
            <a:r>
              <a:rPr lang="en-US" sz="1200" baseline="30000"/>
              <a:t>1 </a:t>
            </a:r>
            <a:r>
              <a:rPr lang="en-US" sz="1200"/>
              <a:t>16</a:t>
            </a:r>
            <a:r>
              <a:rPr lang="en-US" sz="1200" baseline="30000"/>
              <a:t>0</a:t>
            </a:r>
            <a:endParaRPr lang="he-IL" sz="1200" baseline="30000"/>
          </a:p>
          <a:p>
            <a:pPr algn="l" rtl="0" eaLnBrk="1" hangingPunct="1">
              <a:buFont typeface="Wingdings" pitchFamily="2" charset="2"/>
              <a:buNone/>
            </a:pPr>
            <a:r>
              <a:rPr lang="en-US" sz="2200"/>
              <a:t>4 D 5 E = 4*16</a:t>
            </a:r>
            <a:r>
              <a:rPr lang="en-US" sz="2200" baseline="30000"/>
              <a:t>3</a:t>
            </a:r>
            <a:r>
              <a:rPr lang="en-US" sz="2200"/>
              <a:t> + 13*16</a:t>
            </a:r>
            <a:r>
              <a:rPr lang="en-US" sz="2200" baseline="30000"/>
              <a:t>2</a:t>
            </a:r>
            <a:r>
              <a:rPr lang="en-US" sz="2200"/>
              <a:t> + 5*16</a:t>
            </a:r>
            <a:r>
              <a:rPr lang="en-US" sz="2200" baseline="30000"/>
              <a:t>1</a:t>
            </a:r>
            <a:r>
              <a:rPr lang="en-US" sz="2200"/>
              <a:t> + 14*16</a:t>
            </a:r>
            <a:r>
              <a:rPr lang="en-US" sz="2200" baseline="30000"/>
              <a:t>0 </a:t>
            </a:r>
            <a:r>
              <a:rPr lang="en-US" sz="2200"/>
              <a:t>=19806</a:t>
            </a:r>
            <a:endParaRPr lang="he-IL" sz="2200"/>
          </a:p>
          <a:p>
            <a:pPr eaLnBrk="1" hangingPunct="1"/>
            <a:endParaRPr lang="en-GB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 sz="3800"/>
              <a:t>ייצוג מספרים בבסיס 16 – </a:t>
            </a:r>
            <a:r>
              <a:rPr lang="he-IL" sz="3600"/>
              <a:t>חישוב ערך הקסה-דצימאלי של מספר עשרוני </a:t>
            </a:r>
            <a:r>
              <a:rPr lang="he-IL" sz="2800"/>
              <a:t>(מ- 10 ל- 16)</a:t>
            </a:r>
            <a:endParaRPr lang="en-GB" sz="380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he-IL" sz="2600"/>
              <a:t>ראינו כיצד בהינתן מספר בייצוג הקסה-דצימאלי ניתן להמירו לייצוגו העשרוני</a:t>
            </a:r>
          </a:p>
          <a:p>
            <a:pPr eaLnBrk="1" hangingPunct="1"/>
            <a:r>
              <a:rPr lang="he-IL" sz="2600"/>
              <a:t>כעת נראה כיצד בהינתן מספר בייצוג עשרוני ניתן להמירו לייצוגו בבסיס הקסה-דצימאלי</a:t>
            </a:r>
          </a:p>
          <a:p>
            <a:pPr eaLnBrk="1" hangingPunct="1"/>
            <a:r>
              <a:rPr lang="he-IL" sz="2600"/>
              <a:t>כל עוד המספר אינו 0 נחלקו ב- 16 ואת השארית נשרשר לתוצאה </a:t>
            </a:r>
            <a:r>
              <a:rPr lang="he-IL" sz="2600" b="1"/>
              <a:t>משמאל</a:t>
            </a:r>
            <a:r>
              <a:rPr lang="he-IL" sz="2600"/>
              <a:t>:</a:t>
            </a:r>
          </a:p>
          <a:p>
            <a:pPr lvl="1" eaLnBrk="1" hangingPunct="1"/>
            <a:r>
              <a:rPr lang="he-IL" sz="2200"/>
              <a:t>דוגמא עבור 123</a:t>
            </a:r>
            <a:r>
              <a:rPr lang="en-US" sz="2200"/>
              <a:t>:</a:t>
            </a:r>
            <a:endParaRPr lang="he-IL" sz="2200" b="1"/>
          </a:p>
          <a:p>
            <a:pPr lvl="1" algn="l" rtl="0" eaLnBrk="1" hangingPunct="1"/>
            <a:r>
              <a:rPr lang="en-US" sz="2200"/>
              <a:t>123/16 = 7 (11)</a:t>
            </a:r>
          </a:p>
          <a:p>
            <a:pPr lvl="1" algn="l" rtl="0" eaLnBrk="1" hangingPunct="1"/>
            <a:r>
              <a:rPr lang="en-US" sz="2200"/>
              <a:t>7/16    = 0   (7)</a:t>
            </a:r>
          </a:p>
          <a:p>
            <a:pPr lvl="1" algn="l" rtl="0" eaLnBrk="1" hangingPunct="1"/>
            <a:endParaRPr lang="en-US" sz="2200"/>
          </a:p>
          <a:p>
            <a:pPr lvl="1" algn="l" rtl="0" eaLnBrk="1" hangingPunct="1"/>
            <a:endParaRPr lang="en-US" sz="2200"/>
          </a:p>
          <a:p>
            <a:pPr lvl="1" algn="l" rtl="0" eaLnBrk="1" hangingPunct="1"/>
            <a:endParaRPr lang="en-US" sz="22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6388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Verdana" pitchFamily="34" charset="0"/>
              </a:rPr>
              <a:t>B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962400" y="4981575"/>
            <a:ext cx="4572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z="1600" b="1"/>
              <a:t>בקרה:</a:t>
            </a:r>
            <a:endParaRPr lang="en-US" sz="1600" b="1"/>
          </a:p>
          <a:p>
            <a:r>
              <a:rPr lang="en-US" sz="1600"/>
              <a:t>16</a:t>
            </a:r>
            <a:r>
              <a:rPr lang="en-US" sz="1600" baseline="30000"/>
              <a:t>1</a:t>
            </a:r>
            <a:r>
              <a:rPr lang="en-US" sz="1600"/>
              <a:t> 16</a:t>
            </a:r>
            <a:r>
              <a:rPr lang="en-US" sz="1600" baseline="30000"/>
              <a:t>0</a:t>
            </a:r>
            <a:endParaRPr lang="he-IL" sz="1600" baseline="30000"/>
          </a:p>
          <a:p>
            <a:r>
              <a:rPr lang="he-IL"/>
              <a:t>7</a:t>
            </a:r>
            <a:r>
              <a:rPr lang="en-US"/>
              <a:t>   B = 7*16</a:t>
            </a:r>
            <a:r>
              <a:rPr lang="en-US" baseline="30000"/>
              <a:t>1</a:t>
            </a:r>
            <a:r>
              <a:rPr lang="en-US"/>
              <a:t> + 11*16</a:t>
            </a:r>
            <a:r>
              <a:rPr lang="en-US" baseline="30000"/>
              <a:t>0</a:t>
            </a:r>
            <a:r>
              <a:rPr lang="en-US"/>
              <a:t> = 123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102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sz="1800" b="1">
                <a:latin typeface="Verdana" pitchFamily="34" charset="0"/>
              </a:rPr>
              <a:t>7</a:t>
            </a:r>
            <a:endParaRPr lang="en-US" sz="1800" b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442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bokov.net/pics/img/programmer_calend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19150"/>
            <a:ext cx="82296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itle 4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39825"/>
          </a:xfrm>
        </p:spPr>
        <p:txBody>
          <a:bodyPr/>
          <a:lstStyle/>
          <a:p>
            <a:r>
              <a:rPr lang="he-IL"/>
              <a:t>לוח שנה של מתכנתים</a:t>
            </a:r>
          </a:p>
        </p:txBody>
      </p:sp>
      <p:sp>
        <p:nvSpPr>
          <p:cNvPr id="33796" name="AutoShape 2" descr="data:image/jpeg;base64,/9j/4AAQSkZJRgABAQAAAQABAAD/2wCEAAkGBhQSERUUEhAUFBUVFhUYFhcVGB4aFhobGBkWGRsYFR4ZHyYgGBkkHBcdHy8gIycpLiwtFSAxODAqNScrLCoBCQoKDgwOGg8PGi8kHyQsLiwsLCwsLCwsLCwsKiwsKSwqLCwsLCwsLCwsLCwsLCksLCwsLCwpLCwsKSwsLCwsLP/AABEIAL0BCwMBIgACEQEDEQH/xAAbAAACAwEBAQAAAAAAAAAAAAAABAIDBQYBB//EAEEQAAIBAwMCAwUGBAUCBQUAAAECEQADIQQSMSJBBRNRIzJhcZEGFCRCgaEzUsHwFUNTsdFi4XKCg5LxNESTwtL/xAAXAQEBAQEAAAAAAAAAAAAAAAAAAgED/8QAHxEBAQACAwADAQEAAAAAAAAAAAECEQMhMRIiQUIT/9oADAMBAAIRAxEAPwD7jRRRQFFFFAUUUUBRRRQFFFFAUUUUBRRRQFFFc1474ld85rVp7istlXQW1XLMbg3XWcELbUIJ4nf3MCg6WiufX7SvFkeUC+ot22s9UAsQDcD4lQoO7vIxzzZ4glwai0tvUXZd97J0bFtpBf8AJugkqgzy89qDcorl9Fr7qrZuteZxdvtaZGCxBe4oKbVDAjaDkmRPzqzwHx43dQwN1XS6He0oKygtuUgxnqUo+fVvSg6SiiigKKKKAooooCiiigKKKKAooooCiiigKKKKAooooCis+5qX8xhwoBzHA2ghh65kc/pgmmtJcLW1J5Kie2Yz+9cseWZWyOmXHcZtdRRRXVzFFFFAUUUUBRWW2seXmQBIEASDuIXtEEZkzxOMVpWjKieYHHH6Vyw5ZndR0z47j6lSOv8ABbd4y4adpU7XZdynOx9pG5fgfU+pp6iurmQv+B2XLFkywQSCQVFsyvlweiDnpjNMJo1FxrkdbKqkk9lJIA9MsTjmr6KDMs/ZyypkB/z7ZuOQpedxtgmEJ3HIzmrrfg1lfL22wvle4RgjpKQf5htPf4HtTtBoCism3rLhSTIMrAjMx1LEZj0+PvVrVy4+Wcnjpnx3D0UUUV1cxRRRQFFFValyEYqJIUkDnMfvWW6m2ybultFZlnVXJSQSNxBaJkZieIjuY7CK06jj5JnNxWeFw9FFFFdECiiigKi1wDkgfM1Kqb+kV43LMUEzdH8w+tBvL/MO/f05qttGpiRxujJ/Nz3rw6BIjbgT3P5uaC43R6jv39Jn/Y/SvPNH8w+tQbSqRBGJJ5PJme/xNV3NPbRYIAWfU8kR/t/tQMC4PUfWgXB6j60v7NUmYWfU8rj9o/agLbVT2AInnkRE9/jW6Tsyrg8EH5V410DkgfrVenCgHb2MHnsAO/wikvEtbp7b+2dVYKWzMwu4zj4KxjnoPpjK2NE3R6j6155ox1DPGeflSOsv2EZVc9RWFA3FiFloAWZMKTHJ2nmDULus06+XLDrWbcSdyqN+I5wJHrnmjWibo/mGeM/L/kfWjzl53D61n3tXp9toM423F9nJMEQrfSI59YqF/XaZbdss4COspO6CDDT+457sByYoNTzB6j60eaPUd+/pzSoe2UUz0tlZJHvfPI57+testvaOykmOR70j+v71uk7NA1E3lGNw+teWCI6eJPM8yZ5+NZ+o1WmF0qzAXCVBGZlyqjj/AMa/LeJic4potdA5YCPjQboHLD6/r/T9qztZrNOrsrsN20Mw6uBCyY7DcJ9AwJiZo1ut09t2FxwrBNzDq90dE47ANn0BB+NBotdA5IHzPz/4P0oN0fzD6+v/AMVneI6zToxF5wCELwSfdWc47845MfCjX63T2mVbrhWABUZ4BIEAd+YHJg+mA0vMHqPrR5g9RnjNL3vLEBjGIAJPAz/T9q9dUG0HGOkZ7Q3bvj9qrSdmAZ4qIvLxuH1osxtG3iBHy7c1UuhQGQsGZ5PrP+/+1Spb5y/zD60eaONw+vy/5H1qo6FJnb3nk8mDP7V79yWZjJM8nmQfX1UUFhvKOWH1+X/I+tBugcsPr/fr+9Zuo1WmN0o7DzNygjq5eAvwzAH6/HPuq1unFxldxvESOrAbas44GVk9twmJyGkbgHJH1oNwDkj6/r/Sl9R5ckMc4JEn5dvn+9F/y5IYwY9Txle3/i/eq0nZqigUVKhVGpvspWELTzH6f8/tV9YX2m0bXDaVdQ9nd5igKGO47N35fQIwg87jGYB2MrTbVPtQ+WZbkZx/f9KT8T8Vu20tsmna4WcBgAcDMn4cYJxxMTSOottctaYjWMpNz3grdRywUiJwFK9cTmcmKNUGu6fTFNWyHzFG8BjvPUMyJHUOGx27imyRpaLxK49lHNllZjDIQQRk+uYxgn1mBxVXjOrdbSsNObrF42ieIaCe4mAvw359KzjZL6WzGsYTfPtFDncWuXFC5yAGYQT0nYOARAyPd0Vo/fWlri+2VWG7exRQAACo3MCJxKgTGQ2aO6DVNcsFn07KfMboO6eZ3ZzmY/oMgNtPlt7Inq4kmcgyO/P+1L+FbfIJS+bga6zbzOd1yYwBIiFniPhTKgi23tCTu5IYRx+vx9M1cvSLO1+kPvQhXqPM5wM5+n6Vzv2qHtcaJr02SC6lxht4K9BHAJHIxeOQJno9I87uqetvXHwzWD9pbM3JbWPYXyHwAY52TMEElrqY56RHMiL6ueKvHJZrX4Jrhay25pcFQVO5SRBJHEGCd8SDMy8TuGdOzaJ2PkuWILlrcoJSVklpgSc4kZGXfFtA7hBavFALbD82RNsjC9P5YmJAYx3FL+KApbshtSRtsXQzt5gLxagudhwwPXnqwY71jSvjEeVpivh5uRaaEYMfLGy2RbcDnIBgg/wsZirddCppduhZgoMBd262BswDgyY3jdH8ITByLvENT7LTv54XodixFzY48hzkLGPz9WejGamGm3pIvTyJJuRcizcBDR3wW6xynrQNWraizaC2OmPdG4xOT7wDEmSeoCYzVre4nsp6zjOMnOc55z61VoBtsWvbh4H8QEsGw3pzHx9OBwGQOhPaT1DqznJwYJ+WaueOd9q/StKDpK/A81k63w5DdZvu5LE2yWUuCSpQg9J9UX/8YmYArV0ghB1bvj/fPzrnfE7AOpffrHRSbAFuDGWBCiQQ0+S5x/O0wBnP1WrYq8dB+8OV0LXCFQ71Z1LFWQqBtIBO4AfDZJ3ARU/tAwF+4W0L3gbIBZN8v1CE6cHv8e3BMT+0dti7xqXtAW7RbYtxiOq6NwCyO84zNtZwRU/tHf2OxOo8oC0nPmxPnLDdGP8ApIGTuE4ipUo+0yA386DzwbSBnIeINxhHSDlQWMxI8zGJqzxkjzkJ0TuDZguCwKg7xtJSfdnMAmLpjuGs+0t2GPt/LBsMDPm97toBl2Y3CYEZ6xMgQbPFzuYRfCA6a7+ZwILWvaAjolcZOev0mgevoBsAsyAoAiYUdgI9Mdpzii8YFv2JPQeJxjj/AOf969ue6ntfyQWEwfdG4Z/rOeasvDC9f5WkyQD08zwPXNdJ+OdndNW2kAxGBj0+FYtnxu8b5Q6ZlQXCm6CSR1AN2G3pDbp4cCO9bNodIzOBn1+Nc9pQyalidWzBr7J5ZVwA203FAMRhGAj3SFBmRA5ui7/Hr33g2zpX8vzAvmAEiMifSOGmcCe4E2/4rfN57YsQq3LahmBhlMlyCMCFEg+sLyROdc07feWnWtB1FseWVfkRdCj4bemfd4nIipXkddWSNayhr1oeVtaI2M2wEggSAcjBjJBFBT4ixGqbboXabtibim4JgKd/TggbVH/pCQYAr3xafvLldCzkG0d6s67iAhEbSAcgD4eTJmABdrbA+9Nv1jqDcsRagwZBKrkEEE22aR8ZiJo8dts1141L2gPu5IVbrESbwBESoBJBx3tAHkEBr6kw7eyLYGROeMY/vprzWjrPsd3SJOfX4d6nq3hj1x7n838x9MZ4/wB691rQT17ekfzevIjE/wBmuk/HK/p2iiiubqKyPtApPlRa8w7n/wBQQfKuQSbfugmFJPZzWvRQc6ARp9Nu07Da46ALm5QocKwCklcRhiQN0UN1aaz+FZfaibRFwkdT9TbYJk9ZL4M5zXRUUHO21/C2fwvl+2tk2kFwATdlnAUKwAJL9QAx8qm4nSofu7LuvWma37QuJuqWZiAGLL705EryRBreLD1HrQDNBieDr7Bvw3kjzBCQ8xCc4BJHu46QEAEgAnQZibbezIyenMnMnjPrTlFbKyxRpUjd0hZZuPpJn5VXrPCrd0g3FkgEDJEAlWxB5lVM8gqD2puispOlI0aAKoUAKu1QMACIgAYiMVXrfDbd2PMXdt3AZI94QeCJx9Kaoo0o/hVshF2wLYhAGIA6SnY/ykjPqa8u+D2mRENsbEnaoJAEqUOAc9LEZ9TTe4Zzxz/3r2gWs+H20RUVYVeAJ7z9eTz61b93WAIwDPJ55z61ZRTbNIogAgcCub8dX2tz8Ibx22dpi4V/zpB2gqYnbA/1iGIBNdNRRrn/ABa6VvlhpWvHZZiN8YuM2TlOkhSIE5k4kiP2g0xe4VGnF0m0gBbzNom8oO4r04B3QMwpnFdFRQKarwq3cMuu7oKcmNpIJEAxBKiflUdZ4Paux5iboUqBJAglSRAMcqp/8ops3B6j61KmxT90WFEQFEKASIGOI+Q+lSbTqYBGAIH0j/arKK3bNR4BXO741BB0rtOpB3DzNgAtWwLp3dJg9OMDZjIro6Kxrmr6fijOjFz2qdZV+nptQ6FgVBHVMQItjMgA3XV/EsDp2YG7Y6va7elWYMcFW2sO2ASJIIFb9FBzPiye3b8Kbh3aaGIu7f8ANmYBU7QTgQPa9Rq7xG6V1DEaRrs/dwCN4GDdaST0dBCkRkG5JjJG8HGMjPHx+VSoKrmmVjJE9v7+v717c06sZInEfpMxVlFbus1BRRRWNFFFL6nV7I6GaZ90fL/mgYopZ9bAB2sZ3fpt9fnXja+ADsf83b+X/mgpveHFnZjBBnExyoWDA4xM5+XMuadCFAJk/wB/Kq7mshZ2k5YQPhP+8fvURrundsYZIgjOBP8A2rnjx4422frplyXKSU1RVC6uRO0jIEH4gH+teJq5E7WGQM/GM/vXXTlsxRVdi/uEwRxz8QD/AFj9Kqvaza23Yx4yBjM1jTNFLProjobKg4HqYj5159+93obqAPHEkDP1mgVbwtpYyD1ExMSCxaDjET8f0xGjaUhQCZIAk8SfWqX10BTsY7hMAZ5GPnn9q8bXQoOxsziM4IH9ZrlhxY4dx0z5Ms/TVFUHVYBg53ftXh1nTO1vzY74BP8ASu2nLcMUVG3ckfqR9DFL3NfDEbGx3jHE1jTVBpW9rtpI2MY9BzicV7c10EjY2B6f9Jb+kfM0Cun8KIWGKmSs/JR2xgnAI9O5NadLajW7TGxm4OB6z/x+9D62I6GyFPymefSIrnhx44TWK8+S53dM0VQ2riOk5AP1/rR9693pPUAflJAz9f2rrque4voqNp5APEiaXTXy0bGGYkjHMVjTVVam1uRlBglSJ+Yqo6/MbG96OPiBPyzXv33JG1sGJ/VRPy6p/Sss3NVsursonhbBlMjDSRP/AFA+meJxtgnuMVqUre1+0xsY57D5f817d1u1o2sYnI44B/rUYceOHis+S5+maKXvavbPSTHp8pr25q4/KeJ/Zj/+v7iuuq57i+igUVjRRRWJ9oCfMsfifK6/dkjflIBI4H5M/wCqO4AIbdFcrr2KafTH7+EhhNwEsHyIkj3xwpmAd/YwKlfBGn0348fxV9qpb2gLGBMt8Adxj5YgOoormNYCulsD76E9qPahi24dcAsPeIwSSADsM7QcVX3P3NZ14BW6VN4SZjeDkcweviISOJag6bVXiqyF3H0H9/3NVvqyELBJIYiM+sTxSWnUCy23UT7RyWDlgMnoBJJG0R9CcTV4B8tva/mPVnGQI/v9+auTpFt2bsXS0yIgkf3P94q2ltF+br3dR/TAx/X9axfHv46g6wWQbTdBLKJi51Eggejcg+wPIJib6qeGvGvGrllwqac3Abdxy2YBVWIHSpOSoHH5xXvifjb22thbLMro7M8MQu1ZGFBJPwiT2zWZ9pWg241/kr5TR1N1AKx3FhIJKgkEyfZyA2RU/E7bbdP+MZALLTG8G4QgzIBOZ4MtnEmaxp/VeN3FFiLBPmqWcyStuApgmM+8T2kIf0jf8euqmnb7q7G6JdVmU92V4yeokeoQ/MJ6sObelZNb/lsd0MRdIthgx2zIhWMHPVIMiCeIae5cs6YDWlWZGG5Q3tCU3hoUfyq2CB78jIAIa2l8SdrVpzZKs4G5TI2nuOoA/qQMCr31bBVOwkkwR6UppGZrVo+fJJPVBzkkA4EkAbTIEwcA4pi5LIkXIyM5zz8B9DVyRFt7M6e6WUEiCe1WVRo/cHVuyc/qfWuf14J1TxrQhHlkWyxVR/DEEcP67QRPnCYgEzfVTx09Fcn485GocjxAWgqBvLJMQNszHMGGgdR37cAg1f4xB1LBtb5SmyOjeyR1qC4IIG4A4MzLCQRWNN+L+O3LNwqunLqLW/dmJkjaNqmTjj1deOaPF/Hbll9q2GdfLLb4JE9UDAPdQP8A1F4rN+1THzTGv8j2IhZYcOZIiQScAd+mIIOLfH1bep++NaAsztG8TDBSTtmZa4gj3umB70gNx9Yw29HKyfQGJj647c17d1bDbFsncJPwxxSwJ2WyL+4C1O7+eFHXjGZmrdTbY7R5hB2mYnqIHwq5J0523s3aeVBIiQDHp8KnVdkyozOBn1xzXL2b8aog60N7c9EuIEsAoEbYl1TOCbYghmIEV0jrKK5hATqXH30Yv2jsLEQPadAHDbspgxNqeQVqu85+9sv+IBZu2SLR3ZAk7BkASAwxIJAkSDIdXRXL6hSdW8a0LD2SLRYgAQBtjh5yYBGXBPu9Vfizkalz/iAthdh8szEQoiO8NDQuT5kGMEh1lK39WVYjZIABnPqB2H9xVd/+IZuwIGJIjKz+v/8AVQ15O4+229Ixn1Hp/eauRGWTRoooqFisfx7TqzWd1kXJZ1mH6QUYz0AwCyqM94PIFbFZH2gUnygL3lSbnV1x/BuzOwgCB1yxHuYg5oEW01s6fS7tLgkShW4TbLoxbEbo34O/H6xUjZVtPpy+nn2oO1hcLLvZ5dgQWBMywcxkgk97NDo2u6XT7NQWA6jclgWUhxiDzDYkQCAdowAxb8JuLZtILxLJcDlmLZG5mKwpEgA7QDiAMcUCTWw2ls79MWC3lUIwuEhd7W945aPLJMMY2kg4qKWQdIm/SERfHs28xmUG6ULyJY+zJP8ALEj3afTwy95FtGv7ri3Fdn6hKi5v2wDJG3oyT6majY8Iurp0tefudHtNvJYSEZSVMGTuCkZJHV3Aigj4TZA08eRshyCgDRyBKT1FYwDAwOAKeLTbaUIyenOZM4jJ5/sUabSXBaCtc3PMlsiczxOJ9BgccVYNM21hvkkzOR6eh+HHxqpekWdpaW3G7pjqMc5+OfjNYn2k06tcH4YXT5THdD4KOhVegRMM7LkGQYiSa3bFsidzbpJI+A9KR8T8Puu4a3d2AW2UiWyS1tpgGBhCu6JG8wcVlVPGd42ijyyNJ5h8l1A2vKghV2ttkAbWbBM4O3Jq3xeLgs77DMGt3SQVuSpNuYZbZieVgmZI25pzxHw+67Ibd3ZtVlbLZkoexA/KRu5G7BFU3/B7vl2VS/ta3bZGfq6ibYUNt3QeobsyR2NY0t4kGt2tP+HLMqP022uQrCw+AU5k9EsZ68ZqN2fu+lH3dpAICbroKEWbgAJWSBMJLHG/vW/pbZVFVmLMFALHkkDJwBzVtBk+Gz5FmbTJGNp3SoG4KeSRIAwSYmO1Mn+GvsyOr3eqeTkxz659adordp0o0fuDp284/U+tYXidsLfd10xZx5DBlFyWJLI8FYAIRVmCZGCCIFdJWRr/AAy+1xmtXxbDC1/MxGwuTA3bRO4ds7M8yMrYzvH7C+a5+5m6xS31LvBIJZXkrA9zEAyQ0Hp4l9otMpusTpfNPlIdwW4SdtwDaNsLugmOoHkGAae8U8Iu3Lha3f8ALEJEFpBXzMxO3h+IztAOOLNf4dde5ut3dg2KpEtkhwx4MLKysgTn4UaQ8fhbu4aXzW8oZCuTi6gAO0bTAd2AmcMMAmpePWhcdZsM/sLjLi5hg9lghCEKGJEgkyDbBHFN+L+F3brE273lg2mQ5bkuhmAwAwpEjPXzivPEfCrzlTav+XFooTkyS1tpiYBhCsxI8wwcZC+9b2oi+WMWyITdtGFECO3z9KnqMhegmVbEtjp7x9M1N9KxUDzDIQqW7kkDqxAmR6d+1MqsCPSq30jW7ULB6VkRgY9McVzJWNVC6KfxBJeH2+7bO/I2zuu3GxIm23dprqq59Ahvtv1AEaklUJdWnybY8sbjBWSr9PT1R3MytTc0qfes6X/7hesC7H8MuHwNv8QQfyyZOa91NhBqWjTSxvWOoLdhpXJYgbBt2z3UkKDmCIaz/wCqH4op+JQC31yx8tCUyYK7Vnpx1H/qVn9V4Nce6XF8ovmWnABbhB1KQTENAGI5JzOQT11sLqWZdMS4uaY71FyTu3I5kQoKoBMSCIDdoh4zZXz3I0ZuMTY6l3iQxZLhJEAwiqIEzKhsDGjrPC7zXS9u/sUtZMdTYt79wALbRu3AYH5fUyIeI+D3bl3el82x7OBLGCovKTE7c+aDEZ8sTM4BzVINx9nOFMwfUgx2njvXurw0i3uMDIB7N9P79KtuWWLSGgQMZ7E/Tn9q81OnZiYaJWO/r86uVzsM0UUVDoKp1GjVypYSUbcuSIMETg5wSM+pq6igjatBVCqIAAAHoBgCpUUUCl3xJVYqZkfLnBjn4jJx8avsXgwkfH9iQePiKg2jUsWzJ5z3iJ+cYqy1aCiAIArljOT5X5eOmXw116nRRRXVzFFFFAUUUUCbeKJ1cnb6cnO3GfX1imwZpc+HJOVnJME4kyTj4kz9PQVfathQAOAAB+lcsP8ATf206Z/DX1Sooorq5iiiigKKKKBAeMJ8efh3AI7/AB45+FP0oPDEiIMccniI2/KO1N1y4/8AT+3Tk+H8CiiiurmKS/we15nmeWN+7dukzJCqYzjCqI46R6CnaKBZfDrYcvt6iwYmSchSgIkwOkkY9avu3AqljwASf0qVRuWwwKkSCCCPgay7102a32Xsa8OYUEnvx05jOY+k8U1VCaJQQRM9zJz/AOL1q+ow+WvsrP47+oooorogUUUUBS+pS4Y2MBzMifSmKW1niVu1t8y4qbjA3GB2+gyBJ7kDuKAdLkCGH5p+P8vb+lRa3dgdaz1Tj/29qLni1pVRmcAXCAkg53RGInJIHzYDkiszxnWB0svb1PlKbygk7lLQSpXjHUIIYR8jBoNa4tzbhgDLfTMdvl9O9RFu7t99d0nMYiMdvXNYF3UM2jsMNYtv2oBubmO4AuI3MATGCdwg7CDAMjy9eY6NSNYts+aZub3YQS5ChmAaFBDdQgrbydpkB0SK8ZYEyM/CBPb1mhEuRlgTI+mJ7fOkNMrC003wfauQQ5baJPRu5lfliI7TTDk+Ux84e97wkRxjvFVJ0i3s1YDR1EE44+QnsO8/Wq71u4W6WAXGIz8e1T0oMGW3dR7z+h/47VTrPFrVoxcuKp2s+f5VBJP0VjHfafQ1lVPE3S5iGX3RPznJ44j5V55dzp6hgDd8TInt6VDWeM2bUeZcCyCRM5ABOI7wDA5O0xwa91fi9q1t8y4E3AkbsYAk/LAPPoaxqTpchYYAx1HnOM8fP05oa3d2gB13ZkxjkRGPSa8v+K202bnjzBKCDJxOBEzkY5kgc1k+Na0N93uJqhatklsll3joPMYESmR/mgjIAIbRV4GRPVP9O1eFLm33hPVntwY7esf96z9BeJ0+nJvAkKoZtzQ5AAJlgDkjMj83rTLE7LftI6hJk5zxnPOINXJ0i3s5bBjPqfpOP2pe5bu7jDrHYRnj5ev9+l2lHSJbdzmZ7nE944/Sua8V1DJqWP3xVG6xFosywA1osDtBnCtMdr43QACZqp46C8lyTtdQO09sfLOaLiXJMMIjH/tPwP5oNc/45fZdQ/4xUBRYtl3UrDIWYbQRKqCZ9LnUNoFWeNhzfcDWramx0qXKbTvUbyeMSO4J3QcEEY1u6hLhPQygY5z6z2+X98jpcxDDhZ+PMxjE4pDxXxFLb7W1K2iUGGJHLbZ9BkjMyIP6J+P7jeAGsFoG0Tt3lJI3mS0EAHBnmLLRgsRrNtxleBBEwJ+fftxXu1+nqHA3fHImMek0tqN3R7YA7cxIBxkjmAfiSRHfNSusTs9oBKnuQD08/Lv64qpE2nLQMDdzGfnSyW7u7LqRPEdp+XpTFodIzOBnmfjSyeMWTc8sXFL7iu0cyJn9BBE8SCOcVC0jbuz76xu9O0jHHpP95r3Zck9QicD4SuOPSfr9Kz41Z3lPM6gyqQATBYkLJAgSQRPEqRyDWFe1BXVmdYpm9ZAtFmEAq4KwFIJJx6EqJgjIb963dJ6XUCe4nsPh6z/fErqXN3SwA9D8h8PWa53X32GqYffFANyxFve6lRAJgAEGYM9ouZggE2a8OdTcA1qp/ChC5Xbm324Y84BE+eAYhSQ37yvnawHpPy+XrRcV+xHH7w3w9Y+lL6onefbBZAgGfh/f/mj0qWqneYuhekQJjuMn+5zFXpz2eFFFFQ6CsvxrQW7hTzLHmxu9cA7ZGOZgGD/JWpWR9oL5Ty2F7yoNwkncQQLN0mVXDR78Njo9a2MpHxO2ttNPt0bXdtwlQpYsvVJIJySfe6sErmORHWMr6fS/gmYeYoVCTNsCVkkdiv8AN65ir9pFjSr96Dnft8wM8XBsuAyQWkxmXJErPMVJgRp9OBqAT5iAXAzEMJbBK4fGJaFJEwMCsaXXRqNJpw+lA9qhFuXJTzGIJxuJIVzMwI3THFVWERtGhfRbR56k2zvkb32s+AWJCu0g4wcxTOnc/dbP4neRfRfNBeGi9BUlfemCknpMz6UzY0pbTqLN8ORdV94uMVhbgdkBBJKwNkExHNBHwqygsGLO32rysuZIcpvBYbjKgN6ZpwqPLbowG46sxAn1HGPlVXhfht21Z2PeNx9+7cS3EgxkzGDj4wZyxbGmbYw3kkmQSTjjuPlP61cvSLO0tL+YBYAYxzngyJ45/aud+06r56zovOlFBc7oALMPyg+7JMwSPMBHx6SwjCdxmSSPgPSsX7RXSHxe8ubNwQTcyWuWVDAW8FgSFH5j5npNTVTwr4q6h7J+4u3sTkFgyAqek7e44PJG8kZwffHLSBtOv3I3VFtgCpaEUBYAjOIByJESMiKa19zd5W2+AGsXTO9gGG1IfcBtkYMkTkx3qHiblUsfigsWrm651kMBbEuADtJ/MCxn0PNY0prbgW3pG+4u5FpjCb91vptkoODukAjdn2frxb4oFddL+BLggjaCR5YOwbZXHHUJ/wBLsci7VofK0ynU/kcNcDuouDyGBYMNwH+oGYmNkialrg3lacDVBGIceYC21vYXOrHSY9/rx0djQX+H2dunsTZ2kCdg3dJILbRJJ5gZP/FMhQUSbcdXGcSTn9ec+tU+HXJs2j5ofJG7qhgNwie8R7xiYnE0yfcSH/MMyYPMjHb51c8RfVuiA2CBHOM+pnnNcz4rpg+pcDQljNr2pLAHNoboBAMKYwf8nMxjpdB/DHVu56vXJrC8aci65GqFoKLBKkuf9aIHB3GCQuT5MGJkTfVTxT9o1QXXP3Lz2ZLcxv6hLSrQNv5EXuesSIEGz7R6a0bj79N5hNpJIN0EjzApU+WImCSMyYIMDNMeKwbzhtQLa+XZmXdY9o2VMhQSu4SDMgEyAKt8b8JvXS3lXzaBRVkM0hg4aQBgYkSMmY9CMaU+0dpBdLHT728mQym6DKXF2J7MQuXJDTI6phZr3xvToHU/dwzCwxRgXBBtspRBtgA9bFTIIgx3p3xfwu7db2d42wbZXDsOrejBoGMBSPUhyJFe+I+HX2I8q9tItMhLFssWtkPtHTuAVhP/AF+mCF10ghGNoklJA6twOCAcfHk5xXuotghPZz0GAZxiYP8A3qxtO5VQXlgsMRIk9OQBgZB+U1O5ZY7YbIBBPqY5jjnNXL452erbPujEYGPTHFcnbVfvR/AMG8/Fzrj3+psCMmLgBheqeR1dcoxXOeYTqo+9hQNQzeWd8tFq0ptgsQMbw4USs3JiVqHRVY1AXVsPuLjdeX2oJ2zFxS5nHDFschz3A3Qu6YPq2jQmRftHzSWjCsxeAQD7gHzYSCQAXSCdQ34gLF9IUs3+mu5ArYaRkbTAJJyZBq1zkagn70EUX9ONhLmSwjaAcQ0jC4nJyDQUeLIo1DRovNJuaclhvgyGycbZXy1GJBlJ7VPxfTWjffdpt5LaaWBudW9ijE7RBKKqkicgCYgUzq4OocNqAi7tMdpd1MjzDCyQvXG2FnCGc8LePE+a0avygDpsS8yWvAAAdPWTkL/pZIwyhs6pV3GUkwuerMkggxgY/avdWBuJ2SdoIImcHjHf96t1GnZiYcqCBwTyJzHHf9hRqLLkna23Ed+Z5jirlc7PTNFFFQ6Cltb4cl4AXF3ATAkgZUqZgieliM+ppmigTfwm2VVCsqrbgNzZJmS2eudxndMyZmvbnhltkVGBKoQQC7H3eNxmWHwMim6KBMeE2xbW3tO1WDgbmncG3gkzJ6s5JzVui0KWUCW1CqOAO31q+igKKKKApXV+GW7pl1JO1k95gNrRuEAgGdo+lNUUCWq8HtXAoZMKpVQCygAxiFIHYfKKLvg1plRSp221KoAzAAFdvYjtgE8dqdooE7/hFp1RWSVQEKsmIKlDIB6uliMzya91Phdu4qq4LBZiWbupQ7sy0qxGZ5NN0UC9vQoqhAOkEmJJyZkkky0yZmZmrPu6wBGAQRk9v96sords08VQAAOBSWq8GtXGLOhJIUHqYCF3QIBjh2HxDkHmnqKxpLV+DWrrbribjAGWaOkkiADAOTn0Yjg07RRQFFFFAUUUUBSX+DWvM8zYSxbdJZiJhBxMf5aYiJRTyBTtFAp/hdvzDcg7yZnc3oF4mIgCRwdokYFRu+D2mfzGUlpRp3NymVxMRIBiIJAJ4p2igSv+DWnfeybmlCCWbBTcFgTA99uOdxnmrH8OQuXKyx2dzHQSy4mBBJPHc0zRQFFFFAUUUUH/2Q=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3797" name="AutoShape 4" descr="data:image/jpeg;base64,/9j/4AAQSkZJRgABAQAAAQABAAD/2wCEAAkGBxQTEhUUExQWFhQXGR8aFhgWGR4bGxwfGh4gHhsbGxwaHiggHBonHh8YITEiJSkrLi4wHR8zODMsNygtLi0BCgoKDg0OGxAQGzAlHCQvLCwsLCwsLCwsLCwsLCwsLCwsLCw3LCwsLCwsLCwsLCwsLCwsLCwtLCwsLCw0NCwsLP/AABEIALwBDAMBIgACEQEDEQH/xAAcAAACAgMBAQAAAAAAAAAAAAAABAMFAQIIBgf/xABGEAACAQIEBAIDDAcHBQEBAAABAhEDIQAEEjEFEyJBUWEycYEVFyNSU5GSk6Gy0dMIFDM1QnTBBmJyc7Hh8AckNEPxgqL/xAAXAQEBAQEAAAAAAAAAAAAAAAAAAgED/8QAHhEBAQEBAQADAQEBAAAAAAAAAAERAjEDEkFRIfD/2gAMAwEAAhEDEQA/APZ/9Nf+n+VyuUpO9JKleogd3dQxGoTpWdgNrbxj2PuTQ+QpfQX8MHBf/Ho/5afdGHcAl7k0PkKX0F/DB7k0PkKX0F/DDuDAJe5ND5Cl9Bfwwe5ND5Cl9Bfww7gwCXuTQ+QpfQX8MHuTQ+QpfQX8MO4MAl7k0PkKX0F/DB7k0PkKX0F/DDuDAJe5ND5Cl9Bfwwe5ND5Cl9Bfww7gwCXuTQ+QpfQX8MHuTQ+QpfQX8MO4MAl7k0PkKX0F/DFZmamVRiDlk0K6o9TQmlWeIF7n0lkgGJ9cegx5nOcAdqtSystRwyuzfswdPM0pHpmCA07N2iCFn+q5T4lD0tHop6XxdvS8sIsaIqKj5ILrLQStIjpBYmxJAt4bkeON/cyp+tfrGlI1adE/w6dPNnbm9v8ABacOJk2NWrUePR5dITssSxPgWb7FXAV+Sq5Z9GrKrT5ia6eqnThhE2Kk9UGYMfYcT8LoUayhv1RUVlDKWWncG4spJFvHEOQ4ZWK5cVFRBl6cCG1FmNPlybAKsFvGZG0Xn/s3kGooqtSCEIqlhU1aiBBt28cA77k0PkKX0F/DB7k0PkKX0F/DDuDAJe5ND5Cl9Bfwwe5ND5Cl9Bfww7gwCXuTQ+QpfQX8MHuTQ+QpfQX8MO4MAl7k0PkKX0F/DB7k0PkKX0F/DDuDAJe5ND5Cl9Bfwwe5ND5Cl9Bfww7gwCXuTQ+QpfQX8MHuTQ+QpfQX8MO4MBWZv+z2VqqUqZeiymxBRfwxy7/1S/swnD8+9GmTymUVKYO4VpGme8EG+Otcc2fpEfvRP5dPv1MB0NwX/wAej/lp90Ydwhwon9Wpad+UkT/hGJ6TVL6gswYjae2AYwYXpNUkagI7/MNr+M4xSqPI1Ab3j2z39X24Bepln1OdwQQIMTMR37Qf+E4eozpE2MXxA1SpNgsTFz5+vwxmtUcEwFjz9Vu/jiOfjnN2L6+S9TKZwYgqu09IG34z3/w4C7dO21/smL7ROOmOep8GIgzFJEao9k40otU/iA77eyO/rxjTGDC1JqkjUBHf5u1/HGUapNwInt4X8/VgIKlB9bNGoXgTE2EA+0H/AIcNZVCFAO48cR1Wqz0hYnv7PP14zWapPSBHn6vX4458/HObsX13ephjBiGq7T0gbd/XfvjBdoWwki/2efhOOuOep8GI1YlZtN48PLEdBqk9QEX29kd/XjGmMGFqbVJEhfP7fP1YyGqTcCJtHhPr8MBDUy7cwtuvha40xpv538MMZSmVQA73/wBTH2Y0rNUk6QsefqHn4zjNZqk9IEeftnv6sc+fjnN2f9q+vktmGMGIajtaANv6ie/hONS7wLCSD8/bvjrjnpjBiNGJE2m8fPb+mI6LVJ6gAPL/AO4xpjBhSnWckejEwYPhMjfe2A12k+jGqNx4rA39Igkx6sBpXy7mpqUx4HwsRB9sH/gxPkqZVYbxPebEki5xFmswwJjRAj0jG+3fuZxJVd5AAHaftnv6sc+fjk6+y78lswxgxAajQthcX28pi/hONeY+kGF1GdttjEX8Yx1xz0zjmz9Ij96J/Lp9+pjpCmxMz445v/SI/eify6ffqYxroXhDAZaiT8mn3RhlcwpuDaJJ7fP/AExVpmEp5Gmz+iKdP5yFA38yMJ5fjNAgsEcDk1HqSI08sJrQzHVDL6vbjZjLv49AmZUkAE32se0yNrGxthDLUlUpDgkN3UyekL42kEHwNsL8J4vRd1pjUtTqGkja7X2iG0Eg+AG0iUeF8Yo1TR5VNzqbpMHTpKK4bUqkeiV73veLmpZE2WnRmqIdl5oJ1jUCjEgBmv5Lqka/R6Y3xJXq0ddUNWVTF9dgASAbkgNBgW2mD2xTZqllaTPqpP8At5YdJnSBU1CJOn4UmPSiZgCAxxLI0TUzE06uo6NZVkErVOkkd9PTcG9rAYz7Vv1i5zVJdZLPEiNvUInaDa2B8ssoC89IG1jZryDaQTbyxtVy6htjIUEGR/DH+lsDUEOjpN0gT4AbHvNzitRZ/qdaipT1MwKgElvL2TPh3OI6PE6TEANupa4IEKdLXIiVNiNx3GIOJ1EOVqGrJTQ2u4B8DewHtiO+Kfhz5S1mBFGqChAHSHPOmADJYEwYHgBiL66TxfUOLUXKBXEuWCgggkoJYQRIgXv4jxxijxak7BVYsxMQFY7AGdrLDKQ2xkQceb4AMqalMJTqqyEFWltJJWoFDBYUjRJBiDPfvvwRMq5VaaOIqCoggXC6SraokKsqDBmZBLXxjXofdejqK65YHTpAJJMsLADqurgkTGlp2OM1+LUlZkLHUokgKzGBpk9IMxqSY21LMSMeSzX6kWzHwdQsHdrAHUymsKgBi1xVkm4BWCIADmdzGUXM19YcMw01GHon9jKWE9SmkIPYMbTJC8rBGYPrsVkAqSLgx4djOne2Coi/BkuLL4GLd97eo741r1KTHVDGUmQOxUkWidp3+bw3dEAQspgKfZA1QZ9Xhjp/HL+p6DqlMksNK6izRpFiSxIO3fGuX4pSeNLTq1RKsB0Eq4JIgMpBBU3EG2F801L9Vq6weUEfmDYxB1Qbbib2xVcHbLTSgOrAVQqsANnfmGwBglWIFlgAgAgYi+uk8XdDjFFyoWoCXYqoggkhNZEESOiGk2gr4iROLUi2gMS2rTAVjfxsPRseraxvjzH9n/1QtTNNKqlWBDS2mWRQgbTCkFaiCTuZu1yZuGplXcoqODzQ6iAZ0uxBBiyq4eSDI2J/hGNeibitIMV1dSkCAGJJNukAdUQZ0zEGYjGa3FKSsULHUBJVVZj2mNIMkBlJAuAQTbHk+JHJl8xqpuX62EAHUVDc1VkEAxqJmYBBEWw1nq+UXMVdYcFlCVGG0stMBZiQWVkUX+NtckLyoyOVqBxpKSAVMEEMQe24JsfDA1JYpS46QB6JAMEefTcAX8ca1KtJyrQx1ICCB/CQxFokW1fZ7N+WmmmSpi8eUdV5A8Ow+zHT+OV9qfLMFQksIEljGkDuSQTbEdHi1JiqqTLEgdDgSsypJWFYaWsYNsRu9L9XqlgeWFbmDxGmW2j+HwxVf2fzeWDpTTUKgDAKw2DE9VgBDCnYwBA87xfXTnwjwjJ0aTUdOYRmWtMtSaTNJKQAOqE1BqZ1ei0pA8cnI0hUqxmUJaoGqK9JmIUPWaxDDSNZcGqBEIwN5Ig4UmUY0OVSqyKwKGDpAKIwbUqG2kAbiesFiCxLGep5Wkapek/7c6h0nVpTmlliTpiox+NEgkKLY1NxHh1JquZ1ZhVNRCpDqQqhhTDdWtQ0EL5jWAZGkYs89mKKVPhK2k6RMjxtc+jeZI7CTYYr+K5OjzMyTTq6tCM5VkErUOkxPb4K4PhYXvNxHhtHnElGDikGD6lC/BEAGTJBAIkkaY7HGy4yyVYigh5fwgYaQBAswgwQQYAIn143q0lIpzU2NiO/UPA2gwJOIspRRko9DgNTsHswtMN31XO2J2CsKZYE3Ikxbxn5sXqMScPQBSobVBifYPM+v2452/SI/eify6ffqY6I4aylTokie5nYADbyjHO/6RH70T+XT79TEder58ffKJ/7FfRPwC2cal9AbiRI8sJ8OrK1URl0QHL/ALTlwDASV1baIIGnfoPgMPZUN+pJo1auSunRGqdAiNVp9eIOGDM625gYIUBg6CQ2imIUhjfUKpINtj3xjUHB6vXQinSAalc00ghuotPVKU529K7ET4xZDPkNSVaVMA1Kqs1OnGzhF0jVaVIYtfpXaNrDhTZiaYqq4UUxJOgkuCQ2shj20EafFpi2FKIzZ5akVAoqsXLGnqKcwFQxVvR5ZIhRMiDA3DR0l6gSnQL/AKyP/VOrpB1sdQh1HMGv+7EThfj9YK2ZihRqNFPenJb0zDkkBtJURcRqAuSJsHfNh2CKxU193KegVHogH0NQaxhoI88Geo5lnrLTLqrcrSzaYjV8KE0sGHTFzexjtgHq5E+ih6BuLi4tePXFtsbM46CyrOgmIuLCw8BuIw6ogDGcV9k/Um7BqLSqgaWEMJXuLi0r/rip4LVVmpMadFWbLq3SkMpMalkn0f7u403nte5mdDRqmDGmNXs1Wn14ouEJm+ZTNXUE5ADglT8JAk2JvOq0eer+HEqiPhlVdeX0pQB+EB009MBS4DI02kx03JDMZxinVHSRTokjMkHTTvBIGteqQwBEsAZjYDafIUs1roli4UFuYKmiYl9MlGILGaXa2k3ExjNN82CAqORzjJqNT/Zll7KdtJeIggqJBwCfE64BrD9XpVSK6bUi3TpBLMBJZr1FBEQW8jM/F6nwmYAp0GYJSaWSSevqDEsAzAKhUSLlfLG2cXN635Qe1aULFNJU0iIjUDo5mkmRMXF9mM62YFWry1cqVp6f2cAhjzNALA6tJEarSD5Ag3Uq7HSL05grBG1j4CCbeRxu7yachZM7i4sbi+344bTYT/z5sZxWpwqi/BGQoBBsV6YM+ks7RuPXil4NVVqmXPLoqWy5aVp6WVgwlQZsp1VOnezX3x6Gt6JiZgxpifZNp9dsee4b+tc2hzSwTlaXV2SS4DSeljJspgDYzIgqZVEfDa6lsvFOgG5lZTpp6YVWZQyMT0kgJa5bVIgXG1SqAzaadElc2otTuQwWXHVPMXU4LCfRNt4kyNLNTS1FwBUqa+ZoPRrYqSUa5KFVAixHbvu9TNhmCI5BzAgu1P8AZQuqwMxPMjY7erAKcZzAU5kDL06zAoYFItPSxPMAksRBAj44HicM8XYa6oCUC3LQjWl419QYkibAELa4F/Az65rmVDSFSAylJKaT8G4IA1A6dZpk6r7kbYZzrZgO/LViCiRdNIOrr0AkHXoJI1WJAkxgJxW6UbQJNKQpWGFh0xJjuI9eJC88uQtyRcbWNxewkD5xjZzU6SA06DM6fStEgHffa2MAVAE3Jk6rjYzE/Zti/wAR+t8uOgyFAvFoEeYnFJwqr8JQinSClGE06cEMC5P8UpTMf3rtHecXtEto6rN5RP4YreFtmJpiorhNJktoLFpb0yG2jQRpm5aYtib6qeEMpnyr01WlTg1qgZqdPwZUUgarEqwYtfpUmI22qpLVtFOgagzKgfAzqlF62OodSy/X4IRE42Vc2dCxUC84lmY09RQVFIkq3ocvWIAkkAWG8tVs2GqCmrFTXkFylqZQDpAPoioDIMNB38MaR/tDVCtmYoUajaKXpU5LSzyrkkBtMKRJEax4iWOLaS96VBiaH/sTqA1LKksQCsEkIdMldx29LgwFXk6nwdEtTVCaclNMFenYC8eEXxMKgIpnSo6ogiY3uPx88PYMVqcL5GqWWSoB7x3MAk/09mOdP0iP3on8un36mOk8c2fpEfvRP5dPv1MZWx0NwX/x6P8Alp90YdwlwX/x6P8Alp90YdxjRgwYMAYMVz0ahZpJi8R3upHfwBHbvvOHaAOkTYxfHPnu25i+uJJupMGDBjogYMGDAGDBgwBgxXVqVTWxBMdr9rW3338PXfDmWB0iRB/3t3N4jvjnz3bcxfXEk3UuDBgx0Q0rLKkQDIIg7HyPlip4PwTlcksRqpUhSAQkJA7hZgWj5vLFzgwBgwYMAYMI1KT8wm5XwB3GnbffVfb24Zy1MqoB373ne/ftiOe7bmL65km6lwYMGLQMGDBgDBgwYAwYr81SqFyVmIMQY/hIjexmDt7bYYyKsEht5P8Ar4SY9UnHPnu3rMdLxJzumMGDBjo5jHNn6RH70T+XT79THSeObP0iP3on8un36mA6E4USMtSgSeUkfRGJ6VRzOpQDBi/zCcL8LrKmVpMxgCkkk/4RiWjxKk06XBCrqY9gCJktsLEHAb0qjkiVAHc+wf1nBSqPI1LHj9v+3z41y/EKbkBGBJmwmRBIMj+G4IvFwfDEacYonTFQHU2kEAkSYgTECQQRO4IIwErVKk2UR4z5/hjNWo4NlkePs/HFX+s0gx+FQnmCx7EFvAetSduk37BnMUhqeWW9iD4W8tx43icV9Z/Ufa/w7VdgbCf+H/b58BdrW7X8jIn+vzYVrUhrJLD0die3rjbvjWtRAKTUjSsT6gbj1/079tyG09qbTMdUbeeI6NRyepQN9j6v98YoladOWYaVBJbYRv8A6YxS4jSYgBxJUt4WBht+4NiNx3xNVPGaVSoSJUAd/K344ylR5usX/H/bGlHidJioVwdZIXe5AJI9cAmN4BO2MLxSiY+EW7imL7sRIUeMi48RfGNb1alSelQRO5MeH++M1qjg9Kgjx9n44ibitENp1jVq0wJJm9oAv6L37aW8DjarxKkrMrOoZdx3vEes9SWF+pfEYCaq7DYTjBdoFrxf5x/ScbNXUWm8TGFcwFZkbUI3E/8AO+2KkTaaDHSTF7wP9MR0Kjk9Sgb7eyP64xlnC0pJAVQZPYATO+0YiXidJ4VXu4Okwf4ZDXiAwIaRuIOMvrZ4lp1KkiVA8b7b/wCxxkVHm62m3qn8L48twPKJTahFam5FRjNwb0lSFAWAGOmp2ksI1TqOtHIor/tqTk5hWOqzSrkhlIWzElULd9Mapa2NeqrVKgJ0qCPMx2H9ZxmtUcHpUH/h/wBseYzXClZ80OdT1VIHUQNMmVJleplPSLzBiVtFtn61NXYPWVTABn+9pWD5SVO9tQNtzsZbfxZ1Ha0Cf/o/pPzYwXeB03gyP9MK1cuCyywPREbTZhvexn/+e/Yq0J5fWBG0esREfN239mKyJ2nlYwbXvH9P6Yio1HJ6lAHl6sa5QhUMsIWZPYRvJ+2cYpcTpMUAqKWfVoHc6PSsb2kT6xib6qeNkqVJEqN737Xn+mM8x59ERP2SL/Nq+bEVHitJyArhiSQIBOwBOwsIZTO3UPHGRxSlJXmLqB0wN5MiAO91cW+K3gcY1vXqVAelQR52xtUd5EKItPlvPr7Yhr8VpIWDOAUuwgmNvAdpE+Eidxig43kqb1ndqydVEgI3cMpXSYElSSG03MiwvOA9MXaFtuL+W3n6/mxjmPpB0jVeR7DH9PnwhSAZaTa09ARBlTbcGNj7NvmkNERT6gIJ28dQ2taDaLRMeRuRFqwpk9x3xzd+kR+9E/l0+/Ux0Zk0gGIuSbbDyxzn+kR+9E/l0+/UxNVPH3aty/c9ObITlU5IIBnp0wWsOqN7eNsI5KjlOS7qKgQZdlqDSFhSAWDFVANSBMSdMmIBxZo4XIKWCECgpIqGFsoNzFhhTh2apM4CJR0vlg5IiAAFAViCQVIbcgWFtV9ONJ8Fp5XnUmpipzCWUyFAtzjLFViD8JAUw3SYMTjT+zWayKiktNnEtNMPB1E00VXlR1dDKoJMks0ybifhOepNVyuihT66bMaqBiA3V0o4WG3qySQRqG+oxjhmepFqOinRE1a1OaRDQUYKAIKnSVCknSQNK2AggEBRybVGCrVL89SOkEag1XSQyo0aSK0E9a2EjF1xXiVGk1TWtSQVAgL1awx6JP8AcaxgztvhZuLUkqOFp0tQzOlmQhiOjVJEgmoS7jSLzriYM54jWpmrmlCUGqqtIwZdn16lVWEjSZsNxDHxxsuMslXDhD1jVdNQKxtbabzEeWM1MonSsMeiBtsBHfvc+WDNVACQVUnR49pAIjw/5bGHqKQkqsmmSAT5C1+0Yua53Na8R5f6rU16hTKsWIIDXmSDsL3B29mKLhdfLaioNULyqgKsECgai1bSFAYEtMlenpAGwGPRVGU0GlU06WkOYQgTcm8KRfvii4FxhKtSkFooA9ANqBBgMocwe9PUSpMekLmbYi+uk8a8BOVmhoZw2t+WGCdTaOolkWDNODYwYBMm+E+GjJGogXnAhgyvMCzUtAPLsVJKLLXEEEg4f4RnaDVMtpTLhmFXSUcEhqbFei1xBe+9zbfGtDPUCyQuW1/rDUwoYE2KyQbQQArQRuqAXIIxpgcEyxep6ep6momFJnU7EKdJYdRczOoCIIGEeJ08m2ZrB+YatiYVXGoCidKjSxkjldLCPSIG5w9m+MqprwKRalWVdIYFiGUG9wQ92sAxsYDHEPHc7SV80po0qtRKSPpEszSTeoFUlVGhDN7afIY25+Mm/qyoPSimZYfBrBJkiVMSd9UTfY4nrmmSm+1o7CYHnv4YxzFhYVL0pANiAIgQYgQT9u2JKldRyzAMgx2awmw9nji4i/qDMikMpU1yKPLct2OkgkxtBicVnAs1lOlFZg2moAjgAiXc1DCDTLFWIIsVUEb3vQ6tRMhdOkghrJAkQTcaY7//ADFHwLPU3eiUSkBUoagaZDXli4JDTpBm5UyWa4NjF9XPFbwSjlGqUDSWqXVyVLAH/wBaS2tVIuhpgkEapOom+Jq1PKUnIZagbnwQRTJ6SrzO5pjmKbHVG9lgMcH4vTLUQlOkup6qTTIYAo/LAW4JkKhJAMACwFxstWmzuESg1Rc0FIEuSdKMWmRpdU1EyP8A1x2GMaj4hwygz5gFa4LMqOUKCVrGDBNzT1Ekhrgiw8Z+J8MomrVcrUDqqVNQNOOgrBUvtHLWQ3T4Xwnx7iVJGzPwVF3Vqeoa5Y9LMusSIIK29cjUYUucar0uZVVkos3Kpk6m6tJqCSykjpWzATcjcE4Cxy+Vp6KYCuBygFBgEALABm4aGxNUVH5ZbVeb27dV/D0e2IqGYBWkzIEJpatJJ1LYEr4+N/LEjVlimdK3JgE7EA7eMkR7fPHSa53P9a1OX+r1S+rl6X1zvpAIbbawxQcCGVNanoFZai3BJhWLc0AHR8HsHYEelIMnHp8uytTPSoF5FtJkXv4ePtxQcJztBquX0Ll9bq06GBYBS/Up/iGrUI36nNoMxfV8+Fv7P0cm2jlc2VqallVJICU4bWqk6NOgEyCTIadsQMmSL1iBV1q5YwFM9VWdLBTEHmXJDKNFxbD2TztGaZRKE/rD04pkMQZCyCCDsEkaT/DsBIjz+eog1hyKVRkzKo2kF4DBSXfSpKt8JUhYgtN9zjGjO18mmYr8xnViIc2KkfBF6YgFoI5cqexYiJJOnH3ybVqhqcxjySW0KrrGgmIIJ6qYIII0MBBmLM8XztNamZXRRLotJyZBeHZgSQWWGGhYAaT0+QxJxrP0kqsGp0nZqBMMQHKlghDBtqcMSSewbaMA9l8vTSlSBDALTgTGyCwOoAzE9hiZaaMEs3pEdt5kz6yO2ClmVqCkx09aEgm24+LJt7TjfWIpyFu1u28kEDx/HHSeOd9S5FAFMarkzqiZHT29WOdf0iP3on8un36mOiOGVAySABfYecH+v/zbHO/6RH70T+XT79TEder58ff8pq/Uk0Fg3JXSVAJnQIgNafXiLJZrMGoFemVp8mWeBqFSEsBJB3ftuvhEucF/8ej/AJafdGHcY1QcMq5rmUw4JpmmgfWACGHM1NKmJJ5VogzaIOJeH18xKK4bTrq6mZVmA/wXokAAoTeD6N4O91gwFBmK2aBqKgcjm9LFVkJpWywV6dWvqMmBsZGNs/mM0r1eUmsdGjWBpHpa409Tf+vfxMbRi9wYBSsal430eEgN5bHDKCAO+NsGN1mI8zOhoJBgwVAJ9gNp9eKrhS1yaTVGdfgBzVOiDUMAxAmRDE3jqWO+LTNJqRgADIIgkqD5EgEj1xio4Nw7MU2p8yoCiUVQqrEjUoAJgreY1arG8XGMahyb5s1aGrXyxrFXUEBN30kwN45ZtG/rjOrNll0loFZgdYUSmpSDIGwTWALEkgza/ocGAoc5ms0nO5aNUPMHLDBQunRcAggxqBEmTfw2zxKpmRUfla9PwRWVUqOo8wASpPTp3PjG0YvcGASWpVhSV6jTllF1DWsDuf4sSVXfpgE7yIgbGJ7i8YZwY3WYXpFuWdUhurYCdzEC4mIwhwivmDyxVUgcpdRKjUXuGkqYXYGwgzi3wYxseeytbNnlKQ0c1tbMq6inMbTMEBRy9OwJPlBxu2YzQchU1Ia0aqkCKelNgnbVzACb2EzM4vsGAos6MyWqrTZgC9LQWUEBSwFULBU2W8kzvHaLwYzgwBgwYMBh9j/TFFkjmjUo6i2jSRU1hQba+owLljyrCIg2va+wYCgpZrNDQBTZ5rMHZwoinrEEaSNlJIt/De++uYq5sO/LDMBWOkOq6ShpCFBBBC8zV1GSN7iMehwYCmzVfMLVq6AzJFLQSoIBLMKukAqWhdBufGJiMbZ+tXWr8GGZeXsVGkNrW+4YnTrOmYsBacW+DAVmSesKVLWCanL6wY9KO8ExfwMYZ1vCE7z1AC0X3n2YawY3WYhywaOoyZPl6u5xzl+kR+9E/l0+/Ux0njmz9Ij96J/Lp9+pjGx0NwX/AMej/lp90YdwhwpiMtSIEnlJb/8AIxPSrMZlIsYv9mAYwYXpVmJAKR4mdrA+HjI9mClXYkSke31+XkPnwCzrU1NcgeU3usR4W1C3r8MOZYHSur0oviNq7zApyPGfP1eF8Zq12BgJI8Z8vVjnz8f1u6vrvZmGMGIatVgbLP8Aw+XkPnwGq1uncX8ri23mfmx1xz1NgxHrOmdN42/piOjWY+kmnfvPh5evGNMYMLUq7kgFIncztb1YyldpukX8fX5er58AvWFXW0TGwvaCAAfIgz9vlhvK6tI1bixnytPt3xHVruDApyJ3mPDyxmtWYGAk+c+Xq8bY58/H9bur672ZhjBiKrVI2WcYNVoHTuL+Vx5ev5sdcc9TYMRhzpJi97er8cR0KzE9Sad+8+H++MaYwYWp13JE04ne+2/l6vnxkV2mCneN+0xO3twC2aWrqbTMRaPDT699Xtw3lNWkapmTv4SY+yMaVq7gkCnPnMdh5ev5sZrVmBsk+31+XkPnxz5+P69XrXTr5N5kwxgxDUqkRCzb+o8v+RjBqtAOm8G3q27d8dcctT4MaK5gmL3t6tvnxFQrsTDJpHjM9vVjGmMGFUrvImnF/Hbfy9WNue0+haYme0gTt4En2YBfNCrrOmdreHon2Tqj7PPDlDb+L/8AUz9uIq9dwYVNXnMf0xtUqsCAEna87TM9u1vnxHPGW3V9d7JMT4MQmqYXp3F/La23mfmxjnNpB0XvadoBjt3t8+OmOep8c2fpEfvRP5dPv1MdI02ncRfHN36RH70T+XT79TGNfeDTLZBArhDykOpjCwApIJ7AiQT54R4fl2AqIK6EtlgFfmlmUjVD6YA0gOvUCJgGBNnKoQ8PTmMVXlU7qYII06YMj+KO49YxV8IyeVqM603dg2WIYDSIWpCmADOqUMQIEm5GkAGuC0iKlIcykwAdumrLdTN0gBADTW9rXH9y+nAuGVdNI85KpSpLuryLIqsB0z1EFo1CCQSXvOvC1yy1qADNzHBqKCIlnFQy4m5ANXxiTJlhMXDOEUAcvpataqwUsty1FQvWTcHTSI877WgMpwyq1RwubSecraAS08uozGdJUqdJCleqdAuBYT5nhtSpWr6ayE2hNYtMFTUUo3o3teQwjSblepwjLhnc8wxWCMSoJXUSywWvANWFYXAIgd8ScVytBXzFRy809LtqVSoDkGwcwyykx4zEk4C9r0GLmHEwLAwYtIi9j4+eMmmS1PqU9ItMTYzAi4Mj5sYzNBNRJmYB2taBbxmwjvjSpQSFu0cu0eCj7GhjjpHK+nUimnUQAolibAdyb7DfGKWcpsQFdSSuoAEHp21eqe+E8+ifqrhmKoUMspuPNTJvPnii4WmVnoqPFRKhqADpG+vUwkDcwoJ8RIuYvrpPHpafE6LFQtWmS86AGB1RM6b32O3gceb4fQZHpE5ik5Fc6vhiJ+DNMwoWC5LKxU7Hv1Yn/s6+WmmEqktqeFaJLlQNRiRq0K0Gby+5mK7JUcqXpcurULc5VUSsmAroSSbgKgF7wY0ghdONMV8q6vVmvRbVVAhqugoNVRhEKYqhSEEzZSbaQuGs3w93zGYiqjakhaeuCsinBYFGjSVYg3/abAkkpcRyuVpms1RqgmqVYmx6g9VwpkHQRUceqwBJkz8Z4fQNTMuxqzoVnhdQCuUB0z2+BBMRBk37BePRYFZqAEKAd/CDaZgm+/z4y2Xb4NS4kLG8ExvEzMi3/Ixq2SUFV6iQgibzp6fVN742NBDy/Sgi0fSHqO8Y6SudhqiNCdRAiSTsAN7mw23ONaOepuQFqIxYEqAwMgGCR4gG2Fc2KZytQMStPluGK2IEEMRHffbFVwQZf4IpUMfDFQRGpi7mrLCVPVqMAk2mTuYvq549IKymIYXMC+53gey+IBxGlMcxJ1aI1CdXxfX5YpuFcUy1Rl0O+oN3Fp0gAEiQCQyd9yBvYKcNo5YuwSo2sVVvEvZmYBSskL6akn+GxgQcLn4Tf16V8/SBYGogKwGBYWLeiD4E9sFbP0kJDVEUgSQWAIBMSR4SR8+PJZ9MoKtdjUqCompukajcNzAgFyQdZG2kjVtJw3mzlhmauqq6uUhj4F1pqQvcMV5cQLk9yIGNXdRgzK61FKFJENYiGuCP4SCDI8JvjBpmKXWtgP4t4I2MXmCPbiOoaLaSG6TTGnT6OnS2kj2Fvs9u/KQrTmYvHcW6r/Njp/HK+1Jyy1B1VwrFWAZTIUkGCNtj/pik4LSK1aJ51JwVqSBWJ9JgQEUKAwBR72Iki+m9u4pHL1QxPLKsKh7gaerx2XFBwWllzXotTd2chzB0/wAJYMW6rzzO2qYBkdUxfXTnxnheWdTTDV6NQ86Wbm9UqqAhBp3Y9TKT3iTrJxNS4XUZ60VkduYps/oaXdpI0khoIQgEEhLMogBPLZbKUjRUtUk1go1WYmm1NEDXkrrWmdj42AtLX4TQ1VDNUE5habHSDckulzfQGr2O3luTjW/FuG1alXMKmaRC40hZJPUq6QwUqyEEHqBNmNhJJZ4lw56mYI5y3p/sw+ljuCIKt0aoab7EEHcLcY4bQNTMO/MJRVqMCqsoV99IcwV+CJjsZN5xLxThdE1G1GpIo6hMaYQaCZc6Z0kBgbEROAthln001NRQ4QA6bDUBcqPD5thjd6RhBrAgkb+Y8rkQRsN8RUVp1EpMCQrUwVIGkREgx/DYnEi0UIp+lGoxaNzJBHa4x0njnfacy9LSD5mbbeoeyMc4/pEfvRP5dPv1MdEcNVQnTMee/tvvjnf9Ij96J/Lp9+piL6vnx96EfqCllVgKCmHbQLKCJYAlbjcC2FuEcSpu7IiKvwKkNrPUAqvuNlHN9Pcknww7lyRkkKzq5CxC6jOgRC9z5YVyGartVUMhSmKJn4MiWimQT5yao0AW0kncYxpfg3LZ8s6UklqUlhVdygXULEiHAZyqkwYZ4i4wpleJUteXUUxLV611zDsFZX0Fr+lq1EwRaSP4icWnCc7mC1FWpwhpgu7IVYt1arAQsELYxOskbQbwIBsBgPKZrN0w7nl6mXMwdOYcnUUXSYGzlWK6IgaYnbEnFeIUKb5rmrOlaerTWbU6nWdJSQFiGsLEG+5x6cIPAYNA8BgEK9RJHSCNIgFuxYD0TYbi+NjUQaDEDQSIYggAC2kWNu/lh6MEYr7J+pPNIpoOCqlSplWaFMzOprwD3N8ef4LnaFStSCUQObljVLF2IluWWW4h5D9VQ3sBe8enzVkaPAxC6jt2Xv6sUvBM1mGKCohCmkpaaZUq2gar7enI0RPeYxKinB69LmZcrSRSwdA6VWfqQuCs7uAFJDMIGwiwwZTilFHRBTQHnusrULhSpWmItMkVANAELJ7CcP8ACc1VJphkIBDyzUipMMYFoFPpCtcEGYEEYVObzMhVRv25lzSjpFRLAWABptU6zNljc4CPOFGauBSpvUWui6TWc6i6BQYA6DDFSoEaQ0yLY1/tBnaaPmQyB25dIECu6lldysFRASCCbb6jtJw3mM7mFeoKdPX8MApamwUIacyColusadV41TsMSZ+pWNWslMH0KehjT6QSxFSGjqIXSe/2HANc5WCGJ1UpHwh2MSPMQZncxiU1VimSImYlzIsb+du58cN01gCbkC5xtGK1P1JjQ9FhpBQhgVc2O4bUb2N5OKLgtag9XLkU6YaplzUUisXM6upYI6hNR+s3PVYY9PW9E+o7Cfs7+rHneFZnMtVoakYIaI5hNMLD9WqRptcDYjeykHUs1ULcJzNAmgFp0gzVKqaVrlo5LFAwBADgaacTGmVA2GJP1ikrMVppqTNLTOms09ekyI2/aEml6MyLzOJcjWzJNLpMcyoH1U9HSHbSxle9PREEGd9V4kbO1ldgtNm/7gKC1IgcshdRBEbE1Ia4OnzGAQ43mcuhzOuijMhBhajXDoxYtpHwUqHBAkNIn0sM8Z5XMqg0qbtopvBqlSesAsVsFKhUIYGTpAtAxLns1mFq1OWrEBliaRKkGm8rIgsNfLvNp8AcT5/M1VqPpQt0IQOWSoOuHMiC5CnVoBk6YEE4Bha6aUYKCDS1LczAFhBvsTc3F8StUU8qQLkgdREEA9v4tiPb542eq3SQCegk9JF7Rvcd7TgDvCWJMmRp7Xj/AA304v8AEX1migNIgqukgiCZBG1yRsR9mKPg/FaXMo01pqCyE6hULiWLyqsRL/siSxiAF8Yx6Ci7FJYQfIH/AEOKTIZvMGpQUowSDzGanpJtUBB2CQVpHbq1iIg4m+qnhbJlHNMpSps36w6n4d3jS4ZmBIvZFfSYAYL3IOIeI8Qpq1UGmGIzShguYfdaa1FqMLaSLDSJA0jeID+UzuYDIopypquHZ0ZOkMumAot0EkMbHRBImcbVHrs1RUBH/cKAzU9PwelSdJiG6w41X39WMaS45m6a1czqphmRKLNFd1OnU5WVX0NLLbTM657nDefzlNaw5gKn9XLD4Z1cDUoKlAbSSvVJJI8seg0CZgTgKA9h4YCpyuapNRouiwjUtSKWiBpkArsbWw0GSKcKANZAGqIN7iLNf/XDsYIxWp+v+ocmwKyuxvcyfb545z/SI/eify6ffqY6TxzZ+kR+9E/l0+/UxNbHQH9mc0tXKZd0IKtSQgj/AAjFnjkr+yP/AFGz3D0NOg6tS3CVV1KD30wQRPrx6L39eJfEy31b/mYNdJ4Mc2e/rxL4mW+rf8zB7+vEviZb6t/zMB0ngxzZ7+vEviZb6t/zMHv68S+Jlvq3/MwHSeDHNnv68S+Jlvq3/Mwe/rxL4mW+rf8AMwHSeDHNnv68S+Jlvq3/ADMHv68S+Jlvq3/MwHSeDHNnv68S+Jlvq3/Mwe/rxL4mW+rf8zAdJ4Mc2e/rxL4mW+rf8zB7+vEviZb6t/zMB0ngxzZ7+vEviZb6t/zMHv68S+Jlvq3/ADMB0ngxzZ7+vEviZb6t/wAzB7+vEviZb6t/zMB0ngxzZ7+vEviZb6t/zMHv68S+Jlvq3/MwHSeDHNnv68S+Jlvq3/Mwe/rxL4mW+rf8zAdJ4Mc2e/rxL4mW+rf8zB7+vEviZb6t/wAzAdJ4Mc2e/rxL4mW+rf8AMwe/rxL4mW+rf8zAdJ4Mc2e/rxL4mW+rf8zB7+vEviZb6t/zMB0ngxzZ7+vEviZb6t/zMHv68S+Jlvq3/MwHSeDHNnv68S+Jlvq3/Mwe/rxL4mW+rf8AMwHSeOZ/0gcyr8VhTJSiitHYyzR8zDBmv+t/E3UqOQhP8SUzqHq1OR9mPnOazD1HZ6jFnYkszGSSdyTgP//Z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3798" name="AutoShape 6" descr="data:image/jpeg;base64,/9j/4AAQSkZJRgABAQAAAQABAAD/2wCEAAkGBhQSERUUEhAUFBUVFhUYFhcVGB4aFhobGBkWGRsYFR4ZHyYgGBkkHBcdHy8gIycpLiwtFSAxODAqNScrLCoBCQoKDgwOGg8PGi8kHyQsLiwsLCwsLCwsLCwsKiwsKSwqLCwsLCwsLCwsLCwsLCksLCwsLCwpLCwsKSwsLCwsLP/AABEIAL0BCwMBIgACEQEDEQH/xAAbAAACAwEBAQAAAAAAAAAAAAAABAIDBQYBB//EAEEQAAIBAwMCAwUGBAUCBQUAAAECEQADIQQSMSJBBRNRIzJhcZEGFCRCgaEzUsHwFUNTsdFi4XKCg5LxNESTwtL/xAAXAQEBAQEAAAAAAAAAAAAAAAAAAgED/8QAHxEBAQACAwADAQEAAAAAAAAAAAECEQMhMRIiQUIT/9oADAMBAAIRAxEAPwD7jRRRQFFFFAUUUUBRRRQFFFFAUUUUBRRRQFFFc1474ld85rVp7istlXQW1XLMbg3XWcELbUIJ4nf3MCg6WiufX7SvFkeUC+ot22s9UAsQDcD4lQoO7vIxzzZ4glwai0tvUXZd97J0bFtpBf8AJugkqgzy89qDcorl9Fr7qrZuteZxdvtaZGCxBe4oKbVDAjaDkmRPzqzwHx43dQwN1XS6He0oKygtuUgxnqUo+fVvSg6SiiigKKKKAooooCiiigKKKKAooooCiiigKKKKAooooCis+5qX8xhwoBzHA2ghh65kc/pgmmtJcLW1J5Kie2Yz+9cseWZWyOmXHcZtdRRRXVzFFFFAUUUUBRWW2seXmQBIEASDuIXtEEZkzxOMVpWjKieYHHH6Vyw5ZndR0z47j6lSOv8ABbd4y4adpU7XZdynOx9pG5fgfU+pp6iurmQv+B2XLFkywQSCQVFsyvlweiDnpjNMJo1FxrkdbKqkk9lJIA9MsTjmr6KDMs/ZyypkB/z7ZuOQpedxtgmEJ3HIzmrrfg1lfL22wvle4RgjpKQf5htPf4HtTtBoCism3rLhSTIMrAjMx1LEZj0+PvVrVy4+Wcnjpnx3D0UUUV1cxRRRQFFFValyEYqJIUkDnMfvWW6m2ybultFZlnVXJSQSNxBaJkZieIjuY7CK06jj5JnNxWeFw9FFFFdECiiigKi1wDkgfM1Kqb+kV43LMUEzdH8w+tBvL/MO/f05qttGpiRxujJ/Nz3rw6BIjbgT3P5uaC43R6jv39Jn/Y/SvPNH8w+tQbSqRBGJJ5PJme/xNV3NPbRYIAWfU8kR/t/tQMC4PUfWgXB6j60v7NUmYWfU8rj9o/agLbVT2AInnkRE9/jW6Tsyrg8EH5V410DkgfrVenCgHb2MHnsAO/wikvEtbp7b+2dVYKWzMwu4zj4KxjnoPpjK2NE3R6j6155ox1DPGeflSOsv2EZVc9RWFA3FiFloAWZMKTHJ2nmDULus06+XLDrWbcSdyqN+I5wJHrnmjWibo/mGeM/L/kfWjzl53D61n3tXp9toM423F9nJMEQrfSI59YqF/XaZbdss4COspO6CDDT+457sByYoNTzB6j60eaPUd+/pzSoe2UUz0tlZJHvfPI57+testvaOykmOR70j+v71uk7NA1E3lGNw+teWCI6eJPM8yZ5+NZ+o1WmF0qzAXCVBGZlyqjj/AMa/LeJic4potdA5YCPjQboHLD6/r/T9qztZrNOrsrsN20Mw6uBCyY7DcJ9AwJiZo1ut09t2FxwrBNzDq90dE47ANn0BB+NBotdA5IHzPz/4P0oN0fzD6+v/AMVneI6zToxF5wCELwSfdWc47845MfCjX63T2mVbrhWABUZ4BIEAd+YHJg+mA0vMHqPrR5g9RnjNL3vLEBjGIAJPAz/T9q9dUG0HGOkZ7Q3bvj9qrSdmAZ4qIvLxuH1osxtG3iBHy7c1UuhQGQsGZ5PrP+/+1Spb5y/zD60eaONw+vy/5H1qo6FJnb3nk8mDP7V79yWZjJM8nmQfX1UUFhvKOWH1+X/I+tBugcsPr/fr+9Zuo1WmN0o7DzNygjq5eAvwzAH6/HPuq1unFxldxvESOrAbas44GVk9twmJyGkbgHJH1oNwDkj6/r/Sl9R5ckMc4JEn5dvn+9F/y5IYwY9Txle3/i/eq0nZqigUVKhVGpvspWELTzH6f8/tV9YX2m0bXDaVdQ9nd5igKGO47N35fQIwg87jGYB2MrTbVPtQ+WZbkZx/f9KT8T8Vu20tsmna4WcBgAcDMn4cYJxxMTSOottctaYjWMpNz3grdRywUiJwFK9cTmcmKNUGu6fTFNWyHzFG8BjvPUMyJHUOGx27imyRpaLxK49lHNllZjDIQQRk+uYxgn1mBxVXjOrdbSsNObrF42ieIaCe4mAvw359KzjZL6WzGsYTfPtFDncWuXFC5yAGYQT0nYOARAyPd0Vo/fWlri+2VWG7exRQAACo3MCJxKgTGQ2aO6DVNcsFn07KfMboO6eZ3ZzmY/oMgNtPlt7Inq4kmcgyO/P+1L+FbfIJS+bga6zbzOd1yYwBIiFniPhTKgi23tCTu5IYRx+vx9M1cvSLO1+kPvQhXqPM5wM5+n6Vzv2qHtcaJr02SC6lxht4K9BHAJHIxeOQJno9I87uqetvXHwzWD9pbM3JbWPYXyHwAY52TMEElrqY56RHMiL6ueKvHJZrX4Jrhay25pcFQVO5SRBJHEGCd8SDMy8TuGdOzaJ2PkuWILlrcoJSVklpgSc4kZGXfFtA7hBavFALbD82RNsjC9P5YmJAYx3FL+KApbshtSRtsXQzt5gLxagudhwwPXnqwY71jSvjEeVpivh5uRaaEYMfLGy2RbcDnIBgg/wsZirddCppduhZgoMBd262BswDgyY3jdH8ITByLvENT7LTv54XodixFzY48hzkLGPz9WejGamGm3pIvTyJJuRcizcBDR3wW6xynrQNWraizaC2OmPdG4xOT7wDEmSeoCYzVre4nsp6zjOMnOc55z61VoBtsWvbh4H8QEsGw3pzHx9OBwGQOhPaT1DqznJwYJ+WaueOd9q/StKDpK/A81k63w5DdZvu5LE2yWUuCSpQg9J9UX/8YmYArV0ghB1bvj/fPzrnfE7AOpffrHRSbAFuDGWBCiQQ0+S5x/O0wBnP1WrYq8dB+8OV0LXCFQ71Z1LFWQqBtIBO4AfDZJ3ARU/tAwF+4W0L3gbIBZN8v1CE6cHv8e3BMT+0dti7xqXtAW7RbYtxiOq6NwCyO84zNtZwRU/tHf2OxOo8oC0nPmxPnLDdGP8ApIGTuE4ipUo+0yA386DzwbSBnIeINxhHSDlQWMxI8zGJqzxkjzkJ0TuDZguCwKg7xtJSfdnMAmLpjuGs+0t2GPt/LBsMDPm97toBl2Y3CYEZ6xMgQbPFzuYRfCA6a7+ZwILWvaAjolcZOev0mgevoBsAsyAoAiYUdgI9Mdpzii8YFv2JPQeJxjj/AOf969ue6ntfyQWEwfdG4Z/rOeasvDC9f5WkyQD08zwPXNdJ+OdndNW2kAxGBj0+FYtnxu8b5Q6ZlQXCm6CSR1AN2G3pDbp4cCO9bNodIzOBn1+Nc9pQyalidWzBr7J5ZVwA203FAMRhGAj3SFBmRA5ui7/Hr33g2zpX8vzAvmAEiMifSOGmcCe4E2/4rfN57YsQq3LahmBhlMlyCMCFEg+sLyROdc07feWnWtB1FseWVfkRdCj4bemfd4nIipXkddWSNayhr1oeVtaI2M2wEggSAcjBjJBFBT4ixGqbboXabtibim4JgKd/TggbVH/pCQYAr3xafvLldCzkG0d6s67iAhEbSAcgD4eTJmABdrbA+9Nv1jqDcsRagwZBKrkEEE22aR8ZiJo8dts1141L2gPu5IVbrESbwBESoBJBx3tAHkEBr6kw7eyLYGROeMY/vprzWjrPsd3SJOfX4d6nq3hj1x7n838x9MZ4/wB691rQT17ekfzevIjE/wBmuk/HK/p2iiiubqKyPtApPlRa8w7n/wBQQfKuQSbfugmFJPZzWvRQc6ARp9Nu07Da46ALm5QocKwCklcRhiQN0UN1aaz+FZfaibRFwkdT9TbYJk9ZL4M5zXRUUHO21/C2fwvl+2tk2kFwATdlnAUKwAJL9QAx8qm4nSofu7LuvWma37QuJuqWZiAGLL705EryRBreLD1HrQDNBieDr7Bvw3kjzBCQ8xCc4BJHu46QEAEgAnQZibbezIyenMnMnjPrTlFbKyxRpUjd0hZZuPpJn5VXrPCrd0g3FkgEDJEAlWxB5lVM8gqD2puispOlI0aAKoUAKu1QMACIgAYiMVXrfDbd2PMXdt3AZI94QeCJx9Kaoo0o/hVshF2wLYhAGIA6SnY/ykjPqa8u+D2mRENsbEnaoJAEqUOAc9LEZ9TTe4Zzxz/3r2gWs+H20RUVYVeAJ7z9eTz61b93WAIwDPJ55z61ZRTbNIogAgcCub8dX2tz8Ibx22dpi4V/zpB2gqYnbA/1iGIBNdNRRrn/ABa6VvlhpWvHZZiN8YuM2TlOkhSIE5k4kiP2g0xe4VGnF0m0gBbzNom8oO4r04B3QMwpnFdFRQKarwq3cMuu7oKcmNpIJEAxBKiflUdZ4Paux5iboUqBJAglSRAMcqp/8ops3B6j61KmxT90WFEQFEKASIGOI+Q+lSbTqYBGAIH0j/arKK3bNR4BXO741BB0rtOpB3DzNgAtWwLp3dJg9OMDZjIro6Kxrmr6fijOjFz2qdZV+nptQ6FgVBHVMQItjMgA3XV/EsDp2YG7Y6va7elWYMcFW2sO2ASJIIFb9FBzPiye3b8Kbh3aaGIu7f8ANmYBU7QTgQPa9Rq7xG6V1DEaRrs/dwCN4GDdaST0dBCkRkG5JjJG8HGMjPHx+VSoKrmmVjJE9v7+v717c06sZInEfpMxVlFbus1BRRRWNFFFL6nV7I6GaZ90fL/mgYopZ9bAB2sZ3fpt9fnXja+ADsf83b+X/mgpveHFnZjBBnExyoWDA4xM5+XMuadCFAJk/wB/Kq7mshZ2k5YQPhP+8fvURrundsYZIgjOBP8A2rnjx4422frplyXKSU1RVC6uRO0jIEH4gH+teJq5E7WGQM/GM/vXXTlsxRVdi/uEwRxz8QD/AFj9Kqvaza23Yx4yBjM1jTNFLProjobKg4HqYj5159+93obqAPHEkDP1mgVbwtpYyD1ExMSCxaDjET8f0xGjaUhQCZIAk8SfWqX10BTsY7hMAZ5GPnn9q8bXQoOxsziM4IH9ZrlhxY4dx0z5Ms/TVFUHVYBg53ftXh1nTO1vzY74BP8ASu2nLcMUVG3ckfqR9DFL3NfDEbGx3jHE1jTVBpW9rtpI2MY9BzicV7c10EjY2B6f9Jb+kfM0Cun8KIWGKmSs/JR2xgnAI9O5NadLajW7TGxm4OB6z/x+9D62I6GyFPymefSIrnhx44TWK8+S53dM0VQ2riOk5AP1/rR9693pPUAflJAz9f2rrque4voqNp5APEiaXTXy0bGGYkjHMVjTVVam1uRlBglSJ+Yqo6/MbG96OPiBPyzXv33JG1sGJ/VRPy6p/Sss3NVsursonhbBlMjDSRP/AFA+meJxtgnuMVqUre1+0xsY57D5f817d1u1o2sYnI44B/rUYceOHis+S5+maKXvavbPSTHp8pr25q4/KeJ/Zj/+v7iuuq57i+igUVjRRRWJ9oCfMsfifK6/dkjflIBI4H5M/wCqO4AIbdFcrr2KafTH7+EhhNwEsHyIkj3xwpmAd/YwKlfBGn0348fxV9qpb2gLGBMt8Adxj5YgOoormNYCulsD76E9qPahi24dcAsPeIwSSADsM7QcVX3P3NZ14BW6VN4SZjeDkcweviISOJag6bVXiqyF3H0H9/3NVvqyELBJIYiM+sTxSWnUCy23UT7RyWDlgMnoBJJG0R9CcTV4B8tva/mPVnGQI/v9+auTpFt2bsXS0yIgkf3P94q2ltF+br3dR/TAx/X9axfHv46g6wWQbTdBLKJi51Eggejcg+wPIJib6qeGvGvGrllwqac3Abdxy2YBVWIHSpOSoHH5xXvifjb22thbLMro7M8MQu1ZGFBJPwiT2zWZ9pWg241/kr5TR1N1AKx3FhIJKgkEyfZyA2RU/E7bbdP+MZALLTG8G4QgzIBOZ4MtnEmaxp/VeN3FFiLBPmqWcyStuApgmM+8T2kIf0jf8euqmnb7q7G6JdVmU92V4yeokeoQ/MJ6sObelZNb/lsd0MRdIthgx2zIhWMHPVIMiCeIae5cs6YDWlWZGG5Q3tCU3hoUfyq2CB78jIAIa2l8SdrVpzZKs4G5TI2nuOoA/qQMCr31bBVOwkkwR6UppGZrVo+fJJPVBzkkA4EkAbTIEwcA4pi5LIkXIyM5zz8B9DVyRFt7M6e6WUEiCe1WVRo/cHVuyc/qfWuf14J1TxrQhHlkWyxVR/DEEcP67QRPnCYgEzfVTx09Fcn485GocjxAWgqBvLJMQNszHMGGgdR37cAg1f4xB1LBtb5SmyOjeyR1qC4IIG4A4MzLCQRWNN+L+O3LNwqunLqLW/dmJkjaNqmTjj1deOaPF/Hbll9q2GdfLLb4JE9UDAPdQP8A1F4rN+1THzTGv8j2IhZYcOZIiQScAd+mIIOLfH1bep++NaAsztG8TDBSTtmZa4gj3umB70gNx9Yw29HKyfQGJj647c17d1bDbFsncJPwxxSwJ2WyL+4C1O7+eFHXjGZmrdTbY7R5hB2mYnqIHwq5J0523s3aeVBIiQDHp8KnVdkyozOBn1xzXL2b8aog60N7c9EuIEsAoEbYl1TOCbYghmIEV0jrKK5hATqXH30Yv2jsLEQPadAHDbspgxNqeQVqu85+9sv+IBZu2SLR3ZAk7BkASAwxIJAkSDIdXRXL6hSdW8a0LD2SLRYgAQBtjh5yYBGXBPu9Vfizkalz/iAthdh8szEQoiO8NDQuT5kGMEh1lK39WVYjZIABnPqB2H9xVd/+IZuwIGJIjKz+v/8AVQ15O4+229Ixn1Hp/eauRGWTRoooqFisfx7TqzWd1kXJZ1mH6QUYz0AwCyqM94PIFbFZH2gUnygL3lSbnV1x/BuzOwgCB1yxHuYg5oEW01s6fS7tLgkShW4TbLoxbEbo34O/H6xUjZVtPpy+nn2oO1hcLLvZ5dgQWBMywcxkgk97NDo2u6XT7NQWA6jclgWUhxiDzDYkQCAdowAxb8JuLZtILxLJcDlmLZG5mKwpEgA7QDiAMcUCTWw2ls79MWC3lUIwuEhd7W945aPLJMMY2kg4qKWQdIm/SERfHs28xmUG6ULyJY+zJP8ALEj3afTwy95FtGv7ri3Fdn6hKi5v2wDJG3oyT6majY8Iurp0tefudHtNvJYSEZSVMGTuCkZJHV3Aigj4TZA08eRshyCgDRyBKT1FYwDAwOAKeLTbaUIyenOZM4jJ5/sUabSXBaCtc3PMlsiczxOJ9BgccVYNM21hvkkzOR6eh+HHxqpekWdpaW3G7pjqMc5+OfjNYn2k06tcH4YXT5THdD4KOhVegRMM7LkGQYiSa3bFsidzbpJI+A9KR8T8Puu4a3d2AW2UiWyS1tpgGBhCu6JG8wcVlVPGd42ijyyNJ5h8l1A2vKghV2ttkAbWbBM4O3Jq3xeLgs77DMGt3SQVuSpNuYZbZieVgmZI25pzxHw+67Ibd3ZtVlbLZkoexA/KRu5G7BFU3/B7vl2VS/ta3bZGfq6ibYUNt3QeobsyR2NY0t4kGt2tP+HLMqP022uQrCw+AU5k9EsZ68ZqN2fu+lH3dpAICbroKEWbgAJWSBMJLHG/vW/pbZVFVmLMFALHkkDJwBzVtBk+Gz5FmbTJGNp3SoG4KeSRIAwSYmO1Mn+GvsyOr3eqeTkxz659adordp0o0fuDp284/U+tYXidsLfd10xZx5DBlFyWJLI8FYAIRVmCZGCCIFdJWRr/AAy+1xmtXxbDC1/MxGwuTA3bRO4ds7M8yMrYzvH7C+a5+5m6xS31LvBIJZXkrA9zEAyQ0Hp4l9otMpusTpfNPlIdwW4SdtwDaNsLugmOoHkGAae8U8Iu3Lha3f8ALEJEFpBXzMxO3h+IztAOOLNf4dde5ut3dg2KpEtkhwx4MLKysgTn4UaQ8fhbu4aXzW8oZCuTi6gAO0bTAd2AmcMMAmpePWhcdZsM/sLjLi5hg9lghCEKGJEgkyDbBHFN+L+F3brE273lg2mQ5bkuhmAwAwpEjPXzivPEfCrzlTav+XFooTkyS1tpiYBhCsxI8wwcZC+9b2oi+WMWyITdtGFECO3z9KnqMhegmVbEtjp7x9M1N9KxUDzDIQqW7kkDqxAmR6d+1MqsCPSq30jW7ULB6VkRgY9McVzJWNVC6KfxBJeH2+7bO/I2zuu3GxIm23dprqq59Ahvtv1AEaklUJdWnybY8sbjBWSr9PT1R3MytTc0qfes6X/7hesC7H8MuHwNv8QQfyyZOa91NhBqWjTSxvWOoLdhpXJYgbBt2z3UkKDmCIaz/wCqH4op+JQC31yx8tCUyYK7Vnpx1H/qVn9V4Nce6XF8ovmWnABbhB1KQTENAGI5JzOQT11sLqWZdMS4uaY71FyTu3I5kQoKoBMSCIDdoh4zZXz3I0ZuMTY6l3iQxZLhJEAwiqIEzKhsDGjrPC7zXS9u/sUtZMdTYt79wALbRu3AYH5fUyIeI+D3bl3el82x7OBLGCovKTE7c+aDEZ8sTM4BzVINx9nOFMwfUgx2njvXurw0i3uMDIB7N9P79KtuWWLSGgQMZ7E/Tn9q81OnZiYaJWO/r86uVzsM0UUVDoKp1GjVypYSUbcuSIMETg5wSM+pq6igjatBVCqIAAAHoBgCpUUUCl3xJVYqZkfLnBjn4jJx8avsXgwkfH9iQePiKg2jUsWzJ5z3iJ+cYqy1aCiAIArljOT5X5eOmXw116nRRRXVzFFFFAUUUUCbeKJ1cnb6cnO3GfX1imwZpc+HJOVnJME4kyTj4kz9PQVfathQAOAAB+lcsP8ATf206Z/DX1Sooorq5iiiigKKKKBAeMJ8efh3AI7/AB45+FP0oPDEiIMccniI2/KO1N1y4/8AT+3Tk+H8CiiiurmKS/we15nmeWN+7dukzJCqYzjCqI46R6CnaKBZfDrYcvt6iwYmSchSgIkwOkkY9avu3AqljwASf0qVRuWwwKkSCCCPgay7102a32Xsa8OYUEnvx05jOY+k8U1VCaJQQRM9zJz/AOL1q+ow+WvsrP47+oooorogUUUUBS+pS4Y2MBzMifSmKW1niVu1t8y4qbjA3GB2+gyBJ7kDuKAdLkCGH5p+P8vb+lRa3dgdaz1Tj/29qLni1pVRmcAXCAkg53RGInJIHzYDkiszxnWB0svb1PlKbygk7lLQSpXjHUIIYR8jBoNa4tzbhgDLfTMdvl9O9RFu7t99d0nMYiMdvXNYF3UM2jsMNYtv2oBubmO4AuI3MATGCdwg7CDAMjy9eY6NSNYts+aZub3YQS5ChmAaFBDdQgrbydpkB0SK8ZYEyM/CBPb1mhEuRlgTI+mJ7fOkNMrC003wfauQQ5baJPRu5lfliI7TTDk+Ux84e97wkRxjvFVJ0i3s1YDR1EE44+QnsO8/Wq71u4W6WAXGIz8e1T0oMGW3dR7z+h/47VTrPFrVoxcuKp2s+f5VBJP0VjHfafQ1lVPE3S5iGX3RPznJ44j5V55dzp6hgDd8TInt6VDWeM2bUeZcCyCRM5ABOI7wDA5O0xwa91fi9q1t8y4E3AkbsYAk/LAPPoaxqTpchYYAx1HnOM8fP05oa3d2gB13ZkxjkRGPSa8v+K202bnjzBKCDJxOBEzkY5kgc1k+Na0N93uJqhatklsll3joPMYESmR/mgjIAIbRV4GRPVP9O1eFLm33hPVntwY7esf96z9BeJ0+nJvAkKoZtzQ5AAJlgDkjMj83rTLE7LftI6hJk5zxnPOINXJ0i3s5bBjPqfpOP2pe5bu7jDrHYRnj5ev9+l2lHSJbdzmZ7nE944/Sua8V1DJqWP3xVG6xFosywA1osDtBnCtMdr43QACZqp46C8lyTtdQO09sfLOaLiXJMMIjH/tPwP5oNc/45fZdQ/4xUBRYtl3UrDIWYbQRKqCZ9LnUNoFWeNhzfcDWramx0qXKbTvUbyeMSO4J3QcEEY1u6hLhPQygY5z6z2+X98jpcxDDhZ+PMxjE4pDxXxFLb7W1K2iUGGJHLbZ9BkjMyIP6J+P7jeAGsFoG0Tt3lJI3mS0EAHBnmLLRgsRrNtxleBBEwJ+fftxXu1+nqHA3fHImMek0tqN3R7YA7cxIBxkjmAfiSRHfNSusTs9oBKnuQD08/Lv64qpE2nLQMDdzGfnSyW7u7LqRPEdp+XpTFodIzOBnmfjSyeMWTc8sXFL7iu0cyJn9BBE8SCOcVC0jbuz76xu9O0jHHpP95r3Zck9QicD4SuOPSfr9Kz41Z3lPM6gyqQATBYkLJAgSQRPEqRyDWFe1BXVmdYpm9ZAtFmEAq4KwFIJJx6EqJgjIb963dJ6XUCe4nsPh6z/fErqXN3SwA9D8h8PWa53X32GqYffFANyxFve6lRAJgAEGYM9ouZggE2a8OdTcA1qp/ChC5Xbm324Y84BE+eAYhSQ37yvnawHpPy+XrRcV+xHH7w3w9Y+lL6onefbBZAgGfh/f/mj0qWqneYuhekQJjuMn+5zFXpz2eFFFFQ6CsvxrQW7hTzLHmxu9cA7ZGOZgGD/JWpWR9oL5Ty2F7yoNwkncQQLN0mVXDR78Njo9a2MpHxO2ttNPt0bXdtwlQpYsvVJIJySfe6sErmORHWMr6fS/gmYeYoVCTNsCVkkdiv8AN65ir9pFjSr96Dnft8wM8XBsuAyQWkxmXJErPMVJgRp9OBqAT5iAXAzEMJbBK4fGJaFJEwMCsaXXRqNJpw+lA9qhFuXJTzGIJxuJIVzMwI3THFVWERtGhfRbR56k2zvkb32s+AWJCu0g4wcxTOnc/dbP4neRfRfNBeGi9BUlfemCknpMz6UzY0pbTqLN8ORdV94uMVhbgdkBBJKwNkExHNBHwqygsGLO32rysuZIcpvBYbjKgN6ZpwqPLbowG46sxAn1HGPlVXhfht21Z2PeNx9+7cS3EgxkzGDj4wZyxbGmbYw3kkmQSTjjuPlP61cvSLO0tL+YBYAYxzngyJ45/aud+06r56zovOlFBc7oALMPyg+7JMwSPMBHx6SwjCdxmSSPgPSsX7RXSHxe8ubNwQTcyWuWVDAW8FgSFH5j5npNTVTwr4q6h7J+4u3sTkFgyAqek7e44PJG8kZwffHLSBtOv3I3VFtgCpaEUBYAjOIByJESMiKa19zd5W2+AGsXTO9gGG1IfcBtkYMkTkx3qHiblUsfigsWrm651kMBbEuADtJ/MCxn0PNY0prbgW3pG+4u5FpjCb91vptkoODukAjdn2frxb4oFddL+BLggjaCR5YOwbZXHHUJ/wBLsci7VofK0ynU/kcNcDuouDyGBYMNwH+oGYmNkialrg3lacDVBGIceYC21vYXOrHSY9/rx0djQX+H2dunsTZ2kCdg3dJILbRJJ5gZP/FMhQUSbcdXGcSTn9ec+tU+HXJs2j5ofJG7qhgNwie8R7xiYnE0yfcSH/MMyYPMjHb51c8RfVuiA2CBHOM+pnnNcz4rpg+pcDQljNr2pLAHNoboBAMKYwf8nMxjpdB/DHVu56vXJrC8aci65GqFoKLBKkuf9aIHB3GCQuT5MGJkTfVTxT9o1QXXP3Lz2ZLcxv6hLSrQNv5EXuesSIEGz7R6a0bj79N5hNpJIN0EjzApU+WImCSMyYIMDNMeKwbzhtQLa+XZmXdY9o2VMhQSu4SDMgEyAKt8b8JvXS3lXzaBRVkM0hg4aQBgYkSMmY9CMaU+0dpBdLHT728mQym6DKXF2J7MQuXJDTI6phZr3xvToHU/dwzCwxRgXBBtspRBtgA9bFTIIgx3p3xfwu7db2d42wbZXDsOrejBoGMBSPUhyJFe+I+HX2I8q9tItMhLFssWtkPtHTuAVhP/AF+mCF10ghGNoklJA6twOCAcfHk5xXuotghPZz0GAZxiYP8A3qxtO5VQXlgsMRIk9OQBgZB+U1O5ZY7YbIBBPqY5jjnNXL452erbPujEYGPTHFcnbVfvR/AMG8/Fzrj3+psCMmLgBheqeR1dcoxXOeYTqo+9hQNQzeWd8tFq0ptgsQMbw4USs3JiVqHRVY1AXVsPuLjdeX2oJ2zFxS5nHDFschz3A3Qu6YPq2jQmRftHzSWjCsxeAQD7gHzYSCQAXSCdQ34gLF9IUs3+mu5ArYaRkbTAJJyZBq1zkagn70EUX9ONhLmSwjaAcQ0jC4nJyDQUeLIo1DRovNJuaclhvgyGycbZXy1GJBlJ7VPxfTWjffdpt5LaaWBudW9ijE7RBKKqkicgCYgUzq4OocNqAi7tMdpd1MjzDCyQvXG2FnCGc8LePE+a0avygDpsS8yWvAAAdPWTkL/pZIwyhs6pV3GUkwuerMkggxgY/avdWBuJ2SdoIImcHjHf96t1GnZiYcqCBwTyJzHHf9hRqLLkna23Ed+Z5jirlc7PTNFFFQ6Cltb4cl4AXF3ATAkgZUqZgieliM+ppmigTfwm2VVCsqrbgNzZJmS2eudxndMyZmvbnhltkVGBKoQQC7H3eNxmWHwMim6KBMeE2xbW3tO1WDgbmncG3gkzJ6s5JzVui0KWUCW1CqOAO31q+igKKKKApXV+GW7pl1JO1k95gNrRuEAgGdo+lNUUCWq8HtXAoZMKpVQCygAxiFIHYfKKLvg1plRSp221KoAzAAFdvYjtgE8dqdooE7/hFp1RWSVQEKsmIKlDIB6uliMzya91Phdu4qq4LBZiWbupQ7sy0qxGZ5NN0UC9vQoqhAOkEmJJyZkkky0yZmZmrPu6wBGAQRk9v96sords08VQAAOBSWq8GtXGLOhJIUHqYCF3QIBjh2HxDkHmnqKxpLV+DWrrbribjAGWaOkkiADAOTn0Yjg07RRQFFFFAUUUUBSX+DWvM8zYSxbdJZiJhBxMf5aYiJRTyBTtFAp/hdvzDcg7yZnc3oF4mIgCRwdokYFRu+D2mfzGUlpRp3NymVxMRIBiIJAJ4p2igSv+DWnfeybmlCCWbBTcFgTA99uOdxnmrH8OQuXKyx2dzHQSy4mBBJPHc0zRQFFFFAUUUUH/2Q=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3799" name="TextBox 10"/>
          <p:cNvSpPr txBox="1">
            <a:spLocks noChangeArrowheads="1"/>
          </p:cNvSpPr>
          <p:nvPr/>
        </p:nvSpPr>
        <p:spPr bwMode="auto">
          <a:xfrm>
            <a:off x="228600" y="6477000"/>
            <a:ext cx="7543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http://bokov.net/pics/img/programmer_calendar.png</a:t>
            </a:r>
            <a:endParaRPr lang="he-IL" sz="160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3400" y="914400"/>
            <a:ext cx="3352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7DA = 2010</a:t>
            </a:r>
            <a:endParaRPr lang="he-IL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/>
          <p:cNvSpPr>
            <a:spLocks noGrp="1"/>
          </p:cNvSpPr>
          <p:nvPr>
            <p:ph type="title"/>
          </p:nvPr>
        </p:nvSpPr>
        <p:spPr>
          <a:xfrm>
            <a:off x="0" y="277813"/>
            <a:ext cx="8686800" cy="1139825"/>
          </a:xfrm>
        </p:spPr>
        <p:txBody>
          <a:bodyPr/>
          <a:lstStyle/>
          <a:p>
            <a:r>
              <a:rPr lang="he-IL"/>
              <a:t>ובאופן כללי: מעבר מבסיס </a:t>
            </a:r>
            <a:r>
              <a:rPr lang="en-US"/>
              <a:t>n</a:t>
            </a:r>
            <a:r>
              <a:rPr lang="he-IL"/>
              <a:t> לבסיס 10</a:t>
            </a:r>
            <a:endParaRPr lang="en-US"/>
          </a:p>
        </p:txBody>
      </p:sp>
      <p:sp>
        <p:nvSpPr>
          <p:cNvPr id="3481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/>
              <a:t>מעבר מבסיס 2 (בינארי) לבסיס 10 (עשרוני):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1101</a:t>
            </a:r>
            <a:r>
              <a:rPr lang="en-US" baseline="-25000"/>
              <a:t>2</a:t>
            </a:r>
            <a:r>
              <a:rPr lang="en-US"/>
              <a:t> = 1*2</a:t>
            </a:r>
            <a:r>
              <a:rPr lang="en-US" baseline="30000"/>
              <a:t>3</a:t>
            </a:r>
            <a:r>
              <a:rPr lang="en-US"/>
              <a:t> + 1*2</a:t>
            </a:r>
            <a:r>
              <a:rPr lang="en-US" baseline="30000"/>
              <a:t>2</a:t>
            </a:r>
            <a:r>
              <a:rPr lang="en-US"/>
              <a:t> + 0*2</a:t>
            </a:r>
            <a:r>
              <a:rPr lang="en-US" baseline="30000"/>
              <a:t>1</a:t>
            </a:r>
            <a:r>
              <a:rPr lang="en-US"/>
              <a:t> + 1*2</a:t>
            </a:r>
            <a:r>
              <a:rPr lang="en-US" baseline="30000"/>
              <a:t>0</a:t>
            </a:r>
            <a:r>
              <a:rPr lang="en-US"/>
              <a:t> = 13</a:t>
            </a:r>
            <a:r>
              <a:rPr lang="en-US" baseline="-25000"/>
              <a:t>10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/>
          </a:p>
          <a:p>
            <a:pPr eaLnBrk="1" hangingPunct="1">
              <a:lnSpc>
                <a:spcPct val="90000"/>
              </a:lnSpc>
            </a:pPr>
            <a:r>
              <a:rPr lang="he-IL"/>
              <a:t>מעבר מבסיס 8 (אוקטאלי) לבסיס 10 (עשרוני):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253</a:t>
            </a:r>
            <a:r>
              <a:rPr lang="en-US" baseline="-25000"/>
              <a:t>8</a:t>
            </a:r>
            <a:r>
              <a:rPr lang="en-US"/>
              <a:t>=2*8</a:t>
            </a:r>
            <a:r>
              <a:rPr lang="en-US" baseline="30000"/>
              <a:t>2</a:t>
            </a:r>
            <a:r>
              <a:rPr lang="en-US"/>
              <a:t> + 5*8</a:t>
            </a:r>
            <a:r>
              <a:rPr lang="en-US" baseline="30000"/>
              <a:t>1 + </a:t>
            </a:r>
            <a:r>
              <a:rPr lang="en-US"/>
              <a:t>3*8</a:t>
            </a:r>
            <a:r>
              <a:rPr lang="en-US" baseline="30000"/>
              <a:t>0</a:t>
            </a:r>
            <a:r>
              <a:rPr lang="en-US"/>
              <a:t> = 171</a:t>
            </a:r>
            <a:r>
              <a:rPr lang="en-US" baseline="-25000"/>
              <a:t>10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aseline="-25000"/>
          </a:p>
          <a:p>
            <a:pPr eaLnBrk="1" hangingPunct="1">
              <a:lnSpc>
                <a:spcPct val="90000"/>
              </a:lnSpc>
            </a:pPr>
            <a:r>
              <a:rPr lang="he-IL"/>
              <a:t>מעבר מבסיס 16 (הקסה-דצימלי) לבסיס 10(עשרוני):</a:t>
            </a:r>
            <a:endParaRPr lang="en-US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1FA</a:t>
            </a:r>
            <a:r>
              <a:rPr lang="en-US" baseline="-25000"/>
              <a:t>16</a:t>
            </a:r>
            <a:r>
              <a:rPr lang="en-US"/>
              <a:t> = 1*16</a:t>
            </a:r>
            <a:r>
              <a:rPr lang="en-US" baseline="30000"/>
              <a:t>2 </a:t>
            </a:r>
            <a:r>
              <a:rPr lang="en-US"/>
              <a:t>+ 15*16</a:t>
            </a:r>
            <a:r>
              <a:rPr lang="en-US" baseline="30000"/>
              <a:t>1</a:t>
            </a:r>
            <a:r>
              <a:rPr lang="en-US"/>
              <a:t> + 10*16</a:t>
            </a:r>
            <a:r>
              <a:rPr lang="en-US" baseline="30000"/>
              <a:t>0</a:t>
            </a:r>
            <a:r>
              <a:rPr lang="en-US"/>
              <a:t> = 506</a:t>
            </a:r>
            <a:r>
              <a:rPr lang="en-US" baseline="-25000"/>
              <a:t>10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28600" y="277813"/>
            <a:ext cx="8458200" cy="1139825"/>
          </a:xfrm>
        </p:spPr>
        <p:txBody>
          <a:bodyPr/>
          <a:lstStyle/>
          <a:p>
            <a:r>
              <a:rPr lang="he-IL"/>
              <a:t>ובאופו כללי: מעבר מבסיס 10 לבסיס </a:t>
            </a:r>
            <a:r>
              <a:rPr lang="en-US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e-IL" sz="2400" b="1" dirty="0"/>
              <a:t>יהיה </a:t>
            </a:r>
            <a:r>
              <a:rPr lang="en-US" sz="2400" b="1" dirty="0"/>
              <a:t>X</a:t>
            </a:r>
            <a:r>
              <a:rPr lang="he-IL" sz="2400" b="1" dirty="0"/>
              <a:t> מספר עשרוני.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e-IL" sz="2400" b="1" dirty="0"/>
              <a:t>יהיה</a:t>
            </a:r>
            <a:r>
              <a:rPr lang="en-US" sz="2400" b="1" dirty="0"/>
              <a:t>n </a:t>
            </a:r>
            <a:r>
              <a:rPr lang="he-IL" sz="2400" b="1" dirty="0"/>
              <a:t> </a:t>
            </a:r>
            <a:r>
              <a:rPr lang="he-IL" sz="2400" b="1"/>
              <a:t>הבסיס אליו </a:t>
            </a:r>
            <a:r>
              <a:rPr lang="he-IL" sz="2400" b="1" dirty="0"/>
              <a:t>רוצים להעביר את </a:t>
            </a:r>
            <a:r>
              <a:rPr lang="en-US" sz="2400" b="1" dirty="0"/>
              <a:t>X</a:t>
            </a:r>
            <a:r>
              <a:rPr lang="he-IL" sz="2400" b="1" dirty="0"/>
              <a:t>.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he-IL" sz="2400" b="1" dirty="0"/>
          </a:p>
          <a:p>
            <a:pPr marL="609600" indent="-609600" eaLnBrk="1" hangingPunct="1">
              <a:lnSpc>
                <a:spcPct val="90000"/>
              </a:lnSpc>
              <a:buClr>
                <a:srgbClr val="C00000"/>
              </a:buClr>
              <a:buFontTx/>
              <a:buAutoNum type="arabicPeriod"/>
              <a:defRPr/>
            </a:pPr>
            <a:r>
              <a:rPr lang="he-IL" dirty="0"/>
              <a:t>כל עוד </a:t>
            </a:r>
            <a:r>
              <a:rPr lang="en-US" dirty="0"/>
              <a:t>X</a:t>
            </a:r>
            <a:r>
              <a:rPr lang="he-IL" dirty="0"/>
              <a:t> אינו 0:</a:t>
            </a:r>
          </a:p>
          <a:p>
            <a:pPr marL="1084262" lvl="1" indent="-457200" eaLnBrk="1" hangingPunct="1">
              <a:lnSpc>
                <a:spcPct val="90000"/>
              </a:lnSpc>
              <a:buClr>
                <a:srgbClr val="C00000"/>
              </a:buClr>
              <a:buFont typeface="+mj-lt"/>
              <a:buAutoNum type="alphaLcParenR"/>
              <a:defRPr/>
            </a:pPr>
            <a:r>
              <a:rPr lang="he-IL" dirty="0"/>
              <a:t>חלק את </a:t>
            </a:r>
            <a:r>
              <a:rPr lang="en-US" dirty="0"/>
              <a:t>X</a:t>
            </a:r>
            <a:r>
              <a:rPr lang="he-IL" dirty="0"/>
              <a:t> ב </a:t>
            </a:r>
            <a:r>
              <a:rPr lang="en-US" dirty="0"/>
              <a:t>n</a:t>
            </a:r>
            <a:r>
              <a:rPr lang="he-IL" dirty="0"/>
              <a:t> ורשום את השארית</a:t>
            </a:r>
          </a:p>
          <a:p>
            <a:pPr>
              <a:spcBef>
                <a:spcPts val="1200"/>
              </a:spcBef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המרה מבסיס 2 ל- 16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600" kern="0" dirty="0">
                <a:latin typeface="+mn-lt"/>
                <a:cs typeface="+mn-cs"/>
              </a:rPr>
              <a:t>כל 4 סיביות (מה- </a:t>
            </a:r>
            <a:r>
              <a:rPr lang="en-US" sz="2600" kern="0" dirty="0">
                <a:latin typeface="+mn-lt"/>
                <a:cs typeface="+mn-cs"/>
              </a:rPr>
              <a:t>LSB</a:t>
            </a:r>
            <a:r>
              <a:rPr lang="he-IL" sz="2600" kern="0" dirty="0">
                <a:latin typeface="+mn-lt"/>
                <a:cs typeface="+mn-cs"/>
              </a:rPr>
              <a:t> ל- </a:t>
            </a:r>
            <a:r>
              <a:rPr lang="en-US" sz="2600" kern="0" dirty="0">
                <a:latin typeface="+mn-lt"/>
                <a:cs typeface="+mn-cs"/>
              </a:rPr>
              <a:t>MSB</a:t>
            </a:r>
            <a:r>
              <a:rPr lang="he-IL" sz="2600" kern="0" dirty="0">
                <a:latin typeface="+mn-lt"/>
                <a:cs typeface="+mn-cs"/>
              </a:rPr>
              <a:t>) ייצגו ספרה בבסיס 16:</a:t>
            </a:r>
          </a:p>
          <a:p>
            <a: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600" kern="0" dirty="0">
                <a:latin typeface="+mn-lt"/>
                <a:cs typeface="+mn-cs"/>
              </a:rPr>
              <a:t>למשל, עבור:    0 1 0 1 1 0 1 0 1 1 0</a:t>
            </a:r>
          </a:p>
          <a:p>
            <a: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he-IL" sz="2600" kern="0" dirty="0">
              <a:latin typeface="+mn-lt"/>
              <a:cs typeface="+mn-cs"/>
            </a:endParaRPr>
          </a:p>
          <a:p>
            <a: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he-IL" sz="2600" kern="0" dirty="0">
              <a:latin typeface="+mn-lt"/>
              <a:cs typeface="+mn-cs"/>
            </a:endParaRPr>
          </a:p>
          <a:p>
            <a: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600" kern="0" dirty="0">
                <a:latin typeface="+mn-lt"/>
                <a:cs typeface="+mn-cs"/>
              </a:rPr>
              <a:t>בקרה: 858</a:t>
            </a:r>
            <a:r>
              <a:rPr lang="he-IL" sz="2600" kern="0" baseline="-25000" dirty="0">
                <a:latin typeface="+mn-lt"/>
                <a:cs typeface="+mn-cs"/>
              </a:rPr>
              <a:t>10</a:t>
            </a:r>
            <a:r>
              <a:rPr lang="he-IL" sz="2600" kern="0" dirty="0">
                <a:latin typeface="+mn-lt"/>
                <a:cs typeface="+mn-cs"/>
              </a:rPr>
              <a:t> = 01101011010</a:t>
            </a:r>
            <a:r>
              <a:rPr lang="he-IL" sz="2600" kern="0" baseline="-25000" dirty="0">
                <a:latin typeface="+mn-lt"/>
                <a:cs typeface="+mn-cs"/>
              </a:rPr>
              <a:t>2</a:t>
            </a:r>
          </a:p>
          <a:p>
            <a: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he-IL" sz="2400" kern="0" dirty="0">
                <a:latin typeface="Arial" pitchFamily="34" charset="0"/>
                <a:cs typeface="Arial" pitchFamily="34" charset="0"/>
              </a:rPr>
              <a:t>                858</a:t>
            </a:r>
            <a:r>
              <a:rPr lang="he-IL" sz="2400" kern="0" baseline="-25000" dirty="0">
                <a:latin typeface="Arial" pitchFamily="34" charset="0"/>
                <a:cs typeface="Arial" pitchFamily="34" charset="0"/>
              </a:rPr>
              <a:t>10</a:t>
            </a:r>
            <a:r>
              <a:rPr lang="he-IL" sz="2400" kern="0" dirty="0">
                <a:latin typeface="Arial" pitchFamily="34" charset="0"/>
                <a:cs typeface="Arial" pitchFamily="34" charset="0"/>
              </a:rPr>
              <a:t> = </a:t>
            </a:r>
            <a:r>
              <a:rPr lang="he-IL" sz="2400" kern="0" baseline="-25000" dirty="0">
                <a:latin typeface="Arial" pitchFamily="34" charset="0"/>
                <a:cs typeface="Arial" pitchFamily="34" charset="0"/>
              </a:rPr>
              <a:t>16</a:t>
            </a:r>
            <a:r>
              <a:rPr lang="en-US" sz="2400" kern="0" dirty="0">
                <a:latin typeface="Arial" pitchFamily="34" charset="0"/>
                <a:cs typeface="Arial" pitchFamily="34" charset="0"/>
              </a:rPr>
              <a:t>A</a:t>
            </a:r>
            <a:r>
              <a:rPr lang="he-IL" sz="2400" kern="0" dirty="0">
                <a:latin typeface="Arial" pitchFamily="34" charset="0"/>
                <a:cs typeface="Arial" pitchFamily="34" charset="0"/>
              </a:rPr>
              <a:t>35</a:t>
            </a:r>
            <a:endParaRPr lang="en-US" sz="2400" kern="0" baseline="-25000" dirty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en-US" sz="2200" kern="0" baseline="-25000" dirty="0">
              <a:latin typeface="+mn-lt"/>
              <a:cs typeface="+mn-cs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endParaRPr lang="en-US" sz="2200" kern="0" dirty="0">
              <a:latin typeface="+mn-lt"/>
              <a:cs typeface="+mn-cs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endParaRPr lang="en-US" sz="2200" kern="0" dirty="0">
              <a:latin typeface="+mn-lt"/>
              <a:cs typeface="+mn-cs"/>
            </a:endParaRPr>
          </a:p>
        </p:txBody>
      </p:sp>
      <p:sp>
        <p:nvSpPr>
          <p:cNvPr id="11" name="Right Brace 10"/>
          <p:cNvSpPr>
            <a:spLocks/>
          </p:cNvSpPr>
          <p:nvPr/>
        </p:nvSpPr>
        <p:spPr bwMode="auto">
          <a:xfrm rot="5400000">
            <a:off x="5715000" y="2057400"/>
            <a:ext cx="228600" cy="990600"/>
          </a:xfrm>
          <a:prstGeom prst="rightBrace">
            <a:avLst>
              <a:gd name="adj1" fmla="val 8326"/>
              <a:gd name="adj2" fmla="val 4857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12" name="Right Brace 11"/>
          <p:cNvSpPr>
            <a:spLocks/>
          </p:cNvSpPr>
          <p:nvPr/>
        </p:nvSpPr>
        <p:spPr bwMode="auto">
          <a:xfrm rot="5400000">
            <a:off x="4572000" y="2057400"/>
            <a:ext cx="228600" cy="990600"/>
          </a:xfrm>
          <a:prstGeom prst="rightBrace">
            <a:avLst>
              <a:gd name="adj1" fmla="val 8326"/>
              <a:gd name="adj2" fmla="val 4857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13" name="Right Brace 12"/>
          <p:cNvSpPr>
            <a:spLocks/>
          </p:cNvSpPr>
          <p:nvPr/>
        </p:nvSpPr>
        <p:spPr bwMode="auto">
          <a:xfrm rot="5400000">
            <a:off x="3505200" y="2057400"/>
            <a:ext cx="228600" cy="990600"/>
          </a:xfrm>
          <a:prstGeom prst="rightBrace">
            <a:avLst>
              <a:gd name="adj1" fmla="val 8326"/>
              <a:gd name="adj2" fmla="val 4857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05200" y="2667000"/>
            <a:ext cx="297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             5               A</a:t>
            </a:r>
            <a:endParaRPr lang="he-IL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09800" y="5105400"/>
            <a:ext cx="53340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המעבר מבסיס 2 ל- 8 זהה, רק כל 3 סיביות ייצגו ספרה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המרה מבסיס 16 ל- 2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600" kern="0" dirty="0">
                <a:latin typeface="+mn-lt"/>
                <a:cs typeface="+mn-cs"/>
              </a:rPr>
              <a:t>כל ספרה תיוצג ע"י 4 סיביות:</a:t>
            </a:r>
          </a:p>
          <a:p>
            <a: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600" kern="0" dirty="0">
                <a:latin typeface="+mn-lt"/>
                <a:cs typeface="+mn-cs"/>
              </a:rPr>
              <a:t>למשל, עבור: </a:t>
            </a:r>
          </a:p>
          <a:p>
            <a: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he-IL" sz="2600" kern="0" dirty="0">
                <a:latin typeface="+mn-lt"/>
                <a:cs typeface="+mn-cs"/>
              </a:rPr>
              <a:t>                        0 1 0 1  1 0 1 0  1 1 0 0</a:t>
            </a:r>
          </a:p>
          <a:p>
            <a: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he-IL" sz="2600" kern="0" dirty="0">
              <a:latin typeface="+mn-lt"/>
              <a:cs typeface="+mn-cs"/>
            </a:endParaRPr>
          </a:p>
          <a:p>
            <a: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he-IL" sz="2600" kern="0" dirty="0">
              <a:latin typeface="+mn-lt"/>
              <a:cs typeface="+mn-cs"/>
            </a:endParaRPr>
          </a:p>
          <a:p>
            <a: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600" kern="0" dirty="0">
                <a:latin typeface="+mn-lt"/>
                <a:cs typeface="+mn-cs"/>
              </a:rPr>
              <a:t>בקרה: 858</a:t>
            </a:r>
            <a:r>
              <a:rPr lang="he-IL" sz="2600" kern="0" baseline="-25000" dirty="0">
                <a:latin typeface="+mn-lt"/>
                <a:cs typeface="+mn-cs"/>
              </a:rPr>
              <a:t>10</a:t>
            </a:r>
            <a:r>
              <a:rPr lang="he-IL" sz="2600" kern="0" dirty="0">
                <a:latin typeface="+mn-lt"/>
                <a:cs typeface="+mn-cs"/>
              </a:rPr>
              <a:t> = 01101011010</a:t>
            </a:r>
            <a:r>
              <a:rPr lang="he-IL" sz="2600" kern="0" baseline="-25000" dirty="0">
                <a:latin typeface="+mn-lt"/>
                <a:cs typeface="+mn-cs"/>
              </a:rPr>
              <a:t>2</a:t>
            </a:r>
          </a:p>
          <a:p>
            <a: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he-IL" sz="2400" kern="0" dirty="0">
                <a:latin typeface="Arial" pitchFamily="34" charset="0"/>
                <a:cs typeface="Arial" pitchFamily="34" charset="0"/>
              </a:rPr>
              <a:t>               858</a:t>
            </a:r>
            <a:r>
              <a:rPr lang="he-IL" sz="2400" kern="0" baseline="-25000" dirty="0">
                <a:latin typeface="Arial" pitchFamily="34" charset="0"/>
                <a:cs typeface="Arial" pitchFamily="34" charset="0"/>
              </a:rPr>
              <a:t>10</a:t>
            </a:r>
            <a:r>
              <a:rPr lang="he-IL" sz="2400" kern="0" dirty="0">
                <a:latin typeface="Arial" pitchFamily="34" charset="0"/>
                <a:cs typeface="Arial" pitchFamily="34" charset="0"/>
              </a:rPr>
              <a:t> = </a:t>
            </a:r>
            <a:r>
              <a:rPr lang="he-IL" sz="2400" kern="0" baseline="-25000" dirty="0">
                <a:latin typeface="Arial" pitchFamily="34" charset="0"/>
                <a:cs typeface="Arial" pitchFamily="34" charset="0"/>
              </a:rPr>
              <a:t>16</a:t>
            </a:r>
            <a:r>
              <a:rPr lang="en-US" sz="2400" kern="0" dirty="0">
                <a:latin typeface="Arial" pitchFamily="34" charset="0"/>
                <a:cs typeface="Arial" pitchFamily="34" charset="0"/>
              </a:rPr>
              <a:t>A</a:t>
            </a:r>
            <a:r>
              <a:rPr lang="he-IL" sz="2400" kern="0" dirty="0">
                <a:latin typeface="Arial" pitchFamily="34" charset="0"/>
                <a:cs typeface="Arial" pitchFamily="34" charset="0"/>
              </a:rPr>
              <a:t>35</a:t>
            </a:r>
            <a:endParaRPr lang="en-US" sz="2400" kern="0" baseline="-25000" dirty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en-US" sz="2200" kern="0" baseline="-25000" dirty="0">
              <a:latin typeface="+mn-lt"/>
              <a:cs typeface="+mn-cs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endParaRPr lang="en-US" sz="2200" kern="0" dirty="0">
              <a:latin typeface="+mn-lt"/>
              <a:cs typeface="+mn-cs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endParaRPr lang="en-US" sz="2200" kern="0" dirty="0">
              <a:latin typeface="+mn-lt"/>
              <a:cs typeface="+mn-cs"/>
            </a:endParaRPr>
          </a:p>
        </p:txBody>
      </p:sp>
      <p:sp>
        <p:nvSpPr>
          <p:cNvPr id="11" name="Right Brace 10"/>
          <p:cNvSpPr>
            <a:spLocks/>
          </p:cNvSpPr>
          <p:nvPr/>
        </p:nvSpPr>
        <p:spPr bwMode="auto">
          <a:xfrm rot="5400000">
            <a:off x="5715000" y="2057400"/>
            <a:ext cx="228600" cy="990600"/>
          </a:xfrm>
          <a:prstGeom prst="rightBrace">
            <a:avLst>
              <a:gd name="adj1" fmla="val 8326"/>
              <a:gd name="adj2" fmla="val 4857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12" name="Right Brace 11"/>
          <p:cNvSpPr>
            <a:spLocks/>
          </p:cNvSpPr>
          <p:nvPr/>
        </p:nvSpPr>
        <p:spPr bwMode="auto">
          <a:xfrm rot="5400000">
            <a:off x="4572000" y="2057400"/>
            <a:ext cx="228600" cy="990600"/>
          </a:xfrm>
          <a:prstGeom prst="rightBrace">
            <a:avLst>
              <a:gd name="adj1" fmla="val 8326"/>
              <a:gd name="adj2" fmla="val 4857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13" name="Right Brace 12"/>
          <p:cNvSpPr>
            <a:spLocks/>
          </p:cNvSpPr>
          <p:nvPr/>
        </p:nvSpPr>
        <p:spPr bwMode="auto">
          <a:xfrm rot="5400000">
            <a:off x="3505200" y="2057400"/>
            <a:ext cx="228600" cy="990600"/>
          </a:xfrm>
          <a:prstGeom prst="rightBrace">
            <a:avLst>
              <a:gd name="adj1" fmla="val 8326"/>
              <a:gd name="adj2" fmla="val 4857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37896" name="TextBox 13"/>
          <p:cNvSpPr txBox="1">
            <a:spLocks noChangeArrowheads="1"/>
          </p:cNvSpPr>
          <p:nvPr/>
        </p:nvSpPr>
        <p:spPr bwMode="auto">
          <a:xfrm>
            <a:off x="3505200" y="2057400"/>
            <a:ext cx="297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             5               A</a:t>
            </a:r>
            <a:endParaRPr lang="he-IL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981200" y="5257800"/>
            <a:ext cx="57150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המעבר מבסיס 8 ל- 2 זהה, רק כל ספרה תיוצג ע"י 3 סיביות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השוואה בין ערכים בבסיסים שונים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en-US" sz="2600" kern="0" dirty="0">
                <a:latin typeface="Arial" pitchFamily="34" charset="0"/>
                <a:cs typeface="Arial" pitchFamily="34" charset="0"/>
              </a:rPr>
              <a:t>30E</a:t>
            </a:r>
            <a:r>
              <a:rPr lang="en-US" sz="2600" kern="0" baseline="-25000" dirty="0">
                <a:latin typeface="Arial" pitchFamily="34" charset="0"/>
                <a:cs typeface="Arial" pitchFamily="34" charset="0"/>
              </a:rPr>
              <a:t>16</a:t>
            </a:r>
            <a:r>
              <a:rPr lang="en-US" sz="2600" kern="0" dirty="0">
                <a:latin typeface="Arial" pitchFamily="34" charset="0"/>
                <a:cs typeface="Arial" pitchFamily="34" charset="0"/>
              </a:rPr>
              <a:t> = 782</a:t>
            </a:r>
            <a:r>
              <a:rPr lang="en-US" sz="2600" kern="0" baseline="-25000" dirty="0">
                <a:latin typeface="Arial" pitchFamily="34" charset="0"/>
                <a:cs typeface="Arial" pitchFamily="34" charset="0"/>
              </a:rPr>
              <a:t>10</a:t>
            </a:r>
            <a:r>
              <a:rPr lang="en-US" sz="2600" kern="0" dirty="0">
                <a:latin typeface="Arial" pitchFamily="34" charset="0"/>
                <a:cs typeface="Arial" pitchFamily="34" charset="0"/>
              </a:rPr>
              <a:t> = 1416</a:t>
            </a:r>
            <a:r>
              <a:rPr lang="en-US" sz="2600" kern="0" baseline="-25000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2600" kern="0" dirty="0">
                <a:latin typeface="Arial" pitchFamily="34" charset="0"/>
                <a:cs typeface="Arial" pitchFamily="34" charset="0"/>
              </a:rPr>
              <a:t> = 1100001110</a:t>
            </a:r>
            <a:r>
              <a:rPr lang="en-US" sz="2600" kern="0" baseline="-25000" dirty="0">
                <a:latin typeface="Arial" pitchFamily="34" charset="0"/>
                <a:cs typeface="Arial" pitchFamily="34" charset="0"/>
              </a:rPr>
              <a:t>2</a:t>
            </a:r>
          </a:p>
          <a:p>
            <a: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he-IL" sz="26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600" kern="0" dirty="0">
                <a:latin typeface="Arial" pitchFamily="34" charset="0"/>
                <a:cs typeface="Arial" pitchFamily="34" charset="0"/>
              </a:rPr>
              <a:t>ניתן לראות שככל שיש יותר ספרות בבסיס, כך צריך פחות ספרות על-מנת לייצג ערך של מספר מסויים</a:t>
            </a:r>
          </a:p>
          <a:p>
            <a:pPr marL="800100" lvl="1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600" kern="0" dirty="0">
                <a:latin typeface="Arial" pitchFamily="34" charset="0"/>
                <a:cs typeface="Arial" pitchFamily="34" charset="0"/>
              </a:rPr>
              <a:t>הסיבה היא כי כל מיקום תורם יותר לסכום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כתיבת תוכנית ראשונה ב- </a:t>
            </a:r>
            <a:r>
              <a:rPr lang="en-US"/>
              <a:t>C++</a:t>
            </a:r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he-IL"/>
          </a:p>
          <a:p>
            <a:pPr eaLnBrk="1" hangingPunct="1"/>
            <a:r>
              <a:rPr lang="he-IL"/>
              <a:t>כל תוכנית ב- </a:t>
            </a:r>
            <a:r>
              <a:rPr lang="en-US"/>
              <a:t>C++</a:t>
            </a:r>
            <a:r>
              <a:rPr lang="he-IL"/>
              <a:t> תראה כך:</a:t>
            </a:r>
          </a:p>
          <a:p>
            <a:pPr eaLnBrk="1" hangingPunct="1"/>
            <a:endParaRPr lang="he-IL"/>
          </a:p>
          <a:p>
            <a:pPr eaLnBrk="1" hangingPunct="1"/>
            <a:endParaRPr lang="he-IL"/>
          </a:p>
          <a:p>
            <a:pPr eaLnBrk="1" hangingPunct="1"/>
            <a:endParaRPr lang="he-IL"/>
          </a:p>
          <a:p>
            <a:pPr eaLnBrk="1" hangingPunct="1"/>
            <a:endParaRPr lang="he-IL"/>
          </a:p>
          <a:p>
            <a:pPr eaLnBrk="1" hangingPunct="1"/>
            <a:endParaRPr lang="he-IL"/>
          </a:p>
          <a:p>
            <a:pPr eaLnBrk="1" hangingPunct="1"/>
            <a:r>
              <a:rPr lang="en-US"/>
              <a:t>main</a:t>
            </a:r>
            <a:r>
              <a:rPr lang="he-IL"/>
              <a:t> היא פונקציה המורצת עם הרצת התוכנית</a:t>
            </a:r>
          </a:p>
          <a:p>
            <a:pPr lvl="1" eaLnBrk="1" hangingPunct="1"/>
            <a:r>
              <a:rPr lang="he-IL"/>
              <a:t>בכל תוכנית תהייה פונקצית </a:t>
            </a:r>
            <a:r>
              <a:rPr lang="en-US"/>
              <a:t>main</a:t>
            </a:r>
            <a:r>
              <a:rPr lang="he-IL"/>
              <a:t> אחת בדיוק</a:t>
            </a:r>
          </a:p>
        </p:txBody>
      </p:sp>
      <p:sp>
        <p:nvSpPr>
          <p:cNvPr id="35845" name="TextBox 3"/>
          <p:cNvSpPr txBox="1">
            <a:spLocks noChangeArrowheads="1"/>
          </p:cNvSpPr>
          <p:nvPr/>
        </p:nvSpPr>
        <p:spPr bwMode="auto">
          <a:xfrm>
            <a:off x="4953000" y="3648075"/>
            <a:ext cx="2514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z="1800">
                <a:latin typeface="Verdana" pitchFamily="34" charset="0"/>
              </a:rPr>
              <a:t>במקום 3 נקודות נשים </a:t>
            </a:r>
          </a:p>
          <a:p>
            <a:pPr algn="r" rtl="1"/>
            <a:r>
              <a:rPr lang="he-IL" sz="1800">
                <a:latin typeface="Verdana" pitchFamily="34" charset="0"/>
              </a:rPr>
              <a:t>את אוסף הפקודות שנרצה שהתוכנית תבצע </a:t>
            </a:r>
            <a:endParaRPr lang="en-US" sz="1800">
              <a:latin typeface="Verdana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3400" y="2859088"/>
            <a:ext cx="3276600" cy="2246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Verdana" pitchFamily="34" charset="0"/>
              </a:rPr>
              <a:t>#include &lt;iostream&gt;</a:t>
            </a:r>
          </a:p>
          <a:p>
            <a:r>
              <a:rPr lang="en-US">
                <a:latin typeface="Verdana" pitchFamily="34" charset="0"/>
              </a:rPr>
              <a:t>using  namespace  std;</a:t>
            </a:r>
          </a:p>
          <a:p>
            <a:endParaRPr lang="en-US">
              <a:latin typeface="Verdana" pitchFamily="34" charset="0"/>
            </a:endParaRPr>
          </a:p>
          <a:p>
            <a:r>
              <a:rPr lang="en-US">
                <a:latin typeface="Verdana" pitchFamily="34" charset="0"/>
              </a:rPr>
              <a:t>void main()</a:t>
            </a:r>
          </a:p>
          <a:p>
            <a:r>
              <a:rPr lang="en-US">
                <a:latin typeface="Verdana" pitchFamily="34" charset="0"/>
              </a:rPr>
              <a:t>{</a:t>
            </a:r>
          </a:p>
          <a:p>
            <a:r>
              <a:rPr lang="en-US">
                <a:latin typeface="Verdana" pitchFamily="34" charset="0"/>
              </a:rPr>
              <a:t>	…</a:t>
            </a:r>
          </a:p>
          <a:p>
            <a:r>
              <a:rPr lang="en-US">
                <a:latin typeface="Verdana" pitchFamily="34" charset="0"/>
              </a:rPr>
              <a:t>}</a:t>
            </a:r>
          </a:p>
        </p:txBody>
      </p:sp>
      <p:sp>
        <p:nvSpPr>
          <p:cNvPr id="9" name="Down Arrow Callout 8"/>
          <p:cNvSpPr>
            <a:spLocks noChangeArrowheads="1"/>
          </p:cNvSpPr>
          <p:nvPr/>
        </p:nvSpPr>
        <p:spPr bwMode="auto">
          <a:xfrm>
            <a:off x="457200" y="1828800"/>
            <a:ext cx="2819400" cy="1066800"/>
          </a:xfrm>
          <a:prstGeom prst="downArrowCallout">
            <a:avLst>
              <a:gd name="adj1" fmla="val 25009"/>
              <a:gd name="adj2" fmla="val 24997"/>
              <a:gd name="adj3" fmla="val 25000"/>
              <a:gd name="adj4" fmla="val 649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ספריה המכילה פקודות</a:t>
            </a:r>
          </a:p>
          <a:p>
            <a:pPr algn="ctr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 בסיסיות אשר המחשב מכיר</a:t>
            </a:r>
            <a:endParaRPr lang="en-US" sz="1800" b="1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  <p:bldP spid="35845" grpId="0"/>
      <p:bldP spid="5" grpId="0" build="allAtOnce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תיאום ציפיות</a:t>
            </a:r>
          </a:p>
        </p:txBody>
      </p:sp>
      <p:pic>
        <p:nvPicPr>
          <p:cNvPr id="7" name="Picture 17" descr="C:\Data\Dropbox\לסנכרן\Teaching\בדיחות מתכנתים\summer activiti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25" y="1600200"/>
            <a:ext cx="6759575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Box 7"/>
          <p:cNvSpPr txBox="1">
            <a:spLocks noChangeArrowheads="1"/>
          </p:cNvSpPr>
          <p:nvPr/>
        </p:nvSpPr>
        <p:spPr bwMode="auto">
          <a:xfrm>
            <a:off x="331788" y="6161088"/>
            <a:ext cx="89646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http://www.1stwebdesigner.com/wp-content/uploads/2011/10/tan_lines_of_a_programmer2.jpg</a:t>
            </a:r>
            <a:endParaRPr lang="he-IL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228600" y="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pPr algn="l"/>
            <a:fld id="{4760EE44-FE98-4884-9A57-595B0A792A58}" type="slidenum">
              <a:rPr lang="he-IL" smtClean="0"/>
              <a:pPr algn="l"/>
              <a:t>30</a:t>
            </a:fld>
            <a:endParaRPr lang="he-IL"/>
          </a:p>
          <a:p>
            <a:pPr algn="l"/>
            <a:r>
              <a:rPr lang="en-US"/>
              <a:t>© Keren Kalif</a:t>
            </a:r>
          </a:p>
          <a:p>
            <a:pPr algn="l"/>
            <a:endParaRPr lang="en-US"/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הדפסה למסך</a:t>
            </a:r>
            <a:endParaRPr lang="en-US"/>
          </a:p>
        </p:txBody>
      </p:sp>
      <p:sp>
        <p:nvSpPr>
          <p:cNvPr id="409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/>
              <a:t>אחת הפקודות שהמחשב מכיר היא הדפסה למסך</a:t>
            </a:r>
            <a:endParaRPr lang="en-US"/>
          </a:p>
          <a:p>
            <a:pPr eaLnBrk="1" hangingPunct="1"/>
            <a:endParaRPr lang="en-US"/>
          </a:p>
          <a:p>
            <a:pPr algn="l" rtl="0" eaLnBrk="1" hangingPunct="1">
              <a:buFont typeface="Wingdings" pitchFamily="2" charset="2"/>
              <a:buNone/>
            </a:pPr>
            <a:endParaRPr lang="en-US" sz="2000"/>
          </a:p>
          <a:p>
            <a:pPr algn="l" rtl="0" eaLnBrk="1" hangingPunct="1">
              <a:buFont typeface="Wingdings" pitchFamily="2" charset="2"/>
              <a:buNone/>
            </a:pPr>
            <a:endParaRPr lang="en-US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5" y="5129213"/>
            <a:ext cx="8562975" cy="424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1000" y="2362200"/>
            <a:ext cx="6324600" cy="26781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Verdana" pitchFamily="34" charset="0"/>
              </a:rPr>
              <a:t>#include &lt;iostream&gt;</a:t>
            </a:r>
          </a:p>
          <a:p>
            <a:r>
              <a:rPr lang="en-US" sz="2400">
                <a:latin typeface="Verdana" pitchFamily="34" charset="0"/>
              </a:rPr>
              <a:t>using  namespace  std;</a:t>
            </a:r>
          </a:p>
          <a:p>
            <a:endParaRPr lang="en-US" sz="2400">
              <a:latin typeface="Verdana" pitchFamily="34" charset="0"/>
            </a:endParaRPr>
          </a:p>
          <a:p>
            <a:r>
              <a:rPr lang="en-US" sz="2400">
                <a:latin typeface="Verdana" pitchFamily="34" charset="0"/>
              </a:rPr>
              <a:t>void main()</a:t>
            </a:r>
          </a:p>
          <a:p>
            <a:r>
              <a:rPr lang="en-US" sz="2400">
                <a:latin typeface="Verdana" pitchFamily="34" charset="0"/>
              </a:rPr>
              <a:t>{</a:t>
            </a:r>
          </a:p>
          <a:p>
            <a:r>
              <a:rPr lang="en-US" sz="2400">
                <a:latin typeface="Verdana" pitchFamily="34" charset="0"/>
              </a:rPr>
              <a:t>     cout &lt;&lt; “Hello World!” &lt;&lt; endl;</a:t>
            </a:r>
          </a:p>
          <a:p>
            <a:r>
              <a:rPr lang="en-US" sz="2400">
                <a:latin typeface="Verdana" pitchFamily="34" charset="0"/>
              </a:rPr>
              <a:t>}</a:t>
            </a:r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5257800" y="2514600"/>
            <a:ext cx="31242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/>
            <a:r>
              <a:rPr lang="he-IL">
                <a:latin typeface="Verdana" pitchFamily="34" charset="0"/>
              </a:rPr>
              <a:t>הרצה של התוכנית הזו תדפיס</a:t>
            </a:r>
            <a:endParaRPr lang="en-US">
              <a:latin typeface="Verdana" pitchFamily="34" charset="0"/>
            </a:endParaRPr>
          </a:p>
          <a:p>
            <a:pPr algn="ctr" rtl="1"/>
            <a:r>
              <a:rPr lang="he-IL">
                <a:latin typeface="Verdana" pitchFamily="34" charset="0"/>
              </a:rPr>
              <a:t> למסך את המחרוזת</a:t>
            </a:r>
            <a:endParaRPr lang="en-US">
              <a:latin typeface="Verdana" pitchFamily="34" charset="0"/>
            </a:endParaRPr>
          </a:p>
          <a:p>
            <a:pPr algn="ctr" rtl="1"/>
            <a:r>
              <a:rPr lang="en-US" i="1">
                <a:latin typeface="Verdana" pitchFamily="34" charset="0"/>
              </a:rPr>
              <a:t>Hello World!</a:t>
            </a:r>
            <a:endParaRPr lang="en-US">
              <a:latin typeface="Verdana" pitchFamily="34" charset="0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172200" y="3733800"/>
            <a:ext cx="2743200" cy="685800"/>
          </a:xfrm>
          <a:prstGeom prst="wedgeRectCallout">
            <a:avLst>
              <a:gd name="adj1" fmla="val -75560"/>
              <a:gd name="adj2" fmla="val 3065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סימון מיוחד לירידת שורה:</a:t>
            </a:r>
          </a:p>
          <a:p>
            <a:pPr algn="ctr" rtl="1"/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endl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  <a:sym typeface="Wingdings" pitchFamily="2" charset="2"/>
              </a:rPr>
              <a:t> END Line</a:t>
            </a:r>
            <a:endParaRPr lang="en-US" sz="1800" b="1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6869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הדפסה למסך </a:t>
            </a:r>
            <a:r>
              <a:rPr lang="he-IL" sz="4000"/>
              <a:t>(2)</a:t>
            </a:r>
            <a:endParaRPr lang="en-US" sz="4000"/>
          </a:p>
        </p:txBody>
      </p:sp>
      <p:sp>
        <p:nvSpPr>
          <p:cNvPr id="37893" name="TextBox 3"/>
          <p:cNvSpPr txBox="1">
            <a:spLocks noChangeArrowheads="1"/>
          </p:cNvSpPr>
          <p:nvPr/>
        </p:nvSpPr>
        <p:spPr bwMode="auto">
          <a:xfrm>
            <a:off x="5791200" y="2057400"/>
            <a:ext cx="3124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/>
            <a:r>
              <a:rPr lang="he-IL">
                <a:latin typeface="Verdana" pitchFamily="34" charset="0"/>
              </a:rPr>
              <a:t>הרצה של תוכנית זו תדפיס</a:t>
            </a:r>
            <a:endParaRPr lang="en-US">
              <a:latin typeface="Verdana" pitchFamily="34" charset="0"/>
            </a:endParaRPr>
          </a:p>
          <a:p>
            <a:pPr algn="ctr" rtl="1"/>
            <a:r>
              <a:rPr lang="he-IL">
                <a:latin typeface="Verdana" pitchFamily="34" charset="0"/>
              </a:rPr>
              <a:t> למסך את המחרוזת</a:t>
            </a:r>
            <a:endParaRPr lang="en-US">
              <a:latin typeface="Verdana" pitchFamily="34" charset="0"/>
            </a:endParaRPr>
          </a:p>
          <a:p>
            <a:pPr algn="ctr"/>
            <a:r>
              <a:rPr lang="en-US" i="1">
                <a:latin typeface="Verdana" pitchFamily="34" charset="0"/>
              </a:rPr>
              <a:t>6 is a number</a:t>
            </a:r>
            <a:endParaRPr lang="he-IL" i="1">
              <a:latin typeface="Verdana" pitchFamily="34" charset="0"/>
            </a:endParaRPr>
          </a:p>
          <a:p>
            <a:pPr algn="r" rtl="1"/>
            <a:endParaRPr lang="en-US">
              <a:latin typeface="Verdana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319588"/>
            <a:ext cx="6248400" cy="24622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Verdana" pitchFamily="34" charset="0"/>
              </a:rPr>
              <a:t>#include &lt;iostream&gt;</a:t>
            </a:r>
          </a:p>
          <a:p>
            <a:r>
              <a:rPr lang="en-US" sz="2200">
                <a:latin typeface="Verdana" pitchFamily="34" charset="0"/>
              </a:rPr>
              <a:t>using  namespace  std;</a:t>
            </a:r>
          </a:p>
          <a:p>
            <a:endParaRPr lang="en-US" sz="2200">
              <a:latin typeface="Verdana" pitchFamily="34" charset="0"/>
            </a:endParaRPr>
          </a:p>
          <a:p>
            <a:r>
              <a:rPr lang="en-US" sz="2200">
                <a:latin typeface="Verdana" pitchFamily="34" charset="0"/>
              </a:rPr>
              <a:t>void main()</a:t>
            </a:r>
          </a:p>
          <a:p>
            <a:r>
              <a:rPr lang="en-US" sz="2200">
                <a:latin typeface="Verdana" pitchFamily="34" charset="0"/>
              </a:rPr>
              <a:t>{</a:t>
            </a:r>
          </a:p>
          <a:p>
            <a:r>
              <a:rPr lang="en-US" sz="2200">
                <a:latin typeface="Verdana" pitchFamily="34" charset="0"/>
              </a:rPr>
              <a:t>     cout &lt;&lt; 6 &lt;&lt; “ is a number” &lt;&lt; endl;</a:t>
            </a:r>
          </a:p>
          <a:p>
            <a:r>
              <a:rPr lang="en-US" sz="2200">
                <a:latin typeface="Verdana" pitchFamily="34" charset="0"/>
              </a:rPr>
              <a:t>}</a:t>
            </a:r>
          </a:p>
        </p:txBody>
      </p:sp>
      <p:sp>
        <p:nvSpPr>
          <p:cNvPr id="41990" name="TextBox 7"/>
          <p:cNvSpPr txBox="1">
            <a:spLocks noChangeArrowheads="1"/>
          </p:cNvSpPr>
          <p:nvPr/>
        </p:nvSpPr>
        <p:spPr bwMode="auto">
          <a:xfrm>
            <a:off x="304800" y="1524000"/>
            <a:ext cx="5638800" cy="2462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Verdana" pitchFamily="34" charset="0"/>
              </a:rPr>
              <a:t>#include &lt;iostream&gt;</a:t>
            </a:r>
          </a:p>
          <a:p>
            <a:r>
              <a:rPr lang="en-US" sz="2200">
                <a:latin typeface="Verdana" pitchFamily="34" charset="0"/>
              </a:rPr>
              <a:t>using  namespace  std;</a:t>
            </a:r>
          </a:p>
          <a:p>
            <a:endParaRPr lang="en-US" sz="2200">
              <a:latin typeface="Verdana" pitchFamily="34" charset="0"/>
            </a:endParaRPr>
          </a:p>
          <a:p>
            <a:r>
              <a:rPr lang="en-US" sz="2200">
                <a:latin typeface="Verdana" pitchFamily="34" charset="0"/>
              </a:rPr>
              <a:t>void main()</a:t>
            </a:r>
          </a:p>
          <a:p>
            <a:r>
              <a:rPr lang="en-US" sz="2200">
                <a:latin typeface="Verdana" pitchFamily="34" charset="0"/>
              </a:rPr>
              <a:t>{</a:t>
            </a:r>
          </a:p>
          <a:p>
            <a:r>
              <a:rPr lang="en-US" sz="2200">
                <a:latin typeface="Verdana" pitchFamily="34" charset="0"/>
              </a:rPr>
              <a:t>     cout &lt;&lt; “6 is a number” &lt;&lt; endl;</a:t>
            </a:r>
          </a:p>
          <a:p>
            <a:r>
              <a:rPr lang="en-US" sz="2200">
                <a:latin typeface="Verdana" pitchFamily="34" charset="0"/>
              </a:rPr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495800" y="4114800"/>
            <a:ext cx="4191000" cy="533400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e-IL"/>
              <a:t>דרך נוספת לכתוב תוכנית זו: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קבלת קלט מהמשתמש</a:t>
            </a:r>
            <a:endParaRPr lang="en-US" sz="4000"/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he-IL"/>
          </a:p>
          <a:p>
            <a:pPr eaLnBrk="1" hangingPunct="1"/>
            <a:r>
              <a:rPr lang="he-IL"/>
              <a:t>היינו רוצים שהתוכנית שלנו תהייה גמישה, ותדע להדפיס את המחרוזת שראינו עבור כל מספר שתקבל ממי שיריץ את התוכנית (המשתמש)</a:t>
            </a:r>
          </a:p>
          <a:p>
            <a:pPr eaLnBrk="1" hangingPunct="1"/>
            <a:endParaRPr lang="he-IL"/>
          </a:p>
          <a:p>
            <a:pPr eaLnBrk="1" hangingPunct="1"/>
            <a:r>
              <a:rPr lang="he-IL"/>
              <a:t>לשם כך עלינו ללמוד את הדברים הבאים:</a:t>
            </a:r>
          </a:p>
          <a:p>
            <a:pPr lvl="1" eaLnBrk="1" hangingPunct="1"/>
            <a:r>
              <a:rPr lang="he-IL"/>
              <a:t>כיצד מקבלים מידע מהמשתמש</a:t>
            </a:r>
          </a:p>
          <a:p>
            <a:pPr lvl="1" eaLnBrk="1" hangingPunct="1"/>
            <a:r>
              <a:rPr lang="he-IL"/>
              <a:t>היכן מאחסנים מידע זה</a:t>
            </a:r>
          </a:p>
          <a:p>
            <a:pPr lvl="1" eaLnBrk="1" hangingPunct="1"/>
            <a:r>
              <a:rPr lang="he-IL"/>
              <a:t>כיצד מדפיסים מידע זה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he-IL" sz="2400"/>
              <a:t>פקודה נוספת שהמחשב מכיר היא קריאת נתון מהשתמש</a:t>
            </a:r>
          </a:p>
          <a:p>
            <a:pPr eaLnBrk="1" hangingPunct="1"/>
            <a:endParaRPr lang="he-IL" sz="2400"/>
          </a:p>
          <a:p>
            <a:pPr eaLnBrk="1" hangingPunct="1"/>
            <a:endParaRPr lang="he-IL" sz="2400"/>
          </a:p>
          <a:p>
            <a:pPr eaLnBrk="1" hangingPunct="1"/>
            <a:endParaRPr lang="he-IL" sz="2400"/>
          </a:p>
          <a:p>
            <a:pPr eaLnBrk="1" hangingPunct="1"/>
            <a:endParaRPr lang="he-IL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he-IL" sz="2400"/>
              <a:t>מה זה </a:t>
            </a:r>
            <a:r>
              <a:rPr lang="en-US" sz="2400"/>
              <a:t>x</a:t>
            </a:r>
            <a:r>
              <a:rPr lang="he-IL" sz="2400"/>
              <a:t>?</a:t>
            </a:r>
          </a:p>
          <a:p>
            <a:pPr lvl="1" eaLnBrk="1" hangingPunct="1"/>
            <a:r>
              <a:rPr lang="en-US" sz="2000"/>
              <a:t>x</a:t>
            </a:r>
            <a:r>
              <a:rPr lang="he-IL" sz="2000"/>
              <a:t> הוא השם של המקום שבו נאכסן את הערך המתקבל מהמשתמש</a:t>
            </a:r>
          </a:p>
          <a:p>
            <a:pPr eaLnBrk="1" hangingPunct="1"/>
            <a:r>
              <a:rPr lang="he-IL" sz="2400"/>
              <a:t>כדי להקצות עבורנו מקום זה עלינו להגדיר </a:t>
            </a:r>
            <a:r>
              <a:rPr lang="he-IL" sz="2400" b="1"/>
              <a:t>משתנה</a:t>
            </a:r>
            <a:endParaRPr lang="en-US" sz="2400" b="1"/>
          </a:p>
          <a:p>
            <a:pPr eaLnBrk="1" hangingPunct="1"/>
            <a:r>
              <a:rPr lang="he-IL" sz="2400"/>
              <a:t>מה זה </a:t>
            </a:r>
            <a:r>
              <a:rPr lang="en-US" sz="2400"/>
              <a:t>int</a:t>
            </a:r>
            <a:r>
              <a:rPr lang="he-IL" sz="2400"/>
              <a:t>? נראה בהמשך</a:t>
            </a:r>
            <a:endParaRPr lang="en-US" sz="2400"/>
          </a:p>
          <a:p>
            <a:pPr eaLnBrk="1" hangingPunct="1"/>
            <a:endParaRPr lang="en-US" sz="2400" b="1"/>
          </a:p>
        </p:txBody>
      </p:sp>
      <p:sp>
        <p:nvSpPr>
          <p:cNvPr id="440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קבלת קלט מהמשתמש (2)</a:t>
            </a: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0" y="2667000"/>
            <a:ext cx="3733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z="2400">
                <a:latin typeface="Verdana" pitchFamily="34" charset="0"/>
              </a:rPr>
              <a:t>פירוש הפקודה </a:t>
            </a:r>
            <a:r>
              <a:rPr lang="en-US" sz="2400">
                <a:latin typeface="Verdana" pitchFamily="34" charset="0"/>
              </a:rPr>
              <a:t>cin</a:t>
            </a:r>
            <a:r>
              <a:rPr lang="he-IL" sz="2400">
                <a:latin typeface="Verdana" pitchFamily="34" charset="0"/>
              </a:rPr>
              <a:t>:</a:t>
            </a:r>
          </a:p>
          <a:p>
            <a:pPr algn="r" rtl="1"/>
            <a:r>
              <a:rPr lang="he-IL">
                <a:latin typeface="Verdana" pitchFamily="34" charset="0"/>
              </a:rPr>
              <a:t>אחסן את הערך שיתקבל מהמשתמש במשתנה הנקרא </a:t>
            </a:r>
            <a:r>
              <a:rPr lang="en-US">
                <a:latin typeface="Verdana" pitchFamily="34" charset="0"/>
              </a:rPr>
              <a:t>x</a:t>
            </a:r>
          </a:p>
        </p:txBody>
      </p:sp>
      <p:sp>
        <p:nvSpPr>
          <p:cNvPr id="2" name="Content Placeholder 2"/>
          <p:cNvSpPr>
            <a:spLocks/>
          </p:cNvSpPr>
          <p:nvPr/>
        </p:nvSpPr>
        <p:spPr bwMode="auto">
          <a:xfrm>
            <a:off x="381000" y="2133600"/>
            <a:ext cx="2895600" cy="228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>
                <a:latin typeface="Verdana" pitchFamily="34" charset="0"/>
              </a:rPr>
              <a:t>#include &lt;iostream&gt;</a:t>
            </a:r>
          </a:p>
          <a:p>
            <a:r>
              <a:rPr lang="en-US" sz="1800">
                <a:latin typeface="Verdana" pitchFamily="34" charset="0"/>
              </a:rPr>
              <a:t>using  namespace  std;</a:t>
            </a:r>
          </a:p>
          <a:p>
            <a:endParaRPr lang="en-US" sz="1800">
              <a:latin typeface="Verdana" pitchFamily="34" charset="0"/>
            </a:endParaRPr>
          </a:p>
          <a:p>
            <a:r>
              <a:rPr lang="en-US" sz="1800">
                <a:latin typeface="Verdana" pitchFamily="34" charset="0"/>
              </a:rPr>
              <a:t>void main()</a:t>
            </a:r>
          </a:p>
          <a:p>
            <a:r>
              <a:rPr lang="en-US" sz="1800">
                <a:latin typeface="Verdana" pitchFamily="34" charset="0"/>
              </a:rPr>
              <a:t>{</a:t>
            </a:r>
          </a:p>
          <a:p>
            <a:r>
              <a:rPr lang="en-US" sz="1800">
                <a:latin typeface="Verdana" pitchFamily="34" charset="0"/>
              </a:rPr>
              <a:t>     int  x;</a:t>
            </a:r>
          </a:p>
          <a:p>
            <a:r>
              <a:rPr lang="en-US" sz="1800">
                <a:latin typeface="Verdana" pitchFamily="34" charset="0"/>
              </a:rPr>
              <a:t>     cin &gt;&gt; x;</a:t>
            </a:r>
          </a:p>
          <a:p>
            <a:r>
              <a:rPr lang="en-US" sz="1800">
                <a:latin typeface="Verdana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אחסון ערכים</a:t>
            </a:r>
            <a:endParaRPr lang="en-US"/>
          </a:p>
        </p:txBody>
      </p:sp>
      <p:sp>
        <p:nvSpPr>
          <p:cNvPr id="40964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30725"/>
          </a:xfrm>
        </p:spPr>
        <p:txBody>
          <a:bodyPr/>
          <a:lstStyle/>
          <a:p>
            <a:pPr eaLnBrk="1" hangingPunct="1"/>
            <a:r>
              <a:rPr lang="he-IL"/>
              <a:t>כאשר מריצים תוכנית נרצה לשמור ערכים מסוימים כדי שישמשו אותנו בפקודות בהמשך</a:t>
            </a:r>
          </a:p>
          <a:p>
            <a:pPr eaLnBrk="1" hangingPunct="1"/>
            <a:r>
              <a:rPr lang="he-IL"/>
              <a:t>כאשר התוכנית רצה, היא מקבלת שטח בזיכרון בו היא יכולה לאחסן ערכים אלו. שטח זה נקרא </a:t>
            </a:r>
            <a:r>
              <a:rPr lang="he-IL" b="1"/>
              <a:t>מחסנית</a:t>
            </a:r>
            <a:r>
              <a:rPr lang="he-IL"/>
              <a:t> </a:t>
            </a:r>
            <a:r>
              <a:rPr lang="he-IL" b="1"/>
              <a:t>(</a:t>
            </a:r>
            <a:r>
              <a:rPr lang="en-US" b="1"/>
              <a:t>stack</a:t>
            </a:r>
            <a:r>
              <a:rPr lang="he-IL" b="1"/>
              <a:t>)</a:t>
            </a:r>
          </a:p>
          <a:p>
            <a:pPr eaLnBrk="1" hangingPunct="1"/>
            <a:r>
              <a:rPr lang="he-IL"/>
              <a:t>המחסנית מורכבת מתאים, ולכל תא יש כתובת</a:t>
            </a:r>
          </a:p>
          <a:p>
            <a:pPr eaLnBrk="1" hangingPunct="1"/>
            <a:r>
              <a:rPr lang="he-IL"/>
              <a:t>כל תא נקרא </a:t>
            </a:r>
            <a:r>
              <a:rPr lang="en-US"/>
              <a:t>byte</a:t>
            </a:r>
            <a:r>
              <a:rPr lang="he-IL"/>
              <a:t> (בייט)</a:t>
            </a:r>
          </a:p>
          <a:p>
            <a:pPr eaLnBrk="1" hangingPunct="1"/>
            <a:r>
              <a:rPr lang="he-IL"/>
              <a:t>יש משתנים שערכם מאוחסן בבייט אחד, ויש</a:t>
            </a:r>
          </a:p>
          <a:p>
            <a:pPr eaLnBrk="1" hangingPunct="1">
              <a:buFont typeface="Wingdings" pitchFamily="2" charset="2"/>
              <a:buNone/>
            </a:pPr>
            <a:r>
              <a:rPr lang="he-IL"/>
              <a:t>	משתנים שערכם מאוחסן ביותר (נראה בהמשך)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327525"/>
          <a:ext cx="1066800" cy="222567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1001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1002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1003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1005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אחסון ערכים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buFont typeface="Wingdings" pitchFamily="2" charset="2"/>
              <a:buNone/>
            </a:pPr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he-IL"/>
              <a:t>בתוכנית זו הגדרנו את המשתנה </a:t>
            </a:r>
            <a:r>
              <a:rPr lang="en-US"/>
              <a:t>x</a:t>
            </a:r>
            <a:r>
              <a:rPr lang="he-IL"/>
              <a:t>, ולכן התוכנית מקצה תא במחסנית למשתנה זה</a:t>
            </a:r>
          </a:p>
          <a:p>
            <a:pPr eaLnBrk="1" hangingPunct="1"/>
            <a:r>
              <a:rPr lang="he-IL"/>
              <a:t>כאשר המשתמש יקליד מספר, המספר יכנס לתוך התא המוקצה עבור </a:t>
            </a:r>
            <a:r>
              <a:rPr lang="en-US"/>
              <a:t>x</a:t>
            </a:r>
            <a:endParaRPr lang="he-IL"/>
          </a:p>
          <a:p>
            <a:pPr eaLnBrk="1" hangingPunct="1"/>
            <a:endParaRPr lang="he-IL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0" y="1752600"/>
          <a:ext cx="1981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int:x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1004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1008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1020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0" y="1752600"/>
          <a:ext cx="1981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int:x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1004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1008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1020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Right Arrow 8"/>
          <p:cNvSpPr>
            <a:spLocks noChangeArrowheads="1"/>
          </p:cNvSpPr>
          <p:nvPr/>
        </p:nvSpPr>
        <p:spPr bwMode="auto">
          <a:xfrm flipH="1">
            <a:off x="2514600" y="3505200"/>
            <a:ext cx="990600" cy="3048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46144" name="Content Placeholder 2"/>
          <p:cNvSpPr>
            <a:spLocks/>
          </p:cNvSpPr>
          <p:nvPr/>
        </p:nvSpPr>
        <p:spPr bwMode="auto">
          <a:xfrm>
            <a:off x="381000" y="1600200"/>
            <a:ext cx="3276600" cy="2590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Verdana" pitchFamily="34" charset="0"/>
              </a:rPr>
              <a:t>#include &lt;iostream&gt;</a:t>
            </a:r>
          </a:p>
          <a:p>
            <a:r>
              <a:rPr lang="en-US">
                <a:latin typeface="Verdana" pitchFamily="34" charset="0"/>
              </a:rPr>
              <a:t>using  namespace  std;</a:t>
            </a:r>
          </a:p>
          <a:p>
            <a:endParaRPr lang="en-US">
              <a:latin typeface="Verdana" pitchFamily="34" charset="0"/>
            </a:endParaRPr>
          </a:p>
          <a:p>
            <a:r>
              <a:rPr lang="en-US">
                <a:latin typeface="Verdana" pitchFamily="34" charset="0"/>
              </a:rPr>
              <a:t>void main()</a:t>
            </a:r>
          </a:p>
          <a:p>
            <a:r>
              <a:rPr lang="en-US">
                <a:latin typeface="Verdana" pitchFamily="34" charset="0"/>
              </a:rPr>
              <a:t>{</a:t>
            </a:r>
          </a:p>
          <a:p>
            <a:r>
              <a:rPr lang="en-US">
                <a:latin typeface="Verdana" pitchFamily="34" charset="0"/>
              </a:rPr>
              <a:t>     int  x;</a:t>
            </a:r>
          </a:p>
          <a:p>
            <a:r>
              <a:rPr lang="en-US">
                <a:latin typeface="Verdana" pitchFamily="34" charset="0"/>
              </a:rPr>
              <a:t>     cin &gt;&gt; x;</a:t>
            </a:r>
          </a:p>
          <a:p>
            <a:r>
              <a:rPr lang="en-US">
                <a:latin typeface="Verdana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2000"/>
              <a:t>#include &lt;iostream&gt;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/>
              <a:t>using  namespace  std;</a:t>
            </a:r>
          </a:p>
          <a:p>
            <a:pPr algn="l" rtl="0" eaLnBrk="1" hangingPunct="1">
              <a:buFont typeface="Wingdings" pitchFamily="2" charset="2"/>
              <a:buNone/>
            </a:pPr>
            <a:endParaRPr lang="en-US" sz="2000"/>
          </a:p>
          <a:p>
            <a:pPr algn="l" rtl="0" eaLnBrk="1" hangingPunct="1">
              <a:buFont typeface="Wingdings" pitchFamily="2" charset="2"/>
              <a:buNone/>
            </a:pPr>
            <a:r>
              <a:rPr lang="en-US" sz="2000"/>
              <a:t>void main()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2000"/>
              <a:t>{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2000"/>
              <a:t>	int x;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he-IL" sz="2000"/>
              <a:t>	</a:t>
            </a:r>
            <a:r>
              <a:rPr lang="en-US" sz="2000"/>
              <a:t>cout &lt;&lt; “Please enter a number: “;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2000"/>
              <a:t>	cin &gt;&gt; x;</a:t>
            </a:r>
            <a:endParaRPr lang="he-IL" sz="2000"/>
          </a:p>
          <a:p>
            <a:pPr algn="l" rtl="0" eaLnBrk="1" hangingPunct="1">
              <a:buFont typeface="Wingdings" pitchFamily="2" charset="2"/>
              <a:buNone/>
            </a:pPr>
            <a:r>
              <a:rPr lang="en-US" sz="2000"/>
              <a:t>	cout &lt;&lt; x &lt;&lt; “ is a number” &lt;&lt; endl;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2000"/>
              <a:t>}</a:t>
            </a:r>
          </a:p>
          <a:p>
            <a:pPr eaLnBrk="1" hangingPunct="1"/>
            <a:r>
              <a:rPr lang="he-IL"/>
              <a:t>פקודת ההדפסה מדפיסה את התוכן של התא המוקצה עבור המשתנה </a:t>
            </a:r>
            <a:r>
              <a:rPr lang="en-US"/>
              <a:t>x</a:t>
            </a:r>
            <a:r>
              <a:rPr lang="he-IL"/>
              <a:t> ולכן יודפס למסך </a:t>
            </a:r>
            <a:r>
              <a:rPr lang="en-US" i="1"/>
              <a:t>4 is a number</a:t>
            </a:r>
          </a:p>
          <a:p>
            <a:pPr eaLnBrk="1" hangingPunct="1"/>
            <a:r>
              <a:rPr lang="he-IL"/>
              <a:t>כדי שהתוכנית שלנו תהייה ידידותית נציג הודעה מתאימה</a:t>
            </a:r>
          </a:p>
          <a:p>
            <a:pPr eaLnBrk="1" hangingPunct="1"/>
            <a:endParaRPr lang="he-IL"/>
          </a:p>
          <a:p>
            <a:pPr eaLnBrk="1" hangingPunct="1"/>
            <a:endParaRPr lang="en-US"/>
          </a:p>
        </p:txBody>
      </p:sp>
      <p:sp>
        <p:nvSpPr>
          <p:cNvPr id="471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הדפסת ערכו של משתנה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24600" y="1752600"/>
          <a:ext cx="1981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int:x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1004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1008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1020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438400" y="4202113"/>
            <a:ext cx="1778000" cy="369887"/>
            <a:chOff x="3403070" y="3886200"/>
            <a:chExt cx="1778531" cy="369332"/>
          </a:xfrm>
        </p:grpSpPr>
        <p:cxnSp>
          <p:nvCxnSpPr>
            <p:cNvPr id="47169" name="Straight Arrow Connector 6"/>
            <p:cNvCxnSpPr>
              <a:cxnSpLocks noChangeShapeType="1"/>
            </p:cNvCxnSpPr>
            <p:nvPr/>
          </p:nvCxnSpPr>
          <p:spPr bwMode="auto">
            <a:xfrm rot="10800000" flipV="1">
              <a:off x="3403070" y="4190999"/>
              <a:ext cx="1778531" cy="742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7170" name="TextBox 8"/>
            <p:cNvSpPr txBox="1">
              <a:spLocks noChangeArrowheads="1"/>
            </p:cNvSpPr>
            <p:nvPr/>
          </p:nvSpPr>
          <p:spPr bwMode="auto">
            <a:xfrm>
              <a:off x="3586161" y="3886200"/>
              <a:ext cx="15954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he-IL" sz="1800">
                  <a:latin typeface="Verdana" pitchFamily="34" charset="0"/>
                </a:rPr>
                <a:t>לאחר הקלדת 4</a:t>
              </a:r>
              <a:endParaRPr lang="en-US" sz="1800">
                <a:latin typeface="Verdana" pitchFamily="34" charset="0"/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324600" y="1752600"/>
          <a:ext cx="1981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int:x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1004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1008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1020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7168" name="Rectangle 9"/>
          <p:cNvSpPr>
            <a:spLocks noChangeArrowheads="1"/>
          </p:cNvSpPr>
          <p:nvPr/>
        </p:nvSpPr>
        <p:spPr bwMode="auto">
          <a:xfrm>
            <a:off x="457200" y="1600200"/>
            <a:ext cx="5486400" cy="3733800"/>
          </a:xfrm>
          <a:prstGeom prst="rect">
            <a:avLst/>
          </a:prstGeom>
          <a:noFill/>
          <a:ln w="95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טיפוסי משתנים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z="2400"/>
              <a:t>בתוכנית הקודמת ראינו כיצד קולטים מהמשתמש </a:t>
            </a:r>
            <a:r>
              <a:rPr lang="he-IL" sz="2400" b="1"/>
              <a:t>מספר שלם</a:t>
            </a:r>
          </a:p>
          <a:p>
            <a:pPr eaLnBrk="1" hangingPunct="1">
              <a:lnSpc>
                <a:spcPct val="90000"/>
              </a:lnSpc>
            </a:pPr>
            <a:r>
              <a:rPr lang="he-IL" sz="2400"/>
              <a:t>ניתן לקלוט גם מספר עשרוני, מספר שלילי או תו </a:t>
            </a:r>
          </a:p>
          <a:p>
            <a:pPr eaLnBrk="1" hangingPunct="1">
              <a:lnSpc>
                <a:spcPct val="90000"/>
              </a:lnSpc>
            </a:pPr>
            <a:r>
              <a:rPr lang="he-IL" sz="2400"/>
              <a:t>אבל צריך לידע את המחשב עם איזה סוג של נתונים אנחנו רוצים לעבוד</a:t>
            </a:r>
          </a:p>
          <a:p>
            <a:pPr eaLnBrk="1" hangingPunct="1">
              <a:lnSpc>
                <a:spcPct val="90000"/>
              </a:lnSpc>
            </a:pPr>
            <a:r>
              <a:rPr lang="he-IL" sz="2400"/>
              <a:t>בתוכנית הגדרנו: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he-IL" sz="2400"/>
              <a:t>כאשר כתבנו את השורה </a:t>
            </a:r>
            <a:r>
              <a:rPr lang="en-US" sz="2400" b="1"/>
              <a:t>int x;</a:t>
            </a:r>
            <a:r>
              <a:rPr lang="he-IL" sz="2400"/>
              <a:t> הגדרנו משתנה שמכיל מספרים שלמים</a:t>
            </a:r>
            <a:endParaRPr lang="en-US" sz="24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2000" y="3254375"/>
            <a:ext cx="3048000" cy="23082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Verdana" pitchFamily="34" charset="0"/>
              </a:rPr>
              <a:t>#include &lt;iostream&gt;</a:t>
            </a:r>
          </a:p>
          <a:p>
            <a:r>
              <a:rPr lang="en-US" sz="1800">
                <a:latin typeface="Verdana" pitchFamily="34" charset="0"/>
              </a:rPr>
              <a:t>using  namespace  std;</a:t>
            </a:r>
          </a:p>
          <a:p>
            <a:endParaRPr lang="en-US" sz="1800">
              <a:latin typeface="Verdana" pitchFamily="34" charset="0"/>
            </a:endParaRPr>
          </a:p>
          <a:p>
            <a:r>
              <a:rPr lang="en-US" sz="1800">
                <a:latin typeface="Verdana" pitchFamily="34" charset="0"/>
              </a:rPr>
              <a:t>void main()</a:t>
            </a:r>
          </a:p>
          <a:p>
            <a:r>
              <a:rPr lang="en-US" sz="1800">
                <a:latin typeface="Verdana" pitchFamily="34" charset="0"/>
              </a:rPr>
              <a:t>{</a:t>
            </a:r>
          </a:p>
          <a:p>
            <a:r>
              <a:rPr lang="en-US" sz="1800">
                <a:latin typeface="Verdana" pitchFamily="34" charset="0"/>
              </a:rPr>
              <a:t>     int  x;</a:t>
            </a:r>
          </a:p>
          <a:p>
            <a:r>
              <a:rPr lang="en-US" sz="1800">
                <a:latin typeface="Verdana" pitchFamily="34" charset="0"/>
              </a:rPr>
              <a:t>     cin &gt;&gt; x;</a:t>
            </a:r>
          </a:p>
          <a:p>
            <a:r>
              <a:rPr lang="en-US" sz="1800">
                <a:latin typeface="Verdana" pitchFamily="34" charset="0"/>
              </a:rPr>
              <a:t>}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טיפוסי משתנים  </a:t>
            </a:r>
            <a:r>
              <a:rPr lang="en-US"/>
              <a:t>Data Types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he-IL"/>
          </a:p>
          <a:p>
            <a:pPr eaLnBrk="1" hangingPunct="1"/>
            <a:r>
              <a:rPr lang="he-IL"/>
              <a:t>ישנם סוגים שונים של משתנים הנבדלים ב:</a:t>
            </a:r>
          </a:p>
          <a:p>
            <a:pPr lvl="1" eaLnBrk="1" hangingPunct="1"/>
            <a:r>
              <a:rPr lang="he-IL"/>
              <a:t>ב</a:t>
            </a:r>
            <a:r>
              <a:rPr lang="he-IL" b="1">
                <a:solidFill>
                  <a:schemeClr val="hlink"/>
                </a:solidFill>
              </a:rPr>
              <a:t>תוכן</a:t>
            </a:r>
            <a:r>
              <a:rPr lang="he-IL" b="1"/>
              <a:t> </a:t>
            </a:r>
            <a:r>
              <a:rPr lang="he-IL"/>
              <a:t>אותו הם יכולים להכיל (שלם, עשרוני, תו, שליליים)</a:t>
            </a:r>
          </a:p>
          <a:p>
            <a:pPr lvl="1" eaLnBrk="1" hangingPunct="1"/>
            <a:r>
              <a:rPr lang="he-IL"/>
              <a:t>בכמות ה- </a:t>
            </a:r>
            <a:r>
              <a:rPr lang="en-US"/>
              <a:t>byte</a:t>
            </a:r>
            <a:r>
              <a:rPr lang="he-IL"/>
              <a:t> שהמשתנה תופס בזיכרון, ומכאן </a:t>
            </a:r>
            <a:r>
              <a:rPr lang="he-IL" b="1">
                <a:solidFill>
                  <a:schemeClr val="hlink"/>
                </a:solidFill>
              </a:rPr>
              <a:t>טווח</a:t>
            </a:r>
            <a:r>
              <a:rPr lang="he-IL"/>
              <a:t> הערכים שמשתנה מהטיפוס יכול להכיל</a:t>
            </a:r>
          </a:p>
          <a:p>
            <a:pPr lvl="1" eaLnBrk="1" hangingPunct="1"/>
            <a:endParaRPr lang="he-IL"/>
          </a:p>
          <a:p>
            <a:pPr eaLnBrk="1" hangingPunct="1"/>
            <a:r>
              <a:rPr lang="he-IL"/>
              <a:t>שימו לב:</a:t>
            </a:r>
          </a:p>
          <a:p>
            <a:pPr lvl="1" eaLnBrk="1" hangingPunct="1"/>
            <a:r>
              <a:rPr lang="he-IL"/>
              <a:t>טווח הערכים של טיפוסים מסוימים יכול להיות שונה ממערכת הפעלה אחת לאחרת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/>
              <a:t>טיפוסי נתונים </a:t>
            </a:r>
            <a:r>
              <a:rPr lang="he-IL" dirty="0" smtClean="0"/>
              <a:t>ב- </a:t>
            </a:r>
            <a:r>
              <a:rPr lang="en-US" dirty="0" smtClean="0"/>
              <a:t>C++</a:t>
            </a:r>
            <a:endParaRPr lang="en-US" dirty="0"/>
          </a:p>
        </p:txBody>
      </p:sp>
      <p:graphicFrame>
        <p:nvGraphicFramePr>
          <p:cNvPr id="53298" name="Group 5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49333798"/>
              </p:ext>
            </p:extLst>
          </p:nvPr>
        </p:nvGraphicFramePr>
        <p:xfrm>
          <a:off x="457200" y="1572545"/>
          <a:ext cx="8229600" cy="5056823"/>
        </p:xfrm>
        <a:graphic>
          <a:graphicData uri="http://schemas.openxmlformats.org/drawingml/2006/table">
            <a:tbl>
              <a:tblPr/>
              <a:tblGrid>
                <a:gridCol w="3550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22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272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Definition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Size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Range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 </a:t>
                      </a:r>
                      <a:endParaRPr kumimoji="0" lang="he-I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תו </a:t>
                      </a: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‘a’, ‘A’, ‘6’,’!’</a:t>
                      </a: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 byte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(-128..127)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מספר שלם</a:t>
                      </a: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(3,7,8234-)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 bytes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float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מספר ממשי </a:t>
                      </a: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(3.6, 89-, 5.2)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 bytes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double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מספר ממשי </a:t>
                      </a: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(3.6, 89-, 5.2)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 bytes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bool</a:t>
                      </a:r>
                      <a:endParaRPr kumimoji="0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ערך 0 או 1 </a:t>
                      </a: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true</a:t>
                      </a: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או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false</a:t>
                      </a: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 /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03330" y="2204864"/>
            <a:ext cx="2232248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4087" y="3068960"/>
            <a:ext cx="2654787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4087" y="3969060"/>
            <a:ext cx="3071809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4668" y="4886890"/>
            <a:ext cx="3071809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67944" y="2197188"/>
            <a:ext cx="1224136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6633" y="3097723"/>
            <a:ext cx="1224136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67944" y="3998258"/>
            <a:ext cx="1224136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16633" y="4865757"/>
            <a:ext cx="1224136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08104" y="2204864"/>
            <a:ext cx="1224136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80112" y="3097723"/>
            <a:ext cx="1224136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4860" y="5791200"/>
            <a:ext cx="3313203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67406" y="5761944"/>
            <a:ext cx="1224136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30885" y="5761944"/>
            <a:ext cx="1224136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תיאום ציפיות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2795587"/>
            <a:ext cx="5200650" cy="1266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09800" y="4495800"/>
            <a:ext cx="5572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http://www.kerenkalif.com/StudentsCakes/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07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/>
              <a:t>טיפוסי נתונים ב- </a:t>
            </a:r>
            <a:r>
              <a:rPr lang="en-US" dirty="0" smtClean="0"/>
              <a:t>C++</a:t>
            </a:r>
            <a:r>
              <a:rPr lang="he-IL" dirty="0" smtClean="0"/>
              <a:t> (2</a:t>
            </a:r>
            <a:r>
              <a:rPr lang="he-IL" dirty="0"/>
              <a:t>)</a:t>
            </a:r>
            <a:endParaRPr lang="en-US" dirty="0"/>
          </a:p>
        </p:txBody>
      </p:sp>
      <p:graphicFrame>
        <p:nvGraphicFramePr>
          <p:cNvPr id="67704" name="Group 120"/>
          <p:cNvGraphicFramePr>
            <a:graphicFrameLocks noGrp="1"/>
          </p:cNvGraphicFramePr>
          <p:nvPr>
            <p:ph sz="quarter" idx="1"/>
          </p:nvPr>
        </p:nvGraphicFramePr>
        <p:xfrm>
          <a:off x="457200" y="1450808"/>
          <a:ext cx="8229600" cy="4858512"/>
        </p:xfrm>
        <a:graphic>
          <a:graphicData uri="http://schemas.openxmlformats.org/drawingml/2006/table">
            <a:tbl>
              <a:tblPr/>
              <a:tblGrid>
                <a:gridCol w="35505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14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275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Definition</a:t>
                      </a:r>
                    </a:p>
                  </a:txBody>
                  <a:tcPr marL="95879" marR="958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Size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Range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short</a:t>
                      </a:r>
                      <a:endParaRPr kumimoji="0" lang="he-I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מספר שלם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 bytes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-2</a:t>
                      </a:r>
                      <a:r>
                        <a:rPr kumimoji="0" lang="en-US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2</a:t>
                      </a:r>
                      <a:r>
                        <a:rPr kumimoji="0" lang="en-US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(-32,768…32,767)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long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מספר שלם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 bytes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-2</a:t>
                      </a:r>
                      <a:r>
                        <a:rPr kumimoji="0" lang="en-U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63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…2</a:t>
                      </a:r>
                      <a:r>
                        <a:rPr kumimoji="0" lang="en-U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63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unsigned int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מספר שלם חיובי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 bytes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0…2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unsigned short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מספר שלם חיובי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 bytes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0…2</a:t>
                      </a:r>
                      <a:r>
                        <a:rPr kumimoji="0" lang="en-U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(0….65535)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unsigned long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מספר שלם חיובי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 bytes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0…2</a:t>
                      </a:r>
                      <a:r>
                        <a:rPr kumimoji="0" lang="en-U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64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unsigned char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תו חיובי בלבד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 byte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0…2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(0…255</a:t>
                      </a:r>
                      <a:r>
                        <a:rPr kumimoji="0" lang="he-I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39552" y="1916832"/>
            <a:ext cx="26642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9552" y="2636912"/>
            <a:ext cx="26642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8026" y="3356992"/>
            <a:ext cx="26642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8026" y="4113076"/>
            <a:ext cx="26642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8026" y="4867132"/>
            <a:ext cx="26642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8026" y="5621188"/>
            <a:ext cx="26642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67944" y="1916832"/>
            <a:ext cx="122413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60141" y="2636912"/>
            <a:ext cx="122413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67944" y="3356992"/>
            <a:ext cx="122413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01879" y="4140823"/>
            <a:ext cx="122413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18357" y="4860903"/>
            <a:ext cx="122413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01879" y="5621188"/>
            <a:ext cx="122413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44108" y="1916832"/>
            <a:ext cx="198022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78842" y="2654678"/>
            <a:ext cx="198022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77426" y="3356992"/>
            <a:ext cx="198022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44108" y="4102065"/>
            <a:ext cx="198022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77426" y="4861973"/>
            <a:ext cx="198022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69587" y="5621188"/>
            <a:ext cx="198022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Group 120"/>
          <p:cNvGraphicFramePr>
            <a:graphicFrameLocks/>
          </p:cNvGraphicFramePr>
          <p:nvPr/>
        </p:nvGraphicFramePr>
        <p:xfrm>
          <a:off x="457200" y="1450808"/>
          <a:ext cx="8229600" cy="4858512"/>
        </p:xfrm>
        <a:graphic>
          <a:graphicData uri="http://schemas.openxmlformats.org/drawingml/2006/table">
            <a:tbl>
              <a:tblPr/>
              <a:tblGrid>
                <a:gridCol w="35505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14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275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Definition</a:t>
                      </a:r>
                    </a:p>
                  </a:txBody>
                  <a:tcPr marL="95879" marR="958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Size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Range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short</a:t>
                      </a:r>
                      <a:endParaRPr kumimoji="0" lang="he-I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מספר שלם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 bytes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-2</a:t>
                      </a:r>
                      <a:r>
                        <a:rPr kumimoji="0" lang="en-US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2</a:t>
                      </a:r>
                      <a:r>
                        <a:rPr kumimoji="0" lang="en-US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(-32,768…32,767)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long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מספר שלם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 bytes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-2</a:t>
                      </a:r>
                      <a:r>
                        <a:rPr kumimoji="0" lang="en-U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63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…2</a:t>
                      </a:r>
                      <a:r>
                        <a:rPr kumimoji="0" lang="en-U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63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unsigned int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מספר שלם חיובי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 bytes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0…2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unsigned short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מספר שלם חיובי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 bytes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0…2</a:t>
                      </a:r>
                      <a:r>
                        <a:rPr kumimoji="0" lang="en-U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(0….65535)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unsigned long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מספר שלם חיובי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 bytes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0…2</a:t>
                      </a:r>
                      <a:r>
                        <a:rPr kumimoji="0" lang="en-U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64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unsigned char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תו חיובי בלבד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 byte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0…2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(0…255</a:t>
                      </a:r>
                      <a:r>
                        <a:rPr kumimoji="0" lang="he-I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2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04800"/>
            <a:ext cx="6372225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" y="1905000"/>
            <a:ext cx="8496300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851150"/>
            <a:ext cx="8582025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TextBox 10"/>
          <p:cNvSpPr txBox="1">
            <a:spLocks noChangeArrowheads="1"/>
          </p:cNvSpPr>
          <p:nvPr/>
        </p:nvSpPr>
        <p:spPr bwMode="auto">
          <a:xfrm>
            <a:off x="228600" y="6400800"/>
            <a:ext cx="800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/>
            <a:r>
              <a:rPr lang="he-IL" sz="1800"/>
              <a:t>לקוח מתוך: </a:t>
            </a:r>
            <a:r>
              <a:rPr lang="en-US" sz="1800">
                <a:hlinkClick r:id="rId5"/>
              </a:rPr>
              <a:t>http://www.ynet.co.il/articles/0,7340,L-4599213,00.html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98648" y="1600200"/>
            <a:ext cx="8305800" cy="5105400"/>
          </a:xfrm>
        </p:spPr>
        <p:txBody>
          <a:bodyPr>
            <a:normAutofit/>
          </a:bodyPr>
          <a:lstStyle/>
          <a:p>
            <a:pPr algn="l" rtl="0" eaLnBrk="1" hangingPunct="1">
              <a:buFont typeface="Wingdings" pitchFamily="2" charset="2"/>
              <a:buNone/>
            </a:pPr>
            <a:endParaRPr lang="en-US" sz="1600" dirty="0"/>
          </a:p>
          <a:p>
            <a:pPr algn="l" rtl="0" eaLnBrk="1" hangingPunct="1">
              <a:buFont typeface="Wingdings" pitchFamily="2" charset="2"/>
              <a:buNone/>
            </a:pPr>
            <a:r>
              <a:rPr lang="en-US" sz="1600" dirty="0" err="1" smtClean="0">
                <a:latin typeface="Verdana" pitchFamily="34" charset="0"/>
              </a:rPr>
              <a:t>int</a:t>
            </a:r>
            <a:r>
              <a:rPr lang="en-US" sz="1600" dirty="0" smtClean="0">
                <a:latin typeface="Verdana" pitchFamily="34" charset="0"/>
              </a:rPr>
              <a:t> main()</a:t>
            </a:r>
            <a:endParaRPr lang="en-US" sz="1600" dirty="0">
              <a:latin typeface="Verdana" pitchFamily="34" charset="0"/>
            </a:endParaRP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1600" dirty="0">
                <a:latin typeface="Verdana" pitchFamily="34" charset="0"/>
              </a:rPr>
              <a:t>{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1600" dirty="0">
                <a:latin typeface="Verdana" pitchFamily="34" charset="0"/>
              </a:rPr>
              <a:t>	</a:t>
            </a:r>
            <a:r>
              <a:rPr lang="en-US" sz="1600" dirty="0" err="1">
                <a:latin typeface="Verdana" pitchFamily="34" charset="0"/>
              </a:rPr>
              <a:t>int</a:t>
            </a:r>
            <a:r>
              <a:rPr lang="en-US" sz="1600" dirty="0">
                <a:latin typeface="Verdana" pitchFamily="34" charset="0"/>
              </a:rPr>
              <a:t>   n1 = 4;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1600" dirty="0">
                <a:latin typeface="Verdana" pitchFamily="34" charset="0"/>
              </a:rPr>
              <a:t>	double   n2 = 5.2;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1600" dirty="0">
                <a:latin typeface="Verdana" pitchFamily="34" charset="0"/>
              </a:rPr>
              <a:t>	char   </a:t>
            </a:r>
            <a:r>
              <a:rPr lang="en-US" sz="1600" dirty="0" err="1">
                <a:latin typeface="Verdana" pitchFamily="34" charset="0"/>
              </a:rPr>
              <a:t>ch</a:t>
            </a:r>
            <a:r>
              <a:rPr lang="en-US" sz="1600" dirty="0">
                <a:latin typeface="Verdana" pitchFamily="34" charset="0"/>
              </a:rPr>
              <a:t> = ‘f’;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1600" dirty="0">
                <a:latin typeface="Verdana" pitchFamily="34" charset="0"/>
              </a:rPr>
              <a:t>	short  n3 = 7, n4 = 77;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1600" dirty="0">
                <a:latin typeface="Verdana" pitchFamily="34" charset="0"/>
              </a:rPr>
              <a:t>	unsigned </a:t>
            </a:r>
            <a:r>
              <a:rPr lang="he-IL" sz="1600" dirty="0">
                <a:latin typeface="Verdana" pitchFamily="34" charset="0"/>
              </a:rPr>
              <a:t> </a:t>
            </a:r>
            <a:r>
              <a:rPr lang="en-US" sz="1600" dirty="0" err="1">
                <a:latin typeface="Verdana" pitchFamily="34" charset="0"/>
              </a:rPr>
              <a:t>int</a:t>
            </a:r>
            <a:r>
              <a:rPr lang="en-US" sz="1600" dirty="0">
                <a:latin typeface="Verdana" pitchFamily="34" charset="0"/>
              </a:rPr>
              <a:t>  n5 = 234234;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1600" dirty="0">
                <a:latin typeface="Verdana" pitchFamily="34" charset="0"/>
              </a:rPr>
              <a:t>	</a:t>
            </a:r>
            <a:r>
              <a:rPr lang="en-US" sz="1600" dirty="0" err="1">
                <a:latin typeface="Verdana" pitchFamily="34" charset="0"/>
              </a:rPr>
              <a:t>int</a:t>
            </a:r>
            <a:r>
              <a:rPr lang="en-US" sz="1600" dirty="0">
                <a:latin typeface="Verdana" pitchFamily="34" charset="0"/>
              </a:rPr>
              <a:t>   n6 = -11;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1600" dirty="0">
                <a:latin typeface="Verdana" pitchFamily="34" charset="0"/>
              </a:rPr>
              <a:t>}</a:t>
            </a:r>
          </a:p>
          <a:p>
            <a:pPr algn="l" rtl="0" eaLnBrk="1" hangingPunct="1">
              <a:buFont typeface="Wingdings" pitchFamily="2" charset="2"/>
              <a:buNone/>
            </a:pPr>
            <a:endParaRPr lang="en-US" sz="1600" dirty="0"/>
          </a:p>
          <a:p>
            <a:pPr eaLnBrk="1" hangingPunct="1"/>
            <a:r>
              <a:rPr lang="he-IL" sz="2000" dirty="0"/>
              <a:t>למה ההפרש בין הכתובות שונה?</a:t>
            </a:r>
          </a:p>
          <a:p>
            <a:pPr lvl="1" eaLnBrk="1" hangingPunct="1"/>
            <a:r>
              <a:rPr lang="he-IL" sz="1800" dirty="0"/>
              <a:t>כי כל סוג משתנה תופס כמות שונה של בייטים</a:t>
            </a:r>
          </a:p>
          <a:p>
            <a:pPr lvl="1" eaLnBrk="1" hangingPunct="1"/>
            <a:endParaRPr lang="he-IL" sz="1800" dirty="0"/>
          </a:p>
        </p:txBody>
      </p:sp>
      <p:graphicFrame>
        <p:nvGraphicFramePr>
          <p:cNvPr id="66669" name="Group 109"/>
          <p:cNvGraphicFramePr>
            <a:graphicFrameLocks noGrp="1"/>
          </p:cNvGraphicFramePr>
          <p:nvPr>
            <p:ph sz="quarter" idx="1"/>
          </p:nvPr>
        </p:nvGraphicFramePr>
        <p:xfrm>
          <a:off x="4067944" y="1938891"/>
          <a:ext cx="3508566" cy="2642237"/>
        </p:xfrm>
        <a:graphic>
          <a:graphicData uri="http://schemas.openxmlformats.org/drawingml/2006/table">
            <a:tbl>
              <a:tblPr/>
              <a:tblGrid>
                <a:gridCol w="13764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61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60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L="246888" marR="246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4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double: n2</a:t>
                      </a:r>
                    </a:p>
                  </a:txBody>
                  <a:tcPr marL="246888" marR="2468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5.2</a:t>
                      </a:r>
                    </a:p>
                  </a:txBody>
                  <a:tcPr marL="246888" marR="246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ch</a:t>
                      </a:r>
                    </a:p>
                  </a:txBody>
                  <a:tcPr marL="246888" marR="2468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marL="246888" marR="246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4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short: n3</a:t>
                      </a:r>
                    </a:p>
                  </a:txBody>
                  <a:tcPr marL="246888" marR="2468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marL="246888" marR="246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1013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4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short: n4</a:t>
                      </a:r>
                    </a:p>
                  </a:txBody>
                  <a:tcPr marL="246888" marR="2468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77</a:t>
                      </a:r>
                    </a:p>
                  </a:txBody>
                  <a:tcPr marL="246888" marR="246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1015</a:t>
                      </a:r>
                    </a:p>
                  </a:txBody>
                  <a:tcPr marL="246888" marR="24688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6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uint: n5</a:t>
                      </a:r>
                    </a:p>
                  </a:txBody>
                  <a:tcPr marL="246888" marR="2468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234234</a:t>
                      </a:r>
                    </a:p>
                  </a:txBody>
                  <a:tcPr marL="246888" marR="246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1017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6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n6</a:t>
                      </a:r>
                    </a:p>
                  </a:txBody>
                  <a:tcPr marL="246888" marR="2468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-11</a:t>
                      </a:r>
                    </a:p>
                  </a:txBody>
                  <a:tcPr marL="246888" marR="246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1021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הגדרת משתנים בתוכנית</a:t>
            </a:r>
            <a:endParaRPr lang="en-US"/>
          </a:p>
        </p:txBody>
      </p:sp>
      <p:sp>
        <p:nvSpPr>
          <p:cNvPr id="47144" name="Rectangle 7"/>
          <p:cNvSpPr>
            <a:spLocks noChangeArrowheads="1"/>
          </p:cNvSpPr>
          <p:nvPr/>
        </p:nvSpPr>
        <p:spPr bwMode="auto">
          <a:xfrm>
            <a:off x="304800" y="1905000"/>
            <a:ext cx="3429000" cy="2964160"/>
          </a:xfrm>
          <a:prstGeom prst="rect">
            <a:avLst/>
          </a:prstGeom>
          <a:noFill/>
          <a:ln w="95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en-US" sz="180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8104" y="1988840"/>
            <a:ext cx="9361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80112" y="2431917"/>
            <a:ext cx="936104" cy="26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80112" y="2796629"/>
            <a:ext cx="936104" cy="26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80112" y="3190916"/>
            <a:ext cx="936104" cy="26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23520" y="3529607"/>
            <a:ext cx="936104" cy="26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23520" y="3899496"/>
            <a:ext cx="936104" cy="26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57963" y="4257301"/>
            <a:ext cx="936104" cy="26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8104" y="1772816"/>
            <a:ext cx="1224136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6" name="Group 109"/>
          <p:cNvGraphicFramePr>
            <a:graphicFrameLocks/>
          </p:cNvGraphicFramePr>
          <p:nvPr/>
        </p:nvGraphicFramePr>
        <p:xfrm>
          <a:off x="4067944" y="1938891"/>
          <a:ext cx="3508566" cy="2642237"/>
        </p:xfrm>
        <a:graphic>
          <a:graphicData uri="http://schemas.openxmlformats.org/drawingml/2006/table">
            <a:tbl>
              <a:tblPr/>
              <a:tblGrid>
                <a:gridCol w="13764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61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60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L="246888" marR="246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4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double: n2</a:t>
                      </a:r>
                    </a:p>
                  </a:txBody>
                  <a:tcPr marL="246888" marR="2468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5.2</a:t>
                      </a:r>
                    </a:p>
                  </a:txBody>
                  <a:tcPr marL="246888" marR="246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ch</a:t>
                      </a:r>
                    </a:p>
                  </a:txBody>
                  <a:tcPr marL="246888" marR="2468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marL="246888" marR="246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4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short: n3</a:t>
                      </a:r>
                    </a:p>
                  </a:txBody>
                  <a:tcPr marL="246888" marR="2468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marL="246888" marR="246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1013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4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short: n4</a:t>
                      </a:r>
                    </a:p>
                  </a:txBody>
                  <a:tcPr marL="246888" marR="2468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77</a:t>
                      </a:r>
                    </a:p>
                  </a:txBody>
                  <a:tcPr marL="246888" marR="246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1015</a:t>
                      </a:r>
                    </a:p>
                  </a:txBody>
                  <a:tcPr marL="246888" marR="24688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6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uint: n5</a:t>
                      </a:r>
                    </a:p>
                  </a:txBody>
                  <a:tcPr marL="246888" marR="2468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234234</a:t>
                      </a:r>
                    </a:p>
                  </a:txBody>
                  <a:tcPr marL="246888" marR="246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1017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6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n6</a:t>
                      </a:r>
                    </a:p>
                  </a:txBody>
                  <a:tcPr marL="246888" marR="2468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-11</a:t>
                      </a:r>
                    </a:p>
                  </a:txBody>
                  <a:tcPr marL="246888" marR="246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1021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46888" marR="24688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6671" name="AutoShape 111"/>
          <p:cNvSpPr>
            <a:spLocks noChangeArrowheads="1"/>
          </p:cNvSpPr>
          <p:nvPr/>
        </p:nvSpPr>
        <p:spPr bwMode="auto">
          <a:xfrm>
            <a:off x="6732240" y="1722867"/>
            <a:ext cx="2263552" cy="355104"/>
          </a:xfrm>
          <a:prstGeom prst="wedgeRoundRectCallout">
            <a:avLst>
              <a:gd name="adj1" fmla="val -68418"/>
              <a:gd name="adj2" fmla="val 3717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en-US" b="1" dirty="0" err="1">
                <a:solidFill>
                  <a:prstClr val="white"/>
                </a:solidFill>
              </a:rPr>
              <a:t>int</a:t>
            </a:r>
            <a:r>
              <a:rPr lang="he-IL" b="1" dirty="0">
                <a:solidFill>
                  <a:prstClr val="white"/>
                </a:solidFill>
              </a:rPr>
              <a:t> מורכב מ- 4 </a:t>
            </a:r>
            <a:r>
              <a:rPr lang="en-US" b="1" dirty="0">
                <a:solidFill>
                  <a:prstClr val="white"/>
                </a:solidFill>
              </a:rPr>
              <a:t>byte</a:t>
            </a:r>
          </a:p>
        </p:txBody>
      </p:sp>
      <p:sp>
        <p:nvSpPr>
          <p:cNvPr id="66672" name="AutoShape 112"/>
          <p:cNvSpPr>
            <a:spLocks noChangeArrowheads="1"/>
          </p:cNvSpPr>
          <p:nvPr/>
        </p:nvSpPr>
        <p:spPr bwMode="auto">
          <a:xfrm>
            <a:off x="1031283" y="1432049"/>
            <a:ext cx="2740224" cy="381670"/>
          </a:xfrm>
          <a:prstGeom prst="wedgeRoundRectCallout">
            <a:avLst>
              <a:gd name="adj1" fmla="val 66616"/>
              <a:gd name="adj2" fmla="val 33978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en-US" b="1" dirty="0">
                <a:solidFill>
                  <a:prstClr val="white"/>
                </a:solidFill>
              </a:rPr>
              <a:t>char</a:t>
            </a:r>
            <a:r>
              <a:rPr lang="he-IL" b="1" dirty="0">
                <a:solidFill>
                  <a:prstClr val="white"/>
                </a:solidFill>
              </a:rPr>
              <a:t> מורכב מ- 1</a:t>
            </a:r>
            <a:r>
              <a:rPr lang="en-US" b="1" dirty="0">
                <a:solidFill>
                  <a:prstClr val="white"/>
                </a:solidFill>
              </a:rPr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295730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" grpId="0" animBg="1"/>
      <p:bldP spid="66671" grpId="0" animBg="1"/>
      <p:bldP spid="6667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/>
              <a:t>אתחול והשמת משתנים</a:t>
            </a: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pPr eaLnBrk="1" hangingPunct="1"/>
            <a:r>
              <a:rPr lang="he-IL" sz="2400"/>
              <a:t>כאשר מגדירים משתנה ערכו הוא זבל,</a:t>
            </a:r>
          </a:p>
          <a:p>
            <a:pPr eaLnBrk="1" hangingPunct="1">
              <a:buFont typeface="Wingdings" pitchFamily="2" charset="2"/>
              <a:buNone/>
            </a:pPr>
            <a:r>
              <a:rPr lang="he-IL" sz="2400"/>
              <a:t>	אלא אם הוא אותחל עם הגדרתו</a:t>
            </a:r>
          </a:p>
          <a:p>
            <a:pPr eaLnBrk="1" hangingPunct="1"/>
            <a:r>
              <a:rPr lang="he-IL" sz="2400"/>
              <a:t>פעולת השמה היא נתינת ערך למשתנה:</a:t>
            </a:r>
          </a:p>
          <a:p>
            <a:pPr eaLnBrk="1" hangingPunct="1">
              <a:buFont typeface="Wingdings" pitchFamily="2" charset="2"/>
              <a:buNone/>
            </a:pPr>
            <a:r>
              <a:rPr lang="he-IL" sz="2400"/>
              <a:t>	</a:t>
            </a:r>
            <a:r>
              <a:rPr lang="en-US" sz="2400"/>
              <a:t>&lt;variable&gt; = &lt;expression&gt;</a:t>
            </a:r>
            <a:endParaRPr lang="he-IL" sz="2400"/>
          </a:p>
          <a:p>
            <a:pPr eaLnBrk="1" hangingPunct="1">
              <a:buFont typeface="Wingdings" pitchFamily="2" charset="2"/>
              <a:buNone/>
            </a:pPr>
            <a:r>
              <a:rPr lang="he-IL" sz="2400"/>
              <a:t>	נקרא גם:</a:t>
            </a:r>
          </a:p>
          <a:p>
            <a:pPr eaLnBrk="1" hangingPunct="1">
              <a:buFont typeface="Wingdings" pitchFamily="2" charset="2"/>
              <a:buNone/>
            </a:pPr>
            <a:r>
              <a:rPr lang="he-IL" sz="2400"/>
              <a:t>	</a:t>
            </a:r>
            <a:r>
              <a:rPr lang="en-US" sz="2400"/>
              <a:t>L-Value = R-Value</a:t>
            </a:r>
            <a:endParaRPr lang="he-IL" sz="2400"/>
          </a:p>
          <a:p>
            <a:pPr lvl="1" eaLnBrk="1" hangingPunct="1"/>
            <a:r>
              <a:rPr lang="he-IL" sz="2000"/>
              <a:t>ראשית מתבצע חישוב הביטוי שמימין ואז ערכו</a:t>
            </a:r>
          </a:p>
          <a:p>
            <a:pPr eaLnBrk="1" hangingPunct="1">
              <a:buFont typeface="Wingdings" pitchFamily="2" charset="2"/>
              <a:buNone/>
            </a:pPr>
            <a:r>
              <a:rPr lang="he-IL" sz="2400"/>
              <a:t>	     </a:t>
            </a:r>
            <a:r>
              <a:rPr lang="he-IL" sz="2000"/>
              <a:t>מושם לתוך המשתנה שמשמאל</a:t>
            </a:r>
          </a:p>
          <a:p>
            <a:pPr algn="l" rtl="0" eaLnBrk="1" hangingPunct="1">
              <a:buFont typeface="Wingdings" pitchFamily="2" charset="2"/>
              <a:buNone/>
            </a:pPr>
            <a:endParaRPr lang="en-US" sz="2400"/>
          </a:p>
          <a:p>
            <a:pPr eaLnBrk="1" hangingPunct="1"/>
            <a:endParaRPr lang="en-US" sz="2400"/>
          </a:p>
        </p:txBody>
      </p:sp>
      <p:graphicFrame>
        <p:nvGraphicFramePr>
          <p:cNvPr id="97359" name="Group 79"/>
          <p:cNvGraphicFramePr>
            <a:graphicFrameLocks noGrp="1"/>
          </p:cNvGraphicFramePr>
          <p:nvPr>
            <p:ph sz="quarter" idx="4294967295"/>
          </p:nvPr>
        </p:nvGraphicFramePr>
        <p:xfrm>
          <a:off x="3581400" y="5181600"/>
          <a:ext cx="3733800" cy="150336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381000" y="1625600"/>
            <a:ext cx="2057400" cy="3632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void main()</a:t>
            </a:r>
          </a:p>
          <a:p>
            <a:pPr>
              <a:spcBef>
                <a:spcPct val="50000"/>
              </a:spcBef>
            </a:pPr>
            <a:r>
              <a:rPr lang="en-US"/>
              <a:t>{</a:t>
            </a:r>
          </a:p>
          <a:p>
            <a:pPr>
              <a:spcBef>
                <a:spcPct val="50000"/>
              </a:spcBef>
            </a:pPr>
            <a:r>
              <a:rPr lang="en-US"/>
              <a:t>        int  x, y;</a:t>
            </a:r>
          </a:p>
          <a:p>
            <a:pPr>
              <a:spcBef>
                <a:spcPct val="50000"/>
              </a:spcBef>
            </a:pPr>
            <a:r>
              <a:rPr lang="en-US"/>
              <a:t>        int  z = 9;</a:t>
            </a:r>
          </a:p>
          <a:p>
            <a:pPr>
              <a:spcBef>
                <a:spcPct val="50000"/>
              </a:spcBef>
            </a:pPr>
            <a:r>
              <a:rPr lang="en-US"/>
              <a:t>        x = 5;</a:t>
            </a:r>
          </a:p>
          <a:p>
            <a:pPr>
              <a:spcBef>
                <a:spcPct val="50000"/>
              </a:spcBef>
            </a:pPr>
            <a:r>
              <a:rPr lang="en-US"/>
              <a:t>        y = x*3 ;</a:t>
            </a:r>
          </a:p>
          <a:p>
            <a:pPr>
              <a:spcBef>
                <a:spcPct val="50000"/>
              </a:spcBef>
            </a:pPr>
            <a:r>
              <a:rPr lang="en-US"/>
              <a:t>        x = y = 17;</a:t>
            </a:r>
          </a:p>
          <a:p>
            <a:pPr>
              <a:spcBef>
                <a:spcPct val="50000"/>
              </a:spcBef>
            </a:pPr>
            <a:r>
              <a:rPr lang="en-US"/>
              <a:t>}</a:t>
            </a:r>
          </a:p>
        </p:txBody>
      </p:sp>
      <p:graphicFrame>
        <p:nvGraphicFramePr>
          <p:cNvPr id="97438" name="Group 158"/>
          <p:cNvGraphicFramePr>
            <a:graphicFrameLocks noGrp="1"/>
          </p:cNvGraphicFramePr>
          <p:nvPr>
            <p:ph sz="quarter" idx="4294967295"/>
          </p:nvPr>
        </p:nvGraphicFramePr>
        <p:xfrm>
          <a:off x="3581400" y="5181600"/>
          <a:ext cx="3733800" cy="150336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7456" name="Group 176"/>
          <p:cNvGraphicFramePr>
            <a:graphicFrameLocks noGrp="1"/>
          </p:cNvGraphicFramePr>
          <p:nvPr/>
        </p:nvGraphicFramePr>
        <p:xfrm>
          <a:off x="3581400" y="5181600"/>
          <a:ext cx="3733800" cy="150336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7474" name="Group 194"/>
          <p:cNvGraphicFramePr>
            <a:graphicFrameLocks noGrp="1"/>
          </p:cNvGraphicFramePr>
          <p:nvPr/>
        </p:nvGraphicFramePr>
        <p:xfrm>
          <a:off x="3581400" y="5181600"/>
          <a:ext cx="3733800" cy="150336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7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7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7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ייצוג בינארי</a:t>
            </a:r>
            <a:endParaRPr lang="en-US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/>
              <a:t>אבל מחשב מכיר רק את 0 ו- 1 (יש חשמל או אין חשמל). לכן הזיכרון לא באמת נראה כך..</a:t>
            </a:r>
          </a:p>
          <a:p>
            <a:pPr lvl="1" eaLnBrk="1" hangingPunct="1"/>
            <a:r>
              <a:rPr lang="he-IL"/>
              <a:t>בכל תא זיכרון יש קומבינציה של 0 ו-1 המייצגות את הערך הנמצא בתוך התא</a:t>
            </a:r>
          </a:p>
          <a:p>
            <a:pPr eaLnBrk="1" hangingPunct="1"/>
            <a:endParaRPr lang="he-IL"/>
          </a:p>
          <a:p>
            <a:pPr lvl="1" eaLnBrk="1" hangingPunct="1"/>
            <a:r>
              <a:rPr lang="he-IL"/>
              <a:t>כל </a:t>
            </a:r>
            <a:r>
              <a:rPr lang="en-US"/>
              <a:t>byte</a:t>
            </a:r>
            <a:r>
              <a:rPr lang="he-IL"/>
              <a:t> מורכב מ-8 יחידות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he-IL"/>
              <a:t>	בסיסיות הנקראות </a:t>
            </a:r>
            <a:r>
              <a:rPr lang="en-US"/>
              <a:t>bit</a:t>
            </a:r>
            <a:r>
              <a:rPr lang="he-IL"/>
              <a:t> (סיבית)</a:t>
            </a:r>
          </a:p>
          <a:p>
            <a:pPr lvl="1" eaLnBrk="1" hangingPunct="1"/>
            <a:r>
              <a:rPr lang="en-US"/>
              <a:t>bit</a:t>
            </a:r>
            <a:r>
              <a:rPr lang="he-IL"/>
              <a:t> מכיל 0 או 1</a:t>
            </a:r>
          </a:p>
          <a:p>
            <a:pPr lvl="1" eaLnBrk="1" hangingPunct="1"/>
            <a:endParaRPr lang="he-IL"/>
          </a:p>
        </p:txBody>
      </p:sp>
      <p:graphicFrame>
        <p:nvGraphicFramePr>
          <p:cNvPr id="8" name="Group 124"/>
          <p:cNvGraphicFramePr>
            <a:graphicFrameLocks noGrp="1"/>
          </p:cNvGraphicFramePr>
          <p:nvPr/>
        </p:nvGraphicFramePr>
        <p:xfrm>
          <a:off x="990600" y="3276600"/>
          <a:ext cx="3048000" cy="263112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1004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: n3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-85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1012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5484" name="Group 124"/>
          <p:cNvGraphicFramePr>
            <a:graphicFrameLocks noGrp="1"/>
          </p:cNvGraphicFramePr>
          <p:nvPr/>
        </p:nvGraphicFramePr>
        <p:xfrm>
          <a:off x="990600" y="3276600"/>
          <a:ext cx="3048000" cy="263112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00000100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00000000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00000000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00011000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00000000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00000000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1004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: n3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10101011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11111111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11111111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1012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eaLnBrk="1" hangingPunct="1"/>
            <a:r>
              <a:rPr lang="he-IL"/>
              <a:t>אז כאשר המחשב רואה 111 איך הוא יודע אם הכוונה ל- 7 או ל- 8-? </a:t>
            </a:r>
          </a:p>
          <a:p>
            <a:pPr eaLnBrk="1" hangingPunct="1">
              <a:buFont typeface="Wingdings" pitchFamily="2" charset="2"/>
              <a:buNone/>
            </a:pPr>
            <a:endParaRPr lang="he-IL"/>
          </a:p>
          <a:p>
            <a:pPr lvl="1" eaLnBrk="1" hangingPunct="1"/>
            <a:r>
              <a:rPr lang="he-IL"/>
              <a:t>לפי הטיפוס שהמשתנה הוגדר: אם הוגדר כ- </a:t>
            </a:r>
            <a:r>
              <a:rPr lang="en-US"/>
              <a:t>unsigned</a:t>
            </a:r>
            <a:r>
              <a:rPr lang="he-IL"/>
              <a:t> כל הסיביות משמשות לערכים</a:t>
            </a:r>
          </a:p>
          <a:p>
            <a:pPr lvl="1" eaLnBrk="1" hangingPunct="1"/>
            <a:r>
              <a:rPr lang="he-IL"/>
              <a:t>אם הוגדר כ- </a:t>
            </a:r>
            <a:r>
              <a:rPr lang="en-US"/>
              <a:t>signed</a:t>
            </a:r>
            <a:r>
              <a:rPr lang="he-IL"/>
              <a:t> (לא צריך לציין) אז הסיבית השמאלית תמיד תוקצה לטובת הסימן (0 חיובי, 1 שלילי, ולכן יש לנו סיבית אחת פחות לייצוג ערכים)</a:t>
            </a:r>
            <a:endParaRPr lang="en-GB"/>
          </a:p>
        </p:txBody>
      </p:sp>
      <p:graphicFrame>
        <p:nvGraphicFramePr>
          <p:cNvPr id="7479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239828"/>
              </p:ext>
            </p:extLst>
          </p:nvPr>
        </p:nvGraphicFramePr>
        <p:xfrm>
          <a:off x="533400" y="4343400"/>
          <a:ext cx="4876800" cy="22606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signed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unsigned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00000111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11111111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תוכנית ב- </a:t>
            </a:r>
            <a:r>
              <a:rPr lang="en-US"/>
              <a:t>C++</a:t>
            </a:r>
            <a:r>
              <a:rPr lang="he-IL"/>
              <a:t> – סיכום ביניים</a:t>
            </a:r>
            <a:endParaRPr lang="en-US"/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/>
              <a:t>כפי שראינו, קוד ב- </a:t>
            </a:r>
            <a:r>
              <a:rPr lang="en-US"/>
              <a:t>C++</a:t>
            </a:r>
            <a:r>
              <a:rPr lang="he-IL"/>
              <a:t> הוא קובץ טקסט הכתוב מאוסף מילים מסוימות באנגלית</a:t>
            </a:r>
          </a:p>
          <a:p>
            <a:pPr eaLnBrk="1" hangingPunct="1"/>
            <a:r>
              <a:rPr lang="he-IL"/>
              <a:t>יש מילים מסוימות שהן פקודות מוכרות למחשב</a:t>
            </a:r>
          </a:p>
          <a:p>
            <a:pPr eaLnBrk="1" hangingPunct="1"/>
            <a:r>
              <a:rPr lang="he-IL"/>
              <a:t>המחשב אינו יודע אנגלית, אלא רק מכיר את הספרות 0 ו-1 (בינארית) ולכן עלינו לתרגם עבורו את הקוד שלנו, בתהליך הנקרא קומפילציה</a:t>
            </a:r>
          </a:p>
          <a:p>
            <a:pPr eaLnBrk="1" hangingPunct="1"/>
            <a:r>
              <a:rPr lang="he-IL"/>
              <a:t>לאחר תהליך הקומפילציה יש תהליך שנקרא </a:t>
            </a:r>
            <a:r>
              <a:rPr lang="en-US"/>
              <a:t>link</a:t>
            </a:r>
            <a:r>
              <a:rPr lang="he-IL"/>
              <a:t> המייצר קובץ שאותו ניתן להריץ ומבצע את הפקודות שכתבנו</a:t>
            </a:r>
          </a:p>
          <a:p>
            <a:pPr eaLnBrk="1" hangingPunct="1">
              <a:buFont typeface="Wingdings" pitchFamily="2" charset="2"/>
              <a:buNone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/>
              <a:t>הגדרת קבועים</a:t>
            </a:r>
            <a:endParaRPr lang="en-US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00200"/>
            <a:ext cx="8229600" cy="5105400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900"/>
              <a:t># include &lt;iostream&gt;</a:t>
            </a:r>
          </a:p>
          <a:p>
            <a:pPr algn="l" rtl="0">
              <a:buFont typeface="Wingdings" pitchFamily="2" charset="2"/>
              <a:buNone/>
            </a:pPr>
            <a:r>
              <a:rPr lang="en-US" sz="1900"/>
              <a:t>using namespace std;</a:t>
            </a:r>
          </a:p>
          <a:p>
            <a:pPr algn="l" rtl="0">
              <a:buFont typeface="Wingdings" pitchFamily="2" charset="2"/>
              <a:buNone/>
            </a:pPr>
            <a:endParaRPr lang="en-US" sz="1900"/>
          </a:p>
          <a:p>
            <a:pPr algn="l" rtl="0">
              <a:buFont typeface="Wingdings" pitchFamily="2" charset="2"/>
              <a:buNone/>
            </a:pPr>
            <a:r>
              <a:rPr lang="en-US" sz="1900"/>
              <a:t>void main ()</a:t>
            </a:r>
          </a:p>
          <a:p>
            <a:pPr algn="l" rtl="0">
              <a:buFont typeface="Wingdings" pitchFamily="2" charset="2"/>
              <a:buNone/>
            </a:pPr>
            <a:r>
              <a:rPr lang="en-US" sz="1900"/>
              <a:t>{ </a:t>
            </a:r>
          </a:p>
          <a:p>
            <a:pPr algn="l" rtl="0">
              <a:buFont typeface="Wingdings" pitchFamily="2" charset="2"/>
              <a:buNone/>
            </a:pPr>
            <a:r>
              <a:rPr lang="en-US" sz="1900"/>
              <a:t>	  double  price;</a:t>
            </a:r>
          </a:p>
          <a:p>
            <a:pPr algn="l" rtl="0">
              <a:buFont typeface="Wingdings" pitchFamily="2" charset="2"/>
              <a:buNone/>
            </a:pPr>
            <a:r>
              <a:rPr lang="en-US" sz="1900"/>
              <a:t>	  double  totalPrice;</a:t>
            </a:r>
          </a:p>
          <a:p>
            <a:pPr algn="l" rtl="0">
              <a:buFont typeface="Wingdings" pitchFamily="2" charset="2"/>
              <a:buNone/>
            </a:pPr>
            <a:r>
              <a:rPr lang="en-US" sz="1900"/>
              <a:t>	</a:t>
            </a:r>
          </a:p>
          <a:p>
            <a:pPr algn="l" rtl="0">
              <a:buFont typeface="Wingdings" pitchFamily="2" charset="2"/>
              <a:buNone/>
            </a:pPr>
            <a:endParaRPr lang="en-US" sz="1900"/>
          </a:p>
          <a:p>
            <a:pPr algn="l" rtl="0">
              <a:buFont typeface="Wingdings" pitchFamily="2" charset="2"/>
              <a:buNone/>
            </a:pPr>
            <a:r>
              <a:rPr lang="en-US" sz="1900"/>
              <a:t>      cout &lt;&lt; "Please enter the product’s price: ";</a:t>
            </a:r>
          </a:p>
          <a:p>
            <a:pPr algn="l" rtl="0">
              <a:buFont typeface="Wingdings" pitchFamily="2" charset="2"/>
              <a:buNone/>
            </a:pPr>
            <a:r>
              <a:rPr lang="en-US" sz="1900"/>
              <a:t>	  cin &gt;&gt; price;</a:t>
            </a:r>
          </a:p>
          <a:p>
            <a:pPr algn="l" rtl="0">
              <a:buFont typeface="Wingdings" pitchFamily="2" charset="2"/>
              <a:buNone/>
            </a:pPr>
            <a:r>
              <a:rPr lang="en-US" sz="1900"/>
              <a:t>	  totalPrice = price + (price*0.17);</a:t>
            </a:r>
          </a:p>
          <a:p>
            <a:pPr algn="l" rtl="0">
              <a:buFont typeface="Wingdings" pitchFamily="2" charset="2"/>
              <a:buNone/>
            </a:pPr>
            <a:r>
              <a:rPr lang="en-US" sz="1900"/>
              <a:t>	  cout &lt;&lt; "Total price including " &lt;&lt; 17.0 </a:t>
            </a:r>
          </a:p>
          <a:p>
            <a:pPr algn="l" rtl="0">
              <a:buFont typeface="Wingdings" pitchFamily="2" charset="2"/>
              <a:buNone/>
            </a:pPr>
            <a:r>
              <a:rPr lang="en-US" sz="1900"/>
              <a:t>                 &lt;&lt; "% taxes is " &lt;&lt; totalPrice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900"/>
              <a:t>}</a:t>
            </a:r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400300"/>
            <a:ext cx="70405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ChangeArrowheads="1"/>
          </p:cNvSpPr>
          <p:nvPr/>
        </p:nvSpPr>
        <p:spPr bwMode="auto">
          <a:xfrm>
            <a:off x="304800" y="1371600"/>
            <a:ext cx="4419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/>
              <a:t>הגדרת קבועים (2)</a:t>
            </a:r>
            <a:endParaRPr lang="en-US"/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229600" cy="5105400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900"/>
              <a:t># include &lt;iostream&gt;</a:t>
            </a:r>
          </a:p>
          <a:p>
            <a:pPr algn="l" rtl="0">
              <a:buFont typeface="Wingdings" pitchFamily="2" charset="2"/>
              <a:buNone/>
            </a:pPr>
            <a:r>
              <a:rPr lang="en-US" sz="1900"/>
              <a:t>using namespace std;</a:t>
            </a:r>
          </a:p>
          <a:p>
            <a:pPr algn="l" rtl="0">
              <a:buFont typeface="Wingdings" pitchFamily="2" charset="2"/>
              <a:buNone/>
            </a:pPr>
            <a:endParaRPr lang="en-US" sz="1900"/>
          </a:p>
          <a:p>
            <a:pPr algn="l" rtl="0">
              <a:buFont typeface="Wingdings" pitchFamily="2" charset="2"/>
              <a:buNone/>
            </a:pPr>
            <a:r>
              <a:rPr lang="en-US" sz="1900"/>
              <a:t>void main ()</a:t>
            </a:r>
          </a:p>
          <a:p>
            <a:pPr algn="l" rtl="0">
              <a:buFont typeface="Wingdings" pitchFamily="2" charset="2"/>
              <a:buNone/>
            </a:pPr>
            <a:r>
              <a:rPr lang="en-US" sz="1900"/>
              <a:t>{ </a:t>
            </a:r>
          </a:p>
          <a:p>
            <a:pPr algn="l" rtl="0">
              <a:buFont typeface="Wingdings" pitchFamily="2" charset="2"/>
              <a:buNone/>
            </a:pPr>
            <a:r>
              <a:rPr lang="en-US" sz="1900"/>
              <a:t>	  double  price;</a:t>
            </a:r>
          </a:p>
          <a:p>
            <a:pPr algn="l" rtl="0">
              <a:buFont typeface="Wingdings" pitchFamily="2" charset="2"/>
              <a:buNone/>
            </a:pPr>
            <a:r>
              <a:rPr lang="en-US" sz="1900"/>
              <a:t>	  double  totalPrice;</a:t>
            </a:r>
          </a:p>
          <a:p>
            <a:pPr algn="l" rtl="0">
              <a:buFont typeface="Wingdings" pitchFamily="2" charset="2"/>
              <a:buNone/>
            </a:pPr>
            <a:r>
              <a:rPr lang="en-US" sz="1900" b="1"/>
              <a:t>	  double  TAXES = 0.17;</a:t>
            </a:r>
          </a:p>
          <a:p>
            <a:pPr algn="l" rtl="0">
              <a:buFont typeface="Wingdings" pitchFamily="2" charset="2"/>
              <a:buNone/>
            </a:pPr>
            <a:endParaRPr lang="en-US" sz="1900"/>
          </a:p>
          <a:p>
            <a:pPr algn="l" rtl="0">
              <a:buFont typeface="Wingdings" pitchFamily="2" charset="2"/>
              <a:buNone/>
            </a:pPr>
            <a:r>
              <a:rPr lang="en-US" sz="1900"/>
              <a:t>      cout &lt;&lt; "Please enter the product’s price: ";</a:t>
            </a:r>
          </a:p>
          <a:p>
            <a:pPr algn="l" rtl="0">
              <a:buFont typeface="Wingdings" pitchFamily="2" charset="2"/>
              <a:buNone/>
            </a:pPr>
            <a:r>
              <a:rPr lang="en-US" sz="1900"/>
              <a:t>	  cin &gt;&gt; price;</a:t>
            </a:r>
          </a:p>
          <a:p>
            <a:pPr algn="l" rtl="0">
              <a:buFont typeface="Wingdings" pitchFamily="2" charset="2"/>
              <a:buNone/>
            </a:pPr>
            <a:r>
              <a:rPr lang="en-US" sz="1900"/>
              <a:t>	  totalPrice = price + (price*</a:t>
            </a:r>
            <a:r>
              <a:rPr lang="en-US" sz="1900" b="1"/>
              <a:t>TAXES</a:t>
            </a:r>
            <a:r>
              <a:rPr lang="en-US" sz="1900"/>
              <a:t>);</a:t>
            </a:r>
          </a:p>
          <a:p>
            <a:pPr algn="l" rtl="0">
              <a:buFont typeface="Wingdings" pitchFamily="2" charset="2"/>
              <a:buNone/>
            </a:pPr>
            <a:r>
              <a:rPr lang="en-US" sz="1900"/>
              <a:t>	  cout &lt;&lt; "Total price including " &lt;&lt; </a:t>
            </a:r>
            <a:r>
              <a:rPr lang="en-US" sz="1900" b="1"/>
              <a:t>TAXES*100</a:t>
            </a:r>
            <a:r>
              <a:rPr lang="en-US" sz="1900"/>
              <a:t>                </a:t>
            </a:r>
          </a:p>
          <a:p>
            <a:pPr algn="l" rtl="0">
              <a:buFont typeface="Wingdings" pitchFamily="2" charset="2"/>
              <a:buNone/>
            </a:pPr>
            <a:r>
              <a:rPr lang="en-US" sz="1900"/>
              <a:t>              &lt;&lt; "% taxes is " &lt;&lt; totalPrice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900"/>
              <a:t>}</a:t>
            </a:r>
          </a:p>
        </p:txBody>
      </p:sp>
      <p:sp>
        <p:nvSpPr>
          <p:cNvPr id="101381" name="AutoShape 5"/>
          <p:cNvSpPr>
            <a:spLocks noChangeArrowheads="1"/>
          </p:cNvSpPr>
          <p:nvPr/>
        </p:nvSpPr>
        <p:spPr bwMode="auto">
          <a:xfrm>
            <a:off x="4724400" y="2971800"/>
            <a:ext cx="4343400" cy="1066800"/>
          </a:xfrm>
          <a:prstGeom prst="wedgeRoundRectCallout">
            <a:avLst>
              <a:gd name="adj1" fmla="val -71227"/>
              <a:gd name="adj2" fmla="val 2524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ע"י שימוש במשתנה התוכנית יותר קריאה, ברורה מה משמעות המספר גם למי שלא יודע מהו ערכו של המע"מ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990600" y="6019800"/>
            <a:ext cx="6781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he-IL" b="1">
                <a:solidFill>
                  <a:schemeClr val="bg1"/>
                </a:solidFill>
              </a:rPr>
              <a:t>שינוי בערך המע"מ יגרור שינוי במקום אחד בלבד בתוכנית, 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מה שחוסך עבודה ובעיות בעתיד (אם שכחנו לתקן במקום כלשהו..)</a:t>
            </a:r>
            <a:endParaRPr lang="en-US" b="1">
              <a:solidFill>
                <a:schemeClr val="bg1"/>
              </a:solidFill>
            </a:endParaRPr>
          </a:p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5940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81200"/>
            <a:ext cx="70405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animBg="1"/>
      <p:bldP spid="10138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/>
              <a:t>קבועים</a:t>
            </a:r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z="2700"/>
              <a:t>קבוע הוא משתנה שלא ניתן לשנות את ערכו. הערך נכתב ע"י המתכנת בשורה בה מוגדר הקבוע, ונרשם בזמן קומפילציה.</a:t>
            </a:r>
          </a:p>
          <a:p>
            <a:pPr eaLnBrk="1" hangingPunct="1">
              <a:lnSpc>
                <a:spcPct val="90000"/>
              </a:lnSpc>
            </a:pPr>
            <a:endParaRPr lang="en-US" sz="2700"/>
          </a:p>
          <a:p>
            <a:pPr eaLnBrk="1" hangingPunct="1">
              <a:lnSpc>
                <a:spcPct val="90000"/>
              </a:lnSpc>
            </a:pPr>
            <a:r>
              <a:rPr lang="he-IL" sz="2700"/>
              <a:t>לא ניתן לשנות את הערך במהלך ריצת התוכנית. רק המתכנת יכול לשנות את הערך (שינוי בזמן כתיבת התוכנית) ולקמפל מחדש עם הערך החדש.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he-IL"/>
              <a:t>יתרונות: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he-IL" sz="2300"/>
              <a:t>תוכנית קריאה יותר</a:t>
            </a:r>
            <a:endParaRPr lang="en-US" sz="2300"/>
          </a:p>
          <a:p>
            <a:pPr lvl="1" eaLnBrk="1" hangingPunct="1">
              <a:lnSpc>
                <a:spcPct val="90000"/>
              </a:lnSpc>
            </a:pPr>
            <a:r>
              <a:rPr lang="he-IL" sz="2300"/>
              <a:t>תחזוקה</a:t>
            </a:r>
            <a:endParaRPr lang="en-GB" sz="2300"/>
          </a:p>
          <a:p>
            <a:pPr eaLnBrk="1" hangingPunct="1">
              <a:lnSpc>
                <a:spcPct val="90000"/>
              </a:lnSpc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0480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/>
              <a:t>בסיסי מספרים:</a:t>
            </a:r>
          </a:p>
          <a:p>
            <a:pPr lvl="1" eaLnBrk="1" hangingPunct="1">
              <a:lnSpc>
                <a:spcPct val="90000"/>
              </a:lnSpc>
            </a:pPr>
            <a:r>
              <a:rPr lang="he-IL"/>
              <a:t> בינארי (2), אוקטאלי (8), הקסה-דצימאלי (16)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הדפסה למסך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קבלת נתונים מהמשתמש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מבנה זיכרון התוכנית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הגדרת משתנים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טיפוסי משתנים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השמת ערך למשתנים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קבועים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הפקודה </a:t>
            </a:r>
            <a:r>
              <a:rPr lang="en-US"/>
              <a:t>system</a:t>
            </a:r>
            <a:endParaRPr lang="he-IL"/>
          </a:p>
          <a:p>
            <a:pPr eaLnBrk="1" hangingPunct="1">
              <a:lnSpc>
                <a:spcPct val="90000"/>
              </a:lnSpc>
            </a:pPr>
            <a:endParaRPr lang="he-IL"/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ביחידה זו נלמד: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e-IL"/>
              <a:t>ניתן להגדיר משתנה קבוע באמצעות הפקודה</a:t>
            </a:r>
            <a:r>
              <a:rPr lang="en-US"/>
              <a:t> </a:t>
            </a:r>
            <a:r>
              <a:rPr lang="en-US" sz="2000"/>
              <a:t>const </a:t>
            </a:r>
            <a:r>
              <a:rPr lang="he-IL"/>
              <a:t>באופן הבא</a:t>
            </a:r>
            <a:r>
              <a:rPr lang="en-US" sz="2000"/>
              <a:t> :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const </a:t>
            </a:r>
            <a:r>
              <a:rPr lang="he-IL" sz="2000"/>
              <a:t> </a:t>
            </a:r>
            <a:r>
              <a:rPr lang="en-US" sz="2000"/>
              <a:t>double  TAXES = 0.17;</a:t>
            </a:r>
          </a:p>
          <a:p>
            <a:pPr eaLnBrk="1" hangingPunct="1">
              <a:lnSpc>
                <a:spcPct val="80000"/>
              </a:lnSpc>
            </a:pPr>
            <a:r>
              <a:rPr lang="he-IL"/>
              <a:t>תבנית הפקודה</a:t>
            </a:r>
            <a:r>
              <a:rPr lang="en-US"/>
              <a:t> :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const [variable type]  variable name  = value;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he-IL"/>
              <a:t>לא חייבים לכתוב את סוג הקבוע, בהשמה נקבע הסוג. </a:t>
            </a:r>
            <a:endParaRPr lang="en-GB"/>
          </a:p>
          <a:p>
            <a:pPr lvl="1" eaLnBrk="1" hangingPunct="1">
              <a:lnSpc>
                <a:spcPct val="80000"/>
              </a:lnSpc>
            </a:pPr>
            <a:r>
              <a:rPr lang="he-IL"/>
              <a:t>דוגמא:</a:t>
            </a:r>
          </a:p>
          <a:p>
            <a:pPr lvl="1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 const grade = 100;     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he-IL"/>
              <a:t>את הקבועים מגדירים מחוץ ל- </a:t>
            </a:r>
            <a:r>
              <a:rPr lang="en-US"/>
              <a:t>main</a:t>
            </a:r>
          </a:p>
          <a:p>
            <a:pPr eaLnBrk="1" hangingPunct="1">
              <a:lnSpc>
                <a:spcPct val="80000"/>
              </a:lnSpc>
            </a:pPr>
            <a:endParaRPr lang="en-US"/>
          </a:p>
          <a:p>
            <a:pPr eaLnBrk="1" hangingPunct="1">
              <a:lnSpc>
                <a:spcPct val="80000"/>
              </a:lnSpc>
            </a:pPr>
            <a:endParaRPr lang="en-GB"/>
          </a:p>
        </p:txBody>
      </p:sp>
      <p:sp>
        <p:nvSpPr>
          <p:cNvPr id="61444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const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/>
              <a:t>הגדרת קבועים ע"י </a:t>
            </a:r>
            <a:r>
              <a:rPr lang="en-US"/>
              <a:t>const</a:t>
            </a:r>
            <a:r>
              <a:rPr lang="he-IL"/>
              <a:t> </a:t>
            </a:r>
            <a:endParaRPr lang="en-US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524000"/>
            <a:ext cx="80772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/>
              <a:t># include &lt;iostream&gt;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using namespace std;</a:t>
            </a:r>
          </a:p>
          <a:p>
            <a:pPr algn="l" rtl="0">
              <a:buFont typeface="Wingdings" pitchFamily="2" charset="2"/>
              <a:buNone/>
            </a:pPr>
            <a:endParaRPr lang="en-US" sz="1800"/>
          </a:p>
          <a:p>
            <a:pPr algn="l" rtl="0">
              <a:buFont typeface="Wingdings" pitchFamily="2" charset="2"/>
              <a:buNone/>
            </a:pPr>
            <a:r>
              <a:rPr lang="en-US" sz="1800" b="1"/>
              <a:t>const</a:t>
            </a:r>
            <a:r>
              <a:rPr lang="en-US" sz="1800"/>
              <a:t>  </a:t>
            </a:r>
            <a:r>
              <a:rPr lang="en-US" sz="1800" b="1"/>
              <a:t>double  TAXES = 0.17;</a:t>
            </a:r>
          </a:p>
          <a:p>
            <a:pPr algn="l" rtl="0">
              <a:buFont typeface="Wingdings" pitchFamily="2" charset="2"/>
              <a:buNone/>
            </a:pPr>
            <a:endParaRPr lang="en-US" sz="1800"/>
          </a:p>
          <a:p>
            <a:pPr algn="l" rtl="0">
              <a:buFont typeface="Wingdings" pitchFamily="2" charset="2"/>
              <a:buNone/>
            </a:pPr>
            <a:r>
              <a:rPr lang="en-US" sz="1800"/>
              <a:t>void main 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{ 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	  double  price;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	  double  totalPrice;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b="1"/>
              <a:t>	</a:t>
            </a:r>
            <a:endParaRPr lang="en-US" sz="1800"/>
          </a:p>
          <a:p>
            <a:pPr algn="l" rtl="0">
              <a:buFont typeface="Wingdings" pitchFamily="2" charset="2"/>
              <a:buNone/>
            </a:pPr>
            <a:r>
              <a:rPr lang="en-US" sz="1800"/>
              <a:t>      cout &lt;&lt; "Please enter the product’s price: 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	  cin &gt;&gt; price;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	  totalPrice = price + (price*</a:t>
            </a:r>
            <a:r>
              <a:rPr lang="en-US" sz="1800" b="1"/>
              <a:t>TAXES</a:t>
            </a:r>
            <a:r>
              <a:rPr lang="en-US" sz="1800"/>
              <a:t>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	  cout &lt;&lt; "Total price including " &lt;&lt; </a:t>
            </a:r>
            <a:r>
              <a:rPr lang="en-US" sz="1800" b="1"/>
              <a:t>TAXES*100</a:t>
            </a:r>
            <a:r>
              <a:rPr lang="en-US" sz="1800"/>
              <a:t>                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              &lt;&lt; "% taxes is " &lt;&lt; totalPrice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}</a:t>
            </a:r>
          </a:p>
        </p:txBody>
      </p:sp>
      <p:graphicFrame>
        <p:nvGraphicFramePr>
          <p:cNvPr id="111643" name="Group 27"/>
          <p:cNvGraphicFramePr>
            <a:graphicFrameLocks noGrp="1"/>
          </p:cNvGraphicFramePr>
          <p:nvPr>
            <p:ph sz="half" idx="4294967295"/>
          </p:nvPr>
        </p:nvGraphicFramePr>
        <p:xfrm>
          <a:off x="4876800" y="3048000"/>
          <a:ext cx="3352800" cy="13716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double: TAXES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double: price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double: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totalPrice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1644" name="AutoShape 28"/>
          <p:cNvSpPr>
            <a:spLocks noChangeArrowheads="1"/>
          </p:cNvSpPr>
          <p:nvPr/>
        </p:nvSpPr>
        <p:spPr bwMode="auto">
          <a:xfrm>
            <a:off x="4724400" y="1676400"/>
            <a:ext cx="4114800" cy="1066800"/>
          </a:xfrm>
          <a:prstGeom prst="wedgeRoundRectCallout">
            <a:avLst>
              <a:gd name="adj1" fmla="val -67144"/>
              <a:gd name="adj2" fmla="val 386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en-US" b="1">
                <a:solidFill>
                  <a:schemeClr val="bg1"/>
                </a:solidFill>
              </a:rPr>
              <a:t> TAXES </a:t>
            </a:r>
            <a:r>
              <a:rPr lang="he-IL" b="1">
                <a:solidFill>
                  <a:schemeClr val="bg1"/>
                </a:solidFill>
              </a:rPr>
              <a:t>הוא משתנה ולכן יש לו תא בזיכרון. אבל זהו משתנה שלא ניתן לשנות את ערכו בזמן ריצה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שמות משתנים</a:t>
            </a:r>
            <a:endParaRPr lang="en-US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he-IL"/>
              <a:t>שמות המשתנים יכולים להכיל אותיות גדולות וקטנות, מספרים וקו תחתון בלבד</a:t>
            </a:r>
          </a:p>
          <a:p>
            <a:pPr eaLnBrk="1" hangingPunct="1"/>
            <a:r>
              <a:rPr lang="he-IL"/>
              <a:t>לא ניתן להתחיל שם משתנה במספר</a:t>
            </a:r>
            <a:r>
              <a:rPr lang="en-US"/>
              <a:t> </a:t>
            </a:r>
            <a:endParaRPr lang="he-IL"/>
          </a:p>
          <a:p>
            <a:pPr eaLnBrk="1" hangingPunct="1"/>
            <a:r>
              <a:rPr lang="he-IL"/>
              <a:t>יש לתת שמות משמעותיים!!! </a:t>
            </a:r>
          </a:p>
          <a:p>
            <a:pPr eaLnBrk="1" hangingPunct="1"/>
            <a:r>
              <a:rPr lang="he-IL"/>
              <a:t>שם משתנה לא יכיל רווחים</a:t>
            </a:r>
          </a:p>
          <a:p>
            <a:pPr eaLnBrk="1" hangingPunct="1"/>
            <a:r>
              <a:rPr lang="he-IL"/>
              <a:t>יש הבדל בין אותיות גדולות לקטנות  </a:t>
            </a:r>
          </a:p>
          <a:p>
            <a:pPr eaLnBrk="1" hangingPunct="1"/>
            <a:r>
              <a:rPr lang="he-IL"/>
              <a:t>אין להשתמש המילים שמורות של השפה </a:t>
            </a:r>
          </a:p>
          <a:p>
            <a:pPr eaLnBrk="1" hangingPunct="1"/>
            <a:r>
              <a:rPr lang="he-IL"/>
              <a:t>דוגמאות:</a:t>
            </a:r>
            <a:endParaRPr lang="en-US"/>
          </a:p>
          <a:p>
            <a:pPr lvl="1" algn="l" rtl="0" eaLnBrk="1" hangingPunct="1"/>
            <a:r>
              <a:rPr lang="en-US"/>
              <a:t>int x, _y, _average, avg, x1,x2;</a:t>
            </a:r>
          </a:p>
          <a:p>
            <a:pPr lvl="1" algn="l" rtl="0" eaLnBrk="1" hangingPunct="1"/>
            <a:r>
              <a:rPr lang="en-US"/>
              <a:t>int 5, 1x,  #x, !!2; </a:t>
            </a:r>
            <a:r>
              <a:rPr lang="en-US">
                <a:solidFill>
                  <a:srgbClr val="008000"/>
                </a:solidFill>
              </a:rPr>
              <a:t>// error!</a:t>
            </a:r>
            <a:endParaRPr lang="en-GB">
              <a:solidFill>
                <a:srgbClr val="008000"/>
              </a:solidFill>
            </a:endParaRPr>
          </a:p>
          <a:p>
            <a:pPr eaLnBrk="1" hangingPunct="1"/>
            <a:endParaRPr lang="en-GB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טבלת  </a:t>
            </a:r>
            <a:r>
              <a:rPr lang="en-US"/>
              <a:t> ASCII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28800" y="3200400"/>
            <a:ext cx="10668000" cy="696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312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hlinkClick r:id="rId4"/>
              </a:rPr>
              <a:t>http://www.asciitable.com/</a:t>
            </a: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524000"/>
            <a:ext cx="8458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>
                <a:latin typeface="Arial" charset="0"/>
              </a:rPr>
              <a:t>עד כה ראינו ייצוג של מספרים, אבל איך מייצגים אותיות ע"י קומבינציה של 0 ו- 1?</a:t>
            </a:r>
          </a:p>
          <a:p>
            <a:pPr lvl="1" eaLnBrk="1" hangingPunct="1">
              <a:lnSpc>
                <a:spcPct val="90000"/>
              </a:lnSpc>
            </a:pPr>
            <a:r>
              <a:rPr lang="he-IL">
                <a:latin typeface="Arial" charset="0"/>
              </a:rPr>
              <a:t>לכל תו יש קוד מספרי הנקרא "קוד </a:t>
            </a:r>
            <a:r>
              <a:rPr lang="en-US">
                <a:latin typeface="Arial" charset="0"/>
              </a:rPr>
              <a:t>ASCII</a:t>
            </a:r>
            <a:r>
              <a:rPr lang="he-IL">
                <a:latin typeface="Arial" charset="0"/>
              </a:rPr>
              <a:t>"</a:t>
            </a:r>
          </a:p>
          <a:p>
            <a:pPr lvl="1" eaLnBrk="1" hangingPunct="1">
              <a:lnSpc>
                <a:spcPct val="90000"/>
              </a:lnSpc>
            </a:pPr>
            <a:r>
              <a:rPr lang="he-IL">
                <a:latin typeface="Arial" charset="0"/>
              </a:rPr>
              <a:t>ניתן לראות את הקוד של כל תו ב"טבלת </a:t>
            </a:r>
            <a:r>
              <a:rPr lang="en-US">
                <a:latin typeface="Arial" charset="0"/>
              </a:rPr>
              <a:t>ASCII</a:t>
            </a:r>
            <a:r>
              <a:rPr lang="he-IL">
                <a:latin typeface="Arial" charset="0"/>
              </a:rPr>
              <a:t>":</a:t>
            </a:r>
          </a:p>
          <a:p>
            <a:pPr algn="l" rtl="0" eaLnBrk="1" hangingPunct="1">
              <a:lnSpc>
                <a:spcPct val="90000"/>
              </a:lnSpc>
            </a:pPr>
            <a:endParaRPr lang="en-US" b="1">
              <a:latin typeface="Arial" charset="0"/>
            </a:endParaRP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228600" y="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pPr algn="l" rtl="0"/>
            <a:fld id="{499AED7D-C92B-4356-94B1-50B48CB5DD22}" type="slidenum">
              <a:rPr lang="he-IL" altLang="en-US" smtClean="0"/>
              <a:pPr algn="l" rtl="0"/>
              <a:t>53</a:t>
            </a:fld>
            <a:endParaRPr lang="he-IL" altLang="en-US"/>
          </a:p>
          <a:p>
            <a:pPr algn="l" rtl="0"/>
            <a:r>
              <a:rPr lang="en-US"/>
              <a:t>© Keren Kalif</a:t>
            </a:r>
          </a:p>
          <a:p>
            <a:pPr algn="l" rtl="0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ייצוג תווים</a:t>
            </a:r>
            <a:endParaRPr lang="en-US"/>
          </a:p>
        </p:txBody>
      </p:sp>
      <p:sp>
        <p:nvSpPr>
          <p:cNvPr id="5222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>
                <a:latin typeface="Arial" charset="0"/>
              </a:rPr>
              <a:t>טבלאת </a:t>
            </a:r>
            <a:r>
              <a:rPr lang="en-US">
                <a:latin typeface="Arial" charset="0"/>
              </a:rPr>
              <a:t>ASCII</a:t>
            </a:r>
            <a:r>
              <a:rPr lang="he-IL">
                <a:latin typeface="Arial" charset="0"/>
              </a:rPr>
              <a:t>: 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latin typeface="Arial" charset="0"/>
              </a:rPr>
              <a:t>A</a:t>
            </a:r>
            <a:r>
              <a:rPr lang="en-US">
                <a:latin typeface="Arial" charset="0"/>
              </a:rPr>
              <a:t>merican </a:t>
            </a:r>
            <a:r>
              <a:rPr lang="en-US" b="1">
                <a:latin typeface="Arial" charset="0"/>
              </a:rPr>
              <a:t>S</a:t>
            </a:r>
            <a:r>
              <a:rPr lang="en-US">
                <a:latin typeface="Arial" charset="0"/>
              </a:rPr>
              <a:t>tandard for </a:t>
            </a:r>
            <a:r>
              <a:rPr lang="en-US" b="1">
                <a:latin typeface="Arial" charset="0"/>
              </a:rPr>
              <a:t>C</a:t>
            </a:r>
            <a:r>
              <a:rPr lang="en-US">
                <a:latin typeface="Arial" charset="0"/>
              </a:rPr>
              <a:t>ode </a:t>
            </a:r>
            <a:r>
              <a:rPr lang="en-US" b="1">
                <a:latin typeface="Arial" charset="0"/>
              </a:rPr>
              <a:t>I</a:t>
            </a:r>
            <a:r>
              <a:rPr lang="en-US">
                <a:latin typeface="Arial" charset="0"/>
              </a:rPr>
              <a:t>nformation </a:t>
            </a:r>
            <a:r>
              <a:rPr lang="en-US" b="1">
                <a:latin typeface="Arial" charset="0"/>
              </a:rPr>
              <a:t>I</a:t>
            </a:r>
            <a:r>
              <a:rPr lang="en-US">
                <a:latin typeface="Arial" charset="0"/>
              </a:rPr>
              <a:t>nterchange</a:t>
            </a:r>
          </a:p>
          <a:p>
            <a:pPr eaLnBrk="1" hangingPunct="1">
              <a:lnSpc>
                <a:spcPct val="90000"/>
              </a:lnSpc>
            </a:pPr>
            <a:endParaRPr lang="he-IL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he-IL">
                <a:latin typeface="Arial" charset="0"/>
              </a:rPr>
              <a:t>כאשר מאחסנים את ערכו של משתנה מטיפוס </a:t>
            </a:r>
            <a:r>
              <a:rPr lang="en-US">
                <a:latin typeface="Arial" charset="0"/>
              </a:rPr>
              <a:t>char</a:t>
            </a:r>
            <a:r>
              <a:rPr lang="he-IL">
                <a:latin typeface="Arial" charset="0"/>
              </a:rPr>
              <a:t> למעשה שומרים את ערך ה- </a:t>
            </a:r>
            <a:r>
              <a:rPr lang="en-US">
                <a:latin typeface="Arial" charset="0"/>
              </a:rPr>
              <a:t>ASCII</a:t>
            </a:r>
            <a:r>
              <a:rPr lang="he-IL">
                <a:latin typeface="Arial" charset="0"/>
              </a:rPr>
              <a:t> שלו</a:t>
            </a:r>
          </a:p>
          <a:p>
            <a:pPr eaLnBrk="1" hangingPunct="1">
              <a:lnSpc>
                <a:spcPct val="90000"/>
              </a:lnSpc>
            </a:pPr>
            <a:endParaRPr lang="he-IL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he-IL">
                <a:latin typeface="Arial" charset="0"/>
              </a:rPr>
              <a:t>מאחר וגודלו של </a:t>
            </a:r>
            <a:r>
              <a:rPr lang="en-US">
                <a:latin typeface="Arial" charset="0"/>
              </a:rPr>
              <a:t>char</a:t>
            </a:r>
            <a:r>
              <a:rPr lang="he-IL">
                <a:latin typeface="Arial" charset="0"/>
              </a:rPr>
              <a:t> הוא </a:t>
            </a:r>
            <a:r>
              <a:rPr lang="en-US">
                <a:latin typeface="Arial" charset="0"/>
              </a:rPr>
              <a:t>1byte</a:t>
            </a:r>
            <a:r>
              <a:rPr lang="he-IL">
                <a:latin typeface="Arial" charset="0"/>
              </a:rPr>
              <a:t>, כלומר </a:t>
            </a:r>
            <a:r>
              <a:rPr lang="en-US">
                <a:latin typeface="Arial" charset="0"/>
              </a:rPr>
              <a:t>8bit</a:t>
            </a:r>
            <a:r>
              <a:rPr lang="he-IL">
                <a:latin typeface="Arial" charset="0"/>
              </a:rPr>
              <a:t>, ניתן לאחסן במשתנה זה 256 </a:t>
            </a:r>
            <a:r>
              <a:rPr lang="en-US">
                <a:latin typeface="Arial" charset="0"/>
              </a:rPr>
              <a:t>(2</a:t>
            </a:r>
            <a:r>
              <a:rPr lang="en-US" baseline="30000">
                <a:latin typeface="Arial" charset="0"/>
              </a:rPr>
              <a:t>8</a:t>
            </a:r>
            <a:r>
              <a:rPr lang="en-US">
                <a:latin typeface="Arial" charset="0"/>
              </a:rPr>
              <a:t>)</a:t>
            </a:r>
            <a:r>
              <a:rPr lang="he-IL">
                <a:latin typeface="Arial" charset="0"/>
              </a:rPr>
              <a:t> ערכים שונים</a:t>
            </a:r>
          </a:p>
          <a:p>
            <a:pPr eaLnBrk="1" hangingPunct="1">
              <a:lnSpc>
                <a:spcPct val="90000"/>
              </a:lnSpc>
            </a:pPr>
            <a:endParaRPr lang="he-IL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he-IL">
                <a:latin typeface="Arial" charset="0"/>
              </a:rPr>
              <a:t>בטבלת ה- </a:t>
            </a:r>
            <a:r>
              <a:rPr lang="en-US">
                <a:latin typeface="Arial" charset="0"/>
              </a:rPr>
              <a:t>ASCII</a:t>
            </a:r>
            <a:r>
              <a:rPr lang="he-IL">
                <a:latin typeface="Arial" charset="0"/>
              </a:rPr>
              <a:t> הבסיסית יש רק 127 ערכים</a:t>
            </a:r>
          </a:p>
          <a:p>
            <a:pPr algn="l" rtl="0" eaLnBrk="1" hangingPunct="1">
              <a:lnSpc>
                <a:spcPct val="90000"/>
              </a:lnSpc>
            </a:pPr>
            <a:endParaRPr lang="en-US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טבלת  </a:t>
            </a:r>
            <a:r>
              <a:rPr lang="en-US"/>
              <a:t> ASCII</a:t>
            </a:r>
            <a:r>
              <a:rPr lang="he-IL"/>
              <a:t>- דגשים</a:t>
            </a:r>
            <a:endParaRPr lang="en-US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47800"/>
            <a:ext cx="8001000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312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hlinkClick r:id="rId4"/>
              </a:rPr>
              <a:t>http://www.asciitable.com/</a:t>
            </a:r>
            <a:endParaRPr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5257800" y="1828800"/>
            <a:ext cx="1447800" cy="4038600"/>
          </a:xfrm>
          <a:prstGeom prst="rect">
            <a:avLst/>
          </a:prstGeom>
          <a:noFill/>
          <a:ln w="57150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6705600" y="1828800"/>
            <a:ext cx="1600200" cy="4038600"/>
          </a:xfrm>
          <a:prstGeom prst="rect">
            <a:avLst/>
          </a:prstGeom>
          <a:noFill/>
          <a:ln w="57150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3505200" y="4114800"/>
            <a:ext cx="1524000" cy="1600200"/>
          </a:xfrm>
          <a:prstGeom prst="rect">
            <a:avLst/>
          </a:prstGeom>
          <a:noFill/>
          <a:ln w="57150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9880" name="AutoShape 8"/>
          <p:cNvSpPr>
            <a:spLocks noChangeArrowheads="1"/>
          </p:cNvSpPr>
          <p:nvPr/>
        </p:nvSpPr>
        <p:spPr bwMode="auto">
          <a:xfrm>
            <a:off x="2209800" y="1447800"/>
            <a:ext cx="2209800" cy="990600"/>
          </a:xfrm>
          <a:prstGeom prst="wedgeRoundRectCallout">
            <a:avLst>
              <a:gd name="adj1" fmla="val 86708"/>
              <a:gd name="adj2" fmla="val 9246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ערכי ה- </a:t>
            </a:r>
            <a:r>
              <a:rPr lang="en-US" b="1">
                <a:solidFill>
                  <a:schemeClr val="bg1"/>
                </a:solidFill>
              </a:rPr>
              <a:t> ASCII</a:t>
            </a:r>
            <a:r>
              <a:rPr lang="he-IL" b="1">
                <a:solidFill>
                  <a:schemeClr val="bg1"/>
                </a:solidFill>
              </a:rPr>
              <a:t>של האותיות הגדולות נמצאים ברצף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9881" name="AutoShape 9"/>
          <p:cNvSpPr>
            <a:spLocks noChangeArrowheads="1"/>
          </p:cNvSpPr>
          <p:nvPr/>
        </p:nvSpPr>
        <p:spPr bwMode="auto">
          <a:xfrm>
            <a:off x="3886200" y="5791200"/>
            <a:ext cx="2209800" cy="990600"/>
          </a:xfrm>
          <a:prstGeom prst="wedgeRoundRectCallout">
            <a:avLst>
              <a:gd name="adj1" fmla="val 87356"/>
              <a:gd name="adj2" fmla="val -471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ערכי ה- </a:t>
            </a:r>
            <a:r>
              <a:rPr lang="en-US" b="1">
                <a:solidFill>
                  <a:schemeClr val="bg1"/>
                </a:solidFill>
              </a:rPr>
              <a:t> ASCII</a:t>
            </a:r>
            <a:r>
              <a:rPr lang="he-IL" b="1">
                <a:solidFill>
                  <a:schemeClr val="bg1"/>
                </a:solidFill>
              </a:rPr>
              <a:t>של האותיות הקטנות נמצאים ברצף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9882" name="AutoShape 10"/>
          <p:cNvSpPr>
            <a:spLocks noChangeArrowheads="1"/>
          </p:cNvSpPr>
          <p:nvPr/>
        </p:nvSpPr>
        <p:spPr bwMode="auto">
          <a:xfrm>
            <a:off x="457200" y="3962400"/>
            <a:ext cx="2743200" cy="1676400"/>
          </a:xfrm>
          <a:prstGeom prst="wedgeRoundRectCallout">
            <a:avLst>
              <a:gd name="adj1" fmla="val 63347"/>
              <a:gd name="adj2" fmla="val -4182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ערכי ה- </a:t>
            </a:r>
            <a:r>
              <a:rPr lang="en-US" b="1">
                <a:solidFill>
                  <a:schemeClr val="bg1"/>
                </a:solidFill>
              </a:rPr>
              <a:t> ASCII</a:t>
            </a:r>
            <a:r>
              <a:rPr lang="he-IL" b="1">
                <a:solidFill>
                  <a:schemeClr val="bg1"/>
                </a:solidFill>
              </a:rPr>
              <a:t>של הספרות נמצאים ברצף.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שימו לב כי ערכה ה- </a:t>
            </a:r>
            <a:r>
              <a:rPr lang="en-US" b="1">
                <a:solidFill>
                  <a:schemeClr val="bg1"/>
                </a:solidFill>
              </a:rPr>
              <a:t>ASCII</a:t>
            </a:r>
            <a:r>
              <a:rPr lang="he-IL" b="1">
                <a:solidFill>
                  <a:schemeClr val="bg1"/>
                </a:solidFill>
              </a:rPr>
              <a:t> של ספרה אינו זהה לערכה המספרי!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6571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pPr algn="l" rtl="0"/>
            <a:fld id="{A1E1D64B-D566-4DBF-8E8F-76DB698F8F4D}" type="slidenum">
              <a:rPr lang="he-IL" altLang="en-US" smtClean="0"/>
              <a:pPr algn="l" rtl="0"/>
              <a:t>55</a:t>
            </a:fld>
            <a:endParaRPr lang="he-IL" altLang="en-US"/>
          </a:p>
          <a:p>
            <a:pPr algn="l" rtl="0"/>
            <a:r>
              <a:rPr lang="en-US"/>
              <a:t>© Keren Kalif</a:t>
            </a:r>
          </a:p>
          <a:p>
            <a:pPr algn="l" rtl="0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nimBg="1"/>
      <p:bldP spid="79878" grpId="0" animBg="1"/>
      <p:bldP spid="79879" grpId="0" animBg="1"/>
      <p:bldP spid="79880" grpId="0" animBg="1"/>
      <p:bldP spid="79881" grpId="0" animBg="1"/>
      <p:bldP spid="7988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/>
              <a:t>הגדרת משתנים מטיפוס </a:t>
            </a:r>
            <a:r>
              <a:rPr lang="en-US"/>
              <a:t>char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8077200" cy="4530725"/>
          </a:xfrm>
        </p:spPr>
        <p:txBody>
          <a:bodyPr/>
          <a:lstStyle/>
          <a:p>
            <a:pPr eaLnBrk="1" hangingPunct="1"/>
            <a:r>
              <a:rPr lang="he-IL"/>
              <a:t>משתנה מטיפוס </a:t>
            </a:r>
            <a:r>
              <a:rPr lang="en-US"/>
              <a:t>char</a:t>
            </a:r>
            <a:r>
              <a:rPr lang="he-IL"/>
              <a:t> נועד כדי לאכסן תו, ולכן ניתן לשים בו תו, או מספר</a:t>
            </a:r>
          </a:p>
          <a:p>
            <a:pPr lvl="1" eaLnBrk="1" hangingPunct="1"/>
            <a:r>
              <a:rPr lang="he-IL"/>
              <a:t>כאשר שמים מספר הכוונה לתו שמספר זה מייצג בטבלת ה- </a:t>
            </a:r>
            <a:r>
              <a:rPr lang="en-US"/>
              <a:t>ASCII</a:t>
            </a:r>
          </a:p>
          <a:p>
            <a:pPr eaLnBrk="1" hangingPunct="1"/>
            <a:r>
              <a:rPr lang="he-IL"/>
              <a:t>בדוגמא זו, הערך בשני תאי הזיכרון זהה (משום שהערך </a:t>
            </a:r>
            <a:r>
              <a:rPr lang="en-US"/>
              <a:t>ASCII</a:t>
            </a:r>
            <a:r>
              <a:rPr lang="he-IL"/>
              <a:t> של </a:t>
            </a:r>
            <a:r>
              <a:rPr lang="en-US"/>
              <a:t>‘a’</a:t>
            </a:r>
            <a:r>
              <a:rPr lang="he-IL"/>
              <a:t> הוא 97)</a:t>
            </a:r>
            <a:endParaRPr lang="en-US"/>
          </a:p>
          <a:p>
            <a:pPr eaLnBrk="1" hangingPunct="1"/>
            <a:endParaRPr lang="en-US"/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457200" y="4616450"/>
            <a:ext cx="2438400" cy="1631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void main</a:t>
            </a:r>
          </a:p>
          <a:p>
            <a:r>
              <a:rPr lang="en-US"/>
              <a:t>{</a:t>
            </a:r>
          </a:p>
          <a:p>
            <a:r>
              <a:rPr lang="en-US"/>
              <a:t>      char  ch1 = ‘a’;</a:t>
            </a:r>
          </a:p>
          <a:p>
            <a:r>
              <a:rPr lang="en-US"/>
              <a:t>      char  ch2 = 97;</a:t>
            </a:r>
          </a:p>
          <a:p>
            <a:r>
              <a:rPr lang="en-US"/>
              <a:t>}</a:t>
            </a:r>
          </a:p>
        </p:txBody>
      </p:sp>
      <p:graphicFrame>
        <p:nvGraphicFramePr>
          <p:cNvPr id="81062" name="Group 166"/>
          <p:cNvGraphicFramePr>
            <a:graphicFrameLocks noGrp="1"/>
          </p:cNvGraphicFramePr>
          <p:nvPr>
            <p:ph sz="half" idx="4294967295"/>
          </p:nvPr>
        </p:nvGraphicFramePr>
        <p:xfrm>
          <a:off x="3962400" y="4602163"/>
          <a:ext cx="3657600" cy="172307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ch1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01100001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ch2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01100001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1001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1002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/>
              <a:t>הגדרת משתנים מטיפוס </a:t>
            </a:r>
            <a:r>
              <a:rPr lang="en-US"/>
              <a:t>char</a:t>
            </a:r>
            <a:r>
              <a:rPr lang="he-IL"/>
              <a:t> (2)</a:t>
            </a:r>
            <a:endParaRPr lang="en-US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8077200" cy="4530725"/>
          </a:xfrm>
        </p:spPr>
        <p:txBody>
          <a:bodyPr/>
          <a:lstStyle/>
          <a:p>
            <a:pPr eaLnBrk="1" hangingPunct="1"/>
            <a:r>
              <a:rPr lang="he-IL"/>
              <a:t>ערכו של </a:t>
            </a:r>
            <a:r>
              <a:rPr lang="en-US"/>
              <a:t>ch1</a:t>
            </a:r>
            <a:r>
              <a:rPr lang="he-IL"/>
              <a:t> הוא  '8' - התו ולא המספר (בגלל שהוא בתוך ' ')</a:t>
            </a:r>
          </a:p>
          <a:p>
            <a:pPr lvl="1" eaLnBrk="1" hangingPunct="1"/>
            <a:r>
              <a:rPr lang="he-IL"/>
              <a:t>לכן ערך ה- </a:t>
            </a:r>
            <a:r>
              <a:rPr lang="en-US"/>
              <a:t>ASCII</a:t>
            </a:r>
            <a:r>
              <a:rPr lang="he-IL"/>
              <a:t> של התו '8'  (56) נשמר, ולא הערך 8 בבינארית</a:t>
            </a:r>
            <a:endParaRPr lang="en-US"/>
          </a:p>
          <a:p>
            <a:pPr eaLnBrk="1" hangingPunct="1"/>
            <a:r>
              <a:rPr lang="he-IL"/>
              <a:t>לעומתו, ערכו של </a:t>
            </a:r>
            <a:r>
              <a:rPr lang="en-US"/>
              <a:t>ch2</a:t>
            </a:r>
            <a:r>
              <a:rPr lang="he-IL"/>
              <a:t> הוא המספר 8</a:t>
            </a:r>
          </a:p>
          <a:p>
            <a:pPr eaLnBrk="1" hangingPunct="1"/>
            <a:endParaRPr lang="en-US"/>
          </a:p>
        </p:txBody>
      </p:sp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381000" y="4267200"/>
            <a:ext cx="2819400" cy="19383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void main</a:t>
            </a:r>
          </a:p>
          <a:p>
            <a:r>
              <a:rPr lang="en-US" sz="2400"/>
              <a:t>{</a:t>
            </a:r>
          </a:p>
          <a:p>
            <a:r>
              <a:rPr lang="en-US" sz="2400"/>
              <a:t>      char  ch1 = ‘8’;</a:t>
            </a:r>
          </a:p>
          <a:p>
            <a:r>
              <a:rPr lang="en-US" sz="2400"/>
              <a:t>      char  ch2 = 8;</a:t>
            </a:r>
          </a:p>
          <a:p>
            <a:r>
              <a:rPr lang="en-US" sz="2400"/>
              <a:t>}</a:t>
            </a:r>
          </a:p>
        </p:txBody>
      </p:sp>
      <p:graphicFrame>
        <p:nvGraphicFramePr>
          <p:cNvPr id="86021" name="Group 5"/>
          <p:cNvGraphicFramePr>
            <a:graphicFrameLocks noGrp="1"/>
          </p:cNvGraphicFramePr>
          <p:nvPr>
            <p:ph sz="half" idx="4294967295"/>
          </p:nvPr>
        </p:nvGraphicFramePr>
        <p:xfrm>
          <a:off x="4495800" y="4298950"/>
          <a:ext cx="3657600" cy="172307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ch1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01010110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ch2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1001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1002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הצגת </a:t>
            </a:r>
            <a:r>
              <a:rPr lang="en-US" dirty="0"/>
              <a:t>char</a:t>
            </a:r>
            <a:r>
              <a:rPr lang="he-IL" dirty="0"/>
              <a:t> כ- </a:t>
            </a:r>
            <a:r>
              <a:rPr lang="en-US" dirty="0" err="1"/>
              <a:t>int</a:t>
            </a:r>
            <a:r>
              <a:rPr lang="he-IL" dirty="0"/>
              <a:t> וההיפך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pPr eaLnBrk="1" hangingPunct="1"/>
            <a:r>
              <a:rPr lang="he-IL" sz="3200" dirty="0">
                <a:latin typeface="Arial" charset="0"/>
                <a:cs typeface="Arial" charset="0"/>
              </a:rPr>
              <a:t>מאחר ותו מיוצג כמספר, ניתן להדפיסו או כתו או כמספר:</a:t>
            </a:r>
          </a:p>
          <a:p>
            <a:pPr marL="0" indent="0" algn="l" rtl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main() {</a:t>
            </a:r>
          </a:p>
          <a:p>
            <a:pPr marL="457200" indent="-60325" algn="l" rtl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num1 = 97;</a:t>
            </a:r>
          </a:p>
          <a:p>
            <a:pPr marL="457200" indent="-60325" algn="l" rtl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num2 = 'a';</a:t>
            </a:r>
          </a:p>
          <a:p>
            <a:pPr marL="457200" indent="-60325" algn="l" rtl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</a:rPr>
              <a:t> ch1 = 'a';</a:t>
            </a:r>
          </a:p>
          <a:p>
            <a:pPr marL="457200" indent="-60325" algn="l" rtl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</a:rPr>
              <a:t> ch2 = 97;</a:t>
            </a:r>
          </a:p>
          <a:p>
            <a:pPr marL="457200" indent="-60325" algn="l" rtl="0">
              <a:lnSpc>
                <a:spcPts val="19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457200" indent="-60325" algn="l" rtl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latin typeface="Consolas" panose="020B0609020204030204" pitchFamily="49" charset="0"/>
              </a:rPr>
              <a:t>num1;</a:t>
            </a:r>
          </a:p>
          <a:p>
            <a:pPr marL="457200" indent="-60325" algn="l" rtl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7030A0"/>
                </a:solidFill>
                <a:latin typeface="Consolas" panose="020B0609020204030204" pitchFamily="49" charset="0"/>
              </a:rPr>
              <a:t>char</a:t>
            </a:r>
            <a:r>
              <a:rPr lang="en-US" sz="1600" i="1" dirty="0">
                <a:latin typeface="Consolas" panose="020B0609020204030204" pitchFamily="49" charset="0"/>
              </a:rPr>
              <a:t>)num1; </a:t>
            </a:r>
          </a:p>
          <a:p>
            <a:pPr marL="457200" indent="-60325" algn="l" rtl="0">
              <a:lnSpc>
                <a:spcPts val="19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457200" indent="-60325" algn="l" rtl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latin typeface="Consolas" panose="020B0609020204030204" pitchFamily="49" charset="0"/>
              </a:rPr>
              <a:t>num2;</a:t>
            </a:r>
          </a:p>
          <a:p>
            <a:pPr marL="457200" indent="-60325" algn="l" rtl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7030A0"/>
                </a:solidFill>
                <a:latin typeface="Consolas" panose="020B0609020204030204" pitchFamily="49" charset="0"/>
              </a:rPr>
              <a:t>char</a:t>
            </a:r>
            <a:r>
              <a:rPr lang="en-US" sz="1600" i="1" dirty="0">
                <a:latin typeface="Consolas" panose="020B0609020204030204" pitchFamily="49" charset="0"/>
              </a:rPr>
              <a:t>)num2; </a:t>
            </a:r>
          </a:p>
          <a:p>
            <a:pPr marL="457200" indent="-60325" algn="l" rtl="0">
              <a:lnSpc>
                <a:spcPts val="19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457200" indent="-60325" algn="l" rtl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latin typeface="Consolas" panose="020B0609020204030204" pitchFamily="49" charset="0"/>
              </a:rPr>
              <a:t>ch1;</a:t>
            </a:r>
          </a:p>
          <a:p>
            <a:pPr marL="457200" indent="-60325" algn="l" rtl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sz="1600" i="1" dirty="0">
                <a:latin typeface="Consolas" panose="020B0609020204030204" pitchFamily="49" charset="0"/>
              </a:rPr>
              <a:t>)ch1;</a:t>
            </a:r>
          </a:p>
          <a:p>
            <a:pPr marL="457200" indent="-60325" algn="l" rtl="0">
              <a:lnSpc>
                <a:spcPts val="19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457200" indent="-60325" algn="l" rtl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latin typeface="Consolas" panose="020B0609020204030204" pitchFamily="49" charset="0"/>
              </a:rPr>
              <a:t>ch2;</a:t>
            </a:r>
          </a:p>
          <a:p>
            <a:pPr marL="457200" indent="-60325" algn="l" rtl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</a:t>
            </a:r>
            <a:r>
              <a:rPr lang="en-US" sz="1600" i="1" dirty="0"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sz="1600" i="1" dirty="0">
                <a:latin typeface="Consolas" panose="020B0609020204030204" pitchFamily="49" charset="0"/>
              </a:rPr>
              <a:t>)ch2;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 algn="l" rtl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he-IL" sz="1600" dirty="0">
              <a:latin typeface="Consolas" panose="020B0609020204030204" pitchFamily="49" charset="0"/>
              <a:cs typeface="Arial" charset="0"/>
            </a:endParaRPr>
          </a:p>
          <a:p>
            <a:pPr marL="0" indent="0" algn="l" rtl="0" eaLnBrk="1" hangingPunct="1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Arial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038600" y="4434265"/>
            <a:ext cx="2895600" cy="685800"/>
          </a:xfrm>
          <a:prstGeom prst="wedgeRectCallout">
            <a:avLst>
              <a:gd name="adj1" fmla="val -113109"/>
              <a:gd name="adj2" fmla="val 123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u="sng" dirty="0">
                <a:latin typeface="Arial" pitchFamily="34" charset="0"/>
                <a:cs typeface="Arial" pitchFamily="34" charset="0"/>
              </a:rPr>
              <a:t>המרה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: הוראה לקומפיילר להתייחס לתו כאל מספר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302000" y="3173779"/>
            <a:ext cx="2857500" cy="691783"/>
          </a:xfrm>
          <a:prstGeom prst="wedgeRectCallout">
            <a:avLst>
              <a:gd name="adj1" fmla="val -85020"/>
              <a:gd name="adj2" fmla="val 1240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u="sng" dirty="0">
                <a:latin typeface="Arial" pitchFamily="34" charset="0"/>
                <a:cs typeface="Arial" pitchFamily="34" charset="0"/>
              </a:rPr>
              <a:t>המרה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: הוראה לקומפיילר להתייחס למספר כאל תו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6600" y="3886200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97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6600" y="4114800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a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6760" y="4572000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97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6760" y="4876800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a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6600" y="5300246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a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6600" y="5605046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97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6600" y="6062246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a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6600" y="6290846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97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02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מעבר תו המייצג ספרה למספר</a:t>
            </a:r>
            <a:endParaRPr lang="en-US"/>
          </a:p>
        </p:txBody>
      </p:sp>
      <p:sp>
        <p:nvSpPr>
          <p:cNvPr id="58371" name="Content Placeholder 7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30725"/>
          </a:xfrm>
        </p:spPr>
        <p:txBody>
          <a:bodyPr/>
          <a:lstStyle/>
          <a:p>
            <a:r>
              <a:rPr lang="he-IL" sz="2700"/>
              <a:t>בהינתן תו המכיל ספרה, יש למצוא את ערך הספרה</a:t>
            </a:r>
          </a:p>
          <a:p>
            <a:r>
              <a:rPr lang="he-IL" sz="2700" u="sng"/>
              <a:t>דוגמא</a:t>
            </a:r>
            <a:r>
              <a:rPr lang="he-IL" sz="2700"/>
              <a:t>: עבור התו </a:t>
            </a:r>
            <a:r>
              <a:rPr lang="en-US" sz="2700"/>
              <a:t>‘8’</a:t>
            </a:r>
            <a:r>
              <a:rPr lang="he-IL" sz="2700"/>
              <a:t>, שערך האסקיי שלו הוא 56, יש לשמור את הערך 8 ב- </a:t>
            </a:r>
            <a:r>
              <a:rPr lang="en-US" sz="2700"/>
              <a:t>int</a:t>
            </a:r>
            <a:endParaRPr lang="he-IL" sz="2700"/>
          </a:p>
          <a:p>
            <a:pPr lvl="1"/>
            <a:r>
              <a:rPr lang="he-IL"/>
              <a:t>כל הספרות נמצאות בטבלת האסקיי ברצף החל ממספר 48 (ערך האסקיי של התו '0')</a:t>
            </a:r>
          </a:p>
          <a:p>
            <a:pPr lvl="1"/>
            <a:r>
              <a:rPr lang="he-IL"/>
              <a:t>החסרת הערך 48 מתו המכיל ספרה יביא לנו את ערך המספר</a:t>
            </a: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4800" y="4419600"/>
            <a:ext cx="7391400" cy="22463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void main ()</a:t>
            </a:r>
          </a:p>
          <a:p>
            <a:r>
              <a:rPr lang="en-US"/>
              <a:t>{ </a:t>
            </a:r>
            <a:endParaRPr lang="he-IL"/>
          </a:p>
          <a:p>
            <a:r>
              <a:rPr lang="he-IL"/>
              <a:t>      </a:t>
            </a:r>
            <a:r>
              <a:rPr lang="en-US"/>
              <a:t>char   ch = '8';</a:t>
            </a:r>
          </a:p>
          <a:p>
            <a:r>
              <a:rPr lang="en-US"/>
              <a:t>      int      num = ch - '0';</a:t>
            </a:r>
          </a:p>
          <a:p>
            <a:r>
              <a:rPr lang="en-US"/>
              <a:t>      cout &lt;&lt; "ch as char: " &lt;&lt; ch &lt;&lt; “, as int: " &lt;&lt; (int)ch &lt;&lt; endl;</a:t>
            </a:r>
          </a:p>
          <a:p>
            <a:r>
              <a:rPr lang="pt-BR"/>
              <a:t>      cout &lt;&lt; "num is " &lt;&lt; num &lt;&lt; endl;</a:t>
            </a:r>
            <a:endParaRPr lang="en-US"/>
          </a:p>
          <a:p>
            <a:r>
              <a:rPr lang="en-US"/>
              <a:t>}</a:t>
            </a: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5500" y="4572000"/>
            <a:ext cx="54070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בסיס עשרוני (דצימלי)</a:t>
            </a:r>
            <a:endParaRPr lang="en-US"/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30725"/>
          </a:xfrm>
        </p:spPr>
        <p:txBody>
          <a:bodyPr/>
          <a:lstStyle/>
          <a:p>
            <a:pPr eaLnBrk="1" hangingPunct="1"/>
            <a:r>
              <a:rPr lang="he-IL"/>
              <a:t>בסיס הינו שיטת ספירה</a:t>
            </a:r>
          </a:p>
          <a:p>
            <a:pPr eaLnBrk="1" hangingPunct="1"/>
            <a:r>
              <a:rPr lang="he-IL"/>
              <a:t>בבסיס בייצוג עשרוני (השיטה הטבעית לנו) קיימות 10 ספרות: 0 עד 9</a:t>
            </a:r>
          </a:p>
          <a:p>
            <a:pPr eaLnBrk="1" hangingPunct="1"/>
            <a:r>
              <a:rPr lang="he-IL"/>
              <a:t>לכן אנו אומרים שהן מיוצגות ב</a:t>
            </a:r>
            <a:r>
              <a:rPr lang="he-IL" b="1"/>
              <a:t>בסיס 10</a:t>
            </a:r>
            <a:endParaRPr lang="he-IL"/>
          </a:p>
          <a:p>
            <a:pPr lvl="1" eaLnBrk="1" hangingPunct="1"/>
            <a:r>
              <a:rPr lang="he-IL"/>
              <a:t>נקרא גם בסיס דצימלי</a:t>
            </a:r>
          </a:p>
          <a:p>
            <a:pPr eaLnBrk="1" hangingPunct="1"/>
            <a:endParaRPr lang="he-IL"/>
          </a:p>
          <a:p>
            <a:pPr eaLnBrk="1" hangingPunct="1"/>
            <a:r>
              <a:rPr lang="he-IL"/>
              <a:t>כל מספר שלם ניתן לייצג כסכום של ערכים בחזקות של 10</a:t>
            </a:r>
          </a:p>
          <a:p>
            <a:pPr lvl="1" eaLnBrk="1" hangingPunct="1"/>
            <a:r>
              <a:rPr lang="he-IL"/>
              <a:t>דוגמא: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/>
              <a:t>2857= 2*10</a:t>
            </a:r>
            <a:r>
              <a:rPr lang="en-US" baseline="30000"/>
              <a:t>3 </a:t>
            </a:r>
            <a:r>
              <a:rPr lang="en-US"/>
              <a:t>+ 8* 10</a:t>
            </a:r>
            <a:r>
              <a:rPr lang="en-US" baseline="30000"/>
              <a:t>2</a:t>
            </a:r>
            <a:r>
              <a:rPr lang="en-US"/>
              <a:t> + 5*10</a:t>
            </a:r>
            <a:r>
              <a:rPr lang="en-US" baseline="30000"/>
              <a:t>1</a:t>
            </a:r>
            <a:r>
              <a:rPr lang="en-US"/>
              <a:t> + 7* 10</a:t>
            </a:r>
            <a:r>
              <a:rPr lang="en-US" baseline="30000"/>
              <a:t>0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/>
              <a:t>הדפסת תווים מיוחדים</a:t>
            </a:r>
            <a:endParaRPr lang="en-US"/>
          </a:p>
        </p:txBody>
      </p:sp>
      <p:graphicFrame>
        <p:nvGraphicFramePr>
          <p:cNvPr id="94243" name="Group 35"/>
          <p:cNvGraphicFramePr>
            <a:graphicFrameLocks noGrp="1"/>
          </p:cNvGraphicFramePr>
          <p:nvPr>
            <p:ph sz="half" idx="4294967295"/>
          </p:nvPr>
        </p:nvGraphicFramePr>
        <p:xfrm>
          <a:off x="6019800" y="1600200"/>
          <a:ext cx="2514600" cy="26035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ירידת שורה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"\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"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</a:t>
                      </a: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\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\\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\a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צלצול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1704" name="Rectangle 6"/>
          <p:cNvSpPr>
            <a:spLocks noChangeArrowheads="1"/>
          </p:cNvSpPr>
          <p:nvPr/>
        </p:nvSpPr>
        <p:spPr bwMode="auto">
          <a:xfrm>
            <a:off x="304800" y="1371600"/>
            <a:ext cx="5181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371600"/>
            <a:ext cx="4724400" cy="4038600"/>
          </a:xfrm>
          <a:ln>
            <a:solidFill>
              <a:srgbClr val="0070C0"/>
            </a:solidFill>
          </a:ln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/>
              <a:t>#include &lt;iostream&gt;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using namespace std;</a:t>
            </a:r>
          </a:p>
          <a:p>
            <a:pPr algn="l" rtl="0">
              <a:buFont typeface="Wingdings" pitchFamily="2" charset="2"/>
              <a:buNone/>
            </a:pPr>
            <a:endParaRPr lang="en-US" sz="1800"/>
          </a:p>
          <a:p>
            <a:pPr algn="l" rtl="0">
              <a:buFont typeface="Wingdings" pitchFamily="2" charset="2"/>
              <a:buNone/>
            </a:pPr>
            <a:r>
              <a:rPr lang="en-US" sz="180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      cout &lt;&lt; "Hello World!";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      cout &lt;&lt; "Hello World!\n";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      cout &lt;&lt; "Hello World!"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      cout &lt;&lt; "\"Hello World!\"\n";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      cout &lt;&lt; "Hello\tWorld!\n";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      cout &lt;&lt; "\\Hello World!\\\n";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     cout &lt;&lt; "\a\a\a";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/>
              <a:t>}</a:t>
            </a:r>
          </a:p>
        </p:txBody>
      </p:sp>
      <p:pic>
        <p:nvPicPr>
          <p:cNvPr id="71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5105400"/>
            <a:ext cx="47244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2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2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2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2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2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24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build="p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/>
              <a:t>השמות בין טיפוסים שונים – דוגמא</a:t>
            </a:r>
            <a:endParaRPr lang="en-US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void main()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 int       n = 3;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     double d = 97.2;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     long      l = 20;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     char    ch = ‘d’;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     n = ch; </a:t>
            </a:r>
            <a:endParaRPr lang="en-US" sz="2000">
              <a:solidFill>
                <a:srgbClr val="008000"/>
              </a:solidFill>
              <a:sym typeface="Wingdings" pitchFamily="2" charset="2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     n = l;   </a:t>
            </a:r>
            <a:endParaRPr lang="en-US" sz="2000">
              <a:solidFill>
                <a:srgbClr val="008000"/>
              </a:solidFill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     ch = d;</a:t>
            </a:r>
            <a:endParaRPr lang="en-US" sz="2000">
              <a:solidFill>
                <a:srgbClr val="008000"/>
              </a:solidFill>
              <a:sym typeface="Wingdings" pitchFamily="2" charset="2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     n = d;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     ch =  353; </a:t>
            </a:r>
            <a:endParaRPr lang="en-US" sz="2000">
              <a:solidFill>
                <a:srgbClr val="008000"/>
              </a:solidFill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}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3429000" y="2667000"/>
            <a:ext cx="5257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כל פעם כשיש השמה מטיפוס המכיל יותר בתים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לטיפוס המכיל פחות בתים נקבל את ה- </a:t>
            </a:r>
            <a:r>
              <a:rPr lang="en-US" b="1">
                <a:solidFill>
                  <a:schemeClr val="bg1"/>
                </a:solidFill>
              </a:rPr>
              <a:t>warning</a:t>
            </a:r>
            <a:r>
              <a:rPr lang="he-IL" b="1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possible lost of data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4038600"/>
            <a:ext cx="6934200" cy="17526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</a:rPr>
              <a:t>// </a:t>
            </a:r>
            <a:r>
              <a:rPr lang="en-US" sz="2000">
                <a:solidFill>
                  <a:srgbClr val="008000"/>
                </a:solidFill>
                <a:sym typeface="Wingdings" pitchFamily="2" charset="2"/>
              </a:rPr>
              <a:t> n= 100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</a:rPr>
              <a:t>// </a:t>
            </a:r>
            <a:r>
              <a:rPr lang="en-US" sz="2000">
                <a:solidFill>
                  <a:srgbClr val="008000"/>
                </a:solidFill>
                <a:sym typeface="Wingdings" pitchFamily="2" charset="2"/>
              </a:rPr>
              <a:t> </a:t>
            </a:r>
            <a:r>
              <a:rPr lang="en-US" sz="2000">
                <a:solidFill>
                  <a:srgbClr val="008000"/>
                </a:solidFill>
              </a:rPr>
              <a:t>n=20, warning: possible lost of data!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</a:rPr>
              <a:t>// </a:t>
            </a:r>
            <a:r>
              <a:rPr lang="en-US" sz="2000">
                <a:solidFill>
                  <a:srgbClr val="008000"/>
                </a:solidFill>
                <a:sym typeface="Wingdings" pitchFamily="2" charset="2"/>
              </a:rPr>
              <a:t> ch = ‘a’</a:t>
            </a:r>
            <a:r>
              <a:rPr lang="en-US" sz="2000">
                <a:solidFill>
                  <a:srgbClr val="008000"/>
                </a:solidFill>
              </a:rPr>
              <a:t> , warning: possible lost of data!</a:t>
            </a:r>
            <a:endParaRPr lang="en-US" sz="2000">
              <a:solidFill>
                <a:srgbClr val="008000"/>
              </a:solidFill>
              <a:sym typeface="Wingdings" pitchFamily="2" charset="2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</a:rPr>
              <a:t>// </a:t>
            </a:r>
            <a:r>
              <a:rPr lang="en-US" sz="2000">
                <a:solidFill>
                  <a:srgbClr val="008000"/>
                </a:solidFill>
                <a:sym typeface="Wingdings" pitchFamily="2" charset="2"/>
              </a:rPr>
              <a:t> n=97 </a:t>
            </a:r>
            <a:r>
              <a:rPr lang="en-US" sz="2000">
                <a:solidFill>
                  <a:srgbClr val="008000"/>
                </a:solidFill>
              </a:rPr>
              <a:t>, warning: possible lost of data!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</a:rPr>
              <a:t>// </a:t>
            </a:r>
            <a:r>
              <a:rPr lang="en-US" sz="2000">
                <a:solidFill>
                  <a:srgbClr val="008000"/>
                </a:solidFill>
                <a:sym typeface="Wingdings" pitchFamily="2" charset="2"/>
              </a:rPr>
              <a:t> ch=‘a’ </a:t>
            </a:r>
            <a:r>
              <a:rPr lang="en-US" sz="2000">
                <a:solidFill>
                  <a:srgbClr val="008000"/>
                </a:solidFill>
              </a:rPr>
              <a:t>, from int to char reduces 256, until value is less than 256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44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44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44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44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44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44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typedef</a:t>
            </a:r>
            <a:endParaRPr lang="he-IL"/>
          </a:p>
        </p:txBody>
      </p:sp>
      <p:sp>
        <p:nvSpPr>
          <p:cNvPr id="737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typedef</a:t>
            </a:r>
            <a:r>
              <a:rPr lang="he-IL"/>
              <a:t> זוהי דרך להגדיר שמות חדשים לטיפוסים:</a:t>
            </a:r>
          </a:p>
          <a:p>
            <a:endParaRPr lang="he-IL"/>
          </a:p>
          <a:p>
            <a:pPr algn="ctr" rtl="0">
              <a:buFont typeface="Wingdings" pitchFamily="2" charset="2"/>
              <a:buNone/>
            </a:pPr>
            <a:r>
              <a:rPr lang="en-US"/>
              <a:t>typedef unsigned int  uint;</a:t>
            </a:r>
          </a:p>
        </p:txBody>
      </p:sp>
      <p:sp>
        <p:nvSpPr>
          <p:cNvPr id="9" name="Left Brace 8"/>
          <p:cNvSpPr>
            <a:spLocks/>
          </p:cNvSpPr>
          <p:nvPr/>
        </p:nvSpPr>
        <p:spPr bwMode="auto">
          <a:xfrm rot="-5400000">
            <a:off x="4572000" y="2019300"/>
            <a:ext cx="419100" cy="2324100"/>
          </a:xfrm>
          <a:prstGeom prst="leftBrace">
            <a:avLst>
              <a:gd name="adj1" fmla="val 8344"/>
              <a:gd name="adj2" fmla="val 48185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10" name="Left Brace 9"/>
          <p:cNvSpPr>
            <a:spLocks/>
          </p:cNvSpPr>
          <p:nvPr/>
        </p:nvSpPr>
        <p:spPr bwMode="auto">
          <a:xfrm rot="-5400000">
            <a:off x="6305550" y="2762250"/>
            <a:ext cx="419100" cy="838200"/>
          </a:xfrm>
          <a:prstGeom prst="leftBrace">
            <a:avLst>
              <a:gd name="adj1" fmla="val 8333"/>
              <a:gd name="adj2" fmla="val 48185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076700" y="3276600"/>
            <a:ext cx="152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/>
              <a:t>שם מקורי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19800" y="3276600"/>
            <a:ext cx="152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/>
              <a:t>שם חדש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1000" y="4114800"/>
            <a:ext cx="5791200" cy="2246313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typedef  unsigned  int  uint;</a:t>
            </a:r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he-IL"/>
              <a:t>}</a:t>
            </a:r>
          </a:p>
          <a:p>
            <a:r>
              <a:rPr lang="pt-BR"/>
              <a:t>      uint  n1 = 9, n2 = -3;</a:t>
            </a:r>
          </a:p>
          <a:p>
            <a:r>
              <a:rPr lang="pt-BR"/>
              <a:t>      cout &lt;&lt; "n1=" &lt;&lt; n1 &lt;&lt; " n2=" &lt;&lt; n2 &lt;&lt; endl;</a:t>
            </a:r>
            <a:endParaRPr lang="he-IL"/>
          </a:p>
          <a:p>
            <a:r>
              <a:rPr lang="he-IL"/>
              <a:t>{</a:t>
            </a:r>
            <a:endParaRPr lang="pt-BR"/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572000"/>
            <a:ext cx="578643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קליטת נתונים לתוך </a:t>
            </a:r>
            <a:r>
              <a:rPr lang="en-US"/>
              <a:t>buffer</a:t>
            </a:r>
          </a:p>
        </p:txBody>
      </p:sp>
      <p:sp>
        <p:nvSpPr>
          <p:cNvPr id="74756" name="TextBox 9"/>
          <p:cNvSpPr txBox="1">
            <a:spLocks noChangeArrowheads="1"/>
          </p:cNvSpPr>
          <p:nvPr/>
        </p:nvSpPr>
        <p:spPr bwMode="auto">
          <a:xfrm>
            <a:off x="304800" y="2133600"/>
            <a:ext cx="5791200" cy="409416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 include &lt;iostream&gt;</a:t>
            </a:r>
          </a:p>
          <a:p>
            <a:r>
              <a:rPr lang="en-US"/>
              <a:t>using namespace std;</a:t>
            </a:r>
          </a:p>
          <a:p>
            <a:endParaRPr lang="en-US"/>
          </a:p>
          <a:p>
            <a:r>
              <a:rPr lang="en-US"/>
              <a:t>void main ()</a:t>
            </a:r>
          </a:p>
          <a:p>
            <a:r>
              <a:rPr lang="en-US"/>
              <a:t>{ </a:t>
            </a:r>
          </a:p>
          <a:p>
            <a:r>
              <a:rPr lang="en-US"/>
              <a:t>      int  n1, n2;</a:t>
            </a:r>
          </a:p>
          <a:p>
            <a:r>
              <a:rPr lang="en-US"/>
              <a:t>      cout &lt;&lt;"Enter a number --&gt; ";</a:t>
            </a:r>
          </a:p>
          <a:p>
            <a:r>
              <a:rPr lang="en-US"/>
              <a:t>      cin &gt;&gt; n1;</a:t>
            </a:r>
          </a:p>
          <a:p>
            <a:r>
              <a:rPr lang="en-US"/>
              <a:t>      cout &lt;&lt;"Enter another number --&gt; ";</a:t>
            </a:r>
          </a:p>
          <a:p>
            <a:r>
              <a:rPr lang="en-US"/>
              <a:t>      cin &gt;&gt; n2;</a:t>
            </a:r>
          </a:p>
          <a:p>
            <a:endParaRPr lang="en-US"/>
          </a:p>
          <a:p>
            <a:r>
              <a:rPr lang="pt-BR"/>
              <a:t>      cout &lt;&lt; "n1=" &lt;&lt; n1 &lt;&lt; " n2=" &lt;&lt; n2 &lt;&lt; endl;</a:t>
            </a:r>
          </a:p>
          <a:p>
            <a:r>
              <a:rPr lang="en-US"/>
              <a:t>}</a:t>
            </a: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943600"/>
            <a:ext cx="47450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47800"/>
            <a:ext cx="631825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ular Callout 10"/>
          <p:cNvSpPr>
            <a:spLocks noChangeArrowheads="1"/>
          </p:cNvSpPr>
          <p:nvPr/>
        </p:nvSpPr>
        <p:spPr bwMode="auto">
          <a:xfrm>
            <a:off x="4876800" y="2209800"/>
            <a:ext cx="4038600" cy="2286000"/>
          </a:xfrm>
          <a:prstGeom prst="wedgeRectCallout">
            <a:avLst>
              <a:gd name="adj1" fmla="val -55505"/>
              <a:gd name="adj2" fmla="val -5656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ניתן להקליד נתונים עד אשר מקלידים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ENTER</a:t>
            </a:r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. נתונים אלו נמצאים ב-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buffer</a:t>
            </a:r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 ומחכים לפעולת הקליטה הבאה.</a:t>
            </a:r>
          </a:p>
          <a:p>
            <a:pPr algn="ctr" rtl="1"/>
            <a:endParaRPr lang="he-IL" sz="1800" b="1">
              <a:solidFill>
                <a:schemeClr val="bg1"/>
              </a:solidFill>
              <a:latin typeface="Verdana" pitchFamily="34" charset="0"/>
            </a:endParaRPr>
          </a:p>
          <a:p>
            <a:pPr algn="ct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כל עוד יש נתונים ב-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buffer</a:t>
            </a:r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 פקודת ה-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cin </a:t>
            </a:r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 תיקח ממנו נתונים. </a:t>
            </a:r>
          </a:p>
          <a:p>
            <a:pPr algn="ct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רק כאשר ה-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buffer</a:t>
            </a:r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 ריק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cin</a:t>
            </a:r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 תמתין לקלט מהמשתמש.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e-IL"/>
              <a:t>פקודה המאפשרת לנו להריץ פקודות דוס</a:t>
            </a:r>
            <a:endParaRPr lang="en-US"/>
          </a:p>
          <a:p>
            <a:pPr eaLnBrk="1" hangingPunct="1">
              <a:lnSpc>
                <a:spcPct val="80000"/>
              </a:lnSpc>
            </a:pPr>
            <a:endParaRPr lang="en-US"/>
          </a:p>
          <a:p>
            <a:pPr eaLnBrk="1" hangingPunct="1">
              <a:lnSpc>
                <a:spcPct val="80000"/>
              </a:lnSpc>
            </a:pPr>
            <a:endParaRPr lang="en-GB"/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/>
              <a:t>הפקודה </a:t>
            </a:r>
            <a:r>
              <a:rPr lang="en-US"/>
              <a:t>system</a:t>
            </a:r>
          </a:p>
        </p:txBody>
      </p:sp>
      <p:sp>
        <p:nvSpPr>
          <p:cNvPr id="75781" name="TextBox 4"/>
          <p:cNvSpPr txBox="1">
            <a:spLocks noChangeArrowheads="1"/>
          </p:cNvSpPr>
          <p:nvPr/>
        </p:nvSpPr>
        <p:spPr bwMode="auto">
          <a:xfrm>
            <a:off x="228600" y="2057400"/>
            <a:ext cx="3429000" cy="3170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 include &lt;iostream&gt;</a:t>
            </a:r>
          </a:p>
          <a:p>
            <a:r>
              <a:rPr lang="en-US"/>
              <a:t>using namespace std;</a:t>
            </a:r>
          </a:p>
          <a:p>
            <a:endParaRPr lang="en-US"/>
          </a:p>
          <a:p>
            <a:r>
              <a:rPr lang="en-US"/>
              <a:t>void main ()</a:t>
            </a:r>
          </a:p>
          <a:p>
            <a:r>
              <a:rPr lang="en-US"/>
              <a:t>{ </a:t>
            </a:r>
          </a:p>
          <a:p>
            <a:r>
              <a:rPr lang="en-US"/>
              <a:t>      cout &lt;&lt; "Hello World!\n";</a:t>
            </a:r>
          </a:p>
          <a:p>
            <a:r>
              <a:rPr lang="en-US"/>
              <a:t>      system("pause");</a:t>
            </a:r>
          </a:p>
          <a:p>
            <a:r>
              <a:rPr lang="en-US"/>
              <a:t>      system("cls");</a:t>
            </a:r>
          </a:p>
          <a:p>
            <a:r>
              <a:rPr lang="en-US"/>
              <a:t>      system("dir");</a:t>
            </a:r>
          </a:p>
          <a:p>
            <a:r>
              <a:rPr lang="en-US"/>
              <a:t>}</a:t>
            </a: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362200"/>
            <a:ext cx="35814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0925" y="4772025"/>
            <a:ext cx="67468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>
            <a:spLocks noChangeArrowheads="1"/>
          </p:cNvSpPr>
          <p:nvPr/>
        </p:nvSpPr>
        <p:spPr bwMode="auto">
          <a:xfrm rot="10800000">
            <a:off x="2743200" y="4114800"/>
            <a:ext cx="1752600" cy="228600"/>
          </a:xfrm>
          <a:prstGeom prst="rightArrow">
            <a:avLst>
              <a:gd name="adj1" fmla="val 50000"/>
              <a:gd name="adj2" fmla="val 5001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/>
              <a:t>ביחידה זו למדנו:</a:t>
            </a:r>
            <a:endParaRPr lang="en-US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22860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/>
              <a:t>בסיסי מספרים:</a:t>
            </a:r>
          </a:p>
          <a:p>
            <a:pPr lvl="1" eaLnBrk="1" hangingPunct="1">
              <a:lnSpc>
                <a:spcPct val="90000"/>
              </a:lnSpc>
            </a:pPr>
            <a:r>
              <a:rPr lang="he-IL"/>
              <a:t> בינארי (2), אוקטאלי (8), הקסה-דצימאלי (16)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הדפסה למסך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קבלת נתונים מהמשתמש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מבנה זיכרון התוכנית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הגדרת משתנים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טיפוסי משתנים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השמת ערך למשתנים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קבועים</a:t>
            </a:r>
          </a:p>
          <a:p>
            <a:pPr eaLnBrk="1" hangingPunct="1">
              <a:lnSpc>
                <a:spcPct val="90000"/>
              </a:lnSpc>
            </a:pPr>
            <a:r>
              <a:rPr lang="he-IL"/>
              <a:t>הפקודה </a:t>
            </a:r>
            <a:r>
              <a:rPr lang="en-US"/>
              <a:t>system</a:t>
            </a:r>
            <a:endParaRPr lang="he-IL"/>
          </a:p>
          <a:p>
            <a:pPr eaLnBrk="1" hangingPunct="1">
              <a:lnSpc>
                <a:spcPct val="90000"/>
              </a:lnSpc>
            </a:pPr>
            <a:endParaRPr lang="he-IL"/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/>
              <a:t>כתוב תוכנית המקבלת מהמשתמש את שנת הלידה שלו, ת.ז., גובה ותו המייצג האם המשתמש זכר או נקבה (</a:t>
            </a:r>
            <a:r>
              <a:rPr lang="en-US" dirty="0"/>
              <a:t>F</a:t>
            </a:r>
            <a:r>
              <a:rPr lang="he-IL" dirty="0"/>
              <a:t>/</a:t>
            </a:r>
            <a:r>
              <a:rPr lang="en-US" dirty="0"/>
              <a:t>M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התוכנית תדפיס את פרטי המשתמש, אך במקום שנת הלידה תדפיס את גילו</a:t>
            </a:r>
            <a:endParaRPr lang="en-US" dirty="0"/>
          </a:p>
          <a:p>
            <a:r>
              <a:rPr lang="he-IL" dirty="0"/>
              <a:t>יש לראות בדיבגר את ערכי המשתנים</a:t>
            </a:r>
          </a:p>
          <a:p>
            <a:endParaRPr lang="he-IL" dirty="0">
              <a:latin typeface="Arial" charset="0"/>
              <a:cs typeface="Arial" charset="0"/>
            </a:endParaRPr>
          </a:p>
          <a:p>
            <a:r>
              <a:rPr lang="he-IL" dirty="0">
                <a:latin typeface="Arial" charset="0"/>
                <a:cs typeface="Arial" charset="0"/>
              </a:rPr>
              <a:t>עדכנו את התוכנית כך שסוג הטיפוס השומר את מין המשתמש יהיה  בוליאני (במקום תו)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תרגיל</a:t>
            </a:r>
            <a:r>
              <a:rPr lang="en-US" dirty="0"/>
              <a:t> </a:t>
            </a:r>
            <a:r>
              <a:rPr lang="he-IL" dirty="0"/>
              <a:t>1: קלט מסוגים שונים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4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/>
              <a:t>כתוב תוכנית הקוראת מהמשתמש 3 תווים (מטיפוס </a:t>
            </a:r>
            <a:r>
              <a:rPr lang="en-US" dirty="0"/>
              <a:t>char</a:t>
            </a:r>
            <a:r>
              <a:rPr lang="he-IL" dirty="0"/>
              <a:t>) שהם ספרות</a:t>
            </a:r>
          </a:p>
          <a:p>
            <a:pPr lvl="0"/>
            <a:r>
              <a:rPr lang="he-IL" dirty="0"/>
              <a:t>התוכנית תייצר משתנה מטיפוס </a:t>
            </a:r>
            <a:r>
              <a:rPr lang="en-US" dirty="0" err="1"/>
              <a:t>int</a:t>
            </a:r>
            <a:r>
              <a:rPr lang="he-IL" dirty="0"/>
              <a:t> שיכיל את הספרות שהתקבלו כמספר</a:t>
            </a:r>
          </a:p>
          <a:p>
            <a:pPr lvl="0"/>
            <a:r>
              <a:rPr lang="he-IL" dirty="0"/>
              <a:t>לבסוף התוכנית תדפיס את המספר</a:t>
            </a:r>
          </a:p>
          <a:p>
            <a:pPr lvl="0">
              <a:buNone/>
            </a:pPr>
            <a:endParaRPr lang="en-US" dirty="0"/>
          </a:p>
          <a:p>
            <a:r>
              <a:rPr lang="he-IL" dirty="0"/>
              <a:t>דוגמה: אם הוכנסו התווים '1' '3' '7' יווצר ויודפס המספר 731.</a:t>
            </a:r>
            <a:endParaRPr lang="en-US" dirty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תרגיל</a:t>
            </a:r>
            <a:r>
              <a:rPr lang="en-US" dirty="0"/>
              <a:t> </a:t>
            </a:r>
            <a:r>
              <a:rPr lang="he-IL" dirty="0"/>
              <a:t>2: עבודה עם תווים שהם ספרות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3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/>
              <a:t>כתוב תוכנית (קצרצרה!) המדפיסה את מספר האותיות </a:t>
            </a:r>
            <a:r>
              <a:rPr lang="en-US" dirty="0"/>
              <a:t>AB</a:t>
            </a:r>
            <a:r>
              <a:rPr lang="he-IL" dirty="0"/>
              <a:t> באנגלית (בהנחה שאינך יודע כמה יש </a:t>
            </a:r>
            <a:r>
              <a:rPr lang="en-US" dirty="0">
                <a:sym typeface="Wingdings"/>
              </a:rPr>
              <a:t>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תרגיל</a:t>
            </a:r>
            <a:r>
              <a:rPr lang="en-US" dirty="0"/>
              <a:t> </a:t>
            </a:r>
            <a:r>
              <a:rPr lang="he-IL" dirty="0"/>
              <a:t>3: טבלאת האסקיי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4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מחיר נסיעה במונית משוקלל מהרכיבים הבאים:</a:t>
            </a: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מחיר התחלתי: 10.20 ש"ח</a:t>
            </a: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מחיר עבור כל ק"מ: 1.30 ש"ח</a:t>
            </a: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מחיר עבור כל מזוודה: 2.00 ש"ח</a:t>
            </a:r>
          </a:p>
          <a:p>
            <a:pPr eaLnBrk="1" hangingPunct="1"/>
            <a:endParaRPr lang="he-IL" dirty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יש לבקש מהמשתמש את הנתונים הדרושים ולהציג את הסכום לתשלום</a:t>
            </a: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תרגיל 4: מחיר נסיעה במונית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ייצוג מספרים בבסיס בינארי - הגדרות</a:t>
            </a:r>
            <a:endParaRPr lang="en-GB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530725"/>
          </a:xfrm>
        </p:spPr>
        <p:txBody>
          <a:bodyPr/>
          <a:lstStyle/>
          <a:p>
            <a:pPr eaLnBrk="1" hangingPunct="1"/>
            <a:r>
              <a:rPr lang="he-IL" sz="2600"/>
              <a:t>בבסיס הבינארי קיימות </a:t>
            </a:r>
            <a:r>
              <a:rPr lang="en-US" sz="2600"/>
              <a:t>2</a:t>
            </a:r>
            <a:r>
              <a:rPr lang="he-IL" sz="2600"/>
              <a:t> ספרות בלבד: הספרות 0 ו-1</a:t>
            </a:r>
          </a:p>
          <a:p>
            <a:pPr lvl="1" eaLnBrk="1" hangingPunct="1"/>
            <a:r>
              <a:rPr lang="he-IL" sz="2200"/>
              <a:t>לכן גם נקרא </a:t>
            </a:r>
            <a:r>
              <a:rPr lang="he-IL" sz="2200" b="1"/>
              <a:t>בסיס 2</a:t>
            </a:r>
          </a:p>
          <a:p>
            <a:pPr eaLnBrk="1" hangingPunct="1"/>
            <a:r>
              <a:rPr lang="he-IL" sz="2600"/>
              <a:t>דוגמאות למספרים בבסיס בינארי: 1010, 1110010</a:t>
            </a:r>
          </a:p>
          <a:p>
            <a:pPr eaLnBrk="1" hangingPunct="1"/>
            <a:r>
              <a:rPr lang="he-IL" sz="2600"/>
              <a:t>נמספר את מיקום הספרות מימין לשמאל</a:t>
            </a:r>
          </a:p>
          <a:p>
            <a:pPr lvl="1" eaLnBrk="1" hangingPunct="1"/>
            <a:r>
              <a:rPr lang="he-IL" sz="2200"/>
              <a:t>מספר הספרה הימנית ביותר יהיה 0</a:t>
            </a:r>
          </a:p>
          <a:p>
            <a:pPr lvl="1" eaLnBrk="1" hangingPunct="1"/>
            <a:r>
              <a:rPr lang="he-IL" sz="2200"/>
              <a:t>מספר הספרה השמאלית ביותר במספר בן </a:t>
            </a:r>
            <a:r>
              <a:rPr lang="en-US" sz="2200"/>
              <a:t>n</a:t>
            </a:r>
            <a:r>
              <a:rPr lang="he-IL" sz="2200"/>
              <a:t> ספרות יהיה  </a:t>
            </a:r>
            <a:r>
              <a:rPr lang="en-US"/>
              <a:t>n-1</a:t>
            </a:r>
            <a:endParaRPr lang="en-US" sz="2600"/>
          </a:p>
          <a:p>
            <a:pPr rtl="0" eaLnBrk="1" hangingPunct="1">
              <a:buFont typeface="Wingdings" pitchFamily="2" charset="2"/>
              <a:buNone/>
            </a:pPr>
            <a:r>
              <a:rPr lang="he-IL" sz="2600"/>
              <a:t>              </a:t>
            </a:r>
            <a:r>
              <a:rPr lang="he-IL" sz="1100"/>
              <a:t>0   1   2   3   4   5</a:t>
            </a:r>
            <a:endParaRPr lang="he-IL" sz="2600"/>
          </a:p>
          <a:p>
            <a:pPr eaLnBrk="1" hangingPunct="1">
              <a:buFont typeface="Wingdings" pitchFamily="2" charset="2"/>
              <a:buNone/>
            </a:pPr>
            <a:r>
              <a:rPr lang="en-US" sz="2600"/>
              <a:t>	</a:t>
            </a:r>
            <a:r>
              <a:rPr lang="he-IL" sz="2600"/>
              <a:t>דוגמא: 101011</a:t>
            </a:r>
          </a:p>
          <a:p>
            <a:pPr eaLnBrk="1" hangingPunct="1"/>
            <a:r>
              <a:rPr lang="he-IL" sz="2600"/>
              <a:t>הספרות במיקום 0,1,3,5 הן 1 והספרות במיקום 2,4 הן 0</a:t>
            </a:r>
            <a:endParaRPr lang="en-GB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נרצה לחשב את הזמן מהרגע שזימנו את המעלית עד אשר נגיע לקומת היעד</a:t>
            </a:r>
          </a:p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בכל קומה בה המעלית עוצרת היא מתעכבת 5  שניות</a:t>
            </a:r>
          </a:p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זמן הנסיעה בין קומה לקומה הינו 3 שניות</a:t>
            </a:r>
          </a:p>
          <a:p>
            <a:pPr eaLnBrk="1" hangingPunct="1"/>
            <a:endParaRPr lang="he-IL" dirty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ניתן להניח שהמעלית נוסעת ללא עצירות, פרט לעצירה בקומה ממנה נאסף הנוסע</a:t>
            </a:r>
          </a:p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לצורך הפשטות, ניתן להניח כי קומת המקור נמוכה מקומת היעד </a:t>
            </a: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בפתרון אראה כיצד ניתן לוותר על הנחה זו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תרגיל 5: זמן נסיעה במעלית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1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6"/>
          <p:cNvSpPr>
            <a:spLocks noChangeArrowheads="1"/>
          </p:cNvSpPr>
          <p:nvPr/>
        </p:nvSpPr>
        <p:spPr bwMode="auto">
          <a:xfrm>
            <a:off x="533400" y="5105400"/>
            <a:ext cx="6629400" cy="381000"/>
          </a:xfrm>
          <a:prstGeom prst="wedgeRoundRectCallout">
            <a:avLst>
              <a:gd name="adj1" fmla="val -50491"/>
              <a:gd name="adj2" fmla="val 1716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הביט הכי שמאלי נקרא </a:t>
            </a:r>
            <a:r>
              <a:rPr lang="en-US" b="1">
                <a:solidFill>
                  <a:schemeClr val="bg1"/>
                </a:solidFill>
              </a:rPr>
              <a:t>MSB</a:t>
            </a:r>
            <a:r>
              <a:rPr lang="he-IL" b="1">
                <a:solidFill>
                  <a:schemeClr val="bg1"/>
                </a:solidFill>
              </a:rPr>
              <a:t> משום שהוא הכי משמעותי לסכום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z="3800"/>
              <a:t>ייצוג מספרים בבסיס בינארי – </a:t>
            </a:r>
            <a:r>
              <a:rPr lang="he-IL" sz="3600"/>
              <a:t>חישוב ערך עשרוני של מספר בינארי (מבסיס 2 ל- 10)</a:t>
            </a:r>
            <a:endParaRPr lang="en-GB" sz="380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8382000" cy="4648200"/>
          </a:xfrm>
        </p:spPr>
        <p:txBody>
          <a:bodyPr/>
          <a:lstStyle/>
          <a:p>
            <a:pPr eaLnBrk="1" hangingPunct="1"/>
            <a:r>
              <a:rPr lang="he-IL"/>
              <a:t>ערכו של מספר המיוצג בבסיס עשרוני הוא סכום חזקות של 10:                                                            </a:t>
            </a:r>
            <a:r>
              <a:rPr lang="he-IL" sz="1400"/>
              <a:t>10</a:t>
            </a:r>
            <a:r>
              <a:rPr lang="he-IL" sz="1400" baseline="30000"/>
              <a:t>0</a:t>
            </a:r>
            <a:r>
              <a:rPr lang="he-IL" sz="1400"/>
              <a:t> 10</a:t>
            </a:r>
            <a:r>
              <a:rPr lang="he-IL" sz="1400" baseline="30000"/>
              <a:t>1</a:t>
            </a:r>
            <a:r>
              <a:rPr lang="he-IL" sz="1400"/>
              <a:t> 10</a:t>
            </a:r>
            <a:r>
              <a:rPr lang="he-IL" sz="1400" baseline="30000"/>
              <a:t>2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/>
              <a:t>1 </a:t>
            </a:r>
            <a:r>
              <a:rPr lang="he-IL"/>
              <a:t>7</a:t>
            </a:r>
            <a:r>
              <a:rPr lang="en-US"/>
              <a:t> </a:t>
            </a:r>
            <a:r>
              <a:rPr lang="he-IL"/>
              <a:t>3</a:t>
            </a:r>
            <a:r>
              <a:rPr lang="en-US"/>
              <a:t> = </a:t>
            </a:r>
            <a:r>
              <a:rPr lang="he-IL"/>
              <a:t>1</a:t>
            </a:r>
            <a:r>
              <a:rPr lang="en-US"/>
              <a:t>*</a:t>
            </a:r>
            <a:r>
              <a:rPr lang="he-IL"/>
              <a:t>10</a:t>
            </a:r>
            <a:r>
              <a:rPr lang="en-US" baseline="30000"/>
              <a:t>2</a:t>
            </a:r>
            <a:r>
              <a:rPr lang="en-US"/>
              <a:t> + </a:t>
            </a:r>
            <a:r>
              <a:rPr lang="he-IL"/>
              <a:t>7</a:t>
            </a:r>
            <a:r>
              <a:rPr lang="en-US"/>
              <a:t>*</a:t>
            </a:r>
            <a:r>
              <a:rPr lang="he-IL"/>
              <a:t>1</a:t>
            </a:r>
            <a:r>
              <a:rPr lang="en-US"/>
              <a:t>0</a:t>
            </a:r>
            <a:r>
              <a:rPr lang="en-US" baseline="30000"/>
              <a:t>1</a:t>
            </a:r>
            <a:r>
              <a:rPr lang="en-US"/>
              <a:t> + </a:t>
            </a:r>
            <a:r>
              <a:rPr lang="he-IL"/>
              <a:t>3</a:t>
            </a:r>
            <a:r>
              <a:rPr lang="en-US"/>
              <a:t>*</a:t>
            </a:r>
            <a:r>
              <a:rPr lang="he-IL"/>
              <a:t>10</a:t>
            </a:r>
            <a:r>
              <a:rPr lang="en-US" baseline="30000"/>
              <a:t>0 </a:t>
            </a:r>
            <a:r>
              <a:rPr lang="he-IL"/>
              <a:t>=</a:t>
            </a:r>
            <a:r>
              <a:rPr lang="en-US"/>
              <a:t> 173</a:t>
            </a:r>
            <a:endParaRPr lang="he-IL"/>
          </a:p>
          <a:p>
            <a:pPr eaLnBrk="1" hangingPunct="1"/>
            <a:r>
              <a:rPr lang="he-IL"/>
              <a:t>הספרה </a:t>
            </a:r>
            <a:r>
              <a:rPr lang="en-US"/>
              <a:t>d</a:t>
            </a:r>
            <a:r>
              <a:rPr lang="he-IL"/>
              <a:t> במיקום ה-</a:t>
            </a:r>
            <a:r>
              <a:rPr lang="en-US"/>
              <a:t>k</a:t>
            </a:r>
            <a:r>
              <a:rPr lang="he-IL"/>
              <a:t> מוסיפה לסכום:  </a:t>
            </a:r>
            <a:r>
              <a:rPr lang="en-US"/>
              <a:t>d*10</a:t>
            </a:r>
            <a:r>
              <a:rPr lang="en-US" baseline="30000"/>
              <a:t>k</a:t>
            </a:r>
            <a:r>
              <a:rPr lang="he-IL"/>
              <a:t>   (כלומר אם </a:t>
            </a:r>
            <a:r>
              <a:rPr lang="en-US"/>
              <a:t>d==0</a:t>
            </a:r>
            <a:r>
              <a:rPr lang="he-IL"/>
              <a:t> הספרה לא תורמת לסכום)        </a:t>
            </a:r>
          </a:p>
          <a:p>
            <a:pPr eaLnBrk="1" hangingPunct="1"/>
            <a:r>
              <a:rPr lang="he-IL"/>
              <a:t>ובדומה, ערכו של מספר המיוצג בבסיס בינארי הינו סכום של חזקות של 2</a:t>
            </a:r>
            <a:r>
              <a:rPr lang="en-US"/>
              <a:t> </a:t>
            </a:r>
            <a:r>
              <a:rPr lang="he-IL"/>
              <a:t>(הספרה </a:t>
            </a:r>
            <a:r>
              <a:rPr lang="en-US"/>
              <a:t>d</a:t>
            </a:r>
            <a:r>
              <a:rPr lang="he-IL"/>
              <a:t> במיקום ה-</a:t>
            </a:r>
            <a:r>
              <a:rPr lang="en-US"/>
              <a:t>k</a:t>
            </a:r>
            <a:r>
              <a:rPr lang="he-IL"/>
              <a:t> מוסיפה לסכום </a:t>
            </a:r>
            <a:r>
              <a:rPr lang="en-US"/>
              <a:t>d*2</a:t>
            </a:r>
            <a:r>
              <a:rPr lang="en-US" baseline="30000"/>
              <a:t>k</a:t>
            </a:r>
            <a:r>
              <a:rPr lang="he-IL"/>
              <a:t>)        </a:t>
            </a:r>
          </a:p>
          <a:p>
            <a:pPr eaLnBrk="1" hangingPunct="1"/>
            <a:r>
              <a:rPr lang="he-IL"/>
              <a:t>דוגמא:                                                           </a:t>
            </a:r>
            <a:r>
              <a:rPr lang="en-US" sz="1200"/>
              <a:t>2</a:t>
            </a:r>
            <a:r>
              <a:rPr lang="en-US" sz="1200" baseline="30000"/>
              <a:t>4  </a:t>
            </a:r>
            <a:r>
              <a:rPr lang="en-US" sz="1200"/>
              <a:t>2</a:t>
            </a:r>
            <a:r>
              <a:rPr lang="en-US" sz="1200" baseline="30000"/>
              <a:t>3  </a:t>
            </a:r>
            <a:r>
              <a:rPr lang="en-US" sz="1200"/>
              <a:t>2</a:t>
            </a:r>
            <a:r>
              <a:rPr lang="en-US" sz="1200" baseline="30000"/>
              <a:t>2  </a:t>
            </a:r>
            <a:r>
              <a:rPr lang="en-US" sz="1200"/>
              <a:t>2</a:t>
            </a:r>
            <a:r>
              <a:rPr lang="en-US" sz="1200" baseline="30000"/>
              <a:t>1 </a:t>
            </a:r>
            <a:r>
              <a:rPr lang="en-US" sz="1200"/>
              <a:t>2</a:t>
            </a:r>
            <a:r>
              <a:rPr lang="en-US" sz="1200" baseline="30000"/>
              <a:t>0</a:t>
            </a:r>
            <a:endParaRPr lang="he-IL" sz="1200" baseline="30000"/>
          </a:p>
          <a:p>
            <a:pPr algn="l" rtl="0" eaLnBrk="1" hangingPunct="1">
              <a:buFont typeface="Wingdings" pitchFamily="2" charset="2"/>
              <a:buNone/>
            </a:pPr>
            <a:r>
              <a:rPr lang="en-US" sz="2600"/>
              <a:t>11001 = 1*2</a:t>
            </a:r>
            <a:r>
              <a:rPr lang="en-US" sz="2600" baseline="30000"/>
              <a:t>4</a:t>
            </a:r>
            <a:r>
              <a:rPr lang="en-US" sz="2600"/>
              <a:t> + 1*2</a:t>
            </a:r>
            <a:r>
              <a:rPr lang="en-US" sz="2600" baseline="30000"/>
              <a:t>3</a:t>
            </a:r>
            <a:r>
              <a:rPr lang="en-US" sz="2600"/>
              <a:t> + 0*2</a:t>
            </a:r>
            <a:r>
              <a:rPr lang="en-US" sz="2600" baseline="30000"/>
              <a:t>2</a:t>
            </a:r>
            <a:r>
              <a:rPr lang="en-US" sz="2600"/>
              <a:t> + 0*2</a:t>
            </a:r>
            <a:r>
              <a:rPr lang="en-US" sz="2600" baseline="30000"/>
              <a:t>1</a:t>
            </a:r>
            <a:r>
              <a:rPr lang="en-US" sz="2600"/>
              <a:t> + 1*2</a:t>
            </a:r>
            <a:r>
              <a:rPr lang="en-US" sz="2600" baseline="30000"/>
              <a:t>0 </a:t>
            </a:r>
            <a:r>
              <a:rPr lang="en-US" sz="2600"/>
              <a:t>=25</a:t>
            </a:r>
            <a:endParaRPr lang="he-IL" sz="2600"/>
          </a:p>
          <a:p>
            <a:pPr eaLnBrk="1" hangingPunct="1"/>
            <a:endParaRPr lang="en-GB" sz="2600"/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990600" y="6324600"/>
            <a:ext cx="6934200" cy="381000"/>
          </a:xfrm>
          <a:prstGeom prst="wedgeRoundRectCallout">
            <a:avLst>
              <a:gd name="adj1" fmla="val -43954"/>
              <a:gd name="adj2" fmla="val -653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הביט הכי ימני נקרא </a:t>
            </a:r>
            <a:r>
              <a:rPr lang="en-US" b="1">
                <a:solidFill>
                  <a:schemeClr val="bg1"/>
                </a:solidFill>
              </a:rPr>
              <a:t>LSB</a:t>
            </a:r>
            <a:r>
              <a:rPr lang="he-IL" b="1">
                <a:solidFill>
                  <a:schemeClr val="bg1"/>
                </a:solidFill>
              </a:rPr>
              <a:t> משום שהוא הכי פחות משמעותי לסכום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z="3800"/>
              <a:t>ייצוג מספרים בבסיס בינארי – </a:t>
            </a:r>
            <a:r>
              <a:rPr lang="he-IL" sz="3600"/>
              <a:t>חישוב ערך בינארי של מספר עשרוני (מבסיס 10 ל- 2)</a:t>
            </a:r>
            <a:endParaRPr lang="en-GB" sz="380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he-IL" sz="2600"/>
              <a:t>ראינו כיצד בהינתן מספר בייצוג בינארי ניתן להמירו לייצוגו העשרוני</a:t>
            </a:r>
          </a:p>
          <a:p>
            <a:pPr eaLnBrk="1" hangingPunct="1"/>
            <a:r>
              <a:rPr lang="he-IL" sz="2600"/>
              <a:t>כעת נראה כיצד בהינתן מספר בייצוג עשרוני ניתן להמירו לייצוגו הבינרי (כפי שהמחשב מכיר)</a:t>
            </a:r>
          </a:p>
          <a:p>
            <a:pPr eaLnBrk="1" hangingPunct="1"/>
            <a:r>
              <a:rPr lang="he-IL" sz="2600"/>
              <a:t>כל עוד המספר אינו 0 נחלקו ב- 2 ואת השארית נשרשר לתוצאה </a:t>
            </a:r>
            <a:r>
              <a:rPr lang="he-IL" sz="2600" b="1"/>
              <a:t>משמאל</a:t>
            </a:r>
            <a:r>
              <a:rPr lang="he-IL" sz="2600"/>
              <a:t>:</a:t>
            </a:r>
          </a:p>
          <a:p>
            <a:pPr lvl="1" eaLnBrk="1" hangingPunct="1"/>
            <a:r>
              <a:rPr lang="he-IL" sz="2200"/>
              <a:t>דוגמא עבור 23</a:t>
            </a:r>
            <a:r>
              <a:rPr lang="en-US" sz="2200"/>
              <a:t>:</a:t>
            </a:r>
            <a:endParaRPr lang="he-IL" sz="2200" b="1"/>
          </a:p>
          <a:p>
            <a:pPr lvl="1" algn="l" rtl="0" eaLnBrk="1" hangingPunct="1"/>
            <a:r>
              <a:rPr lang="en-US" sz="2200"/>
              <a:t>23/2 = 11 (1)</a:t>
            </a:r>
          </a:p>
          <a:p>
            <a:pPr lvl="1" algn="l" rtl="0" eaLnBrk="1" hangingPunct="1"/>
            <a:r>
              <a:rPr lang="en-US" sz="2200"/>
              <a:t>11/2 = 5   (1)</a:t>
            </a:r>
          </a:p>
          <a:p>
            <a:pPr lvl="1" algn="l" rtl="0" eaLnBrk="1" hangingPunct="1"/>
            <a:r>
              <a:rPr lang="en-US" sz="2200"/>
              <a:t>5/2   = 2   (1)</a:t>
            </a:r>
          </a:p>
          <a:p>
            <a:pPr lvl="1" algn="l" rtl="0" eaLnBrk="1" hangingPunct="1"/>
            <a:r>
              <a:rPr lang="en-US" sz="2200"/>
              <a:t>2/2   = 1   (0)</a:t>
            </a:r>
          </a:p>
          <a:p>
            <a:pPr lvl="1" algn="l" rtl="0" eaLnBrk="1" hangingPunct="1"/>
            <a:r>
              <a:rPr lang="en-US" sz="2200"/>
              <a:t>1/2   = 0   (1)</a:t>
            </a:r>
            <a:endParaRPr lang="he-IL" sz="22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638800" y="4267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sz="1800" b="1">
                <a:latin typeface="Verdana" pitchFamily="34" charset="0"/>
              </a:rPr>
              <a:t>1</a:t>
            </a:r>
            <a:endParaRPr lang="en-US" sz="1800" b="1">
              <a:latin typeface="Verdana" pitchFamily="34" charset="0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962400" y="4981575"/>
            <a:ext cx="4572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z="1600" b="1"/>
              <a:t>בקרה:</a:t>
            </a:r>
            <a:endParaRPr lang="en-US" sz="1600" b="1"/>
          </a:p>
          <a:p>
            <a:r>
              <a:rPr lang="en-US" sz="1600"/>
              <a:t>2</a:t>
            </a:r>
            <a:r>
              <a:rPr lang="en-US" sz="1600" baseline="30000"/>
              <a:t>4</a:t>
            </a:r>
            <a:r>
              <a:rPr lang="en-US" sz="1600"/>
              <a:t>  2</a:t>
            </a:r>
            <a:r>
              <a:rPr lang="en-US" sz="1600" baseline="30000"/>
              <a:t>3</a:t>
            </a:r>
            <a:r>
              <a:rPr lang="en-US" sz="1600"/>
              <a:t>  2</a:t>
            </a:r>
            <a:r>
              <a:rPr lang="en-US" sz="1600" baseline="30000"/>
              <a:t>2</a:t>
            </a:r>
            <a:r>
              <a:rPr lang="en-US" sz="1600"/>
              <a:t>  2</a:t>
            </a:r>
            <a:r>
              <a:rPr lang="en-US" sz="1600" baseline="30000"/>
              <a:t>1</a:t>
            </a:r>
            <a:r>
              <a:rPr lang="en-US" sz="1600"/>
              <a:t> 2</a:t>
            </a:r>
            <a:r>
              <a:rPr lang="en-US" sz="1600" baseline="30000"/>
              <a:t>0</a:t>
            </a:r>
            <a:endParaRPr lang="he-IL" sz="1600" baseline="30000"/>
          </a:p>
          <a:p>
            <a:r>
              <a:rPr lang="en-US"/>
              <a:t>1  </a:t>
            </a:r>
            <a:r>
              <a:rPr lang="he-IL"/>
              <a:t>0</a:t>
            </a:r>
            <a:r>
              <a:rPr lang="en-US"/>
              <a:t>  1  </a:t>
            </a:r>
            <a:r>
              <a:rPr lang="he-IL"/>
              <a:t>1</a:t>
            </a:r>
            <a:r>
              <a:rPr lang="en-US"/>
              <a:t>  1 =</a:t>
            </a:r>
          </a:p>
          <a:p>
            <a:r>
              <a:rPr lang="en-US"/>
              <a:t>1*2</a:t>
            </a:r>
            <a:r>
              <a:rPr lang="en-US" baseline="30000"/>
              <a:t>4</a:t>
            </a:r>
            <a:r>
              <a:rPr lang="en-US"/>
              <a:t> + </a:t>
            </a:r>
            <a:r>
              <a:rPr lang="he-IL"/>
              <a:t>0</a:t>
            </a:r>
            <a:r>
              <a:rPr lang="en-US"/>
              <a:t>*2</a:t>
            </a:r>
            <a:r>
              <a:rPr lang="en-US" baseline="30000"/>
              <a:t>3</a:t>
            </a:r>
            <a:r>
              <a:rPr lang="en-US"/>
              <a:t> + 1*2</a:t>
            </a:r>
            <a:r>
              <a:rPr lang="en-US" baseline="30000"/>
              <a:t>2</a:t>
            </a:r>
            <a:r>
              <a:rPr lang="en-US"/>
              <a:t> + </a:t>
            </a:r>
            <a:r>
              <a:rPr lang="he-IL"/>
              <a:t>1</a:t>
            </a:r>
            <a:r>
              <a:rPr lang="en-US"/>
              <a:t>*2</a:t>
            </a:r>
            <a:r>
              <a:rPr lang="en-US" baseline="30000"/>
              <a:t>1</a:t>
            </a:r>
            <a:r>
              <a:rPr lang="en-US"/>
              <a:t> + 1*2</a:t>
            </a:r>
            <a:r>
              <a:rPr lang="en-US" baseline="30000"/>
              <a:t>0</a:t>
            </a:r>
            <a:r>
              <a:rPr lang="en-US"/>
              <a:t> =23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10200" y="4267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sz="1800" b="1">
                <a:latin typeface="Verdana" pitchFamily="34" charset="0"/>
              </a:rPr>
              <a:t>1</a:t>
            </a:r>
            <a:endParaRPr lang="en-US" sz="1800" b="1">
              <a:latin typeface="Verdana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4267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sz="1800" b="1">
                <a:latin typeface="Verdana" pitchFamily="34" charset="0"/>
              </a:rPr>
              <a:t>1</a:t>
            </a:r>
            <a:endParaRPr lang="en-US" sz="1800" b="1">
              <a:latin typeface="Verdana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953000" y="4267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sz="1800" b="1">
                <a:latin typeface="Verdana" pitchFamily="34" charset="0"/>
              </a:rPr>
              <a:t>0</a:t>
            </a:r>
            <a:endParaRPr lang="en-US" sz="1800" b="1">
              <a:latin typeface="Verdana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648200" y="4267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sz="1800" b="1">
                <a:latin typeface="Verdana" pitchFamily="34" charset="0"/>
              </a:rPr>
              <a:t>1</a:t>
            </a:r>
            <a:endParaRPr lang="en-US" sz="1800" b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442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Ker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yOpenU2008a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7191</TotalTime>
  <Words>4446</Words>
  <Application>Microsoft Office PowerPoint</Application>
  <PresentationFormat>On-screen Show (4:3)</PresentationFormat>
  <Paragraphs>1013</Paragraphs>
  <Slides>70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Arial</vt:lpstr>
      <vt:lpstr>Calibri</vt:lpstr>
      <vt:lpstr>Consolas</vt:lpstr>
      <vt:lpstr>Garamond</vt:lpstr>
      <vt:lpstr>Times New Roman</vt:lpstr>
      <vt:lpstr>Verdana</vt:lpstr>
      <vt:lpstr>Wingdings</vt:lpstr>
      <vt:lpstr>Keren</vt:lpstr>
      <vt:lpstr>MyOpenU2008aTheme</vt:lpstr>
      <vt:lpstr>אבני היסוד של תוכנית ב- C++</vt:lpstr>
      <vt:lpstr>למה חשוב ללמוד מחשבים?</vt:lpstr>
      <vt:lpstr>תיאום ציפיות</vt:lpstr>
      <vt:lpstr>תיאום ציפיות</vt:lpstr>
      <vt:lpstr>ביחידה זו נלמד:</vt:lpstr>
      <vt:lpstr>בסיס עשרוני (דצימלי)</vt:lpstr>
      <vt:lpstr>ייצוג מספרים בבסיס בינארי - הגדרות</vt:lpstr>
      <vt:lpstr>ייצוג מספרים בבסיס בינארי – חישוב ערך עשרוני של מספר בינארי (מבסיס 2 ל- 10)</vt:lpstr>
      <vt:lpstr>ייצוג מספרים בבסיס בינארי – חישוב ערך בינארי של מספר עשרוני (מבסיס 10 ל- 2)</vt:lpstr>
      <vt:lpstr>ייצוג מספרים בבסיס בינארי – חישוב ערך בינארי של מספר עשרוני (2)</vt:lpstr>
      <vt:lpstr>טווח המספרים שניתן לייצג ע"י ספרות בינאריות – מספרים חיוביים</vt:lpstr>
      <vt:lpstr>טווח המספרים שניתן לייצג ע"י ספרות בינאריות – מספרים שליליים</vt:lpstr>
      <vt:lpstr>טווח המספרים שניתן לייצג ע"י ספרות בינאריות – מספרים שליליים</vt:lpstr>
      <vt:lpstr>יצוג מספר שלילי בבינארי</vt:lpstr>
      <vt:lpstr>סיכום בסיס בינארי</vt:lpstr>
      <vt:lpstr>סיכום בסיס בינארי</vt:lpstr>
      <vt:lpstr>ייצוג מספרים בבסיס 8 - הגדרות</vt:lpstr>
      <vt:lpstr>ייצוג מספרים בבסיס 8 – חישוב ערך עשרוני של מספר אוקטאלי (מ- 8 ל- 10)</vt:lpstr>
      <vt:lpstr>ייצוג מספרים בבסיס 8 – חישוב ערך אוקטאלי של מספר עשרוני (מ- 10 ל- 8)</vt:lpstr>
      <vt:lpstr>ייצוג מספרים בבסיס 16 - הגדרות</vt:lpstr>
      <vt:lpstr>ייצוג מספרים בבסיס 16 – חישוב ערך עשרוני של מספר הקסה-דצימאלי (מ- 16 ל- 10)</vt:lpstr>
      <vt:lpstr>ייצוג מספרים בבסיס 16 – חישוב ערך הקסה-דצימאלי של מספר עשרוני (מ- 10 ל- 16)</vt:lpstr>
      <vt:lpstr>לוח שנה של מתכנתים</vt:lpstr>
      <vt:lpstr>ובאופן כללי: מעבר מבסיס n לבסיס 10</vt:lpstr>
      <vt:lpstr>ובאופו כללי: מעבר מבסיס 10 לבסיס n</vt:lpstr>
      <vt:lpstr>המרה מבסיס 2 ל- 16</vt:lpstr>
      <vt:lpstr>המרה מבסיס 16 ל- 2</vt:lpstr>
      <vt:lpstr>השוואה בין ערכים בבסיסים שונים</vt:lpstr>
      <vt:lpstr>כתיבת תוכנית ראשונה ב- C++</vt:lpstr>
      <vt:lpstr>הדפסה למסך</vt:lpstr>
      <vt:lpstr>הדפסה למסך (2)</vt:lpstr>
      <vt:lpstr>קבלת קלט מהמשתמש</vt:lpstr>
      <vt:lpstr>קבלת קלט מהמשתמש (2)</vt:lpstr>
      <vt:lpstr>אחסון ערכים</vt:lpstr>
      <vt:lpstr>אחסון ערכים (2)</vt:lpstr>
      <vt:lpstr>הדפסת ערכו של משתנה</vt:lpstr>
      <vt:lpstr>טיפוסי משתנים</vt:lpstr>
      <vt:lpstr>טיפוסי משתנים  Data Types</vt:lpstr>
      <vt:lpstr>טיפוסי נתונים ב- C++</vt:lpstr>
      <vt:lpstr>טיפוסי נתונים ב- C++ (2)</vt:lpstr>
      <vt:lpstr>PowerPoint Presentation</vt:lpstr>
      <vt:lpstr>הגדרת משתנים בתוכנית</vt:lpstr>
      <vt:lpstr>אתחול והשמת משתנים</vt:lpstr>
      <vt:lpstr>ייצוג בינארי</vt:lpstr>
      <vt:lpstr>PowerPoint Presentation</vt:lpstr>
      <vt:lpstr>תוכנית ב- C++ – סיכום ביניים</vt:lpstr>
      <vt:lpstr>הגדרת קבועים</vt:lpstr>
      <vt:lpstr>הגדרת קבועים (2)</vt:lpstr>
      <vt:lpstr>קבועים</vt:lpstr>
      <vt:lpstr>const</vt:lpstr>
      <vt:lpstr>הגדרת קבועים ע"י const </vt:lpstr>
      <vt:lpstr>שמות משתנים</vt:lpstr>
      <vt:lpstr>טבלת   ASCII</vt:lpstr>
      <vt:lpstr>ייצוג תווים</vt:lpstr>
      <vt:lpstr>טבלת   ASCII- דגשים</vt:lpstr>
      <vt:lpstr>הגדרת משתנים מטיפוס char</vt:lpstr>
      <vt:lpstr>הגדרת משתנים מטיפוס char (2)</vt:lpstr>
      <vt:lpstr>הצגת char כ- int וההיפך</vt:lpstr>
      <vt:lpstr>מעבר תו המייצג ספרה למספר</vt:lpstr>
      <vt:lpstr>הדפסת תווים מיוחדים</vt:lpstr>
      <vt:lpstr>השמות בין טיפוסים שונים – דוגמא</vt:lpstr>
      <vt:lpstr>typedef</vt:lpstr>
      <vt:lpstr>קליטת נתונים לתוך buffer</vt:lpstr>
      <vt:lpstr>הפקודה system</vt:lpstr>
      <vt:lpstr>ביחידה זו למדנו:</vt:lpstr>
      <vt:lpstr>תרגיל 1: קלט מסוגים שונים</vt:lpstr>
      <vt:lpstr>תרגיל 2: עבודה עם תווים שהם ספרות</vt:lpstr>
      <vt:lpstr>תרגיל 3: טבלאת האסקיי</vt:lpstr>
      <vt:lpstr>תרגיל 4: מחיר נסיעה במונית</vt:lpstr>
      <vt:lpstr>תרגיל 5: זמן נסיעה במעלית</vt:lpstr>
    </vt:vector>
  </TitlesOfParts>
  <Company>Finjan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02- C++ building blocks</dc:title>
  <dc:creator>Keren Kalif</dc:creator>
  <cp:lastModifiedBy>Keren Kalif</cp:lastModifiedBy>
  <cp:revision>160</cp:revision>
  <dcterms:created xsi:type="dcterms:W3CDTF">2008-06-04T06:20:55Z</dcterms:created>
  <dcterms:modified xsi:type="dcterms:W3CDTF">2019-07-04T03:55:20Z</dcterms:modified>
</cp:coreProperties>
</file>