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302" r:id="rId3"/>
    <p:sldId id="303" r:id="rId4"/>
    <p:sldId id="339" r:id="rId5"/>
    <p:sldId id="340" r:id="rId6"/>
    <p:sldId id="304" r:id="rId7"/>
    <p:sldId id="306" r:id="rId8"/>
    <p:sldId id="360" r:id="rId9"/>
    <p:sldId id="361" r:id="rId10"/>
    <p:sldId id="362" r:id="rId11"/>
    <p:sldId id="323" r:id="rId12"/>
    <p:sldId id="324" r:id="rId13"/>
    <p:sldId id="363" r:id="rId14"/>
    <p:sldId id="364" r:id="rId15"/>
    <p:sldId id="365" r:id="rId16"/>
    <p:sldId id="366" r:id="rId17"/>
    <p:sldId id="367" r:id="rId18"/>
    <p:sldId id="344" r:id="rId19"/>
    <p:sldId id="313" r:id="rId20"/>
    <p:sldId id="345" r:id="rId21"/>
    <p:sldId id="346" r:id="rId22"/>
    <p:sldId id="347" r:id="rId23"/>
    <p:sldId id="348" r:id="rId24"/>
    <p:sldId id="358" r:id="rId25"/>
    <p:sldId id="322" r:id="rId26"/>
    <p:sldId id="315" r:id="rId27"/>
    <p:sldId id="314" r:id="rId28"/>
    <p:sldId id="328" r:id="rId29"/>
    <p:sldId id="334" r:id="rId30"/>
    <p:sldId id="349" r:id="rId31"/>
    <p:sldId id="359" r:id="rId32"/>
    <p:sldId id="350" r:id="rId33"/>
    <p:sldId id="351" r:id="rId34"/>
    <p:sldId id="352" r:id="rId35"/>
    <p:sldId id="325" r:id="rId36"/>
    <p:sldId id="353" r:id="rId37"/>
    <p:sldId id="354" r:id="rId38"/>
    <p:sldId id="355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56" r:id="rId50"/>
    <p:sldId id="357" r:id="rId51"/>
    <p:sldId id="332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33CC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6058" autoAdjust="0"/>
  </p:normalViewPr>
  <p:slideViewPr>
    <p:cSldViewPr>
      <p:cViewPr varScale="1">
        <p:scale>
          <a:sx n="73" d="100"/>
          <a:sy n="73" d="100"/>
        </p:scale>
        <p:origin x="16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13E108-AB0D-412C-B6DB-AC4EAFBD565E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8853FD-D62F-4C7A-BBF9-B8529C49DA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1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6A9A49-2B7E-4E5F-A3AE-FC19E3D1AE51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BF6BB4-8CE7-476C-B5E9-BD22C4D087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1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55AA08-FDBA-407D-A88D-EE41614E6BF7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5750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2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3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4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22C37E-3750-447C-BFCC-EE19F4DBA7B6}" type="slidenum">
              <a:rPr lang="he-IL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5837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6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1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2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4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4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9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3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3B0F9F-2ABB-482F-B095-01C18849F4DA}" type="slidenum">
              <a:rPr lang="he-IL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3520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6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37DA66-2432-4E92-AB37-F08249D70EC5}" type="slidenum">
              <a:rPr lang="he-IL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6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960DDA-2E1C-43A3-A9CD-DBCA65D2C96A}" type="slidenum">
              <a:rPr lang="he-IL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02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F6BB4-8CE7-476C-B5E9-BD22C4D0870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75DDE4-0AC6-431B-874E-8C78BEB64F57}" type="slidenum">
              <a:rPr lang="he-IL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80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A8FD3-DF9A-4085-BD17-E64C7A7A8ED2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9A854-73F2-41CC-912E-4C46D0A41DEF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5B9CE-AF28-476F-B124-503F5BFFCCA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5AD37-D5C0-4D22-9671-EE8A5EBF0A8A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9833-BD22-457E-ACFD-1B00E34A8C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03EC-0606-4B48-BD23-EDB2119C42F2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1E1F7-B63C-4015-9345-BE73DC2B63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3107-ED6A-49B2-B967-DA8118C0F1F7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0BE2-8E96-477B-BC43-92F8CBCF840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63AF-AA72-4A2E-9979-0DA9BD40FFDC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717CB-44D7-4C64-9D3C-189DB6FE71C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B8FF1-6DF9-49B4-BFA1-A9DB6FBBAD78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7099-F673-4144-952D-C4700220F91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RE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53400" y="6477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B8BEDFD0-6335-4EF4-8353-16FA90A234A8}" type="slidenum">
              <a:rPr lang="en-US" sz="1000" smtClean="0"/>
              <a:pPr algn="r" rtl="1"/>
              <a:t>‹#›</a:t>
            </a:fld>
            <a:endParaRPr lang="en-US" sz="1000" dirty="0" smtClean="0"/>
          </a:p>
          <a:p>
            <a:pPr algn="r" rtl="1"/>
            <a:r>
              <a:rPr lang="en-US" sz="1000" dirty="0" smtClean="0"/>
              <a:t>© Keren Kalif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RE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6477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fld id="{B8BEDFD0-6335-4EF4-8353-16FA90A234A8}" type="slidenum">
              <a:rPr lang="en-US" sz="1000" smtClean="0"/>
              <a:pPr algn="l" rtl="0"/>
              <a:t>‹#›</a:t>
            </a:fld>
            <a:endParaRPr lang="en-US" sz="1000" dirty="0" smtClean="0"/>
          </a:p>
          <a:p>
            <a:pPr algn="l" rtl="0"/>
            <a:r>
              <a:rPr lang="en-US" sz="1000" dirty="0" smtClean="0"/>
              <a:t>© Keren Kalif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79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17B58-FE18-4EC8-87B7-C51529E5B194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A88AB-3C31-4185-A354-FF8DC3EE613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835EC-3ADB-475B-8F59-D17A78908C24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13558-41D3-4E4B-9247-3D17E622B1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F3279-FA95-47EA-936E-468F7C35A2F1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655A3-9E9C-412F-906F-D5F2F919C1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94A5E-795C-4624-AE4D-F205198CE81C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E0BC4-138B-49DE-BE61-C24D731635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AAFF-5D29-4EED-8615-B8BADE82F9D1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6CF4B-C20B-4DE8-B01B-89D02A953F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29A8C-0FF5-4140-A75B-03988F9D4F3F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DEAB-10D5-4AAE-8C1E-654B6250171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C6BA64-5E47-45BD-A809-90F746CBACC8}" type="datetime1">
              <a:rPr lang="he-IL"/>
              <a:pPr>
                <a:defRPr/>
              </a:pPr>
              <a:t>י"ד/חשון/תשע"ח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935331-9D19-4733-86AB-6F47931D4F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77200" cy="2127250"/>
          </a:xfrm>
        </p:spPr>
        <p:txBody>
          <a:bodyPr/>
          <a:lstStyle/>
          <a:p>
            <a:pPr eaLnBrk="1" hangingPunct="1"/>
            <a:r>
              <a:rPr lang="he-IL" smtClean="0"/>
              <a:t>לולאות</a:t>
            </a:r>
            <a:endParaRPr lang="en-US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לולאת </a:t>
            </a:r>
            <a:r>
              <a:rPr lang="en-US" sz="4000" smtClean="0"/>
              <a:t>while</a:t>
            </a:r>
            <a:r>
              <a:rPr lang="he-IL" sz="4000" smtClean="0"/>
              <a:t> – </a:t>
            </a:r>
            <a:r>
              <a:rPr lang="he-IL" sz="3200" smtClean="0"/>
              <a:t>חישוב סכום ספרותיו של מספר</a:t>
            </a:r>
            <a:endParaRPr lang="en-US" sz="40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</a:t>
            </a:r>
            <a:r>
              <a:rPr lang="en-US" sz="1800" noProof="1" smtClean="0"/>
              <a:t>int num, sum=0;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"Please enter a number: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cin &gt;&gt; num;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while (num != 0)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	sum += num%10;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	num /= 10;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}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"Sum is “ &lt;&lt; sum &lt;&lt; endl;</a:t>
            </a: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  <a:endParaRPr lang="he-IL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2600" y="4876800"/>
            <a:ext cx="297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גם בדוגמא זו לא יכולנו לצפות את מספר האיטרציות מראש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4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4819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לולאה אינסופית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לולאה זו לא תסתיים לעולם מאחר והתנאי שלה תמיד מתקיים:</a:t>
            </a:r>
          </a:p>
          <a:p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using  namespace 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while (</a:t>
            </a:r>
            <a:r>
              <a:rPr lang="he-IL" sz="2000" smtClean="0"/>
              <a:t>1</a:t>
            </a:r>
            <a:r>
              <a:rPr lang="en-US" sz="2000" smtClean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40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לולאה שלא תתבצע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גוף לולאה זו לא יבוצע אפילו פעם אחת! מדוע?</a:t>
            </a:r>
          </a:p>
          <a:p>
            <a:endParaRPr lang="he-IL" sz="2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using  namespace 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int i = 10;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while (i &lt; 5)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     i++;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4800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4191000"/>
            <a:ext cx="5334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en-US" sz="1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וכאשר נרצה שהפעולה תתבצע לפחות פעם אחת..</a:t>
            </a:r>
            <a:endParaRPr lang="en-US" sz="400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9220200" cy="5181600"/>
          </a:xfrm>
        </p:spPr>
        <p:txBody>
          <a:bodyPr/>
          <a:lstStyle/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void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main() 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{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he-IL" sz="1800" dirty="0" smtClean="0"/>
              <a:t> </a:t>
            </a:r>
            <a:r>
              <a:rPr lang="en-US" sz="1800" dirty="0" smtClean="0"/>
              <a:t>number;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"Enter a positive number, negative to exit: ";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number;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while (number &gt;= 0) 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    {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"Enter a positive number, negative to exit: ";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number;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}</a:t>
            </a:r>
          </a:p>
          <a:p>
            <a:pPr algn="l" rtl="0">
              <a:buFont typeface="Wingdings" pitchFamily="2" charset="2"/>
              <a:buNone/>
              <a:defRPr/>
            </a:pPr>
            <a:endParaRPr lang="en-US" sz="1800" dirty="0" smtClean="0"/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"Thank you!\n”;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8621" y="5029200"/>
            <a:ext cx="5316537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533400" y="3048000"/>
            <a:ext cx="62484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3352800"/>
            <a:ext cx="32766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81200" y="2190750"/>
            <a:ext cx="251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=5;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1752600"/>
            <a:ext cx="601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</a:rPr>
              <a:t>כדי להמנע משכפול הפקודה, ניתן ערך </a:t>
            </a:r>
            <a:r>
              <a:rPr lang="en-US" b="1" dirty="0">
                <a:latin typeface="Arial" pitchFamily="34" charset="0"/>
              </a:rPr>
              <a:t>dummy</a:t>
            </a:r>
            <a:r>
              <a:rPr lang="he-IL" b="1" dirty="0">
                <a:latin typeface="Arial" pitchFamily="34" charset="0"/>
              </a:rPr>
              <a:t> למשתנה על מנת שהלולאה תתבצע לפחות בפעם הראשונה</a:t>
            </a:r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do-while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2174875"/>
            <a:ext cx="87630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 main()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int 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do 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"Please enter a positive number, negative to exit: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cin &gt;&gt; number;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 while (number &gt;= 0);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cout &lt;&lt; "Thank you!\n";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0262" y="2065338"/>
            <a:ext cx="5316538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257800" y="35052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</a:rPr>
              <a:t>באמצעות שימוש בלולאה זו אין צורך להשתמש בערך </a:t>
            </a:r>
            <a:r>
              <a:rPr lang="en-US" b="1" dirty="0">
                <a:latin typeface="Arial" pitchFamily="34" charset="0"/>
              </a:rPr>
              <a:t>dummy</a:t>
            </a:r>
            <a:r>
              <a:rPr lang="he-IL" b="1" dirty="0">
                <a:latin typeface="Arial" pitchFamily="34" charset="0"/>
              </a:rPr>
              <a:t> באתחול או לשכפל קוד</a:t>
            </a:r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do-while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משפט מהצורה: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do  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		</a:t>
            </a:r>
            <a:r>
              <a:rPr lang="en-US" sz="2400" smtClean="0"/>
              <a:t>…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 while (&lt;expression&gt;)</a:t>
            </a:r>
            <a:r>
              <a:rPr lang="en-US" sz="2400" b="1" smtClean="0"/>
              <a:t>;</a:t>
            </a: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457200" y="5567363"/>
            <a:ext cx="55626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/>
              <a:t>הפקודות בגוף הלולאה יבוצעו כל עוד התנאי מתקיים. גוף הלולאה יבוצע לפחות פעם אחת.</a:t>
            </a:r>
            <a:endParaRPr lang="en-US" sz="2400"/>
          </a:p>
          <a:p>
            <a:pPr algn="r" rtl="1"/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057400"/>
            <a:ext cx="2571750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defRPr/>
            </a:pPr>
            <a:r>
              <a:rPr lang="he-IL" dirty="0" smtClean="0"/>
              <a:t>לולאת </a:t>
            </a:r>
            <a:r>
              <a:rPr lang="en-US" dirty="0" smtClean="0"/>
              <a:t>do-while</a:t>
            </a:r>
            <a:r>
              <a:rPr lang="he-IL" dirty="0" smtClean="0"/>
              <a:t> | </a:t>
            </a:r>
            <a:br>
              <a:rPr lang="he-IL" dirty="0" smtClean="0"/>
            </a:br>
            <a:r>
              <a:rPr lang="he-IL" dirty="0" smtClean="0"/>
              <a:t>שימוש בתפריט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4572000"/>
            <a:ext cx="8458200" cy="2133600"/>
          </a:xfrm>
        </p:spPr>
        <p:txBody>
          <a:bodyPr/>
          <a:lstStyle/>
          <a:p>
            <a:r>
              <a:rPr lang="he-IL" smtClean="0"/>
              <a:t>תפריט מורכב מ- 3 חלקים:</a:t>
            </a:r>
          </a:p>
          <a:p>
            <a:pPr marL="688975" lvl="1" indent="-322263">
              <a:buFont typeface="Garamond" pitchFamily="18" charset="0"/>
              <a:buAutoNum type="arabicPeriod"/>
            </a:pPr>
            <a:r>
              <a:rPr lang="he-IL" smtClean="0"/>
              <a:t>הצגת האפשרויות</a:t>
            </a:r>
          </a:p>
          <a:p>
            <a:pPr marL="688975" lvl="1" indent="-322263">
              <a:buFont typeface="Garamond" pitchFamily="18" charset="0"/>
              <a:buAutoNum type="arabicPeriod"/>
            </a:pPr>
            <a:r>
              <a:rPr lang="en-US" smtClean="0"/>
              <a:t>switch</a:t>
            </a:r>
            <a:r>
              <a:rPr lang="he-IL" smtClean="0"/>
              <a:t> לביצוע האפשרות הנבחרת</a:t>
            </a:r>
          </a:p>
          <a:p>
            <a:pPr marL="688975" lvl="1" indent="-322263">
              <a:buFont typeface="Garamond" pitchFamily="18" charset="0"/>
              <a:buAutoNum type="arabicPeriod"/>
            </a:pPr>
            <a:r>
              <a:rPr lang="he-IL" smtClean="0"/>
              <a:t>לולאה על-מנת לחזור על התפריט עד אשר המשתמש מבקש לצאת</a:t>
            </a:r>
            <a:endParaRPr lang="en-US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45085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4343400" cy="66484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62400"/>
            <a:ext cx="1828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0" y="1219200"/>
            <a:ext cx="3810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590800"/>
            <a:ext cx="38100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48400" y="274638"/>
            <a:ext cx="2438400" cy="8683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he-IL" dirty="0" smtClean="0"/>
              <a:t>מימוש תפריט</a:t>
            </a:r>
            <a:endParaRPr lang="en-US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4343400" cy="66484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124200" y="2743200"/>
            <a:ext cx="1905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24200" y="41148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752600"/>
            <a:ext cx="3762375" cy="19589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810000"/>
            <a:ext cx="3463925" cy="23288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3200" y="228600"/>
            <a:ext cx="3886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נשים לב כי ה-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break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מוציא אותנו ממשפט הבקרה הפנימי ביותר, כלומר בדוגמא זו מה-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switch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ולא מהלולאה!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 </a:t>
            </a:r>
            <a:r>
              <a:rPr lang="en-US" smtClean="0"/>
              <a:t>for</a:t>
            </a:r>
            <a:r>
              <a:rPr lang="he-IL" smtClean="0"/>
              <a:t> – הדפסת כל המספרים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 number, i;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a number: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"All numbers from 1 to “ &lt;&lt; number &lt;&lt; “:\n”;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for (       ;                      ;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i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5" y="1728788"/>
            <a:ext cx="4175125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4800600"/>
            <a:ext cx="914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81200" y="48006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&lt;= number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33800" y="480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++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0" y="5027613"/>
            <a:ext cx="51816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he-IL" sz="2400"/>
              <a:t>  איתחול</a:t>
            </a:r>
            <a:endParaRPr lang="en-US" sz="2400"/>
          </a:p>
          <a:p>
            <a:pPr algn="r" rtl="1">
              <a:buFont typeface="Wingdings" pitchFamily="2" charset="2"/>
              <a:buChar char="q"/>
            </a:pPr>
            <a:r>
              <a:rPr lang="he-IL" sz="2400"/>
              <a:t>  כל עוד הביטוי נותן תוצאה שאינה 0: </a:t>
            </a:r>
          </a:p>
          <a:p>
            <a:pPr lvl="1" algn="r" rtl="1">
              <a:buFont typeface="Wingdings" pitchFamily="2" charset="2"/>
              <a:buChar char="v"/>
            </a:pPr>
            <a:r>
              <a:rPr lang="he-IL"/>
              <a:t>  יבוצעו הפקודות שבגוף הלולאה</a:t>
            </a:r>
          </a:p>
          <a:p>
            <a:pPr lvl="1" algn="r" rtl="1">
              <a:buFont typeface="Wingdings" pitchFamily="2" charset="2"/>
              <a:buChar char="v"/>
            </a:pPr>
            <a:r>
              <a:rPr lang="he-IL"/>
              <a:t>  קידום</a:t>
            </a:r>
            <a:endParaRPr lang="en-US"/>
          </a:p>
          <a:p>
            <a:pPr algn="r" rtl="1"/>
            <a:endParaRPr lang="en-US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486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772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3058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8" grpId="2"/>
      <p:bldP spid="8" grpId="3"/>
      <p:bldP spid="8" grpId="4"/>
      <p:bldP spid="9" grpId="0"/>
      <p:bldP spid="9" grpId="1"/>
      <p:bldP spid="9" grpId="2"/>
      <p:bldP spid="9" grpId="3"/>
      <p:bldP spid="10" grpId="0"/>
      <p:bldP spid="15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828800"/>
            <a:ext cx="2743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 </a:t>
            </a:r>
            <a:r>
              <a:rPr lang="en-US" smtClean="0"/>
              <a:t>for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משפט מהצורה: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for (&lt;</a:t>
            </a:r>
            <a:r>
              <a:rPr lang="en-US" sz="2000" dirty="0" err="1" smtClean="0"/>
              <a:t>init</a:t>
            </a:r>
            <a:r>
              <a:rPr lang="en-US" sz="2000" dirty="0" smtClean="0"/>
              <a:t> counter&gt; ; &lt;expression&gt; ; &lt;change counter&gt;)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	statement;</a:t>
            </a:r>
            <a:endParaRPr lang="he-IL" sz="2000" dirty="0" smtClean="0"/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he-IL" sz="2000" dirty="0" smtClean="0"/>
              <a:t>		</a:t>
            </a:r>
            <a:r>
              <a:rPr lang="en-US" sz="2000" dirty="0" smtClean="0"/>
              <a:t>…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5867400"/>
            <a:ext cx="495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sz="1800" b="1">
                <a:solidFill>
                  <a:schemeClr val="bg1"/>
                </a:solidFill>
              </a:rPr>
              <a:t>נשים לב, גם פה, שהקוד בין {} מוכנס טאב פנימה!</a:t>
            </a:r>
            <a:endParaRPr lang="en-US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3 סוגי לולאות:</a:t>
            </a:r>
          </a:p>
          <a:p>
            <a:pPr lvl="1" eaLnBrk="1" hangingPunct="1"/>
            <a:r>
              <a:rPr lang="en-US" smtClean="0"/>
              <a:t>while</a:t>
            </a:r>
          </a:p>
          <a:p>
            <a:pPr lvl="1" eaLnBrk="1" hangingPunct="1"/>
            <a:r>
              <a:rPr lang="en-US" smtClean="0"/>
              <a:t>do-while</a:t>
            </a:r>
            <a:endParaRPr lang="he-IL" smtClean="0"/>
          </a:p>
          <a:p>
            <a:pPr lvl="1" eaLnBrk="1" hangingPunct="1"/>
            <a:r>
              <a:rPr lang="en-US" smtClean="0"/>
              <a:t>for</a:t>
            </a:r>
          </a:p>
          <a:p>
            <a:pPr eaLnBrk="1" hangingPunct="1"/>
            <a:r>
              <a:rPr lang="he-IL" smtClean="0"/>
              <a:t>פקודות </a:t>
            </a:r>
            <a:r>
              <a:rPr lang="en-US" smtClean="0"/>
              <a:t>break</a:t>
            </a:r>
            <a:r>
              <a:rPr lang="he-IL" smtClean="0"/>
              <a:t> ו- </a:t>
            </a:r>
            <a:r>
              <a:rPr lang="en-US" smtClean="0"/>
              <a:t>continue</a:t>
            </a:r>
            <a:endParaRPr lang="he-IL" smtClean="0"/>
          </a:p>
          <a:p>
            <a:pPr eaLnBrk="1" hangingPunct="1"/>
            <a:r>
              <a:rPr lang="he-IL" smtClean="0"/>
              <a:t>לולאות מקוננות</a:t>
            </a:r>
            <a:endParaRPr lang="en-US" smtClean="0"/>
          </a:p>
          <a:p>
            <a:pPr lvl="1" eaLnBrk="1" hangingPunct="1"/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 </a:t>
            </a:r>
            <a:r>
              <a:rPr lang="en-US" smtClean="0"/>
              <a:t>for</a:t>
            </a:r>
            <a:r>
              <a:rPr lang="he-IL" smtClean="0"/>
              <a:t> – </a:t>
            </a:r>
            <a:r>
              <a:rPr lang="he-IL" sz="3600" smtClean="0"/>
              <a:t>הדפסת כל המספרים האי -הזוגיים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1816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number, i;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a number: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"All odd numbers from 1 to “ &lt;&lt; number &lt;&lt; “:\n”;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for (       ;                      ;  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i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4800600"/>
            <a:ext cx="914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81200" y="48006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&lt;= number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4800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+=2</a:t>
            </a: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0200"/>
            <a:ext cx="43703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0772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3058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5344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  <p:bldP spid="8" grpId="1"/>
      <p:bldP spid="8" grpId="2"/>
      <p:bldP spid="8" grpId="3"/>
      <p:bldP spid="8" grpId="4"/>
      <p:bldP spid="9" grpId="0"/>
      <p:bldP spid="9" grpId="1"/>
      <p:bldP spid="9" grpId="2"/>
      <p:bldP spid="9" grpId="3"/>
      <p:bldP spid="10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 </a:t>
            </a:r>
            <a:r>
              <a:rPr lang="en-US" smtClean="0"/>
              <a:t>for</a:t>
            </a:r>
            <a:r>
              <a:rPr lang="he-IL" smtClean="0"/>
              <a:t> – </a:t>
            </a:r>
            <a:r>
              <a:rPr lang="he-IL" sz="3200" smtClean="0"/>
              <a:t>הדפסת כל המספרים בסדר יורד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he-IL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</a:t>
            </a:r>
            <a:r>
              <a:rPr lang="he-IL" sz="1800" smtClean="0"/>
              <a:t> </a:t>
            </a:r>
            <a:r>
              <a:rPr lang="en-US" sz="1800" smtClean="0"/>
              <a:t>number, i;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a number: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"All numbers from “ &lt;&lt; number &lt;&lt; “ to 1:\n”;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for (                  ;             ;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i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4800600"/>
            <a:ext cx="1600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=number</a:t>
            </a:r>
          </a:p>
        </p:txBody>
      </p:sp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2819400" y="48006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 &gt;= 1</a:t>
            </a:r>
          </a:p>
        </p:txBody>
      </p: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3962400" y="4800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--</a:t>
            </a: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75" y="1600200"/>
            <a:ext cx="4232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438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3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724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010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0485" grpId="0"/>
      <p:bldP spid="20485" grpId="1"/>
      <p:bldP spid="20485" grpId="2"/>
      <p:bldP spid="20485" grpId="3"/>
      <p:bldP spid="20485" grpId="4"/>
      <p:bldP spid="20486" grpId="0"/>
      <p:bldP spid="20486" grpId="1"/>
      <p:bldP spid="20486" grpId="2"/>
      <p:bldP spid="20486" grpId="3"/>
      <p:bldP spid="9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smtClean="0"/>
              <a:t>לולאת  </a:t>
            </a:r>
            <a:r>
              <a:rPr lang="en-US" sz="4800" smtClean="0"/>
              <a:t>for</a:t>
            </a:r>
            <a:r>
              <a:rPr lang="he-IL" sz="4800" smtClean="0"/>
              <a:t> – </a:t>
            </a:r>
            <a:r>
              <a:rPr lang="he-IL" sz="3600" smtClean="0"/>
              <a:t>הדפסת חזקות של 2</a:t>
            </a:r>
            <a:endParaRPr lang="en-US" sz="48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 number, i;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a number: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cout &lt;&lt; "All 2 powers till “ &lt;&lt; number &lt;&lt; “:\n”;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for (        ;                        ;    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 i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4800600"/>
            <a:ext cx="1219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=1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2057400" y="48006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 &lt;= number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4114800" y="4800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*= 2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752600"/>
            <a:ext cx="510698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438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724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010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229600" y="44958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  <p:graphicFrame>
        <p:nvGraphicFramePr>
          <p:cNvPr id="19" name="Group 29"/>
          <p:cNvGraphicFramePr>
            <a:graphicFrameLocks noGrp="1"/>
          </p:cNvGraphicFramePr>
          <p:nvPr/>
        </p:nvGraphicFramePr>
        <p:xfrm>
          <a:off x="5867400" y="3505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1509" grpId="0"/>
      <p:bldP spid="21509" grpId="1"/>
      <p:bldP spid="21509" grpId="2"/>
      <p:bldP spid="21509" grpId="3"/>
      <p:bldP spid="21509" grpId="4"/>
      <p:bldP spid="21509" grpId="5"/>
      <p:bldP spid="21510" grpId="0"/>
      <p:bldP spid="21510" grpId="1"/>
      <p:bldP spid="21510" grpId="2"/>
      <p:bldP spid="21510" grpId="3"/>
      <p:bldP spid="21510" grpId="4"/>
      <p:bldP spid="9" grpId="0"/>
      <p:bldP spid="11" grpId="0"/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smtClean="0"/>
              <a:t>לולאת  </a:t>
            </a:r>
            <a:r>
              <a:rPr lang="en-US" sz="4800" smtClean="0"/>
              <a:t>for</a:t>
            </a:r>
            <a:r>
              <a:rPr lang="he-IL" sz="4800" smtClean="0"/>
              <a:t> – </a:t>
            </a:r>
            <a:r>
              <a:rPr lang="he-IL" sz="3600" smtClean="0"/>
              <a:t>הדפסת חזקות של 2 </a:t>
            </a:r>
            <a:r>
              <a:rPr lang="he-IL" sz="1800" smtClean="0"/>
              <a:t>(2 אינדקסים)</a:t>
            </a:r>
            <a:endParaRPr lang="en-US" sz="48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 number, i, j;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a number: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number;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cout &lt;&lt; "All 2 powers till “ &lt;&lt; number &lt;&lt; “:\n”;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for (               ;                       ;            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 cout &lt;&lt; "2^” &lt;&lt; j &lt;&lt; “=“ &lt;&lt; i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4267200"/>
            <a:ext cx="152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=1, j=0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2590800" y="42672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 &lt;= number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4572000" y="42672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*= 2, j++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05200" y="17526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2^0 = 1</a:t>
            </a:r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05200" y="20383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^1 = 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5200" y="234315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2^2 = 4</a:t>
            </a: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5200" y="264795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2^3 = 8</a:t>
            </a:r>
          </a:p>
        </p:txBody>
      </p:sp>
      <p:graphicFrame>
        <p:nvGraphicFramePr>
          <p:cNvPr id="19" name="Group 29"/>
          <p:cNvGraphicFramePr>
            <a:graphicFrameLocks noGrp="1"/>
          </p:cNvGraphicFramePr>
          <p:nvPr/>
        </p:nvGraphicFramePr>
        <p:xfrm>
          <a:off x="6172200" y="53641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number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90800" y="5791200"/>
            <a:ext cx="3352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ניתן לשלב בלולאה כמה איתחולים וכמה קידומים, מופרדים ע"י פסיק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6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447800"/>
            <a:ext cx="35433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1509" grpId="0"/>
      <p:bldP spid="21509" grpId="1"/>
      <p:bldP spid="21509" grpId="2"/>
      <p:bldP spid="21509" grpId="3"/>
      <p:bldP spid="21509" grpId="4"/>
      <p:bldP spid="21509" grpId="5"/>
      <p:bldP spid="21510" grpId="0"/>
      <p:bldP spid="21510" grpId="1"/>
      <p:bldP spid="21510" grpId="2"/>
      <p:bldP spid="21510" grpId="3"/>
      <p:bldP spid="21510" grpId="4"/>
      <p:bldP spid="9" grpId="0"/>
      <p:bldP spid="11" grpId="0"/>
      <p:bldP spid="12" grpId="0"/>
      <p:bldP spid="18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שימוש יעיל ללולאת </a:t>
            </a:r>
            <a:r>
              <a:rPr lang="en-US" smtClean="0"/>
              <a:t>for</a:t>
            </a:r>
            <a:endParaRPr lang="he-IL" smtClean="0"/>
          </a:p>
        </p:txBody>
      </p:sp>
      <p:sp>
        <p:nvSpPr>
          <p:cNvPr id="27651" name="TextBox 6"/>
          <p:cNvSpPr txBox="1">
            <a:spLocks noChangeArrowheads="1"/>
          </p:cNvSpPr>
          <p:nvPr/>
        </p:nvSpPr>
        <p:spPr bwMode="auto">
          <a:xfrm>
            <a:off x="484188" y="5105400"/>
            <a:ext cx="7059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https://fbcdn-sphotos-c-a.akamaihd.net/hphotos-ak-ash2/t1/482216_430631353687511_1969402087_n.jpg</a:t>
            </a:r>
            <a:endParaRPr lang="he-IL" sz="1600"/>
          </a:p>
        </p:txBody>
      </p:sp>
      <p:pic>
        <p:nvPicPr>
          <p:cNvPr id="8" name="Picture 4" descr="https://fbcdn-sphotos-c-a.akamaihd.net/hphotos-ak-ash2/t1/482216_430631353687511_196940208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2286000"/>
            <a:ext cx="8380412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for</a:t>
            </a:r>
            <a:r>
              <a:rPr lang="he-IL" smtClean="0"/>
              <a:t> ללא רכיב מסויים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int i=0;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for ( ; i &lt; 5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cout &lt;&lt; “*”;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for (i=0 ; i &lt; 5 ; 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i++;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for (i=0 ;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cout &lt;&lt; “*”;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4114800" y="203835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לולאה ללא איתחול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333375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לולאה ללא קידום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38600" y="5921375"/>
            <a:ext cx="205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לולאה ללא תנאי. </a:t>
            </a:r>
          </a:p>
          <a:p>
            <a:pPr algn="r" rtl="1"/>
            <a:r>
              <a:rPr lang="he-IL"/>
              <a:t>לא תסתיים לעולם!!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4343400"/>
            <a:ext cx="39624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גם כאשר בלולאה אין רכיב מסויים יש לכתוב את ה-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;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בין חלקי הלולאה השונים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תרגום מלולאת </a:t>
            </a:r>
            <a:r>
              <a:rPr lang="en-US" smtClean="0"/>
              <a:t>while</a:t>
            </a:r>
            <a:r>
              <a:rPr lang="he-IL" smtClean="0"/>
              <a:t> ללולאת </a:t>
            </a:r>
            <a:r>
              <a:rPr lang="en-US" smtClean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0"/>
            <a:ext cx="2971800" cy="28194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int i=0;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while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i++;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793875"/>
            <a:ext cx="46482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  <a:cs typeface="+mn-cs"/>
              </a:rPr>
              <a:t>int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 dirty="0" err="1">
                <a:latin typeface="+mn-lt"/>
                <a:cs typeface="+mn-cs"/>
              </a:rPr>
              <a:t>i</a:t>
            </a:r>
            <a:r>
              <a:rPr lang="en-US" sz="2400" kern="0" dirty="0">
                <a:latin typeface="+mn-lt"/>
                <a:cs typeface="+mn-cs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cs typeface="+mn-cs"/>
              </a:rPr>
              <a:t>for (       ;        ;      )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     </a:t>
            </a:r>
            <a:r>
              <a:rPr lang="en-US" sz="2400" dirty="0" err="1">
                <a:latin typeface="Arial" charset="0"/>
                <a:cs typeface="Arial" charset="0"/>
              </a:rPr>
              <a:t>cout</a:t>
            </a:r>
            <a:r>
              <a:rPr lang="en-US" sz="2400" dirty="0">
                <a:latin typeface="Arial" charset="0"/>
                <a:cs typeface="Arial" charset="0"/>
              </a:rPr>
              <a:t> &lt;&lt; “*”;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5200" y="3429000"/>
            <a:ext cx="5105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/>
              <a:t>ב- 2 הלולאות יש את 3 הרכיבים הבאים: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2400"/>
              <a:t>  איתחול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2400"/>
              <a:t>  בדיקת תנאי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2400"/>
              <a:t>  קידום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29200" y="2251075"/>
            <a:ext cx="14478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  <a:cs typeface="+mn-cs"/>
              </a:rPr>
              <a:t>i</a:t>
            </a:r>
            <a:r>
              <a:rPr lang="en-US" sz="2400" kern="0" dirty="0">
                <a:latin typeface="+mn-lt"/>
                <a:cs typeface="+mn-cs"/>
              </a:rPr>
              <a:t>=0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95400" y="4262438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(i &lt; 5)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43600" y="2281238"/>
            <a:ext cx="91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 &lt; 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34200" y="2281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/>
      <p:bldP spid="11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שימוש בסוגי הלולאות השונים</a:t>
            </a:r>
            <a:endParaRPr lang="en-US" smtClean="0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כאשר צריך לכתוב קטע קוד שחוזר על עצמו, ניתן לבחור בכל אחת מהלולאות שראינו</a:t>
            </a:r>
          </a:p>
          <a:p>
            <a:r>
              <a:rPr lang="he-IL" smtClean="0"/>
              <a:t>יהיו מקרים בהם נעדיף לולאה מסויימת:</a:t>
            </a:r>
          </a:p>
          <a:p>
            <a:pPr lvl="1"/>
            <a:r>
              <a:rPr lang="he-IL" smtClean="0"/>
              <a:t>אם מספר האיטרציות ידוע עם תחילת הלולאה, נעדיף לולאת </a:t>
            </a:r>
            <a:r>
              <a:rPr lang="en-US" smtClean="0"/>
              <a:t>for</a:t>
            </a:r>
            <a:r>
              <a:rPr lang="he-IL" smtClean="0"/>
              <a:t> שכן האיתחול והקידום מובנים בתוכה</a:t>
            </a:r>
          </a:p>
          <a:p>
            <a:pPr lvl="1"/>
            <a:r>
              <a:rPr lang="he-IL" smtClean="0"/>
              <a:t>אם מספר האיטרציות אינו ידוע עם תחילת הלולאה, נעדיף לולאה </a:t>
            </a:r>
            <a:r>
              <a:rPr lang="en-US" smtClean="0"/>
              <a:t>while</a:t>
            </a:r>
            <a:r>
              <a:rPr lang="he-IL" smtClean="0"/>
              <a:t>, שכן אין צורך ב- </a:t>
            </a:r>
            <a:r>
              <a:rPr lang="en-US" smtClean="0"/>
              <a:t>counter</a:t>
            </a:r>
            <a:r>
              <a:rPr lang="he-IL" smtClean="0"/>
              <a:t> שיש לקדמו לקראת סיום</a:t>
            </a:r>
          </a:p>
          <a:p>
            <a:pPr lvl="1"/>
            <a:r>
              <a:rPr lang="he-IL" smtClean="0"/>
              <a:t>אם נרצה שהלולאה תבוצע לפחות פעם אחת, יש לשקול שימוש בלולאת </a:t>
            </a:r>
            <a:r>
              <a:rPr lang="en-US" smtClean="0"/>
              <a:t>do-while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6172200"/>
            <a:ext cx="61722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יש להקפיד על שימוש בלולאה המתאימה בקוד אותו אתם כותבים!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smtClean="0"/>
              <a:t>הפקודה </a:t>
            </a:r>
            <a:r>
              <a:rPr lang="en-US" smtClean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פקודה הגורמת לגוף הלולאה להפסיק ולהמשיך מיד לאיטרציה הבאה</a:t>
            </a: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      ; </a:t>
            </a:r>
            <a:r>
              <a:rPr lang="en-US" sz="1800" smtClean="0"/>
              <a:t>       </a:t>
            </a:r>
            <a:r>
              <a:rPr lang="nn-NO" sz="1800" smtClean="0"/>
              <a:t>;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if (i == </a:t>
            </a:r>
            <a:r>
              <a:rPr lang="he-IL" sz="1800" smtClean="0"/>
              <a:t>3</a:t>
            </a:r>
            <a:r>
              <a:rPr lang="en-US" sz="1800" smtClean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   continue;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i &lt;&lt; “ “: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4495800" y="2724150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/>
              <a:t>הדפסת כל המספרים מ-</a:t>
            </a:r>
            <a:r>
              <a:rPr lang="en-US"/>
              <a:t>0</a:t>
            </a:r>
            <a:r>
              <a:rPr lang="he-IL"/>
              <a:t> עד </a:t>
            </a:r>
            <a:r>
              <a:rPr lang="en-US"/>
              <a:t>4</a:t>
            </a:r>
            <a:r>
              <a:rPr lang="he-IL"/>
              <a:t> פרט ל- 3:</a:t>
            </a:r>
            <a:endParaRPr lang="en-US"/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7772400" y="4876800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הרצה:</a:t>
            </a:r>
          </a:p>
          <a:p>
            <a:pPr algn="r" rtl="1"/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438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71600" y="3505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812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&lt; 5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43200" y="3505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cs typeface="Arial" charset="0"/>
              </a:rPr>
              <a:t>i++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438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438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5438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i=3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43800" y="4876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i=4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543800" y="48768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i=5</a:t>
            </a:r>
          </a:p>
          <a:p>
            <a:endParaRPr lang="en-US"/>
          </a:p>
        </p:txBody>
      </p:sp>
      <p:pic>
        <p:nvPicPr>
          <p:cNvPr id="3175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124200"/>
            <a:ext cx="43735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5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0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0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" presetClass="emph" presetSubtype="1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0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4" grpId="5" build="allAtOnce"/>
      <p:bldP spid="14" grpId="6" build="allAtOnce"/>
      <p:bldP spid="14" grpId="7" build="allAtOnce"/>
      <p:bldP spid="14" grpId="8" build="allAtOnce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sz="4000" smtClean="0"/>
              <a:t>הפקודה </a:t>
            </a:r>
            <a:r>
              <a:rPr lang="en-US" sz="4000" smtClean="0"/>
              <a:t>continue</a:t>
            </a:r>
            <a:r>
              <a:rPr lang="he-IL" sz="4000" smtClean="0"/>
              <a:t> - אפשר גם בלעדיה..</a:t>
            </a:r>
            <a:endParaRPr lang="en-US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i=0;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      ;   </a:t>
            </a:r>
            <a:r>
              <a:rPr lang="en-US" sz="1800" smtClean="0"/>
              <a:t>       </a:t>
            </a:r>
            <a:r>
              <a:rPr lang="nn-NO" sz="1800" smtClean="0"/>
              <a:t>;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if (i != 3)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 cout &lt;&lt; i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4495800" y="2724150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/>
              <a:t>הדפסת כל המספרים מ-</a:t>
            </a:r>
            <a:r>
              <a:rPr lang="en-US"/>
              <a:t>0</a:t>
            </a:r>
            <a:r>
              <a:rPr lang="he-IL"/>
              <a:t> עד </a:t>
            </a:r>
            <a:r>
              <a:rPr lang="en-US"/>
              <a:t>4</a:t>
            </a:r>
            <a:r>
              <a:rPr lang="he-IL"/>
              <a:t> פרט ל- 3:</a:t>
            </a: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71600" y="356235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=0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81200" y="356235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 &lt; 5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95600" y="356235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cs typeface="Arial" charset="0"/>
              </a:rPr>
              <a:t>i</a:t>
            </a:r>
            <a:r>
              <a:rPr lang="en-US" sz="1800" dirty="0">
                <a:latin typeface="+mn-lt"/>
                <a:cs typeface="Arial" charset="0"/>
              </a:rPr>
              <a:t>++</a:t>
            </a:r>
          </a:p>
        </p:txBody>
      </p:sp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124200"/>
            <a:ext cx="437356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0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0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0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0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" presetClass="emph" presetSubtype="1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0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4" grpId="5" build="allAtOnce"/>
      <p:bldP spid="14" grpId="6" build="allAtOnce"/>
      <p:bldP spid="14" grpId="7" build="allAtOnce"/>
      <p:bldP spid="14" grpId="8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smtClean="0"/>
              <a:t>יהיו קטעי קוד שנרצה להריץ מספר פעמים, למשל הדפסת תו מסויים למסך 10 פעמים</a:t>
            </a:r>
          </a:p>
          <a:p>
            <a:endParaRPr lang="he-IL" sz="2400" smtClean="0"/>
          </a:p>
          <a:p>
            <a:endParaRPr lang="he-IL" sz="2400" smtClean="0"/>
          </a:p>
          <a:p>
            <a:endParaRPr lang="he-IL" sz="2400" smtClean="0"/>
          </a:p>
          <a:p>
            <a:r>
              <a:rPr lang="he-IL" sz="2400" smtClean="0"/>
              <a:t> </a:t>
            </a:r>
          </a:p>
          <a:p>
            <a:r>
              <a:rPr lang="he-IL" sz="2400" smtClean="0"/>
              <a:t>ע"י לולאה נוכל לחסוך בשורות קוד</a:t>
            </a:r>
            <a:endParaRPr lang="en-US" sz="2400" smtClean="0"/>
          </a:p>
          <a:p>
            <a:pPr lvl="1"/>
            <a:r>
              <a:rPr lang="he-IL" sz="2000" smtClean="0"/>
              <a:t>לולאה – קטע קוד שנריץ יותר מפעם אחת</a:t>
            </a:r>
          </a:p>
          <a:p>
            <a:pPr lvl="1"/>
            <a:r>
              <a:rPr lang="he-IL" sz="2000" smtClean="0"/>
              <a:t>כל הרצה נקראית </a:t>
            </a:r>
            <a:r>
              <a:rPr lang="he-IL" sz="2000" i="1" smtClean="0"/>
              <a:t>איטרציה</a:t>
            </a:r>
            <a:endParaRPr lang="he-IL" sz="2000" smtClean="0"/>
          </a:p>
          <a:p>
            <a:r>
              <a:rPr lang="he-IL" sz="2400" smtClean="0"/>
              <a:t>ע"י לולאה נוכל לעשות את התוכנית גמישה, כך שתריץ מספר כוכביות המשתנה מהרצה להרצה</a:t>
            </a:r>
            <a:endParaRPr lang="en-US" sz="2400" smtClean="0"/>
          </a:p>
        </p:txBody>
      </p:sp>
      <p:sp>
        <p:nvSpPr>
          <p:cNvPr id="7171" name="TextBox 13"/>
          <p:cNvSpPr txBox="1">
            <a:spLocks noChangeArrowheads="1"/>
          </p:cNvSpPr>
          <p:nvPr/>
        </p:nvSpPr>
        <p:spPr bwMode="auto">
          <a:xfrm>
            <a:off x="457200" y="2133600"/>
            <a:ext cx="3048000" cy="3170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 namespace  std;</a:t>
            </a:r>
          </a:p>
          <a:p>
            <a:endParaRPr lang="en-US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he-IL"/>
              <a:t>      </a:t>
            </a:r>
            <a:r>
              <a:rPr lang="en-US"/>
              <a:t>cout &lt;&lt; "*";</a:t>
            </a:r>
          </a:p>
          <a:p>
            <a:r>
              <a:rPr lang="en-US"/>
              <a:t>   </a:t>
            </a:r>
            <a:r>
              <a:rPr lang="he-IL"/>
              <a:t>  </a:t>
            </a:r>
            <a:r>
              <a:rPr lang="en-US"/>
              <a:t> cout &lt;&lt; "*";</a:t>
            </a:r>
          </a:p>
          <a:p>
            <a:r>
              <a:rPr lang="en-US" b="1"/>
              <a:t>             …</a:t>
            </a:r>
          </a:p>
          <a:p>
            <a:r>
              <a:rPr lang="en-US"/>
              <a:t>    </a:t>
            </a:r>
            <a:r>
              <a:rPr lang="he-IL"/>
              <a:t>  </a:t>
            </a:r>
            <a:r>
              <a:rPr lang="en-US"/>
              <a:t>cout &lt;&lt; "*";</a:t>
            </a:r>
          </a:p>
          <a:p>
            <a:r>
              <a:rPr lang="en-US"/>
              <a:t>}</a:t>
            </a:r>
            <a:endParaRPr lang="he-IL" sz="2400"/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- מוטיבציה</a:t>
            </a:r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16200000" flipH="1">
            <a:off x="838200" y="3810000"/>
            <a:ext cx="1600200" cy="9906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 flipH="1" flipV="1">
            <a:off x="723900" y="3848100"/>
            <a:ext cx="1524000" cy="9906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304800" y="1219200"/>
            <a:ext cx="83058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304800" y="1143000"/>
            <a:ext cx="96774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 num, sum=0;</a:t>
            </a:r>
          </a:p>
          <a:p>
            <a:r>
              <a:rPr lang="en-US"/>
              <a:t>      char  answer;</a:t>
            </a:r>
          </a:p>
          <a:p>
            <a:endParaRPr lang="en-US"/>
          </a:p>
          <a:p>
            <a:r>
              <a:rPr lang="en-US"/>
              <a:t>      while (true)</a:t>
            </a:r>
          </a:p>
          <a:p>
            <a:r>
              <a:rPr lang="en-US"/>
              <a:t>      </a:t>
            </a:r>
            <a:r>
              <a:rPr lang="he-IL"/>
              <a:t>   }</a:t>
            </a:r>
          </a:p>
          <a:p>
            <a:r>
              <a:rPr lang="en-US"/>
              <a:t>	cout &lt;&lt; "Add another number? ";</a:t>
            </a:r>
          </a:p>
          <a:p>
            <a:r>
              <a:rPr lang="en-US"/>
              <a:t>	cin &gt;&gt; answer;</a:t>
            </a:r>
          </a:p>
          <a:p>
            <a:r>
              <a:rPr lang="en-US"/>
              <a:t>	if (answer == 'N' || answer == 'n')</a:t>
            </a:r>
          </a:p>
          <a:p>
            <a:r>
              <a:rPr lang="en-US"/>
              <a:t>	       break;</a:t>
            </a:r>
          </a:p>
          <a:p>
            <a:endParaRPr lang="he-IL"/>
          </a:p>
          <a:p>
            <a:r>
              <a:rPr lang="en-US"/>
              <a:t>	cout &lt;&lt; "Enter the number --&gt; “;</a:t>
            </a:r>
          </a:p>
          <a:p>
            <a:r>
              <a:rPr lang="en-US"/>
              <a:t>	cin &gt;&gt; num;</a:t>
            </a:r>
          </a:p>
          <a:p>
            <a:r>
              <a:rPr lang="en-US"/>
              <a:t>	sum += num;</a:t>
            </a:r>
          </a:p>
          <a:p>
            <a:r>
              <a:rPr lang="en-US"/>
              <a:t>       </a:t>
            </a:r>
            <a:r>
              <a:rPr lang="he-IL"/>
              <a:t>{</a:t>
            </a:r>
          </a:p>
          <a:p>
            <a:r>
              <a:rPr lang="en-US"/>
              <a:t>       cout &lt;&lt; "Total sum is “ &lt;&lt; sum &lt;&lt; endl;</a:t>
            </a:r>
          </a:p>
          <a:p>
            <a:r>
              <a:rPr lang="en-US"/>
              <a:t>}</a:t>
            </a:r>
          </a:p>
          <a:p>
            <a:endParaRPr lang="he-IL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1676400"/>
            <a:ext cx="3927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019800" y="3992563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הפקודה </a:t>
            </a:r>
            <a:r>
              <a:rPr lang="en-US" sz="4000" smtClean="0"/>
              <a:t>:break</a:t>
            </a:r>
            <a:r>
              <a:rPr lang="he-IL" sz="4000" smtClean="0"/>
              <a:t/>
            </a:r>
            <a:br>
              <a:rPr lang="he-IL" sz="4000" smtClean="0"/>
            </a:br>
            <a:r>
              <a:rPr lang="he-IL" sz="4000" smtClean="0"/>
              <a:t>מפסיקה את הלולאה מיד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דוגמה לשימוש ב- </a:t>
            </a:r>
            <a:r>
              <a:rPr lang="en-US" smtClean="0"/>
              <a:t>break</a:t>
            </a:r>
            <a:endParaRPr lang="he-IL" smtClean="0"/>
          </a:p>
        </p:txBody>
      </p:sp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304800" y="6400800"/>
            <a:ext cx="754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https://plus.google.com/+ProgrammingCom/posts/Srj66bAM4qf</a:t>
            </a:r>
            <a:endParaRPr lang="he-IL"/>
          </a:p>
        </p:txBody>
      </p:sp>
      <p:pic>
        <p:nvPicPr>
          <p:cNvPr id="1026" name="Picture 2" descr="https://lh3.googleusercontent.com/-6cEindh46Gs/URvl-x4UjiI/AAAAAAAABm8/1qqiWXVhkz0/w506-h417/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6019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04800" y="1219200"/>
            <a:ext cx="83058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pPr algn="r"/>
            <a:r>
              <a:rPr lang="he-IL" dirty="0" smtClean="0"/>
              <a:t>הפקודה </a:t>
            </a:r>
            <a:r>
              <a:rPr lang="en-US" dirty="0" smtClean="0"/>
              <a:t>break</a:t>
            </a:r>
            <a:r>
              <a:rPr lang="he-IL" dirty="0" smtClean="0"/>
              <a:t> – אפשר גם בלעדיה..</a:t>
            </a:r>
            <a:endParaRPr lang="en-US" dirty="0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342900" y="990600"/>
            <a:ext cx="8229600" cy="50292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, sum=0;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bool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fContinue</a:t>
            </a:r>
            <a:r>
              <a:rPr lang="en-US" sz="1800" dirty="0" smtClean="0">
                <a:solidFill>
                  <a:srgbClr val="FF0000"/>
                </a:solidFill>
              </a:rPr>
              <a:t>=true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char answer;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while (</a:t>
            </a:r>
            <a:r>
              <a:rPr lang="en-US" sz="1800" dirty="0" err="1" smtClean="0">
                <a:solidFill>
                  <a:srgbClr val="FF0000"/>
                </a:solidFill>
              </a:rPr>
              <a:t>fContinue</a:t>
            </a:r>
            <a:r>
              <a:rPr lang="en-US" sz="1800" dirty="0" smtClean="0"/>
              <a:t>) </a:t>
            </a:r>
            <a:r>
              <a:rPr lang="en-US" sz="1800" b="1" dirty="0" smtClean="0">
                <a:solidFill>
                  <a:srgbClr val="008000"/>
                </a:solidFill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</a:rPr>
              <a:t>fContinue</a:t>
            </a:r>
            <a:r>
              <a:rPr lang="en-US" sz="1800" b="1" dirty="0" smtClean="0">
                <a:solidFill>
                  <a:srgbClr val="008000"/>
                </a:solidFill>
              </a:rPr>
              <a:t> == true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"Add another number?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answer;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if (answer == 'N' || answer == 'n')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/>
              <a:t>		    </a:t>
            </a:r>
            <a:r>
              <a:rPr lang="en-US" sz="1800" dirty="0" err="1" smtClean="0">
                <a:solidFill>
                  <a:srgbClr val="FF0000"/>
                </a:solidFill>
              </a:rPr>
              <a:t>fContinue</a:t>
            </a:r>
            <a:r>
              <a:rPr lang="en-US" sz="1800" dirty="0" smtClean="0">
                <a:solidFill>
                  <a:srgbClr val="FF0000"/>
                </a:solidFill>
              </a:rPr>
              <a:t> = false;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"Enter the number --&gt;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sum +=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"Total sum is “ &lt;&lt; sum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{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8925" y="1033463"/>
            <a:ext cx="36988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fContinue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304800" y="1219200"/>
            <a:ext cx="83058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 sz="1800">
              <a:latin typeface="Verdana" pitchFamily="34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pPr algn="r"/>
            <a:r>
              <a:rPr lang="he-IL" sz="4000" dirty="0" smtClean="0"/>
              <a:t>הפקודה </a:t>
            </a:r>
            <a:r>
              <a:rPr lang="en-US" sz="4000" dirty="0" smtClean="0"/>
              <a:t>break</a:t>
            </a:r>
            <a:r>
              <a:rPr lang="he-IL" sz="4000" dirty="0" smtClean="0"/>
              <a:t> – אפשר גם בלעדיה</a:t>
            </a:r>
            <a:r>
              <a:rPr lang="en-US" sz="4000" dirty="0" smtClean="0"/>
              <a:t> </a:t>
            </a:r>
            <a:r>
              <a:rPr lang="he-IL" sz="4000" dirty="0" smtClean="0"/>
              <a:t> כך..</a:t>
            </a:r>
            <a:endParaRPr lang="en-US" sz="4000" dirty="0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304800" y="911225"/>
            <a:ext cx="8229600" cy="50292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{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</a:t>
            </a:r>
            <a:r>
              <a:rPr lang="en-US" sz="1800" dirty="0" smtClean="0"/>
              <a:t>, sum=0;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bool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fStop</a:t>
            </a:r>
            <a:r>
              <a:rPr lang="en-US" sz="1800" dirty="0" smtClean="0">
                <a:solidFill>
                  <a:srgbClr val="FF0000"/>
                </a:solidFill>
              </a:rPr>
              <a:t>=false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char answer;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while (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  <a:r>
              <a:rPr lang="en-US" sz="1800" dirty="0" err="1" smtClean="0">
                <a:solidFill>
                  <a:srgbClr val="FF0000"/>
                </a:solidFill>
              </a:rPr>
              <a:t>fStop</a:t>
            </a:r>
            <a:r>
              <a:rPr lang="en-US" sz="1800" dirty="0" smtClean="0"/>
              <a:t>) </a:t>
            </a:r>
            <a:r>
              <a:rPr lang="en-US" sz="1800" b="1" dirty="0" smtClean="0">
                <a:solidFill>
                  <a:srgbClr val="008000"/>
                </a:solidFill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</a:rPr>
              <a:t>fStop</a:t>
            </a:r>
            <a:r>
              <a:rPr lang="en-US" sz="1800" b="1" dirty="0" smtClean="0">
                <a:solidFill>
                  <a:srgbClr val="008000"/>
                </a:solidFill>
              </a:rPr>
              <a:t> == false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"Add another number?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answer;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if (answer == 'N' || answer == 'n')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/>
              <a:t>		    </a:t>
            </a:r>
            <a:r>
              <a:rPr lang="en-US" sz="1800" dirty="0" err="1" smtClean="0">
                <a:solidFill>
                  <a:srgbClr val="FF0000"/>
                </a:solidFill>
              </a:rPr>
              <a:t>fStop</a:t>
            </a:r>
            <a:r>
              <a:rPr lang="en-US" sz="1800" dirty="0" smtClean="0">
                <a:solidFill>
                  <a:srgbClr val="FF0000"/>
                </a:solidFill>
              </a:rPr>
              <a:t> = true;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else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"Enter the number --&gt;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</a:t>
            </a:r>
            <a:r>
              <a:rPr lang="en-US" sz="1800" dirty="0" err="1" smtClean="0"/>
              <a:t>cin</a:t>
            </a:r>
            <a:r>
              <a:rPr lang="en-US" sz="1800" dirty="0" smtClean="0"/>
              <a:t> &gt;&gt;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	    sum += </a:t>
            </a:r>
            <a:r>
              <a:rPr lang="en-US" sz="1800" dirty="0" err="1" smtClean="0"/>
              <a:t>num</a:t>
            </a:r>
            <a:r>
              <a:rPr lang="en-US" sz="18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"Total sum is “ &lt;&lt; sum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endParaRPr lang="he-IL" sz="18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dirty="0" smtClean="0"/>
              <a:t>{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8925" y="1033463"/>
            <a:ext cx="36988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019800" y="4078288"/>
          <a:ext cx="2895600" cy="148431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answer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fStop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07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307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מקוננות– הדפסת ריבוע</a:t>
            </a:r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const  int  SIZE = 3;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i, j;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         ;                ;  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</a:t>
            </a:r>
            <a:r>
              <a:rPr lang="nn-NO" sz="1800" smtClean="0"/>
              <a:t> for (         ;                ;          )</a:t>
            </a: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	cout &lt;&lt; "*";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 cout &lt;&lt; "\n";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6248400"/>
            <a:ext cx="6477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יכולנו גם לאתחל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i=1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ואז לרוץ עם התנאי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 &lt;= SIZE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, וכנ"ל עם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114800"/>
            <a:ext cx="914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125913"/>
            <a:ext cx="1447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 &lt;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11480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++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4724400"/>
            <a:ext cx="914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j=0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4600" y="4735513"/>
            <a:ext cx="1447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 &lt; SIZE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472440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j++</a:t>
            </a:r>
          </a:p>
        </p:txBody>
      </p:sp>
      <p:pic>
        <p:nvPicPr>
          <p:cNvPr id="3791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600200"/>
            <a:ext cx="1905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38600" y="28194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43400" y="28194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48200" y="28194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38600" y="3133725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343400" y="3124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48200" y="3124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038600" y="3438525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43400" y="34290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8200" y="34290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26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29"/>
          <p:cNvGraphicFramePr>
            <a:graphicFrameLocks noGrp="1"/>
          </p:cNvGraphicFramePr>
          <p:nvPr/>
        </p:nvGraphicFramePr>
        <p:xfrm>
          <a:off x="6019800" y="3124200"/>
          <a:ext cx="2895600" cy="741363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5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" presetClass="emph" presetSubtype="1" grpId="1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9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5" presetClass="emph" presetSubtype="1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6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5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" presetClass="emph" presetSubtype="1" grpId="1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3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4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5" dur="indefinite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7" dur="indefinite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8" dur="indefinite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  <p:bldP spid="10" grpId="1"/>
      <p:bldP spid="10" grpId="2"/>
      <p:bldP spid="10" grpId="3"/>
      <p:bldP spid="10" grpId="4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3" grpId="10"/>
      <p:bldP spid="13" grpId="11"/>
      <p:bldP spid="13" grpId="12"/>
      <p:bldP spid="14" grpId="0"/>
      <p:bldP spid="14" grpId="1"/>
      <p:bldP spid="14" grpId="2"/>
      <p:bldP spid="14" grpId="3"/>
      <p:bldP spid="14" grpId="4"/>
      <p:bldP spid="14" grpId="5"/>
      <p:bldP spid="14" grpId="6"/>
      <p:bldP spid="14" grpId="7"/>
      <p:bldP spid="14" grpId="8"/>
      <p:bldP spid="14" grpId="9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מקוננות – הדפסת מלבן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using  namespace  std; 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i, j, rows, cols;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number of rows and columns: 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rows &gt;&gt; cols;</a:t>
            </a:r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(i=0 ; i &lt; rows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for (j=0 ; j &lt; cols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     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00200"/>
            <a:ext cx="57229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מקוננות – הדפסת משולש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he-IL" sz="1800" smtClean="0"/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int i, j, base;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"Please enter the base of the triangle: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cin &gt;&gt; base;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nn-NO" sz="1800" smtClean="0"/>
              <a:t>	for (        ;                  ; 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for (        ;</a:t>
            </a:r>
            <a:r>
              <a:rPr lang="he-IL" sz="1800" smtClean="0"/>
              <a:t> </a:t>
            </a:r>
            <a:r>
              <a:rPr lang="en-US" sz="1800" smtClean="0"/>
              <a:t>          ;        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	cout &lt;&lt; "*";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cout &lt;&lt; "\n";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4648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2154238"/>
          <a:ext cx="1981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 כוכביות</a:t>
                      </a:r>
                    </a:p>
                    <a:p>
                      <a:pPr algn="ctr"/>
                      <a:r>
                        <a:rPr lang="he-IL" dirty="0" smtClean="0"/>
                        <a:t> בשורה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</a:t>
                      </a:r>
                      <a:r>
                        <a:rPr lang="he-IL" baseline="0" dirty="0" smtClean="0"/>
                        <a:t> שורה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8200" y="4714875"/>
            <a:ext cx="304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48200" y="5400675"/>
            <a:ext cx="304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0" y="5410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8200" y="5029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57800" y="5410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3000" y="5029200"/>
            <a:ext cx="30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*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66800" y="4495800"/>
            <a:ext cx="914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=</a:t>
            </a:r>
            <a:r>
              <a:rPr lang="he-IL" sz="1800" dirty="0">
                <a:latin typeface="+mn-lt"/>
                <a:cs typeface="+mn-cs"/>
              </a:rPr>
              <a:t>1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506913"/>
            <a:ext cx="1447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 &lt;= base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449580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err="1">
                <a:latin typeface="+mn-lt"/>
                <a:cs typeface="+mn-cs"/>
              </a:rPr>
              <a:t>i</a:t>
            </a:r>
            <a:r>
              <a:rPr lang="en-US" sz="1800" dirty="0">
                <a:latin typeface="+mn-lt"/>
                <a:cs typeface="+mn-cs"/>
              </a:rPr>
              <a:t>++</a:t>
            </a:r>
          </a:p>
        </p:txBody>
      </p:sp>
      <p:graphicFrame>
        <p:nvGraphicFramePr>
          <p:cNvPr id="21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76400" y="5192713"/>
            <a:ext cx="914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j=</a:t>
            </a:r>
            <a:r>
              <a:rPr lang="he-IL" sz="1800" dirty="0">
                <a:latin typeface="+mn-lt"/>
                <a:cs typeface="+mn-cs"/>
              </a:rPr>
              <a:t>1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800" y="5192713"/>
            <a:ext cx="1447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 &lt;= </a:t>
            </a:r>
            <a:r>
              <a:rPr lang="en-US" sz="1800" dirty="0" err="1">
                <a:latin typeface="+mn-lt"/>
                <a:cs typeface="+mn-cs"/>
              </a:rPr>
              <a:t>i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5192713"/>
            <a:ext cx="1447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cs typeface="+mn-cs"/>
              </a:rPr>
              <a:t>j++</a:t>
            </a:r>
          </a:p>
        </p:txBody>
      </p:sp>
      <p:graphicFrame>
        <p:nvGraphicFramePr>
          <p:cNvPr id="25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29"/>
          <p:cNvGraphicFramePr>
            <a:graphicFrameLocks noGrp="1"/>
          </p:cNvGraphicFramePr>
          <p:nvPr/>
        </p:nvGraphicFramePr>
        <p:xfrm>
          <a:off x="6019800" y="5029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base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295400" y="6324600"/>
            <a:ext cx="4572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האם יכולנו להתחיל את אחד האינדקסים מ- 0?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grpId="9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5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" presetClass="emph" presetSubtype="1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2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8" grpId="0"/>
      <p:bldP spid="18" grpId="1"/>
      <p:bldP spid="19" grpId="0"/>
      <p:bldP spid="19" grpId="1"/>
      <p:bldP spid="19" grpId="2"/>
      <p:bldP spid="19" grpId="3"/>
      <p:bldP spid="19" grpId="4"/>
      <p:bldP spid="20" grpId="0"/>
      <p:bldP spid="20" grpId="1"/>
      <p:bldP spid="20" grpId="2"/>
      <p:bldP spid="20" grpId="3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4" grpId="0"/>
      <p:bldP spid="24" grpId="1"/>
      <p:bldP spid="24" grpId="2"/>
      <p:bldP spid="24" grpId="3"/>
      <p:bldP spid="24" grpId="4"/>
      <p:bldP spid="24" grpId="5"/>
      <p:bldP spid="24" grpId="6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0"/>
            <a:ext cx="49149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מקוננות – הדפסת משולש מיושר לימין</a:t>
            </a:r>
            <a:endParaRPr lang="en-US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304800" y="1565275"/>
            <a:ext cx="8229600" cy="48355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i, j, base;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cout &lt;&lt; "Please enter the base of the triangle: ";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cin &gt;&gt; base;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nn-NO" sz="1400" smtClean="0"/>
              <a:t>	for (i=1 ; i &lt;= base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for (j=</a:t>
            </a:r>
            <a:r>
              <a:rPr lang="he-IL" sz="1400" smtClean="0"/>
              <a:t>1</a:t>
            </a:r>
            <a:r>
              <a:rPr lang="en-US" sz="1400" smtClean="0"/>
              <a:t> ; j </a:t>
            </a:r>
            <a:r>
              <a:rPr lang="he-IL" sz="1400" smtClean="0"/>
              <a:t> </a:t>
            </a:r>
            <a:r>
              <a:rPr lang="en-US" sz="1400" smtClean="0"/>
              <a:t>&lt;=    </a:t>
            </a:r>
            <a:r>
              <a:rPr lang="en-US" sz="1400" b="1" smtClean="0">
                <a:solidFill>
                  <a:srgbClr val="FF0000"/>
                </a:solidFill>
              </a:rPr>
              <a:t>???</a:t>
            </a:r>
            <a:r>
              <a:rPr lang="en-US" sz="1400" smtClean="0"/>
              <a:t>    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	cout &lt;&lt; “ “;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for (j=1 ; j &lt;= i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	cout &lt;&lt; "*”;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2154238"/>
          <a:ext cx="28193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57"/>
                <a:gridCol w="1074057"/>
                <a:gridCol w="671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 כוכביות</a:t>
                      </a:r>
                    </a:p>
                    <a:p>
                      <a:pPr algn="ctr"/>
                      <a:r>
                        <a:rPr lang="he-IL" dirty="0" smtClean="0"/>
                        <a:t> בשורה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 רווחים</a:t>
                      </a:r>
                    </a:p>
                    <a:p>
                      <a:pPr algn="ctr"/>
                      <a:r>
                        <a:rPr lang="he-IL" dirty="0" smtClean="0"/>
                        <a:t> בשורה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</a:t>
                      </a:r>
                      <a:r>
                        <a:rPr lang="he-IL" baseline="0" dirty="0" smtClean="0"/>
                        <a:t> שורה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71" name="TextBox 8"/>
          <p:cNvSpPr txBox="1">
            <a:spLocks noChangeArrowheads="1"/>
          </p:cNvSpPr>
          <p:nvPr/>
        </p:nvSpPr>
        <p:spPr bwMode="auto">
          <a:xfrm>
            <a:off x="4572000" y="4724400"/>
            <a:ext cx="4114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מהטבלה ברור כי מספר הרווחים בכל שורה הוא מספר הכוכביות המקסימלי </a:t>
            </a:r>
            <a:r>
              <a:rPr lang="en-US"/>
              <a:t>(base)</a:t>
            </a:r>
            <a:r>
              <a:rPr lang="he-IL"/>
              <a:t> פחות מספר הכוכביות בשורה </a:t>
            </a:r>
            <a:r>
              <a:rPr lang="en-US"/>
              <a:t>(i)</a:t>
            </a:r>
            <a:endParaRPr lang="he-IL"/>
          </a:p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4343400"/>
            <a:ext cx="762000" cy="3048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+mn-lt"/>
                <a:cs typeface="Arial" charset="0"/>
              </a:rPr>
              <a:t>base-</a:t>
            </a:r>
            <a:r>
              <a:rPr lang="en-US" sz="1400" dirty="0" err="1">
                <a:solidFill>
                  <a:srgbClr val="FF0000"/>
                </a:solidFill>
                <a:latin typeface="+mn-lt"/>
                <a:cs typeface="Arial" charset="0"/>
              </a:rPr>
              <a:t>i</a:t>
            </a:r>
            <a:endParaRPr lang="en-US" sz="14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1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04800" y="1565275"/>
            <a:ext cx="8229600" cy="4911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int i, j, </a:t>
            </a:r>
            <a:r>
              <a:rPr lang="en-US" sz="1600" b="1" smtClean="0"/>
              <a:t>k,</a:t>
            </a:r>
            <a:r>
              <a:rPr lang="en-US" sz="1600" smtClean="0"/>
              <a:t> base;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cout &lt;&lt;"Please enter the base of the triangle: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cin &gt;&gt; base;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600" smtClean="0"/>
              <a:t>	for (i=1    </a:t>
            </a:r>
            <a:r>
              <a:rPr lang="nn-NO" sz="1600" b="1" smtClean="0"/>
              <a:t>            </a:t>
            </a:r>
            <a:r>
              <a:rPr lang="nn-NO" sz="1600" smtClean="0"/>
              <a:t>; i &lt;= base ; i++</a:t>
            </a:r>
            <a:r>
              <a:rPr lang="nn-NO" sz="1600" b="1" smtClean="0"/>
              <a:t>         </a:t>
            </a:r>
            <a:r>
              <a:rPr lang="nn-NO" sz="160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for (j=</a:t>
            </a:r>
            <a:r>
              <a:rPr lang="he-IL" sz="1600" smtClean="0"/>
              <a:t>1</a:t>
            </a:r>
            <a:r>
              <a:rPr lang="en-US" sz="1600" smtClean="0"/>
              <a:t> ; j </a:t>
            </a:r>
            <a:r>
              <a:rPr lang="he-IL" sz="1600" smtClean="0"/>
              <a:t> </a:t>
            </a:r>
            <a:r>
              <a:rPr lang="en-US" sz="1600" smtClean="0"/>
              <a:t>&lt;= </a:t>
            </a:r>
            <a:r>
              <a:rPr lang="en-US" sz="1600" b="1" smtClean="0">
                <a:solidFill>
                  <a:srgbClr val="FF0000"/>
                </a:solidFill>
              </a:rPr>
              <a:t> ???</a:t>
            </a:r>
            <a:r>
              <a:rPr lang="en-US" sz="1600" smtClean="0"/>
              <a:t>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	cout &lt;&lt; “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for (j=1 ; j &lt;= i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	cout &lt;&lt; “*”;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cout &lt;&lt; “\n”;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524000"/>
            <a:ext cx="49149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לולאות מקוננות – הדפסת משולש מיושר לימין – אפשר גם כך..</a:t>
            </a: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2154238"/>
          <a:ext cx="28193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57"/>
                <a:gridCol w="1074057"/>
                <a:gridCol w="671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 כוכביות</a:t>
                      </a:r>
                    </a:p>
                    <a:p>
                      <a:pPr algn="ctr"/>
                      <a:r>
                        <a:rPr lang="he-IL" dirty="0" smtClean="0"/>
                        <a:t> בשורה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 רווחים</a:t>
                      </a:r>
                    </a:p>
                    <a:p>
                      <a:pPr algn="ctr"/>
                      <a:r>
                        <a:rPr lang="he-IL" dirty="0" smtClean="0"/>
                        <a:t> בשורה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#</a:t>
                      </a:r>
                      <a:r>
                        <a:rPr lang="he-IL" baseline="0" dirty="0" smtClean="0"/>
                        <a:t> שורה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95" name="TextBox 8"/>
          <p:cNvSpPr txBox="1">
            <a:spLocks noChangeArrowheads="1"/>
          </p:cNvSpPr>
          <p:nvPr/>
        </p:nvSpPr>
        <p:spPr bwMode="auto">
          <a:xfrm>
            <a:off x="4572000" y="4724400"/>
            <a:ext cx="4114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מהטבלה</a:t>
            </a:r>
            <a:r>
              <a:rPr lang="en-US"/>
              <a:t> </a:t>
            </a:r>
            <a:r>
              <a:rPr lang="he-IL"/>
              <a:t> ניתן לראות כי מספר הרווחים קטנים ב-1 בכל שורה, והערך הראשוני הוא </a:t>
            </a:r>
            <a:r>
              <a:rPr lang="en-US"/>
              <a:t>base-1</a:t>
            </a:r>
            <a:endParaRPr lang="he-IL"/>
          </a:p>
          <a:p>
            <a:pPr algn="r" rtl="1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4038600"/>
            <a:ext cx="14478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n-NO" sz="1400" b="1" dirty="0">
                <a:latin typeface="+mn-lt"/>
                <a:cs typeface="Arial" charset="0"/>
              </a:rPr>
              <a:t>, </a:t>
            </a:r>
            <a:r>
              <a:rPr lang="nn-NO" sz="1400" b="1" dirty="0">
                <a:solidFill>
                  <a:srgbClr val="FF0000"/>
                </a:solidFill>
                <a:latin typeface="+mn-lt"/>
                <a:cs typeface="Arial" charset="0"/>
              </a:rPr>
              <a:t>k=base-1</a:t>
            </a:r>
            <a:endParaRPr lang="en-US" sz="14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4038600"/>
            <a:ext cx="990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nn-NO" sz="1400" b="1" dirty="0">
                <a:latin typeface="+mn-lt"/>
                <a:cs typeface="Arial" charset="0"/>
              </a:rPr>
              <a:t>, </a:t>
            </a:r>
            <a:r>
              <a:rPr lang="nn-NO" sz="1400" b="1" dirty="0">
                <a:solidFill>
                  <a:srgbClr val="FF0000"/>
                </a:solidFill>
                <a:latin typeface="+mn-lt"/>
                <a:cs typeface="Arial" charset="0"/>
              </a:rPr>
              <a:t>k--</a:t>
            </a:r>
            <a:endParaRPr lang="en-US" sz="14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4495800"/>
            <a:ext cx="457200" cy="3048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n-NO" sz="1400" b="1" dirty="0">
                <a:solidFill>
                  <a:srgbClr val="FF0000"/>
                </a:solidFill>
                <a:latin typeface="+mn-lt"/>
                <a:cs typeface="Arial" charset="0"/>
              </a:rPr>
              <a:t>k</a:t>
            </a:r>
            <a:endParaRPr lang="en-US" sz="1400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68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  <p:bldP spid="36895" grpId="0"/>
      <p:bldP spid="12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רוצים להוסיף ספרה מימין למספר, כלומר להכניס ספרת אחדות חדשה, יש לבצע את הפעולות הבאות:</a:t>
            </a:r>
          </a:p>
          <a:p>
            <a:pPr lvl="1"/>
            <a:r>
              <a:rPr lang="he-IL" dirty="0" smtClean="0"/>
              <a:t>הכפל את המספר פי 10 (כדי לייצר מקום לספרת האחדות החדשה)</a:t>
            </a:r>
          </a:p>
          <a:p>
            <a:pPr lvl="1"/>
            <a:r>
              <a:rPr lang="he-IL" dirty="0" smtClean="0"/>
              <a:t>הוסף את הספרה החדשה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דוגמא: עבור המספר 65 נרצה להוסיף את הספרה 3 מימין, כלומר כדי לייצר את מספר 653:</a:t>
            </a:r>
          </a:p>
          <a:p>
            <a:pPr lvl="1"/>
            <a:r>
              <a:rPr lang="en-US" dirty="0" smtClean="0"/>
              <a:t>65*10 = 650</a:t>
            </a:r>
            <a:endParaRPr lang="he-IL" dirty="0" smtClean="0"/>
          </a:p>
          <a:p>
            <a:pPr lvl="1"/>
            <a:r>
              <a:rPr lang="en-US" dirty="0" smtClean="0"/>
              <a:t>650 + 3 = 653 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הוספת ספרה מימין למספר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983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  <a:r>
              <a:rPr lang="he-IL" smtClean="0"/>
              <a:t> – </a:t>
            </a:r>
            <a:r>
              <a:rPr lang="he-IL" sz="3600" smtClean="0"/>
              <a:t>דוגמת הדפסת 3 כוכביות למסך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int  i=0;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while (i &lt; 3)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i++;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  <a:endParaRPr lang="he-IL" sz="3200" smtClean="0"/>
          </a:p>
          <a:p>
            <a:pPr algn="l" rtl="0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810000" y="3505200"/>
            <a:ext cx="4267200" cy="1295400"/>
          </a:xfrm>
          <a:prstGeom prst="wedgeRoundRectCallout">
            <a:avLst>
              <a:gd name="adj1" fmla="val -69861"/>
              <a:gd name="adj2" fmla="val 258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בכל סיבוב של הלולאה נקדם את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באחד כדי שהלולאה תסתיים לאחר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3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סיבובים.</a:t>
            </a:r>
          </a:p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בלי הקידום הלולאה הייתה אינסופית והתוכנית לעולם לא הייתה מסתיימת..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4800" y="5029200"/>
            <a:ext cx="3810000" cy="1524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לולאה שאמורה להתבצע מספר ידוע </a:t>
            </a:r>
          </a:p>
          <a:p>
            <a:pPr algn="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של פעמים תכיל את המרכיבים הבאים: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 אתחול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 בדיקת תנאי</a:t>
            </a:r>
          </a:p>
          <a:p>
            <a:pPr lvl="1" algn="r" rtl="1">
              <a:buFont typeface="Wingdings" pitchFamily="2" charset="2"/>
              <a:buChar char="q"/>
            </a:pP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 קידום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343400" y="3048000"/>
            <a:ext cx="3657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כל סיבוב של הלולאה נקרא איטרציה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820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76400"/>
            <a:ext cx="52943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862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10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958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14400" y="6096000"/>
            <a:ext cx="41148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התפקיד של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הוא לשמור את מספר הכוכביות שכבר צוירו ולכן מאותחל ב- 0.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דוגמה: יצירת המספר ההופכי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למשל, עבור 123 יש לייצר את המספר 321</a:t>
            </a:r>
            <a:endParaRPr lang="en-US" dirty="0"/>
          </a:p>
          <a:p>
            <a:r>
              <a:rPr lang="he-IL" dirty="0" smtClean="0"/>
              <a:t>במקרה </a:t>
            </a:r>
            <a:r>
              <a:rPr lang="he-IL" dirty="0"/>
              <a:t>זה צריך לבודד את כל אחת </a:t>
            </a:r>
            <a:r>
              <a:rPr lang="he-IL" dirty="0" smtClean="0"/>
              <a:t>מהספרות ולהוסיפן מימין למספר שאותו מייצרים </a:t>
            </a:r>
            <a:r>
              <a:rPr lang="he-IL" dirty="0"/>
              <a:t>ולכן נשתמש </a:t>
            </a:r>
            <a:r>
              <a:rPr lang="he-IL" dirty="0" smtClean="0"/>
              <a:t>בפעולות</a:t>
            </a:r>
            <a:r>
              <a:rPr lang="en-US" dirty="0" smtClean="0"/>
              <a:t> </a:t>
            </a:r>
            <a:r>
              <a:rPr lang="he-IL" dirty="0" smtClean="0"/>
              <a:t> הבאות:</a:t>
            </a:r>
          </a:p>
          <a:p>
            <a:pPr lvl="1"/>
            <a:r>
              <a:rPr lang="he-IL" dirty="0" smtClean="0"/>
              <a:t>"תן </a:t>
            </a:r>
            <a:r>
              <a:rPr lang="he-IL" dirty="0"/>
              <a:t>ספרה ימנית</a:t>
            </a:r>
            <a:r>
              <a:rPr lang="he-IL" dirty="0" smtClean="0"/>
              <a:t>" (</a:t>
            </a:r>
            <a:r>
              <a:rPr lang="he-IL" dirty="0" err="1" smtClean="0"/>
              <a:t>מודולו</a:t>
            </a:r>
            <a:r>
              <a:rPr lang="he-IL" dirty="0" smtClean="0"/>
              <a:t> ב- 10)</a:t>
            </a:r>
          </a:p>
          <a:p>
            <a:pPr lvl="1"/>
            <a:r>
              <a:rPr lang="en-US" dirty="0" smtClean="0"/>
              <a:t>"</a:t>
            </a:r>
            <a:r>
              <a:rPr lang="he-IL" dirty="0" smtClean="0"/>
              <a:t>קצץ </a:t>
            </a:r>
            <a:r>
              <a:rPr lang="he-IL" dirty="0"/>
              <a:t>ספרה ימנית" (חילוק ב- 10)</a:t>
            </a:r>
          </a:p>
          <a:p>
            <a:pPr lvl="1"/>
            <a:endParaRPr lang="he-IL" dirty="0"/>
          </a:p>
          <a:p>
            <a:r>
              <a:rPr lang="he-IL" dirty="0"/>
              <a:t>ניתן להשתמש גם בפעולות חשבון בסיסיות (כפל, חיבור וכד')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24000"/>
            <a:ext cx="6172200" cy="3505200"/>
          </a:xfrm>
        </p:spPr>
        <p:txBody>
          <a:bodyPr/>
          <a:lstStyle/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הגדר </a:t>
            </a:r>
            <a:r>
              <a:rPr lang="en-US" sz="2000" dirty="0" err="1" smtClean="0"/>
              <a:t>newNum</a:t>
            </a:r>
            <a:r>
              <a:rPr lang="en-US" sz="2000" dirty="0" smtClean="0"/>
              <a:t> = 0</a:t>
            </a:r>
            <a:endParaRPr lang="he-IL" sz="20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קלוט מספר לתוך </a:t>
            </a:r>
            <a:r>
              <a:rPr lang="en-US" sz="2000" dirty="0" smtClean="0"/>
              <a:t>num</a:t>
            </a:r>
            <a:endParaRPr lang="he-IL" sz="20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כל עוד </a:t>
            </a:r>
            <a:r>
              <a:rPr lang="en-US" sz="2000" dirty="0" smtClean="0"/>
              <a:t>num &gt; 0</a:t>
            </a:r>
            <a:r>
              <a:rPr lang="he-IL" sz="2000" dirty="0" smtClean="0"/>
              <a:t>:</a:t>
            </a:r>
          </a:p>
          <a:p>
            <a:pPr marL="749300" lvl="1" indent="-344488" defTabSz="749300"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הכפל את הערך של </a:t>
            </a:r>
            <a:r>
              <a:rPr lang="en-US" sz="2000" dirty="0" err="1" smtClean="0"/>
              <a:t>newNum</a:t>
            </a:r>
            <a:r>
              <a:rPr lang="he-IL" sz="2000" dirty="0" smtClean="0"/>
              <a:t> פי 10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749300" lvl="1" indent="-344488" defTabSz="749300"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תן ספרה ימנית מ- </a:t>
            </a:r>
            <a:r>
              <a:rPr lang="en-US" sz="2000" dirty="0" smtClean="0"/>
              <a:t>num</a:t>
            </a:r>
            <a:r>
              <a:rPr lang="he-IL" sz="2000" dirty="0" smtClean="0"/>
              <a:t> והוסף אותה ל- </a:t>
            </a:r>
            <a:r>
              <a:rPr lang="en-US" sz="2000" dirty="0" err="1" smtClean="0"/>
              <a:t>newNum</a:t>
            </a:r>
            <a:endParaRPr lang="he-IL" sz="2000" dirty="0" smtClean="0"/>
          </a:p>
          <a:p>
            <a:pPr marL="749300" lvl="1" indent="-344488" defTabSz="749300"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קצץ ספרה ימנית מ- </a:t>
            </a:r>
            <a:r>
              <a:rPr lang="en-US" sz="2000" dirty="0" smtClean="0"/>
              <a:t>num</a:t>
            </a:r>
            <a:endParaRPr lang="he-IL" sz="20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הצג את </a:t>
            </a:r>
            <a:r>
              <a:rPr lang="en-US" sz="2000" dirty="0" err="1" smtClean="0"/>
              <a:t>newNum</a:t>
            </a:r>
            <a:endParaRPr lang="en-US" sz="2000" dirty="0" smtClean="0"/>
          </a:p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endParaRPr lang="en-US" sz="2000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תרגיל: יצירת המספר ההופכי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5562600"/>
            <a:ext cx="25908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63055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</a:t>
            </a:r>
            <a:r>
              <a:rPr lang="en-US" sz="2000" dirty="0"/>
              <a:t>123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9600" y="63055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</a:t>
            </a:r>
            <a:r>
              <a:rPr lang="en-US" sz="2000" dirty="0"/>
              <a:t>12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63055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</a:t>
            </a:r>
            <a:r>
              <a:rPr lang="en-US" sz="2000" dirty="0"/>
              <a:t>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63055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</a:t>
            </a:r>
            <a:r>
              <a:rPr lang="en-US" sz="2000" dirty="0"/>
              <a:t>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3</a:t>
            </a:r>
            <a:r>
              <a:rPr lang="he-IL" sz="2000"/>
              <a:t>0</a:t>
            </a:r>
            <a:endParaRPr 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32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321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3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9600" y="59436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32</a:t>
            </a:r>
            <a:r>
              <a:rPr lang="he-IL" sz="2000"/>
              <a:t>0</a:t>
            </a: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3352800" y="5562600"/>
            <a:ext cx="480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נשים לב שהמספר המקורי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num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נהרס, ואם נרצה לעשות בו שימוש בסוף לא נוכל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6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4" grpId="0"/>
      <p:bldP spid="14" grpId="1"/>
      <p:bldP spid="15" grpId="0"/>
      <p:bldP spid="15" grpId="1"/>
      <p:bldP spid="15" grpId="2"/>
      <p:bldP spid="16" grpId="0"/>
      <p:bldP spid="16" grpId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81000" y="1295400"/>
            <a:ext cx="8229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229600" cy="2286000"/>
          </a:xfrm>
        </p:spPr>
        <p:txBody>
          <a:bodyPr/>
          <a:lstStyle/>
          <a:p>
            <a:pPr marL="344488" indent="-344488">
              <a:spcBef>
                <a:spcPts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הגדר </a:t>
            </a:r>
            <a:r>
              <a:rPr lang="en-US" sz="2000" dirty="0" err="1" smtClean="0"/>
              <a:t>newNum</a:t>
            </a:r>
            <a:r>
              <a:rPr lang="en-US" sz="2000" dirty="0" smtClean="0"/>
              <a:t> = 0</a:t>
            </a:r>
            <a:endParaRPr lang="he-IL" sz="2000" dirty="0" smtClean="0"/>
          </a:p>
          <a:p>
            <a:pPr marL="344488" indent="-344488">
              <a:spcBef>
                <a:spcPts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קלוט מספר לתוך </a:t>
            </a:r>
            <a:r>
              <a:rPr lang="en-US" sz="2000" dirty="0" smtClean="0"/>
              <a:t>num</a:t>
            </a:r>
            <a:endParaRPr lang="he-IL" sz="2000" dirty="0" smtClean="0"/>
          </a:p>
          <a:p>
            <a:pPr marL="344488" indent="-344488">
              <a:spcBef>
                <a:spcPts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כל עוד </a:t>
            </a:r>
            <a:r>
              <a:rPr lang="en-US" sz="2000" dirty="0" smtClean="0"/>
              <a:t>num &gt; 0</a:t>
            </a:r>
            <a:r>
              <a:rPr lang="he-IL" sz="2000" dirty="0" smtClean="0"/>
              <a:t>:</a:t>
            </a:r>
          </a:p>
          <a:p>
            <a:pPr marL="749300" lvl="1" indent="-344488" defTabSz="749300">
              <a:spcBef>
                <a:spcPts val="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הכפל את הערך של </a:t>
            </a:r>
            <a:r>
              <a:rPr lang="en-US" sz="2000" dirty="0" err="1" smtClean="0"/>
              <a:t>newNum</a:t>
            </a:r>
            <a:r>
              <a:rPr lang="he-IL" sz="2000" dirty="0" smtClean="0"/>
              <a:t> פי 10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749300" lvl="1" indent="-344488" defTabSz="749300">
              <a:spcBef>
                <a:spcPts val="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תן ספרה ימנית מ- </a:t>
            </a:r>
            <a:r>
              <a:rPr lang="en-US" sz="2000" dirty="0" smtClean="0"/>
              <a:t>num</a:t>
            </a:r>
            <a:r>
              <a:rPr lang="he-IL" sz="2000" dirty="0" smtClean="0"/>
              <a:t> והוסף אותה ל- </a:t>
            </a:r>
            <a:r>
              <a:rPr lang="en-US" sz="2000" dirty="0" err="1" smtClean="0"/>
              <a:t>newNum</a:t>
            </a:r>
            <a:endParaRPr lang="he-IL" sz="2000" dirty="0" smtClean="0"/>
          </a:p>
          <a:p>
            <a:pPr marL="749300" lvl="1" indent="-344488" defTabSz="749300">
              <a:spcBef>
                <a:spcPts val="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2000" dirty="0" smtClean="0"/>
              <a:t>קצץ ספרה ימנית מ- </a:t>
            </a:r>
            <a:r>
              <a:rPr lang="en-US" sz="2000" dirty="0" smtClean="0"/>
              <a:t>num</a:t>
            </a:r>
            <a:endParaRPr lang="he-IL" sz="2000" dirty="0" smtClean="0"/>
          </a:p>
          <a:p>
            <a:pPr marL="344488" indent="-344488">
              <a:spcBef>
                <a:spcPts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000" dirty="0" smtClean="0"/>
              <a:t>הצג את </a:t>
            </a:r>
            <a:r>
              <a:rPr lang="en-US" sz="2000" dirty="0" err="1" smtClean="0"/>
              <a:t>newNum</a:t>
            </a:r>
            <a:endParaRPr lang="en-US" sz="2000" dirty="0" smtClean="0"/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endParaRPr lang="en-US" sz="2000" dirty="0" smtClean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28600" y="1524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main()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num,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=0;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Enter a number: ";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&gt;&gt; num;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(num &gt; 0) 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273050" marR="0" lvl="0" indent="-273050" algn="l" defTabSz="688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*= 10;</a:t>
            </a:r>
          </a:p>
          <a:p>
            <a:pPr marL="273050" marR="0" lvl="0" indent="-273050" algn="l" defTabSz="688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num%10;</a:t>
            </a:r>
          </a:p>
          <a:p>
            <a:pPr marL="273050" marR="0" lvl="0" indent="-273050" algn="l" defTabSz="688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num /= 10;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Rev num is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 &lt;&lt;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lang="en-US" sz="1800" noProof="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800" noProof="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10200" y="277813"/>
            <a:ext cx="32766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תרגום לשפת </a:t>
            </a:r>
            <a:r>
              <a:rPr lang="en-US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6458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שמירה על הערך המקורי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main() 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e-IL" sz="2000" dirty="0" smtClean="0">
              <a:latin typeface="Consolas" pitchFamily="49" charset="0"/>
            </a:endParaRP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num,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newNum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=0; 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e-IL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Enter a number: ";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&gt;&gt; num;</a:t>
            </a:r>
          </a:p>
          <a:p>
            <a:pPr lvl="0" algn="l" rtl="0">
              <a:spcBef>
                <a:spcPct val="0"/>
              </a:spcBef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temp = num;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 num &gt; 0 ) 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0" algn="l" defTabSz="688975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newNum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*= 10;</a:t>
            </a:r>
          </a:p>
          <a:p>
            <a:pPr lvl="0" algn="l" defTabSz="688975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newNum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+= num%10;</a:t>
            </a:r>
          </a:p>
          <a:p>
            <a:pPr lvl="0" algn="l" defTabSz="688975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num /= 10;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he-IL" sz="2000" dirty="0" smtClean="0">
                <a:latin typeface="Consolas" pitchFamily="49" charset="0"/>
              </a:rPr>
              <a:t>	</a:t>
            </a: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e-IL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Rev of </a:t>
            </a:r>
            <a:r>
              <a:rPr lang="he-IL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num &lt;&lt; </a:t>
            </a:r>
            <a:r>
              <a:rPr lang="he-IL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is "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newNum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e-IL" sz="2000" dirty="0" smtClean="0">
              <a:latin typeface="Consolas" pitchFamily="49" charset="0"/>
            </a:endParaRPr>
          </a:p>
          <a:p>
            <a:pPr lvl="0" algn="l" rtl="0">
              <a:spcBef>
                <a:spcPct val="0"/>
              </a:spcBef>
              <a:buNone/>
              <a:defRPr/>
            </a:pPr>
            <a:r>
              <a:rPr lang="he-IL" sz="2000" dirty="0" smtClean="0">
                <a:latin typeface="Consolas" pitchFamily="49" charset="0"/>
              </a:rPr>
              <a:t>{</a:t>
            </a:r>
            <a:endParaRPr lang="en-US" sz="2000" dirty="0" smtClean="0"/>
          </a:p>
          <a:p>
            <a:pPr algn="l" rtl="0">
              <a:spcBef>
                <a:spcPct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>
          <a:xfrm>
            <a:off x="4648200" y="5562600"/>
            <a:ext cx="2819400" cy="457200"/>
          </a:xfrm>
          <a:prstGeom prst="wedgeRectCallout">
            <a:avLst>
              <a:gd name="adj1" fmla="val -64962"/>
              <a:gd name="adj2" fmla="val 88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ערכו של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num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פה הוא 0..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21336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, temp;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962400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temp &gt; 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4876800"/>
            <a:ext cx="137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temp%10;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5181600"/>
            <a:ext cx="1905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temp /= 10;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4267200"/>
            <a:ext cx="1219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5181600"/>
            <a:ext cx="1219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5562600"/>
            <a:ext cx="1447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dirty="0" smtClean="0"/>
              <a:t>כאשר מוסיפים ספרה משמאלו של מספר יש לקחת בחשבון איזה מיקום היא תופסת: אחדות / עשרות / מאות וכד'</a:t>
            </a:r>
          </a:p>
          <a:p>
            <a:endParaRPr lang="he-IL" sz="2800" dirty="0" smtClean="0"/>
          </a:p>
          <a:p>
            <a:r>
              <a:rPr lang="he-IL" sz="2800" dirty="0" smtClean="0"/>
              <a:t>דוגמא: אם רוצים למספר 47 להוסיף את הספרה 3 משמאלו, למעשה יש להוסיף את הערך 300</a:t>
            </a:r>
          </a:p>
          <a:p>
            <a:pPr lvl="1"/>
            <a:r>
              <a:rPr lang="en-US" sz="2400" dirty="0" smtClean="0"/>
              <a:t>47 + 300 = 347</a:t>
            </a:r>
          </a:p>
          <a:p>
            <a:pPr lvl="1"/>
            <a:r>
              <a:rPr lang="he-IL" sz="2400" dirty="0" smtClean="0"/>
              <a:t>אם נרצה להוסיף ספרה נוספת משמאל, היא כבר תהייה במיקום של האלפים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הוספת ספרות משמאל למספר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4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dirty="0" smtClean="0"/>
              <a:t>הוספת ספרות משמאל למספר - </a:t>
            </a:r>
            <a:r>
              <a:rPr lang="he-IL" sz="3600" dirty="0" smtClean="0"/>
              <a:t>דוגמא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he-IL" dirty="0" smtClean="0"/>
              <a:t>נייצר את המספר 724 תוך כדי קבלת ספרותיו מהאחדות למאות: 4  </a:t>
            </a:r>
            <a:r>
              <a:rPr lang="he-IL" dirty="0" smtClean="0">
                <a:sym typeface="Wingdings" pitchFamily="2" charset="2"/>
              </a:rPr>
              <a:t>       2        7         </a:t>
            </a:r>
          </a:p>
          <a:p>
            <a:r>
              <a:rPr lang="he-IL" dirty="0" smtClean="0">
                <a:sym typeface="Wingdings" pitchFamily="2" charset="2"/>
              </a:rPr>
              <a:t>בהתחלה המספר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he-IL" dirty="0" smtClean="0">
                <a:sym typeface="Wingdings" pitchFamily="2" charset="2"/>
              </a:rPr>
              <a:t>שבונים יהיה 0</a:t>
            </a:r>
          </a:p>
          <a:p>
            <a:r>
              <a:rPr lang="he-IL" dirty="0" smtClean="0">
                <a:sym typeface="Wingdings" pitchFamily="2" charset="2"/>
              </a:rPr>
              <a:t>נוסיף למספר את הערך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he-IL" dirty="0" smtClean="0">
                <a:sym typeface="Wingdings" pitchFamily="2" charset="2"/>
              </a:rPr>
              <a:t>4 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4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=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4*1</a:t>
            </a:r>
            <a:endParaRPr lang="he-IL" dirty="0" smtClean="0">
              <a:sym typeface="Wingdings" pitchFamily="2" charset="2"/>
            </a:endParaRPr>
          </a:p>
          <a:p>
            <a:r>
              <a:rPr lang="he-IL" dirty="0" smtClean="0">
                <a:sym typeface="Wingdings" pitchFamily="2" charset="2"/>
              </a:rPr>
              <a:t>נוסיף למספר את הערך 20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20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=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2*10</a:t>
            </a:r>
            <a:endParaRPr lang="he-IL" dirty="0" smtClean="0">
              <a:sym typeface="Wingdings" pitchFamily="2" charset="2"/>
            </a:endParaRPr>
          </a:p>
          <a:p>
            <a:r>
              <a:rPr lang="he-IL" dirty="0" smtClean="0">
                <a:sym typeface="Wingdings" pitchFamily="2" charset="2"/>
              </a:rPr>
              <a:t>נוסיף למספר את הערך 700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700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=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7*100</a:t>
            </a:r>
            <a:endParaRPr lang="he-IL" dirty="0" smtClean="0">
              <a:sym typeface="Wingdings" pitchFamily="2" charset="2"/>
            </a:endParaRPr>
          </a:p>
          <a:p>
            <a:r>
              <a:rPr lang="he-IL" dirty="0" smtClean="0">
                <a:sym typeface="Wingdings" pitchFamily="2" charset="2"/>
              </a:rPr>
              <a:t>המספר המתקבל הוא 724</a:t>
            </a:r>
          </a:p>
          <a:p>
            <a:endParaRPr lang="en-US" dirty="0" smtClean="0"/>
          </a:p>
        </p:txBody>
      </p:sp>
      <p:cxnSp>
        <p:nvCxnSpPr>
          <p:cNvPr id="29701" name="Straight Arrow Connector 5"/>
          <p:cNvCxnSpPr>
            <a:cxnSpLocks noChangeShapeType="1"/>
          </p:cNvCxnSpPr>
          <p:nvPr/>
        </p:nvCxnSpPr>
        <p:spPr bwMode="auto">
          <a:xfrm rot="10800000">
            <a:off x="6324600" y="2284412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2" name="Straight Arrow Connector 6"/>
          <p:cNvCxnSpPr>
            <a:cxnSpLocks noChangeShapeType="1"/>
          </p:cNvCxnSpPr>
          <p:nvPr/>
        </p:nvCxnSpPr>
        <p:spPr bwMode="auto">
          <a:xfrm rot="10800000">
            <a:off x="5334000" y="2284412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ectangle 8"/>
          <p:cNvSpPr/>
          <p:nvPr/>
        </p:nvSpPr>
        <p:spPr bwMode="auto">
          <a:xfrm>
            <a:off x="762000" y="2590800"/>
            <a:ext cx="2590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000"/>
              <a:t>המספר:  0</a:t>
            </a:r>
            <a:endParaRPr 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000"/>
              <a:t>המספר:  4</a:t>
            </a:r>
            <a:endParaRPr 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000"/>
              <a:t>המספר:  24</a:t>
            </a:r>
            <a:endParaRPr 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2971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000"/>
              <a:t>המספר:  724</a:t>
            </a:r>
            <a:endParaRPr lang="en-US" sz="2000"/>
          </a:p>
        </p:txBody>
      </p:sp>
      <p:sp>
        <p:nvSpPr>
          <p:cNvPr id="14" name="Rectangle 13"/>
          <p:cNvSpPr/>
          <p:nvPr/>
        </p:nvSpPr>
        <p:spPr bwMode="auto">
          <a:xfrm>
            <a:off x="228600" y="5638800"/>
            <a:ext cx="43434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</a:rPr>
              <a:t>ניתן לזהות את החוקיות שהוספת ספרה משמאל היא למעשה </a:t>
            </a:r>
            <a:r>
              <a:rPr lang="he-IL" b="1" dirty="0" smtClean="0">
                <a:latin typeface="Verdana" pitchFamily="34" charset="0"/>
              </a:rPr>
              <a:t>כפולה </a:t>
            </a:r>
            <a:r>
              <a:rPr lang="he-IL" b="1" dirty="0">
                <a:latin typeface="Verdana" pitchFamily="34" charset="0"/>
              </a:rPr>
              <a:t>כלשהי של 10, שגדלה </a:t>
            </a:r>
            <a:r>
              <a:rPr lang="he-IL" b="1" dirty="0" smtClean="0">
                <a:latin typeface="Verdana" pitchFamily="34" charset="0"/>
              </a:rPr>
              <a:t>פי 10 </a:t>
            </a:r>
            <a:r>
              <a:rPr lang="he-IL" b="1" dirty="0">
                <a:latin typeface="Verdana" pitchFamily="34" charset="0"/>
              </a:rPr>
              <a:t>בכל </a:t>
            </a:r>
            <a:r>
              <a:rPr lang="he-IL" b="1" dirty="0" smtClean="0">
                <a:latin typeface="Verdana" pitchFamily="34" charset="0"/>
              </a:rPr>
              <a:t>סיבוב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שימוש באלגוריתם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21" y="1476375"/>
            <a:ext cx="8229600" cy="5029200"/>
          </a:xfrm>
        </p:spPr>
        <p:txBody>
          <a:bodyPr/>
          <a:lstStyle/>
          <a:p>
            <a:pPr marL="344488"/>
            <a:r>
              <a:rPr lang="he-IL" sz="2400" dirty="0" smtClean="0"/>
              <a:t>קלוט ספרות של מספר כאשר הספרה הראשונה הינה ספרת האחדות, השניה עשרות וכו' עד אשר מוקלד הערך 1-. ייצר משתנה מטיפוס </a:t>
            </a:r>
            <a:r>
              <a:rPr lang="en-US" sz="2400" dirty="0" err="1" smtClean="0"/>
              <a:t>int</a:t>
            </a:r>
            <a:r>
              <a:rPr lang="he-IL" sz="2400" dirty="0" smtClean="0"/>
              <a:t> שיכיל את המספר שספרותיו הוקלדו</a:t>
            </a:r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endParaRPr lang="he-IL" sz="24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err="1" smtClean="0"/>
              <a:t>newNum</a:t>
            </a:r>
            <a:r>
              <a:rPr lang="en-US" sz="2400" dirty="0" smtClean="0"/>
              <a:t> = 0</a:t>
            </a:r>
            <a:endParaRPr lang="he-IL" sz="24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smtClean="0"/>
              <a:t>digit</a:t>
            </a:r>
            <a:endParaRPr lang="he-IL" sz="24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את המשתנה </a:t>
            </a:r>
            <a:r>
              <a:rPr lang="en-US" sz="2400" dirty="0" smtClean="0"/>
              <a:t>location=1</a:t>
            </a:r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קלוט ספרה לתוך </a:t>
            </a:r>
            <a:r>
              <a:rPr lang="en-US" sz="2400" dirty="0" smtClean="0"/>
              <a:t>digit</a:t>
            </a:r>
            <a:endParaRPr lang="he-IL" sz="24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כל עוד </a:t>
            </a:r>
            <a:r>
              <a:rPr lang="en-US" sz="2400" dirty="0" smtClean="0"/>
              <a:t>digit != -1</a:t>
            </a:r>
            <a:r>
              <a:rPr lang="he-IL" sz="2400" dirty="0" smtClean="0"/>
              <a:t>:</a:t>
            </a:r>
          </a:p>
          <a:p>
            <a:pPr marL="711201" lvl="1" indent="-344488"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הכפל את הספרה ב- </a:t>
            </a:r>
            <a:r>
              <a:rPr lang="en-US" sz="1800" dirty="0" smtClean="0"/>
              <a:t>location</a:t>
            </a:r>
            <a:r>
              <a:rPr lang="he-IL" sz="1800" dirty="0" smtClean="0"/>
              <a:t> והוסף את המכפלה ל- </a:t>
            </a:r>
            <a:r>
              <a:rPr lang="en-US" sz="1800" dirty="0" err="1" smtClean="0"/>
              <a:t>newNum</a:t>
            </a:r>
            <a:endParaRPr lang="he-IL" sz="1800" dirty="0" smtClean="0"/>
          </a:p>
          <a:p>
            <a:pPr marL="711201" lvl="1" indent="-344488"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הכפל את </a:t>
            </a:r>
            <a:r>
              <a:rPr lang="en-US" sz="1800" dirty="0" smtClean="0"/>
              <a:t>location</a:t>
            </a:r>
            <a:r>
              <a:rPr lang="he-IL" sz="1800" dirty="0" smtClean="0"/>
              <a:t> פי 10</a:t>
            </a:r>
          </a:p>
          <a:p>
            <a:pPr marL="711201" lvl="1" indent="-344488"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קלוט ספרה לתוך </a:t>
            </a:r>
            <a:r>
              <a:rPr lang="en-US" sz="1800" dirty="0" smtClean="0"/>
              <a:t>digit</a:t>
            </a:r>
            <a:endParaRPr lang="he-IL" sz="1800" dirty="0" smtClean="0"/>
          </a:p>
          <a:p>
            <a:pPr marL="344488" indent="-344488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dirty="0" smtClean="0"/>
              <a:t>הצג את </a:t>
            </a:r>
            <a:r>
              <a:rPr lang="en-US" dirty="0" err="1" smtClean="0"/>
              <a:t>newNum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2971800"/>
            <a:ext cx="2590800" cy="16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429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37909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digit </a:t>
            </a:r>
            <a:r>
              <a:rPr lang="en-US" sz="2000" dirty="0" smtClean="0"/>
              <a:t>= </a:t>
            </a:r>
            <a:r>
              <a:rPr lang="en-US" dirty="0"/>
              <a:t>?</a:t>
            </a:r>
            <a:endParaRPr lang="en-US" sz="2000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7200" y="41719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location </a:t>
            </a:r>
            <a:r>
              <a:rPr lang="en-US" sz="2000" dirty="0" smtClean="0"/>
              <a:t>= </a:t>
            </a:r>
            <a:r>
              <a:rPr lang="en-US" sz="2000" dirty="0"/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" y="381000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digit </a:t>
            </a:r>
            <a:r>
              <a:rPr lang="en-US" sz="2000" dirty="0" smtClean="0"/>
              <a:t>= </a:t>
            </a:r>
            <a:r>
              <a:rPr lang="en-US" dirty="0" smtClean="0"/>
              <a:t>8</a:t>
            </a:r>
            <a:endParaRPr lang="en-US" sz="20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" y="348615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/>
              <a:t>newNum</a:t>
            </a:r>
            <a:r>
              <a:rPr lang="en-US" dirty="0" smtClean="0"/>
              <a:t> </a:t>
            </a:r>
            <a:r>
              <a:rPr lang="en-US" sz="2000" dirty="0" smtClean="0"/>
              <a:t>= </a:t>
            </a:r>
            <a:r>
              <a:rPr lang="en-US" dirty="0" smtClean="0"/>
              <a:t>8</a:t>
            </a:r>
            <a:endParaRPr lang="en-US" sz="20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200" y="417195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location = 10</a:t>
            </a:r>
            <a:endParaRPr lang="en-US" sz="2000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7200" y="381000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digit </a:t>
            </a:r>
            <a:r>
              <a:rPr lang="en-US" sz="2000" dirty="0" smtClean="0"/>
              <a:t>= </a:t>
            </a:r>
            <a:r>
              <a:rPr lang="en-US" dirty="0" smtClean="0"/>
              <a:t>3</a:t>
            </a:r>
            <a:endParaRPr lang="en-US" sz="20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" y="3486150"/>
            <a:ext cx="21336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newNum</a:t>
            </a:r>
            <a:r>
              <a:rPr lang="en-US" dirty="0" smtClean="0"/>
              <a:t> </a:t>
            </a:r>
            <a:r>
              <a:rPr lang="en-US" sz="2000" dirty="0" smtClean="0"/>
              <a:t>= 3</a:t>
            </a:r>
            <a:r>
              <a:rPr lang="en-US" dirty="0" smtClean="0"/>
              <a:t>8</a:t>
            </a:r>
            <a:endParaRPr lang="en-US" sz="20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7200" y="4114800"/>
            <a:ext cx="21336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location = 100</a:t>
            </a:r>
            <a:endParaRPr lang="en-US" sz="20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381000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digit </a:t>
            </a:r>
            <a:r>
              <a:rPr lang="en-US" sz="2000" dirty="0" smtClean="0"/>
              <a:t>= </a:t>
            </a:r>
            <a:r>
              <a:rPr lang="en-US" dirty="0" smtClean="0"/>
              <a:t>6</a:t>
            </a:r>
            <a:endParaRPr lang="en-US" sz="2000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" y="3486090"/>
            <a:ext cx="21336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newNum</a:t>
            </a:r>
            <a:r>
              <a:rPr lang="en-US" dirty="0" smtClean="0"/>
              <a:t> </a:t>
            </a:r>
            <a:r>
              <a:rPr lang="en-US" sz="2000" dirty="0" smtClean="0"/>
              <a:t>= 63</a:t>
            </a:r>
            <a:r>
              <a:rPr lang="en-US" dirty="0" smtClean="0"/>
              <a:t>8</a:t>
            </a:r>
            <a:endParaRPr lang="en-US" sz="2000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7200" y="4114800"/>
            <a:ext cx="21336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location = 1000</a:t>
            </a:r>
            <a:endParaRPr lang="en-US" sz="2000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3810000"/>
            <a:ext cx="1676400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digit </a:t>
            </a:r>
            <a:r>
              <a:rPr lang="en-US" sz="2000" dirty="0" smtClean="0"/>
              <a:t>= </a:t>
            </a:r>
            <a:r>
              <a:rPr lang="en-US" dirty="0" smtClean="0"/>
              <a:t>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8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000" y="1295400"/>
            <a:ext cx="8229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85648" y="-304800"/>
            <a:ext cx="8229600" cy="1139825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תרגום לשפת </a:t>
            </a:r>
            <a:r>
              <a:rPr lang="en-US" dirty="0" smtClean="0"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124200"/>
            <a:ext cx="8229600" cy="5029200"/>
          </a:xfrm>
        </p:spPr>
        <p:txBody>
          <a:bodyPr/>
          <a:lstStyle/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err="1" smtClean="0"/>
              <a:t>newNum</a:t>
            </a:r>
            <a:r>
              <a:rPr lang="en-US" sz="2400" dirty="0" smtClean="0"/>
              <a:t> = 0</a:t>
            </a:r>
            <a:endParaRPr lang="he-IL" sz="2400" dirty="0" smtClean="0"/>
          </a:p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smtClean="0"/>
              <a:t>digit</a:t>
            </a:r>
            <a:endParaRPr lang="he-IL" sz="2400" dirty="0" smtClean="0"/>
          </a:p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הגדר את המשתנה </a:t>
            </a:r>
            <a:r>
              <a:rPr lang="en-US" sz="2400" dirty="0" smtClean="0"/>
              <a:t>location=1</a:t>
            </a:r>
          </a:p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קלוט ספרה לתוך </a:t>
            </a:r>
            <a:r>
              <a:rPr lang="en-US" sz="2400" dirty="0" smtClean="0"/>
              <a:t>digit</a:t>
            </a:r>
            <a:endParaRPr lang="he-IL" sz="2400" dirty="0" smtClean="0"/>
          </a:p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כל עוד </a:t>
            </a:r>
            <a:r>
              <a:rPr lang="en-US" sz="2400" dirty="0" smtClean="0"/>
              <a:t>digit != -1</a:t>
            </a:r>
            <a:r>
              <a:rPr lang="he-IL" sz="2400" dirty="0" smtClean="0"/>
              <a:t>:</a:t>
            </a:r>
          </a:p>
          <a:p>
            <a:pPr marL="711201" lvl="1" indent="-344488">
              <a:spcBef>
                <a:spcPts val="60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הכפל את הספרה ב- </a:t>
            </a:r>
            <a:r>
              <a:rPr lang="en-US" sz="1800" dirty="0" smtClean="0"/>
              <a:t>location</a:t>
            </a:r>
            <a:r>
              <a:rPr lang="he-IL" sz="1800" dirty="0" smtClean="0"/>
              <a:t> והוסף את המכפלה ל- </a:t>
            </a:r>
            <a:r>
              <a:rPr lang="en-US" sz="1800" dirty="0" err="1" smtClean="0"/>
              <a:t>newNum</a:t>
            </a:r>
            <a:endParaRPr lang="he-IL" sz="1800" dirty="0" smtClean="0"/>
          </a:p>
          <a:p>
            <a:pPr marL="711201" lvl="1" indent="-344488">
              <a:spcBef>
                <a:spcPts val="60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הכפל את </a:t>
            </a:r>
            <a:r>
              <a:rPr lang="en-US" sz="1800" dirty="0" smtClean="0"/>
              <a:t>location</a:t>
            </a:r>
            <a:r>
              <a:rPr lang="he-IL" sz="1800" dirty="0" smtClean="0"/>
              <a:t> פי 10</a:t>
            </a:r>
          </a:p>
          <a:p>
            <a:pPr marL="711201" lvl="1" indent="-344488">
              <a:spcBef>
                <a:spcPts val="600"/>
              </a:spcBef>
              <a:buClr>
                <a:srgbClr val="C00000"/>
              </a:buClr>
              <a:buFont typeface="+mj-lt"/>
              <a:buAutoNum type="alphaLcParenR"/>
            </a:pPr>
            <a:r>
              <a:rPr lang="he-IL" sz="1800" dirty="0" smtClean="0"/>
              <a:t>קלוט ספרה לתוך </a:t>
            </a:r>
            <a:r>
              <a:rPr lang="en-US" sz="1800" dirty="0" smtClean="0"/>
              <a:t>digit</a:t>
            </a:r>
            <a:endParaRPr lang="he-IL" sz="1800" dirty="0" smtClean="0"/>
          </a:p>
          <a:p>
            <a:pPr marL="344488" indent="-344488">
              <a:spcBef>
                <a:spcPts val="60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400" dirty="0" smtClean="0"/>
              <a:t>הצג את </a:t>
            </a:r>
            <a:r>
              <a:rPr lang="en-US" sz="2400" dirty="0" err="1" smtClean="0"/>
              <a:t>newNum</a:t>
            </a:r>
            <a:endParaRPr lang="en-US" sz="2400" dirty="0" smtClean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28600" y="1524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main()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digit,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=0, location=1;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Enter a digit: ";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&gt;&gt; digit;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(digit != -1)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digit*location;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location *= 10;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lang="he-IL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Enter a digit: ";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&gt;&gt; digit;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The num is " &lt;&lt;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000" y="1295400"/>
            <a:ext cx="8229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-301625"/>
            <a:ext cx="8229600" cy="1139825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גרסה משופרת</a:t>
            </a:r>
            <a:endParaRPr lang="en-US" dirty="0" smtClean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28600" y="1524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main()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digit,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=0, location=1;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Enter a digit: ";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&gt;&gt; digit;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(digit != -1)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digit*location;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location *= 10;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lang="he-IL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Enter a digit: ";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&gt;&gt; digit;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The num is " &lt;&lt;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4495800" y="9906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void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main()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digit,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=0, location=1; 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do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e-IL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Enter a digit: ";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&gt;&gt; digit;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(digit == -1)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		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273050" lvl="0" indent="-273050" eaLnBrk="0" hangingPunct="0">
              <a:buClr>
                <a:schemeClr val="accent1"/>
              </a:buClr>
              <a:buSzPct val="70000"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+= digit*location;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	   location *= 10;</a:t>
            </a:r>
          </a:p>
          <a:p>
            <a:pPr marL="273050" marR="0" lvl="0" indent="-273050" algn="l" defTabSz="688975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lvl="0" indent="-273050" defTabSz="688975" eaLnBrk="0" hangingPunct="0">
              <a:buClr>
                <a:schemeClr val="accent1"/>
              </a:buClr>
              <a:buSzPct val="70000"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 </a:t>
            </a:r>
            <a:r>
              <a:rPr lang="en-US" sz="18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	</a:t>
            </a: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&lt;&lt; 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The num is " &lt;&lt;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newNum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kumimoji="0" lang="he-I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Arial" pitchFamily="34" charset="0"/>
            </a:endParaRPr>
          </a:p>
          <a:p>
            <a:pPr marL="273050" marR="0" lvl="0" indent="-2730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1219200"/>
            <a:ext cx="34290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38200" y="3429000"/>
            <a:ext cx="34290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וחידה לסיום!</a:t>
            </a:r>
          </a:p>
        </p:txBody>
      </p:sp>
      <p:sp>
        <p:nvSpPr>
          <p:cNvPr id="43011" name="TextBox 6"/>
          <p:cNvSpPr txBox="1">
            <a:spLocks noChangeArrowheads="1"/>
          </p:cNvSpPr>
          <p:nvPr/>
        </p:nvSpPr>
        <p:spPr bwMode="auto">
          <a:xfrm>
            <a:off x="381000" y="6324600"/>
            <a:ext cx="5329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https://i.chzbgr.com/maxW500/6963756032/hB34A1132/</a:t>
            </a:r>
            <a:endParaRPr lang="he-IL" sz="1600"/>
          </a:p>
        </p:txBody>
      </p:sp>
      <p:pic>
        <p:nvPicPr>
          <p:cNvPr id="43012" name="Picture 22" descr="https://i.chzbgr.com/maxW500/6963756032/hB34A1132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54138"/>
            <a:ext cx="71628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  <a:r>
              <a:rPr lang="he-IL" smtClean="0"/>
              <a:t> – </a:t>
            </a:r>
            <a:r>
              <a:rPr lang="he-IL" sz="3600" smtClean="0"/>
              <a:t>דוגמת הדפסת 3 כוכביות למסך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int  i=</a:t>
            </a:r>
            <a:r>
              <a:rPr lang="he-IL" sz="2000" smtClean="0"/>
              <a:t>3</a:t>
            </a:r>
            <a:r>
              <a:rPr lang="en-US" sz="2000" smtClean="0"/>
              <a:t>;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while (i &gt; 0)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cout &lt;&lt; “*”;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     i--;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  <a:endParaRPr lang="he-IL" sz="3200" smtClean="0"/>
          </a:p>
          <a:p>
            <a:pPr algn="l" rtl="0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76400"/>
            <a:ext cx="52943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</a:t>
            </a:r>
            <a:r>
              <a:rPr lang="he-IL" b="1">
                <a:solidFill>
                  <a:srgbClr val="FF0000"/>
                </a:solidFill>
              </a:rPr>
              <a:t>3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90800" y="257175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</a:t>
            </a:r>
            <a:r>
              <a:rPr lang="he-IL" b="1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</a:t>
            </a:r>
            <a:r>
              <a:rPr lang="he-IL" b="1">
                <a:solidFill>
                  <a:srgbClr val="FF0000"/>
                </a:solidFill>
              </a:rPr>
              <a:t>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90800" y="25908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</a:t>
            </a:r>
            <a:r>
              <a:rPr lang="he-IL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862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10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495800" y="2438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14400" y="6096000"/>
            <a:ext cx="41148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התפקיד של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הוא לשמור את מספר הכוכביות שנותרו לציר ולכן מאותחל ב- 3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4343400" y="3886200"/>
            <a:ext cx="3657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בקידום נקפיד לאמר שמקדמים את הלולאה צעד אחד לקראת סופה, ולא בהכרח שמקדמים את המשתנה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rlv.zcache.ca/programmers_do_it_all_night_greeting_card-r603fa91b18e1473192a9e0b8c5e2cd8d_xvuak_8byvr_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5791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הכנה לקראת שיעורי הבית מהיום והלאה</a:t>
            </a:r>
          </a:p>
        </p:txBody>
      </p: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592138" y="5780088"/>
            <a:ext cx="8316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http://rlv.zcache.ca/programmers_do_it_all_night_greeting_card-r603fa91b18e1473192a9e0b8c5e2cd8d_xvuak_8byvr_324.jpg</a:t>
            </a:r>
            <a:endParaRPr lang="he-IL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3 סוגי לולאות:</a:t>
            </a:r>
          </a:p>
          <a:p>
            <a:pPr lvl="1" eaLnBrk="1" hangingPunct="1"/>
            <a:r>
              <a:rPr lang="en-US" smtClean="0"/>
              <a:t>while</a:t>
            </a:r>
          </a:p>
          <a:p>
            <a:pPr lvl="1" eaLnBrk="1" hangingPunct="1"/>
            <a:r>
              <a:rPr lang="en-US" smtClean="0"/>
              <a:t>do-while</a:t>
            </a:r>
            <a:endParaRPr lang="he-IL" smtClean="0"/>
          </a:p>
          <a:p>
            <a:pPr lvl="1" eaLnBrk="1" hangingPunct="1"/>
            <a:r>
              <a:rPr lang="en-US" smtClean="0"/>
              <a:t>for</a:t>
            </a:r>
          </a:p>
          <a:p>
            <a:pPr eaLnBrk="1" hangingPunct="1"/>
            <a:r>
              <a:rPr lang="he-IL" smtClean="0"/>
              <a:t>פקודות </a:t>
            </a:r>
            <a:r>
              <a:rPr lang="en-US" smtClean="0"/>
              <a:t>break</a:t>
            </a:r>
            <a:r>
              <a:rPr lang="he-IL" smtClean="0"/>
              <a:t> ו- </a:t>
            </a:r>
            <a:r>
              <a:rPr lang="en-US" smtClean="0"/>
              <a:t>continue</a:t>
            </a:r>
            <a:endParaRPr lang="he-IL" smtClean="0"/>
          </a:p>
          <a:p>
            <a:pPr eaLnBrk="1" hangingPunct="1"/>
            <a:r>
              <a:rPr lang="he-IL" smtClean="0"/>
              <a:t>לולאות מקוננות</a:t>
            </a:r>
            <a:endParaRPr lang="en-US" smtClean="0"/>
          </a:p>
          <a:p>
            <a:pPr lvl="1" eaLnBrk="1" hangingPunct="1"/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לקלוט מספר ולייצר מספר המכיל רק את הספרות שערכן זוגי</a:t>
            </a:r>
          </a:p>
          <a:p>
            <a:r>
              <a:rPr lang="he-IL" dirty="0" smtClean="0"/>
              <a:t>דוגמא: עבור המספר 123467 יווצר המספר 246</a:t>
            </a:r>
          </a:p>
          <a:p>
            <a:r>
              <a:rPr lang="he-IL" dirty="0" smtClean="0"/>
              <a:t>הכלים העומדים לרשותינו הן הפעולות:</a:t>
            </a:r>
            <a:r>
              <a:rPr lang="en-US" dirty="0" smtClean="0"/>
              <a:t> </a:t>
            </a:r>
            <a:endParaRPr lang="he-IL" dirty="0" smtClean="0"/>
          </a:p>
          <a:p>
            <a:pPr lvl="1"/>
            <a:r>
              <a:rPr lang="he-IL" dirty="0" smtClean="0"/>
              <a:t>"תן/קצץ ספרה ימנית" </a:t>
            </a:r>
          </a:p>
          <a:p>
            <a:pPr lvl="1"/>
            <a:r>
              <a:rPr lang="he-IL" dirty="0" smtClean="0"/>
              <a:t>פעולות חשבון</a:t>
            </a:r>
          </a:p>
          <a:p>
            <a:pPr lvl="1"/>
            <a:r>
              <a:rPr lang="he-IL" dirty="0" smtClean="0"/>
              <a:t>בדיקה האם ערך הוא זוגי</a:t>
            </a:r>
          </a:p>
          <a:p>
            <a:r>
              <a:rPr lang="he-IL" dirty="0" smtClean="0"/>
              <a:t>במקרה זה עלינו להוסיף ספרות משמאלו של המספר המיוצר</a:t>
            </a:r>
          </a:p>
          <a:p>
            <a:endParaRPr lang="en-US" dirty="0" smtClean="0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תרגיל </a:t>
            </a:r>
            <a:r>
              <a:rPr lang="en-US" dirty="0" smtClean="0"/>
              <a:t>1</a:t>
            </a:r>
            <a:r>
              <a:rPr lang="he-IL" dirty="0" smtClean="0"/>
              <a:t>: יצירת מספר המכיל רק את הספרות הזוגיות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9225"/>
            <a:ext cx="4648200" cy="670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he-IL" sz="3600" dirty="0" smtClean="0"/>
              <a:t>יצירת מספר המכיל רק </a:t>
            </a:r>
            <a:br>
              <a:rPr lang="he-IL" sz="3600" dirty="0" smtClean="0"/>
            </a:br>
            <a:r>
              <a:rPr lang="he-IL" sz="3600" dirty="0" smtClean="0"/>
              <a:t>את הספרות הזוגיות</a:t>
            </a:r>
            <a:endParaRPr lang="en-US" sz="3600" dirty="0" smtClean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228600" y="2971800"/>
            <a:ext cx="3886200" cy="381000"/>
          </a:xfrm>
          <a:prstGeom prst="wedgeRectCallout">
            <a:avLst>
              <a:gd name="adj1" fmla="val 114049"/>
              <a:gd name="adj2" fmla="val 181113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</a:rPr>
              <a:t>ייצור הערך המתאים להוספה למספר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85800" y="3657600"/>
            <a:ext cx="3200400" cy="1066800"/>
          </a:xfrm>
          <a:prstGeom prst="wedgeRectCallout">
            <a:avLst>
              <a:gd name="adj1" fmla="val 139096"/>
              <a:gd name="adj2" fmla="val 3763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1">
              <a:defRPr/>
            </a:pPr>
            <a:r>
              <a:rPr lang="he-IL" b="1" dirty="0">
                <a:latin typeface="Verdana" pitchFamily="34" charset="0"/>
              </a:rPr>
              <a:t>נכפיל את </a:t>
            </a:r>
            <a:r>
              <a:rPr lang="en-US" b="1" dirty="0">
                <a:latin typeface="Verdana" pitchFamily="34" charset="0"/>
              </a:rPr>
              <a:t>location</a:t>
            </a:r>
            <a:r>
              <a:rPr lang="he-IL" b="1" dirty="0">
                <a:latin typeface="Verdana" pitchFamily="34" charset="0"/>
              </a:rPr>
              <a:t> רק במידה והוספנו ספרה, כהכנת התשתית לספרה הבאה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mtClean="0"/>
              <a:t>הגדר </a:t>
            </a:r>
            <a:r>
              <a:rPr lang="en-US" smtClean="0"/>
              <a:t>location=1, newNum=0</a:t>
            </a:r>
            <a:endParaRPr lang="he-IL" smtClean="0"/>
          </a:p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mtClean="0"/>
              <a:t>קלוט ערך לתוך </a:t>
            </a:r>
            <a:r>
              <a:rPr lang="en-US" smtClean="0"/>
              <a:t>X</a:t>
            </a:r>
            <a:endParaRPr lang="he-IL" smtClean="0"/>
          </a:p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mtClean="0"/>
              <a:t>הגדר </a:t>
            </a:r>
            <a:r>
              <a:rPr lang="en-US" smtClean="0"/>
              <a:t>temp=X</a:t>
            </a:r>
          </a:p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mtClean="0"/>
              <a:t>כל עוד </a:t>
            </a:r>
            <a:r>
              <a:rPr lang="en-US" smtClean="0"/>
              <a:t>temp &gt; 0</a:t>
            </a:r>
            <a:r>
              <a:rPr lang="he-IL" smtClean="0"/>
              <a:t>:</a:t>
            </a:r>
          </a:p>
          <a:p>
            <a:pPr marL="914400" lvl="1" indent="-457200">
              <a:buClr>
                <a:srgbClr val="C00000"/>
              </a:buClr>
              <a:buFont typeface="Garamond" pitchFamily="18" charset="0"/>
              <a:buAutoNum type="alphaLcParenR"/>
            </a:pPr>
            <a:r>
              <a:rPr lang="he-IL" smtClean="0"/>
              <a:t>תן ספרה ימנית של </a:t>
            </a:r>
            <a:r>
              <a:rPr lang="en-US" smtClean="0"/>
              <a:t>temp</a:t>
            </a:r>
            <a:r>
              <a:rPr lang="he-IL" smtClean="0"/>
              <a:t>, ואם זוגית בצע:</a:t>
            </a:r>
          </a:p>
          <a:p>
            <a:pPr marL="1255713" lvl="2" indent="-341313">
              <a:buClr>
                <a:srgbClr val="C00000"/>
              </a:buClr>
              <a:buFont typeface="Garamond" pitchFamily="18" charset="0"/>
              <a:buAutoNum type="romanLcPeriod"/>
            </a:pPr>
            <a:r>
              <a:rPr lang="he-IL" smtClean="0"/>
              <a:t>הכפל את הספרה פי </a:t>
            </a:r>
            <a:r>
              <a:rPr lang="en-US" smtClean="0"/>
              <a:t>location</a:t>
            </a:r>
            <a:r>
              <a:rPr lang="he-IL" smtClean="0"/>
              <a:t> והוסף אותה ל- </a:t>
            </a:r>
            <a:r>
              <a:rPr lang="en-US" smtClean="0"/>
              <a:t>newNum</a:t>
            </a:r>
            <a:endParaRPr lang="he-IL" smtClean="0"/>
          </a:p>
          <a:p>
            <a:pPr marL="1255713" lvl="2" indent="-341313">
              <a:buClr>
                <a:srgbClr val="C00000"/>
              </a:buClr>
              <a:buFont typeface="Garamond" pitchFamily="18" charset="0"/>
              <a:buAutoNum type="romanLcPeriod"/>
            </a:pPr>
            <a:r>
              <a:rPr lang="he-IL" smtClean="0"/>
              <a:t>הכפל </a:t>
            </a:r>
            <a:r>
              <a:rPr lang="en-US" smtClean="0"/>
              <a:t>location</a:t>
            </a:r>
            <a:r>
              <a:rPr lang="he-IL" smtClean="0"/>
              <a:t> פי 10</a:t>
            </a:r>
          </a:p>
          <a:p>
            <a:pPr marL="914400" lvl="1" indent="-457200">
              <a:buClr>
                <a:srgbClr val="C00000"/>
              </a:buClr>
              <a:buFont typeface="Garamond" pitchFamily="18" charset="0"/>
              <a:buAutoNum type="alphaLcParenR"/>
            </a:pPr>
            <a:r>
              <a:rPr lang="he-IL" smtClean="0"/>
              <a:t>קצץ ספרה ימנית מ- </a:t>
            </a:r>
            <a:r>
              <a:rPr lang="en-US" smtClean="0"/>
              <a:t>temp</a:t>
            </a:r>
            <a:endParaRPr lang="he-IL" smtClean="0"/>
          </a:p>
          <a:p>
            <a:pPr marL="514350" indent="-51435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mtClean="0"/>
              <a:t>הצג את </a:t>
            </a:r>
            <a:r>
              <a:rPr lang="en-US" smtClean="0"/>
              <a:t>newNum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mtClean="0"/>
              <a:t>ובכתיבה פורמאלית</a:t>
            </a:r>
            <a:endParaRPr 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1143000"/>
            <a:ext cx="2590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905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location =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2286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X = 258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26479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temp = 258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1524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8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1524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newNum = 28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905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location = 10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1905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location = 100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26479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temp = 25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264795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temp = 2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2667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temp = 0 </a:t>
            </a:r>
          </a:p>
        </p:txBody>
      </p:sp>
    </p:spTree>
    <p:extLst>
      <p:ext uri="{BB962C8B-B14F-4D97-AF65-F5344CB8AC3E}">
        <p14:creationId xmlns:p14="http://schemas.microsoft.com/office/powerpoint/2010/main" val="26528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4" grpId="0"/>
      <p:bldP spid="14" grpId="1"/>
      <p:bldP spid="15" grpId="0"/>
      <p:bldP spid="15" grpId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: מיזוג ספרות של שני מספרים זהים באורכם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/>
              <a:t>יש לקלוט 2 מספרים הזהים במספר הספרות שלהם, ולייצר מספר חדש כך שהספרות בו הם מיזוג הספרות של שני המספרים:</a:t>
            </a:r>
          </a:p>
          <a:p>
            <a:pPr lvl="1"/>
            <a:r>
              <a:rPr lang="he-IL" sz="2000" dirty="0" smtClean="0"/>
              <a:t>ספרה ראשונה (משמאל) מהמספר הראשון וספרה שניה מהמספר השני</a:t>
            </a:r>
          </a:p>
          <a:p>
            <a:pPr lvl="1"/>
            <a:r>
              <a:rPr lang="he-IL" sz="2000" dirty="0" smtClean="0"/>
              <a:t>ספרה שלישית מהמספר הראשון וספרה רביעית מהמספר השני</a:t>
            </a:r>
          </a:p>
          <a:p>
            <a:pPr lvl="1"/>
            <a:r>
              <a:rPr lang="he-IL" sz="2000" dirty="0" smtClean="0"/>
              <a:t>וכו'</a:t>
            </a:r>
          </a:p>
          <a:p>
            <a:pPr lvl="1"/>
            <a:endParaRPr lang="he-IL" sz="2000" dirty="0" smtClean="0"/>
          </a:p>
          <a:p>
            <a:r>
              <a:rPr lang="he-IL" sz="2400" dirty="0" smtClean="0"/>
              <a:t>דוגמא:</a:t>
            </a:r>
          </a:p>
          <a:p>
            <a:pPr lvl="1"/>
            <a:r>
              <a:rPr lang="he-IL" sz="2000" dirty="0" smtClean="0"/>
              <a:t>עבור המספרים 37  ו- 81  יש לייצר את המספר 3871</a:t>
            </a:r>
          </a:p>
          <a:p>
            <a:pPr lvl="1"/>
            <a:endParaRPr lang="he-IL" sz="2000" dirty="0" smtClean="0"/>
          </a:p>
          <a:p>
            <a:r>
              <a:rPr lang="he-IL" sz="2400" u="sng" dirty="0" smtClean="0"/>
              <a:t>אסטרטגיית הפעולה:</a:t>
            </a:r>
            <a:r>
              <a:rPr lang="he-IL" sz="2400" dirty="0" smtClean="0"/>
              <a:t> מאחר וניתן לבודד ספרות מימין לשמאל, בניית המספר החדש תתבסס על הוספת ספרות משמאל, כאשר מתחילים דווקא מהמספר השני</a:t>
            </a:r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7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 smtClean="0"/>
              <a:t>תרשים זרימה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876675" cy="65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5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ובכתיבה פורמאלית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קלוט מספר ל- </a:t>
            </a:r>
            <a:r>
              <a:rPr lang="en-US" sz="2400" dirty="0" smtClean="0"/>
              <a:t>num1</a:t>
            </a:r>
            <a:endParaRPr lang="he-IL" sz="2400" dirty="0" smtClean="0"/>
          </a:p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קלוט מספר ל- </a:t>
            </a:r>
            <a:r>
              <a:rPr lang="en-US" sz="2400" dirty="0" smtClean="0"/>
              <a:t>num2</a:t>
            </a:r>
            <a:endParaRPr lang="he-IL" sz="2400" dirty="0" smtClean="0"/>
          </a:p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err="1" smtClean="0"/>
              <a:t>newNum</a:t>
            </a:r>
            <a:r>
              <a:rPr lang="en-US" sz="2400" dirty="0" smtClean="0"/>
              <a:t>=0</a:t>
            </a:r>
            <a:endParaRPr lang="he-IL" sz="2400" dirty="0" smtClean="0"/>
          </a:p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הגדר </a:t>
            </a:r>
            <a:r>
              <a:rPr lang="en-US" sz="2400" dirty="0" smtClean="0"/>
              <a:t>location=1</a:t>
            </a:r>
            <a:endParaRPr lang="he-IL" sz="2400" dirty="0" smtClean="0"/>
          </a:p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כל עוד </a:t>
            </a:r>
            <a:r>
              <a:rPr lang="en-US" sz="2400" dirty="0" smtClean="0"/>
              <a:t>num2 &gt; 0</a:t>
            </a:r>
            <a:r>
              <a:rPr lang="he-IL" sz="2400" dirty="0" smtClean="0"/>
              <a:t>:</a:t>
            </a:r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בודד ספרה ימנית מ- </a:t>
            </a:r>
            <a:r>
              <a:rPr lang="en-US" sz="2000" dirty="0" smtClean="0"/>
              <a:t>num2</a:t>
            </a:r>
            <a:r>
              <a:rPr lang="he-IL" sz="2000" dirty="0" smtClean="0"/>
              <a:t>, הכפל אותה ב- </a:t>
            </a:r>
            <a:r>
              <a:rPr lang="en-US" sz="2000" dirty="0" smtClean="0"/>
              <a:t>location</a:t>
            </a:r>
            <a:r>
              <a:rPr lang="he-IL" sz="2000" dirty="0" smtClean="0"/>
              <a:t> והוסף ל- </a:t>
            </a:r>
            <a:r>
              <a:rPr lang="en-US" sz="2000" dirty="0" err="1" smtClean="0"/>
              <a:t>newNum</a:t>
            </a:r>
            <a:endParaRPr lang="he-IL" sz="2000" dirty="0" smtClean="0"/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הכפל את </a:t>
            </a:r>
            <a:r>
              <a:rPr lang="en-US" sz="2000" dirty="0" smtClean="0"/>
              <a:t>location</a:t>
            </a:r>
            <a:r>
              <a:rPr lang="he-IL" sz="2000" dirty="0" smtClean="0"/>
              <a:t> פי 10</a:t>
            </a:r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בודד ספרה ימנית מ- </a:t>
            </a:r>
            <a:r>
              <a:rPr lang="en-US" sz="2000" dirty="0" smtClean="0"/>
              <a:t>num1</a:t>
            </a:r>
            <a:r>
              <a:rPr lang="he-IL" sz="2000" dirty="0" smtClean="0"/>
              <a:t>, הכפל אותה ב- </a:t>
            </a:r>
            <a:r>
              <a:rPr lang="en-US" sz="2000" dirty="0" smtClean="0"/>
              <a:t>location</a:t>
            </a:r>
            <a:r>
              <a:rPr lang="he-IL" sz="2000" dirty="0" smtClean="0"/>
              <a:t> והוסף ל- </a:t>
            </a:r>
            <a:r>
              <a:rPr lang="en-US" sz="2000" dirty="0" err="1" smtClean="0"/>
              <a:t>newNum</a:t>
            </a:r>
            <a:endParaRPr lang="he-IL" sz="2000" dirty="0" smtClean="0"/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הכפל את </a:t>
            </a:r>
            <a:r>
              <a:rPr lang="en-US" sz="2000" dirty="0" smtClean="0"/>
              <a:t>location</a:t>
            </a:r>
            <a:r>
              <a:rPr lang="he-IL" sz="2000" dirty="0" smtClean="0"/>
              <a:t> פי 10</a:t>
            </a:r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קצץ ספרה ימנית מ- </a:t>
            </a:r>
            <a:r>
              <a:rPr lang="en-US" sz="2000" dirty="0" smtClean="0"/>
              <a:t>num2</a:t>
            </a:r>
            <a:endParaRPr lang="he-IL" sz="2000" dirty="0" smtClean="0"/>
          </a:p>
          <a:p>
            <a:pPr marL="849313" lvl="1" indent="-457200">
              <a:buFont typeface="+mj-lt"/>
              <a:buAutoNum type="alphaLcParenR"/>
            </a:pPr>
            <a:r>
              <a:rPr lang="he-IL" sz="2000" dirty="0" smtClean="0"/>
              <a:t>קצץ ספרה ימנית מ- </a:t>
            </a:r>
            <a:r>
              <a:rPr lang="en-US" sz="2000" dirty="0" smtClean="0"/>
              <a:t>num1</a:t>
            </a:r>
            <a:endParaRPr lang="he-IL" sz="2000" dirty="0" smtClean="0"/>
          </a:p>
          <a:p>
            <a:pPr marL="623887" indent="-514350">
              <a:buFont typeface="+mj-lt"/>
              <a:buAutoNum type="arabicPeriod"/>
            </a:pPr>
            <a:r>
              <a:rPr lang="he-IL" sz="2400" dirty="0" smtClean="0"/>
              <a:t>הצג את </a:t>
            </a:r>
            <a:r>
              <a:rPr lang="en-US" sz="2400" dirty="0" err="1" smtClean="0"/>
              <a:t>newNum</a:t>
            </a:r>
            <a:endParaRPr lang="en-US" sz="2400" dirty="0" smtClean="0"/>
          </a:p>
          <a:p>
            <a:pPr marL="849313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1143000"/>
            <a:ext cx="25908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2286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num1  = 37</a:t>
            </a:r>
            <a:endParaRPr 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</a:t>
            </a:r>
            <a:r>
              <a:rPr lang="he-IL" sz="2000" dirty="0" smtClean="0"/>
              <a:t>0</a:t>
            </a:r>
            <a:endParaRPr 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05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location = </a:t>
            </a:r>
            <a:r>
              <a:rPr lang="he-IL" sz="2000" dirty="0" smtClean="0"/>
              <a:t>1</a:t>
            </a:r>
            <a:endParaRPr lang="en-US" sz="20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2667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num2  = 81</a:t>
            </a:r>
            <a:endParaRPr lang="en-US" sz="20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15240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50495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</a:t>
            </a:r>
            <a:r>
              <a:rPr lang="en-US" sz="2000" dirty="0" smtClean="0"/>
              <a:t>71</a:t>
            </a:r>
            <a:endParaRPr 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1905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location = </a:t>
            </a:r>
            <a:r>
              <a:rPr lang="he-IL" sz="2000" dirty="0" smtClean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150495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</a:t>
            </a:r>
            <a:r>
              <a:rPr lang="en-US" sz="2000" dirty="0" smtClean="0"/>
              <a:t>871</a:t>
            </a:r>
            <a:endParaRPr lang="en-US" sz="20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150495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/>
              <a:t>newNum</a:t>
            </a:r>
            <a:r>
              <a:rPr lang="en-US" sz="2000" dirty="0"/>
              <a:t> = </a:t>
            </a:r>
            <a:r>
              <a:rPr lang="en-US" sz="2000" dirty="0" smtClean="0"/>
              <a:t>3871</a:t>
            </a:r>
            <a:endParaRPr lang="en-US" sz="20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905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location = </a:t>
            </a:r>
            <a:r>
              <a:rPr lang="he-IL" sz="2000" dirty="0" smtClean="0"/>
              <a:t>1</a:t>
            </a:r>
            <a:r>
              <a:rPr lang="en-US" sz="2000" dirty="0" smtClean="0"/>
              <a:t>00</a:t>
            </a:r>
            <a:endParaRPr lang="en-US" sz="20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2286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num1  = 3</a:t>
            </a:r>
            <a:endParaRPr lang="en-US" sz="20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2286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num1  = 0</a:t>
            </a:r>
            <a:endParaRPr lang="en-US" sz="2000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" y="2667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num2  = 8</a:t>
            </a:r>
            <a:endParaRPr lang="en-US" sz="2000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7200" y="2667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num2  = 0</a:t>
            </a:r>
            <a:endParaRPr lang="en-US" sz="2000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" y="190500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location = </a:t>
            </a:r>
            <a:r>
              <a:rPr lang="he-IL" sz="2000" dirty="0" smtClean="0"/>
              <a:t>1</a:t>
            </a:r>
            <a:r>
              <a:rPr lang="en-US" sz="2000" dirty="0" smtClean="0"/>
              <a:t>000</a:t>
            </a:r>
            <a:endParaRPr lang="en-US" sz="20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" y="190500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location = </a:t>
            </a:r>
            <a:r>
              <a:rPr lang="he-IL" sz="2000" dirty="0" smtClean="0"/>
              <a:t>1</a:t>
            </a:r>
            <a:r>
              <a:rPr lang="en-US" sz="2000" dirty="0" smtClean="0"/>
              <a:t>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1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7" grpId="0"/>
      <p:bldP spid="17" grpId="1"/>
      <p:bldP spid="18" grpId="0"/>
      <p:bldP spid="19" grpId="0"/>
      <p:bldP spid="19" grpId="1"/>
      <p:bldP spid="20" grpId="0"/>
      <p:bldP spid="21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קלוט מהמשתמש מספר והצג את הספרה הגדולה ביותר</a:t>
            </a:r>
          </a:p>
          <a:p>
            <a:endParaRPr lang="he-IL" dirty="0" smtClean="0"/>
          </a:p>
          <a:p>
            <a:r>
              <a:rPr lang="he-IL" dirty="0" smtClean="0"/>
              <a:t>דוגמאות:</a:t>
            </a:r>
          </a:p>
          <a:p>
            <a:pPr lvl="1"/>
            <a:r>
              <a:rPr lang="he-IL" dirty="0" smtClean="0"/>
              <a:t>עבור 1234 יוצג 4</a:t>
            </a:r>
          </a:p>
          <a:p>
            <a:pPr lvl="1"/>
            <a:r>
              <a:rPr lang="he-IL" dirty="0" smtClean="0"/>
              <a:t>עבור 8997 יוצג 9</a:t>
            </a:r>
          </a:p>
          <a:p>
            <a:pPr lvl="1"/>
            <a:r>
              <a:rPr lang="he-IL" dirty="0" smtClean="0"/>
              <a:t>עבור 1212 יוצג 2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אסטרטגיית הפעולה: נאתחל את המקסימום עם ערך הספרה הראשונה (הימנית) ונבודד כל פעם ספרה אחרת. אם הספרה הנוכחית גדולה מהספרה המקסימלית שראינו עד כה, נעדכן אותה.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: מציאת הספרה הגדולה ביותר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he-IL" dirty="0" smtClean="0"/>
              <a:t>קלוט מהמשתמש מספר לתוך </a:t>
            </a:r>
            <a:r>
              <a:rPr lang="en-US" dirty="0" smtClean="0"/>
              <a:t>num</a:t>
            </a:r>
            <a:endParaRPr lang="he-IL" dirty="0" smtClean="0"/>
          </a:p>
          <a:p>
            <a:pPr marL="623887" indent="-514350">
              <a:buFont typeface="+mj-lt"/>
              <a:buAutoNum type="arabicPeriod"/>
            </a:pPr>
            <a:r>
              <a:rPr lang="he-IL" dirty="0" smtClean="0"/>
              <a:t>הגדר את </a:t>
            </a:r>
            <a:r>
              <a:rPr lang="en-US" dirty="0" err="1" smtClean="0"/>
              <a:t>maxDigit</a:t>
            </a:r>
            <a:r>
              <a:rPr lang="en-US" dirty="0" smtClean="0"/>
              <a:t>=0</a:t>
            </a:r>
            <a:endParaRPr lang="he-IL" dirty="0" smtClean="0"/>
          </a:p>
          <a:p>
            <a:pPr marL="623887" indent="-514350">
              <a:buFont typeface="+mj-lt"/>
              <a:buAutoNum type="arabicPeriod"/>
            </a:pPr>
            <a:r>
              <a:rPr lang="he-IL" dirty="0" smtClean="0"/>
              <a:t>כל עוד נותרו ב- </a:t>
            </a:r>
            <a:r>
              <a:rPr lang="en-US" dirty="0" smtClean="0"/>
              <a:t>num</a:t>
            </a:r>
            <a:r>
              <a:rPr lang="he-IL" dirty="0" smtClean="0"/>
              <a:t> ספרות (</a:t>
            </a:r>
            <a:r>
              <a:rPr lang="en-US" dirty="0" smtClean="0"/>
              <a:t>num&gt;0</a:t>
            </a:r>
            <a:r>
              <a:rPr lang="he-IL" dirty="0" smtClean="0"/>
              <a:t>):</a:t>
            </a:r>
          </a:p>
          <a:p>
            <a:pPr marL="849313" lvl="1" indent="-457200">
              <a:buFont typeface="+mj-lt"/>
              <a:buAutoNum type="alphaLcParenR"/>
            </a:pPr>
            <a:r>
              <a:rPr lang="he-IL" dirty="0" smtClean="0"/>
              <a:t>תן ספרה ימנית מ- </a:t>
            </a:r>
            <a:r>
              <a:rPr lang="en-US" dirty="0" smtClean="0"/>
              <a:t>num</a:t>
            </a:r>
            <a:r>
              <a:rPr lang="he-IL" dirty="0" smtClean="0"/>
              <a:t> ואחסן אותה בתוך </a:t>
            </a:r>
            <a:r>
              <a:rPr lang="en-US" dirty="0" err="1" smtClean="0"/>
              <a:t>currentDigit</a:t>
            </a:r>
            <a:endParaRPr lang="he-IL" dirty="0" smtClean="0"/>
          </a:p>
          <a:p>
            <a:pPr marL="849313" lvl="1" indent="-457200">
              <a:buFont typeface="+mj-lt"/>
              <a:buAutoNum type="alphaLcParenR"/>
            </a:pPr>
            <a:r>
              <a:rPr lang="he-IL" dirty="0" smtClean="0"/>
              <a:t>אם </a:t>
            </a:r>
            <a:r>
              <a:rPr lang="en-US" dirty="0" err="1" smtClean="0"/>
              <a:t>currentDigit</a:t>
            </a:r>
            <a:r>
              <a:rPr lang="en-US" dirty="0" smtClean="0"/>
              <a:t> &gt; </a:t>
            </a:r>
            <a:r>
              <a:rPr lang="en-US" dirty="0" err="1" smtClean="0"/>
              <a:t>maxDigit</a:t>
            </a:r>
            <a:r>
              <a:rPr lang="he-IL" dirty="0" smtClean="0"/>
              <a:t>:</a:t>
            </a:r>
          </a:p>
          <a:p>
            <a:pPr marL="1144588" lvl="2" indent="-514350">
              <a:buFont typeface="+mj-lt"/>
              <a:buAutoNum type="romanLcPeriod"/>
            </a:pPr>
            <a:r>
              <a:rPr lang="he-IL" dirty="0" smtClean="0"/>
              <a:t>עדכן: </a:t>
            </a:r>
            <a:r>
              <a:rPr lang="en-US" dirty="0" err="1" smtClean="0"/>
              <a:t>maxDigit</a:t>
            </a:r>
            <a:r>
              <a:rPr lang="en-US" dirty="0" smtClean="0"/>
              <a:t> = </a:t>
            </a:r>
            <a:r>
              <a:rPr lang="en-US" dirty="0" err="1" smtClean="0"/>
              <a:t>currentDigit</a:t>
            </a:r>
            <a:endParaRPr lang="he-IL" dirty="0" smtClean="0"/>
          </a:p>
          <a:p>
            <a:pPr marL="849313" lvl="1" indent="-457200">
              <a:buFont typeface="+mj-lt"/>
              <a:buAutoNum type="alphaLcParenR"/>
            </a:pPr>
            <a:r>
              <a:rPr lang="he-IL" dirty="0" smtClean="0"/>
              <a:t>קצץ ספרה ימנית מ- </a:t>
            </a:r>
            <a:r>
              <a:rPr lang="en-US" dirty="0" smtClean="0"/>
              <a:t>num</a:t>
            </a:r>
            <a:endParaRPr lang="he-IL" dirty="0" smtClean="0"/>
          </a:p>
          <a:p>
            <a:pPr marL="623887" indent="-514350">
              <a:buFont typeface="+mj-lt"/>
              <a:buAutoNum type="arabicPeriod"/>
            </a:pPr>
            <a:r>
              <a:rPr lang="he-IL" dirty="0" smtClean="0"/>
              <a:t>הצג את </a:t>
            </a:r>
            <a:r>
              <a:rPr lang="en-US" dirty="0" err="1" smtClean="0"/>
              <a:t>maxDigit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בכתיבה פורמאלית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3733800"/>
            <a:ext cx="25908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r>
              <a:rPr lang="he-IL" b="1" dirty="0">
                <a:latin typeface="Verdana" pitchFamily="34" charset="0"/>
              </a:rPr>
              <a:t>הרצה יבשה: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114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387</a:t>
            </a:r>
            <a:endParaRPr 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487680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currentDigit</a:t>
            </a:r>
            <a:r>
              <a:rPr lang="en-US" sz="2000" dirty="0" smtClean="0"/>
              <a:t> = 7</a:t>
            </a:r>
            <a:endParaRPr 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447669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maxDigit</a:t>
            </a:r>
            <a:r>
              <a:rPr lang="en-US" sz="2000" dirty="0" smtClean="0"/>
              <a:t>  = 0</a:t>
            </a:r>
            <a:endParaRPr 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4114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38</a:t>
            </a:r>
            <a:endParaRPr lang="en-US" sz="20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4114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3</a:t>
            </a:r>
            <a:endParaRPr lang="en-US" sz="20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11480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num = 0</a:t>
            </a:r>
            <a:endParaRPr 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447669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maxDigit</a:t>
            </a:r>
            <a:r>
              <a:rPr lang="en-US" sz="2000" dirty="0" smtClean="0"/>
              <a:t>  = 7</a:t>
            </a:r>
            <a:endParaRPr 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48768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currentDigit</a:t>
            </a:r>
            <a:r>
              <a:rPr lang="en-US" sz="2000" dirty="0" smtClean="0"/>
              <a:t>= 3</a:t>
            </a:r>
            <a:endParaRPr 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47669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maxDigit</a:t>
            </a:r>
            <a:r>
              <a:rPr lang="en-US" sz="2000" dirty="0" smtClean="0"/>
              <a:t>  = 8</a:t>
            </a:r>
            <a:endParaRPr lang="en-US" sz="20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48768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currentDigit</a:t>
            </a:r>
            <a:r>
              <a:rPr lang="en-US" sz="2000" dirty="0" smtClean="0"/>
              <a:t>=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86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4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24400" y="2971800"/>
          <a:ext cx="58150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124575" imgH="4092448" progId="Visio.Drawing.11">
                  <p:embed/>
                </p:oleObj>
              </mc:Choice>
              <mc:Fallback>
                <p:oleObj name="Visio" r:id="rId3" imgW="6124575" imgH="40924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5815013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משפט מהצורה: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while (&lt;expression&gt;)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		</a:t>
            </a:r>
            <a:r>
              <a:rPr lang="en-US" sz="2400" smtClean="0"/>
              <a:t>…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	statement;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334000" y="2057400"/>
            <a:ext cx="3048000" cy="685800"/>
          </a:xfrm>
          <a:prstGeom prst="wedgeRoundRectCallout">
            <a:avLst>
              <a:gd name="adj1" fmla="val -98384"/>
              <a:gd name="adj2" fmla="val -254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גם פה אין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;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 משום לא מתבצעת פקודה (כמו ב- </a:t>
            </a:r>
            <a:r>
              <a:rPr lang="en-US" sz="1800" b="1">
                <a:solidFill>
                  <a:schemeClr val="bg1"/>
                </a:solidFill>
                <a:latin typeface="Verdana" pitchFamily="34" charset="0"/>
              </a:rPr>
              <a:t>if</a:t>
            </a:r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)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295400" y="5257800"/>
            <a:ext cx="4191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/>
              <a:t>כל עוד הביטוי נותן תוצאה שאינה   0, יבוצעו הפקודות שבגוף הלולאה</a:t>
            </a:r>
            <a:endParaRPr lang="en-US" sz="2400"/>
          </a:p>
          <a:p>
            <a:pPr algn="r" rtl="1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6324600"/>
            <a:ext cx="4876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sz="1800" b="1">
                <a:solidFill>
                  <a:schemeClr val="bg1"/>
                </a:solidFill>
              </a:rPr>
              <a:t>נשים לב, גם פה, שהקוד בין {} מוכנס טאב פנימה!</a:t>
            </a:r>
            <a:endParaRPr lang="en-US" sz="1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4</a:t>
            </a:r>
            <a:r>
              <a:rPr lang="he-IL" dirty="0" smtClean="0"/>
              <a:t>: המרה ממספר בינארי לעשרוני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dirty="0" smtClean="0"/>
              <a:t>כתבו תכנית הקולטת מספר המייצג מספר בינארי (בסיס 2) </a:t>
            </a:r>
          </a:p>
          <a:p>
            <a:pPr lvl="0"/>
            <a:r>
              <a:rPr lang="he-IL" dirty="0" smtClean="0"/>
              <a:t>התוכנית תייצר מספר חדש (</a:t>
            </a:r>
            <a:r>
              <a:rPr lang="en-US" dirty="0" err="1" smtClean="0"/>
              <a:t>int</a:t>
            </a:r>
            <a:r>
              <a:rPr lang="he-IL" dirty="0" smtClean="0"/>
              <a:t>) שיהיה המספר שהתקבל אבל בבסיס עשרוני (10)</a:t>
            </a:r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 </a:t>
            </a:r>
            <a:r>
              <a:rPr lang="he-IL" u="sng" dirty="0" smtClean="0"/>
              <a:t>דוגמא</a:t>
            </a:r>
            <a:r>
              <a:rPr lang="he-IL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he-IL" dirty="0" smtClean="0"/>
              <a:t>	עבור הקלט 101 הפלט יהיה 5    (כי </a:t>
            </a:r>
            <a:r>
              <a:rPr lang="en-US" sz="1600" dirty="0" smtClean="0"/>
              <a:t>1*2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+ 0*2</a:t>
            </a:r>
            <a:r>
              <a:rPr lang="en-US" sz="1600" baseline="30000" dirty="0" smtClean="0"/>
              <a:t>1</a:t>
            </a:r>
            <a:r>
              <a:rPr lang="en-US" sz="1600" dirty="0" smtClean="0"/>
              <a:t> + 1*2</a:t>
            </a:r>
            <a:r>
              <a:rPr lang="en-US" sz="1600" baseline="30000" dirty="0" smtClean="0"/>
              <a:t>0</a:t>
            </a:r>
            <a:r>
              <a:rPr lang="en-US" sz="1600" dirty="0" smtClean="0"/>
              <a:t> = 5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0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5</a:t>
            </a:r>
            <a:r>
              <a:rPr lang="he-IL" dirty="0" smtClean="0"/>
              <a:t>: המרה ממספר עשרוני לבינארי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dirty="0" smtClean="0"/>
              <a:t>כתבו תכנית הקולטת מספר המייצג מספר עשרוני (בסיס 10) </a:t>
            </a:r>
          </a:p>
          <a:p>
            <a:pPr lvl="0"/>
            <a:r>
              <a:rPr lang="he-IL" dirty="0" smtClean="0"/>
              <a:t>התוכנית תייצר מספר חדש (</a:t>
            </a:r>
            <a:r>
              <a:rPr lang="en-US" dirty="0" err="1" smtClean="0"/>
              <a:t>int</a:t>
            </a:r>
            <a:r>
              <a:rPr lang="he-IL" dirty="0" smtClean="0"/>
              <a:t>) שיהיה המספר שהתקבל אבל בבסיס בינארי (2)</a:t>
            </a:r>
          </a:p>
          <a:p>
            <a:pPr lvl="0"/>
            <a:endParaRPr lang="he-IL" dirty="0" smtClean="0"/>
          </a:p>
          <a:p>
            <a:endParaRPr lang="en-US" dirty="0" smtClean="0"/>
          </a:p>
          <a:p>
            <a:r>
              <a:rPr lang="he-IL" u="sng" dirty="0" smtClean="0"/>
              <a:t>דוגמא</a:t>
            </a:r>
            <a:r>
              <a:rPr lang="he-IL" dirty="0" smtClean="0"/>
              <a:t>:</a:t>
            </a:r>
          </a:p>
          <a:p>
            <a:pPr>
              <a:buNone/>
            </a:pPr>
            <a:r>
              <a:rPr lang="he-IL" dirty="0" smtClean="0"/>
              <a:t>	עבור הקלט  5 התוכנית תייצר ותדפיס את המספר 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2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6</a:t>
            </a:r>
            <a:r>
              <a:rPr lang="he-IL" dirty="0" smtClean="0"/>
              <a:t>: ציור משולש הפוך מוצמד לימין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dirty="0" smtClean="0"/>
              <a:t>כתוב תוכנית המקבלת מהמשתמש רוחב בסיס של משולש ומדפיסה משולש המוצמד לימין שבסיסו בחלק העליון.</a:t>
            </a:r>
            <a:endParaRPr lang="en-US" dirty="0" smtClean="0"/>
          </a:p>
          <a:p>
            <a:endParaRPr lang="he-IL" dirty="0" smtClean="0"/>
          </a:p>
          <a:p>
            <a:r>
              <a:rPr lang="he-IL" u="sng" dirty="0" smtClean="0"/>
              <a:t>דוגמא</a:t>
            </a:r>
            <a:r>
              <a:rPr lang="he-IL" dirty="0" smtClean="0"/>
              <a:t>: עבור </a:t>
            </a:r>
            <a:r>
              <a:rPr lang="en-US" dirty="0" smtClean="0"/>
              <a:t>num=4</a:t>
            </a:r>
            <a:r>
              <a:rPr lang="he-IL" dirty="0" smtClean="0"/>
              <a:t> יוצג המשולש הבא:</a:t>
            </a:r>
            <a:endParaRPr lang="en-US" dirty="0" smtClean="0"/>
          </a:p>
          <a:p>
            <a:pPr lvl="2">
              <a:buNone/>
            </a:pPr>
            <a:r>
              <a:rPr lang="he-IL" dirty="0" smtClean="0"/>
              <a:t> </a:t>
            </a:r>
            <a:endParaRPr lang="en-US" dirty="0" smtClean="0"/>
          </a:p>
          <a:p>
            <a:pPr lvl="2">
              <a:buNone/>
            </a:pPr>
            <a:r>
              <a:rPr lang="he-IL" dirty="0" smtClean="0"/>
              <a:t>****</a:t>
            </a:r>
            <a:endParaRPr lang="en-US" dirty="0" smtClean="0"/>
          </a:p>
          <a:p>
            <a:pPr lvl="2">
              <a:buNone/>
            </a:pPr>
            <a:r>
              <a:rPr lang="he-IL" dirty="0" smtClean="0"/>
              <a:t>***</a:t>
            </a:r>
            <a:endParaRPr lang="en-US" dirty="0" smtClean="0"/>
          </a:p>
          <a:p>
            <a:pPr lvl="2">
              <a:buNone/>
            </a:pPr>
            <a:r>
              <a:rPr lang="he-IL" dirty="0" smtClean="0"/>
              <a:t>**</a:t>
            </a:r>
            <a:endParaRPr lang="en-US" dirty="0" smtClean="0"/>
          </a:p>
          <a:p>
            <a:pPr lvl="2">
              <a:buNone/>
            </a:pPr>
            <a:r>
              <a:rPr lang="he-IL" dirty="0" smtClean="0"/>
              <a:t>*</a:t>
            </a:r>
            <a:endParaRPr lang="en-US" dirty="0" smtClean="0"/>
          </a:p>
          <a:p>
            <a:pPr lvl="2">
              <a:buNone/>
            </a:pPr>
            <a:r>
              <a:rPr lang="he-IL" b="1" dirty="0" smtClean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6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7</a:t>
            </a:r>
            <a:r>
              <a:rPr lang="he-IL" dirty="0" smtClean="0"/>
              <a:t>:ציור כתר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כתבו תכנית הקולטת מספר טבעי, </a:t>
            </a:r>
            <a:r>
              <a:rPr lang="en-US" dirty="0" smtClean="0"/>
              <a:t>N</a:t>
            </a:r>
            <a:r>
              <a:rPr lang="he-IL" dirty="0" smtClean="0"/>
              <a:t>, ומדפיסה מבנה כוכביות עפ"י הדוגמה הבאה:</a:t>
            </a: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he-IL" dirty="0" smtClean="0"/>
              <a:t>עבור </a:t>
            </a:r>
            <a:r>
              <a:rPr lang="en-US" dirty="0" smtClean="0"/>
              <a:t>N=5</a:t>
            </a:r>
            <a:r>
              <a:rPr lang="he-IL" dirty="0" smtClean="0"/>
              <a:t> יודפס המבנה הבא:</a:t>
            </a:r>
            <a:endParaRPr lang="en-US" dirty="0" smtClean="0"/>
          </a:p>
          <a:p>
            <a:pPr>
              <a:buNone/>
            </a:pPr>
            <a:r>
              <a:rPr lang="he-IL" dirty="0" smtClean="0"/>
              <a:t> 		</a:t>
            </a:r>
            <a:r>
              <a:rPr lang="he-IL" sz="2000" dirty="0" smtClean="0"/>
              <a:t>*            *   	כוכבית אחת בכל חלק</a:t>
            </a: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		**         **	שתי כוכביות בכל חלק</a:t>
            </a: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		***      ***	שלוש כוכביות בכל חלק</a:t>
            </a: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		****   ****	ארבע כוכביות בכל חלק</a:t>
            </a: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		**********	חמש כוכביות בכל חלק</a:t>
            </a:r>
            <a:endParaRPr lang="en-US" sz="2000" dirty="0" smtClean="0"/>
          </a:p>
          <a:p>
            <a:pPr marL="273050" lvl="1">
              <a:spcBef>
                <a:spcPts val="600"/>
              </a:spcBef>
              <a:buSzPct val="70000"/>
              <a:buNone/>
            </a:pPr>
            <a:r>
              <a:rPr lang="he-IL" b="1" dirty="0" smtClean="0"/>
              <a:t> </a:t>
            </a:r>
            <a:endParaRPr lang="en-US" b="1" dirty="0" smtClean="0"/>
          </a:p>
          <a:p>
            <a:pPr marL="673100" lvl="2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he-IL" dirty="0" smtClean="0"/>
              <a:t>המבנה מורכב מחלק ימני וחלק שמאלי המכילים משולש כוכביות ומיושרים לצד ימין או שמאל בהתאם, כאשר רק בשורה האחרונה אין רווח בין שני החלקים.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8</a:t>
            </a:r>
            <a:r>
              <a:rPr lang="he-IL" dirty="0" smtClean="0"/>
              <a:t>: משחק הניחושים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הגרל מספר סודי בין 1-100</a:t>
            </a:r>
          </a:p>
          <a:p>
            <a:r>
              <a:rPr lang="he-IL" dirty="0" smtClean="0"/>
              <a:t>על המשתמש לנחש את המספר</a:t>
            </a:r>
          </a:p>
          <a:p>
            <a:r>
              <a:rPr lang="he-IL" dirty="0" smtClean="0"/>
              <a:t>התוכנית תיתן הודעה האם המספר גדול או קטן מהמספר הסודי</a:t>
            </a:r>
          </a:p>
          <a:p>
            <a:r>
              <a:rPr lang="he-IL" dirty="0" smtClean="0"/>
              <a:t>לבסוף יש להציג למשתמש הודעה תוך כמה נסיונות ניחש את המספר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9: ציור שטיח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קלוט מספר </a:t>
            </a:r>
            <a:r>
              <a:rPr lang="en-US" dirty="0" smtClean="0"/>
              <a:t>N</a:t>
            </a:r>
            <a:r>
              <a:rPr lang="he-IL" dirty="0" smtClean="0"/>
              <a:t> וצייר </a:t>
            </a:r>
            <a:r>
              <a:rPr lang="en-US" dirty="0" smtClean="0"/>
              <a:t>N</a:t>
            </a:r>
            <a:r>
              <a:rPr lang="he-IL" dirty="0" smtClean="0"/>
              <a:t> ריבועים בכל שורה ועמודה, כך שגודלו של </a:t>
            </a:r>
            <a:r>
              <a:rPr lang="he-IL" smtClean="0"/>
              <a:t>כל ריבוע </a:t>
            </a:r>
            <a:r>
              <a:rPr lang="he-IL" dirty="0" smtClean="0"/>
              <a:t>יהיה </a:t>
            </a:r>
            <a:r>
              <a:rPr lang="en-US" dirty="0" err="1" smtClean="0"/>
              <a:t>NxN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078476"/>
            <a:ext cx="1224835" cy="239064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0"/>
            <a:ext cx="2065986" cy="4191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8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  <a:r>
              <a:rPr lang="he-IL" smtClean="0"/>
              <a:t> – </a:t>
            </a:r>
            <a:r>
              <a:rPr lang="he-IL" sz="3600" smtClean="0"/>
              <a:t>דוגמת הדפסת </a:t>
            </a:r>
            <a:r>
              <a:rPr lang="en-US" sz="3600" smtClean="0"/>
              <a:t>X</a:t>
            </a:r>
            <a:r>
              <a:rPr lang="he-IL" sz="3600" smtClean="0"/>
              <a:t> כוכביות למסך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52165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using  namespace 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int  i=0;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int  numOfAstrix;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cout &lt;&lt; “Please enter the number of astrix: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cin &gt;&gt; numOfAstrix;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while (i &lt; numOfAstrix)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   </a:t>
            </a:r>
            <a:r>
              <a:rPr lang="he-IL" sz="1800" smtClean="0"/>
              <a:t> </a:t>
            </a:r>
            <a:r>
              <a:rPr lang="en-US" sz="1800" smtClean="0"/>
              <a:t>cout &lt;&lt; "*";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     i++;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</a:t>
            </a:r>
            <a:r>
              <a:rPr lang="he-IL" sz="1800" smtClean="0"/>
              <a:t> </a:t>
            </a:r>
            <a:r>
              <a:rPr lang="en-US" sz="1800" smtClean="0"/>
              <a:t>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}</a:t>
            </a: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752600"/>
            <a:ext cx="4752975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  <a:r>
              <a:rPr lang="he-IL" smtClean="0"/>
              <a:t> – </a:t>
            </a:r>
            <a:r>
              <a:rPr lang="he-IL" sz="3600" smtClean="0"/>
              <a:t>חישוב ממוצע עד הכנסת 1-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1054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1700" smtClean="0"/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       int num, counter=0, sum=0;</a:t>
            </a:r>
          </a:p>
          <a:p>
            <a:pPr algn="l" rtl="0">
              <a:buFont typeface="Wingdings" pitchFamily="2" charset="2"/>
              <a:buNone/>
            </a:pPr>
            <a:endParaRPr lang="en-US" sz="1700" smtClean="0"/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  cout &lt;&lt; “Please enter numbers, -1 to stop: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  cin &gt;&gt; num; </a:t>
            </a:r>
          </a:p>
          <a:p>
            <a:pPr algn="l" rtl="0">
              <a:buFont typeface="Wingdings" pitchFamily="2" charset="2"/>
              <a:buNone/>
            </a:pPr>
            <a:endParaRPr lang="en-US" sz="1700" smtClean="0"/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       while (num != -1)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        sum += num;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	counter++;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	cin &gt;&gt; num; 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        cout &lt;&lt; “Average of the “ &lt;&lt; counter &lt;&lt; “ numbers is ” 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			&lt;&lt; (double)sum/counter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700" smtClean="0"/>
              <a:t>}</a:t>
            </a:r>
            <a:endParaRPr lang="he-IL" sz="1700" smtClean="0"/>
          </a:p>
          <a:p>
            <a:pPr algn="l" rtl="0">
              <a:buFont typeface="Wingdings" pitchFamily="2" charset="2"/>
              <a:buNone/>
            </a:pPr>
            <a:endParaRPr lang="en-US" sz="1700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524000"/>
            <a:ext cx="5867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57600" y="4876800"/>
            <a:ext cx="4876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 rtl="1"/>
            <a:r>
              <a:rPr lang="he-IL" sz="1800" b="1">
                <a:solidFill>
                  <a:schemeClr val="bg1"/>
                </a:solidFill>
                <a:latin typeface="Verdana" pitchFamily="34" charset="0"/>
              </a:rPr>
              <a:t>בדוגמא זו מספר האיטרציות אינו ידוע בשום שלב!</a:t>
            </a:r>
            <a:endParaRPr lang="en-US" sz="1800" b="1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counter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לולאת </a:t>
            </a:r>
            <a:r>
              <a:rPr lang="en-US" smtClean="0"/>
              <a:t>while</a:t>
            </a:r>
            <a:r>
              <a:rPr lang="he-IL" smtClean="0"/>
              <a:t> – </a:t>
            </a:r>
            <a:r>
              <a:rPr lang="he-IL" sz="3600" smtClean="0"/>
              <a:t>חישוב עצרת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2251075"/>
            <a:ext cx="87630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int factorial=1, num, i=1;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 cout &lt;&lt; “Please enter a number: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 cin &gt;&gt; num; 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while (i &lt;= num)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 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       factorial *= i;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      i++;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   }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        cout &lt;&lt; num &lt;&lt; “! = “ &lt;&lt; factorial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  <a:endParaRPr lang="he-IL" smtClean="0"/>
          </a:p>
          <a:p>
            <a:pPr algn="l" rtl="0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5867400" y="3505200"/>
          <a:ext cx="2895600" cy="1112838"/>
        </p:xfrm>
        <a:graphic>
          <a:graphicData uri="http://schemas.openxmlformats.org/drawingml/2006/table">
            <a:tbl>
              <a:tblPr/>
              <a:tblGrid>
                <a:gridCol w="1418844"/>
                <a:gridCol w="786638"/>
                <a:gridCol w="69011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factorial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446" name="Picture 1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51911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12605</TotalTime>
  <Words>4407</Words>
  <Application>Microsoft Office PowerPoint</Application>
  <PresentationFormat>On-screen Show (4:3)</PresentationFormat>
  <Paragraphs>2061</Paragraphs>
  <Slides>65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Consolas</vt:lpstr>
      <vt:lpstr>Garamond</vt:lpstr>
      <vt:lpstr>Times New Roman</vt:lpstr>
      <vt:lpstr>Verdana</vt:lpstr>
      <vt:lpstr>Wingdings</vt:lpstr>
      <vt:lpstr>MyOpenU2008aTheme</vt:lpstr>
      <vt:lpstr>Visio</vt:lpstr>
      <vt:lpstr>לולאות</vt:lpstr>
      <vt:lpstr>ביחידה זו נלמד:</vt:lpstr>
      <vt:lpstr>לולאות - מוטיבציה</vt:lpstr>
      <vt:lpstr>לולאת while – דוגמת הדפסת 3 כוכביות למסך</vt:lpstr>
      <vt:lpstr>לולאת while – דוגמת הדפסת 3 כוכביות למסך</vt:lpstr>
      <vt:lpstr>לולאת while</vt:lpstr>
      <vt:lpstr>לולאת while – דוגמת הדפסת X כוכביות למסך</vt:lpstr>
      <vt:lpstr>לולאת while – חישוב ממוצע עד הכנסת 1-</vt:lpstr>
      <vt:lpstr>לולאת while – חישוב עצרת</vt:lpstr>
      <vt:lpstr>לולאת while – חישוב סכום ספרותיו של מספר</vt:lpstr>
      <vt:lpstr>לולאה אינסופית</vt:lpstr>
      <vt:lpstr>לולאה שלא תתבצע</vt:lpstr>
      <vt:lpstr>וכאשר נרצה שהפעולה תתבצע לפחות פעם אחת..</vt:lpstr>
      <vt:lpstr>לולאת do-while </vt:lpstr>
      <vt:lpstr>לולאת do-while</vt:lpstr>
      <vt:lpstr>לולאת do-while |  שימוש בתפריט</vt:lpstr>
      <vt:lpstr>מימוש תפריט</vt:lpstr>
      <vt:lpstr>לולאת  for – הדפסת כל המספרים</vt:lpstr>
      <vt:lpstr>לולאת  for</vt:lpstr>
      <vt:lpstr>לולאת  for – הדפסת כל המספרים האי -הזוגיים</vt:lpstr>
      <vt:lpstr>לולאת  for – הדפסת כל המספרים בסדר יורד</vt:lpstr>
      <vt:lpstr>לולאת  for – הדפסת חזקות של 2</vt:lpstr>
      <vt:lpstr>לולאת  for – הדפסת חזקות של 2 (2 אינדקסים)</vt:lpstr>
      <vt:lpstr>שימוש יעיל ללולאת for</vt:lpstr>
      <vt:lpstr>לולאת for ללא רכיב מסויים</vt:lpstr>
      <vt:lpstr>תרגום מלולאת while ללולאת for</vt:lpstr>
      <vt:lpstr>שימוש בסוגי הלולאות השונים</vt:lpstr>
      <vt:lpstr>הפקודה continue</vt:lpstr>
      <vt:lpstr>הפקודה continue - אפשר גם בלעדיה..</vt:lpstr>
      <vt:lpstr>הפקודה :break מפסיקה את הלולאה מיד</vt:lpstr>
      <vt:lpstr>דוגמה לשימוש ב- break</vt:lpstr>
      <vt:lpstr>הפקודה break – אפשר גם בלעדיה..</vt:lpstr>
      <vt:lpstr>הפקודה break – אפשר גם בלעדיה  כך..</vt:lpstr>
      <vt:lpstr>לולאות מקוננות– הדפסת ריבוע</vt:lpstr>
      <vt:lpstr>לולאות מקוננות – הדפסת מלבן</vt:lpstr>
      <vt:lpstr>לולאות מקוננות – הדפסת משולש</vt:lpstr>
      <vt:lpstr>לולאות מקוננות – הדפסת משולש מיושר לימין</vt:lpstr>
      <vt:lpstr>לולאות מקוננות – הדפסת משולש מיושר לימין – אפשר גם כך..</vt:lpstr>
      <vt:lpstr>הוספת ספרה מימין למספר</vt:lpstr>
      <vt:lpstr>דוגמה: יצירת המספר ההופכי</vt:lpstr>
      <vt:lpstr>תרגיל: יצירת המספר ההופכי</vt:lpstr>
      <vt:lpstr>תרגום לשפת C++</vt:lpstr>
      <vt:lpstr>שמירה על הערך המקורי</vt:lpstr>
      <vt:lpstr>הוספת ספרות משמאל למספר</vt:lpstr>
      <vt:lpstr>הוספת ספרות משמאל למספר - דוגמא</vt:lpstr>
      <vt:lpstr>שימוש באלגוריתם</vt:lpstr>
      <vt:lpstr>תרגום לשפת C++</vt:lpstr>
      <vt:lpstr>גרסה משופרת</vt:lpstr>
      <vt:lpstr>וחידה לסיום!</vt:lpstr>
      <vt:lpstr>הכנה לקראת שיעורי הבית מהיום והלאה</vt:lpstr>
      <vt:lpstr>ביחידה זו למדנו:</vt:lpstr>
      <vt:lpstr>תרגיל 1: יצירת מספר המכיל רק את הספרות הזוגיות</vt:lpstr>
      <vt:lpstr>יצירת מספר המכיל רק  את הספרות הזוגיות</vt:lpstr>
      <vt:lpstr>ובכתיבה פורמאלית</vt:lpstr>
      <vt:lpstr>תרגיל 2: מיזוג ספרות של שני מספרים זהים באורכם</vt:lpstr>
      <vt:lpstr>תרשים זרימה</vt:lpstr>
      <vt:lpstr>ובכתיבה פורמאלית</vt:lpstr>
      <vt:lpstr>תרגיל 3: מציאת הספרה הגדולה ביותר</vt:lpstr>
      <vt:lpstr>בכתיבה פורמאלית</vt:lpstr>
      <vt:lpstr>תרגיל 4: המרה ממספר בינארי לעשרוני</vt:lpstr>
      <vt:lpstr>תרגיל 5: המרה ממספר עשרוני לבינארי</vt:lpstr>
      <vt:lpstr>תרגיל 6: ציור משולש הפוך מוצמד לימין</vt:lpstr>
      <vt:lpstr>תרגיל 7:ציור כתר</vt:lpstr>
      <vt:lpstr>תרגיל 8: משחק הניחושים</vt:lpstr>
      <vt:lpstr>תרגיל 9: ציור שטיח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 loops</dc:title>
  <dc:creator>Keren Kalif</dc:creator>
  <cp:lastModifiedBy>Keren Kalif</cp:lastModifiedBy>
  <cp:revision>181</cp:revision>
  <dcterms:created xsi:type="dcterms:W3CDTF">2008-06-04T06:20:55Z</dcterms:created>
  <dcterms:modified xsi:type="dcterms:W3CDTF">2017-11-03T08:29:58Z</dcterms:modified>
</cp:coreProperties>
</file>