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67" r:id="rId3"/>
    <p:sldId id="268" r:id="rId4"/>
    <p:sldId id="269" r:id="rId5"/>
    <p:sldId id="270" r:id="rId6"/>
    <p:sldId id="323" r:id="rId7"/>
    <p:sldId id="272" r:id="rId8"/>
    <p:sldId id="273" r:id="rId9"/>
    <p:sldId id="289" r:id="rId10"/>
    <p:sldId id="333" r:id="rId11"/>
    <p:sldId id="334" r:id="rId12"/>
    <p:sldId id="325" r:id="rId13"/>
    <p:sldId id="326" r:id="rId14"/>
    <p:sldId id="278" r:id="rId15"/>
    <p:sldId id="327" r:id="rId16"/>
    <p:sldId id="280" r:id="rId17"/>
    <p:sldId id="287" r:id="rId18"/>
    <p:sldId id="283" r:id="rId19"/>
    <p:sldId id="328" r:id="rId20"/>
    <p:sldId id="343" r:id="rId21"/>
    <p:sldId id="341" r:id="rId22"/>
    <p:sldId id="342" r:id="rId23"/>
    <p:sldId id="335" r:id="rId24"/>
    <p:sldId id="351" r:id="rId25"/>
    <p:sldId id="352" r:id="rId26"/>
    <p:sldId id="353" r:id="rId27"/>
    <p:sldId id="354" r:id="rId28"/>
    <p:sldId id="286" r:id="rId29"/>
    <p:sldId id="332" r:id="rId30"/>
    <p:sldId id="329" r:id="rId31"/>
    <p:sldId id="288" r:id="rId32"/>
    <p:sldId id="308" r:id="rId33"/>
    <p:sldId id="309" r:id="rId34"/>
    <p:sldId id="337" r:id="rId35"/>
    <p:sldId id="322" r:id="rId36"/>
    <p:sldId id="317" r:id="rId37"/>
    <p:sldId id="344" r:id="rId38"/>
    <p:sldId id="319" r:id="rId39"/>
    <p:sldId id="291" r:id="rId40"/>
    <p:sldId id="331" r:id="rId41"/>
    <p:sldId id="294" r:id="rId42"/>
    <p:sldId id="293" r:id="rId43"/>
    <p:sldId id="296" r:id="rId44"/>
    <p:sldId id="295" r:id="rId45"/>
    <p:sldId id="298" r:id="rId46"/>
    <p:sldId id="297" r:id="rId47"/>
    <p:sldId id="292" r:id="rId48"/>
    <p:sldId id="299" r:id="rId49"/>
    <p:sldId id="300" r:id="rId50"/>
    <p:sldId id="301" r:id="rId51"/>
    <p:sldId id="303" r:id="rId52"/>
    <p:sldId id="310" r:id="rId53"/>
    <p:sldId id="311" r:id="rId54"/>
    <p:sldId id="312" r:id="rId55"/>
    <p:sldId id="313" r:id="rId56"/>
    <p:sldId id="302" r:id="rId57"/>
    <p:sldId id="304" r:id="rId58"/>
    <p:sldId id="315" r:id="rId59"/>
    <p:sldId id="316" r:id="rId60"/>
    <p:sldId id="305" r:id="rId61"/>
    <p:sldId id="345" r:id="rId62"/>
    <p:sldId id="346" r:id="rId63"/>
    <p:sldId id="347" r:id="rId64"/>
    <p:sldId id="348" r:id="rId65"/>
    <p:sldId id="349" r:id="rId66"/>
    <p:sldId id="350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CCDAE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D2FF6B-8902-446B-B8E3-53FDE47DCED2}" type="datetimeFigureOut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5D996506-271C-4BE1-A58D-4E9F9D06FB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9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FC9406-D117-4054-A00D-B4962C0324E9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585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91FFA-32B8-4328-B805-3462555667C5}" type="slidenum">
              <a:rPr lang="he-IL" smtClean="0"/>
              <a:pPr/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DC33E3-8D53-411B-80BF-A7FA6D5DE11A}" type="slidenum">
              <a:rPr lang="he-IL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05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2D7471-8B3D-47E7-9DFB-AEDA5B142EAE}" type="slidenum">
              <a:rPr lang="he-IL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499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85E86C-D16C-4974-AA99-914702399AF3}" type="slidenum">
              <a:rPr lang="he-IL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86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BB1BA-9677-4E43-A786-7A3B5D0A1E19}" type="slidenum">
              <a:rPr lang="he-IL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258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FA1AFD-5409-44B2-AFB8-264D40553284}" type="slidenum">
              <a:rPr lang="he-IL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64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F4F554-30E5-440B-A364-92D7259AA5EF}" type="slidenum">
              <a:rPr lang="he-IL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72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C080ED-B782-4096-BCFC-D671084E1282}" type="slidenum">
              <a:rPr lang="he-IL" smtClean="0"/>
              <a:pPr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96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91FFA-32B8-4328-B805-3462555667C5}" type="slidenum">
              <a:rPr lang="he-IL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00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91FFA-32B8-4328-B805-3462555667C5}" type="slidenum">
              <a:rPr lang="he-IL" smtClean="0"/>
              <a:pPr/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310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91FFA-32B8-4328-B805-3462555667C5}" type="slidenum">
              <a:rPr lang="he-IL" smtClean="0"/>
              <a:pPr/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017C-AC3F-48FB-BE7A-3D9BB866C38A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16493-37B9-40A0-BB71-368CD5BF4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204B1-CA28-4291-AAB2-BCEABF4D997A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E895D-986E-431D-A60D-13BB294BEC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5C397-3475-469F-9ADF-57A98574B33C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E567-47F2-4094-8BEA-F1276C627E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C4019-FCEB-4F06-B330-602497D736B9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AD440-0D45-43CA-9DD3-D5AF6D1FA5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19EF-2FC4-4861-84FC-49DAD2848959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31630-158A-4589-B969-98B54A3C578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28D1-C26B-4B80-A99B-AB0CEC875666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228E0-742B-4674-A024-305CC35EE4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757DF-DC59-4163-981E-EC350A915ACF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0EBB-3B45-425B-BC49-023C9B27A5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06154-199D-4BA0-B924-83E42D77D4B2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EE57-5E81-405F-B8A6-628E59B695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5257-8D8F-4065-B260-3D4B58CC8D2C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F7D1-D9EA-4D6C-9C54-29CBC06D29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560A5-8545-4732-94F1-21CDC8A67B1D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B9DAE-C4A0-4E0C-B408-28C48204CAA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E1C0F-CB53-411B-878A-A30B31921D0E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FD45-4E70-4D98-AA26-05552BA4D9A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30C3-AE6B-4B38-996E-33626C71D1F7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C2F1-84B8-4D13-BEF6-AFB0332DF63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50FBC-4480-49F5-BFE7-E68677BCCFD4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91CC6-D641-4E85-858F-24352F853A5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C05CE8EC-ABEC-4071-9680-F42D571880F7}" type="datetime1">
              <a:rPr lang="en-US"/>
              <a:pPr>
                <a:defRPr/>
              </a:pPr>
              <a:t>2/21/2018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fld id="{4DEE5710-F771-4606-BB28-B6F2F1F4A96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מערכים</a:t>
            </a:r>
            <a:endParaRPr lang="en-US" sz="360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e-IL" smtClean="0"/>
              <a:t>תוכנית המוצאת את הערך המקסימלי שהוכנס:</a:t>
            </a:r>
            <a:endParaRPr lang="en-US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SIZE=4;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int arr[SIZE], i, max;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cout &lt;&lt; "Enter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      </a:t>
            </a:r>
            <a:r>
              <a:rPr lang="en-US" sz="1600" smtClean="0"/>
              <a:t> </a:t>
            </a:r>
            <a:r>
              <a:rPr lang="en-US" sz="1600" noProof="1" smtClean="0"/>
              <a:t>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</a:t>
            </a:r>
            <a:r>
              <a:rPr lang="en-US" sz="1600" noProof="1" smtClean="0"/>
              <a:t>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max = arr[0];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for (        ;                ;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</a:t>
            </a:r>
            <a:r>
              <a:rPr lang="en-US" sz="1600" noProof="1" smtClean="0"/>
              <a:t>if (arr[i] &gt; max)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</a:t>
            </a:r>
            <a:r>
              <a:rPr lang="en-US" sz="1600" noProof="1" smtClean="0"/>
              <a:t>  max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cout &lt;&lt; "The max is “ &lt;&lt; max &lt;&lt; endl;</a:t>
            </a:r>
            <a:endParaRPr lang="en-US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6096000"/>
            <a:ext cx="7010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ניתוח זמן הריצה של תוכנית זו: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O(main) = O(1) + O(SIZE) + O(SIZE) = O(1) + 2*O(SIZE) = O(SIZE)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גישה לאיברי המערך</a:t>
            </a:r>
            <a:r>
              <a:rPr lang="he-IL" sz="4000" smtClean="0"/>
              <a:t> – לולאות - דוגמא</a:t>
            </a:r>
            <a:endParaRPr lang="en-US" sz="4000" smtClean="0"/>
          </a:p>
        </p:txBody>
      </p:sp>
      <p:sp>
        <p:nvSpPr>
          <p:cNvPr id="1229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1B81A74-9152-4770-A9B4-D60B8E83FB19}" type="slidenum">
              <a:rPr lang="he-IL" sz="1000">
                <a:latin typeface="Verdana" pitchFamily="34" charset="0"/>
              </a:rPr>
              <a:pPr algn="r" rtl="1"/>
              <a:t>10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7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572000"/>
            <a:ext cx="419893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47800" y="4386263"/>
            <a:ext cx="762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=1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4386263"/>
            <a:ext cx="1371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&lt; SIZE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4386263"/>
            <a:ext cx="762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++</a:t>
            </a:r>
            <a:endParaRPr lang="en-US" dirty="0">
              <a:latin typeface="+mn-lt"/>
            </a:endParaRPr>
          </a:p>
        </p:txBody>
      </p:sp>
      <p:graphicFrame>
        <p:nvGraphicFramePr>
          <p:cNvPr id="14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7"/>
          <p:cNvGraphicFramePr>
            <a:graphicFrameLocks noGrp="1"/>
          </p:cNvGraphicFramePr>
          <p:nvPr/>
        </p:nvGraphicFramePr>
        <p:xfrm>
          <a:off x="6553200" y="2133600"/>
          <a:ext cx="2438400" cy="2194560"/>
        </p:xfrm>
        <a:graphic>
          <a:graphicData uri="http://schemas.openxmlformats.org/drawingml/2006/table">
            <a:tbl>
              <a:tblPr/>
              <a:tblGrid>
                <a:gridCol w="990599"/>
                <a:gridCol w="697524"/>
                <a:gridCol w="750277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max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  <p:bldP spid="11" grpId="0"/>
      <p:bldP spid="11" grpId="1"/>
      <p:bldP spid="12" grpId="0"/>
      <p:bldP spid="12" grpId="1"/>
      <p:bldP spid="12" grpId="2"/>
      <p:bldP spid="12" grpId="3"/>
      <p:bldP spid="12" grpId="4"/>
      <p:bldP spid="13" grpId="0"/>
      <p:bldP spid="13" grpId="1"/>
      <p:bldP spid="13" grpId="2"/>
      <p:bldP spid="1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1054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SIZE=4;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int arr[SIZE], maxIndex,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cout &lt;&lt; "Enter “ &lt;&lt; SIZE &lt;&lt; “ numbers: “);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      </a:t>
            </a:r>
            <a:r>
              <a:rPr lang="en-US" sz="1600" smtClean="0"/>
              <a:t> </a:t>
            </a:r>
            <a:r>
              <a:rPr lang="en-US" sz="1600" noProof="1" smtClean="0"/>
              <a:t>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</a:t>
            </a:r>
            <a:r>
              <a:rPr lang="en-US" sz="1600" noProof="1" smtClean="0"/>
              <a:t>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maxIndex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for (         ;                ;         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</a:t>
            </a:r>
            <a:r>
              <a:rPr lang="en-US" sz="1600" smtClean="0"/>
              <a:t>        </a:t>
            </a:r>
            <a:r>
              <a:rPr lang="en-US" sz="1600" noProof="1" smtClean="0"/>
              <a:t>if (arr[i] &gt; arr[maxIndex])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</a:t>
            </a:r>
            <a:r>
              <a:rPr lang="en-US" sz="1600" noProof="1" smtClean="0"/>
              <a:t>  maxIndex =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cout &lt;&lt; "The max is at index “ &lt;&lt; maxIndex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&lt;&lt; “ and its value is “ &lt;&lt;  arr[maxIndex]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מציאת האינדקס המכיל את הערך המקסימלי</a:t>
            </a:r>
            <a:endParaRPr lang="en-US" sz="4000" smtClean="0"/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0BD4511-5B9F-419E-A1E6-35F801E53F90}" type="slidenum">
              <a:rPr lang="he-IL" sz="1000">
                <a:latin typeface="Verdana" pitchFamily="34" charset="0"/>
              </a:rPr>
              <a:pPr algn="r" rtl="1"/>
              <a:t>11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6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7800" y="4005263"/>
            <a:ext cx="762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=1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4005263"/>
            <a:ext cx="13716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&lt; SIZE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4005263"/>
            <a:ext cx="762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++</a:t>
            </a:r>
            <a:endParaRPr lang="en-US" dirty="0">
              <a:latin typeface="+mn-lt"/>
            </a:endParaRPr>
          </a:p>
        </p:txBody>
      </p:sp>
      <p:graphicFrame>
        <p:nvGraphicFramePr>
          <p:cNvPr id="13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77"/>
          <p:cNvGraphicFramePr>
            <a:graphicFrameLocks noGrp="1"/>
          </p:cNvGraphicFramePr>
          <p:nvPr/>
        </p:nvGraphicFramePr>
        <p:xfrm>
          <a:off x="5867400" y="1752600"/>
          <a:ext cx="3048000" cy="2194560"/>
        </p:xfrm>
        <a:graphic>
          <a:graphicData uri="http://schemas.openxmlformats.org/drawingml/2006/table">
            <a:tbl>
              <a:tblPr/>
              <a:tblGrid>
                <a:gridCol w="1524000"/>
                <a:gridCol w="838200"/>
                <a:gridCol w="6858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מערך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he-IL" smtClean="0"/>
              <a:t>כאשר מגדירים מערך ערכי איבריו הוא זבל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he-IL" smtClean="0"/>
              <a:t>ניתן לאתחל את איברי המערך באחת מהדרכים הבאות: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arr1[3] = {5, 3, 1}; </a:t>
            </a: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arr2[]   = {5, 3, 1}; </a:t>
            </a: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arr3[3] = {5}; </a:t>
            </a: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rgbClr val="0080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arr4[3] = {0};</a:t>
            </a:r>
            <a:r>
              <a:rPr lang="he-IL" sz="2000" smtClean="0"/>
              <a:t> </a:t>
            </a:r>
            <a:endParaRPr lang="en-US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200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he-IL" smtClean="0"/>
              <a:t>נשים לב כי רק בעת האיתחול ניתן לתת ערך לכמה איברים יחד! כל נתינת ערך בהמשך הינה השמה, ולא איתחול, ולכן יבוצע על כל איבר בנפרד.</a:t>
            </a:r>
            <a:endParaRPr lang="en-US" smtClean="0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FFC0B28-1C88-4269-945A-466692853937}" type="slidenum">
              <a:rPr lang="he-IL" sz="1000">
                <a:latin typeface="Verdana" pitchFamily="34" charset="0"/>
              </a:rPr>
              <a:pPr algn="r" rtl="1"/>
              <a:t>12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2830513"/>
            <a:ext cx="5105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+mn-lt"/>
              </a:rPr>
              <a:t>//arr1[0]=5, arr1[1]=3, arr1[2]=1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3403600"/>
            <a:ext cx="5105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+mn-lt"/>
              </a:rPr>
              <a:t>//arr2[0]=5, arr2[1]=3, arr2[2]=1                                              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+mn-lt"/>
              </a:rPr>
              <a:t>	and the size of the array is 3!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4038600"/>
            <a:ext cx="510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+mn-lt"/>
              </a:rPr>
              <a:t>//arr3[0]=5, arr3[1]=0, arr3[2]=0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583113"/>
            <a:ext cx="5105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8000"/>
                </a:solidFill>
                <a:latin typeface="+mn-lt"/>
              </a:rPr>
              <a:t>//arr4[0]=0, arr4[1]=0, arr4[2]=0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מערך: הגדרת הגודל והערכים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endParaRPr lang="he-IL" smtClean="0"/>
          </a:p>
          <a:p>
            <a:r>
              <a:rPr lang="he-IL" sz="3200" smtClean="0"/>
              <a:t>עבור המערכים הבאים:</a:t>
            </a:r>
            <a:endParaRPr lang="en-US" sz="32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   numbers[3]   = {5, 3, 1};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char letters[3] = {‘m’, ‘A’, ‘k’};</a:t>
            </a:r>
            <a:endParaRPr lang="he-IL" sz="2400" smtClean="0"/>
          </a:p>
          <a:p>
            <a:r>
              <a:rPr lang="he-IL" sz="3200" smtClean="0"/>
              <a:t>הזכרון יראה כך:</a:t>
            </a:r>
            <a:endParaRPr lang="en-US" sz="3200" smtClean="0"/>
          </a:p>
        </p:txBody>
      </p:sp>
      <p:graphicFrame>
        <p:nvGraphicFramePr>
          <p:cNvPr id="17443" name="Group 35"/>
          <p:cNvGraphicFramePr>
            <a:graphicFrameLocks noGrp="1"/>
          </p:cNvGraphicFramePr>
          <p:nvPr>
            <p:ph sz="half" idx="2"/>
          </p:nvPr>
        </p:nvGraphicFramePr>
        <p:xfrm>
          <a:off x="609600" y="3863975"/>
          <a:ext cx="3962400" cy="2678113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numbers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letters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‘k’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E7B586F-92D9-4237-B6E6-6C21AF4575FF}" type="slidenum">
              <a:rPr lang="he-IL" sz="1000">
                <a:latin typeface="Verdana" pitchFamily="34" charset="0"/>
              </a:rPr>
              <a:pPr algn="r" rtl="1"/>
              <a:t>13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מערך: הגדרת הערכים בלבד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עבור המערך הבא:</a:t>
            </a:r>
            <a:endParaRPr lang="en-US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numbers[] = {5, 3.2, 1.1}; </a:t>
            </a:r>
            <a:endParaRPr lang="he-IL" sz="2400" smtClean="0"/>
          </a:p>
          <a:p>
            <a:pPr>
              <a:lnSpc>
                <a:spcPct val="90000"/>
              </a:lnSpc>
            </a:pPr>
            <a:r>
              <a:rPr lang="he-IL" smtClean="0"/>
              <a:t>הזכרון יראה כך:</a:t>
            </a:r>
            <a:endParaRPr lang="en-US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he-IL" smtClean="0"/>
              <a:t>נשים לב שאין צורך בהגדרת גודל המערך, הקומפיילר יודע זאת לבד לפי מספר הערכים שאותחלו</a:t>
            </a:r>
            <a:endParaRPr lang="en-US" smtClean="0"/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2"/>
          </p:nvPr>
        </p:nvGraphicFramePr>
        <p:xfrm>
          <a:off x="4495800" y="3455988"/>
          <a:ext cx="3962400" cy="1347788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double[]: numbers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0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743CC1B5-D742-4D48-B633-400A593F5821}" type="slidenum">
              <a:rPr lang="he-IL" sz="1000">
                <a:latin typeface="Verdana" pitchFamily="34" charset="0"/>
              </a:rPr>
              <a:pPr algn="r" rtl="1"/>
              <a:t>14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אתחול מערך: </a:t>
            </a:r>
            <a:r>
              <a:rPr lang="he-IL" sz="3600" smtClean="0"/>
              <a:t>הגדרת גודל וחלק מהערכים</a:t>
            </a:r>
            <a:endParaRPr lang="en-US" sz="36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r>
              <a:rPr lang="he-IL" smtClean="0"/>
              <a:t> כאשר נגדיר מערך באופן הבא:</a:t>
            </a:r>
            <a:endParaRPr lang="en-US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int numbers[3] = {5};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he-IL" smtClean="0"/>
              <a:t>הזכרון יראה כך:</a:t>
            </a:r>
            <a:endParaRPr lang="en-US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</a:pPr>
            <a:r>
              <a:rPr lang="he-IL" smtClean="0"/>
              <a:t>כאשר מאתחלים את איברי המערך באופן חלקי, שאר האיברים מקבלים ערך 0 (בניגוד לזבל שהיה אם לא היינו מאתחלים כלל)</a:t>
            </a:r>
            <a:endParaRPr lang="en-US" smtClean="0"/>
          </a:p>
        </p:txBody>
      </p:sp>
      <p:graphicFrame>
        <p:nvGraphicFramePr>
          <p:cNvPr id="62468" name="Group 4"/>
          <p:cNvGraphicFramePr>
            <a:graphicFrameLocks noGrp="1"/>
          </p:cNvGraphicFramePr>
          <p:nvPr>
            <p:ph sz="half" idx="2"/>
          </p:nvPr>
        </p:nvGraphicFramePr>
        <p:xfrm>
          <a:off x="4495800" y="3608388"/>
          <a:ext cx="3962400" cy="1344613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 numbers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36DAA63-E675-421C-9E8B-96F195BBD478}" type="slidenum">
              <a:rPr lang="he-IL" sz="1000">
                <a:latin typeface="Verdana" pitchFamily="34" charset="0"/>
              </a:rPr>
              <a:pPr algn="r" rtl="1"/>
              <a:t>15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אתחול מערך: </a:t>
            </a:r>
            <a:r>
              <a:rPr lang="he-IL" sz="4000" smtClean="0"/>
              <a:t>איפוס כל איברי המערך</a:t>
            </a:r>
            <a:endParaRPr 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305800" cy="4800600"/>
          </a:xfrm>
        </p:spPr>
        <p:txBody>
          <a:bodyPr/>
          <a:lstStyle/>
          <a:p>
            <a:r>
              <a:rPr lang="he-IL" sz="3200" smtClean="0"/>
              <a:t> כאשר נגדיר מערך באופן הבא:</a:t>
            </a:r>
            <a:endParaRPr lang="en-US" sz="32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numbers[3] = {0}; </a:t>
            </a:r>
            <a:endParaRPr lang="he-IL" sz="2400" smtClean="0"/>
          </a:p>
          <a:p>
            <a:r>
              <a:rPr lang="he-IL" sz="3200" smtClean="0"/>
              <a:t>הזכרון יראה כך:</a:t>
            </a:r>
            <a:endParaRPr lang="en-US" sz="3200" smtClean="0"/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endParaRPr lang="he-IL" sz="3200" smtClean="0"/>
          </a:p>
          <a:p>
            <a:r>
              <a:rPr lang="he-IL" sz="3200" smtClean="0"/>
              <a:t>זהו מקרה פרטי של צורת האתחול הקודמת</a:t>
            </a:r>
            <a:endParaRPr lang="en-US" sz="3200" smtClean="0"/>
          </a:p>
        </p:txBody>
      </p:sp>
      <p:graphicFrame>
        <p:nvGraphicFramePr>
          <p:cNvPr id="63492" name="Group 4"/>
          <p:cNvGraphicFramePr>
            <a:graphicFrameLocks noGrp="1"/>
          </p:cNvGraphicFramePr>
          <p:nvPr>
            <p:ph sz="half" idx="2"/>
          </p:nvPr>
        </p:nvGraphicFramePr>
        <p:xfrm>
          <a:off x="4495800" y="3455988"/>
          <a:ext cx="3962400" cy="1344613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[]:numbers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498955E-4C89-4307-80A2-B51C2E8F758A}" type="slidenum">
              <a:rPr lang="he-IL" sz="1000">
                <a:latin typeface="Verdana" pitchFamily="34" charset="0"/>
              </a:rPr>
              <a:pPr algn="r" rtl="1"/>
              <a:t>16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הפונקציה </a:t>
            </a:r>
            <a:r>
              <a:rPr lang="en-US" smtClean="0"/>
              <a:t>sizeof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z="2000" smtClean="0"/>
              <a:t> </a:t>
            </a:r>
            <a:r>
              <a:rPr lang="en-US" sz="2400" smtClean="0"/>
              <a:t>sizeof</a:t>
            </a:r>
            <a:r>
              <a:rPr lang="he-IL" sz="2400" smtClean="0"/>
              <a:t>  היא פונקציה המקבלת משתנה או טיפוס ומחזירה את מספר הבתים שהוא תופס בזיכרון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800" smtClean="0"/>
              <a:t>int        num;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double  d;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char     ch;</a:t>
            </a:r>
          </a:p>
          <a:p>
            <a:pPr algn="l" rtl="0">
              <a:buFont typeface="Wingdings" pitchFamily="2" charset="2"/>
              <a:buNone/>
            </a:pPr>
            <a:endParaRPr lang="en-US" sz="1800" smtClean="0"/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"sizeof(int)=" &lt;&lt; sizeof(int)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&lt;&lt; "\t sizeof(num)=" &lt;&lt; sizeof(num)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"sizeof(double)=" &lt;&lt; sizeof(double)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&lt;&lt; "\t sizeof(d)=" &lt;&lt; sizeof(d)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"sizeof(char)=" &lt;&lt; sizeof(char)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	&lt;&lt; "\t sizeof(ch)=" &lt;&lt; sizeof(ch)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738" y="2498725"/>
            <a:ext cx="4310062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4AC36F69-20A0-42A8-98B4-852CB5AC4CF8}" type="slidenum">
              <a:rPr lang="he-IL" sz="1000">
                <a:latin typeface="Verdana" pitchFamily="34" charset="0"/>
              </a:rPr>
              <a:pPr algn="r" rtl="1"/>
              <a:t>17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גודל המערך בזיכרון הוא </a:t>
            </a:r>
            <a:r>
              <a:rPr lang="en-US" smtClean="0"/>
              <a:t>SIZE*sizeof(type)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יהיו מקרים בהם נרצה לדעת בזמן ריצה כמה איברים יש במערך, ולא תמיד הגודל מוגדר לנו, למשל: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 arr[] = {4, 3, 2, 7};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en-US" sz="2000" b="1" noProof="1" smtClean="0"/>
              <a:t>int size = sizeof(arr) / sizeof(int);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"There are “ &lt;&lt; size &lt;&lt; “ numbers in the array: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for (int  i=0 ; i &lt; size ; i++)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cout &lt;&lt; arr[i] &lt;&lt; “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"\n”;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חישוב גודל המערך</a:t>
            </a:r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525" y="3140075"/>
            <a:ext cx="50196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4F3F9E3-B9FF-4380-B407-D2E9DC6522F4}" type="slidenum">
              <a:rPr lang="he-IL" sz="1000">
                <a:latin typeface="Verdana" pitchFamily="34" charset="0"/>
              </a:rPr>
              <a:pPr algn="r" rtl="1"/>
              <a:t>18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ניתן לחשב את כמות האיברים במערך גם באופן הבא: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arr[] = {4, 3, 2, 7};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size = sizeof(arr) / sizeof(int);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…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he-IL" sz="2000" smtClean="0"/>
          </a:p>
          <a:p>
            <a:pPr>
              <a:lnSpc>
                <a:spcPct val="90000"/>
              </a:lnSpc>
            </a:pPr>
            <a:r>
              <a:rPr lang="he-IL" smtClean="0"/>
              <a:t>דרך זו עדיפה, שכן אם נשנה את טיפוס איברי המערך לא נצטרך לתקן את השורה המחשבת את ה- </a:t>
            </a:r>
            <a:r>
              <a:rPr lang="en-US" smtClean="0"/>
              <a:t>size</a:t>
            </a: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חישוב גודל המערך </a:t>
            </a:r>
            <a:r>
              <a:rPr lang="he-IL" sz="4000" smtClean="0"/>
              <a:t>(2)</a:t>
            </a:r>
            <a:endParaRPr lang="en-US" sz="4000" smtClean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D8ABCFE0-C5F3-454F-9BB8-7E78E8C3DBDA}" type="slidenum">
              <a:rPr lang="he-IL" sz="1000">
                <a:latin typeface="Verdana" pitchFamily="34" charset="0"/>
              </a:rPr>
              <a:pPr algn="r" rtl="1"/>
              <a:t>19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24200" y="2971800"/>
            <a:ext cx="2286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en-US" sz="2400" b="1"/>
              <a:t>sizeof(arr[0])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3657600" y="3429000"/>
            <a:ext cx="1295400" cy="3810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3733800" y="3505200"/>
            <a:ext cx="1143000" cy="2286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כיצד מערך נראה בזיכרון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גישה לאיברי המערך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אתחול מערך 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</a:t>
            </a:r>
            <a:r>
              <a:rPr lang="en-US" smtClean="0"/>
              <a:t>sizeof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חריגה מגבולות המערך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השמת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דו-מימדי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רב-מימדי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typedef</a:t>
            </a:r>
            <a:r>
              <a:rPr lang="he-IL" smtClean="0"/>
              <a:t> למערך</a:t>
            </a:r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0C58178-46E1-4A82-B2A6-E6EBECE8A9D4}" type="slidenum">
              <a:rPr lang="he-IL" sz="1000">
                <a:latin typeface="Verdana" pitchFamily="34" charset="0"/>
              </a:rPr>
              <a:pPr algn="r" rtl="1"/>
              <a:t>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smtClean="0"/>
              <a:t>דוגמא: </a:t>
            </a:r>
            <a:r>
              <a:rPr lang="he-IL" sz="3600" smtClean="0"/>
              <a:t>הדפסת היסטוגרמה </a:t>
            </a:r>
            <a:r>
              <a:rPr lang="en-US" sz="3600" smtClean="0"/>
              <a:t> </a:t>
            </a:r>
            <a:r>
              <a:rPr lang="he-IL" sz="3600" smtClean="0"/>
              <a:t>של ערכי המערך</a:t>
            </a:r>
            <a:endParaRPr lang="en-US" sz="36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458200" cy="51816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 main()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int  arr[] = {4, 3, 2, 7};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800" noProof="1" smtClean="0"/>
              <a:t>    int  size = sizeof(arr) / 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    cout &lt;&lt; "There are “ &lt;&lt; size &lt;&lt; “ numbers in the array: 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for (             ;                 ;           ) 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cout &lt;&lt; arr[i]  &lt;&lt; “: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for  (int j=0 ; j &lt; arr[i] ; j++)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    cout &lt;&lt; "*";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6629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F7F89FF8-643C-438F-B540-0AF7A56F791D}" type="slidenum">
              <a:rPr lang="he-IL" sz="1000">
                <a:latin typeface="Verdana" pitchFamily="34" charset="0"/>
              </a:rPr>
              <a:pPr algn="r" rtl="1"/>
              <a:t>20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</a:t>
            </a:r>
            <a:r>
              <a:rPr lang="en-US" sz="1000" dirty="0" err="1">
                <a:latin typeface="Verdana" pitchFamily="34" charset="0"/>
              </a:rPr>
              <a:t>Keren</a:t>
            </a:r>
            <a:r>
              <a:rPr lang="en-US" sz="1000" dirty="0">
                <a:latin typeface="Verdana" pitchFamily="34" charset="0"/>
              </a:rPr>
              <a:t>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371" y="5334000"/>
            <a:ext cx="60742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9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3000" y="3212068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noProof="1" smtClean="0">
                <a:latin typeface="+mn-lt"/>
              </a:rPr>
              <a:t>int  i=0 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3212068"/>
            <a:ext cx="112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noProof="1" smtClean="0">
                <a:latin typeface="+mn-lt"/>
              </a:rPr>
              <a:t> i &lt; size</a:t>
            </a:r>
            <a:endParaRPr lang="en-US" sz="18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32120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noProof="1" smtClean="0">
                <a:latin typeface="+mn-lt"/>
              </a:rPr>
              <a:t>i++</a:t>
            </a: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4200" y="14286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1828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2590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4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1447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1885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1400" y="2266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26478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*******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8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9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8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9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05843"/>
              </p:ext>
            </p:extLst>
          </p:nvPr>
        </p:nvGraphicFramePr>
        <p:xfrm>
          <a:off x="6781799" y="3429000"/>
          <a:ext cx="2133601" cy="2560320"/>
        </p:xfrm>
        <a:graphic>
          <a:graphicData uri="http://schemas.openxmlformats.org/drawingml/2006/table">
            <a:tbl>
              <a:tblPr/>
              <a:tblGrid>
                <a:gridCol w="894735"/>
                <a:gridCol w="619433"/>
                <a:gridCol w="619433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5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allAtOnce"/>
      <p:bldP spid="12" grpId="1" build="allAtOnce"/>
      <p:bldP spid="12" grpId="2" build="allAtOnce"/>
      <p:bldP spid="12" grpId="3" build="allAtOnce"/>
      <p:bldP spid="12" grpId="4" build="allAtOnce"/>
      <p:bldP spid="13" grpId="0"/>
      <p:bldP spid="13" grpId="1"/>
      <p:bldP spid="13" grpId="2"/>
      <p:bldP spid="13" grpId="3"/>
      <p:bldP spid="13" grpId="4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הגדרה: מערך סימטרי (פלינדרום)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/>
              <a:t>מערך שאם נקרא את ערכיו משמאל לימין או ההפך נקבל אותו הדבר</a:t>
            </a:r>
          </a:p>
        </p:txBody>
      </p:sp>
      <p:pic>
        <p:nvPicPr>
          <p:cNvPr id="9" name="Picture 14" descr="C:\Data\Dropbox\לסנכרן\Teaching\בדיחות מתכנתים\palindrom c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19350"/>
            <a:ext cx="54102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F94FBB8-1B85-459E-A9C5-2C489E0921F0}" type="slidenum">
              <a:rPr lang="he-IL" sz="1000">
                <a:latin typeface="Verdana" pitchFamily="34" charset="0"/>
              </a:rPr>
              <a:pPr algn="r" rtl="1"/>
              <a:t>21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38300"/>
            <a:ext cx="6553200" cy="49149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והנה דוגמאות נוספות</a:t>
            </a:r>
            <a:endParaRPr lang="en-US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B2043E5-7680-497F-970B-582F8E6FC54A}" type="slidenum">
              <a:rPr lang="he-IL" sz="1000">
                <a:latin typeface="Verdana" pitchFamily="34" charset="0"/>
              </a:rPr>
              <a:pPr algn="r" rtl="1"/>
              <a:t>22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האם איברי המערך סימטריים</a:t>
            </a:r>
            <a:endParaRPr lang="en-US" sz="20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82000" cy="51816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 SIZE=5;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arr</a:t>
            </a:r>
            <a:r>
              <a:rPr lang="en-US" sz="1400" dirty="0" smtClean="0"/>
              <a:t>[SIZE], </a:t>
            </a:r>
            <a:r>
              <a:rPr lang="en-US" sz="1400" dirty="0" smtClean="0"/>
              <a:t>left</a:t>
            </a:r>
            <a:r>
              <a:rPr lang="en-US" sz="1400" dirty="0" smtClean="0"/>
              <a:t>, right;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        bool  </a:t>
            </a:r>
            <a:r>
              <a:rPr lang="en-US" sz="1400" dirty="0" err="1" smtClean="0"/>
              <a:t>isSymetric</a:t>
            </a:r>
            <a:r>
              <a:rPr lang="en-US" sz="1400" dirty="0" smtClean="0"/>
              <a:t>=true;</a:t>
            </a:r>
          </a:p>
          <a:p>
            <a:pPr algn="l" rtl="0"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"Enter “ &lt;&lt; SIZE &lt;&lt; “ numbers: “;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dirty="0" smtClean="0"/>
              <a:t>       for </a:t>
            </a:r>
            <a:r>
              <a:rPr lang="nn-NO" sz="1400" dirty="0" smtClean="0"/>
              <a:t>(int i=0 </a:t>
            </a:r>
            <a:r>
              <a:rPr lang="nn-NO" sz="1400" dirty="0" smtClean="0"/>
              <a:t>; i &lt; SIZE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      </a:t>
            </a:r>
            <a:r>
              <a:rPr lang="en-US" sz="1400" dirty="0" err="1" smtClean="0"/>
              <a:t>cin</a:t>
            </a:r>
            <a:r>
              <a:rPr lang="en-US" sz="1400" dirty="0" smtClean="0"/>
              <a:t> &gt;&gt; </a:t>
            </a:r>
            <a:r>
              <a:rPr lang="en-US" sz="1400" dirty="0" err="1" smtClean="0"/>
              <a:t>arr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pPr algn="l" rtl="0"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for (left=0, right=SIZE-1; left &lt; right &amp;&amp; </a:t>
            </a:r>
            <a:r>
              <a:rPr lang="en-US" sz="1400" dirty="0" err="1" smtClean="0"/>
              <a:t>isSymetric</a:t>
            </a:r>
            <a:r>
              <a:rPr lang="en-US" sz="1400" dirty="0" smtClean="0"/>
              <a:t> ; left++, right--)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      if (</a:t>
            </a:r>
            <a:r>
              <a:rPr lang="en-US" sz="1400" dirty="0" err="1" smtClean="0"/>
              <a:t>arr</a:t>
            </a:r>
            <a:r>
              <a:rPr lang="en-US" sz="1400" dirty="0" smtClean="0"/>
              <a:t>[left] != </a:t>
            </a:r>
            <a:r>
              <a:rPr lang="en-US" sz="1400" dirty="0" err="1" smtClean="0"/>
              <a:t>arr</a:t>
            </a:r>
            <a:r>
              <a:rPr lang="en-US" sz="1400" dirty="0" smtClean="0"/>
              <a:t>[right])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	  </a:t>
            </a:r>
            <a:r>
              <a:rPr lang="en-US" sz="1400" dirty="0" err="1" smtClean="0"/>
              <a:t>isSymetric</a:t>
            </a:r>
            <a:r>
              <a:rPr lang="en-US" sz="1400" dirty="0" smtClean="0"/>
              <a:t> = false;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}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if (</a:t>
            </a:r>
            <a:r>
              <a:rPr lang="en-US" sz="1400" dirty="0" err="1" smtClean="0"/>
              <a:t>isSymetric</a:t>
            </a:r>
            <a:r>
              <a:rPr lang="en-US" sz="1400" dirty="0" smtClean="0"/>
              <a:t>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"The array is </a:t>
            </a:r>
            <a:r>
              <a:rPr lang="en-US" sz="1400" dirty="0" err="1" smtClean="0"/>
              <a:t>symetric</a:t>
            </a:r>
            <a:r>
              <a:rPr lang="en-US" sz="1400" dirty="0" smtClean="0"/>
              <a:t>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else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	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"The array is NOT </a:t>
            </a:r>
            <a:r>
              <a:rPr lang="en-US" sz="1400" dirty="0" err="1" smtClean="0"/>
              <a:t>symetric</a:t>
            </a:r>
            <a:r>
              <a:rPr lang="en-US" sz="1400" dirty="0" smtClean="0"/>
              <a:t>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dirty="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400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00200"/>
            <a:ext cx="406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667000"/>
            <a:ext cx="39624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C0CD609E-8479-4D7C-B5D9-BECDEC5F4C9A}" type="slidenum">
              <a:rPr lang="he-IL" sz="1000">
                <a:latin typeface="Verdana" pitchFamily="34" charset="0"/>
              </a:rPr>
              <a:pPr algn="r" rtl="1"/>
              <a:t>23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38800" y="518160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10200" y="4572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38800" y="60960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isSymetric =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924800" y="4572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5562600" y="4876800"/>
            <a:ext cx="381000" cy="6096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H="1">
            <a:off x="8077200" y="4953000"/>
            <a:ext cx="152400" cy="4572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5562600" y="4876800"/>
            <a:ext cx="914400" cy="4572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696200" y="4953000"/>
            <a:ext cx="533400" cy="3810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638800" y="60960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isSymetric =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638800" y="518160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5562600" y="4876800"/>
            <a:ext cx="1524000" cy="4572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H="1">
            <a:off x="7162800" y="4953000"/>
            <a:ext cx="1066800" cy="3810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  <p:bldP spid="11" grpId="1"/>
      <p:bldP spid="11" grpId="2"/>
      <p:bldP spid="11" grpId="3"/>
      <p:bldP spid="12" grpId="0"/>
      <p:bldP spid="12" grpId="1"/>
      <p:bldP spid="12" grpId="2"/>
      <p:bldP spid="31" grpId="0"/>
      <p:bldP spid="31" grpId="1"/>
      <p:bldP spid="31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עושה הקוד הבא?</a:t>
            </a:r>
            <a:endParaRPr lang="en-US" dirty="0" smtClean="0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62E8E5E-D316-49F0-BC9A-518924557C59}" type="slidenum">
              <a:rPr lang="he-IL" sz="1000">
                <a:latin typeface="Verdana" pitchFamily="34" charset="0"/>
              </a:rPr>
              <a:pPr algn="r" rtl="1"/>
              <a:t>24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841" y="1608961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= { ? , ? , ? , ? , ? };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 = 1;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= 1;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 == 5)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257800" y="1532761"/>
            <a:ext cx="3429000" cy="677039"/>
          </a:xfrm>
          <a:prstGeom prst="wedgeRoundRectCallout">
            <a:avLst>
              <a:gd name="adj1" fmla="val -83462"/>
              <a:gd name="adj2" fmla="val 59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כמובן שתחביר לא תקין, אך נניח שאלו ערכים כלשהם לצרכי התרגיל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257800" y="3518580"/>
            <a:ext cx="3429000" cy="677039"/>
          </a:xfrm>
          <a:prstGeom prst="wedgeRoundRectCallout">
            <a:avLst>
              <a:gd name="adj1" fmla="val -116434"/>
              <a:gd name="adj2" fmla="val 165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ספירת מספר האיברים שערכיהם זהים לערך האיבר הראשון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257799" y="4773570"/>
            <a:ext cx="3437641" cy="1017630"/>
          </a:xfrm>
          <a:prstGeom prst="wedgeRoundRectCallout">
            <a:avLst>
              <a:gd name="adj1" fmla="val -117994"/>
              <a:gd name="adj2" fmla="val -4786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אם התנאי מתקיים, משמע כל ערכי המערך זהים והתוכנית תדפיס 1, אחרת תדפיס 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65841" y="653876"/>
            <a:ext cx="2985941" cy="65976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קוד חביב, אך אפשר לכתוב אותו יותר קצר ופחות מסורבל</a:t>
            </a:r>
            <a:endParaRPr lang="he-IL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 bwMode="auto">
          <a:xfrm>
            <a:off x="5068087" y="3821959"/>
            <a:ext cx="3657600" cy="1573170"/>
          </a:xfrm>
          <a:prstGeom prst="wedgeRoundRectCallout">
            <a:avLst>
              <a:gd name="adj1" fmla="val -96865"/>
              <a:gd name="adj2" fmla="val 1556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התוכנית מדפיסה 0 במידה וקיים ערך שאינו זהה לערך האיבר הראשון ויוצאת, כלומר התוכנית מדפיסה 1 אם ערכי כל האיברים זהים, אחרת מדפיסה 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53000" y="2890786"/>
            <a:ext cx="3820213" cy="665502"/>
          </a:xfrm>
          <a:prstGeom prst="wedgeRoundRectCallout">
            <a:avLst>
              <a:gd name="adj1" fmla="val -138815"/>
              <a:gd name="adj2" fmla="val 102085"/>
              <a:gd name="adj3" fmla="val 16667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זוהי צורת כתיבה עובדת, אבל עקומה!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לא נכתוב תנאי אם הגוף שלו ריק!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עושה הקוד הבא?</a:t>
            </a:r>
            <a:endParaRPr lang="en-US" dirty="0" smtClean="0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62E8E5E-D316-49F0-BC9A-518924557C59}" type="slidenum">
              <a:rPr lang="he-IL" sz="1000">
                <a:latin typeface="Verdana" pitchFamily="34" charset="0"/>
              </a:rPr>
              <a:pPr algn="r" rtl="1"/>
              <a:t>25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841" y="1608961"/>
            <a:ext cx="586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= { ? , ? , ? , ? , ? };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= 1;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tabLst>
                <a:tab pos="1347788" algn="l"/>
              </a:tabLst>
            </a:pPr>
            <a:r>
              <a:rPr lang="he-I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972669" y="5539819"/>
            <a:ext cx="2719238" cy="1013381"/>
          </a:xfrm>
          <a:prstGeom prst="wedgeRoundRectCallout">
            <a:avLst>
              <a:gd name="adj1" fmla="val -168742"/>
              <a:gd name="adj2" fmla="val -885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לידע כללי, 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return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 הינה פקודה המסיימת את ה- 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main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 באופן </a:t>
            </a:r>
            <a:r>
              <a:rPr lang="he-IL" b="1" dirty="0" err="1" smtClean="0">
                <a:solidFill>
                  <a:schemeClr val="bg1"/>
                </a:solidFill>
                <a:latin typeface="Verdana" pitchFamily="34" charset="0"/>
              </a:rPr>
              <a:t>מיידי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שדרוג הקוד הקודם</a:t>
            </a:r>
            <a:endParaRPr lang="en-US" dirty="0" smtClean="0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62E8E5E-D316-49F0-BC9A-518924557C59}" type="slidenum">
              <a:rPr lang="he-IL" sz="1000">
                <a:latin typeface="Verdana" pitchFamily="34" charset="0"/>
              </a:rPr>
              <a:pPr algn="r" rtl="1"/>
              <a:t>26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841" y="1608961"/>
            <a:ext cx="586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= { ? , ? , ? , ? , ? };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= 1;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tabLst>
                <a:tab pos="1347788" algn="l"/>
              </a:tabLst>
            </a:pPr>
            <a:r>
              <a:rPr lang="he-I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447800" y="3347496"/>
            <a:ext cx="2590800" cy="216155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1371600" y="3375447"/>
            <a:ext cx="2743200" cy="20815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038600" y="3527847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>
              <a:tabLst>
                <a:tab pos="1347788" algn="l"/>
              </a:tabLst>
            </a:pPr>
            <a:r>
              <a:rPr lang="he-IL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tabLst>
                <a:tab pos="1347788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2472" y="2557946"/>
            <a:ext cx="2378698" cy="4216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לא נכתוב תנאים ריקים!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77280" y="3053402"/>
            <a:ext cx="2971800" cy="4216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אין בעיה לכתוב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if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 בלי </a:t>
            </a:r>
            <a:r>
              <a:rPr lang="en-US" b="1" dirty="0">
                <a:solidFill>
                  <a:schemeClr val="bg1"/>
                </a:solidFill>
                <a:latin typeface="Verdana" pitchFamily="34" charset="0"/>
              </a:rPr>
              <a:t>!else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4495800" y="5118362"/>
            <a:ext cx="4188643" cy="67283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כדאי </a:t>
            </a:r>
            <a:r>
              <a:rPr lang="he-IL" b="1" dirty="0">
                <a:solidFill>
                  <a:schemeClr val="bg1"/>
                </a:solidFill>
                <a:latin typeface="Verdana" pitchFamily="34" charset="0"/>
              </a:rPr>
              <a:t>לזכור שניתן להשתמש גם בבדיקת שונה (=!) ולא רק בבדיקת שוויון 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(==)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14400" y="847725"/>
            <a:ext cx="2985941" cy="42163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זו גרסת הקוד האופטימלית!</a:t>
            </a:r>
            <a:endParaRPr lang="he-IL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4164880" y="3374205"/>
            <a:ext cx="443059" cy="2209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493246" y="4460779"/>
            <a:ext cx="379430" cy="183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163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5" grpId="0" animBg="1"/>
      <p:bldP spid="16" grpId="0" animBg="1"/>
      <p:bldP spid="17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304800" y="1417638"/>
            <a:ext cx="1905000" cy="2587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טעות נפוצה</a:t>
            </a:r>
            <a:endParaRPr lang="en-US" dirty="0" smtClean="0"/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62E8E5E-D316-49F0-BC9A-518924557C59}" type="slidenum">
              <a:rPr lang="he-IL" sz="1000">
                <a:latin typeface="Verdana" pitchFamily="34" charset="0"/>
              </a:rPr>
              <a:pPr algn="r" rtl="1"/>
              <a:t>27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60544"/>
            <a:ext cx="5867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 = { ? , ? , ? , ? , ? };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1; i &lt; 5; i++)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>
              <a:tabLst>
                <a:tab pos="1347788" algn="l"/>
              </a:tabLst>
            </a:pPr>
            <a:r>
              <a:rPr lang="he-I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>
              <a:tabLst>
                <a:tab pos="1347788" algn="l"/>
              </a:tabLst>
            </a:pPr>
            <a:r>
              <a:rPr lang="he-I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1"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>
              <a:tabLst>
                <a:tab pos="13477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295400" y="4419600"/>
            <a:ext cx="1949189" cy="125446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1219200" y="4419600"/>
            <a:ext cx="1980120" cy="122430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4495800" y="4770095"/>
            <a:ext cx="4188643" cy="1000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כי באופן כתיבה זו תודפס 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תשובה 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כבר אחרי הסיבוב הראשון של הלולאה, ולמעשה ייבדק רק הזוג הראשון במערך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387812" y="4191000"/>
            <a:ext cx="2178377" cy="415372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לא כל 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if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 חייב 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else</a:t>
            </a:r>
            <a:r>
              <a:rPr lang="he-IL" b="1" dirty="0" smtClean="0">
                <a:solidFill>
                  <a:schemeClr val="bg1"/>
                </a:solidFill>
                <a:latin typeface="Verdana" pitchFamily="34" charset="0"/>
              </a:rPr>
              <a:t>!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he-IL" sz="1400" b="1" smtClean="0"/>
          </a:p>
          <a:p>
            <a:pPr>
              <a:lnSpc>
                <a:spcPct val="80000"/>
              </a:lnSpc>
            </a:pPr>
            <a:r>
              <a:rPr lang="he-IL" b="1" smtClean="0"/>
              <a:t>בהמשך נראה מה היה קורה אם המשתמש היה מכניס ערך שאינו בין 1 ל-7!</a:t>
            </a:r>
            <a:endParaRPr lang="en-US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היום המועדף בשבוע - פלט</a:t>
            </a: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27200"/>
            <a:ext cx="57912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5229AC0-661F-426E-8113-76B1B27F28C3}" type="slidenum">
              <a:rPr lang="he-IL" sz="1000">
                <a:latin typeface="Verdana" pitchFamily="34" charset="0"/>
              </a:rPr>
              <a:pPr algn="r" rtl="1"/>
              <a:t>28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const  int  EXIT = -1;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i,</a:t>
            </a:r>
            <a:r>
              <a:rPr lang="he-IL" sz="1400" noProof="1" smtClean="0"/>
              <a:t> </a:t>
            </a:r>
            <a:r>
              <a:rPr lang="en-US" sz="1400" noProof="1" smtClean="0"/>
              <a:t>daysFrequency[7] = {0}</a:t>
            </a:r>
            <a:r>
              <a:rPr lang="en-US" sz="1400" smtClean="0"/>
              <a:t>, </a:t>
            </a:r>
            <a:r>
              <a:rPr lang="en-US" sz="1400" noProof="1" smtClean="0"/>
              <a:t>day, maxDayIndex;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do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     cout &lt;&lt; "Insert the day you like most (1-7), “ &lt;&lt; EXIT &lt;&lt; “ to EXIT: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cin &gt;&gt; day; 	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     if (day != EXIT)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                daysFrequency[day-1]++;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 while (day != EXIT)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"Each day and number of persons who liked it most:\n”;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for(i=1 ; i&lt;=7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I &lt;&lt; “ : “ &lt;&lt; daysFrequency[i-1]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      maxDayIndex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(i=1 ; i &lt; 7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if (daysFrequency[i] &gt; daysFrequency[maxDayIndex])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smtClean="0"/>
              <a:t>       </a:t>
            </a:r>
            <a:r>
              <a:rPr lang="en-US" sz="1400" noProof="1" smtClean="0"/>
              <a:t>maxDayIndex =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"The favorite day is: “ &lt;&lt; maxDayIndex+1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800" smtClean="0"/>
              <a:t>דוגמא: היום המועדף בשבוע</a:t>
            </a:r>
            <a:endParaRPr lang="en-US" sz="4800" smtClean="0"/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769CBBD-B8CD-4763-B769-680DB2B9DDC9}" type="slidenum">
              <a:rPr lang="he-IL" sz="1000">
                <a:latin typeface="Verdana" pitchFamily="34" charset="0"/>
              </a:rPr>
              <a:pPr algn="r" rtl="1"/>
              <a:t>29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8" name="Group 35"/>
          <p:cNvGraphicFramePr>
            <a:graphicFrameLocks/>
          </p:cNvGraphicFramePr>
          <p:nvPr/>
        </p:nvGraphicFramePr>
        <p:xfrm>
          <a:off x="6623050" y="1774825"/>
          <a:ext cx="2369189" cy="4484689"/>
        </p:xfrm>
        <a:graphic>
          <a:graphicData uri="http://schemas.openxmlformats.org/drawingml/2006/table">
            <a:tbl>
              <a:tblPr/>
              <a:tblGrid>
                <a:gridCol w="1389891"/>
                <a:gridCol w="486462"/>
                <a:gridCol w="492836"/>
              </a:tblGrid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daysFreq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1004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100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1016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r"/>
                      <a:endParaRPr lang="he-IL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1020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r"/>
                      <a:endParaRPr lang="he-IL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1024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r"/>
                      <a:endParaRPr lang="he-IL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1028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day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1032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maxDayIndex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j-cs"/>
                        </a:rPr>
                        <a:t>1036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35"/>
          <p:cNvGraphicFramePr>
            <a:graphicFrameLocks/>
          </p:cNvGraphicFramePr>
          <p:nvPr/>
        </p:nvGraphicFramePr>
        <p:xfrm>
          <a:off x="8001000" y="1787525"/>
          <a:ext cx="486462" cy="4460877"/>
        </p:xfrm>
        <a:graphic>
          <a:graphicData uri="http://schemas.openxmlformats.org/drawingml/2006/table">
            <a:tbl>
              <a:tblPr/>
              <a:tblGrid>
                <a:gridCol w="486462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e-IL" smtClean="0"/>
              <a:t>אם נרצה לכתוב תוכנית הקוראת 20 מספרים ומציגה את הממוצע שלהם, נצטרך להגדיר 20 משתנים: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int  num1, num2, </a:t>
            </a:r>
            <a:r>
              <a:rPr lang="en-US" sz="2000" b="1" smtClean="0"/>
              <a:t>…,</a:t>
            </a:r>
            <a:r>
              <a:rPr lang="en-US" sz="2000" smtClean="0"/>
              <a:t> num20, sum=0;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 cout &lt;&lt; "Please insert 20 numbers: ";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cin &gt;&gt; num1 &gt;&gt; num2 &gt;&gt; </a:t>
            </a:r>
            <a:r>
              <a:rPr lang="en-US" sz="2000" b="1" smtClean="0"/>
              <a:t>...</a:t>
            </a:r>
            <a:r>
              <a:rPr lang="en-US" sz="2000" smtClean="0"/>
              <a:t> &gt;&gt; num20;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sum = num1 + num2 + </a:t>
            </a:r>
            <a:r>
              <a:rPr lang="en-US" sz="2000" b="1" smtClean="0"/>
              <a:t>…</a:t>
            </a:r>
            <a:r>
              <a:rPr lang="en-US" sz="2000" smtClean="0"/>
              <a:t> + num20;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 cout &lt;&lt; "The average is " &lt;&lt; sum/20.0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</a:t>
            </a:r>
          </a:p>
          <a:p>
            <a:pPr>
              <a:lnSpc>
                <a:spcPct val="80000"/>
              </a:lnSpc>
            </a:pPr>
            <a:r>
              <a:rPr lang="he-IL" smtClean="0"/>
              <a:t>התוכנית מסורבלת ומייגע לכתוב אותה, בייחוד כי יתכן גם שנרצה ממוצע של 100 מספרים, או אפילו יותר...</a:t>
            </a:r>
          </a:p>
          <a:p>
            <a:pPr>
              <a:lnSpc>
                <a:spcPct val="80000"/>
              </a:lnSpc>
            </a:pPr>
            <a:endParaRPr lang="he-IL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e-IL" sz="2000" smtClean="0"/>
              <a:t> </a:t>
            </a:r>
            <a:endParaRPr lang="en-US" sz="2000" smtClean="0"/>
          </a:p>
        </p:txBody>
      </p:sp>
      <p:sp>
        <p:nvSpPr>
          <p:cNvPr id="5124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E1AD2FE-DEC4-4197-8FA5-B3C575B9D97B}" type="slidenum">
              <a:rPr lang="he-IL" sz="1000">
                <a:latin typeface="Verdana" pitchFamily="34" charset="0"/>
              </a:rPr>
              <a:pPr algn="r" rtl="1"/>
              <a:t>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חריגה מגבולות המערך</a:t>
            </a:r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he-IL" smtClean="0"/>
              <a:t>כדי לגשת לאחד מאיברי מערך בגודל </a:t>
            </a:r>
            <a:r>
              <a:rPr lang="en-US" smtClean="0"/>
              <a:t>N</a:t>
            </a:r>
            <a:r>
              <a:rPr lang="he-IL" smtClean="0"/>
              <a:t> ניגש עם אינדקסים 0...1-</a:t>
            </a:r>
            <a:r>
              <a:rPr lang="en-US" smtClean="0"/>
              <a:t>N</a:t>
            </a:r>
          </a:p>
          <a:p>
            <a:r>
              <a:rPr lang="he-IL" smtClean="0"/>
              <a:t>כאשר ננסה לפנות לאינדקס שאינו בגבולות המערך אנו למעשה מנסים לגשת בתא בזיכרון שאיננו יודעים מה יש בו ומה השפעתו, וזוהי גישה לא חוקית לשטח בזיכרון</a:t>
            </a:r>
          </a:p>
          <a:p>
            <a:endParaRPr lang="he-IL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arr[3];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arr[5] = 7;</a:t>
            </a:r>
          </a:p>
        </p:txBody>
      </p:sp>
      <p:graphicFrame>
        <p:nvGraphicFramePr>
          <p:cNvPr id="64755" name="Group 243"/>
          <p:cNvGraphicFramePr>
            <a:graphicFrameLocks noGrp="1"/>
          </p:cNvGraphicFramePr>
          <p:nvPr>
            <p:ph sz="quarter" idx="3"/>
          </p:nvPr>
        </p:nvGraphicFramePr>
        <p:xfrm>
          <a:off x="5334000" y="3962400"/>
          <a:ext cx="3505200" cy="21945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8" name="Rectangle 79"/>
          <p:cNvSpPr>
            <a:spLocks noChangeArrowheads="1"/>
          </p:cNvSpPr>
          <p:nvPr/>
        </p:nvSpPr>
        <p:spPr bwMode="auto">
          <a:xfrm>
            <a:off x="304800" y="6096000"/>
            <a:ext cx="662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en-US" b="1">
                <a:solidFill>
                  <a:schemeClr val="bg1"/>
                </a:solidFill>
              </a:rPr>
              <a:t>arr[5]</a:t>
            </a:r>
            <a:r>
              <a:rPr lang="he-IL" b="1">
                <a:solidFill>
                  <a:schemeClr val="bg1"/>
                </a:solidFill>
              </a:rPr>
              <a:t> פירושו תפנה לתא בזיכרון שנמצא בכתובת: </a:t>
            </a:r>
            <a:r>
              <a:rPr lang="en-US" b="1">
                <a:solidFill>
                  <a:schemeClr val="bg1"/>
                </a:solidFill>
              </a:rPr>
              <a:t>arr</a:t>
            </a:r>
            <a:r>
              <a:rPr lang="he-IL" b="1">
                <a:solidFill>
                  <a:schemeClr val="bg1"/>
                </a:solidFill>
              </a:rPr>
              <a:t> + </a:t>
            </a:r>
            <a:r>
              <a:rPr lang="en-US" b="1">
                <a:solidFill>
                  <a:schemeClr val="bg1"/>
                </a:solidFill>
              </a:rPr>
              <a:t>*sizeof(int)</a:t>
            </a:r>
            <a:r>
              <a:rPr lang="he-IL" b="1">
                <a:solidFill>
                  <a:schemeClr val="bg1"/>
                </a:solidFill>
              </a:rPr>
              <a:t>5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כלומר לכתובת </a:t>
            </a:r>
            <a:r>
              <a:rPr lang="en-US" b="1">
                <a:solidFill>
                  <a:schemeClr val="bg1"/>
                </a:solidFill>
              </a:rPr>
              <a:t>1000+5*sizeof(int) = 1020</a:t>
            </a:r>
          </a:p>
          <a:p>
            <a:pPr algn="ctr"/>
            <a:endParaRPr lang="en-US"/>
          </a:p>
        </p:txBody>
      </p:sp>
      <p:graphicFrame>
        <p:nvGraphicFramePr>
          <p:cNvPr id="64754" name="Group 242"/>
          <p:cNvGraphicFramePr>
            <a:graphicFrameLocks noGrp="1"/>
          </p:cNvGraphicFramePr>
          <p:nvPr>
            <p:ph sz="quarter" idx="2"/>
          </p:nvPr>
        </p:nvGraphicFramePr>
        <p:xfrm>
          <a:off x="5334000" y="3962400"/>
          <a:ext cx="3505200" cy="2194560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3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71E5962-61D0-47D5-9178-473ACFF92322}" type="slidenum">
              <a:rPr lang="he-IL" sz="1000">
                <a:latin typeface="Verdana" pitchFamily="34" charset="0"/>
              </a:rPr>
              <a:pPr algn="r" rtl="1"/>
              <a:t>30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חריגה מגבולות המערך (2)</a:t>
            </a:r>
            <a:endParaRPr 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b="1" smtClean="0"/>
              <a:t>אחריות המתכנת לפנות לתא שבגבולות המערך</a:t>
            </a:r>
          </a:p>
          <a:p>
            <a:pPr>
              <a:lnSpc>
                <a:spcPct val="90000"/>
              </a:lnSpc>
            </a:pPr>
            <a:r>
              <a:rPr lang="he-IL" smtClean="0"/>
              <a:t>הקומפיילר </a:t>
            </a:r>
            <a:r>
              <a:rPr lang="he-IL" b="1" smtClean="0"/>
              <a:t>אינו מתריע </a:t>
            </a:r>
            <a:r>
              <a:rPr lang="he-IL" smtClean="0"/>
              <a:t>על ניסיון פניה לתא שאינו בגבולות המערך (יתכן שבזמן קומפילציה אינו ידוע מהו התא אליו מנסים לגשת)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arr[4];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i;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cin &gt;&gt; i;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arr[i] = 7;</a:t>
            </a:r>
            <a:endParaRPr lang="he-IL" sz="2400" smtClean="0"/>
          </a:p>
          <a:p>
            <a:pPr>
              <a:lnSpc>
                <a:spcPct val="90000"/>
              </a:lnSpc>
            </a:pPr>
            <a:r>
              <a:rPr lang="he-IL" smtClean="0"/>
              <a:t>יתכנו מקרים בהם פנינו לתא חשוב, והתוכנית תעוף</a:t>
            </a:r>
          </a:p>
          <a:p>
            <a:pPr>
              <a:lnSpc>
                <a:spcPct val="90000"/>
              </a:lnSpc>
            </a:pPr>
            <a:r>
              <a:rPr lang="he-IL" smtClean="0"/>
              <a:t>יש קומפיילרים שתמיד יעיפו אותנו כאשר נפנה לתא שאינו בגבולות המערך, ויש כאלו שלא, ואז הבעיות עלולות להגיע אח"כ...</a:t>
            </a:r>
            <a:endParaRPr lang="en-US" smtClean="0"/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3657600" y="3962400"/>
            <a:ext cx="5334000" cy="685800"/>
          </a:xfrm>
          <a:prstGeom prst="wedgeRectCallout">
            <a:avLst>
              <a:gd name="adj1" fmla="val -60181"/>
              <a:gd name="adj2" fmla="val -11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i</a:t>
            </a:r>
            <a:r>
              <a:rPr lang="he-IL" b="1">
                <a:solidFill>
                  <a:schemeClr val="bg1"/>
                </a:solidFill>
              </a:rPr>
              <a:t> יכול להיות בין 0-3 ואז הכל בסדר, או לחילופין מספר שלילי או גדול מ- 3 ואז אנו חורגים מגבולות המערך...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C5304F2-826E-4DF6-BA20-82CDBF294B50}" type="slidenum">
              <a:rPr lang="he-IL" sz="1000">
                <a:latin typeface="Verdana" pitchFamily="34" charset="0"/>
              </a:rPr>
              <a:pPr algn="r" rtl="1"/>
              <a:t>31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השמת מערכים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כדי לבצע השמה בין משתנים מאותו הסוג אנו משתמשים באופרטור =</a:t>
            </a:r>
          </a:p>
          <a:p>
            <a:pPr algn="l">
              <a:buFont typeface="Wingdings" pitchFamily="2" charset="2"/>
              <a:buNone/>
            </a:pPr>
            <a:r>
              <a:rPr lang="en-US" smtClean="0"/>
              <a:t>int  x, y=5;</a:t>
            </a:r>
          </a:p>
          <a:p>
            <a:pPr algn="l">
              <a:buFont typeface="Wingdings" pitchFamily="2" charset="2"/>
              <a:buNone/>
            </a:pPr>
            <a:r>
              <a:rPr lang="en-US" smtClean="0"/>
              <a:t>x = y;</a:t>
            </a:r>
          </a:p>
          <a:p>
            <a:r>
              <a:rPr lang="he-IL" smtClean="0"/>
              <a:t>עבור מערכים </a:t>
            </a:r>
            <a:r>
              <a:rPr lang="he-IL" b="1" u="sng" smtClean="0"/>
              <a:t>לא</a:t>
            </a:r>
            <a:r>
              <a:rPr lang="he-IL" smtClean="0"/>
              <a:t> ניתן לבצע זאת: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arr1[]={1,2,3}, arr2[3];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arr2 = arr1;</a:t>
            </a:r>
          </a:p>
          <a:p>
            <a:r>
              <a:rPr lang="he-IL" smtClean="0"/>
              <a:t>השמה בין מערכים תבוצע בעזרת לולאה, בה נעתיק איבר-איבר</a:t>
            </a:r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609600" y="4114800"/>
            <a:ext cx="4953000" cy="9144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33400" y="4038600"/>
            <a:ext cx="4953000" cy="9906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072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B55A0B6E-1F4A-4318-8622-F68A1D072710}" type="slidenum">
              <a:rPr lang="he-IL" sz="1000">
                <a:latin typeface="Verdana" pitchFamily="34" charset="0"/>
              </a:rPr>
              <a:pPr algn="r" rtl="1"/>
              <a:t>32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השמת מערכים - דוגמא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4102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int arr1[] = {1,2,3}, arr2[3];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</a:t>
            </a:r>
            <a:r>
              <a:rPr lang="en-US" sz="1600" smtClean="0">
                <a:solidFill>
                  <a:srgbClr val="008000"/>
                </a:solidFill>
              </a:rPr>
              <a:t>// arr2 = arr1; // </a:t>
            </a:r>
            <a:r>
              <a:rPr lang="en-US" sz="1600" b="1" smtClean="0">
                <a:solidFill>
                  <a:srgbClr val="008000"/>
                </a:solidFill>
              </a:rPr>
              <a:t>DOESN'T COMPILE!! 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"Elements in arr2 before: “;</a:t>
            </a:r>
          </a:p>
          <a:p>
            <a:pPr algn="l" rtl="0">
              <a:buFont typeface="Wingdings" pitchFamily="2" charset="2"/>
              <a:buNone/>
            </a:pPr>
            <a:r>
              <a:rPr lang="nn-NO" sz="1600" smtClean="0"/>
              <a:t>	for (int  i=0 ; i &lt; 3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	cout &lt;&lt; arr2[i] &lt;&lt; “ “;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nn-NO" sz="1600" smtClean="0"/>
              <a:t>	</a:t>
            </a:r>
            <a:r>
              <a:rPr lang="nn-NO" sz="1600" b="1" smtClean="0"/>
              <a:t>for (int  i=0 ; i &lt; 3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b="1" smtClean="0"/>
              <a:t>		arr2[i] = arr1[i];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 "\nElements in arr2 after: “;</a:t>
            </a:r>
          </a:p>
          <a:p>
            <a:pPr algn="l" rtl="0">
              <a:buFont typeface="Wingdings" pitchFamily="2" charset="2"/>
              <a:buNone/>
            </a:pPr>
            <a:r>
              <a:rPr lang="nn-NO" sz="1600" smtClean="0"/>
              <a:t>	for (int  i=0 ; i &lt; 3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	cout &lt;&lt; arr2[i]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  <a:p>
            <a:pPr algn="l" rtl="0">
              <a:buFont typeface="Wingdings" pitchFamily="2" charset="2"/>
              <a:buNone/>
            </a:pPr>
            <a:endParaRPr lang="en-US" sz="1600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90600"/>
            <a:ext cx="70485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B1B9435B-0453-4A80-BD02-7937F2BE8C39}" type="slidenum">
              <a:rPr lang="he-IL" sz="1000">
                <a:latin typeface="Verdana" pitchFamily="34" charset="0"/>
              </a:rPr>
              <a:pPr algn="r" rtl="1"/>
              <a:t>33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e-IL" dirty="0" smtClean="0"/>
              <a:t>דוגמא: קבל מספר והחזר מהי הספרה המופיעה הכי הרבה פעמים</a:t>
            </a: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eaLnBrk="1" hangingPunct="1"/>
            <a:r>
              <a:rPr lang="he-IL" smtClean="0">
                <a:latin typeface="Arial" charset="0"/>
              </a:rPr>
              <a:t>למשל, עבור המספר 12,327,293 תוצג הספרה 2 כי היא מופיעה הכי הרבה פעמים במספר (3 פעמים)</a:t>
            </a:r>
          </a:p>
          <a:p>
            <a:pPr eaLnBrk="1" hangingPunct="1"/>
            <a:endParaRPr lang="en-US" u="sng" smtClean="0">
              <a:latin typeface="Arial" charset="0"/>
            </a:endParaRPr>
          </a:p>
          <a:p>
            <a:pPr eaLnBrk="1" hangingPunct="1"/>
            <a:r>
              <a:rPr lang="he-IL" u="sng" smtClean="0">
                <a:latin typeface="Arial" charset="0"/>
              </a:rPr>
              <a:t>אופציה 1</a:t>
            </a:r>
            <a:r>
              <a:rPr lang="he-IL" smtClean="0">
                <a:latin typeface="Arial" charset="0"/>
              </a:rPr>
              <a:t>: לספור באמצעות לולאה כמה פעמים בכל המספר מופיעה הספרה 1, כנ"ל עבור הספרה 2 וכו'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10*O(n)</a:t>
            </a:r>
            <a:r>
              <a:rPr lang="he-IL" smtClean="0">
                <a:latin typeface="Arial" charset="0"/>
              </a:rPr>
              <a:t>, כאשר </a:t>
            </a:r>
            <a:r>
              <a:rPr lang="en-US" smtClean="0">
                <a:latin typeface="Arial" charset="0"/>
              </a:rPr>
              <a:t>n </a:t>
            </a:r>
            <a:r>
              <a:rPr lang="he-IL" smtClean="0">
                <a:latin typeface="Arial" charset="0"/>
              </a:rPr>
              <a:t> הוא מספר הספרות במספר</a:t>
            </a:r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>
                <a:latin typeface="Arial" charset="0"/>
              </a:rPr>
              <a:t>10*O(n) = O(n)</a:t>
            </a:r>
          </a:p>
          <a:p>
            <a:pPr lvl="1" eaLnBrk="1" hangingPunct="1"/>
            <a:endParaRPr lang="en-US" smtClean="0">
              <a:latin typeface="Arial" charset="0"/>
            </a:endParaRPr>
          </a:p>
          <a:p>
            <a:pPr eaLnBrk="1" hangingPunct="1"/>
            <a:r>
              <a:rPr lang="he-IL" u="sng" smtClean="0">
                <a:latin typeface="Arial" charset="0"/>
              </a:rPr>
              <a:t>אופציה </a:t>
            </a:r>
            <a:r>
              <a:rPr lang="en-US" u="sng" smtClean="0">
                <a:latin typeface="Arial" charset="0"/>
              </a:rPr>
              <a:t>2</a:t>
            </a:r>
            <a:r>
              <a:rPr lang="he-IL" smtClean="0">
                <a:latin typeface="Arial" charset="0"/>
              </a:rPr>
              <a:t>: מיון דליים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O(n)</a:t>
            </a:r>
            <a:r>
              <a:rPr lang="he-IL" smtClean="0">
                <a:latin typeface="Arial" charset="0"/>
              </a:rPr>
              <a:t>, כאשר </a:t>
            </a:r>
            <a:r>
              <a:rPr lang="en-US" smtClean="0">
                <a:latin typeface="Arial" charset="0"/>
              </a:rPr>
              <a:t>n</a:t>
            </a:r>
            <a:r>
              <a:rPr lang="he-IL" smtClean="0">
                <a:latin typeface="Arial" charset="0"/>
              </a:rPr>
              <a:t> הוא מספר הספרות במספר</a:t>
            </a:r>
          </a:p>
          <a:p>
            <a:pPr lvl="1" eaLnBrk="1" hangingPunct="1"/>
            <a:endParaRPr lang="he-IL" smtClean="0">
              <a:latin typeface="Arial" charset="0"/>
            </a:endParaRP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390A6AE7-2B00-4F00-AF79-4C93041F5D41}" type="slidenum">
              <a:rPr lang="he-IL" sz="1000">
                <a:latin typeface="Verdana" pitchFamily="34" charset="0"/>
              </a:rPr>
              <a:pPr algn="r" rtl="1"/>
              <a:t>34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457200" y="1219200"/>
            <a:ext cx="8229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379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DF9F2C1-372A-4A2A-B7E4-FAC19278EBF3}" type="slidenum">
              <a:rPr lang="he-IL" sz="1000">
                <a:latin typeface="Verdana" pitchFamily="34" charset="0"/>
              </a:rPr>
              <a:pPr algn="r" rtl="1"/>
              <a:t>35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-76200"/>
            <a:ext cx="6400800" cy="7294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num;      </a:t>
            </a:r>
            <a:endParaRPr lang="he-IL"/>
          </a:p>
          <a:p>
            <a:r>
              <a:rPr lang="en-US"/>
              <a:t>      int maxDigit=0, maxCount=0;</a:t>
            </a:r>
          </a:p>
          <a:p>
            <a:endParaRPr lang="en-US"/>
          </a:p>
          <a:p>
            <a:r>
              <a:rPr lang="en-US"/>
              <a:t>      cout &lt;&lt; “Enter number :”;</a:t>
            </a:r>
          </a:p>
          <a:p>
            <a:r>
              <a:rPr lang="en-US"/>
              <a:t>      cin &gt;&gt; num;</a:t>
            </a:r>
          </a:p>
          <a:p>
            <a:r>
              <a:rPr lang="nn-NO"/>
              <a:t>      for (int i = 0; i &lt; 10; i++)</a:t>
            </a:r>
          </a:p>
          <a:p>
            <a:r>
              <a:rPr lang="en-US"/>
              <a:t>      {</a:t>
            </a:r>
          </a:p>
          <a:p>
            <a:r>
              <a:rPr lang="en-US"/>
              <a:t>	int temp = num;</a:t>
            </a:r>
          </a:p>
          <a:p>
            <a:r>
              <a:rPr lang="en-US"/>
              <a:t>	int count = 0;</a:t>
            </a:r>
          </a:p>
          <a:p>
            <a:r>
              <a:rPr lang="en-US"/>
              <a:t>	while (temp &gt; 0)</a:t>
            </a:r>
          </a:p>
          <a:p>
            <a:r>
              <a:rPr lang="en-US"/>
              <a:t>	{</a:t>
            </a:r>
          </a:p>
          <a:p>
            <a:r>
              <a:rPr lang="en-US"/>
              <a:t>	       if (temp % 10 == i)</a:t>
            </a:r>
          </a:p>
          <a:p>
            <a:r>
              <a:rPr lang="en-US"/>
              <a:t>		count++;</a:t>
            </a:r>
          </a:p>
          <a:p>
            <a:r>
              <a:rPr lang="en-US"/>
              <a:t>	       temp /= 10;</a:t>
            </a:r>
          </a:p>
          <a:p>
            <a:r>
              <a:rPr lang="en-US"/>
              <a:t>	}</a:t>
            </a:r>
          </a:p>
          <a:p>
            <a:r>
              <a:rPr lang="en-US"/>
              <a:t>	if (count &gt; maxCount)</a:t>
            </a:r>
          </a:p>
          <a:p>
            <a:r>
              <a:rPr lang="en-US"/>
              <a:t>	{</a:t>
            </a:r>
          </a:p>
          <a:p>
            <a:r>
              <a:rPr lang="en-US"/>
              <a:t>	        maxCount = count;</a:t>
            </a:r>
          </a:p>
          <a:p>
            <a:r>
              <a:rPr lang="en-US"/>
              <a:t>	        maxDigit = i;</a:t>
            </a:r>
          </a:p>
          <a:p>
            <a:r>
              <a:rPr lang="en-US"/>
              <a:t>	}</a:t>
            </a:r>
          </a:p>
          <a:p>
            <a:r>
              <a:rPr lang="en-US"/>
              <a:t>       }</a:t>
            </a:r>
          </a:p>
          <a:p>
            <a:r>
              <a:rPr lang="en-US"/>
              <a:t>       cout &lt;&lt; “The digit that appears most </a:t>
            </a:r>
          </a:p>
          <a:p>
            <a:r>
              <a:rPr lang="en-US"/>
              <a:t>	is “ &lt;&lt; maxDigit &lt;&lt; endl;</a:t>
            </a:r>
          </a:p>
          <a:p>
            <a:r>
              <a:rPr lang="en-US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76200"/>
            <a:ext cx="4267200" cy="646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 main()</a:t>
            </a:r>
          </a:p>
          <a:p>
            <a:r>
              <a:rPr lang="en-US"/>
              <a:t>{</a:t>
            </a:r>
          </a:p>
          <a:p>
            <a:r>
              <a:rPr lang="en-US"/>
              <a:t>      int num;      </a:t>
            </a:r>
          </a:p>
          <a:p>
            <a:r>
              <a:rPr lang="en-US"/>
              <a:t>      int counters[10] = {0};</a:t>
            </a:r>
          </a:p>
          <a:p>
            <a:r>
              <a:rPr lang="en-US"/>
              <a:t>      int maxDigit;</a:t>
            </a:r>
          </a:p>
          <a:p>
            <a:endParaRPr lang="en-US"/>
          </a:p>
          <a:p>
            <a:r>
              <a:rPr lang="en-US"/>
              <a:t>      cout &lt;&lt; “Enter number :”;</a:t>
            </a:r>
          </a:p>
          <a:p>
            <a:r>
              <a:rPr lang="en-US"/>
              <a:t>      cin &gt;&gt; num;</a:t>
            </a:r>
          </a:p>
          <a:p>
            <a:endParaRPr lang="en-US"/>
          </a:p>
          <a:p>
            <a:r>
              <a:rPr lang="en-US"/>
              <a:t>      while (num &gt; 0)</a:t>
            </a:r>
          </a:p>
          <a:p>
            <a:r>
              <a:rPr lang="en-US"/>
              <a:t>      {</a:t>
            </a:r>
          </a:p>
          <a:p>
            <a:r>
              <a:rPr lang="en-US"/>
              <a:t>	counters[num % 10]++;</a:t>
            </a:r>
          </a:p>
          <a:p>
            <a:r>
              <a:rPr lang="en-US"/>
              <a:t>	num /= 10;</a:t>
            </a:r>
          </a:p>
          <a:p>
            <a:r>
              <a:rPr lang="en-US"/>
              <a:t>       }</a:t>
            </a:r>
          </a:p>
          <a:p>
            <a:endParaRPr lang="en-US"/>
          </a:p>
          <a:p>
            <a:r>
              <a:rPr lang="en-US"/>
              <a:t>       maxDigit = 0;</a:t>
            </a:r>
          </a:p>
          <a:p>
            <a:r>
              <a:rPr lang="nn-NO"/>
              <a:t>       for (int i = 1; i &lt; 10; i++)</a:t>
            </a:r>
          </a:p>
          <a:p>
            <a:r>
              <a:rPr lang="en-US"/>
              <a:t>	if (counters[i] &gt; counters[max])</a:t>
            </a:r>
          </a:p>
          <a:p>
            <a:r>
              <a:rPr lang="en-US"/>
              <a:t>	      maxDigit = i;</a:t>
            </a:r>
          </a:p>
          <a:p>
            <a:endParaRPr lang="en-US"/>
          </a:p>
          <a:p>
            <a:r>
              <a:rPr lang="en-US"/>
              <a:t>       cout &lt;&lt; “The digit that appears</a:t>
            </a:r>
          </a:p>
          <a:p>
            <a:r>
              <a:rPr lang="en-US"/>
              <a:t>                most is “ &lt;&lt; maxDigit &lt;&lt; endl;</a:t>
            </a:r>
          </a:p>
          <a:p>
            <a:r>
              <a:rPr lang="en-US"/>
              <a:t>}</a:t>
            </a:r>
          </a:p>
        </p:txBody>
      </p:sp>
      <p:sp>
        <p:nvSpPr>
          <p:cNvPr id="33798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הקוד</a:t>
            </a:r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407988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01000" y="2514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smtClean="0"/>
              <a:t>תרגיל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הגדר מערך של 10 תווים, קלוט לתוכו נתונים מהמקלדת, והדפס למסך את התווים שהוקלדו ללא חזרות, וכן את כמות התווים השונים</a:t>
            </a:r>
          </a:p>
          <a:p>
            <a:r>
              <a:rPr lang="he-IL" b="1" smtClean="0"/>
              <a:t>דוגמא</a:t>
            </a:r>
            <a:r>
              <a:rPr lang="he-IL" smtClean="0"/>
              <a:t>: אם המשתמש הכניס את התווים הבאים:</a:t>
            </a: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a  0  ?  T  T  0  $  a  T  x</a:t>
            </a:r>
          </a:p>
          <a:p>
            <a:r>
              <a:rPr lang="he-IL" smtClean="0"/>
              <a:t>אזי התכנית תודיע שיש 6 תווים שונים ותדפיס למסך:</a:t>
            </a: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a  0  ?  T  $  x</a:t>
            </a:r>
          </a:p>
          <a:p>
            <a:endParaRPr lang="he-IL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FB2B0E62-C61D-4E66-9705-FF289A859F83}" type="slidenum">
              <a:rPr lang="he-IL" sz="1000">
                <a:latin typeface="Verdana" pitchFamily="34" charset="0"/>
              </a:rPr>
              <a:pPr algn="r" rtl="1"/>
              <a:t>36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05400"/>
            <a:ext cx="563403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304800" y="1295400"/>
            <a:ext cx="8382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pPr algn="r"/>
            <a:r>
              <a:rPr lang="he-IL" dirty="0" smtClean="0"/>
              <a:t>אסטרטגיית הפתרון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453072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he-IL" sz="2600" u="sng" dirty="0" smtClean="0"/>
              <a:t>הרעיון</a:t>
            </a:r>
            <a:r>
              <a:rPr lang="he-IL" sz="2600" dirty="0" smtClean="0"/>
              <a:t>: עבור כל תו נבדוק אם הוא כבר הופיע בתווים שלפניו. במידה ולא נגדיל את ה- </a:t>
            </a:r>
            <a:r>
              <a:rPr lang="en-US" sz="2600" dirty="0" smtClean="0"/>
              <a:t>counter</a:t>
            </a:r>
            <a:r>
              <a:rPr lang="he-IL" sz="2600" dirty="0" smtClean="0"/>
              <a:t> ונדפיס את התו</a:t>
            </a:r>
            <a:endParaRPr lang="en-US" sz="2600" dirty="0" smtClean="0"/>
          </a:p>
          <a:p>
            <a:pPr>
              <a:spcBef>
                <a:spcPts val="300"/>
              </a:spcBef>
            </a:pPr>
            <a:r>
              <a:rPr lang="he-IL" sz="2600" u="sng" dirty="0" smtClean="0"/>
              <a:t>המשתנים בהם נשתמש: </a:t>
            </a:r>
          </a:p>
          <a:p>
            <a:pPr lvl="1">
              <a:spcBef>
                <a:spcPts val="300"/>
              </a:spcBef>
            </a:pPr>
            <a:r>
              <a:rPr lang="en-US" b="1" dirty="0" smtClean="0"/>
              <a:t>counter</a:t>
            </a:r>
            <a:r>
              <a:rPr lang="he-IL" dirty="0" smtClean="0"/>
              <a:t>: תפקידו לספור את מספר התווים השונים</a:t>
            </a:r>
          </a:p>
          <a:p>
            <a:pPr lvl="1">
              <a:spcBef>
                <a:spcPts val="300"/>
              </a:spcBef>
            </a:pPr>
            <a:r>
              <a:rPr lang="en-US" b="1" dirty="0" err="1" smtClean="0"/>
              <a:t>fHasAppear</a:t>
            </a:r>
            <a:r>
              <a:rPr lang="he-IL" dirty="0" smtClean="0"/>
              <a:t>: דגל שתפקידו לדעת האם תו כבר הופיע בתווים שלפניו</a:t>
            </a:r>
          </a:p>
          <a:p>
            <a:pPr>
              <a:spcBef>
                <a:spcPts val="300"/>
              </a:spcBef>
            </a:pPr>
            <a:r>
              <a:rPr lang="he-IL" sz="2600" u="sng" dirty="0" smtClean="0"/>
              <a:t>האלגוריתם:</a:t>
            </a:r>
          </a:p>
          <a:p>
            <a:pPr lvl="1">
              <a:spcBef>
                <a:spcPts val="300"/>
              </a:spcBef>
            </a:pPr>
            <a:r>
              <a:rPr lang="he-IL" dirty="0" smtClean="0"/>
              <a:t>אפס </a:t>
            </a:r>
            <a:r>
              <a:rPr lang="en-US" dirty="0" smtClean="0"/>
              <a:t>counter</a:t>
            </a:r>
            <a:endParaRPr lang="he-IL" dirty="0" smtClean="0"/>
          </a:p>
          <a:p>
            <a:pPr lvl="1">
              <a:spcBef>
                <a:spcPts val="300"/>
              </a:spcBef>
            </a:pPr>
            <a:r>
              <a:rPr lang="he-IL" dirty="0" smtClean="0"/>
              <a:t>עבור כל תו במערך:</a:t>
            </a:r>
          </a:p>
          <a:p>
            <a:pPr lvl="2">
              <a:spcBef>
                <a:spcPts val="300"/>
              </a:spcBef>
            </a:pPr>
            <a:r>
              <a:rPr lang="he-IL" dirty="0" smtClean="0"/>
              <a:t>אפס דגל </a:t>
            </a:r>
          </a:p>
          <a:p>
            <a:pPr lvl="2">
              <a:spcBef>
                <a:spcPts val="300"/>
              </a:spcBef>
            </a:pPr>
            <a:r>
              <a:rPr lang="he-IL" dirty="0" smtClean="0"/>
              <a:t>עבור כל אחד מהתווים שלפניו והתו לא הופיע בתווים שלפניו (הדגל לא סומן):</a:t>
            </a:r>
          </a:p>
          <a:p>
            <a:pPr lvl="3">
              <a:spcBef>
                <a:spcPts val="300"/>
              </a:spcBef>
            </a:pPr>
            <a:r>
              <a:rPr lang="he-IL" dirty="0" smtClean="0"/>
              <a:t>אם התו הנבדק והתו הנוכחי זהים:</a:t>
            </a:r>
          </a:p>
          <a:p>
            <a:pPr lvl="4">
              <a:spcBef>
                <a:spcPts val="300"/>
              </a:spcBef>
            </a:pPr>
            <a:r>
              <a:rPr lang="he-IL" dirty="0" smtClean="0"/>
              <a:t>סמן את הדגל (כדי להפסיק את לולאת בדיקת התווים שלפניו)</a:t>
            </a:r>
          </a:p>
          <a:p>
            <a:pPr lvl="2">
              <a:spcBef>
                <a:spcPts val="300"/>
              </a:spcBef>
            </a:pPr>
            <a:r>
              <a:rPr lang="he-IL" dirty="0" smtClean="0"/>
              <a:t>אם הדגל נשאר כבוי, הדפס את התו למסך והגדל את ה- </a:t>
            </a:r>
            <a:r>
              <a:rPr lang="en-US" dirty="0" smtClean="0"/>
              <a:t>counter</a:t>
            </a:r>
            <a:endParaRPr lang="he-IL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96254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10476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counter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04769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fHasAppear</a:t>
            </a:r>
            <a:r>
              <a:rPr lang="en-US" b="1" dirty="0" smtClean="0">
                <a:solidFill>
                  <a:srgbClr val="FF0000"/>
                </a:solidFill>
              </a:rPr>
              <a:t> 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047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" y="200540"/>
            <a:ext cx="22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1085910"/>
            <a:ext cx="1295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104769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000" y="20054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" y="657740"/>
            <a:ext cx="76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104769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" y="200540"/>
            <a:ext cx="1524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" y="657740"/>
            <a:ext cx="762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29400" y="1066800"/>
            <a:ext cx="1295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000" y="20054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104769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1000" y="200540"/>
            <a:ext cx="2819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0400" y="266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</a:rPr>
              <a:t>a</a:t>
            </a:r>
            <a:endParaRPr lang="en-US" sz="2800" b="1" dirty="0">
              <a:solidFill>
                <a:srgbClr val="0033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266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</a:rPr>
              <a:t>!</a:t>
            </a:r>
            <a:endParaRPr lang="en-US" sz="2800" b="1" dirty="0">
              <a:solidFill>
                <a:srgbClr val="0033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0" y="266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33CC"/>
                </a:solidFill>
              </a:rPr>
              <a:t>b</a:t>
            </a:r>
            <a:endParaRPr lang="en-US" sz="2800" b="1" dirty="0">
              <a:solidFill>
                <a:srgbClr val="0033CC"/>
              </a:solidFill>
            </a:endParaRPr>
          </a:p>
        </p:txBody>
      </p:sp>
      <p:sp>
        <p:nvSpPr>
          <p:cNvPr id="2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FB2B0E62-C61D-4E66-9705-FF289A859F83}" type="slidenum">
              <a:rPr lang="he-IL" sz="1000">
                <a:latin typeface="Verdana" pitchFamily="34" charset="0"/>
              </a:rPr>
              <a:pPr algn="r" rtl="1"/>
              <a:t>37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1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" presetClass="exit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8" grpId="0" animBg="1"/>
      <p:bldP spid="23" grpId="0" animBg="1"/>
      <p:bldP spid="28" grpId="0" animBg="1"/>
      <p:bldP spid="34" grpId="0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304800" y="1295400"/>
            <a:ext cx="8610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קוד הפתרון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 SIZE=10;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   count=0;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 bool  </a:t>
            </a:r>
            <a:r>
              <a:rPr lang="en-US" sz="1600" dirty="0" err="1" smtClean="0"/>
              <a:t>fHasAppear</a:t>
            </a:r>
            <a:r>
              <a:rPr lang="en-US" sz="1600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char   </a:t>
            </a:r>
            <a:r>
              <a:rPr lang="en-US" sz="1600" dirty="0" err="1" smtClean="0"/>
              <a:t>str</a:t>
            </a:r>
            <a:r>
              <a:rPr lang="en-US" sz="1600" dirty="0" smtClean="0"/>
              <a:t>[SIZE];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"Please enter “ &lt;&lt; SIZE &lt;&lt; “ chars: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600" dirty="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 &gt;&gt; 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33CC33"/>
                </a:solidFill>
              </a:rPr>
              <a:t>// print each char only once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"The chars are:\n”;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600" dirty="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</a:t>
            </a:r>
            <a:r>
              <a:rPr lang="en-US" sz="1600" dirty="0" err="1" smtClean="0"/>
              <a:t>fHasAppear</a:t>
            </a:r>
            <a:r>
              <a:rPr lang="en-US" sz="1600" dirty="0" smtClean="0"/>
              <a:t> = false;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 j=0 ; j &lt; </a:t>
            </a:r>
            <a:r>
              <a:rPr lang="en-US" sz="1600" dirty="0" err="1" smtClean="0"/>
              <a:t>i</a:t>
            </a:r>
            <a:r>
              <a:rPr lang="en-US" sz="1600" dirty="0" smtClean="0"/>
              <a:t> &amp;&amp; !</a:t>
            </a:r>
            <a:r>
              <a:rPr lang="en-US" sz="1600" dirty="0" err="1" smtClean="0"/>
              <a:t>fHasAppear</a:t>
            </a:r>
            <a:r>
              <a:rPr lang="en-US" sz="1600" dirty="0" smtClean="0"/>
              <a:t>; </a:t>
            </a:r>
            <a:r>
              <a:rPr lang="en-US" sz="1600" dirty="0" err="1" smtClean="0"/>
              <a:t>j++</a:t>
            </a:r>
            <a:r>
              <a:rPr lang="en-US" sz="1600" dirty="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  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	if (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== </a:t>
            </a:r>
            <a:r>
              <a:rPr lang="en-US" sz="1600" dirty="0" err="1" smtClean="0"/>
              <a:t>str</a:t>
            </a:r>
            <a:r>
              <a:rPr lang="en-US" sz="1600" dirty="0" smtClean="0"/>
              <a:t>[j])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     </a:t>
            </a:r>
            <a:r>
              <a:rPr lang="en-US" sz="1600" dirty="0" err="1" smtClean="0"/>
              <a:t>fHasAppear</a:t>
            </a:r>
            <a:r>
              <a:rPr lang="en-US" sz="1600" dirty="0" smtClean="0"/>
              <a:t> = true;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     }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if (!</a:t>
            </a:r>
            <a:r>
              <a:rPr lang="en-US" sz="1600" dirty="0" err="1" smtClean="0"/>
              <a:t>fHasAppear</a:t>
            </a:r>
            <a:r>
              <a:rPr lang="en-US" sz="1600" dirty="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  </a:t>
            </a:r>
            <a:r>
              <a:rPr lang="en-US" sz="1600" dirty="0" smtClean="0"/>
              <a:t>        </a:t>
            </a:r>
            <a:r>
              <a:rPr lang="he-IL" sz="1600" dirty="0" smtClean="0"/>
              <a:t>  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 </a:t>
            </a:r>
            <a:r>
              <a:rPr lang="he-IL" sz="1600" dirty="0" smtClean="0"/>
              <a:t>     </a:t>
            </a:r>
            <a:r>
              <a:rPr lang="en-US" sz="1600" dirty="0" smtClean="0"/>
              <a:t>    count++;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          </a:t>
            </a:r>
            <a:r>
              <a:rPr lang="he-IL" sz="1600" dirty="0" smtClean="0"/>
              <a:t>        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"\</a:t>
            </a:r>
            <a:r>
              <a:rPr lang="en-US" sz="1600" dirty="0" err="1" smtClean="0"/>
              <a:t>nThere</a:t>
            </a:r>
            <a:r>
              <a:rPr lang="en-US" sz="1600" dirty="0" smtClean="0"/>
              <a:t> were “ &lt;&lt; count &lt;&lt; “ different letters\n”;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94010F6-B8A9-421E-8687-3C5E82A06124}" type="slidenum">
              <a:rPr lang="he-IL" sz="1000">
                <a:latin typeface="Verdana" pitchFamily="34" charset="0"/>
              </a:rPr>
              <a:pPr algn="r" rtl="1"/>
              <a:t>38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7" name="Right Brace 6"/>
          <p:cNvSpPr>
            <a:spLocks/>
          </p:cNvSpPr>
          <p:nvPr/>
        </p:nvSpPr>
        <p:spPr bwMode="auto">
          <a:xfrm>
            <a:off x="3657600" y="1752600"/>
            <a:ext cx="228600" cy="5334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62400" y="18288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b="1">
                <a:solidFill>
                  <a:srgbClr val="0070C0"/>
                </a:solidFill>
              </a:rPr>
              <a:t>קליטת הנתונים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29067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b="1">
                <a:solidFill>
                  <a:srgbClr val="0070C0"/>
                </a:solidFill>
              </a:rPr>
              <a:t>עבור כל תו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24200" y="34290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b="1">
                <a:solidFill>
                  <a:srgbClr val="0070C0"/>
                </a:solidFill>
              </a:rPr>
              <a:t>איפוס הדגל עבור התו הנוכחי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62600" y="3697288"/>
            <a:ext cx="3429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e-IL" b="1">
                <a:solidFill>
                  <a:srgbClr val="0070C0"/>
                </a:solidFill>
              </a:rPr>
              <a:t>מעבר על כל התווים שלפניו, וגם כל עוד התו לא נמצא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7600" y="4078288"/>
            <a:ext cx="274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b="1">
                <a:solidFill>
                  <a:srgbClr val="0070C0"/>
                </a:solidFill>
              </a:rPr>
              <a:t>אם התו זהה לאחד התווים שלפניו, נדליק את הדגל</a:t>
            </a:r>
          </a:p>
        </p:txBody>
      </p:sp>
      <p:sp>
        <p:nvSpPr>
          <p:cNvPr id="13" name="Right Brace 12"/>
          <p:cNvSpPr>
            <a:spLocks/>
          </p:cNvSpPr>
          <p:nvPr/>
        </p:nvSpPr>
        <p:spPr bwMode="auto">
          <a:xfrm>
            <a:off x="3657600" y="4154488"/>
            <a:ext cx="152400" cy="533400"/>
          </a:xfrm>
          <a:prstGeom prst="righ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9000" y="5145088"/>
            <a:ext cx="2895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/>
            <a:r>
              <a:rPr lang="he-IL" b="1">
                <a:solidFill>
                  <a:srgbClr val="0070C0"/>
                </a:solidFill>
              </a:rPr>
              <a:t>אם התו לא הופיע, נדפיס אותו ונגדיל את ה- </a:t>
            </a:r>
            <a:r>
              <a:rPr lang="en-US" b="1">
                <a:solidFill>
                  <a:srgbClr val="0070C0"/>
                </a:solidFill>
              </a:rPr>
              <a:t>counter</a:t>
            </a:r>
            <a:endParaRPr lang="he-IL" b="1">
              <a:solidFill>
                <a:srgbClr val="0070C0"/>
              </a:solidFill>
            </a:endParaRPr>
          </a:p>
        </p:txBody>
      </p:sp>
      <p:sp>
        <p:nvSpPr>
          <p:cNvPr id="15" name="Right Brace 14"/>
          <p:cNvSpPr>
            <a:spLocks/>
          </p:cNvSpPr>
          <p:nvPr/>
        </p:nvSpPr>
        <p:spPr bwMode="auto">
          <a:xfrm>
            <a:off x="3352800" y="4953000"/>
            <a:ext cx="228600" cy="1066800"/>
          </a:xfrm>
          <a:prstGeom prst="righ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48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48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48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48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48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- מוטיבציה</a:t>
            </a:r>
            <a:endParaRPr 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כדי לשמור ציונים של 30 סטודנטים בכיתה נגדיר מערך בגודל 30</a:t>
            </a:r>
            <a:r>
              <a:rPr lang="en-US" smtClean="0"/>
              <a:t>:</a:t>
            </a:r>
            <a:endParaRPr lang="he-IL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grades[30];</a:t>
            </a:r>
          </a:p>
          <a:p>
            <a:pPr>
              <a:lnSpc>
                <a:spcPct val="90000"/>
              </a:lnSpc>
            </a:pPr>
            <a:r>
              <a:rPr lang="he-IL" smtClean="0"/>
              <a:t>אם יש לנו 3 כיתות שעבורן נרצה לשמור ציונים של 30 סטודנטים בכיתה נצטרך להגדיר 3 מערכים</a:t>
            </a:r>
            <a:r>
              <a:rPr lang="en-US" smtClean="0"/>
              <a:t>:</a:t>
            </a:r>
            <a:endParaRPr lang="he-IL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grades1[30], grades2[30], grades3[30];</a:t>
            </a:r>
            <a:endParaRPr lang="he-IL" sz="2400" smtClean="0"/>
          </a:p>
          <a:p>
            <a:pPr>
              <a:lnSpc>
                <a:spcPct val="90000"/>
              </a:lnSpc>
            </a:pPr>
            <a:r>
              <a:rPr lang="he-IL" smtClean="0"/>
              <a:t>אבל 3 הכיתות האלו הן גם אוסף של משתנים מאותו הסוג – מערך של מספרים בגודל 30</a:t>
            </a:r>
          </a:p>
          <a:p>
            <a:pPr>
              <a:lnSpc>
                <a:spcPct val="90000"/>
              </a:lnSpc>
            </a:pPr>
            <a:r>
              <a:rPr lang="he-IL" smtClean="0"/>
              <a:t>לכן נרצה להגדיר מערך שיש בו 3 איברים, וכל איבר הוא מערך בגודל 30: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grades[3][30];</a:t>
            </a: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4CD34553-407F-46D5-B5BF-B05466322CE3}" type="slidenum">
              <a:rPr lang="he-IL" sz="1000">
                <a:latin typeface="Verdana" pitchFamily="34" charset="0"/>
              </a:rPr>
              <a:pPr algn="r" rtl="1"/>
              <a:t>39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953000"/>
          </a:xfrm>
        </p:spPr>
        <p:txBody>
          <a:bodyPr/>
          <a:lstStyle/>
          <a:p>
            <a:r>
              <a:rPr lang="he-IL" sz="2400" smtClean="0"/>
              <a:t>מערך הוא אוסף של משתנים מאותו הסוג עם שם אחד, ובעלי תפקיד זהה</a:t>
            </a:r>
          </a:p>
          <a:p>
            <a:pPr lvl="1"/>
            <a:r>
              <a:rPr lang="he-IL" sz="2000" smtClean="0"/>
              <a:t>דוגמא: מערך של 20 מספרים</a:t>
            </a:r>
          </a:p>
          <a:p>
            <a:pPr lvl="1" algn="l" rtl="0">
              <a:buFont typeface="Wingdings" pitchFamily="2" charset="2"/>
              <a:buNone/>
            </a:pPr>
            <a:r>
              <a:rPr lang="en-US" sz="2000" smtClean="0"/>
              <a:t>int </a:t>
            </a:r>
            <a:r>
              <a:rPr lang="he-IL" sz="2000" smtClean="0"/>
              <a:t> </a:t>
            </a:r>
            <a:r>
              <a:rPr lang="en-US" sz="2000" smtClean="0"/>
              <a:t>numbers[20];</a:t>
            </a:r>
          </a:p>
          <a:p>
            <a:pPr lvl="1"/>
            <a:r>
              <a:rPr lang="he-IL" sz="2000" smtClean="0"/>
              <a:t>דוגמא: מערך של 10 תוים</a:t>
            </a:r>
          </a:p>
          <a:p>
            <a:pPr lvl="1" algn="l" rtl="0">
              <a:buFont typeface="Wingdings" pitchFamily="2" charset="2"/>
              <a:buNone/>
            </a:pPr>
            <a:r>
              <a:rPr lang="en-US" sz="2000" smtClean="0"/>
              <a:t>char  letters[10];</a:t>
            </a:r>
          </a:p>
          <a:p>
            <a:pPr lvl="1" algn="l" rtl="0">
              <a:buFont typeface="Wingdings" pitchFamily="2" charset="2"/>
              <a:buNone/>
            </a:pPr>
            <a:endParaRPr lang="he-IL" sz="2000" smtClean="0"/>
          </a:p>
          <a:p>
            <a:pPr lvl="1"/>
            <a:r>
              <a:rPr lang="he-IL" sz="2000" smtClean="0"/>
              <a:t>ובאופן כללי: </a:t>
            </a:r>
            <a:r>
              <a:rPr lang="en-US" sz="2000" smtClean="0"/>
              <a:t>&lt;type&gt; &lt;var_name&gt;[SIZE];                     </a:t>
            </a:r>
          </a:p>
          <a:p>
            <a:pPr lvl="1" algn="l" rtl="0">
              <a:buFont typeface="Wingdings" pitchFamily="2" charset="2"/>
              <a:buNone/>
            </a:pPr>
            <a:endParaRPr lang="en-US" sz="2000" smtClean="0"/>
          </a:p>
          <a:p>
            <a:r>
              <a:rPr lang="he-IL" sz="2400" smtClean="0"/>
              <a:t>איברי המערך נשמרים ברצף בזיכרון</a:t>
            </a:r>
          </a:p>
          <a:p>
            <a:r>
              <a:rPr lang="he-IL" sz="2400" smtClean="0"/>
              <a:t>גודל המערך צריך להיות ידוע בזמן קומפילציה, כדי שהמחשב ידע כמה תאים להקצות למערך, ולכן גודלו יהיה קבוע או מספר</a:t>
            </a:r>
          </a:p>
          <a:p>
            <a:r>
              <a:rPr lang="he-IL" sz="2400" smtClean="0"/>
              <a:t>גודל המערך בזיכרון:  </a:t>
            </a:r>
            <a:r>
              <a:rPr lang="en-US" sz="2400" smtClean="0"/>
              <a:t>*SIZE</a:t>
            </a:r>
            <a:r>
              <a:rPr lang="he-IL" sz="2400" smtClean="0"/>
              <a:t>&lt;גודל הטיפוס&gt;</a:t>
            </a:r>
            <a:endParaRPr lang="en-US" sz="2400" smtClean="0"/>
          </a:p>
          <a:p>
            <a:endParaRPr lang="he-IL" smtClean="0"/>
          </a:p>
          <a:p>
            <a:endParaRPr lang="en-US" sz="2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הגדרה</a:t>
            </a:r>
            <a:endParaRPr lang="en-US" smtClean="0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DD2D167-3883-4EF1-85F5-1B6304B09B54}" type="slidenum">
              <a:rPr lang="he-IL" sz="1000">
                <a:latin typeface="Verdana" pitchFamily="34" charset="0"/>
              </a:rPr>
              <a:pPr algn="r" rtl="1"/>
              <a:t>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he-IL" smtClean="0"/>
              <a:t>בהגדרת מערך חד-מימדי מגדירים את כמות התאים בו (מספר העמודות):</a:t>
            </a:r>
          </a:p>
          <a:p>
            <a:pPr algn="l" rtl="0">
              <a:buFont typeface="Wingdings" pitchFamily="2" charset="2"/>
              <a:buNone/>
            </a:pPr>
            <a:r>
              <a:rPr lang="he-IL" smtClean="0"/>
              <a:t> </a:t>
            </a:r>
            <a:r>
              <a:rPr lang="en-US" sz="2400" smtClean="0"/>
              <a:t>int arr[4];</a:t>
            </a:r>
            <a:endParaRPr lang="he-IL" sz="2400" smtClean="0"/>
          </a:p>
          <a:p>
            <a:pPr lvl="1"/>
            <a:endParaRPr lang="he-IL" smtClean="0"/>
          </a:p>
          <a:p>
            <a:r>
              <a:rPr lang="he-IL" smtClean="0"/>
              <a:t>בהגדרת מערך דו-מימדי נגדיר את כמות התאים בו  ע"י ציון מספר השורות ומספר העמודות: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arr[2][4];</a:t>
            </a:r>
            <a:endParaRPr lang="he-IL" sz="2400" smtClean="0"/>
          </a:p>
          <a:p>
            <a:endParaRPr lang="en-US" smtClean="0"/>
          </a:p>
          <a:p>
            <a:r>
              <a:rPr lang="he-IL" smtClean="0"/>
              <a:t>מערך דו-מימדי הוא למעשה מטריצה, או ניתן להסתכל עליו כמערך של מערכים</a:t>
            </a:r>
          </a:p>
          <a:p>
            <a:pPr lvl="1"/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</a:t>
            </a:r>
            <a:endParaRPr lang="en-US" smtClean="0"/>
          </a:p>
        </p:txBody>
      </p:sp>
      <p:graphicFrame>
        <p:nvGraphicFramePr>
          <p:cNvPr id="80978" name="Group 82"/>
          <p:cNvGraphicFramePr>
            <a:graphicFrameLocks noGrp="1"/>
          </p:cNvGraphicFramePr>
          <p:nvPr>
            <p:ph sz="quarter" idx="2"/>
          </p:nvPr>
        </p:nvGraphicFramePr>
        <p:xfrm>
          <a:off x="2819400" y="2693988"/>
          <a:ext cx="2438400" cy="6400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010" name="Group 114"/>
          <p:cNvGraphicFramePr>
            <a:graphicFrameLocks noGrp="1"/>
          </p:cNvGraphicFramePr>
          <p:nvPr>
            <p:ph sz="quarter" idx="3"/>
          </p:nvPr>
        </p:nvGraphicFramePr>
        <p:xfrm>
          <a:off x="2819400" y="4678363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D44940B-D2B7-4CD9-AE3F-0ABB257852AF}" type="slidenum">
              <a:rPr lang="he-IL" sz="1000">
                <a:latin typeface="Verdana" pitchFamily="34" charset="0"/>
              </a:rPr>
              <a:pPr algn="r" rtl="1"/>
              <a:t>40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הגדרת מערך דו-מימדי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כדי להגדיר מערך חד-מימדי הגדרנו למשל: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double  numbers[4];</a:t>
            </a:r>
          </a:p>
          <a:p>
            <a:pPr lvl="1"/>
            <a:r>
              <a:rPr lang="he-IL" smtClean="0"/>
              <a:t>   ובאופן כללי:</a:t>
            </a:r>
          </a:p>
          <a:p>
            <a:pPr lvl="1" algn="l">
              <a:buFont typeface="Wingdings" pitchFamily="2" charset="2"/>
              <a:buNone/>
            </a:pPr>
            <a:r>
              <a:rPr lang="he-IL" smtClean="0"/>
              <a:t> </a:t>
            </a:r>
            <a:r>
              <a:rPr lang="en-US" smtClean="0"/>
              <a:t>type &lt;name&gt;[SIZE];</a:t>
            </a:r>
            <a:endParaRPr lang="he-IL" smtClean="0"/>
          </a:p>
          <a:p>
            <a:endParaRPr lang="he-IL" smtClean="0"/>
          </a:p>
          <a:p>
            <a:r>
              <a:rPr lang="he-IL" smtClean="0"/>
              <a:t>כדי להגדיר מערך דו</a:t>
            </a:r>
            <a:r>
              <a:rPr lang="en-US" smtClean="0"/>
              <a:t>-</a:t>
            </a:r>
            <a:r>
              <a:rPr lang="he-IL" smtClean="0"/>
              <a:t>מימדי נגדיר למשל: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double  numbers[2][4];</a:t>
            </a:r>
          </a:p>
          <a:p>
            <a:pPr lvl="1"/>
            <a:r>
              <a:rPr lang="he-IL" sz="2800" smtClean="0"/>
              <a:t> </a:t>
            </a:r>
            <a:r>
              <a:rPr lang="he-IL" smtClean="0"/>
              <a:t>ובאופן כללי:</a:t>
            </a:r>
          </a:p>
          <a:p>
            <a:pPr lvl="1" algn="l">
              <a:buFont typeface="Wingdings" pitchFamily="2" charset="2"/>
              <a:buNone/>
            </a:pPr>
            <a:r>
              <a:rPr lang="en-US" smtClean="0"/>
              <a:t>type &lt;name&gt;[ROWS][COLS];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5FA519D2-433E-4525-A831-592968A8E3AD}" type="slidenum">
              <a:rPr lang="he-IL" sz="1000">
                <a:latin typeface="Verdana" pitchFamily="34" charset="0"/>
              </a:rPr>
              <a:pPr algn="r" rtl="1"/>
              <a:t>41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arr[2][4];</a:t>
            </a:r>
            <a:endParaRPr lang="he-IL" sz="2400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כדי לפנות לאיבר במערך דו-מימדי צריך לציין את מספר השורה ואת מספר העמודה של האיבר אשר איתו אנו רוצים לעבוד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למשל, כדי לשנות את ערכו של האיבר בשורה השנייה בעמודה השלישית: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arr[1][2] = 5;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למשל, כדי לשנות את ערכו של האיבר בשורה הראשונה בעמודה הראשונה: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arr[0][0] = 5;</a:t>
            </a:r>
            <a:endParaRPr lang="he-IL" sz="20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 - </a:t>
            </a:r>
            <a:r>
              <a:rPr lang="he-IL" sz="4000" smtClean="0"/>
              <a:t>פניה לאיבר</a:t>
            </a:r>
            <a:endParaRPr lang="en-US" sz="4000" smtClean="0"/>
          </a:p>
        </p:txBody>
      </p:sp>
      <p:graphicFrame>
        <p:nvGraphicFramePr>
          <p:cNvPr id="89191" name="Group 103"/>
          <p:cNvGraphicFramePr>
            <a:graphicFrameLocks noGrp="1"/>
          </p:cNvGraphicFramePr>
          <p:nvPr>
            <p:ph sz="quarter" idx="2"/>
          </p:nvPr>
        </p:nvGraphicFramePr>
        <p:xfrm>
          <a:off x="2971800" y="1828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92" name="Group 104"/>
          <p:cNvGraphicFramePr>
            <a:graphicFrameLocks noGrp="1"/>
          </p:cNvGraphicFramePr>
          <p:nvPr>
            <p:ph sz="quarter" idx="3"/>
          </p:nvPr>
        </p:nvGraphicFramePr>
        <p:xfrm>
          <a:off x="2971800" y="1828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212" name="Group 124"/>
          <p:cNvGraphicFramePr>
            <a:graphicFrameLocks noGrp="1"/>
          </p:cNvGraphicFramePr>
          <p:nvPr/>
        </p:nvGraphicFramePr>
        <p:xfrm>
          <a:off x="2971800" y="1828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22B96C25-8DB5-4C44-9C37-DD1CA626924D}" type="slidenum">
              <a:rPr lang="he-IL" sz="1000">
                <a:latin typeface="Verdana" pitchFamily="34" charset="0"/>
              </a:rPr>
              <a:pPr algn="r" rtl="1"/>
              <a:t>42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8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דו-מימדי – דוגמא: קליטת ציונים לכמה כיתות והדפסתם - פלט</a:t>
            </a:r>
            <a:endParaRPr lang="en-US" sz="4000" smtClean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D8AF8C1-8A7F-4683-95AD-DC4D7911C4E9}" type="slidenum">
              <a:rPr lang="he-IL" sz="1000">
                <a:latin typeface="Verdana" pitchFamily="34" charset="0"/>
              </a:rPr>
              <a:pPr algn="r" rtl="1"/>
              <a:t>43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304800" y="1295400"/>
            <a:ext cx="39624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1054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const  int   NUM_CLASSES           =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const  int   STUDENTS_IN_CLASS =5;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int grades[NUM_CLASSES][STUDENTS_IN_CLASS];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cout &lt;&lt; "Please enter grades for students in " &lt;&lt; NUM_CLASSES &lt;&lt; " classes:\n";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for (int  i=0 ; i &lt; NUM_CLASSES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cout &lt;&lt; "Please enter grades for " &lt;&lt; STUDENTS_IN_CLASS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       &lt;&lt; " students in class #" &lt;&lt; i+1 &lt;&lt; ":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for (int  j=0 ; j &lt; STUDENTS_IN_CLASS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       cin &gt;&gt; grades[i][j];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cout &lt;&lt; "The grades in all classes:\n";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for (int  i=0 ; i &lt; NUM_CLASSES ; 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cout &lt;&lt; "Class #" &lt;&lt; i+1 &lt;&lt; ":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for (int  j=0 ; j &lt; STUDENTS_IN_CLASS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        cout &lt;&lt; grades[i][j] &lt;&lt; "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	cout &lt;&lt; "\n";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5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דו-מימדי – דוגמא: קליטת ציונים לכמה כיתות והדפסתם</a:t>
            </a:r>
            <a:endParaRPr lang="en-US" sz="4000" smtClean="0"/>
          </a:p>
        </p:txBody>
      </p:sp>
      <p:sp>
        <p:nvSpPr>
          <p:cNvPr id="4301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7CD73E7-7832-4B3D-9BE0-7B30A127B617}" type="slidenum">
              <a:rPr lang="he-IL" sz="1000">
                <a:latin typeface="Verdana" pitchFamily="34" charset="0"/>
              </a:rPr>
              <a:pPr algn="r" rtl="1"/>
              <a:t>44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993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99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99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99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99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דו-מימדי – דוגמא: קליטת ציונים לכמה כיתות והדפסת הממוצע - פלט</a:t>
            </a:r>
            <a:endParaRPr lang="en-US" sz="4000" smtClean="0"/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97138"/>
            <a:ext cx="86106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D5116D2-80AF-4860-8642-BEE9899D999A}" type="slidenum">
              <a:rPr lang="he-IL" sz="1000">
                <a:latin typeface="Verdana" pitchFamily="34" charset="0"/>
              </a:rPr>
              <a:pPr algn="r" rtl="1"/>
              <a:t>45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371600"/>
            <a:ext cx="83058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דו-מימדי – דוגמא: קליטת ציונים לכמה כיתות והדפסת הממוצע</a:t>
            </a:r>
            <a:endParaRPr lang="en-US" sz="40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3340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  NUM_CLASSES           = 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err="1" smtClean="0"/>
              <a:t>const</a:t>
            </a: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  STUDENTS_IN_CLASS =5;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        grades[NUM_CLASSES][STUDENTS_IN_CLASS];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b="1" dirty="0" smtClean="0"/>
              <a:t>double  average[NUM_CLASSES];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"Please enter grades for students in " &lt;&lt; NUM_CLASSES &lt;&lt; " classes:\n";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 </a:t>
            </a:r>
            <a:r>
              <a:rPr lang="en-US" sz="1400" dirty="0" err="1" smtClean="0"/>
              <a:t>i</a:t>
            </a:r>
            <a:r>
              <a:rPr lang="en-US" sz="1400" dirty="0" smtClean="0"/>
              <a:t>=0 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NUM_CLASSES ; 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"Please enter grades for " &lt;&lt; STUDENTS_IN_CLASS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       &lt;&lt; " students in class #" &lt;&lt; i+1 &lt;&lt; ":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sum = 0;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 j=0 ; j &lt; STUDENTS_IN_CLASS ; </a:t>
            </a:r>
            <a:r>
              <a:rPr lang="en-US" sz="1400" dirty="0" err="1" smtClean="0"/>
              <a:t>j++</a:t>
            </a:r>
            <a:r>
              <a:rPr lang="en-US" sz="1400" dirty="0" smtClean="0"/>
              <a:t>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       </a:t>
            </a:r>
            <a:r>
              <a:rPr lang="en-US" sz="1400" dirty="0" err="1" smtClean="0"/>
              <a:t>cin</a:t>
            </a:r>
            <a:r>
              <a:rPr lang="en-US" sz="1400" dirty="0" smtClean="0"/>
              <a:t> &gt;&gt; grades[</a:t>
            </a:r>
            <a:r>
              <a:rPr lang="en-US" sz="1400" dirty="0" err="1" smtClean="0"/>
              <a:t>i</a:t>
            </a:r>
            <a:r>
              <a:rPr lang="en-US" sz="1400" dirty="0" smtClean="0"/>
              <a:t>][j];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       </a:t>
            </a:r>
            <a:r>
              <a:rPr lang="en-US" sz="1400" b="1" dirty="0" smtClean="0"/>
              <a:t>sum += grades[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][j];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	</a:t>
            </a:r>
            <a:r>
              <a:rPr lang="en-US" sz="1400" b="1" dirty="0" smtClean="0"/>
              <a:t>average[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= (double)sum/STUDENTS_IN_CLASS;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&lt;&lt; "The average for each </a:t>
            </a:r>
            <a:r>
              <a:rPr lang="en-US" sz="1400" b="1" dirty="0" err="1" smtClean="0"/>
              <a:t>classe</a:t>
            </a:r>
            <a:r>
              <a:rPr lang="en-US" sz="1400" b="1" dirty="0" smtClean="0"/>
              <a:t>:\n”;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pt-BR" sz="1400" b="1" dirty="0" smtClean="0"/>
              <a:t>	for (i=0 ; i &lt; NUM_CLASSES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cout</a:t>
            </a:r>
            <a:r>
              <a:rPr lang="en-US" sz="1400" b="1" dirty="0" smtClean="0"/>
              <a:t> &lt;&lt; "Average for class # “ &lt;&lt; i+1 &lt;&lt; “: “ &lt;&lt;  average[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] &lt;&lt; </a:t>
            </a:r>
            <a:r>
              <a:rPr lang="en-US" sz="1400" b="1" dirty="0" err="1" smtClean="0"/>
              <a:t>endl</a:t>
            </a:r>
            <a:r>
              <a:rPr lang="en-US" sz="1400" b="1" dirty="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dirty="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09F98243-AA8D-4C09-B84D-B2E9AF6979AC}" type="slidenum">
              <a:rPr lang="he-IL" sz="1000">
                <a:latin typeface="Verdana" pitchFamily="34" charset="0"/>
              </a:rPr>
              <a:pPr algn="r" rtl="1"/>
              <a:t>46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19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19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19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ייצוגו בזיכרון</a:t>
            </a:r>
            <a:endParaRPr 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z="2400" smtClean="0"/>
              <a:t>כמו מערך חד-מימדי, גם מערך דו-מימדי נשמר בזיכרון ברצף, כאשר איברי השורה הראשונה נשמרים קודם, ומיד אח"כ איברי השורה השניה וכו'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arr[2][4];</a:t>
            </a:r>
          </a:p>
        </p:txBody>
      </p:sp>
      <p:graphicFrame>
        <p:nvGraphicFramePr>
          <p:cNvPr id="86092" name="Group 76"/>
          <p:cNvGraphicFramePr>
            <a:graphicFrameLocks noGrp="1"/>
          </p:cNvGraphicFramePr>
          <p:nvPr>
            <p:ph sz="quarter" idx="2"/>
          </p:nvPr>
        </p:nvGraphicFramePr>
        <p:xfrm>
          <a:off x="2743200" y="2590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516" name="Rectangle 500"/>
          <p:cNvSpPr>
            <a:spLocks noChangeArrowheads="1"/>
          </p:cNvSpPr>
          <p:nvPr/>
        </p:nvSpPr>
        <p:spPr bwMode="auto">
          <a:xfrm>
            <a:off x="15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he-IL" sz="2400">
                <a:latin typeface="Verdana" pitchFamily="34" charset="0"/>
              </a:rPr>
              <a:t>ההתאמה בין המקום במערך הדו -מימדי למערך החד-מימדי היא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Verdana" pitchFamily="34" charset="0"/>
              </a:rPr>
              <a:t>COLUMNS * i + j     </a:t>
            </a:r>
            <a:endParaRPr lang="he-IL" sz="2400">
              <a:latin typeface="Verdana" pitchFamily="34" charset="0"/>
            </a:endParaRPr>
          </a:p>
        </p:txBody>
      </p:sp>
      <p:sp>
        <p:nvSpPr>
          <p:cNvPr id="4610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07DFD435-F406-4B58-A036-69024DBFF15C}" type="slidenum">
              <a:rPr lang="he-IL" sz="1000">
                <a:latin typeface="Verdana" pitchFamily="34" charset="0"/>
              </a:rPr>
              <a:pPr algn="r" rtl="1"/>
              <a:t>47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9" name="Group 174"/>
          <p:cNvGraphicFramePr>
            <a:graphicFrameLocks noGrp="1"/>
          </p:cNvGraphicFramePr>
          <p:nvPr>
            <p:ph sz="quarter" idx="3"/>
          </p:nvPr>
        </p:nvGraphicFramePr>
        <p:xfrm>
          <a:off x="3962400" y="3810000"/>
          <a:ext cx="4191000" cy="2926080"/>
        </p:xfrm>
        <a:graphic>
          <a:graphicData uri="http://schemas.openxmlformats.org/drawingml/2006/table">
            <a:tbl>
              <a:tblPr/>
              <a:tblGrid>
                <a:gridCol w="2168525"/>
                <a:gridCol w="1301750"/>
                <a:gridCol w="7207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[2][4]: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arr[1][0]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arr[1][3]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6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ייצוגו בזיכרון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z="2400" smtClean="0"/>
              <a:t>כמו מערך חד-מימדי, גם מערך דו-מימדי נשמר בזיכרון ברצף, כאשר איברי השורה הראשונה נשמרים קודם, ומיד אח"כ איברי השורה השניה וכו'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arr[2][4];</a:t>
            </a:r>
          </a:p>
        </p:txBody>
      </p:sp>
      <p:graphicFrame>
        <p:nvGraphicFramePr>
          <p:cNvPr id="100356" name="Group 4"/>
          <p:cNvGraphicFramePr>
            <a:graphicFrameLocks noGrp="1"/>
          </p:cNvGraphicFramePr>
          <p:nvPr>
            <p:ph sz="quarter" idx="2"/>
          </p:nvPr>
        </p:nvGraphicFramePr>
        <p:xfrm>
          <a:off x="2743200" y="2590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5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he-IL" sz="2400">
                <a:latin typeface="Verdana" pitchFamily="34" charset="0"/>
              </a:rPr>
              <a:t>ההתאמה בין המקום במערך הדו -מימדי למערך החד-מימדי היא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Verdana" pitchFamily="34" charset="0"/>
              </a:rPr>
              <a:t>COLUMNS * i + j     </a:t>
            </a:r>
            <a:endParaRPr lang="he-IL" sz="2400">
              <a:latin typeface="Verdana" pitchFamily="34" charset="0"/>
            </a:endParaRP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he-IL" sz="2000">
                <a:latin typeface="Verdana" pitchFamily="34" charset="0"/>
              </a:rPr>
              <a:t>למשל: </a:t>
            </a:r>
            <a:r>
              <a:rPr lang="en-US" sz="2000">
                <a:latin typeface="Verdana" pitchFamily="34" charset="0"/>
              </a:rPr>
              <a:t>arr[0][3]</a:t>
            </a:r>
            <a:r>
              <a:rPr lang="he-IL" sz="2000">
                <a:latin typeface="Verdana" pitchFamily="34" charset="0"/>
              </a:rPr>
              <a:t> נמצא במקום </a:t>
            </a:r>
            <a:r>
              <a:rPr lang="en-US" sz="2000">
                <a:latin typeface="Verdana" pitchFamily="34" charset="0"/>
              </a:rPr>
              <a:t>4*0+3 = 3</a:t>
            </a:r>
            <a:endParaRPr lang="he-IL" sz="2000">
              <a:latin typeface="Verdana" pitchFamily="34" charset="0"/>
            </a:endParaRPr>
          </a:p>
        </p:txBody>
      </p:sp>
      <p:graphicFrame>
        <p:nvGraphicFramePr>
          <p:cNvPr id="100526" name="Group 174"/>
          <p:cNvGraphicFramePr>
            <a:graphicFrameLocks noGrp="1"/>
          </p:cNvGraphicFramePr>
          <p:nvPr>
            <p:ph sz="quarter" idx="3"/>
          </p:nvPr>
        </p:nvGraphicFramePr>
        <p:xfrm>
          <a:off x="3962400" y="3810000"/>
          <a:ext cx="4191000" cy="2926080"/>
        </p:xfrm>
        <a:graphic>
          <a:graphicData uri="http://schemas.openxmlformats.org/drawingml/2006/table">
            <a:tbl>
              <a:tblPr/>
              <a:tblGrid>
                <a:gridCol w="2168525"/>
                <a:gridCol w="1301750"/>
                <a:gridCol w="7207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[2][4]: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arr[0][3]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arr[1][0]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arr[1][3]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202F062-84B2-461A-BC90-CAE6C2447004}" type="slidenum">
              <a:rPr lang="he-IL" sz="1000">
                <a:latin typeface="Verdana" pitchFamily="34" charset="0"/>
              </a:rPr>
              <a:pPr algn="r" rtl="1"/>
              <a:t>48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ייצוגו בזיכרון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z="2400" smtClean="0"/>
              <a:t>כמו מערך חד-מימדי, גם מערך דו-מימדי נשמר בזיכרון ברצף, כאשר איברי השורה הראשונה נשמרים קודם, ומיד אח"כ איברי השורה השניה וכו'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int arr[2][4];</a:t>
            </a: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>
            <p:ph sz="quarter" idx="2"/>
          </p:nvPr>
        </p:nvGraphicFramePr>
        <p:xfrm>
          <a:off x="2743200" y="2590800"/>
          <a:ext cx="2438400" cy="103632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[1][0]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[1][1]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[1][3]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52400" y="3733800"/>
            <a:ext cx="3886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he-IL" sz="2400">
                <a:latin typeface="Verdana" pitchFamily="34" charset="0"/>
              </a:rPr>
              <a:t>ההתאמה בין המקום במערך הדו -מימדי למערך החד-מימדי היא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Verdana" pitchFamily="34" charset="0"/>
              </a:rPr>
              <a:t>COLUMNS * i + j     </a:t>
            </a:r>
            <a:endParaRPr lang="he-IL" sz="2400">
              <a:latin typeface="Verdana" pitchFamily="34" charset="0"/>
            </a:endParaRP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he-IL" sz="2000">
                <a:latin typeface="Verdana" pitchFamily="34" charset="0"/>
              </a:rPr>
              <a:t>למשל: </a:t>
            </a:r>
            <a:r>
              <a:rPr lang="en-US" sz="2000">
                <a:latin typeface="Verdana" pitchFamily="34" charset="0"/>
              </a:rPr>
              <a:t>arr[0][3]</a:t>
            </a:r>
            <a:r>
              <a:rPr lang="he-IL" sz="2000">
                <a:latin typeface="Verdana" pitchFamily="34" charset="0"/>
              </a:rPr>
              <a:t> נמצא במקום </a:t>
            </a:r>
            <a:r>
              <a:rPr lang="en-US" sz="2000">
                <a:latin typeface="Verdana" pitchFamily="34" charset="0"/>
              </a:rPr>
              <a:t>4*0+3 = 3</a:t>
            </a:r>
            <a:endParaRPr lang="he-IL" sz="2000">
              <a:latin typeface="Verdana" pitchFamily="34" charset="0"/>
            </a:endParaRP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he-IL" sz="2000">
                <a:latin typeface="Verdana" pitchFamily="34" charset="0"/>
              </a:rPr>
              <a:t>למשל: </a:t>
            </a:r>
            <a:r>
              <a:rPr lang="en-US" sz="2000">
                <a:latin typeface="Verdana" pitchFamily="34" charset="0"/>
              </a:rPr>
              <a:t>arr[1][2]</a:t>
            </a:r>
            <a:r>
              <a:rPr lang="he-IL" sz="2000">
                <a:latin typeface="Verdana" pitchFamily="34" charset="0"/>
              </a:rPr>
              <a:t> נמצא במקום </a:t>
            </a:r>
            <a:r>
              <a:rPr lang="en-US" sz="2000">
                <a:latin typeface="Verdana" pitchFamily="34" charset="0"/>
              </a:rPr>
              <a:t>4*1+2 = 6</a:t>
            </a:r>
          </a:p>
          <a:p>
            <a:pPr marL="742950" lvl="1" indent="-285750" algn="r" rtl="1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4815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423FB20-B457-481B-B6D6-B883DBD8D256}" type="slidenum">
              <a:rPr lang="he-IL" sz="1000">
                <a:latin typeface="Verdana" pitchFamily="34" charset="0"/>
              </a:rPr>
              <a:pPr algn="r" rtl="1"/>
              <a:t>49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9" name="Group 174"/>
          <p:cNvGraphicFramePr>
            <a:graphicFrameLocks noGrp="1"/>
          </p:cNvGraphicFramePr>
          <p:nvPr>
            <p:ph sz="quarter" idx="3"/>
          </p:nvPr>
        </p:nvGraphicFramePr>
        <p:xfrm>
          <a:off x="3962400" y="3810000"/>
          <a:ext cx="4191000" cy="2926080"/>
        </p:xfrm>
        <a:graphic>
          <a:graphicData uri="http://schemas.openxmlformats.org/drawingml/2006/table">
            <a:tbl>
              <a:tblPr/>
              <a:tblGrid>
                <a:gridCol w="2168525"/>
                <a:gridCol w="1301750"/>
                <a:gridCol w="7207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[2][4]: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[0][0]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arr[0][2]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[0][3]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arr[1][0]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arr[1][1]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arr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[1][2]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                 arr[1][3]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  <a:sym typeface="Wingdings" pitchFamily="2" charset="2"/>
                        </a:rPr>
                        <a:t>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1028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 למערך בזיכרון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    int    x = 4;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    int    arr[3];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     char  ch = ‘a’;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}</a:t>
            </a:r>
          </a:p>
        </p:txBody>
      </p:sp>
      <p:graphicFrame>
        <p:nvGraphicFramePr>
          <p:cNvPr id="48192" name="Group 64"/>
          <p:cNvGraphicFramePr>
            <a:graphicFrameLocks noGrp="1"/>
          </p:cNvGraphicFramePr>
          <p:nvPr>
            <p:ph sz="half" idx="2"/>
          </p:nvPr>
        </p:nvGraphicFramePr>
        <p:xfrm>
          <a:off x="4495800" y="2533650"/>
          <a:ext cx="4038600" cy="219456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int:x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ch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1" name="Rectangle 65"/>
          <p:cNvSpPr>
            <a:spLocks noChangeArrowheads="1"/>
          </p:cNvSpPr>
          <p:nvPr/>
        </p:nvSpPr>
        <p:spPr bwMode="auto">
          <a:xfrm>
            <a:off x="2895600" y="5029200"/>
            <a:ext cx="571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ערכם של איברי המערך הוא זבל, כמו כל משתנה שלא אותחל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8194" name="Rectangle 66"/>
          <p:cNvSpPr>
            <a:spLocks noChangeArrowheads="1"/>
          </p:cNvSpPr>
          <p:nvPr/>
        </p:nvSpPr>
        <p:spPr bwMode="auto">
          <a:xfrm>
            <a:off x="4495800" y="5867400"/>
            <a:ext cx="3962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גודל המערך בזיכרון:  </a:t>
            </a:r>
            <a:r>
              <a:rPr lang="en-US" b="1">
                <a:solidFill>
                  <a:schemeClr val="bg1"/>
                </a:solidFill>
              </a:rPr>
              <a:t>SIZE*sizeof(type)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ובדוגמא זו: </a:t>
            </a:r>
            <a:r>
              <a:rPr lang="en-US" b="1">
                <a:solidFill>
                  <a:schemeClr val="bg1"/>
                </a:solidFill>
              </a:rPr>
              <a:t>3*sizeof(int) = 3*4 = 12</a:t>
            </a:r>
          </a:p>
        </p:txBody>
      </p:sp>
      <p:sp>
        <p:nvSpPr>
          <p:cNvPr id="7203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3ED077A2-14A6-457A-B726-DF7B982C1220}" type="slidenum">
              <a:rPr lang="he-IL" sz="1000">
                <a:latin typeface="Verdana" pitchFamily="34" charset="0"/>
              </a:rPr>
              <a:pPr algn="r" rtl="1"/>
              <a:t>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1" grpId="0" animBg="1"/>
      <p:bldP spid="481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ניתן לאתחל מערך דו-מימדי באחת מהדרכים הבאות:</a:t>
            </a:r>
          </a:p>
          <a:p>
            <a:pPr algn="l" rtl="0">
              <a:buFont typeface="Wingdings" pitchFamily="2" charset="2"/>
              <a:buNone/>
            </a:pP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arr1[2][3] = { {1,2,3}, {4,5,6} };</a:t>
            </a:r>
          </a:p>
          <a:p>
            <a:pPr algn="l" rtl="0">
              <a:buFont typeface="Wingdings" pitchFamily="2" charset="2"/>
              <a:buNone/>
            </a:pP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arr2[][3]  =  { {1,2,3}, {4,5,6} };</a:t>
            </a:r>
          </a:p>
          <a:p>
            <a:pPr algn="l" rtl="0">
              <a:buFont typeface="Wingdings" pitchFamily="2" charset="2"/>
              <a:buNone/>
            </a:pP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arr3[2][3] = { {5,5} }; </a:t>
            </a:r>
          </a:p>
          <a:p>
            <a:pPr algn="l" rtl="0">
              <a:buFont typeface="Wingdings" pitchFamily="2" charset="2"/>
              <a:buNone/>
            </a:pP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arr4[2][3] = {0}; </a:t>
            </a:r>
            <a:endParaRPr lang="en-US" smtClean="0">
              <a:solidFill>
                <a:srgbClr val="008000"/>
              </a:solidFill>
            </a:endParaRPr>
          </a:p>
          <a:p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- איתחול</a:t>
            </a:r>
            <a:endParaRPr lang="en-US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" y="4191000"/>
            <a:ext cx="7467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ניתן לאתחל בלי ציון מספר השורות, אבל תמיד חייבים לציין את מספר העמודות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9875D341-2603-4C3D-A422-AF66C2A22D1C}" type="slidenum">
              <a:rPr lang="he-IL" sz="1000">
                <a:latin typeface="Verdana" pitchFamily="34" charset="0"/>
              </a:rPr>
              <a:pPr algn="r" rtl="1"/>
              <a:t>50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2590800"/>
            <a:ext cx="1009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733800"/>
            <a:ext cx="1009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724400"/>
            <a:ext cx="10572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5638800"/>
            <a:ext cx="1066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</a:t>
            </a:r>
            <a:r>
              <a:rPr lang="he-IL" sz="4000" smtClean="0"/>
              <a:t>חישוב מספר השורות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52400" y="1946275"/>
            <a:ext cx="91440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2000" smtClean="0"/>
              <a:t>const  int  NUM_OF_COLS=3;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int arr[][NUM_OF_COLS ] =  { {1,2,3}, {4,5,6} };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b="1" smtClean="0"/>
              <a:t>int numOfRows = sizeof(arr)/sizeof(int)/NUM_OF_COLS;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    for (int  i=0 ; i &lt; numOfRows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	for (int  j=0 ; j &lt; NUM_OF_COLS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		cout &lt;&lt; arr[i][j] &lt;&lt; “ “;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smtClean="0"/>
              <a:t>}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388" y="1600200"/>
            <a:ext cx="48244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ABB7A84-15F5-47E5-BE36-2D2391B88D1A}" type="slidenum">
              <a:rPr lang="he-IL" sz="1000">
                <a:latin typeface="Verdana" pitchFamily="34" charset="0"/>
              </a:rPr>
              <a:pPr algn="r" rtl="1"/>
              <a:t>51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דוגמא: </a:t>
            </a:r>
            <a:r>
              <a:rPr lang="he-IL" sz="4000" smtClean="0"/>
              <a:t>מציאת סכום איברי האלכסון של מטריצה ריבועית</a:t>
            </a: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2202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400" smtClean="0"/>
              <a:t>const  int  SIZE=4;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matrix[SIZE][SIZE] = { {1,1,1,1}, {2,4,4,2}, {3,2,1,0}, {7,6,5,4} };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sum=0;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solidFill>
                  <a:srgbClr val="008000"/>
                </a:solidFill>
              </a:rPr>
              <a:t>//cout &lt;&lt; "The matrix is:\n”;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smtClean="0">
                <a:solidFill>
                  <a:srgbClr val="008000"/>
                </a:solidFill>
              </a:rPr>
              <a:t>	//for (int  i=0 ; i &lt; SIZE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for (int  j=0 ; j &lt; SIZE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      cout &lt;&lt; matrix[i][j] &lt;&lt; “\t”;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//}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solidFill>
                  <a:srgbClr val="008000"/>
                </a:solidFill>
              </a:rPr>
              <a:t>// calc the sum of the main diagonal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       for (int  j=0 ; j &lt; SIZE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     	              if (i == j)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         sum += matrix[i][j];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cout &lt;&lt; "The sum of the main diagonal is “ &lt;&lt; sum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6200" y="2819400"/>
            <a:ext cx="518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ניתוח זמן הריצה של תוכנית זו (ללא לולאת הפלט):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O(main) = O(1) + SIZE*O(SIZE) = O(SIZE</a:t>
            </a:r>
            <a:r>
              <a:rPr lang="en-US" b="1" baseline="30000">
                <a:solidFill>
                  <a:schemeClr val="bg1"/>
                </a:solidFill>
              </a:rPr>
              <a:t>2</a:t>
            </a:r>
            <a:r>
              <a:rPr lang="en-US" b="1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343400"/>
            <a:ext cx="411480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FE185BB-DA5C-49F0-B92A-666E01B9074D}" type="slidenum">
              <a:rPr lang="he-IL" sz="1000">
                <a:latin typeface="Verdana" pitchFamily="34" charset="0"/>
              </a:rPr>
              <a:pPr algn="r" rtl="1"/>
              <a:t>52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91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91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91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9220200" cy="4876800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400" smtClean="0"/>
              <a:t>const  int  SIZE=4;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matrix[SIZE][SIZE] = 	{ {1,1,1,1}, {2,4,4,2}, {3,2,1,0}, {7,6,5,4} };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sum=0;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solidFill>
                  <a:srgbClr val="008000"/>
                </a:solidFill>
              </a:rPr>
              <a:t>//cout &lt;&lt; "The matrix is:\n”;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smtClean="0">
                <a:solidFill>
                  <a:srgbClr val="008000"/>
                </a:solidFill>
              </a:rPr>
              <a:t>	//for (int  i=0 ; i &lt; SIZE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for (int  j=0 ; j &lt; SIZE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      cout &lt;&lt; matrix[i][j] &lt;&lt; “\t”;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	cout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//}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solidFill>
                  <a:srgbClr val="008000"/>
                </a:solidFill>
              </a:rPr>
              <a:t>// calc the sum of the main diagonal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smtClean="0"/>
              <a:t>	</a:t>
            </a:r>
            <a:r>
              <a:rPr lang="nn-NO" sz="1400" b="1" smtClean="0"/>
              <a:t>for (int  i=0 ; i &lt; SIZE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b="1" smtClean="0"/>
              <a:t>	        sum += matrix[i][i];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cout &lt;&lt; "The sum of the main diagonal is “ &lt;&lt; sum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דוגמא: </a:t>
            </a:r>
            <a:r>
              <a:rPr lang="he-IL" sz="4000" smtClean="0"/>
              <a:t>מציאת סכום איברי האלכסון של מטריצה ריבועית</a:t>
            </a:r>
            <a:r>
              <a:rPr lang="en-US" sz="4000" smtClean="0"/>
              <a:t> </a:t>
            </a:r>
            <a:r>
              <a:rPr lang="he-IL" sz="4000" smtClean="0"/>
              <a:t> (2)</a:t>
            </a:r>
            <a:endParaRPr 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62400" y="4800600"/>
            <a:ext cx="5181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ניתוח זמן הריצה של תוכנית זו (ללא לולאת הפלט):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O(main) = O(1) + O(SIZE) = O(SIZE)</a:t>
            </a:r>
            <a:endParaRPr lang="he-IL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2 הדוגמאות פותרות בדרך שונה את אותה הבעיה,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אבל בסיבוכיות שונה. לכן נעדיף פתרון זה אשר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הסיבוכיות שלו קטנה בסדר גודל שלם מהפתרון הקודם!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48000"/>
            <a:ext cx="411480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84A80FB0-67E5-4F0C-A41F-DCEB8B61A6F7}" type="slidenum">
              <a:rPr lang="he-IL" sz="1000">
                <a:latin typeface="Verdana" pitchFamily="34" charset="0"/>
              </a:rPr>
              <a:pPr algn="r" rtl="1"/>
              <a:t>53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ChangeArrowheads="1"/>
          </p:cNvSpPr>
          <p:nvPr/>
        </p:nvSpPr>
        <p:spPr bwMode="auto">
          <a:xfrm>
            <a:off x="381000" y="1371600"/>
            <a:ext cx="8305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דוגמא: </a:t>
            </a:r>
            <a:r>
              <a:rPr lang="he-IL" sz="4000" smtClean="0"/>
              <a:t>הדפסת הסכום של כל עמודה</a:t>
            </a:r>
            <a:endParaRPr lang="en-US" smtClean="0"/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228600" y="1412875"/>
            <a:ext cx="8458200" cy="58261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400" smtClean="0"/>
              <a:t>const  int  ROWS = 3;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const  int  COLS  = 4;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int matrix[ROWS][COLS] = { {1,1,1,1}, {2,4,4,2}, {7,6,5,4} };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cout &lt;&lt; "The matrix is:\n”;</a:t>
            </a:r>
          </a:p>
          <a:p>
            <a:pPr algn="l" rtl="0">
              <a:buFont typeface="Wingdings" pitchFamily="2" charset="2"/>
              <a:buNone/>
            </a:pPr>
            <a:r>
              <a:rPr lang="nn-NO" sz="1400" smtClean="0"/>
              <a:t>	for (int  i=0 ; i &lt; ROWS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for (int  j=0 ; j &lt; COLS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      cout &lt;&lt; matrix[i][j] &lt;&lt; “\t”;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cout &lt;&lt; "\n”;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}</a:t>
            </a:r>
          </a:p>
          <a:p>
            <a:pPr algn="l" rtl="0">
              <a:buFont typeface="Wingdings" pitchFamily="2" charset="2"/>
              <a:buNone/>
            </a:pPr>
            <a:endParaRPr lang="en-US" sz="1400" smtClean="0"/>
          </a:p>
          <a:p>
            <a:pPr algn="l" rtl="0">
              <a:buFont typeface="Wingdings" pitchFamily="2" charset="2"/>
              <a:buNone/>
            </a:pPr>
            <a:r>
              <a:rPr lang="nn-NO" sz="1400" smtClean="0"/>
              <a:t>	for (int  i=0 ; i &lt; COLS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for (int  sum=0, j=0 ; j &lt; ROWS ; j++)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    	     sum += matrix[j][i];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cout &lt;&lt; "The sum of elements in column #” &lt;&lt; i+1 &lt;&lt; “ “ &lt;&lt; sum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}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013" y="3429000"/>
            <a:ext cx="4395787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1371600"/>
            <a:ext cx="495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>
                <a:solidFill>
                  <a:schemeClr val="bg1"/>
                </a:solidFill>
              </a:rPr>
              <a:t>ניתוח זמן הריצה של תוכנית זו: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 O(main) =</a:t>
            </a:r>
          </a:p>
          <a:p>
            <a:r>
              <a:rPr lang="en-US" b="1">
                <a:solidFill>
                  <a:schemeClr val="bg1"/>
                </a:solidFill>
              </a:rPr>
              <a:t> O(1) + ROWS*O(COLS) + COLS*O(ROWS) =</a:t>
            </a:r>
          </a:p>
          <a:p>
            <a:r>
              <a:rPr lang="en-US" b="1">
                <a:solidFill>
                  <a:schemeClr val="bg1"/>
                </a:solidFill>
              </a:rPr>
              <a:t> O(ROWS*COLS)</a:t>
            </a:r>
          </a:p>
        </p:txBody>
      </p:sp>
      <p:sp>
        <p:nvSpPr>
          <p:cNvPr id="5325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F187F58-4CA0-42B0-B465-691DD0FF0292}" type="slidenum">
              <a:rPr lang="he-IL" sz="1000">
                <a:latin typeface="Verdana" pitchFamily="34" charset="0"/>
              </a:rPr>
              <a:pPr algn="r" rtl="1"/>
              <a:t>54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1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12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12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דו-מימדי – דוגמא: </a:t>
            </a:r>
            <a:r>
              <a:rPr lang="he-IL" sz="4000" smtClean="0"/>
              <a:t>הכנסת מספרים למטריצה בצורת נחש</a:t>
            </a:r>
            <a:endParaRPr lang="he-IL" smtClean="0"/>
          </a:p>
        </p:txBody>
      </p:sp>
      <p:sp>
        <p:nvSpPr>
          <p:cNvPr id="52227" name="Content Placeholder 2"/>
          <p:cNvSpPr txBox="1">
            <a:spLocks/>
          </p:cNvSpPr>
          <p:nvPr/>
        </p:nvSpPr>
        <p:spPr bwMode="auto">
          <a:xfrm>
            <a:off x="228600" y="838200"/>
            <a:ext cx="8229600" cy="59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500" dirty="0">
                <a:latin typeface="+mn-lt"/>
              </a:rPr>
              <a:t>const  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ROWS = 8;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const  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COLS  = 5;</a:t>
            </a:r>
          </a:p>
          <a:p>
            <a:pPr>
              <a:defRPr/>
            </a:pPr>
            <a:endParaRPr lang="en-US" sz="1500" dirty="0">
              <a:latin typeface="+mn-lt"/>
            </a:endParaRPr>
          </a:p>
          <a:p>
            <a:pPr>
              <a:defRPr/>
            </a:pPr>
            <a:r>
              <a:rPr lang="en-US" sz="1500" dirty="0">
                <a:latin typeface="+mn-lt"/>
              </a:rPr>
              <a:t>void main()</a:t>
            </a:r>
          </a:p>
          <a:p>
            <a:pPr>
              <a:defRPr/>
            </a:pPr>
            <a:r>
              <a:rPr lang="he-IL" sz="15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      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matrix[ROWS][COLS];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      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value = 1;</a:t>
            </a:r>
          </a:p>
          <a:p>
            <a:pPr>
              <a:defRPr/>
            </a:pPr>
            <a:endParaRPr lang="he-IL" sz="1500" dirty="0">
              <a:latin typeface="+mn-lt"/>
            </a:endParaRPr>
          </a:p>
          <a:p>
            <a:pPr>
              <a:defRPr/>
            </a:pPr>
            <a:r>
              <a:rPr lang="nn-NO" sz="1500" dirty="0">
                <a:latin typeface="+mn-lt"/>
              </a:rPr>
              <a:t>      for (int  i=0 ; i &lt; ROWS ; i++)</a:t>
            </a:r>
          </a:p>
          <a:p>
            <a:pPr>
              <a:defRPr/>
            </a:pPr>
            <a:r>
              <a:rPr lang="nn-NO" sz="1500" dirty="0">
                <a:latin typeface="+mn-lt"/>
              </a:rPr>
              <a:t>      {</a:t>
            </a:r>
            <a:endParaRPr lang="he-IL" sz="1500" dirty="0">
              <a:latin typeface="+mn-lt"/>
            </a:endParaRPr>
          </a:p>
          <a:p>
            <a:pPr>
              <a:defRPr/>
            </a:pPr>
            <a:r>
              <a:rPr lang="en-US" sz="1500" dirty="0">
                <a:latin typeface="+mn-lt"/>
              </a:rPr>
              <a:t>            if (i%2 == 0)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for (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j=0 ; j &lt; COLS ; j++)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       matrix[</a:t>
            </a:r>
            <a:r>
              <a:rPr lang="en-US" sz="1500" dirty="0" err="1">
                <a:latin typeface="+mn-lt"/>
              </a:rPr>
              <a:t>i</a:t>
            </a:r>
            <a:r>
              <a:rPr lang="en-US" sz="1500" dirty="0">
                <a:latin typeface="+mn-lt"/>
              </a:rPr>
              <a:t>][j] = value++;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            else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for (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j=COLS-1 ; j &gt;= 0 ; j--)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       matrix[</a:t>
            </a:r>
            <a:r>
              <a:rPr lang="en-US" sz="1500" dirty="0" err="1">
                <a:latin typeface="+mn-lt"/>
              </a:rPr>
              <a:t>i</a:t>
            </a:r>
            <a:r>
              <a:rPr lang="en-US" sz="1500" dirty="0">
                <a:latin typeface="+mn-lt"/>
              </a:rPr>
              <a:t>][j] = value++;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       </a:t>
            </a:r>
            <a:r>
              <a:rPr lang="he-IL" sz="1500" dirty="0">
                <a:latin typeface="+mn-lt"/>
              </a:rPr>
              <a:t>{</a:t>
            </a:r>
          </a:p>
          <a:p>
            <a:pPr>
              <a:defRPr/>
            </a:pPr>
            <a:endParaRPr lang="he-IL" sz="1500" dirty="0">
              <a:latin typeface="+mn-lt"/>
            </a:endParaRPr>
          </a:p>
          <a:p>
            <a:pPr>
              <a:defRPr/>
            </a:pPr>
            <a:r>
              <a:rPr lang="en-US" sz="1500" dirty="0">
                <a:solidFill>
                  <a:srgbClr val="008000"/>
                </a:solidFill>
                <a:latin typeface="+mn-lt"/>
              </a:rPr>
              <a:t>        // print matrix</a:t>
            </a:r>
          </a:p>
          <a:p>
            <a:pPr>
              <a:defRPr/>
            </a:pPr>
            <a:r>
              <a:rPr lang="nn-NO" sz="1500" dirty="0">
                <a:latin typeface="+mn-lt"/>
              </a:rPr>
              <a:t>        for (int  i=0 ; i &lt; ROWS ; i++)</a:t>
            </a:r>
          </a:p>
          <a:p>
            <a:pPr>
              <a:defRPr/>
            </a:pPr>
            <a:r>
              <a:rPr lang="nn-NO" sz="1500" dirty="0">
                <a:latin typeface="+mn-lt"/>
              </a:rPr>
              <a:t>         {</a:t>
            </a:r>
            <a:endParaRPr lang="he-IL" sz="1500" dirty="0">
              <a:latin typeface="+mn-lt"/>
            </a:endParaRPr>
          </a:p>
          <a:p>
            <a:pPr>
              <a:defRPr/>
            </a:pPr>
            <a:r>
              <a:rPr lang="en-US" sz="1500" dirty="0">
                <a:latin typeface="+mn-lt"/>
              </a:rPr>
              <a:t>	for (</a:t>
            </a:r>
            <a:r>
              <a:rPr lang="en-US" sz="1500" dirty="0" err="1">
                <a:latin typeface="+mn-lt"/>
              </a:rPr>
              <a:t>int</a:t>
            </a:r>
            <a:r>
              <a:rPr lang="en-US" sz="1500" dirty="0">
                <a:latin typeface="+mn-lt"/>
              </a:rPr>
              <a:t>  j=0 ; j &lt; COLS ; j++)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        </a:t>
            </a:r>
            <a:r>
              <a:rPr lang="en-US" sz="1500" dirty="0" err="1">
                <a:latin typeface="+mn-lt"/>
              </a:rPr>
              <a:t>cout</a:t>
            </a:r>
            <a:r>
              <a:rPr lang="en-US" sz="1500" dirty="0">
                <a:latin typeface="+mn-lt"/>
              </a:rPr>
              <a:t> &lt;&lt; matrix[</a:t>
            </a:r>
            <a:r>
              <a:rPr lang="en-US" sz="1500" dirty="0" err="1">
                <a:latin typeface="+mn-lt"/>
              </a:rPr>
              <a:t>i</a:t>
            </a:r>
            <a:r>
              <a:rPr lang="en-US" sz="1500" dirty="0">
                <a:latin typeface="+mn-lt"/>
              </a:rPr>
              <a:t>][j] &lt;&lt; “\t”;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	</a:t>
            </a:r>
            <a:r>
              <a:rPr lang="en-US" sz="1500" dirty="0" err="1">
                <a:latin typeface="+mn-lt"/>
              </a:rPr>
              <a:t>cout</a:t>
            </a:r>
            <a:r>
              <a:rPr lang="en-US" sz="1500" dirty="0">
                <a:latin typeface="+mn-lt"/>
              </a:rPr>
              <a:t> &lt;&lt; "\n";</a:t>
            </a:r>
          </a:p>
          <a:p>
            <a:pPr>
              <a:defRPr/>
            </a:pPr>
            <a:r>
              <a:rPr lang="en-US" sz="1500" dirty="0">
                <a:latin typeface="+mn-lt"/>
              </a:rPr>
              <a:t>          </a:t>
            </a:r>
            <a:r>
              <a:rPr lang="he-IL" sz="1500" dirty="0">
                <a:latin typeface="+mn-lt"/>
              </a:rPr>
              <a:t>{</a:t>
            </a:r>
          </a:p>
          <a:p>
            <a:pPr>
              <a:defRPr/>
            </a:pPr>
            <a:r>
              <a:rPr lang="he-IL" sz="1500" dirty="0">
                <a:latin typeface="+mn-lt"/>
              </a:rPr>
              <a:t> {</a:t>
            </a:r>
            <a:endParaRPr lang="en-US" sz="1500" dirty="0">
              <a:latin typeface="+mn-lt"/>
            </a:endParaRPr>
          </a:p>
        </p:txBody>
      </p:sp>
      <p:sp>
        <p:nvSpPr>
          <p:cNvPr id="5427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66E1145E-F315-49B7-8ABF-23140379848D}" type="slidenum">
              <a:rPr lang="he-IL" sz="1000">
                <a:latin typeface="Verdana" pitchFamily="34" charset="0"/>
              </a:rPr>
              <a:pPr algn="r" rtl="1"/>
              <a:t>55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81000" y="1371600"/>
            <a:ext cx="8305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76400"/>
            <a:ext cx="440531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2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2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2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2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2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2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רב-מימדי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עד כה ראינו מערכים חד-מימדיים ומערכים דו-מימדיים</a:t>
            </a:r>
          </a:p>
          <a:p>
            <a:r>
              <a:rPr lang="he-IL" smtClean="0"/>
              <a:t>ניתן להרחיב את ההגדרה לכל מספר סופי של מימדים</a:t>
            </a:r>
          </a:p>
          <a:p>
            <a:pPr lvl="1"/>
            <a:r>
              <a:rPr lang="he-IL" smtClean="0"/>
              <a:t>למשל: מערך תלת –מימדי</a:t>
            </a:r>
            <a:endParaRPr lang="en-US" smtClean="0"/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int matrix[LENGTH][HEIGHT][DEPTH];</a:t>
            </a:r>
            <a:endParaRPr lang="he-IL" smtClean="0"/>
          </a:p>
          <a:p>
            <a:pPr lvl="1"/>
            <a:endParaRPr lang="he-IL" smtClean="0"/>
          </a:p>
          <a:p>
            <a:pPr lvl="1"/>
            <a:r>
              <a:rPr lang="he-IL" smtClean="0"/>
              <a:t>דוגמא לשימוש: נרצה לשמור ממוצע ציונים עבור 5 בתי-ספר, כאשר בכל בית-ספר יש 10 כיתות, ובכל כיתה 30 סטודנטים: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double average[5][10][30];</a:t>
            </a:r>
            <a:endParaRPr lang="he-IL" smtClean="0"/>
          </a:p>
          <a:p>
            <a:pPr lvl="2"/>
            <a:r>
              <a:rPr lang="he-IL" smtClean="0"/>
              <a:t>במקרה זה נשתמש בלולאה, בתוך לולאה, בתוך לולאה..	</a:t>
            </a:r>
          </a:p>
          <a:p>
            <a:endParaRPr lang="en-US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77FA7346-A430-4798-878B-000F4D9DC9F1}" type="slidenum">
              <a:rPr lang="he-IL" sz="1000">
                <a:latin typeface="Verdana" pitchFamily="34" charset="0"/>
              </a:rPr>
              <a:pPr algn="r" rtl="1"/>
              <a:t>56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רב-מימדי – </a:t>
            </a:r>
            <a:r>
              <a:rPr lang="he-IL" sz="4000" smtClean="0"/>
              <a:t>דוגמאת נתוני בתי- הספר</a:t>
            </a:r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52578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const int  </a:t>
            </a:r>
            <a:r>
              <a:rPr lang="he-IL" sz="1400" smtClean="0"/>
              <a:t> </a:t>
            </a:r>
            <a:r>
              <a:rPr lang="en-US" sz="1400" smtClean="0"/>
              <a:t>SCHOOLS </a:t>
            </a:r>
            <a:r>
              <a:rPr lang="he-IL" sz="1400" smtClean="0"/>
              <a:t>   </a:t>
            </a:r>
            <a:r>
              <a:rPr lang="en-US" sz="1400" smtClean="0"/>
              <a:t>=3;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const int  </a:t>
            </a:r>
            <a:r>
              <a:rPr lang="he-IL" sz="1400" smtClean="0"/>
              <a:t> </a:t>
            </a:r>
            <a:r>
              <a:rPr lang="en-US" sz="1400" smtClean="0"/>
              <a:t>CLASSES    =</a:t>
            </a:r>
            <a:r>
              <a:rPr lang="he-IL" sz="1400" smtClean="0"/>
              <a:t> </a:t>
            </a:r>
            <a:r>
              <a:rPr lang="en-US" sz="1400" smtClean="0"/>
              <a:t>2;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const int  </a:t>
            </a:r>
            <a:r>
              <a:rPr lang="he-IL" sz="1400" smtClean="0"/>
              <a:t> </a:t>
            </a:r>
            <a:r>
              <a:rPr lang="en-US" sz="1400" smtClean="0"/>
              <a:t>STUDENTS</a:t>
            </a:r>
            <a:r>
              <a:rPr lang="he-IL" sz="1400" smtClean="0"/>
              <a:t> </a:t>
            </a:r>
            <a:r>
              <a:rPr lang="en-US" sz="1400" smtClean="0"/>
              <a:t> =4;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     float grades[SCHOOLS][CLASSES][STUDENTS] = {  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	{  {90, 100, 95, 88}, {87, 70, 90, 98}  },				{  {88, 75, 80, 60},  {55, 87, 90, 82}  },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   	      		{  {60, 91, 40, 95},  {77, 66, 88, 99}  } 	      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					    };</a:t>
            </a:r>
          </a:p>
          <a:p>
            <a:pPr algn="l" rtl="0">
              <a:buFont typeface="Wingdings" pitchFamily="2" charset="2"/>
              <a:buNone/>
            </a:pPr>
            <a:r>
              <a:rPr lang="en-US" sz="1400" smtClean="0"/>
              <a:t>	for (int  i=0 ; i &lt; SCHOOLS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cout &lt;&lt; "Classes in school #“ &lt;&lt;  i+1 &lt;&lt; “:\n”;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for (int  j=0 ; j &lt; CLASSES ; j++)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      cout &lt;&lt; "  Grades in class #” &lt;&lt; j+1 &lt;&lt; “:”;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            for (int  k=0 ; k &lt; STUDENTS ; k++)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	         cout &lt;&lt; grades[i][j][k] &lt;&lt; “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      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      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}</a:t>
            </a: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61728920-C1ED-429E-ABDE-8FBEE3262B49}" type="slidenum">
              <a:rPr lang="he-IL" sz="1000">
                <a:latin typeface="Verdana" pitchFamily="34" charset="0"/>
              </a:rPr>
              <a:pPr algn="r" rtl="1"/>
              <a:t>57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762000"/>
            <a:ext cx="380206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2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4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4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42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42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הגדרת </a:t>
            </a:r>
            <a:r>
              <a:rPr lang="en-US" smtClean="0"/>
              <a:t>typedef</a:t>
            </a:r>
            <a:r>
              <a:rPr lang="he-IL" smtClean="0"/>
              <a:t> למערך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u="sng" smtClean="0"/>
              <a:t>תזכורת:</a:t>
            </a:r>
            <a:r>
              <a:rPr lang="he-IL" smtClean="0"/>
              <a:t> </a:t>
            </a:r>
            <a:r>
              <a:rPr lang="en-US" smtClean="0"/>
              <a:t>typedef</a:t>
            </a:r>
            <a:r>
              <a:rPr lang="he-IL" smtClean="0"/>
              <a:t> הוא מתן שם חילופי לטיפוס</a:t>
            </a:r>
          </a:p>
          <a:p>
            <a:r>
              <a:rPr lang="he-IL" smtClean="0"/>
              <a:t>ניתן להגדיר </a:t>
            </a:r>
            <a:r>
              <a:rPr lang="en-US" smtClean="0"/>
              <a:t>typedef</a:t>
            </a:r>
            <a:r>
              <a:rPr lang="he-IL" smtClean="0"/>
              <a:t> למערך באורך מסויים</a:t>
            </a:r>
          </a:p>
          <a:p>
            <a:pPr lvl="1"/>
            <a:r>
              <a:rPr lang="he-IL" smtClean="0"/>
              <a:t>במקום לכתוב  </a:t>
            </a:r>
            <a:r>
              <a:rPr lang="en-US" i="1" smtClean="0"/>
              <a:t>int arr[6]</a:t>
            </a:r>
            <a:r>
              <a:rPr lang="he-IL" i="1" smtClean="0"/>
              <a:t>  </a:t>
            </a:r>
            <a:r>
              <a:rPr lang="he-IL" smtClean="0"/>
              <a:t>ניתן להגדיר טיפוס חדש של מערך בעל 6 איברים מטיפוס </a:t>
            </a:r>
            <a:r>
              <a:rPr lang="en-US" smtClean="0"/>
              <a:t>int</a:t>
            </a:r>
            <a:r>
              <a:rPr lang="he-IL" smtClean="0"/>
              <a:t>:</a:t>
            </a:r>
          </a:p>
          <a:p>
            <a:pPr lvl="1" algn="l" rtl="0">
              <a:buFont typeface="Wingdings" pitchFamily="2" charset="2"/>
              <a:buNone/>
            </a:pPr>
            <a:r>
              <a:rPr lang="en-US" smtClean="0"/>
              <a:t>typedef int Array[6];</a:t>
            </a:r>
          </a:p>
          <a:p>
            <a:pPr lvl="1" algn="l" rtl="0">
              <a:buFont typeface="Wingdings" pitchFamily="2" charset="2"/>
              <a:buNone/>
            </a:pPr>
            <a:endParaRPr lang="he-IL" smtClean="0"/>
          </a:p>
          <a:p>
            <a:endParaRPr lang="he-IL" smtClean="0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E9E67924-27ED-415F-A018-F05D70FD2FC5}" type="slidenum">
              <a:rPr lang="he-IL" sz="1000">
                <a:latin typeface="Verdana" pitchFamily="34" charset="0"/>
              </a:rPr>
              <a:pPr algn="r" rtl="1"/>
              <a:t>58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4397375"/>
            <a:ext cx="2743200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const  int  COLS=6;</a:t>
            </a:r>
          </a:p>
          <a:p>
            <a:endParaRPr lang="he-IL"/>
          </a:p>
          <a:p>
            <a:r>
              <a:rPr lang="en-US"/>
              <a:t>typedef int Array[COLS];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  <a:endParaRPr lang="he-IL"/>
          </a:p>
          <a:p>
            <a:r>
              <a:rPr lang="en-US"/>
              <a:t>      Array arr;</a:t>
            </a:r>
          </a:p>
          <a:p>
            <a:r>
              <a:rPr lang="he-IL"/>
              <a:t>{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1050" y="4114800"/>
            <a:ext cx="5594350" cy="2276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87850" y="3810000"/>
            <a:ext cx="44958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ניתן לראות בדיבגר שאכן הוקצה מערך בגודל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הגדרת </a:t>
            </a:r>
            <a:r>
              <a:rPr lang="en-US" smtClean="0"/>
              <a:t>typedef</a:t>
            </a:r>
            <a:r>
              <a:rPr lang="he-IL" smtClean="0"/>
              <a:t> למערך דו-מימדי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ניתן להגדיר </a:t>
            </a:r>
            <a:r>
              <a:rPr lang="en-US" smtClean="0"/>
              <a:t>typedef</a:t>
            </a:r>
            <a:r>
              <a:rPr lang="he-IL" smtClean="0"/>
              <a:t> גם למערך דו-מימדי </a:t>
            </a:r>
          </a:p>
          <a:p>
            <a:pPr lvl="1" algn="l" rtl="0">
              <a:buFont typeface="Wingdings" pitchFamily="2" charset="2"/>
              <a:buNone/>
            </a:pPr>
            <a:endParaRPr lang="he-IL" smtClean="0"/>
          </a:p>
          <a:p>
            <a:endParaRPr lang="he-IL" smtClean="0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919A0EEF-7D07-46AF-BE01-582145C93BE9}" type="slidenum">
              <a:rPr lang="he-IL" sz="1000">
                <a:latin typeface="Verdana" pitchFamily="34" charset="0"/>
              </a:rPr>
              <a:pPr algn="r" rtl="1"/>
              <a:t>59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3005138"/>
            <a:ext cx="3352800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const  int  ROWS=2;</a:t>
            </a:r>
          </a:p>
          <a:p>
            <a:r>
              <a:rPr lang="en-US"/>
              <a:t>const  int  COLS =3;</a:t>
            </a:r>
          </a:p>
          <a:p>
            <a:endParaRPr lang="he-IL"/>
          </a:p>
          <a:p>
            <a:r>
              <a:rPr lang="en-US"/>
              <a:t>typedef int Row[COLS];</a:t>
            </a:r>
          </a:p>
          <a:p>
            <a:r>
              <a:rPr lang="en-US"/>
              <a:t>typedef Row Matrix[ROWS];</a:t>
            </a:r>
          </a:p>
          <a:p>
            <a:endParaRPr lang="he-IL"/>
          </a:p>
          <a:p>
            <a:r>
              <a:rPr lang="en-US"/>
              <a:t>void main()</a:t>
            </a:r>
          </a:p>
          <a:p>
            <a:r>
              <a:rPr lang="he-IL"/>
              <a:t>}</a:t>
            </a:r>
          </a:p>
          <a:p>
            <a:r>
              <a:rPr lang="en-US"/>
              <a:t>      Matrix mat;</a:t>
            </a:r>
          </a:p>
          <a:p>
            <a:r>
              <a:rPr lang="he-IL"/>
              <a:t>{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3200400"/>
            <a:ext cx="5248275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גישה לאיברי המערך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כדי שניתן יהיה להתייחס לכל איבר בנפרד ניתנו להם אינדקסים</a:t>
            </a:r>
          </a:p>
          <a:p>
            <a:pPr>
              <a:lnSpc>
                <a:spcPct val="90000"/>
              </a:lnSpc>
            </a:pPr>
            <a:r>
              <a:rPr lang="he-IL" smtClean="0"/>
              <a:t>האיבר הראשון בעל אינדקס 0,  השני בעל אינדקס 1 והאחרון עם אינדקס </a:t>
            </a:r>
            <a:r>
              <a:rPr lang="en-US" smtClean="0"/>
              <a:t>SIZE-1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דוגמא: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 arr[3];</a:t>
            </a:r>
          </a:p>
          <a:p>
            <a:pPr lvl="1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arr[0] = 1;</a:t>
            </a:r>
          </a:p>
          <a:p>
            <a:pPr>
              <a:lnSpc>
                <a:spcPct val="90000"/>
              </a:lnSpc>
            </a:pPr>
            <a:r>
              <a:rPr lang="he-IL" smtClean="0"/>
              <a:t>הפניה לאיבר מסוים במערך היא ע"י [ ] כאשר בתוך הסוגריים יהיה האינדקס של האיבר אליו נרצה לגשת</a:t>
            </a:r>
          </a:p>
          <a:p>
            <a:pPr>
              <a:lnSpc>
                <a:spcPct val="90000"/>
              </a:lnSpc>
            </a:pPr>
            <a:r>
              <a:rPr lang="he-IL" smtClean="0"/>
              <a:t>פניה לאיבר במערך היא כפניה למשתנה  מטיפוס המערך</a:t>
            </a:r>
          </a:p>
          <a:p>
            <a:pPr lvl="1">
              <a:lnSpc>
                <a:spcPct val="90000"/>
              </a:lnSpc>
            </a:pPr>
            <a:r>
              <a:rPr lang="he-IL" sz="2800" smtClean="0"/>
              <a:t>מתייחסים ל- </a:t>
            </a:r>
            <a:r>
              <a:rPr lang="en-US" sz="2800" smtClean="0"/>
              <a:t>arr[0]</a:t>
            </a:r>
            <a:r>
              <a:rPr lang="he-IL" sz="2800" smtClean="0"/>
              <a:t> כמו שמתייחסים ל- </a:t>
            </a:r>
            <a:r>
              <a:rPr lang="en-US" sz="2800" smtClean="0"/>
              <a:t>int</a:t>
            </a:r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BF665282-06E6-408C-B434-E8B2738D3310}" type="slidenum">
              <a:rPr lang="he-IL" sz="1000">
                <a:latin typeface="Verdana" pitchFamily="34" charset="0"/>
              </a:rPr>
              <a:pPr algn="r" rtl="1"/>
              <a:t>6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מהו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כיצד מערך נראה בזיכרון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גישה לאיברי המערך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אתחול מערך 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</a:t>
            </a:r>
            <a:r>
              <a:rPr lang="en-US" smtClean="0"/>
              <a:t>sizeof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חריגה מגבולות המערך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השמת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דו-מימדי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רב-מימדי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typedef</a:t>
            </a:r>
            <a:r>
              <a:rPr lang="he-IL" smtClean="0"/>
              <a:t> למערך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60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תרגילי חימום: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Clr>
                <a:schemeClr val="accent1"/>
              </a:buClr>
              <a:buFont typeface="+mj-lt"/>
              <a:buAutoNum type="arabicPeriod"/>
            </a:pPr>
            <a:r>
              <a:rPr lang="he-IL" sz="2400" dirty="0" smtClean="0"/>
              <a:t>הגדר מערך בגודל 10 של מספרים שלמים וקלוט לתוכו ערכים. הצג רק ערכים שהם זוגיים.</a:t>
            </a:r>
            <a:endParaRPr lang="en-US" sz="2400" dirty="0" smtClean="0"/>
          </a:p>
          <a:p>
            <a:pPr marL="457200" lvl="0" indent="-457200">
              <a:buClr>
                <a:schemeClr val="accent1"/>
              </a:buClr>
              <a:buFont typeface="+mj-lt"/>
              <a:buAutoNum type="arabicPeriod"/>
            </a:pPr>
            <a:r>
              <a:rPr lang="he-IL" sz="2400" dirty="0" smtClean="0"/>
              <a:t>הגדר מערך בגודל 10 של תווים וקלוט לתוכו ערכים. הצג את האינדקסים שבתוכם ישנו תו שהוא אות גדולה.</a:t>
            </a:r>
            <a:endParaRPr lang="en-US" sz="2400" dirty="0" smtClean="0"/>
          </a:p>
          <a:p>
            <a:pPr marL="457200" lvl="0" indent="-457200">
              <a:buClr>
                <a:schemeClr val="accent1"/>
              </a:buClr>
              <a:buFont typeface="+mj-lt"/>
              <a:buAutoNum type="arabicPeriod"/>
            </a:pPr>
            <a:r>
              <a:rPr lang="he-IL" sz="2400" dirty="0" smtClean="0"/>
              <a:t>הגדר מערך של מספרים בגודל 10 ושים בתוכו לפי הסדר ערכים שהם כפולות של 3: כלומר הערכים 0, 3, 6 וכו'.</a:t>
            </a:r>
            <a:endParaRPr lang="en-US" sz="2400" dirty="0" smtClean="0"/>
          </a:p>
          <a:p>
            <a:pPr marL="457200" lvl="0" indent="-457200">
              <a:buClr>
                <a:schemeClr val="accent1"/>
              </a:buClr>
              <a:buFont typeface="+mj-lt"/>
              <a:buAutoNum type="arabicPeriod"/>
            </a:pPr>
            <a:r>
              <a:rPr lang="he-IL" sz="2400" dirty="0" smtClean="0"/>
              <a:t>הגדר מערך של מספרים שלמים וקלוט לתוכו ערכים. הגדל ב- 1 את הערכים שנמצאים במיקומיים זוגיים (0, 2, 4 וכו').</a:t>
            </a:r>
            <a:endParaRPr lang="en-US" sz="2400" dirty="0" smtClean="0"/>
          </a:p>
          <a:p>
            <a:pPr marL="457200" lvl="0" indent="-457200">
              <a:buClr>
                <a:schemeClr val="accent1"/>
              </a:buClr>
              <a:buFont typeface="+mj-lt"/>
              <a:buAutoNum type="arabicPeriod"/>
            </a:pPr>
            <a:r>
              <a:rPr lang="he-IL" sz="2400" dirty="0" smtClean="0"/>
              <a:t>הגדר מערך של מספרים שלמים בגודל 10 וקלוט לתוכו ערכים. הגדל ב- 1 את הערכים שנמצאים במיקומיים זוגיים (0, 2, 4 וכו') ואח"כ הקטן ב-1 את הערכים שנמצאים במיקומים שהם כפולה של 3 (0, 3, 6 וכו').</a:t>
            </a:r>
            <a:endParaRPr lang="en-US" sz="2400" dirty="0" smtClean="0"/>
          </a:p>
          <a:p>
            <a:pPr marL="457200" indent="-457200">
              <a:buClr>
                <a:schemeClr val="accent1"/>
              </a:buClr>
              <a:buNone/>
            </a:pPr>
            <a:endParaRPr lang="en-US" sz="24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61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תרגילי חימום: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530725"/>
          </a:xfrm>
        </p:spPr>
        <p:txBody>
          <a:bodyPr/>
          <a:lstStyle/>
          <a:p>
            <a:pPr marL="457200" lvl="0" indent="-457200">
              <a:buClr>
                <a:srgbClr val="0070C0"/>
              </a:buClr>
              <a:buFont typeface="+mj-lt"/>
              <a:buAutoNum type="arabicPeriod" startAt="6"/>
            </a:pPr>
            <a:r>
              <a:rPr lang="he-IL" sz="2400" dirty="0" smtClean="0"/>
              <a:t>הגדר מערך של תווים וקלוט לתוכו ערכים, וכן קלוט תו נוסף. הצג כמה פעמים התו הנוסף שהתקבל מופיע במערך.</a:t>
            </a:r>
            <a:endParaRPr lang="en-US" sz="2400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6"/>
            </a:pPr>
            <a:r>
              <a:rPr lang="he-IL" sz="2400" dirty="0" smtClean="0"/>
              <a:t> הגדר שני מערכים של מספרים שלמים בגודל 5 כל אחד. קלוט ערכים לתוך המערך הראשון ואז קלוט ערכים לתוך המערך השני. הצג את המיקומים אשר הערכים בהם בשני המערכים זהים.</a:t>
            </a:r>
            <a:endParaRPr lang="en-US" sz="2400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6"/>
            </a:pPr>
            <a:r>
              <a:rPr lang="he-IL" sz="2400" dirty="0" smtClean="0"/>
              <a:t> הגדר 3 מערכים של מספרים שלמים בגודל 5 כל אחד. קלוט ערכים לתוך המערכים הראשון והשני. שים בכל איבר במערך השלישי את סכום האיברים במיקומים התואמים במערכים הראשון והשני.</a:t>
            </a:r>
            <a:endParaRPr lang="en-US" sz="2400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6"/>
            </a:pPr>
            <a:r>
              <a:rPr lang="he-IL" sz="2400" dirty="0" smtClean="0"/>
              <a:t> הגדר מערך של 5 תווים וקלוט לתוכו ערכים. בדוק האם כל התווים שהוקלדו למערך זהים והציגו הודעה מתאימה.</a:t>
            </a:r>
            <a:endParaRPr lang="en-US" sz="2400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6"/>
            </a:pPr>
            <a:r>
              <a:rPr lang="he-IL" sz="2400" dirty="0" smtClean="0"/>
              <a:t> הגדר מערך של 5 מספרים שלמים וקלוט לתוכו ערכים. בדוק האם ערך כל איבר גדול מערך האיבר שלפניו והצג בסוף הודעה מתאימה.</a:t>
            </a:r>
            <a:endParaRPr lang="en-US" sz="2400" dirty="0" smtClean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6"/>
            </a:pPr>
            <a:endParaRPr lang="en-US" sz="24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62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 1:  הדפסת האינדקסים של הערך המינימלי</a:t>
            </a:r>
            <a:endParaRPr 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he-IL" sz="2400" dirty="0" smtClean="0"/>
              <a:t>כתוב תוכנית המגדירה מערך בגודל  </a:t>
            </a:r>
            <a:r>
              <a:rPr lang="en-US" sz="2400" dirty="0" smtClean="0"/>
              <a:t>10</a:t>
            </a:r>
            <a:r>
              <a:rPr lang="he-IL" sz="2400" dirty="0" smtClean="0"/>
              <a:t> של מספרים שלמים</a:t>
            </a:r>
          </a:p>
          <a:p>
            <a:pPr>
              <a:buClr>
                <a:srgbClr val="0070C0"/>
              </a:buClr>
            </a:pPr>
            <a:r>
              <a:rPr lang="he-IL" sz="2400" dirty="0" smtClean="0"/>
              <a:t>קלוט ערכים מהמשתמש, והדפס את האינדקסים של האיברים שערכם שווה לערך המינימלי במערך</a:t>
            </a:r>
          </a:p>
          <a:p>
            <a:pPr>
              <a:buClr>
                <a:srgbClr val="0070C0"/>
              </a:buClr>
            </a:pPr>
            <a:r>
              <a:rPr lang="he-IL" sz="2400" dirty="0" smtClean="0"/>
              <a:t>כמו כן יש להדפיס את מספר האינדקסים שבתוכם יש ערך השווה לערך המינימלי</a:t>
            </a:r>
            <a:endParaRPr lang="en-US" sz="2400" dirty="0" smtClean="0"/>
          </a:p>
          <a:p>
            <a:pPr>
              <a:buClr>
                <a:srgbClr val="0070C0"/>
              </a:buClr>
            </a:pPr>
            <a:endParaRPr lang="he-IL" sz="2400" dirty="0" smtClean="0"/>
          </a:p>
          <a:p>
            <a:pPr lvl="1">
              <a:buClr>
                <a:srgbClr val="0070C0"/>
              </a:buClr>
            </a:pPr>
            <a:r>
              <a:rPr lang="he-IL" sz="2000" dirty="0" smtClean="0"/>
              <a:t>דוגמא:</a:t>
            </a:r>
          </a:p>
          <a:p>
            <a:pPr>
              <a:buClr>
                <a:srgbClr val="0070C0"/>
              </a:buClr>
            </a:pPr>
            <a:endParaRPr lang="he-IL" sz="2400" dirty="0" smtClean="0"/>
          </a:p>
          <a:p>
            <a:pPr>
              <a:buClr>
                <a:srgbClr val="0070C0"/>
              </a:buClr>
              <a:buFont typeface="Wingdings" pitchFamily="2" charset="2"/>
              <a:buNone/>
            </a:pPr>
            <a:r>
              <a:rPr lang="he-IL" sz="2400" dirty="0" smtClean="0"/>
              <a:t>	עבור המערך </a:t>
            </a:r>
            <a:r>
              <a:rPr lang="en-US" sz="2400" dirty="0" smtClean="0"/>
              <a:t> </a:t>
            </a:r>
          </a:p>
          <a:p>
            <a:pPr>
              <a:buClr>
                <a:srgbClr val="0070C0"/>
              </a:buClr>
            </a:pPr>
            <a:r>
              <a:rPr lang="he-IL" sz="2400" dirty="0" smtClean="0"/>
              <a:t>יש להדפיס  </a:t>
            </a:r>
            <a:r>
              <a:rPr lang="en-US" sz="2400" dirty="0" smtClean="0"/>
              <a:t>5 8 9</a:t>
            </a:r>
            <a:r>
              <a:rPr lang="he-IL" sz="2400" dirty="0" smtClean="0"/>
              <a:t>  (כי 5 הוא המינימלי והוא נמצא באינדקסים אלו)</a:t>
            </a:r>
          </a:p>
          <a:p>
            <a:pPr>
              <a:buClr>
                <a:srgbClr val="0070C0"/>
              </a:buClr>
            </a:pPr>
            <a:r>
              <a:rPr lang="he-IL" sz="2400" dirty="0" smtClean="0"/>
              <a:t>וכן להדפיס את הערך 3, מאחר והערך המינימלי מופיע 3 פעמים.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058920"/>
          <a:ext cx="502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63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:  הדפסת האינדקסים של הערך המינימלי</a:t>
            </a:r>
            <a:endParaRPr 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>
              <a:buClr>
                <a:srgbClr val="0070C0"/>
              </a:buClr>
            </a:pPr>
            <a:r>
              <a:rPr lang="he-IL" dirty="0" smtClean="0"/>
              <a:t>כתבו תוכנית המגדירה מערך בגודל  </a:t>
            </a:r>
            <a:r>
              <a:rPr lang="en-US" dirty="0" smtClean="0"/>
              <a:t>10</a:t>
            </a:r>
            <a:r>
              <a:rPr lang="he-IL" dirty="0" smtClean="0"/>
              <a:t> של מספרים שלמים</a:t>
            </a:r>
            <a:endParaRPr lang="en-US" dirty="0" smtClean="0"/>
          </a:p>
          <a:p>
            <a:pPr lvl="0">
              <a:buClr>
                <a:srgbClr val="0070C0"/>
              </a:buClr>
            </a:pPr>
            <a:r>
              <a:rPr lang="he-IL" dirty="0" smtClean="0"/>
              <a:t>קלוט ערכים מהמשתמש</a:t>
            </a:r>
            <a:endParaRPr lang="en-US" dirty="0" smtClean="0"/>
          </a:p>
          <a:p>
            <a:pPr lvl="0">
              <a:buClr>
                <a:srgbClr val="0070C0"/>
              </a:buClr>
            </a:pPr>
            <a:r>
              <a:rPr lang="he-IL" dirty="0" smtClean="0"/>
              <a:t>הצג האם ערכי המערך מהווים סדרה חשבונית</a:t>
            </a:r>
          </a:p>
          <a:p>
            <a:pPr lvl="0">
              <a:buClr>
                <a:srgbClr val="0070C0"/>
              </a:buClr>
            </a:pPr>
            <a:endParaRPr lang="he-IL" dirty="0" smtClean="0"/>
          </a:p>
          <a:p>
            <a:pPr lvl="0">
              <a:buClr>
                <a:srgbClr val="0070C0"/>
              </a:buClr>
            </a:pPr>
            <a:r>
              <a:rPr lang="he-IL" dirty="0" smtClean="0"/>
              <a:t>דוגמאות: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4592320"/>
          <a:ext cx="502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5791200"/>
          <a:ext cx="5029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1600" baseline="-25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733800" y="6172200"/>
            <a:ext cx="5334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400" y="4467761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8000"/>
                </a:solidFill>
              </a:rPr>
              <a:t>√</a:t>
            </a:r>
            <a:endParaRPr lang="en-US" sz="8000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400" y="5673804"/>
            <a:ext cx="220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64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 </a:t>
            </a:r>
            <a:r>
              <a:rPr lang="en-US" dirty="0" smtClean="0"/>
              <a:t>3</a:t>
            </a:r>
            <a:r>
              <a:rPr lang="he-IL" dirty="0" smtClean="0"/>
              <a:t>: השמת כוכביות על אלכסוני המטריצה</a:t>
            </a:r>
            <a:endParaRPr 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he-IL" sz="2400" dirty="0" smtClean="0"/>
              <a:t>כתוב תוכנית והגדר בה מטריצה ריבועית של תווים בגודל </a:t>
            </a:r>
            <a:r>
              <a:rPr lang="en-US" sz="2400" dirty="0" smtClean="0"/>
              <a:t>SIZE</a:t>
            </a:r>
            <a:endParaRPr lang="he-IL" sz="2400" dirty="0" smtClean="0"/>
          </a:p>
          <a:p>
            <a:pPr>
              <a:buClr>
                <a:srgbClr val="0070C0"/>
              </a:buClr>
            </a:pPr>
            <a:r>
              <a:rPr lang="he-IL" sz="2400" dirty="0" smtClean="0"/>
              <a:t>יש לשים את התו '*' על איברי האלכסון הראשי והמשני ורווח בשאר האיברים (לדמות את הצורה </a:t>
            </a:r>
            <a:r>
              <a:rPr lang="en-US" sz="2400" dirty="0" smtClean="0"/>
              <a:t>X</a:t>
            </a:r>
            <a:r>
              <a:rPr lang="he-IL" sz="2400" dirty="0" smtClean="0"/>
              <a:t>)</a:t>
            </a:r>
          </a:p>
          <a:p>
            <a:pPr>
              <a:buClr>
                <a:srgbClr val="0070C0"/>
              </a:buClr>
            </a:pPr>
            <a:r>
              <a:rPr lang="he-IL" sz="2400" dirty="0" smtClean="0"/>
              <a:t>הדפס את המטריצה</a:t>
            </a:r>
          </a:p>
          <a:p>
            <a:pPr>
              <a:buClr>
                <a:srgbClr val="0070C0"/>
              </a:buClr>
            </a:pPr>
            <a:endParaRPr lang="he-IL" sz="2400" dirty="0" smtClean="0"/>
          </a:p>
          <a:p>
            <a:pPr>
              <a:buClr>
                <a:srgbClr val="0070C0"/>
              </a:buClr>
            </a:pPr>
            <a:r>
              <a:rPr lang="he-IL" sz="2400" dirty="0" smtClean="0"/>
              <a:t>למשל, עבור </a:t>
            </a:r>
            <a:r>
              <a:rPr lang="en-US" sz="2400" dirty="0" smtClean="0"/>
              <a:t>SIZE=5</a:t>
            </a:r>
            <a:r>
              <a:rPr lang="he-IL" sz="2400" dirty="0" smtClean="0"/>
              <a:t> המטריצה תראה כך:</a:t>
            </a: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4343400"/>
          <a:ext cx="1981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</a:tblGrid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65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תרגיל </a:t>
            </a:r>
            <a:r>
              <a:rPr lang="en-US" dirty="0" smtClean="0"/>
              <a:t>4</a:t>
            </a:r>
            <a:r>
              <a:rPr lang="he-IL" dirty="0" smtClean="0"/>
              <a:t>: העמודה בה מספר הופיע הכי הרבה פעמים</a:t>
            </a:r>
            <a:endParaRPr 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e-IL" sz="2400" dirty="0" smtClean="0"/>
              <a:t>כתוב תוכנית והגדר בה מטריצה בגודל </a:t>
            </a:r>
            <a:r>
              <a:rPr lang="en-US" sz="2400" dirty="0" err="1" smtClean="0"/>
              <a:t>ROWSxCOLS</a:t>
            </a:r>
            <a:r>
              <a:rPr lang="he-IL" sz="2400" dirty="0" smtClean="0"/>
              <a:t> של מספרים</a:t>
            </a:r>
          </a:p>
          <a:p>
            <a:pPr>
              <a:defRPr/>
            </a:pPr>
            <a:r>
              <a:rPr lang="he-IL" sz="2400" dirty="0" smtClean="0"/>
              <a:t>קלוט לתוכה ערכים מהמקלדת</a:t>
            </a:r>
          </a:p>
          <a:p>
            <a:pPr>
              <a:defRPr/>
            </a:pPr>
            <a:r>
              <a:rPr lang="he-IL" sz="2400" dirty="0" smtClean="0"/>
              <a:t>קלוט מהמשתמש מספר והדפס את האינדקס של העמודה בה המספר שהוקלד מופיע הכי הרבה פעמים</a:t>
            </a:r>
          </a:p>
          <a:p>
            <a:pPr lvl="1">
              <a:defRPr/>
            </a:pPr>
            <a:r>
              <a:rPr lang="he-IL" sz="2000" dirty="0" smtClean="0">
                <a:ea typeface="+mn-ea"/>
              </a:rPr>
              <a:t>אם התו כלל לא מופיע במטריצה יש לתת הודעה מתאימה </a:t>
            </a:r>
          </a:p>
          <a:p>
            <a:pPr lvl="1">
              <a:defRPr/>
            </a:pPr>
            <a:r>
              <a:rPr lang="he-IL" sz="2000" dirty="0" smtClean="0">
                <a:ea typeface="+mn-ea"/>
              </a:rPr>
              <a:t>שימו לב:  אין לעבור על המטריצה בהתחלה כדי לבדוק זאת!</a:t>
            </a:r>
          </a:p>
          <a:p>
            <a:pPr>
              <a:defRPr/>
            </a:pPr>
            <a:r>
              <a:rPr lang="he-IL" dirty="0" smtClean="0"/>
              <a:t>למשל, עבור המטריצה הבאה והמספר 3 יוצג 2 כי המספר 3 מופיע הכי הרבה פעמים בעמודה 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5486400"/>
          <a:ext cx="1981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 dirty="0">
              <a:latin typeface="Verdana" pitchFamily="34" charset="0"/>
            </a:endParaRPr>
          </a:p>
          <a:p>
            <a:pPr algn="r" rtl="1"/>
            <a:fld id="{23B1A1EC-EA5A-400F-B43D-857FE350A29E}" type="slidenum">
              <a:rPr lang="he-IL" sz="1000">
                <a:latin typeface="Verdana" pitchFamily="34" charset="0"/>
              </a:rPr>
              <a:pPr algn="r" rtl="1"/>
              <a:t>66</a:t>
            </a:fld>
            <a:endParaRPr lang="he-IL" sz="1000" dirty="0">
              <a:latin typeface="Verdana" pitchFamily="34" charset="0"/>
            </a:endParaRPr>
          </a:p>
          <a:p>
            <a:pPr algn="r" rtl="1"/>
            <a:r>
              <a:rPr lang="en-US" sz="1000" dirty="0">
                <a:latin typeface="Verdana" pitchFamily="34" charset="0"/>
              </a:rPr>
              <a:t>© Keren </a:t>
            </a:r>
            <a:r>
              <a:rPr lang="en-US" sz="1000" dirty="0" err="1">
                <a:latin typeface="Verdana" pitchFamily="34" charset="0"/>
              </a:rPr>
              <a:t>Kalif</a:t>
            </a:r>
            <a:endParaRPr lang="en-US" sz="1000" dirty="0">
              <a:latin typeface="Verdana" pitchFamily="34" charset="0"/>
            </a:endParaRPr>
          </a:p>
          <a:p>
            <a:pPr algn="r" rtl="1"/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גישה לאיברי המערך - דוגמא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  int arr[3];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arr[0] = 4;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arr[1] = 7;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arr[2] = 3;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  cout &lt;&lt; “The values in the array:” &lt;&lt; arr[0] &lt;&lt; “ “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		&lt;&lt; arr[1] &lt;&lt; “ “ &lt;&lt; arr[2]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</p:txBody>
      </p:sp>
      <p:graphicFrame>
        <p:nvGraphicFramePr>
          <p:cNvPr id="52281" name="Group 57"/>
          <p:cNvGraphicFramePr>
            <a:graphicFrameLocks noGrp="1"/>
          </p:cNvGraphicFramePr>
          <p:nvPr>
            <p:ph sz="quarter" idx="2"/>
          </p:nvPr>
        </p:nvGraphicFramePr>
        <p:xfrm>
          <a:off x="4648200" y="1600200"/>
          <a:ext cx="3733800" cy="10972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3" name="Group 59"/>
          <p:cNvGraphicFramePr>
            <a:graphicFrameLocks noGrp="1"/>
          </p:cNvGraphicFramePr>
          <p:nvPr>
            <p:ph sz="quarter" idx="3"/>
          </p:nvPr>
        </p:nvGraphicFramePr>
        <p:xfrm>
          <a:off x="4648200" y="1600200"/>
          <a:ext cx="3733800" cy="10972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4" name="Group 60"/>
          <p:cNvGraphicFramePr>
            <a:graphicFrameLocks noGrp="1"/>
          </p:cNvGraphicFramePr>
          <p:nvPr/>
        </p:nvGraphicFramePr>
        <p:xfrm>
          <a:off x="4648200" y="1600200"/>
          <a:ext cx="3733800" cy="10972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301" name="Group 77"/>
          <p:cNvGraphicFramePr>
            <a:graphicFrameLocks noGrp="1"/>
          </p:cNvGraphicFramePr>
          <p:nvPr/>
        </p:nvGraphicFramePr>
        <p:xfrm>
          <a:off x="4648200" y="1600200"/>
          <a:ext cx="3733800" cy="10972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int[]:arr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318" name="Picture 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343400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19" name="Rectangle 95"/>
          <p:cNvSpPr>
            <a:spLocks noChangeArrowheads="1"/>
          </p:cNvSpPr>
          <p:nvPr/>
        </p:nvSpPr>
        <p:spPr bwMode="auto">
          <a:xfrm>
            <a:off x="304800" y="5867400"/>
            <a:ext cx="807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arr[0]</a:t>
            </a:r>
            <a:r>
              <a:rPr lang="he-IL" b="1">
                <a:solidFill>
                  <a:schemeClr val="bg1"/>
                </a:solidFill>
              </a:rPr>
              <a:t> פירושו תפנה לתא בזיכרון שנמצא בכתובת:  </a:t>
            </a:r>
            <a:r>
              <a:rPr lang="en-US" b="1">
                <a:solidFill>
                  <a:schemeClr val="bg1"/>
                </a:solidFill>
              </a:rPr>
              <a:t>arr</a:t>
            </a:r>
            <a:r>
              <a:rPr lang="he-IL" b="1">
                <a:solidFill>
                  <a:schemeClr val="bg1"/>
                </a:solidFill>
              </a:rPr>
              <a:t> + </a:t>
            </a:r>
            <a:r>
              <a:rPr lang="en-US" b="1">
                <a:solidFill>
                  <a:schemeClr val="bg1"/>
                </a:solidFill>
              </a:rPr>
              <a:t>*sizeof(int)</a:t>
            </a:r>
            <a:r>
              <a:rPr lang="he-IL" b="1">
                <a:solidFill>
                  <a:schemeClr val="bg1"/>
                </a:solidFill>
              </a:rPr>
              <a:t>0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b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1000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en-US" b="1">
                <a:solidFill>
                  <a:schemeClr val="bg1"/>
                </a:solidFill>
              </a:rPr>
              <a:t>arr[1]</a:t>
            </a:r>
            <a:r>
              <a:rPr lang="he-IL" b="1">
                <a:solidFill>
                  <a:schemeClr val="bg1"/>
                </a:solidFill>
              </a:rPr>
              <a:t> פירושו תפנה לתא בזיכרון שנמצא בכתובת: </a:t>
            </a:r>
            <a:r>
              <a:rPr lang="en-US" b="1">
                <a:solidFill>
                  <a:schemeClr val="bg1"/>
                </a:solidFill>
              </a:rPr>
              <a:t>arr</a:t>
            </a:r>
            <a:r>
              <a:rPr lang="he-IL" b="1">
                <a:solidFill>
                  <a:schemeClr val="bg1"/>
                </a:solidFill>
              </a:rPr>
              <a:t> + </a:t>
            </a:r>
            <a:r>
              <a:rPr lang="en-US" b="1">
                <a:solidFill>
                  <a:schemeClr val="bg1"/>
                </a:solidFill>
              </a:rPr>
              <a:t>*sizeof(int)</a:t>
            </a:r>
            <a:r>
              <a:rPr lang="he-IL" b="1">
                <a:solidFill>
                  <a:schemeClr val="bg1"/>
                </a:solidFill>
              </a:rPr>
              <a:t>1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b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1004</a:t>
            </a:r>
          </a:p>
          <a:p>
            <a:pPr algn="ctr" rtl="1"/>
            <a:r>
              <a:rPr lang="en-US" b="1">
                <a:solidFill>
                  <a:schemeClr val="bg1"/>
                </a:solidFill>
              </a:rPr>
              <a:t>arr[2]</a:t>
            </a:r>
            <a:r>
              <a:rPr lang="he-IL" b="1">
                <a:solidFill>
                  <a:schemeClr val="bg1"/>
                </a:solidFill>
              </a:rPr>
              <a:t> פירושו תפנה לתא בזיכרון שנמצא בכתובת: </a:t>
            </a:r>
            <a:r>
              <a:rPr lang="en-US" b="1">
                <a:solidFill>
                  <a:schemeClr val="bg1"/>
                </a:solidFill>
              </a:rPr>
              <a:t>arr</a:t>
            </a:r>
            <a:r>
              <a:rPr lang="he-IL" b="1">
                <a:solidFill>
                  <a:schemeClr val="bg1"/>
                </a:solidFill>
              </a:rPr>
              <a:t> + </a:t>
            </a:r>
            <a:r>
              <a:rPr lang="en-US" b="1">
                <a:solidFill>
                  <a:schemeClr val="bg1"/>
                </a:solidFill>
              </a:rPr>
              <a:t>*sizeof(int)</a:t>
            </a:r>
            <a:r>
              <a:rPr lang="he-IL" b="1">
                <a:solidFill>
                  <a:schemeClr val="bg1"/>
                </a:solidFill>
              </a:rPr>
              <a:t>2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en-US" b="1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he-IL" b="1">
                <a:solidFill>
                  <a:schemeClr val="bg1"/>
                </a:solidFill>
                <a:sym typeface="Wingdings" pitchFamily="2" charset="2"/>
              </a:rPr>
              <a:t>1008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29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F091C6C3-52A4-4591-BF43-EA55BFE48D35}" type="slidenum">
              <a:rPr lang="he-IL" sz="1000">
                <a:latin typeface="Verdana" pitchFamily="34" charset="0"/>
              </a:rPr>
              <a:pPr algn="r" rtl="1"/>
              <a:t>7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גישה לאיברי המערך - לולאות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153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he-IL" smtClean="0"/>
              <a:t>מאחר ועבודה עם איברי  המערך היא עבודה זהה על כל האיברים, יותר חסכוני וקל להשתמש בלולאות</a:t>
            </a:r>
            <a:endParaRPr lang="en-US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const int  SIZE=5;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int arr[SIZE],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cout &lt;&lt; "Please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   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cout &lt;&lt; "The numbers are: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   cout &lt;&lt; arr[i] &lt;&lt; “ “;</a:t>
            </a:r>
            <a:endParaRPr lang="en-US" sz="18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</a:t>
            </a:r>
            <a:r>
              <a:rPr lang="en-US" sz="1800" noProof="1" smtClean="0"/>
              <a:t>cout &lt;&lt; "\n”;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</a:pPr>
            <a:endParaRPr lang="en-US" sz="1600" smtClean="0"/>
          </a:p>
        </p:txBody>
      </p:sp>
      <p:pic>
        <p:nvPicPr>
          <p:cNvPr id="10245" name="Picture 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374900"/>
            <a:ext cx="4495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4495800" y="4648200"/>
            <a:ext cx="4572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he-IL" b="1">
                <a:solidFill>
                  <a:schemeClr val="bg1"/>
                </a:solidFill>
              </a:rPr>
              <a:t>האינדקס שאיתו פונים לאיבר במערך יכול להיות: </a:t>
            </a:r>
          </a:p>
          <a:p>
            <a:pPr algn="r" rtl="1">
              <a:buClr>
                <a:schemeClr val="bg1"/>
              </a:buClr>
              <a:buFont typeface="Wingdings" pitchFamily="2" charset="2"/>
              <a:buChar char="§"/>
            </a:pPr>
            <a:r>
              <a:rPr lang="he-IL" b="1">
                <a:solidFill>
                  <a:schemeClr val="bg1"/>
                </a:solidFill>
              </a:rPr>
              <a:t> מספר שלם (כמו בדוגמא הקודמת)</a:t>
            </a:r>
          </a:p>
          <a:p>
            <a:pPr algn="r" rtl="1">
              <a:buClr>
                <a:schemeClr val="bg1"/>
              </a:buClr>
              <a:buFont typeface="Wingdings" pitchFamily="2" charset="2"/>
              <a:buChar char="§"/>
            </a:pPr>
            <a:r>
              <a:rPr lang="he-IL" b="1">
                <a:solidFill>
                  <a:schemeClr val="bg1"/>
                </a:solidFill>
              </a:rPr>
              <a:t> משתנה (כמו בדוגמא זו)</a:t>
            </a:r>
          </a:p>
          <a:p>
            <a:pPr algn="r" rtl="1">
              <a:buClr>
                <a:schemeClr val="bg1"/>
              </a:buClr>
              <a:buFont typeface="Wingdings" pitchFamily="2" charset="2"/>
              <a:buChar char="§"/>
            </a:pPr>
            <a:r>
              <a:rPr lang="he-IL" b="1">
                <a:solidFill>
                  <a:schemeClr val="bg1"/>
                </a:solidFill>
              </a:rPr>
              <a:t> ערך של ביטוי, למשל: </a:t>
            </a:r>
            <a:r>
              <a:rPr lang="en-US" b="1">
                <a:solidFill>
                  <a:schemeClr val="bg1"/>
                </a:solidFill>
              </a:rPr>
              <a:t>arr[i+2]</a:t>
            </a:r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4114800" y="4038600"/>
            <a:ext cx="495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שבעבודה עם מערכים ולולאות </a:t>
            </a:r>
            <a:r>
              <a:rPr lang="en-US" b="1">
                <a:solidFill>
                  <a:schemeClr val="bg1"/>
                </a:solidFill>
              </a:rPr>
              <a:t>i</a:t>
            </a:r>
            <a:r>
              <a:rPr lang="he-IL" b="1">
                <a:solidFill>
                  <a:schemeClr val="bg1"/>
                </a:solidFill>
              </a:rPr>
              <a:t> יתחיל מ- 0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247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ACD186FD-BF83-46C1-9442-945E4E4B0068}" type="slidenum">
              <a:rPr lang="he-IL" sz="1000">
                <a:latin typeface="Verdana" pitchFamily="34" charset="0"/>
              </a:rPr>
              <a:pPr algn="r" rtl="1"/>
              <a:t>8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55372" name="Rectangle 76"/>
          <p:cNvSpPr>
            <a:spLocks noChangeArrowheads="1"/>
          </p:cNvSpPr>
          <p:nvPr/>
        </p:nvSpPr>
        <p:spPr bwMode="auto">
          <a:xfrm>
            <a:off x="990600" y="6096000"/>
            <a:ext cx="7010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ניתוח זמן הריצה של תוכנית זו: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O(main) = O(1) + O(SIZE) + O(SIZE) = O(1) + 2*O(SIZE) = O(SIZE)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3" grpId="0" animBg="1"/>
      <p:bldP spid="55374" grpId="0" animBg="1"/>
      <p:bldP spid="553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גישה לאיברי המערך – לולאות (2)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1534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e-IL" smtClean="0"/>
              <a:t>הפעם נרצה להדפיס את איברי המערך מהסוף להתחלה..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const  int  SIZE=5;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int arr[SIZE],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cout &lt;&lt; "Please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   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cout &lt;&lt; "The numbers are: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   for (</a:t>
            </a:r>
            <a:r>
              <a:rPr lang="en-US" sz="1800" b="1" noProof="1" smtClean="0"/>
              <a:t>i=</a:t>
            </a:r>
            <a:r>
              <a:rPr lang="en-US" sz="1800" b="1" smtClean="0"/>
              <a:t>SIZE-1</a:t>
            </a:r>
            <a:r>
              <a:rPr lang="en-US" sz="1800" b="1" noProof="1" smtClean="0"/>
              <a:t> ; i </a:t>
            </a:r>
            <a:r>
              <a:rPr lang="en-US" sz="1800" b="1" smtClean="0"/>
              <a:t>&gt;= 0</a:t>
            </a:r>
            <a:r>
              <a:rPr lang="en-US" sz="1800" b="1" noProof="1" smtClean="0"/>
              <a:t> ; i</a:t>
            </a:r>
            <a:r>
              <a:rPr lang="en-US" sz="1800" b="1" smtClean="0"/>
              <a:t>--</a:t>
            </a:r>
            <a:r>
              <a:rPr lang="en-US" sz="18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	   cout &lt;&lt; arr[i] &lt;&lt; “ “;</a:t>
            </a:r>
            <a:endParaRPr lang="en-US" sz="18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   </a:t>
            </a:r>
            <a:r>
              <a:rPr lang="en-US" sz="1800" noProof="1" smtClean="0"/>
              <a:t>cout &lt;&lt; "\n";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</a:pPr>
            <a:endParaRPr lang="en-US" sz="1600" smtClean="0"/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163" y="2092325"/>
            <a:ext cx="5253037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endParaRPr lang="he-IL" sz="1000">
              <a:latin typeface="Verdana" pitchFamily="34" charset="0"/>
            </a:endParaRPr>
          </a:p>
          <a:p>
            <a:pPr algn="r" rtl="1"/>
            <a:fld id="{6C45366B-D61D-4176-A94A-C8AD885DFD3B}" type="slidenum">
              <a:rPr lang="he-IL" sz="1000">
                <a:latin typeface="Verdana" pitchFamily="34" charset="0"/>
              </a:rPr>
              <a:pPr algn="r" rtl="1"/>
              <a:t>9</a:t>
            </a:fld>
            <a:endParaRPr lang="he-IL" sz="1000">
              <a:latin typeface="Verdana" pitchFamily="34" charset="0"/>
            </a:endParaRPr>
          </a:p>
          <a:p>
            <a:pPr algn="r" rtl="1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19802</TotalTime>
  <Words>5073</Words>
  <Application>Microsoft Office PowerPoint</Application>
  <PresentationFormat>On-screen Show (4:3)</PresentationFormat>
  <Paragraphs>2045</Paragraphs>
  <Slides>66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Consolas</vt:lpstr>
      <vt:lpstr>Garamond</vt:lpstr>
      <vt:lpstr>Times New Roman</vt:lpstr>
      <vt:lpstr>Verdana</vt:lpstr>
      <vt:lpstr>Wingdings</vt:lpstr>
      <vt:lpstr>MyOpenU2008aTheme</vt:lpstr>
      <vt:lpstr>מערכים</vt:lpstr>
      <vt:lpstr>ביחידה זו נלמד:</vt:lpstr>
      <vt:lpstr>מוטיבציה</vt:lpstr>
      <vt:lpstr>הגדרה</vt:lpstr>
      <vt:lpstr>דוגמא למערך בזיכרון</vt:lpstr>
      <vt:lpstr>גישה לאיברי המערך</vt:lpstr>
      <vt:lpstr>גישה לאיברי המערך - דוגמא</vt:lpstr>
      <vt:lpstr>גישה לאיברי המערך - לולאות</vt:lpstr>
      <vt:lpstr>גישה לאיברי המערך – לולאות (2)</vt:lpstr>
      <vt:lpstr>גישה לאיברי המערך – לולאות - דוגמא</vt:lpstr>
      <vt:lpstr>מציאת האינדקס המכיל את הערך המקסימלי</vt:lpstr>
      <vt:lpstr>אתחול מערך</vt:lpstr>
      <vt:lpstr>אתחול מערך: הגדרת הגודל והערכים</vt:lpstr>
      <vt:lpstr>אתחול מערך: הגדרת הערכים בלבד</vt:lpstr>
      <vt:lpstr>אתחול מערך: הגדרת גודל וחלק מהערכים</vt:lpstr>
      <vt:lpstr>אתחול מערך: איפוס כל איברי המערך</vt:lpstr>
      <vt:lpstr>הפונקציה sizeof</vt:lpstr>
      <vt:lpstr>חישוב גודל המערך</vt:lpstr>
      <vt:lpstr>חישוב גודל המערך (2)</vt:lpstr>
      <vt:lpstr>דוגמא: הדפסת היסטוגרמה  של ערכי המערך</vt:lpstr>
      <vt:lpstr>הגדרה: מערך סימטרי (פלינדרום)</vt:lpstr>
      <vt:lpstr>והנה דוגמאות נוספות</vt:lpstr>
      <vt:lpstr>דוגמא: האם איברי המערך סימטריים</vt:lpstr>
      <vt:lpstr>מה עושה הקוד הבא?</vt:lpstr>
      <vt:lpstr>מה עושה הקוד הבא?</vt:lpstr>
      <vt:lpstr>שדרוג הקוד הקודם</vt:lpstr>
      <vt:lpstr>טעות נפוצה</vt:lpstr>
      <vt:lpstr>דוגמא: היום המועדף בשבוע - פלט</vt:lpstr>
      <vt:lpstr>דוגמא: היום המועדף בשבוע</vt:lpstr>
      <vt:lpstr>חריגה מגבולות המערך</vt:lpstr>
      <vt:lpstr>חריגה מגבולות המערך (2)</vt:lpstr>
      <vt:lpstr>השמת מערכים</vt:lpstr>
      <vt:lpstr>השמת מערכים - דוגמא</vt:lpstr>
      <vt:lpstr>דוגמא: קבל מספר והחזר מהי הספרה המופיעה הכי הרבה פעמים</vt:lpstr>
      <vt:lpstr>הקוד</vt:lpstr>
      <vt:lpstr>תרגיל</vt:lpstr>
      <vt:lpstr>אסטרטגיית הפתרון</vt:lpstr>
      <vt:lpstr>קוד הפתרון</vt:lpstr>
      <vt:lpstr>מערך דו-מימדי - מוטיבציה</vt:lpstr>
      <vt:lpstr>מערך דו-מימדי</vt:lpstr>
      <vt:lpstr>הגדרת מערך דו-מימדי</vt:lpstr>
      <vt:lpstr>מערך דו-מימדי  - פניה לאיבר</vt:lpstr>
      <vt:lpstr>מערך דו-מימדי – דוגמא: קליטת ציונים לכמה כיתות והדפסתם - פלט</vt:lpstr>
      <vt:lpstr>מערך דו-מימדי – דוגמא: קליטת ציונים לכמה כיתות והדפסתם</vt:lpstr>
      <vt:lpstr>מערך דו-מימדי – דוגמא: קליטת ציונים לכמה כיתות והדפסת הממוצע - פלט</vt:lpstr>
      <vt:lpstr>מערך דו-מימדי – דוגמא: קליטת ציונים לכמה כיתות והדפסת הממוצע</vt:lpstr>
      <vt:lpstr>מערך דו-מימדי – ייצוגו בזיכרון</vt:lpstr>
      <vt:lpstr>מערך דו-מימדי – ייצוגו בזיכרון</vt:lpstr>
      <vt:lpstr>מערך דו-מימדי – ייצוגו בזיכרון</vt:lpstr>
      <vt:lpstr>מערך דו-מימדי - איתחול</vt:lpstr>
      <vt:lpstr>מערך דו-מימדי – חישוב מספר השורות</vt:lpstr>
      <vt:lpstr>מערך דו-מימדי – דוגמא: מציאת סכום איברי האלכסון של מטריצה ריבועית</vt:lpstr>
      <vt:lpstr>מערך דו-מימדי – דוגמא: מציאת סכום איברי האלכסון של מטריצה ריבועית  (2)</vt:lpstr>
      <vt:lpstr>מערך דו-מימדי – דוגמא: הדפסת הסכום של כל עמודה</vt:lpstr>
      <vt:lpstr>מערך דו-מימדי – דוגמא: הכנסת מספרים למטריצה בצורת נחש</vt:lpstr>
      <vt:lpstr>מערך רב-מימדי</vt:lpstr>
      <vt:lpstr>מערך רב-מימדי – דוגמאת נתוני בתי- הספר</vt:lpstr>
      <vt:lpstr>הגדרת typedef למערך</vt:lpstr>
      <vt:lpstr>הגדרת typedef למערך דו-מימדי</vt:lpstr>
      <vt:lpstr>ביחידה זו למדנו:</vt:lpstr>
      <vt:lpstr>תרגילי חימום:</vt:lpstr>
      <vt:lpstr>תרגילי חימום:</vt:lpstr>
      <vt:lpstr>תרגיל 1:  הדפסת האינדקסים של הערך המינימלי</vt:lpstr>
      <vt:lpstr>תרגיל 2:  הדפסת האינדקסים של הערך המינימלי</vt:lpstr>
      <vt:lpstr>תרגיל 3: השמת כוכביות על אלכסוני המטריצה</vt:lpstr>
      <vt:lpstr>תרגיל 4: העמודה בה מספר הופיע הכי הרבה פעמים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 arrays</dc:title>
  <dc:creator>Keren Kalif</dc:creator>
  <cp:lastModifiedBy>Keren Kalif</cp:lastModifiedBy>
  <cp:revision>186</cp:revision>
  <dcterms:created xsi:type="dcterms:W3CDTF">2008-06-04T06:20:55Z</dcterms:created>
  <dcterms:modified xsi:type="dcterms:W3CDTF">2018-02-21T20:16:40Z</dcterms:modified>
</cp:coreProperties>
</file>