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7"/>
  </p:notesMasterIdLst>
  <p:sldIdLst>
    <p:sldId id="256" r:id="rId2"/>
    <p:sldId id="267" r:id="rId3"/>
    <p:sldId id="278" r:id="rId4"/>
    <p:sldId id="271" r:id="rId5"/>
    <p:sldId id="331" r:id="rId6"/>
    <p:sldId id="332" r:id="rId7"/>
    <p:sldId id="270" r:id="rId8"/>
    <p:sldId id="387" r:id="rId9"/>
    <p:sldId id="352" r:id="rId10"/>
    <p:sldId id="353" r:id="rId11"/>
    <p:sldId id="390" r:id="rId12"/>
    <p:sldId id="354" r:id="rId13"/>
    <p:sldId id="355" r:id="rId14"/>
    <p:sldId id="356" r:id="rId15"/>
    <p:sldId id="357" r:id="rId16"/>
    <p:sldId id="275" r:id="rId17"/>
    <p:sldId id="384" r:id="rId18"/>
    <p:sldId id="358" r:id="rId19"/>
    <p:sldId id="359" r:id="rId20"/>
    <p:sldId id="294" r:id="rId21"/>
    <p:sldId id="360" r:id="rId22"/>
    <p:sldId id="285" r:id="rId23"/>
    <p:sldId id="295" r:id="rId24"/>
    <p:sldId id="296" r:id="rId25"/>
    <p:sldId id="286" r:id="rId26"/>
    <p:sldId id="361" r:id="rId27"/>
    <p:sldId id="277" r:id="rId28"/>
    <p:sldId id="362" r:id="rId29"/>
    <p:sldId id="291" r:id="rId30"/>
    <p:sldId id="363" r:id="rId31"/>
    <p:sldId id="288" r:id="rId32"/>
    <p:sldId id="388" r:id="rId33"/>
    <p:sldId id="290" r:id="rId34"/>
    <p:sldId id="307" r:id="rId35"/>
    <p:sldId id="370" r:id="rId36"/>
    <p:sldId id="389" r:id="rId37"/>
    <p:sldId id="364" r:id="rId38"/>
    <p:sldId id="365" r:id="rId39"/>
    <p:sldId id="366" r:id="rId40"/>
    <p:sldId id="367" r:id="rId41"/>
    <p:sldId id="368" r:id="rId42"/>
    <p:sldId id="369" r:id="rId43"/>
    <p:sldId id="342" r:id="rId44"/>
    <p:sldId id="349" r:id="rId45"/>
    <p:sldId id="351" r:id="rId46"/>
    <p:sldId id="343" r:id="rId47"/>
    <p:sldId id="350" r:id="rId48"/>
    <p:sldId id="345" r:id="rId49"/>
    <p:sldId id="346" r:id="rId50"/>
    <p:sldId id="347" r:id="rId51"/>
    <p:sldId id="348" r:id="rId52"/>
    <p:sldId id="330" r:id="rId53"/>
    <p:sldId id="312" r:id="rId54"/>
    <p:sldId id="371" r:id="rId55"/>
    <p:sldId id="372" r:id="rId56"/>
    <p:sldId id="337" r:id="rId57"/>
    <p:sldId id="338" r:id="rId58"/>
    <p:sldId id="334" r:id="rId59"/>
    <p:sldId id="335" r:id="rId60"/>
    <p:sldId id="374" r:id="rId61"/>
    <p:sldId id="320" r:id="rId62"/>
    <p:sldId id="322" r:id="rId63"/>
    <p:sldId id="324" r:id="rId64"/>
    <p:sldId id="323" r:id="rId65"/>
    <p:sldId id="325" r:id="rId66"/>
    <p:sldId id="385" r:id="rId67"/>
    <p:sldId id="375" r:id="rId68"/>
    <p:sldId id="341" r:id="rId69"/>
    <p:sldId id="391" r:id="rId70"/>
    <p:sldId id="376" r:id="rId71"/>
    <p:sldId id="377" r:id="rId72"/>
    <p:sldId id="378" r:id="rId73"/>
    <p:sldId id="386" r:id="rId74"/>
    <p:sldId id="304" r:id="rId75"/>
    <p:sldId id="298" r:id="rId76"/>
    <p:sldId id="308" r:id="rId77"/>
    <p:sldId id="305" r:id="rId78"/>
    <p:sldId id="310" r:id="rId79"/>
    <p:sldId id="309" r:id="rId80"/>
    <p:sldId id="379" r:id="rId81"/>
    <p:sldId id="313" r:id="rId82"/>
    <p:sldId id="380" r:id="rId83"/>
    <p:sldId id="381" r:id="rId84"/>
    <p:sldId id="382" r:id="rId85"/>
    <p:sldId id="383" r:id="rId8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0000"/>
    <a:srgbClr val="CCDAEC"/>
    <a:srgbClr val="33CC33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2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NULL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NULL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NULL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A6B91D1-A484-4477-8EF3-29F930C80EA4}" type="datetimeFigureOut">
              <a:rPr lang="en-US"/>
              <a:pPr>
                <a:defRPr/>
              </a:pPr>
              <a:t>12/1/2017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339909EE-69DE-47D2-AF01-EB8A485C66E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243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28102DB-F399-4FC2-8B74-E8C46B92E3A9}" type="slidenum">
              <a:rPr lang="he-IL" smtClean="0">
                <a:cs typeface="Arial" pitchFamily="34" charset="0"/>
              </a:rPr>
              <a:pPr/>
              <a:t>20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559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9C0F7B5-BA6A-4A24-AE83-C1711C7FC86B}" type="slidenum">
              <a:rPr lang="he-IL" smtClean="0">
                <a:cs typeface="Arial" pitchFamily="34" charset="0"/>
              </a:rPr>
              <a:pPr/>
              <a:t>50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695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AE0DEB3-EAA2-49CB-A903-79C3BC405819}" type="slidenum">
              <a:rPr lang="he-IL" smtClean="0">
                <a:cs typeface="Arial" pitchFamily="34" charset="0"/>
              </a:rPr>
              <a:pPr/>
              <a:t>70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010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A5EE031-E009-4433-A3EA-B2DA0D4A903A}" type="slidenum">
              <a:rPr lang="he-IL" smtClean="0">
                <a:cs typeface="Arial" pitchFamily="34" charset="0"/>
              </a:rPr>
              <a:pPr/>
              <a:t>71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1697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316BED5-284D-4891-B16A-CDFA78B65F7F}" type="slidenum">
              <a:rPr lang="he-IL" smtClean="0">
                <a:cs typeface="Arial" pitchFamily="34" charset="0"/>
              </a:rPr>
              <a:pPr/>
              <a:t>72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888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E455007-52AF-462F-B741-70E7B3206992}" type="slidenum">
              <a:rPr lang="he-IL" smtClean="0">
                <a:cs typeface="Arial" pitchFamily="34" charset="0"/>
              </a:rPr>
              <a:pPr/>
              <a:t>25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179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A1ABBF4-DCBD-4F9D-B3F0-706B1688EE83}" type="slidenum">
              <a:rPr lang="he-IL" smtClean="0">
                <a:cs typeface="Arial" pitchFamily="34" charset="0"/>
              </a:rPr>
              <a:pPr/>
              <a:t>43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376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63BB752-A58C-4071-8E78-7A5EC25ECE08}" type="slidenum">
              <a:rPr lang="he-IL" smtClean="0">
                <a:cs typeface="Arial" pitchFamily="34" charset="0"/>
              </a:rPr>
              <a:pPr/>
              <a:t>44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474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B362C42-368B-45CC-BA15-F3045CEEB1ED}" type="slidenum">
              <a:rPr lang="he-IL" smtClean="0">
                <a:cs typeface="Arial" pitchFamily="34" charset="0"/>
              </a:rPr>
              <a:pPr/>
              <a:t>45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023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AFADA14-C588-4234-9ED7-C6327B206A2F}" type="slidenum">
              <a:rPr lang="he-IL" smtClean="0">
                <a:cs typeface="Arial" pitchFamily="34" charset="0"/>
              </a:rPr>
              <a:pPr/>
              <a:t>46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632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FE7E71B-4EC6-4BE1-AB22-257C2798A9BB}" type="slidenum">
              <a:rPr lang="he-IL" smtClean="0">
                <a:cs typeface="Arial" pitchFamily="34" charset="0"/>
              </a:rPr>
              <a:pPr/>
              <a:t>47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254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12FDC6C-BC72-4BB4-8FA5-7272D36204EF}" type="slidenum">
              <a:rPr lang="he-IL" smtClean="0">
                <a:cs typeface="Arial" pitchFamily="34" charset="0"/>
              </a:rPr>
              <a:pPr/>
              <a:t>48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250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14F0CB1-3D93-418D-997A-0A70FF36BF93}" type="slidenum">
              <a:rPr lang="he-IL" smtClean="0">
                <a:cs typeface="Arial" pitchFamily="34" charset="0"/>
              </a:rPr>
              <a:pPr/>
              <a:t>49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768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270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6D5E36-BF4D-4124-8F7E-EC5669B7208B}" type="datetime1">
              <a:rPr lang="en-US"/>
              <a:pPr>
                <a:defRPr/>
              </a:pPr>
              <a:t>12/1/2017</a:t>
            </a:fld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C58C1A-9DC6-483D-A4CE-E178E319DDC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233DCA-A57F-4720-9736-953B02CAEC7C}" type="datetime1">
              <a:rPr lang="en-US"/>
              <a:pPr>
                <a:defRPr/>
              </a:pPr>
              <a:t>12/1/2017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BF107-5076-427B-9C34-6CAD9F91133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4D81F9-1BB8-4F38-8793-973B2CAE8A45}" type="datetime1">
              <a:rPr lang="en-US"/>
              <a:pPr>
                <a:defRPr/>
              </a:pPr>
              <a:t>12/1/2017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AE4D3-FDC3-4809-873D-A7362E2E4C1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B5395-7244-4B98-B700-CAD6B2503A3C}" type="datetime1">
              <a:rPr lang="en-US"/>
              <a:pPr>
                <a:defRPr/>
              </a:pPr>
              <a:t>12/1/2017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14DA62-E43C-4973-8795-3C057DCB1BA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6833E-0378-4291-9391-DDFFB0BBBDDD}" type="datetime1">
              <a:rPr lang="en-US"/>
              <a:pPr>
                <a:defRPr/>
              </a:pPr>
              <a:t>12/1/2017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F8A9D-3C63-4124-8C2F-D32A2DCA88E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534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5C8DC4-FD1D-4C98-B77B-6ED823E4C58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534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08D16-C96E-4EBF-8957-C71F75E3DD3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A1ACC8-407A-4B5B-9DFB-1735244ABBFC}" type="datetime1">
              <a:rPr lang="en-US"/>
              <a:pPr>
                <a:defRPr/>
              </a:pPr>
              <a:t>12/1/2017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DD8E9E-B623-4A38-8632-5DBD126DCBB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617D4-C9B8-4A6B-9408-856B7DA25B68}" type="datetime1">
              <a:rPr lang="en-US"/>
              <a:pPr>
                <a:defRPr/>
              </a:pPr>
              <a:t>12/1/2017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29B462-EB4E-4161-BA3F-97012D5FCB5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A519F7-0BFF-4CDE-AA7B-B6444D1C4B76}" type="datetime1">
              <a:rPr lang="en-US"/>
              <a:pPr>
                <a:defRPr/>
              </a:pPr>
              <a:t>12/1/2017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E5382F-97CB-42D2-B1AB-23BA378436F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BFC178-C2D4-4A13-9A96-1CEA11732C90}" type="datetime1">
              <a:rPr lang="en-US"/>
              <a:pPr>
                <a:defRPr/>
              </a:pPr>
              <a:t>12/1/2017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AECD6D-365F-4145-A7F4-43496B8B38B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4B8820-3631-4704-982D-127DC38AA00D}" type="datetime1">
              <a:rPr lang="en-US"/>
              <a:pPr>
                <a:defRPr/>
              </a:pPr>
              <a:t>12/1/2017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E1741-5ECB-41C5-B263-533900FB5E7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890A6D-0A3A-4496-916E-FEA9471C2D0B}" type="datetime1">
              <a:rPr lang="en-US"/>
              <a:pPr>
                <a:defRPr/>
              </a:pPr>
              <a:t>12/1/2017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78503-215D-4425-B2D8-78EC6E4EE02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7AD620-A058-4590-9663-2BFB50750C12}" type="datetime1">
              <a:rPr lang="en-US"/>
              <a:pPr>
                <a:defRPr/>
              </a:pPr>
              <a:t>12/1/2017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5472F7-41F7-4824-8D59-08F68F05112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73583E-9A53-4202-90CD-32C4FB104B28}" type="datetime1">
              <a:rPr lang="en-US"/>
              <a:pPr>
                <a:defRPr/>
              </a:pPr>
              <a:t>12/1/2017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51587-7B6A-4230-A672-59DDEC9C624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לחץ כדי לערוך סגנון כותרת של תבנית בסיס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</a:p>
        </p:txBody>
      </p:sp>
      <p:sp>
        <p:nvSpPr>
          <p:cNvPr id="2693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cs typeface="+mn-cs"/>
              </a:defRPr>
            </a:lvl1pPr>
          </a:lstStyle>
          <a:p>
            <a:pPr>
              <a:defRPr/>
            </a:pPr>
            <a:fld id="{F4702DB6-5797-4BAA-AE5A-66340B96ACEE}" type="datetime1">
              <a:rPr lang="en-US"/>
              <a:pPr>
                <a:defRPr/>
              </a:pPr>
              <a:t>12/1/2017</a:t>
            </a:fld>
            <a:endParaRPr lang="en-US"/>
          </a:p>
        </p:txBody>
      </p:sp>
      <p:sp>
        <p:nvSpPr>
          <p:cNvPr id="2693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Verdana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93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latin typeface="Verdana" pitchFamily="34" charset="0"/>
                <a:cs typeface="Arial" charset="0"/>
              </a:defRPr>
            </a:lvl1pPr>
          </a:lstStyle>
          <a:p>
            <a:pPr>
              <a:defRPr/>
            </a:pPr>
            <a:fld id="{B711EF77-6F42-4A33-87DF-75868906774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269319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Times New Roman" pitchFamily="18" charset="0"/>
              <a:cs typeface="+mn-cs"/>
            </a:endParaRPr>
          </a:p>
        </p:txBody>
      </p:sp>
      <p:sp>
        <p:nvSpPr>
          <p:cNvPr id="269320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69321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Times New Roman" pitchFamily="18" charset="0"/>
              <a:cs typeface="+mn-cs"/>
            </a:endParaRPr>
          </a:p>
        </p:txBody>
      </p:sp>
      <p:sp>
        <p:nvSpPr>
          <p:cNvPr id="269322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Times New Roman" pitchFamily="18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3" r:id="rId1"/>
    <p:sldLayoutId id="2147484181" r:id="rId2"/>
    <p:sldLayoutId id="2147484182" r:id="rId3"/>
    <p:sldLayoutId id="2147484183" r:id="rId4"/>
    <p:sldLayoutId id="2147484184" r:id="rId5"/>
    <p:sldLayoutId id="2147484185" r:id="rId6"/>
    <p:sldLayoutId id="2147484186" r:id="rId7"/>
    <p:sldLayoutId id="2147484187" r:id="rId8"/>
    <p:sldLayoutId id="2147484188" r:id="rId9"/>
    <p:sldLayoutId id="2147484189" r:id="rId10"/>
    <p:sldLayoutId id="2147484190" r:id="rId11"/>
    <p:sldLayoutId id="2147484191" r:id="rId12"/>
    <p:sldLayoutId id="2147484192" r:id="rId13"/>
    <p:sldLayoutId id="2147484194" r:id="rId14"/>
    <p:sldLayoutId id="2147484195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2pPr>
      <a:lvl3pPr algn="l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3pPr>
      <a:lvl4pPr algn="l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4pPr>
      <a:lvl5pPr algn="l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r" rtl="1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2971800" indent="-228600" algn="r" rtl="1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29000" indent="-228600" algn="r" rtl="1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886200" indent="-228600" algn="r" rtl="1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2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png"/><Relationship Id="rId5" Type="http://schemas.openxmlformats.org/officeDocument/2006/relationships/image" Target="../media/image11.wmf"/><Relationship Id="rId4" Type="http://schemas.openxmlformats.org/officeDocument/2006/relationships/oleObject" Target="../embeddings/oleObject4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6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פונקציות</a:t>
            </a:r>
            <a:endParaRPr lang="en-US" sz="3600" smtClean="0"/>
          </a:p>
        </p:txBody>
      </p:sp>
      <p:sp>
        <p:nvSpPr>
          <p:cNvPr id="717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קרן כליף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איך כותבים הצהרה של פונקציה</a:t>
            </a:r>
            <a:endParaRPr lang="en-US" smtClean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he-IL" smtClean="0"/>
              <a:t>דוגמא: פונקציה המחשבת חזקה </a:t>
            </a:r>
          </a:p>
          <a:p>
            <a:pPr lvl="1">
              <a:lnSpc>
                <a:spcPct val="90000"/>
              </a:lnSpc>
            </a:pPr>
            <a:r>
              <a:rPr lang="he-IL" u="sng" smtClean="0"/>
              <a:t>מה</a:t>
            </a:r>
            <a:r>
              <a:rPr lang="he-IL" smtClean="0"/>
              <a:t> הפונקציה עושה: הפונקציה מחשבת חזקה של שני מספרים</a:t>
            </a:r>
          </a:p>
          <a:p>
            <a:pPr lvl="1">
              <a:lnSpc>
                <a:spcPct val="90000"/>
              </a:lnSpc>
            </a:pPr>
            <a:r>
              <a:rPr lang="he-IL" u="sng" smtClean="0"/>
              <a:t>מה</a:t>
            </a:r>
            <a:r>
              <a:rPr lang="he-IL" smtClean="0"/>
              <a:t> הפונקציה מקבלת: 2 מספרים, הראשון בסיס והשני מעריך</a:t>
            </a:r>
          </a:p>
          <a:p>
            <a:pPr lvl="1">
              <a:lnSpc>
                <a:spcPct val="90000"/>
              </a:lnSpc>
            </a:pPr>
            <a:r>
              <a:rPr lang="he-IL" u="sng" smtClean="0"/>
              <a:t>מה</a:t>
            </a:r>
            <a:r>
              <a:rPr lang="he-IL" smtClean="0"/>
              <a:t> הפונקציה מחזירה: את תוצאת חישוב הבסיס במעריך</a:t>
            </a:r>
          </a:p>
          <a:p>
            <a:pPr lvl="1">
              <a:lnSpc>
                <a:spcPct val="90000"/>
              </a:lnSpc>
            </a:pPr>
            <a:r>
              <a:rPr lang="he-IL" smtClean="0"/>
              <a:t>לבחור שם משמעותי לפונקציה</a:t>
            </a:r>
            <a:endParaRPr lang="en-US" smtClean="0"/>
          </a:p>
          <a:p>
            <a:pPr lvl="1">
              <a:lnSpc>
                <a:spcPct val="90000"/>
              </a:lnSpc>
            </a:pPr>
            <a:endParaRPr lang="he-IL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int base      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int exponent</a:t>
            </a:r>
            <a:endParaRPr lang="he-IL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he-IL" smtClean="0"/>
          </a:p>
          <a:p>
            <a:pPr lvl="1">
              <a:lnSpc>
                <a:spcPct val="90000"/>
              </a:lnSpc>
            </a:pPr>
            <a:r>
              <a:rPr lang="he-IL" smtClean="0"/>
              <a:t>תחביר:</a:t>
            </a:r>
          </a:p>
          <a:p>
            <a:pPr lvl="1"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int power(int base, int exponent)</a:t>
            </a:r>
            <a:endParaRPr lang="he-IL" smtClean="0"/>
          </a:p>
          <a:p>
            <a:pPr lvl="1">
              <a:lnSpc>
                <a:spcPct val="90000"/>
              </a:lnSpc>
            </a:pPr>
            <a:r>
              <a:rPr lang="he-IL" smtClean="0"/>
              <a:t>ובאופן כללי: </a:t>
            </a:r>
          </a:p>
          <a:p>
            <a:pPr lvl="1">
              <a:lnSpc>
                <a:spcPct val="90000"/>
              </a:lnSpc>
            </a:pPr>
            <a:endParaRPr lang="en-US" smtClean="0"/>
          </a:p>
        </p:txBody>
      </p:sp>
      <p:sp>
        <p:nvSpPr>
          <p:cNvPr id="13316" name="Flowchart: Process 5"/>
          <p:cNvSpPr>
            <a:spLocks noChangeArrowheads="1"/>
          </p:cNvSpPr>
          <p:nvPr/>
        </p:nvSpPr>
        <p:spPr bwMode="auto">
          <a:xfrm>
            <a:off x="4648200" y="4114800"/>
            <a:ext cx="990600" cy="685800"/>
          </a:xfrm>
          <a:prstGeom prst="flowChartProcess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 rtl="1"/>
            <a:endParaRPr lang="he-IL">
              <a:latin typeface="Verdana" pitchFamily="34" charset="0"/>
            </a:endParaRPr>
          </a:p>
        </p:txBody>
      </p:sp>
      <p:cxnSp>
        <p:nvCxnSpPr>
          <p:cNvPr id="13317" name="Straight Arrow Connector 7"/>
          <p:cNvCxnSpPr>
            <a:cxnSpLocks noChangeShapeType="1"/>
          </p:cNvCxnSpPr>
          <p:nvPr/>
        </p:nvCxnSpPr>
        <p:spPr bwMode="auto">
          <a:xfrm rot="10800000">
            <a:off x="5715000" y="4265613"/>
            <a:ext cx="304800" cy="1587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318" name="Straight Arrow Connector 7"/>
          <p:cNvCxnSpPr>
            <a:cxnSpLocks noChangeShapeType="1"/>
          </p:cNvCxnSpPr>
          <p:nvPr/>
        </p:nvCxnSpPr>
        <p:spPr bwMode="auto">
          <a:xfrm rot="10800000">
            <a:off x="5715000" y="4722813"/>
            <a:ext cx="304800" cy="1587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1676400" y="4267200"/>
            <a:ext cx="243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latin typeface="Verdana" pitchFamily="34" charset="0"/>
              </a:rPr>
              <a:t>int base</a:t>
            </a:r>
            <a:r>
              <a:rPr lang="en-US" sz="2400" baseline="30000">
                <a:latin typeface="Verdana" pitchFamily="34" charset="0"/>
              </a:rPr>
              <a:t>exponent</a:t>
            </a:r>
          </a:p>
        </p:txBody>
      </p:sp>
      <p:cxnSp>
        <p:nvCxnSpPr>
          <p:cNvPr id="13320" name="Straight Arrow Connector 7"/>
          <p:cNvCxnSpPr>
            <a:cxnSpLocks noChangeShapeType="1"/>
          </p:cNvCxnSpPr>
          <p:nvPr/>
        </p:nvCxnSpPr>
        <p:spPr bwMode="auto">
          <a:xfrm rot="10800000">
            <a:off x="4114800" y="4494213"/>
            <a:ext cx="304800" cy="1587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639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0168660E-1367-4B92-94DD-137E452AD2F4}" type="slidenum">
              <a:rPr lang="he-IL" smtClean="0">
                <a:cs typeface="Arial" pitchFamily="34" charset="0"/>
              </a:rPr>
              <a:pPr algn="r" rtl="1"/>
              <a:t>10</a:t>
            </a:fld>
            <a:endParaRPr lang="he-IL" dirty="0" smtClean="0">
              <a:cs typeface="Arial" pitchFamily="34" charset="0"/>
            </a:endParaRPr>
          </a:p>
          <a:p>
            <a:pPr algn="r" rtl="1"/>
            <a:r>
              <a:rPr lang="en-US" dirty="0" smtClean="0">
                <a:cs typeface="Arial" pitchFamily="34" charset="0"/>
              </a:rPr>
              <a:t>© Keren </a:t>
            </a:r>
            <a:r>
              <a:rPr lang="en-US" dirty="0" err="1" smtClean="0">
                <a:cs typeface="Arial" pitchFamily="34" charset="0"/>
              </a:rPr>
              <a:t>Kalif</a:t>
            </a:r>
            <a:endParaRPr lang="en-US" dirty="0" smtClean="0">
              <a:cs typeface="Arial" pitchFamily="34" charset="0"/>
            </a:endParaRPr>
          </a:p>
          <a:p>
            <a:pPr algn="r" rtl="1"/>
            <a:endParaRPr lang="en-US" dirty="0" smtClean="0">
              <a:cs typeface="Arial" pitchFamily="34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04800" y="6384925"/>
            <a:ext cx="2895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/>
              <a:t>&lt;returned value type&gt;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5181600" y="6369050"/>
            <a:ext cx="312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/>
              <a:t>(&lt;parameters list&gt;)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3048000" y="6384925"/>
            <a:ext cx="243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/>
              <a:t>&lt;function_name&gt;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6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62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62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nimBg="1"/>
      <p:bldP spid="13319" grpId="0"/>
      <p:bldP spid="10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איך כותבים הצהרה של פונקציה</a:t>
            </a:r>
            <a:endParaRPr lang="en-US" smtClean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he-IL" dirty="0" smtClean="0"/>
              <a:t>דוגמא: פונקציה המחשבת חזקה </a:t>
            </a:r>
          </a:p>
          <a:p>
            <a:pPr lvl="1">
              <a:lnSpc>
                <a:spcPct val="90000"/>
              </a:lnSpc>
            </a:pPr>
            <a:r>
              <a:rPr lang="he-IL" u="sng" dirty="0" smtClean="0"/>
              <a:t>מה</a:t>
            </a:r>
            <a:r>
              <a:rPr lang="he-IL" dirty="0" smtClean="0"/>
              <a:t> הפונקציה עושה: הפונקציה מחשבת חזקה של שני מספרים</a:t>
            </a:r>
          </a:p>
          <a:p>
            <a:pPr lvl="1">
              <a:lnSpc>
                <a:spcPct val="90000"/>
              </a:lnSpc>
            </a:pPr>
            <a:r>
              <a:rPr lang="he-IL" u="sng" dirty="0" smtClean="0"/>
              <a:t>מה</a:t>
            </a:r>
            <a:r>
              <a:rPr lang="he-IL" dirty="0" smtClean="0"/>
              <a:t> הפונקציה מקבלת: 2 מספרים, הראשון בסיס והשני מעריך</a:t>
            </a:r>
          </a:p>
          <a:p>
            <a:pPr lvl="1">
              <a:lnSpc>
                <a:spcPct val="90000"/>
              </a:lnSpc>
            </a:pPr>
            <a:r>
              <a:rPr lang="he-IL" u="sng" dirty="0" smtClean="0"/>
              <a:t>מה</a:t>
            </a:r>
            <a:r>
              <a:rPr lang="he-IL" dirty="0" smtClean="0"/>
              <a:t> הפונקציה מחזירה: את תוצאת חישוב הבסיס במעריך</a:t>
            </a:r>
          </a:p>
          <a:p>
            <a:pPr lvl="1">
              <a:lnSpc>
                <a:spcPct val="90000"/>
              </a:lnSpc>
            </a:pPr>
            <a:r>
              <a:rPr lang="he-IL" dirty="0" smtClean="0"/>
              <a:t>לבחור שם משמעותי לפונקציה</a:t>
            </a: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dirty="0" err="1" smtClean="0"/>
              <a:t>int</a:t>
            </a:r>
            <a:r>
              <a:rPr lang="en-US" dirty="0" smtClean="0"/>
              <a:t> base      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dirty="0" err="1" smtClean="0"/>
              <a:t>int</a:t>
            </a:r>
            <a:r>
              <a:rPr lang="en-US" dirty="0" smtClean="0"/>
              <a:t> exponent</a:t>
            </a:r>
            <a:endParaRPr lang="he-IL" dirty="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he-IL" dirty="0" smtClean="0"/>
          </a:p>
          <a:p>
            <a:pPr lvl="1">
              <a:lnSpc>
                <a:spcPct val="90000"/>
              </a:lnSpc>
            </a:pPr>
            <a:r>
              <a:rPr lang="he-IL" dirty="0" smtClean="0"/>
              <a:t>תחביר:</a:t>
            </a:r>
          </a:p>
          <a:p>
            <a:pPr lvl="1"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dirty="0" err="1" smtClean="0"/>
              <a:t>int</a:t>
            </a:r>
            <a:r>
              <a:rPr lang="en-US" dirty="0" smtClean="0"/>
              <a:t> power(</a:t>
            </a:r>
            <a:r>
              <a:rPr lang="en-US" dirty="0" err="1" smtClean="0"/>
              <a:t>int</a:t>
            </a:r>
            <a:r>
              <a:rPr lang="en-US" dirty="0" smtClean="0"/>
              <a:t> base, </a:t>
            </a:r>
            <a:r>
              <a:rPr lang="en-US" dirty="0" err="1" smtClean="0"/>
              <a:t>int</a:t>
            </a:r>
            <a:r>
              <a:rPr lang="en-US" dirty="0" smtClean="0"/>
              <a:t> exponent)</a:t>
            </a:r>
            <a:endParaRPr lang="he-IL" dirty="0" smtClean="0"/>
          </a:p>
          <a:p>
            <a:pPr lvl="1">
              <a:lnSpc>
                <a:spcPct val="90000"/>
              </a:lnSpc>
            </a:pPr>
            <a:r>
              <a:rPr lang="he-IL" dirty="0" smtClean="0"/>
              <a:t>ובאופן כללי: 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13316" name="Flowchart: Process 5"/>
          <p:cNvSpPr>
            <a:spLocks noChangeArrowheads="1"/>
          </p:cNvSpPr>
          <p:nvPr/>
        </p:nvSpPr>
        <p:spPr bwMode="auto">
          <a:xfrm>
            <a:off x="4724400" y="4114800"/>
            <a:ext cx="990600" cy="685800"/>
          </a:xfrm>
          <a:prstGeom prst="flowChartProcess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 rtl="1"/>
            <a:endParaRPr lang="he-IL">
              <a:latin typeface="Verdana" pitchFamily="34" charset="0"/>
            </a:endParaRPr>
          </a:p>
        </p:txBody>
      </p:sp>
      <p:cxnSp>
        <p:nvCxnSpPr>
          <p:cNvPr id="13317" name="Straight Arrow Connector 7"/>
          <p:cNvCxnSpPr>
            <a:cxnSpLocks noChangeShapeType="1"/>
          </p:cNvCxnSpPr>
          <p:nvPr/>
        </p:nvCxnSpPr>
        <p:spPr bwMode="auto">
          <a:xfrm rot="10800000">
            <a:off x="5791200" y="4265613"/>
            <a:ext cx="304800" cy="1587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318" name="Straight Arrow Connector 7"/>
          <p:cNvCxnSpPr>
            <a:cxnSpLocks noChangeShapeType="1"/>
          </p:cNvCxnSpPr>
          <p:nvPr/>
        </p:nvCxnSpPr>
        <p:spPr bwMode="auto">
          <a:xfrm rot="10800000">
            <a:off x="5791200" y="4722813"/>
            <a:ext cx="304800" cy="1587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4191000" y="3657600"/>
            <a:ext cx="243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dirty="0" err="1" smtClean="0">
                <a:latin typeface="Verdana" pitchFamily="34" charset="0"/>
              </a:rPr>
              <a:t>base</a:t>
            </a:r>
            <a:r>
              <a:rPr lang="en-US" sz="2400" baseline="30000" dirty="0" err="1" smtClean="0">
                <a:latin typeface="Verdana" pitchFamily="34" charset="0"/>
              </a:rPr>
              <a:t>exponent</a:t>
            </a:r>
            <a:endParaRPr lang="en-US" sz="2400" baseline="30000" dirty="0">
              <a:latin typeface="Verdana" pitchFamily="34" charset="0"/>
            </a:endParaRPr>
          </a:p>
        </p:txBody>
      </p:sp>
      <p:cxnSp>
        <p:nvCxnSpPr>
          <p:cNvPr id="13320" name="Straight Arrow Connector 7"/>
          <p:cNvCxnSpPr>
            <a:cxnSpLocks noChangeShapeType="1"/>
          </p:cNvCxnSpPr>
          <p:nvPr/>
        </p:nvCxnSpPr>
        <p:spPr bwMode="auto">
          <a:xfrm rot="10800000">
            <a:off x="4191000" y="4494213"/>
            <a:ext cx="304800" cy="1587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52400" y="6384925"/>
            <a:ext cx="4191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 smtClean="0"/>
              <a:t>&lt;returned </a:t>
            </a:r>
            <a:r>
              <a:rPr lang="en-US" sz="2000" dirty="0"/>
              <a:t>value type&gt;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4953000" y="6369050"/>
            <a:ext cx="312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/>
              <a:t>(&lt;parameters list&gt;)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819400" y="6384925"/>
            <a:ext cx="243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/>
              <a:t>&lt;</a:t>
            </a:r>
            <a:r>
              <a:rPr lang="en-US" sz="2000" dirty="0" err="1"/>
              <a:t>function_name</a:t>
            </a:r>
            <a:r>
              <a:rPr lang="en-US" sz="2000" dirty="0"/>
              <a:t>&gt;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3505200" y="42672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dirty="0" err="1" smtClean="0">
                <a:latin typeface="Verdana" pitchFamily="34" charset="0"/>
              </a:rPr>
              <a:t>int</a:t>
            </a:r>
            <a:endParaRPr lang="en-US" sz="2400" baseline="30000" dirty="0">
              <a:latin typeface="Verdana" pitchFamily="34" charset="0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4724400" y="4267200"/>
            <a:ext cx="990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 smtClean="0">
                <a:solidFill>
                  <a:schemeClr val="bg1"/>
                </a:solidFill>
                <a:latin typeface="Verdana" pitchFamily="34" charset="0"/>
              </a:rPr>
              <a:t>power</a:t>
            </a:r>
            <a:endParaRPr lang="en-US" sz="2400" baseline="3000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0168660E-1367-4B92-94DD-137E452AD2F4}" type="slidenum">
              <a:rPr lang="he-IL" smtClean="0">
                <a:cs typeface="Arial" pitchFamily="34" charset="0"/>
              </a:rPr>
              <a:pPr algn="r" rtl="1"/>
              <a:t>11</a:t>
            </a:fld>
            <a:endParaRPr lang="he-IL" dirty="0" smtClean="0">
              <a:cs typeface="Arial" pitchFamily="34" charset="0"/>
            </a:endParaRPr>
          </a:p>
          <a:p>
            <a:pPr algn="r" rtl="1"/>
            <a:r>
              <a:rPr lang="en-US" dirty="0" smtClean="0">
                <a:cs typeface="Arial" pitchFamily="34" charset="0"/>
              </a:rPr>
              <a:t>© Keren </a:t>
            </a:r>
            <a:r>
              <a:rPr lang="en-US" dirty="0" err="1" smtClean="0">
                <a:cs typeface="Arial" pitchFamily="34" charset="0"/>
              </a:rPr>
              <a:t>Kalif</a:t>
            </a:r>
            <a:endParaRPr lang="en-US" dirty="0" smtClean="0">
              <a:cs typeface="Arial" pitchFamily="34" charset="0"/>
            </a:endParaRPr>
          </a:p>
          <a:p>
            <a:pPr algn="r" rtl="1"/>
            <a:endParaRPr lang="en-US" dirty="0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6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62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62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בחירת שם לפונקציה</a:t>
            </a:r>
            <a:endParaRPr lang="en-US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mtClean="0"/>
              <a:t>שם הפונקציה צריך להעיד מה היא עושה</a:t>
            </a:r>
          </a:p>
          <a:p>
            <a:pPr lvl="1"/>
            <a:r>
              <a:rPr lang="he-IL" smtClean="0"/>
              <a:t>למשל: </a:t>
            </a:r>
            <a:r>
              <a:rPr lang="en-US" smtClean="0"/>
              <a:t>power, printf</a:t>
            </a:r>
            <a:endParaRPr lang="he-IL" smtClean="0"/>
          </a:p>
          <a:p>
            <a:r>
              <a:rPr lang="he-IL" smtClean="0"/>
              <a:t>מבחינת סגנון כתיבה, ההמלצה היא:</a:t>
            </a:r>
          </a:p>
          <a:p>
            <a:pPr lvl="1"/>
            <a:r>
              <a:rPr lang="he-IL" smtClean="0"/>
              <a:t>שם הפונקציה יתחיל באות קטנה</a:t>
            </a:r>
          </a:p>
          <a:p>
            <a:pPr lvl="1"/>
            <a:r>
              <a:rPr lang="he-IL" smtClean="0"/>
              <a:t>אם יש יותר ממילה אחת בשם הפונקציה כל מילה נוספת תתחיל באות גדולה</a:t>
            </a:r>
          </a:p>
          <a:p>
            <a:pPr lvl="2"/>
            <a:r>
              <a:rPr lang="he-IL" smtClean="0"/>
              <a:t>למשל:  </a:t>
            </a:r>
            <a:r>
              <a:rPr lang="en-US" smtClean="0"/>
              <a:t>calcRectangleArea</a:t>
            </a:r>
          </a:p>
          <a:p>
            <a:pPr lvl="1"/>
            <a:r>
              <a:rPr lang="he-IL" smtClean="0"/>
              <a:t>ניתן לאמץ סגנון אחר, אבל הקפידו להיות עקביים בסגנון לאורך כל התוכנית. כנ"ל גם לגבי שמות משתנים</a:t>
            </a:r>
            <a:endParaRPr 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A8A6AA81-4956-497C-AD54-4A7796638B76}" type="slidenum">
              <a:rPr lang="he-IL" smtClean="0">
                <a:cs typeface="Arial" pitchFamily="34" charset="0"/>
              </a:rPr>
              <a:pPr algn="r" rtl="1"/>
              <a:t>12</a:t>
            </a:fld>
            <a:endParaRPr lang="he-IL" smtClean="0">
              <a:cs typeface="Arial" pitchFamily="34" charset="0"/>
            </a:endParaRPr>
          </a:p>
          <a:p>
            <a:pPr algn="r"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algn="r" rtl="1"/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הצהרת פונקציה - הערך המוחזר </a:t>
            </a:r>
            <a:r>
              <a:rPr lang="he-IL" sz="3600" smtClean="0"/>
              <a:t>(1)</a:t>
            </a:r>
            <a:endParaRPr lang="en-US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endParaRPr lang="he-IL" smtClean="0"/>
          </a:p>
          <a:p>
            <a:r>
              <a:rPr lang="he-IL" smtClean="0"/>
              <a:t>הערך המוחזר יכול להיות כל אחד מהטיפוסים שאנחנו מכירים</a:t>
            </a:r>
          </a:p>
          <a:p>
            <a:pPr>
              <a:buFont typeface="Wingdings" pitchFamily="2" charset="2"/>
              <a:buNone/>
            </a:pPr>
            <a:endParaRPr lang="he-IL" smtClean="0"/>
          </a:p>
          <a:p>
            <a:pPr lvl="1"/>
            <a:r>
              <a:rPr lang="he-IL" smtClean="0"/>
              <a:t>למשל, פונקציה המקבלת אורך צלע ריבוע ומחזירה את שטחו</a:t>
            </a:r>
          </a:p>
          <a:p>
            <a:pPr lvl="1" algn="ctr" rtl="0">
              <a:buFont typeface="Wingdings" pitchFamily="2" charset="2"/>
              <a:buNone/>
            </a:pPr>
            <a:r>
              <a:rPr lang="en-US" b="1" smtClean="0"/>
              <a:t>int</a:t>
            </a:r>
            <a:r>
              <a:rPr lang="en-US" smtClean="0"/>
              <a:t> calcSquareArea(int length);</a:t>
            </a:r>
            <a:endParaRPr lang="he-IL" smtClean="0"/>
          </a:p>
          <a:p>
            <a:pPr lvl="1"/>
            <a:endParaRPr lang="he-IL" smtClean="0"/>
          </a:p>
          <a:p>
            <a:pPr lvl="1"/>
            <a:r>
              <a:rPr lang="he-IL" smtClean="0"/>
              <a:t>למשל, פונקציה המקבלת מספר, ומחזירה את השורש שלו</a:t>
            </a:r>
          </a:p>
          <a:p>
            <a:pPr lvl="1" algn="ctr" rtl="0">
              <a:buFont typeface="Wingdings" pitchFamily="2" charset="2"/>
              <a:buNone/>
            </a:pPr>
            <a:r>
              <a:rPr lang="en-US" b="1" smtClean="0"/>
              <a:t>double</a:t>
            </a:r>
            <a:r>
              <a:rPr lang="en-US" smtClean="0"/>
              <a:t> sqrt(int num);</a:t>
            </a:r>
            <a:endParaRPr lang="he-IL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0734BCCB-4909-4B65-B0C6-FF9F174B34D4}" type="slidenum">
              <a:rPr lang="he-IL" smtClean="0">
                <a:cs typeface="Arial" pitchFamily="34" charset="0"/>
              </a:rPr>
              <a:pPr algn="r" rtl="1"/>
              <a:t>13</a:t>
            </a:fld>
            <a:endParaRPr lang="he-IL" smtClean="0">
              <a:cs typeface="Arial" pitchFamily="34" charset="0"/>
            </a:endParaRPr>
          </a:p>
          <a:p>
            <a:pPr algn="r"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algn="r" rtl="1"/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הצהרת פונקציה - הערך המוחזר </a:t>
            </a:r>
            <a:r>
              <a:rPr lang="en-US" smtClean="0"/>
              <a:t>void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endParaRPr lang="he-IL" smtClean="0"/>
          </a:p>
          <a:p>
            <a:r>
              <a:rPr lang="he-IL" smtClean="0"/>
              <a:t>אם הפונקציה אינה מחזירה ערך, נרשום כערך המוחזר </a:t>
            </a:r>
            <a:r>
              <a:rPr lang="en-US" smtClean="0"/>
              <a:t>void</a:t>
            </a:r>
            <a:endParaRPr lang="he-IL" smtClean="0"/>
          </a:p>
          <a:p>
            <a:pPr lvl="1"/>
            <a:r>
              <a:rPr lang="he-IL" smtClean="0"/>
              <a:t>החזרה = ניתן לאכסן ערך במשתנה כלשהו</a:t>
            </a:r>
            <a:endParaRPr lang="en-US" smtClean="0"/>
          </a:p>
          <a:p>
            <a:pPr lvl="1"/>
            <a:r>
              <a:rPr lang="he-IL" smtClean="0"/>
              <a:t>שימו לב: הדפסה למסך אינה החזרה של ערך!</a:t>
            </a:r>
          </a:p>
          <a:p>
            <a:endParaRPr lang="en-US" smtClean="0"/>
          </a:p>
          <a:p>
            <a:pPr lvl="1"/>
            <a:r>
              <a:rPr lang="he-IL" smtClean="0"/>
              <a:t>למשל, פונקציה המדפיסה למסך</a:t>
            </a:r>
          </a:p>
          <a:p>
            <a:pPr lvl="1" algn="l" rtl="0">
              <a:buFont typeface="Wingdings" pitchFamily="2" charset="2"/>
              <a:buNone/>
            </a:pPr>
            <a:r>
              <a:rPr lang="en-US" smtClean="0"/>
              <a:t>void printRectangle(int base)</a:t>
            </a:r>
          </a:p>
          <a:p>
            <a:pPr lvl="1"/>
            <a:endParaRPr lang="he-IL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08B9B68D-E94E-4247-8C62-126574B8577B}" type="slidenum">
              <a:rPr lang="he-IL" smtClean="0">
                <a:cs typeface="Arial" pitchFamily="34" charset="0"/>
              </a:rPr>
              <a:pPr algn="r" rtl="1"/>
              <a:t>14</a:t>
            </a:fld>
            <a:endParaRPr lang="he-IL" smtClean="0">
              <a:cs typeface="Arial" pitchFamily="34" charset="0"/>
            </a:endParaRPr>
          </a:p>
          <a:p>
            <a:pPr algn="r"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algn="r" rtl="1"/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הצהרת פונקציה – </a:t>
            </a:r>
            <a:r>
              <a:rPr lang="he-IL" sz="3600" smtClean="0"/>
              <a:t>הפרמטרים המועברים</a:t>
            </a:r>
            <a:endParaRPr lang="en-US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he-IL" smtClean="0"/>
              <a:t>רשימת הנתונים אשר הפונקציה מקבלת מופרדת ע"י פסיקים</a:t>
            </a:r>
          </a:p>
          <a:p>
            <a:pPr lvl="1">
              <a:lnSpc>
                <a:spcPct val="90000"/>
              </a:lnSpc>
            </a:pPr>
            <a:r>
              <a:rPr lang="he-IL" smtClean="0"/>
              <a:t>דוגמא: פונקציה המקבלת אורך ורוחב של מלבן ומחזירה את שטחו</a:t>
            </a:r>
          </a:p>
          <a:p>
            <a:pPr lvl="1"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int calcRectangleArea(</a:t>
            </a:r>
            <a:r>
              <a:rPr lang="en-US" b="1" smtClean="0"/>
              <a:t>int height, int width</a:t>
            </a:r>
            <a:r>
              <a:rPr lang="en-US" smtClean="0"/>
              <a:t>);</a:t>
            </a:r>
          </a:p>
          <a:p>
            <a:pPr lvl="1">
              <a:lnSpc>
                <a:spcPct val="90000"/>
              </a:lnSpc>
            </a:pPr>
            <a:r>
              <a:rPr lang="he-IL" smtClean="0"/>
              <a:t>למשל, פונקציה המקבלת מספר </a:t>
            </a:r>
            <a:r>
              <a:rPr lang="en-US" smtClean="0"/>
              <a:t>n</a:t>
            </a:r>
            <a:r>
              <a:rPr lang="he-IL" smtClean="0"/>
              <a:t> ומחזירה </a:t>
            </a:r>
            <a:r>
              <a:rPr lang="en-US" smtClean="0"/>
              <a:t>n!</a:t>
            </a:r>
          </a:p>
          <a:p>
            <a:pPr lvl="1"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int factorial(</a:t>
            </a:r>
            <a:r>
              <a:rPr lang="en-US" b="1" smtClean="0"/>
              <a:t>int num</a:t>
            </a:r>
            <a:r>
              <a:rPr lang="en-US" smtClean="0"/>
              <a:t>);</a:t>
            </a:r>
            <a:endParaRPr lang="he-IL" smtClean="0"/>
          </a:p>
          <a:p>
            <a:pPr>
              <a:lnSpc>
                <a:spcPct val="90000"/>
              </a:lnSpc>
            </a:pPr>
            <a:r>
              <a:rPr lang="he-IL" smtClean="0"/>
              <a:t>אם פונקציה אינה מקבלת נתונים, רשימת הפרמטרים תהייה ריקה</a:t>
            </a:r>
          </a:p>
          <a:p>
            <a:pPr lvl="1">
              <a:lnSpc>
                <a:spcPct val="90000"/>
              </a:lnSpc>
            </a:pPr>
            <a:r>
              <a:rPr lang="he-IL" smtClean="0"/>
              <a:t>למשל, פונקציה הקוראת מהמשתמש את גילו ומחזירה אותו</a:t>
            </a:r>
          </a:p>
          <a:p>
            <a:pPr lvl="1"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int readAge();</a:t>
            </a:r>
            <a:endParaRPr lang="he-IL" smtClean="0"/>
          </a:p>
          <a:p>
            <a:pPr>
              <a:lnSpc>
                <a:spcPct val="90000"/>
              </a:lnSpc>
            </a:pPr>
            <a:endParaRPr 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6BC82C82-DCC6-45AA-8D08-772F9CA0BAA7}" type="slidenum">
              <a:rPr lang="he-IL" smtClean="0">
                <a:cs typeface="Arial" pitchFamily="34" charset="0"/>
              </a:rPr>
              <a:pPr algn="r" rtl="1"/>
              <a:t>15</a:t>
            </a:fld>
            <a:endParaRPr lang="he-IL" smtClean="0">
              <a:cs typeface="Arial" pitchFamily="34" charset="0"/>
            </a:endParaRPr>
          </a:p>
          <a:p>
            <a:pPr algn="r"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algn="r" rtl="1"/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מימוש פונקציה</a:t>
            </a:r>
            <a:endParaRPr lang="en-US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he-IL" dirty="0" smtClean="0"/>
              <a:t>דוגמא למימוש פונקציה המקבלת בסיס ומעריך ,ומחזירה את החזקה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noProof="1" smtClean="0"/>
              <a:t>int power(int </a:t>
            </a:r>
            <a:r>
              <a:rPr lang="en-US" sz="2400" dirty="0" smtClean="0"/>
              <a:t>a</a:t>
            </a:r>
            <a:r>
              <a:rPr lang="en-US" sz="2400" noProof="1" smtClean="0"/>
              <a:t>, int </a:t>
            </a:r>
            <a:r>
              <a:rPr lang="en-US" sz="2400" dirty="0" smtClean="0"/>
              <a:t>b</a:t>
            </a:r>
            <a:r>
              <a:rPr lang="en-US" sz="2400" noProof="1" smtClean="0"/>
              <a:t>)</a:t>
            </a:r>
            <a:endParaRPr lang="en-US" sz="2400" noProof="1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 rtl="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noProof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noProof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int result=1;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noProof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for (int  i=0 ; i &lt; 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sz="2400" noProof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; i++)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noProof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	result *= 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2400" noProof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noProof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return result;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noProof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  <a:endParaRPr lang="en-US" sz="24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7348" name="AutoShape 4"/>
          <p:cNvSpPr>
            <a:spLocks noChangeArrowheads="1"/>
          </p:cNvSpPr>
          <p:nvPr/>
        </p:nvSpPr>
        <p:spPr bwMode="auto">
          <a:xfrm>
            <a:off x="4419600" y="4572000"/>
            <a:ext cx="4038600" cy="609600"/>
          </a:xfrm>
          <a:prstGeom prst="wedgeRectCallout">
            <a:avLst>
              <a:gd name="adj1" fmla="val -88014"/>
              <a:gd name="adj2" fmla="val -3297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rtl="1"/>
            <a:r>
              <a:rPr lang="he-IL" b="1">
                <a:solidFill>
                  <a:schemeClr val="bg1"/>
                </a:solidFill>
              </a:rPr>
              <a:t>הפקודה </a:t>
            </a:r>
            <a:r>
              <a:rPr lang="en-US" b="1">
                <a:solidFill>
                  <a:schemeClr val="bg1"/>
                </a:solidFill>
              </a:rPr>
              <a:t>return</a:t>
            </a:r>
            <a:r>
              <a:rPr lang="he-IL" b="1">
                <a:solidFill>
                  <a:schemeClr val="bg1"/>
                </a:solidFill>
              </a:rPr>
              <a:t> מציינת הפסקת ביצוע הפקודות בפונקציה והחזרת ערך המשתנה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150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CF730EF9-68C9-4731-9522-D264A959485A}" type="slidenum">
              <a:rPr lang="he-IL" smtClean="0">
                <a:cs typeface="Arial" pitchFamily="34" charset="0"/>
              </a:rPr>
              <a:pPr algn="r" rtl="1"/>
              <a:t>16</a:t>
            </a:fld>
            <a:endParaRPr lang="he-IL" smtClean="0">
              <a:cs typeface="Arial" pitchFamily="34" charset="0"/>
            </a:endParaRPr>
          </a:p>
          <a:p>
            <a:pPr algn="r"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algn="r" rtl="1"/>
            <a:endParaRPr lang="en-US" smtClean="0">
              <a:cs typeface="Arial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81000" y="5410200"/>
            <a:ext cx="4191000" cy="1219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rtl="1"/>
            <a:r>
              <a:rPr lang="he-IL" b="1">
                <a:solidFill>
                  <a:schemeClr val="bg1"/>
                </a:solidFill>
                <a:latin typeface="Verdana" pitchFamily="34" charset="0"/>
              </a:rPr>
              <a:t>פונקציה שהערך המוחזר שלה הוא </a:t>
            </a:r>
            <a:r>
              <a:rPr lang="en-US" b="1">
                <a:solidFill>
                  <a:schemeClr val="bg1"/>
                </a:solidFill>
                <a:latin typeface="Verdana" pitchFamily="34" charset="0"/>
              </a:rPr>
              <a:t>void</a:t>
            </a:r>
            <a:r>
              <a:rPr lang="he-IL" b="1">
                <a:solidFill>
                  <a:schemeClr val="bg1"/>
                </a:solidFill>
                <a:latin typeface="Verdana" pitchFamily="34" charset="0"/>
              </a:rPr>
              <a:t> אינה חייבת להכיל את הפקודה </a:t>
            </a:r>
            <a:r>
              <a:rPr lang="en-US" b="1">
                <a:solidFill>
                  <a:schemeClr val="bg1"/>
                </a:solidFill>
                <a:latin typeface="Verdana" pitchFamily="34" charset="0"/>
              </a:rPr>
              <a:t>return</a:t>
            </a:r>
            <a:r>
              <a:rPr lang="he-IL" b="1">
                <a:solidFill>
                  <a:schemeClr val="bg1"/>
                </a:solidFill>
                <a:latin typeface="Verdana" pitchFamily="34" charset="0"/>
              </a:rPr>
              <a:t>.</a:t>
            </a:r>
          </a:p>
          <a:p>
            <a:pPr rtl="1"/>
            <a:r>
              <a:rPr lang="he-IL" b="1">
                <a:solidFill>
                  <a:schemeClr val="bg1"/>
                </a:solidFill>
                <a:latin typeface="Verdana" pitchFamily="34" charset="0"/>
              </a:rPr>
              <a:t>באם מופיעה הפקודה </a:t>
            </a:r>
            <a:r>
              <a:rPr lang="en-US" b="1">
                <a:solidFill>
                  <a:schemeClr val="bg1"/>
                </a:solidFill>
                <a:latin typeface="Verdana" pitchFamily="34" charset="0"/>
              </a:rPr>
              <a:t>return</a:t>
            </a:r>
            <a:r>
              <a:rPr lang="he-IL" b="1">
                <a:solidFill>
                  <a:schemeClr val="bg1"/>
                </a:solidFill>
                <a:latin typeface="Verdana" pitchFamily="34" charset="0"/>
              </a:rPr>
              <a:t> בפונקציה המחזירה </a:t>
            </a:r>
            <a:r>
              <a:rPr lang="en-US" b="1">
                <a:solidFill>
                  <a:schemeClr val="bg1"/>
                </a:solidFill>
                <a:latin typeface="Verdana" pitchFamily="34" charset="0"/>
              </a:rPr>
              <a:t>void</a:t>
            </a:r>
            <a:r>
              <a:rPr lang="he-IL" b="1">
                <a:solidFill>
                  <a:schemeClr val="bg1"/>
                </a:solidFill>
                <a:latin typeface="Verdana" pitchFamily="34" charset="0"/>
              </a:rPr>
              <a:t>, רצף הפעולות יפסק מיד.</a:t>
            </a:r>
            <a:endParaRPr lang="en-US" b="1">
              <a:solidFill>
                <a:schemeClr val="bg1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אבל זהירות!</a:t>
            </a:r>
          </a:p>
        </p:txBody>
      </p:sp>
      <p:sp>
        <p:nvSpPr>
          <p:cNvPr id="22531" name="TextBox 6"/>
          <p:cNvSpPr txBox="1">
            <a:spLocks noChangeArrowheads="1"/>
          </p:cNvSpPr>
          <p:nvPr/>
        </p:nvSpPr>
        <p:spPr bwMode="auto">
          <a:xfrm>
            <a:off x="228600" y="5943600"/>
            <a:ext cx="56880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600"/>
              <a:t>http://funnypictures4u.files.wordpress.com/2013/06/people_vs_programmers.jpg</a:t>
            </a:r>
            <a:endParaRPr lang="he-IL" sz="1600"/>
          </a:p>
        </p:txBody>
      </p:sp>
      <p:pic>
        <p:nvPicPr>
          <p:cNvPr id="8" name="Picture 6" descr="http://funnypictures4u.files.wordpress.com/2013/06/people_vs_programmer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685800"/>
            <a:ext cx="5133975" cy="513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582854B3-9CDE-4B47-B744-19DF2A4D1555}" type="slidenum">
              <a:rPr lang="he-IL" smtClean="0">
                <a:cs typeface="Arial" pitchFamily="34" charset="0"/>
              </a:rPr>
              <a:pPr algn="r" rtl="1"/>
              <a:t>17</a:t>
            </a:fld>
            <a:endParaRPr lang="he-IL" smtClean="0">
              <a:cs typeface="Arial" pitchFamily="34" charset="0"/>
            </a:endParaRPr>
          </a:p>
          <a:p>
            <a:pPr algn="r"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algn="r" rtl="1"/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תוכנית שלמה עם פונקציה</a:t>
            </a:r>
            <a:endParaRPr lang="en-US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229600" cy="4530725"/>
          </a:xfrm>
        </p:spPr>
        <p:txBody>
          <a:bodyPr/>
          <a:lstStyle/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he-IL" sz="16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he-IL" sz="16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int power(</a:t>
            </a:r>
            <a:r>
              <a:rPr lang="en-US" sz="1600" smtClean="0"/>
              <a:t>        </a:t>
            </a:r>
            <a:r>
              <a:rPr lang="en-US" sz="1600" noProof="1" smtClean="0"/>
              <a:t>, </a:t>
            </a:r>
            <a:r>
              <a:rPr lang="en-US" sz="1600" smtClean="0"/>
              <a:t>        </a:t>
            </a:r>
            <a:r>
              <a:rPr lang="en-US" sz="1600" noProof="1" smtClean="0"/>
              <a:t>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int i, result=1;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for (i=0 ; i &lt; </a:t>
            </a:r>
            <a:r>
              <a:rPr lang="en-US" sz="1600" smtClean="0"/>
              <a:t>b</a:t>
            </a:r>
            <a:r>
              <a:rPr lang="en-US" sz="1600" noProof="1" smtClean="0"/>
              <a:t> ; i++)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	result *= </a:t>
            </a:r>
            <a:r>
              <a:rPr lang="en-US" sz="1600" smtClean="0"/>
              <a:t>a</a:t>
            </a:r>
            <a:r>
              <a:rPr lang="en-US" sz="1600" noProof="1" smtClean="0"/>
              <a:t>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return result;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}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6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void main()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int base, exponent, result;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6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cout &lt;&lt; "Please enter base and exponent: “;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cin &gt;&gt; base &gt;&gt; exponent;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6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</a:t>
            </a:r>
            <a:r>
              <a:rPr lang="en-US" sz="1600" smtClean="0"/>
              <a:t>         </a:t>
            </a:r>
            <a:r>
              <a:rPr lang="en-US" sz="1600" noProof="1" smtClean="0"/>
              <a:t> = power(</a:t>
            </a:r>
            <a:r>
              <a:rPr lang="en-US" sz="1600" smtClean="0"/>
              <a:t>         </a:t>
            </a:r>
            <a:r>
              <a:rPr lang="en-US" sz="1600" noProof="1" smtClean="0"/>
              <a:t>,</a:t>
            </a:r>
            <a:r>
              <a:rPr lang="en-US" sz="1600" smtClean="0"/>
              <a:t>    </a:t>
            </a:r>
            <a:r>
              <a:rPr lang="en-US" sz="1600" noProof="1" smtClean="0"/>
              <a:t> </a:t>
            </a:r>
            <a:r>
              <a:rPr lang="en-US" sz="1600" smtClean="0"/>
              <a:t>             </a:t>
            </a:r>
            <a:r>
              <a:rPr lang="en-US" sz="1600" noProof="1" smtClean="0"/>
              <a:t>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 cout &lt;&lt; base &lt;&lt; “^” &lt;&lt; exponent &lt;&lt; “=“ &lt;&lt; result &lt;&lt; endl;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}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600" smtClean="0"/>
          </a:p>
        </p:txBody>
      </p:sp>
      <p:sp>
        <p:nvSpPr>
          <p:cNvPr id="58372" name="AutoShape 4"/>
          <p:cNvSpPr>
            <a:spLocks/>
          </p:cNvSpPr>
          <p:nvPr/>
        </p:nvSpPr>
        <p:spPr bwMode="auto">
          <a:xfrm>
            <a:off x="3200400" y="1524000"/>
            <a:ext cx="152400" cy="1600200"/>
          </a:xfrm>
          <a:prstGeom prst="rightBrace">
            <a:avLst>
              <a:gd name="adj1" fmla="val 87500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b="1"/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3505200" y="2147888"/>
            <a:ext cx="1752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he-IL" b="1">
                <a:solidFill>
                  <a:schemeClr val="tx2"/>
                </a:solidFill>
              </a:rPr>
              <a:t>הצהרה+מימוש</a:t>
            </a:r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6324600" y="51054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he-IL" b="1">
                <a:solidFill>
                  <a:schemeClr val="tx2"/>
                </a:solidFill>
              </a:rPr>
              <a:t>שימוש</a:t>
            </a:r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58375" name="Line 7"/>
          <p:cNvSpPr>
            <a:spLocks noChangeShapeType="1"/>
          </p:cNvSpPr>
          <p:nvPr/>
        </p:nvSpPr>
        <p:spPr bwMode="auto">
          <a:xfrm flipH="1">
            <a:off x="4724400" y="5319713"/>
            <a:ext cx="16002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23560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5791200"/>
            <a:ext cx="4295775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9" name="Rectangle 11"/>
          <p:cNvSpPr>
            <a:spLocks noChangeArrowheads="1"/>
          </p:cNvSpPr>
          <p:nvPr/>
        </p:nvSpPr>
        <p:spPr bwMode="auto">
          <a:xfrm>
            <a:off x="4876800" y="1600200"/>
            <a:ext cx="411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rtl="1"/>
            <a:r>
              <a:rPr lang="he-IL" b="1">
                <a:solidFill>
                  <a:schemeClr val="bg1"/>
                </a:solidFill>
              </a:rPr>
              <a:t>הפונקציה מוכרת ממקום הגדרתה ומטה,</a:t>
            </a:r>
            <a:endParaRPr lang="en-US" b="1">
              <a:solidFill>
                <a:schemeClr val="bg1"/>
              </a:solidFill>
            </a:endParaRPr>
          </a:p>
          <a:p>
            <a:r>
              <a:rPr lang="he-IL" b="1">
                <a:solidFill>
                  <a:schemeClr val="bg1"/>
                </a:solidFill>
              </a:rPr>
              <a:t>הצהרת הפונקציה תופיע לפני השימוש!</a:t>
            </a:r>
            <a:r>
              <a:rPr lang="en-US" b="1">
                <a:solidFill>
                  <a:schemeClr val="bg1"/>
                </a:solidFill>
              </a:rPr>
              <a:t> </a:t>
            </a:r>
            <a:r>
              <a:rPr lang="he-IL" b="1">
                <a:solidFill>
                  <a:schemeClr val="bg1"/>
                </a:solidFill>
              </a:rPr>
              <a:t>ולכן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0490" name="Rectangle 12"/>
          <p:cNvSpPr>
            <a:spLocks noChangeArrowheads="1"/>
          </p:cNvSpPr>
          <p:nvPr/>
        </p:nvSpPr>
        <p:spPr bwMode="auto">
          <a:xfrm>
            <a:off x="685800" y="522605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>
                <a:latin typeface="Verdana" pitchFamily="34" charset="0"/>
              </a:rPr>
              <a:t>result</a:t>
            </a:r>
          </a:p>
        </p:txBody>
      </p:sp>
      <p:sp>
        <p:nvSpPr>
          <p:cNvPr id="58381" name="Rectangle 13"/>
          <p:cNvSpPr>
            <a:spLocks noChangeArrowheads="1"/>
          </p:cNvSpPr>
          <p:nvPr/>
        </p:nvSpPr>
        <p:spPr bwMode="auto">
          <a:xfrm>
            <a:off x="5791200" y="2209800"/>
            <a:ext cx="3200400" cy="990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rtl="1"/>
            <a:r>
              <a:rPr lang="he-IL" b="1">
                <a:solidFill>
                  <a:schemeClr val="bg1"/>
                </a:solidFill>
              </a:rPr>
              <a:t>יש להעביר לפונקציה משתנים</a:t>
            </a:r>
          </a:p>
          <a:p>
            <a:pPr rtl="1"/>
            <a:r>
              <a:rPr lang="he-IL" b="1">
                <a:solidFill>
                  <a:schemeClr val="bg1"/>
                </a:solidFill>
              </a:rPr>
              <a:t>כמספר הפרמטרים שהיא דורשת, </a:t>
            </a:r>
          </a:p>
          <a:p>
            <a:r>
              <a:rPr lang="he-IL" b="1">
                <a:solidFill>
                  <a:schemeClr val="bg1"/>
                </a:solidFill>
              </a:rPr>
              <a:t>מאותו הסוג ובאותו הסדר!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1295400" y="1524000"/>
            <a:ext cx="7620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Verdana" pitchFamily="34" charset="0"/>
              </a:rPr>
              <a:t>int a</a:t>
            </a: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1981200" y="1524000"/>
            <a:ext cx="7620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Verdana" pitchFamily="34" charset="0"/>
              </a:rPr>
              <a:t>int b</a:t>
            </a:r>
          </a:p>
        </p:txBody>
      </p:sp>
      <p:sp>
        <p:nvSpPr>
          <p:cNvPr id="58384" name="Text Box 16"/>
          <p:cNvSpPr txBox="1">
            <a:spLocks noChangeArrowheads="1"/>
          </p:cNvSpPr>
          <p:nvPr/>
        </p:nvSpPr>
        <p:spPr bwMode="auto">
          <a:xfrm>
            <a:off x="2286000" y="5149850"/>
            <a:ext cx="7620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Verdana" pitchFamily="34" charset="0"/>
              </a:rPr>
              <a:t>base</a:t>
            </a:r>
          </a:p>
        </p:txBody>
      </p:sp>
      <p:sp>
        <p:nvSpPr>
          <p:cNvPr id="58385" name="Text Box 17"/>
          <p:cNvSpPr txBox="1">
            <a:spLocks noChangeArrowheads="1"/>
          </p:cNvSpPr>
          <p:nvPr/>
        </p:nvSpPr>
        <p:spPr bwMode="auto">
          <a:xfrm>
            <a:off x="3124200" y="5149850"/>
            <a:ext cx="13716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Verdana" pitchFamily="34" charset="0"/>
              </a:rPr>
              <a:t>exponent</a:t>
            </a: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5562600" y="4583113"/>
            <a:ext cx="3200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he-IL" b="1">
                <a:solidFill>
                  <a:schemeClr val="tx2"/>
                </a:solidFill>
              </a:rPr>
              <a:t>איחסון הערך המוחזר מהפונקציה</a:t>
            </a:r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19" name="Line 7"/>
          <p:cNvSpPr>
            <a:spLocks noChangeShapeType="1"/>
          </p:cNvSpPr>
          <p:nvPr/>
        </p:nvSpPr>
        <p:spPr bwMode="auto">
          <a:xfrm flipH="1">
            <a:off x="1371600" y="4876800"/>
            <a:ext cx="4267200" cy="381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7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28600" y="6400800"/>
            <a:ext cx="2133600" cy="457200"/>
          </a:xfrm>
          <a:noFill/>
        </p:spPr>
        <p:txBody>
          <a:bodyPr/>
          <a:lstStyle/>
          <a:p>
            <a:pPr rtl="1"/>
            <a:fld id="{18616774-6935-42EB-878B-F1265CB92457}" type="slidenum">
              <a:rPr lang="he-IL" smtClean="0">
                <a:cs typeface="Arial" pitchFamily="34" charset="0"/>
              </a:rPr>
              <a:pPr rtl="1"/>
              <a:t>18</a:t>
            </a:fld>
            <a:endParaRPr lang="he-IL" smtClean="0">
              <a:cs typeface="Arial" pitchFamily="34" charset="0"/>
            </a:endParaRPr>
          </a:p>
          <a:p>
            <a:pPr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rtl="1"/>
            <a:endParaRPr lang="en-US" smtClean="0">
              <a:cs typeface="Arial" pitchFamily="34" charset="0"/>
            </a:endParaRPr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4800600" y="3276600"/>
            <a:ext cx="4191000" cy="914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rtl="1"/>
            <a:r>
              <a:rPr lang="he-IL" b="1">
                <a:solidFill>
                  <a:schemeClr val="bg1"/>
                </a:solidFill>
              </a:rPr>
              <a:t>נשים לב כי בקריאה לפונקציה  מעבירים רק </a:t>
            </a:r>
          </a:p>
          <a:p>
            <a:pPr rtl="1"/>
            <a:r>
              <a:rPr lang="he-IL" b="1">
                <a:solidFill>
                  <a:schemeClr val="bg1"/>
                </a:solidFill>
              </a:rPr>
              <a:t>את שמות המשתנים, ולא את הטיפוסים, </a:t>
            </a:r>
          </a:p>
          <a:p>
            <a:pPr rtl="1"/>
            <a:r>
              <a:rPr lang="he-IL" b="1">
                <a:solidFill>
                  <a:schemeClr val="bg1"/>
                </a:solidFill>
              </a:rPr>
              <a:t>בניגוד להצהרת ומימוש הפונקציה!</a:t>
            </a:r>
            <a:endParaRPr 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8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58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2048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204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204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2048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58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58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2048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5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0" dur="indefinite"/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1" dur="indefinite"/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2" dur="indefinite"/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" presetClass="emph" presetSubtype="1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4" dur="indefinite"/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5" dur="indefinite"/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6" dur="indefinite"/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0" dur="indefinite"/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1" dur="indefinite"/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2" dur="indefinite"/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" presetClass="emph" presetSubtype="1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4" dur="indefinite"/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5" dur="indefinite"/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6" dur="indefinite"/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animBg="1"/>
      <p:bldP spid="58373" grpId="0"/>
      <p:bldP spid="58374" grpId="0"/>
      <p:bldP spid="58375" grpId="0" animBg="1"/>
      <p:bldP spid="58379" grpId="0" animBg="1"/>
      <p:bldP spid="20490" grpId="0"/>
      <p:bldP spid="58381" grpId="0" animBg="1"/>
      <p:bldP spid="58382" grpId="0"/>
      <p:bldP spid="58382" grpId="1"/>
      <p:bldP spid="58383" grpId="0"/>
      <p:bldP spid="58383" grpId="1"/>
      <p:bldP spid="58384" grpId="0"/>
      <p:bldP spid="58384" grpId="1"/>
      <p:bldP spid="58385" grpId="0"/>
      <p:bldP spid="58385" grpId="1"/>
      <p:bldP spid="18" grpId="0"/>
      <p:bldP spid="19" grpId="0" animBg="1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דוגמא: </a:t>
            </a:r>
            <a:r>
              <a:rPr lang="he-IL" sz="4000" smtClean="0"/>
              <a:t>תוכנית שלמה עם הפונקציה </a:t>
            </a:r>
            <a:r>
              <a:rPr lang="en-US" sz="4000" smtClean="0"/>
              <a:t>max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229600" cy="5257800"/>
          </a:xfrm>
        </p:spPr>
        <p:txBody>
          <a:bodyPr/>
          <a:lstStyle/>
          <a:p>
            <a:pPr algn="l" rtl="0">
              <a:buFont typeface="Wingdings" pitchFamily="2" charset="2"/>
              <a:buNone/>
            </a:pPr>
            <a:endParaRPr lang="en-US" sz="1600" smtClean="0"/>
          </a:p>
          <a:p>
            <a:pPr algn="l" rtl="0">
              <a:buFont typeface="Wingdings" pitchFamily="2" charset="2"/>
              <a:buNone/>
            </a:pPr>
            <a:r>
              <a:rPr lang="fr-FR" sz="1600" smtClean="0"/>
              <a:t>int max (int x, int y)</a:t>
            </a:r>
          </a:p>
          <a:p>
            <a:pPr algn="l" rtl="0">
              <a:buFont typeface="Wingdings" pitchFamily="2" charset="2"/>
              <a:buNone/>
            </a:pPr>
            <a:r>
              <a:rPr lang="en-US" sz="1600" smtClean="0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en-US" sz="1600" smtClean="0"/>
              <a:t>	if (x &gt; y)</a:t>
            </a:r>
          </a:p>
          <a:p>
            <a:pPr algn="l" rtl="0">
              <a:buFont typeface="Wingdings" pitchFamily="2" charset="2"/>
              <a:buNone/>
            </a:pPr>
            <a:r>
              <a:rPr lang="en-US" sz="1600" smtClean="0"/>
              <a:t>	    return x;</a:t>
            </a:r>
          </a:p>
          <a:p>
            <a:pPr algn="l" rtl="0">
              <a:buFont typeface="Wingdings" pitchFamily="2" charset="2"/>
              <a:buNone/>
            </a:pPr>
            <a:r>
              <a:rPr lang="en-US" sz="1600" smtClean="0"/>
              <a:t>	else</a:t>
            </a:r>
            <a:endParaRPr lang="en-US" sz="1600" smtClean="0">
              <a:solidFill>
                <a:srgbClr val="008000"/>
              </a:solidFill>
            </a:endParaRPr>
          </a:p>
          <a:p>
            <a:pPr algn="l" rtl="0">
              <a:buFont typeface="Wingdings" pitchFamily="2" charset="2"/>
              <a:buNone/>
            </a:pPr>
            <a:r>
              <a:rPr lang="en-US" sz="1600" smtClean="0"/>
              <a:t>	    return y;</a:t>
            </a:r>
          </a:p>
          <a:p>
            <a:pPr algn="l" rtl="0">
              <a:buFont typeface="Wingdings" pitchFamily="2" charset="2"/>
              <a:buNone/>
            </a:pPr>
            <a:r>
              <a:rPr lang="en-US" sz="1600" smtClean="0"/>
              <a:t>}</a:t>
            </a:r>
          </a:p>
          <a:p>
            <a:pPr algn="l" rtl="0">
              <a:buFont typeface="Wingdings" pitchFamily="2" charset="2"/>
              <a:buNone/>
            </a:pPr>
            <a:endParaRPr lang="en-US" sz="1600" smtClean="0"/>
          </a:p>
          <a:p>
            <a:pPr algn="l" rtl="0">
              <a:buFont typeface="Wingdings" pitchFamily="2" charset="2"/>
              <a:buNone/>
            </a:pPr>
            <a:r>
              <a:rPr lang="en-US" sz="1600" smtClean="0"/>
              <a:t>void main()</a:t>
            </a:r>
          </a:p>
          <a:p>
            <a:pPr algn="l" rtl="0">
              <a:buFont typeface="Wingdings" pitchFamily="2" charset="2"/>
              <a:buNone/>
            </a:pPr>
            <a:r>
              <a:rPr lang="en-US" sz="1600" smtClean="0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en-US" sz="1600" smtClean="0"/>
              <a:t>	int num1, num2, maximum;</a:t>
            </a:r>
          </a:p>
          <a:p>
            <a:pPr algn="l" rtl="0">
              <a:buFont typeface="Wingdings" pitchFamily="2" charset="2"/>
              <a:buNone/>
            </a:pPr>
            <a:r>
              <a:rPr lang="en-US" sz="1600" smtClean="0"/>
              <a:t>	</a:t>
            </a:r>
          </a:p>
          <a:p>
            <a:pPr algn="l" rtl="0">
              <a:buFont typeface="Wingdings" pitchFamily="2" charset="2"/>
              <a:buNone/>
            </a:pPr>
            <a:r>
              <a:rPr lang="en-US" sz="1600" smtClean="0"/>
              <a:t>	cout &lt;&lt; "Enter 2 numbers: ";</a:t>
            </a:r>
          </a:p>
          <a:p>
            <a:pPr algn="l" rtl="0">
              <a:buFont typeface="Wingdings" pitchFamily="2" charset="2"/>
              <a:buNone/>
            </a:pPr>
            <a:r>
              <a:rPr lang="pt-BR" sz="1600" smtClean="0"/>
              <a:t>	cin &gt;&gt; num1 &gt;&gt; num2;</a:t>
            </a:r>
          </a:p>
          <a:p>
            <a:pPr algn="l" rtl="0">
              <a:buFont typeface="Wingdings" pitchFamily="2" charset="2"/>
              <a:buNone/>
            </a:pPr>
            <a:r>
              <a:rPr lang="en-US" sz="1600" smtClean="0"/>
              <a:t>	                   max(num1, num2);</a:t>
            </a:r>
          </a:p>
          <a:p>
            <a:pPr algn="l" rtl="0">
              <a:buFont typeface="Wingdings" pitchFamily="2" charset="2"/>
              <a:buNone/>
            </a:pPr>
            <a:r>
              <a:rPr lang="en-US" sz="1600" smtClean="0"/>
              <a:t>	cout &lt;&lt; "The max is “ &lt;&lt; maximum &lt;&lt; endl;</a:t>
            </a:r>
          </a:p>
          <a:p>
            <a:pPr algn="l" rtl="0">
              <a:buFont typeface="Wingdings" pitchFamily="2" charset="2"/>
              <a:buNone/>
            </a:pPr>
            <a:r>
              <a:rPr lang="en-US" sz="1600" smtClean="0"/>
              <a:t>}</a:t>
            </a:r>
          </a:p>
          <a:p>
            <a:pPr algn="l" rtl="0">
              <a:buFont typeface="Wingdings" pitchFamily="2" charset="2"/>
              <a:buNone/>
            </a:pPr>
            <a:endParaRPr lang="en-US" sz="1600" smtClean="0"/>
          </a:p>
          <a:p>
            <a:pPr algn="l" rtl="0">
              <a:buFont typeface="Wingdings" pitchFamily="2" charset="2"/>
              <a:buNone/>
            </a:pPr>
            <a:endParaRPr lang="en-US" sz="1600" smtClean="0"/>
          </a:p>
        </p:txBody>
      </p:sp>
      <p:sp>
        <p:nvSpPr>
          <p:cNvPr id="6" name="TextBox 5"/>
          <p:cNvSpPr txBox="1"/>
          <p:nvPr/>
        </p:nvSpPr>
        <p:spPr>
          <a:xfrm>
            <a:off x="381000" y="5834063"/>
            <a:ext cx="19050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  <a:cs typeface="Arial" charset="0"/>
              </a:rPr>
              <a:t>maximum = </a:t>
            </a:r>
          </a:p>
        </p:txBody>
      </p:sp>
      <p:pic>
        <p:nvPicPr>
          <p:cNvPr id="2458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1600200"/>
            <a:ext cx="5154613" cy="12334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1511" name="Rectangular Callout 7"/>
          <p:cNvSpPr>
            <a:spLocks noChangeArrowheads="1"/>
          </p:cNvSpPr>
          <p:nvPr/>
        </p:nvSpPr>
        <p:spPr bwMode="auto">
          <a:xfrm>
            <a:off x="4800600" y="5105400"/>
            <a:ext cx="4191000" cy="914400"/>
          </a:xfrm>
          <a:prstGeom prst="wedgeRectCallout">
            <a:avLst>
              <a:gd name="adj1" fmla="val -67181"/>
              <a:gd name="adj2" fmla="val 4135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rtl="1"/>
            <a:r>
              <a:rPr lang="he-IL" b="1">
                <a:solidFill>
                  <a:schemeClr val="bg1"/>
                </a:solidFill>
                <a:latin typeface="Verdana" pitchFamily="34" charset="0"/>
              </a:rPr>
              <a:t>בשורה זו מוערך הביטוי מימין וערכו נכנס לתוך המשתנה</a:t>
            </a:r>
            <a:r>
              <a:rPr lang="en-US" b="1">
                <a:solidFill>
                  <a:schemeClr val="bg1"/>
                </a:solidFill>
                <a:latin typeface="Verdana" pitchFamily="34" charset="0"/>
              </a:rPr>
              <a:t> </a:t>
            </a:r>
            <a:r>
              <a:rPr lang="he-IL" b="1">
                <a:solidFill>
                  <a:schemeClr val="bg1"/>
                </a:solidFill>
                <a:latin typeface="Verdana" pitchFamily="34" charset="0"/>
              </a:rPr>
              <a:t> </a:t>
            </a:r>
            <a:r>
              <a:rPr lang="en-US" b="1">
                <a:solidFill>
                  <a:schemeClr val="bg1"/>
                </a:solidFill>
                <a:latin typeface="Verdana" pitchFamily="34" charset="0"/>
              </a:rPr>
              <a:t> maximum</a:t>
            </a:r>
            <a:r>
              <a:rPr lang="he-IL" b="1">
                <a:solidFill>
                  <a:schemeClr val="bg1"/>
                </a:solidFill>
                <a:latin typeface="Verdana" pitchFamily="34" charset="0"/>
              </a:rPr>
              <a:t>.</a:t>
            </a:r>
          </a:p>
          <a:p>
            <a:pPr rtl="1"/>
            <a:r>
              <a:rPr lang="he-IL" b="1">
                <a:solidFill>
                  <a:schemeClr val="bg1"/>
                </a:solidFill>
                <a:latin typeface="Verdana" pitchFamily="34" charset="0"/>
              </a:rPr>
              <a:t>לא חייבים לאחסן את הערך המוחזר</a:t>
            </a:r>
            <a:r>
              <a:rPr lang="en-US" b="1">
                <a:solidFill>
                  <a:schemeClr val="bg1"/>
                </a:solidFill>
                <a:latin typeface="Verdana" pitchFamily="34" charset="0"/>
              </a:rPr>
              <a:t>!</a:t>
            </a:r>
          </a:p>
        </p:txBody>
      </p:sp>
      <p:sp>
        <p:nvSpPr>
          <p:cNvPr id="2458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10E5619D-E96E-4E21-974D-E433817C5AE2}" type="slidenum">
              <a:rPr lang="he-IL" smtClean="0">
                <a:cs typeface="Arial" pitchFamily="34" charset="0"/>
              </a:rPr>
              <a:pPr algn="r" rtl="1"/>
              <a:t>19</a:t>
            </a:fld>
            <a:endParaRPr lang="he-IL" smtClean="0">
              <a:cs typeface="Arial" pitchFamily="34" charset="0"/>
            </a:endParaRPr>
          </a:p>
          <a:p>
            <a:pPr algn="r"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algn="r" rtl="1"/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7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8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2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3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4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8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9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4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5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6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1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2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3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4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9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0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4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5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6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1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215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ביחידה זו נלמד:</a:t>
            </a:r>
            <a:endParaRPr lang="en-US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4294967295"/>
          </p:nvPr>
        </p:nvSpPr>
        <p:spPr>
          <a:xfrm>
            <a:off x="228600" y="1600200"/>
            <a:ext cx="84582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smtClean="0"/>
              <a:t>מהי פונקציה, פרמטרים וערך מוחזר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כיצד נראה הזיכרון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ספריות של פונקציות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מערכים כפרמטר לפונקציה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יצירת מספרים אקראיים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פונקציות מ- </a:t>
            </a:r>
            <a:r>
              <a:rPr lang="en-US" smtClean="0"/>
              <a:t>math.h</a:t>
            </a:r>
            <a:endParaRPr lang="he-IL" smtClean="0"/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תהליך הפיכת תוכנית ב- ++</a:t>
            </a:r>
            <a:r>
              <a:rPr lang="en-US" smtClean="0"/>
              <a:t>C</a:t>
            </a:r>
            <a:r>
              <a:rPr lang="he-IL" smtClean="0"/>
              <a:t> לשפת מכונה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סוגי משתנים וטווח הכרתם: לוקאליים, גלובליים, סטטיים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2E87E336-B751-420E-9171-DAA250980F1B}" type="slidenum">
              <a:rPr lang="he-IL" smtClean="0">
                <a:cs typeface="Arial" pitchFamily="34" charset="0"/>
              </a:rPr>
              <a:pPr algn="r" rtl="1"/>
              <a:t>2</a:t>
            </a:fld>
            <a:endParaRPr lang="he-IL" smtClean="0">
              <a:cs typeface="Arial" pitchFamily="34" charset="0"/>
            </a:endParaRPr>
          </a:p>
          <a:p>
            <a:pPr algn="r"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algn="r" rtl="1"/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ואפשר גם כך..</a:t>
            </a:r>
            <a:endParaRPr lang="en-US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229600" cy="5257800"/>
          </a:xfrm>
        </p:spPr>
        <p:txBody>
          <a:bodyPr/>
          <a:lstStyle/>
          <a:p>
            <a:pPr algn="l" rtl="0">
              <a:buFont typeface="Wingdings" pitchFamily="2" charset="2"/>
              <a:buNone/>
            </a:pPr>
            <a:endParaRPr lang="fr-FR" sz="1600" dirty="0" smtClean="0"/>
          </a:p>
          <a:p>
            <a:pPr algn="l" rtl="0">
              <a:buFont typeface="Wingdings" pitchFamily="2" charset="2"/>
              <a:buNone/>
            </a:pPr>
            <a:r>
              <a:rPr lang="fr-FR" sz="1600" dirty="0" err="1" smtClean="0"/>
              <a:t>int</a:t>
            </a:r>
            <a:r>
              <a:rPr lang="fr-FR" sz="1600" dirty="0" smtClean="0"/>
              <a:t> max (</a:t>
            </a:r>
            <a:r>
              <a:rPr lang="fr-FR" sz="1600" dirty="0" err="1" smtClean="0"/>
              <a:t>int</a:t>
            </a:r>
            <a:r>
              <a:rPr lang="fr-FR" sz="1600" dirty="0" smtClean="0"/>
              <a:t> x, </a:t>
            </a:r>
            <a:r>
              <a:rPr lang="fr-FR" sz="1600" dirty="0" err="1" smtClean="0"/>
              <a:t>int</a:t>
            </a:r>
            <a:r>
              <a:rPr lang="fr-FR" sz="1600" dirty="0" smtClean="0"/>
              <a:t> y)</a:t>
            </a:r>
          </a:p>
          <a:p>
            <a:pPr algn="l" rtl="0">
              <a:buFont typeface="Wingdings" pitchFamily="2" charset="2"/>
              <a:buNone/>
            </a:pPr>
            <a:r>
              <a:rPr lang="en-US" sz="1600" dirty="0" smtClean="0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en-US" sz="1600" dirty="0" smtClean="0"/>
              <a:t>	if (x &gt; y)</a:t>
            </a:r>
          </a:p>
          <a:p>
            <a:pPr algn="l" rtl="0">
              <a:buFont typeface="Wingdings" pitchFamily="2" charset="2"/>
              <a:buNone/>
            </a:pPr>
            <a:r>
              <a:rPr lang="en-US" sz="1600" dirty="0" smtClean="0"/>
              <a:t>		return x;</a:t>
            </a:r>
          </a:p>
          <a:p>
            <a:pPr algn="l" rtl="0">
              <a:buFont typeface="Wingdings" pitchFamily="2" charset="2"/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	</a:t>
            </a:r>
            <a:r>
              <a:rPr lang="en-US" sz="1600" b="1" dirty="0" smtClean="0"/>
              <a:t>return y;</a:t>
            </a:r>
            <a:r>
              <a:rPr lang="en-US" sz="1600" dirty="0" smtClean="0">
                <a:solidFill>
                  <a:srgbClr val="0070C0"/>
                </a:solidFill>
              </a:rPr>
              <a:t>  </a:t>
            </a:r>
            <a:r>
              <a:rPr lang="en-US" sz="1600" dirty="0" smtClean="0">
                <a:solidFill>
                  <a:srgbClr val="008000"/>
                </a:solidFill>
              </a:rPr>
              <a:t>// </a:t>
            </a:r>
            <a:r>
              <a:rPr lang="en-US" sz="1600" dirty="0" err="1" smtClean="0">
                <a:solidFill>
                  <a:srgbClr val="008000"/>
                </a:solidFill>
              </a:rPr>
              <a:t>witout</a:t>
            </a:r>
            <a:r>
              <a:rPr lang="en-US" sz="1600" dirty="0" smtClean="0">
                <a:solidFill>
                  <a:srgbClr val="008000"/>
                </a:solidFill>
              </a:rPr>
              <a:t> the ‘else’…</a:t>
            </a:r>
          </a:p>
          <a:p>
            <a:pPr algn="l" rtl="0">
              <a:buFont typeface="Wingdings" pitchFamily="2" charset="2"/>
              <a:buNone/>
            </a:pPr>
            <a:r>
              <a:rPr lang="en-US" sz="1600" dirty="0" smtClean="0"/>
              <a:t>}</a:t>
            </a:r>
          </a:p>
          <a:p>
            <a:pPr algn="l" rtl="0">
              <a:buFont typeface="Wingdings" pitchFamily="2" charset="2"/>
              <a:buNone/>
            </a:pPr>
            <a:endParaRPr lang="en-US" sz="1600" dirty="0" smtClean="0"/>
          </a:p>
          <a:p>
            <a:pPr algn="l" rtl="0">
              <a:buFont typeface="Wingdings" pitchFamily="2" charset="2"/>
              <a:buNone/>
            </a:pPr>
            <a:r>
              <a:rPr lang="en-US" sz="1600" dirty="0" smtClean="0"/>
              <a:t>void main()</a:t>
            </a:r>
          </a:p>
          <a:p>
            <a:pPr algn="l" rtl="0">
              <a:buFont typeface="Wingdings" pitchFamily="2" charset="2"/>
              <a:buNone/>
            </a:pPr>
            <a:r>
              <a:rPr lang="en-US" sz="1600" dirty="0" smtClean="0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int</a:t>
            </a:r>
            <a:r>
              <a:rPr lang="en-US" sz="1600" dirty="0" smtClean="0"/>
              <a:t>  num1, num2, maximum;</a:t>
            </a:r>
          </a:p>
          <a:p>
            <a:pPr algn="l" rtl="0">
              <a:buFont typeface="Wingdings" pitchFamily="2" charset="2"/>
              <a:buNone/>
            </a:pPr>
            <a:r>
              <a:rPr lang="en-US" sz="1600" dirty="0" smtClean="0"/>
              <a:t>	</a:t>
            </a:r>
          </a:p>
          <a:p>
            <a:pPr algn="l" rtl="0">
              <a:buFont typeface="Wingdings" pitchFamily="2" charset="2"/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cout</a:t>
            </a:r>
            <a:r>
              <a:rPr lang="en-US" sz="1600" dirty="0" smtClean="0"/>
              <a:t> &lt;&lt; "Enter 2 numbers: “;</a:t>
            </a:r>
          </a:p>
          <a:p>
            <a:pPr algn="l" rtl="0">
              <a:buFont typeface="Wingdings" pitchFamily="2" charset="2"/>
              <a:buNone/>
            </a:pPr>
            <a:r>
              <a:rPr lang="pt-BR" sz="1600" dirty="0" smtClean="0"/>
              <a:t>	cin &gt;&gt; num1 &gt;&gt; num2;</a:t>
            </a:r>
          </a:p>
          <a:p>
            <a:pPr algn="l" rtl="0">
              <a:buFont typeface="Wingdings" pitchFamily="2" charset="2"/>
              <a:buNone/>
            </a:pPr>
            <a:r>
              <a:rPr lang="en-US" sz="1600" dirty="0" smtClean="0"/>
              <a:t>	maximum = max(num1, num2);</a:t>
            </a:r>
          </a:p>
          <a:p>
            <a:pPr algn="l" rtl="0">
              <a:buFont typeface="Wingdings" pitchFamily="2" charset="2"/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cout</a:t>
            </a:r>
            <a:r>
              <a:rPr lang="en-US" sz="1600" dirty="0" smtClean="0"/>
              <a:t> &lt;&lt; "The max is “ &lt;&lt; maximum &lt;&lt; </a:t>
            </a:r>
            <a:r>
              <a:rPr lang="en-US" sz="1600" dirty="0" err="1" smtClean="0"/>
              <a:t>endl</a:t>
            </a:r>
            <a:r>
              <a:rPr lang="en-US" sz="1600" dirty="0" smtClean="0"/>
              <a:t>;</a:t>
            </a:r>
          </a:p>
          <a:p>
            <a:pPr algn="l" rtl="0">
              <a:buFont typeface="Wingdings" pitchFamily="2" charset="2"/>
              <a:buNone/>
            </a:pPr>
            <a:r>
              <a:rPr lang="en-US" sz="1600" dirty="0" smtClean="0"/>
              <a:t>}</a:t>
            </a:r>
          </a:p>
          <a:p>
            <a:pPr algn="l" rtl="0">
              <a:buFont typeface="Wingdings" pitchFamily="2" charset="2"/>
              <a:buNone/>
            </a:pPr>
            <a:endParaRPr lang="en-US" sz="1600" dirty="0" smtClean="0"/>
          </a:p>
          <a:p>
            <a:pPr algn="l" rtl="0">
              <a:buFont typeface="Wingdings" pitchFamily="2" charset="2"/>
              <a:buNone/>
            </a:pPr>
            <a:endParaRPr lang="en-US" sz="1600" dirty="0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991B380C-0DF6-4DDD-9200-27D857C4BFE8}" type="slidenum">
              <a:rPr lang="he-IL" smtClean="0">
                <a:cs typeface="Arial" pitchFamily="34" charset="0"/>
              </a:rPr>
              <a:pPr algn="r" rtl="1"/>
              <a:t>20</a:t>
            </a:fld>
            <a:endParaRPr lang="he-IL" smtClean="0">
              <a:cs typeface="Arial" pitchFamily="34" charset="0"/>
            </a:endParaRPr>
          </a:p>
          <a:p>
            <a:pPr algn="r"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algn="r" rtl="1"/>
            <a:endParaRPr lang="en-US" smtClean="0"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8200" y="25146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smtClean="0">
                <a:latin typeface="+mn-lt"/>
              </a:rPr>
              <a:t>return </a:t>
            </a:r>
            <a:r>
              <a:rPr lang="he-IL" b="1" dirty="0" smtClean="0">
                <a:latin typeface="+mn-lt"/>
              </a:rPr>
              <a:t> </a:t>
            </a:r>
            <a:r>
              <a:rPr lang="en-US" b="1" dirty="0" smtClean="0">
                <a:latin typeface="+mn-lt"/>
              </a:rPr>
              <a:t>x &gt; y ? x : y;</a:t>
            </a:r>
            <a:r>
              <a:rPr lang="he-IL" b="1" dirty="0" smtClean="0">
                <a:latin typeface="+mn-lt"/>
              </a:rPr>
              <a:t> </a:t>
            </a:r>
            <a:endParaRPr lang="en-US" b="1" dirty="0">
              <a:latin typeface="+mn-lt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4191000" y="2209800"/>
            <a:ext cx="457200" cy="1066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מחסנית הקריאות</a:t>
            </a:r>
            <a:endParaRPr lang="en-US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 smtClean="0"/>
          </a:p>
          <a:p>
            <a:r>
              <a:rPr lang="he-IL" smtClean="0"/>
              <a:t>כאשר קוראים לפונקציה, למעשה "קופצים" לאוסף הפקודות שלה, ושומרים את מקום החזרה</a:t>
            </a:r>
          </a:p>
          <a:p>
            <a:endParaRPr lang="he-IL" smtClean="0"/>
          </a:p>
          <a:p>
            <a:r>
              <a:rPr lang="he-IL" smtClean="0"/>
              <a:t>כאשר נתקלים בפקודה </a:t>
            </a:r>
            <a:r>
              <a:rPr lang="en-US" smtClean="0"/>
              <a:t>return</a:t>
            </a:r>
            <a:r>
              <a:rPr lang="he-IL" smtClean="0"/>
              <a:t> בתוך גוף הפונקציה, חוזרים לביצוע הפעולות מהמקום בו קראנו לה</a:t>
            </a:r>
          </a:p>
          <a:p>
            <a:pPr lvl="1"/>
            <a:r>
              <a:rPr lang="he-IL" smtClean="0"/>
              <a:t>בפונקציה שהטיפוס המוחזר שלה הוא </a:t>
            </a:r>
            <a:r>
              <a:rPr lang="en-US" smtClean="0"/>
              <a:t>void</a:t>
            </a:r>
            <a:r>
              <a:rPr lang="he-IL" smtClean="0"/>
              <a:t> יתכן ולא תהייה הפקודה </a:t>
            </a:r>
            <a:r>
              <a:rPr lang="en-US" smtClean="0"/>
              <a:t>return</a:t>
            </a:r>
            <a:endParaRPr lang="he-IL" smtClean="0"/>
          </a:p>
          <a:p>
            <a:pPr lvl="2"/>
            <a:r>
              <a:rPr lang="he-IL" smtClean="0"/>
              <a:t>במקרה זה, לאחר סיום הפונקציה, חוזרים לביצוע הפעולות מהמקום בו קראנו לפונקציה</a:t>
            </a:r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3B96A9A1-34AB-433B-BFA6-D0AE401D136C}" type="slidenum">
              <a:rPr lang="he-IL" smtClean="0">
                <a:cs typeface="Arial" pitchFamily="34" charset="0"/>
              </a:rPr>
              <a:pPr algn="r" rtl="1"/>
              <a:t>21</a:t>
            </a:fld>
            <a:endParaRPr lang="he-IL" smtClean="0">
              <a:cs typeface="Arial" pitchFamily="34" charset="0"/>
            </a:endParaRPr>
          </a:p>
          <a:p>
            <a:pPr algn="r"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algn="r" rtl="1"/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תוכנית שלמה עם פונקציה - הרצה</a:t>
            </a:r>
            <a:endParaRPr lang="en-US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#include &lt;iostream&gt;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using namespace std;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6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int power(int </a:t>
            </a:r>
            <a:r>
              <a:rPr lang="en-US" sz="1600" smtClean="0"/>
              <a:t>a</a:t>
            </a:r>
            <a:r>
              <a:rPr lang="en-US" sz="1600" noProof="1" smtClean="0"/>
              <a:t>, int </a:t>
            </a:r>
            <a:r>
              <a:rPr lang="en-US" sz="1600" smtClean="0"/>
              <a:t>b</a:t>
            </a:r>
            <a:r>
              <a:rPr lang="en-US" sz="1600" noProof="1" smtClean="0"/>
              <a:t>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int i, result=1;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for (i=0 ; i &lt; </a:t>
            </a:r>
            <a:r>
              <a:rPr lang="en-US" sz="1600" smtClean="0"/>
              <a:t>b</a:t>
            </a:r>
            <a:r>
              <a:rPr lang="en-US" sz="1600" noProof="1" smtClean="0"/>
              <a:t> ; i++)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	result *= </a:t>
            </a:r>
            <a:r>
              <a:rPr lang="en-US" sz="1600" smtClean="0"/>
              <a:t>a</a:t>
            </a:r>
            <a:r>
              <a:rPr lang="en-US" sz="1600" noProof="1" smtClean="0"/>
              <a:t>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return result;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}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6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void main()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int base, exponent, result;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6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cout &lt;&lt; "Please enter base and exponent: “;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cin &gt;&gt; base &gt;&gt; exponent;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6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</a:t>
            </a:r>
            <a:r>
              <a:rPr lang="en-US" sz="1600" smtClean="0"/>
              <a:t>         </a:t>
            </a:r>
            <a:r>
              <a:rPr lang="en-US" sz="1600" noProof="1" smtClean="0"/>
              <a:t> = power(base, exponent);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 cout &lt;&lt; base &lt;&lt; “^” &lt;&lt; exponent &lt;&lt; “=“ &lt;&lt; result &lt;&lt; endl;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}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600" smtClean="0"/>
          </a:p>
        </p:txBody>
      </p:sp>
      <p:pic>
        <p:nvPicPr>
          <p:cNvPr id="2662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1676400"/>
            <a:ext cx="4295775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94" name="Rectangle 10"/>
          <p:cNvSpPr>
            <a:spLocks noChangeArrowheads="1"/>
          </p:cNvSpPr>
          <p:nvPr/>
        </p:nvSpPr>
        <p:spPr bwMode="auto">
          <a:xfrm>
            <a:off x="838200" y="60198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>
                <a:latin typeface="Verdana" pitchFamily="34" charset="0"/>
              </a:rPr>
              <a:t>result</a:t>
            </a:r>
          </a:p>
        </p:txBody>
      </p:sp>
      <p:sp>
        <p:nvSpPr>
          <p:cNvPr id="67595" name="Rectangle 11"/>
          <p:cNvSpPr>
            <a:spLocks noChangeArrowheads="1"/>
          </p:cNvSpPr>
          <p:nvPr/>
        </p:nvSpPr>
        <p:spPr bwMode="auto">
          <a:xfrm>
            <a:off x="7391400" y="5029200"/>
            <a:ext cx="914400" cy="533400"/>
          </a:xfrm>
          <a:prstGeom prst="rect">
            <a:avLst/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main</a:t>
            </a:r>
          </a:p>
          <a:p>
            <a:r>
              <a:rPr lang="en-US"/>
              <a:t>( line 4)</a:t>
            </a:r>
          </a:p>
        </p:txBody>
      </p:sp>
      <p:sp>
        <p:nvSpPr>
          <p:cNvPr id="24584" name="Text Box 12"/>
          <p:cNvSpPr txBox="1">
            <a:spLocks noChangeArrowheads="1"/>
          </p:cNvSpPr>
          <p:nvPr/>
        </p:nvSpPr>
        <p:spPr bwMode="auto">
          <a:xfrm>
            <a:off x="7010400" y="5500688"/>
            <a:ext cx="17526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/>
              <a:t>מחסנית הקריאות</a:t>
            </a:r>
            <a:endParaRPr lang="en-US"/>
          </a:p>
        </p:txBody>
      </p:sp>
      <p:sp>
        <p:nvSpPr>
          <p:cNvPr id="67597" name="Rectangle 13"/>
          <p:cNvSpPr>
            <a:spLocks noChangeArrowheads="1"/>
          </p:cNvSpPr>
          <p:nvPr/>
        </p:nvSpPr>
        <p:spPr bwMode="auto">
          <a:xfrm>
            <a:off x="7391400" y="4495800"/>
            <a:ext cx="914400" cy="533400"/>
          </a:xfrm>
          <a:prstGeom prst="rect">
            <a:avLst/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power</a:t>
            </a:r>
          </a:p>
        </p:txBody>
      </p:sp>
      <p:sp>
        <p:nvSpPr>
          <p:cNvPr id="2765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004F87BC-0588-4ED9-AADA-D69A9D790336}" type="slidenum">
              <a:rPr lang="he-IL" smtClean="0">
                <a:cs typeface="Arial" pitchFamily="34" charset="0"/>
              </a:rPr>
              <a:pPr algn="r" rtl="1"/>
              <a:t>22</a:t>
            </a:fld>
            <a:endParaRPr lang="he-IL" smtClean="0">
              <a:cs typeface="Arial" pitchFamily="34" charset="0"/>
            </a:endParaRPr>
          </a:p>
          <a:p>
            <a:pPr algn="r"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algn="r" rtl="1"/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759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7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" dur="indefinite"/>
                                        <p:tgtEl>
                                          <p:spTgt spid="67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67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67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675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7" dur="indefinite"/>
                                        <p:tgtEl>
                                          <p:spTgt spid="675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675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675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3" dur="indefinite"/>
                                        <p:tgtEl>
                                          <p:spTgt spid="675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675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6758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9" dur="indefinite"/>
                                        <p:tgtEl>
                                          <p:spTgt spid="6758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6758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67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6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1" dur="indefinite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7" dur="indefinite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2" dur="indefinite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3" dur="indefinite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4" dur="indefinite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7" dur="indefinite"/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8" dur="indefinite"/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2" dur="indefinite"/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3" dur="indefinite"/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4" dur="indefinite"/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8" dur="500"/>
                                        <p:tgtEl>
                                          <p:spTgt spid="675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1" dur="500"/>
                                        <p:tgtEl>
                                          <p:spTgt spid="67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4" dur="indefinite"/>
                                        <p:tgtEl>
                                          <p:spTgt spid="67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5" dur="indefinite"/>
                                        <p:tgtEl>
                                          <p:spTgt spid="67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6" dur="indefinite"/>
                                        <p:tgtEl>
                                          <p:spTgt spid="67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0" dur="indefinite"/>
                                        <p:tgtEl>
                                          <p:spTgt spid="6758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1" dur="indefinite"/>
                                        <p:tgtEl>
                                          <p:spTgt spid="6758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2" dur="indefinite"/>
                                        <p:tgtEl>
                                          <p:spTgt spid="6758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6" dur="500"/>
                                        <p:tgtEl>
                                          <p:spTgt spid="67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9" dur="500"/>
                                        <p:tgtEl>
                                          <p:spTgt spid="67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2" dur="500"/>
                                        <p:tgtEl>
                                          <p:spTgt spid="6759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5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5" grpId="0" build="allAtOnce" animBg="1"/>
      <p:bldP spid="67595" grpId="1" build="allAtOnce" animBg="1"/>
      <p:bldP spid="24584" grpId="0"/>
      <p:bldP spid="24584" grpId="1"/>
      <p:bldP spid="67597" grpId="0" animBg="1"/>
      <p:bldP spid="67597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סדר ביצוע פעולות</a:t>
            </a:r>
            <a:endParaRPr lang="en-US" smtClean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Font typeface="Wingdings" pitchFamily="2" charset="2"/>
              <a:buNone/>
            </a:pPr>
            <a:r>
              <a:rPr lang="en-US" sz="1600" smtClean="0"/>
              <a:t>#include &lt;iostream&gt;</a:t>
            </a:r>
          </a:p>
          <a:p>
            <a:pPr algn="l" rtl="0">
              <a:buFont typeface="Wingdings" pitchFamily="2" charset="2"/>
              <a:buNone/>
            </a:pPr>
            <a:r>
              <a:rPr lang="en-US" sz="1600" smtClean="0"/>
              <a:t>using namespace std;</a:t>
            </a:r>
          </a:p>
          <a:p>
            <a:pPr algn="l" rtl="0">
              <a:buFont typeface="Wingdings" pitchFamily="2" charset="2"/>
              <a:buNone/>
            </a:pPr>
            <a:endParaRPr lang="en-US" sz="1600" smtClean="0"/>
          </a:p>
          <a:p>
            <a:pPr algn="l" rtl="0">
              <a:buFont typeface="Wingdings" pitchFamily="2" charset="2"/>
              <a:buNone/>
            </a:pPr>
            <a:r>
              <a:rPr lang="en-US" sz="1600" smtClean="0"/>
              <a:t>int power(int a, int b)</a:t>
            </a:r>
          </a:p>
          <a:p>
            <a:pPr algn="l" rtl="0">
              <a:buFont typeface="Wingdings" pitchFamily="2" charset="2"/>
              <a:buNone/>
            </a:pPr>
            <a:r>
              <a:rPr lang="en-US" sz="1600" smtClean="0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en-US" sz="1600" smtClean="0"/>
              <a:t>	cout &lt;&lt; "debuging.. in 'power'\n”;</a:t>
            </a:r>
          </a:p>
          <a:p>
            <a:pPr algn="l" rtl="0">
              <a:buFont typeface="Wingdings" pitchFamily="2" charset="2"/>
              <a:buNone/>
            </a:pPr>
            <a:r>
              <a:rPr lang="en-US" sz="1600" smtClean="0"/>
              <a:t>	int i, result=1;</a:t>
            </a:r>
          </a:p>
          <a:p>
            <a:pPr algn="l" rtl="0">
              <a:buFont typeface="Wingdings" pitchFamily="2" charset="2"/>
              <a:buNone/>
            </a:pPr>
            <a:r>
              <a:rPr lang="nn-NO" sz="1600" smtClean="0"/>
              <a:t>	for (i=0 ; i &lt; b ; i++)</a:t>
            </a:r>
          </a:p>
          <a:p>
            <a:pPr algn="l" rtl="0">
              <a:buFont typeface="Wingdings" pitchFamily="2" charset="2"/>
              <a:buNone/>
            </a:pPr>
            <a:r>
              <a:rPr lang="en-US" sz="1600" smtClean="0"/>
              <a:t>		result *= a;</a:t>
            </a:r>
          </a:p>
          <a:p>
            <a:pPr algn="l" rtl="0">
              <a:buFont typeface="Wingdings" pitchFamily="2" charset="2"/>
              <a:buNone/>
            </a:pPr>
            <a:r>
              <a:rPr lang="en-US" sz="1600" smtClean="0"/>
              <a:t>	return result;</a:t>
            </a:r>
          </a:p>
          <a:p>
            <a:pPr algn="l" rtl="0">
              <a:buFont typeface="Wingdings" pitchFamily="2" charset="2"/>
              <a:buNone/>
            </a:pPr>
            <a:r>
              <a:rPr lang="en-US" sz="1600" smtClean="0"/>
              <a:t>}</a:t>
            </a:r>
          </a:p>
          <a:p>
            <a:pPr algn="l" rtl="0">
              <a:buFont typeface="Wingdings" pitchFamily="2" charset="2"/>
              <a:buNone/>
            </a:pPr>
            <a:endParaRPr lang="en-US" sz="1600" smtClean="0"/>
          </a:p>
          <a:p>
            <a:pPr algn="l" rtl="0">
              <a:buFont typeface="Wingdings" pitchFamily="2" charset="2"/>
              <a:buNone/>
            </a:pPr>
            <a:r>
              <a:rPr lang="en-US" sz="1600" smtClean="0"/>
              <a:t>void main()</a:t>
            </a:r>
          </a:p>
          <a:p>
            <a:pPr algn="l" rtl="0">
              <a:buFont typeface="Wingdings" pitchFamily="2" charset="2"/>
              <a:buNone/>
            </a:pPr>
            <a:r>
              <a:rPr lang="en-US" sz="1600" smtClean="0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en-US" sz="1600" smtClean="0"/>
              <a:t>	cout &lt;&lt; "2^3=“ &lt;&lt;  power(2, 3) &lt;&lt; endl;</a:t>
            </a:r>
          </a:p>
          <a:p>
            <a:pPr algn="l" rtl="0">
              <a:buFont typeface="Wingdings" pitchFamily="2" charset="2"/>
              <a:buNone/>
            </a:pPr>
            <a:r>
              <a:rPr lang="en-US" sz="1600" smtClean="0"/>
              <a:t>}</a:t>
            </a:r>
          </a:p>
          <a:p>
            <a:pPr algn="l" rtl="0">
              <a:buFont typeface="Wingdings" pitchFamily="2" charset="2"/>
              <a:buNone/>
            </a:pPr>
            <a:endParaRPr lang="en-US" sz="1600" smtClean="0"/>
          </a:p>
          <a:p>
            <a:pPr algn="l" rtl="0">
              <a:buFont typeface="Wingdings" pitchFamily="2" charset="2"/>
              <a:buNone/>
            </a:pPr>
            <a:endParaRPr lang="en-US" sz="1600" smtClean="0"/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1524000"/>
            <a:ext cx="4827588" cy="12430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800600" y="5257800"/>
            <a:ext cx="2667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he-IL" b="1">
                <a:solidFill>
                  <a:schemeClr val="bg1"/>
                </a:solidFill>
              </a:rPr>
              <a:t>קודם תבוצע הפונקציה 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867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CDD2DCF5-9658-4470-B85C-4D655BDFC51F}" type="slidenum">
              <a:rPr lang="he-IL" smtClean="0">
                <a:cs typeface="Arial" pitchFamily="34" charset="0"/>
              </a:rPr>
              <a:pPr algn="r" rtl="1"/>
              <a:t>23</a:t>
            </a:fld>
            <a:endParaRPr lang="he-IL" smtClean="0">
              <a:cs typeface="Arial" pitchFamily="34" charset="0"/>
            </a:endParaRPr>
          </a:p>
          <a:p>
            <a:pPr algn="r"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algn="r" rtl="1"/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76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76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76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276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סדר ביצוע פעולות (2)</a:t>
            </a:r>
            <a:endParaRPr lang="en-US" smtClean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5638800"/>
          </a:xfrm>
        </p:spPr>
        <p:txBody>
          <a:bodyPr/>
          <a:lstStyle/>
          <a:p>
            <a:pPr algn="l" rtl="0">
              <a:buFont typeface="Wingdings" pitchFamily="2" charset="2"/>
              <a:buNone/>
            </a:pPr>
            <a:r>
              <a:rPr lang="en-US" sz="1800" smtClean="0"/>
              <a:t>#include &lt;iostream&gt;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using namespace std;</a:t>
            </a:r>
          </a:p>
          <a:p>
            <a:pPr algn="l" rtl="0">
              <a:buFont typeface="Wingdings" pitchFamily="2" charset="2"/>
              <a:buNone/>
            </a:pPr>
            <a:endParaRPr lang="en-US" sz="1800" smtClean="0"/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int power(int a, int b)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cout &lt;&lt; "debuging.. in 'power': a=“ &lt;&lt; a &lt;&lt; “ b=“ &lt;&lt; b &lt; endl;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int i, result=1;</a:t>
            </a:r>
          </a:p>
          <a:p>
            <a:pPr algn="l" rtl="0">
              <a:buFont typeface="Wingdings" pitchFamily="2" charset="2"/>
              <a:buNone/>
            </a:pPr>
            <a:r>
              <a:rPr lang="nn-NO" sz="1800" smtClean="0"/>
              <a:t>	for (i=0 ; i &lt; b ; i++)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	result *= a;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return result;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}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void main()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cout &lt;&lt; "2^4=" &lt;&lt; power(2, 4) 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            &lt;&lt; " 2^5=" &lt;&lt; power(2, 5) &lt;&lt; endl;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}</a:t>
            </a:r>
          </a:p>
          <a:p>
            <a:pPr algn="l" rtl="0">
              <a:buFont typeface="Wingdings" pitchFamily="2" charset="2"/>
              <a:buNone/>
            </a:pPr>
            <a:endParaRPr lang="en-US" sz="1800" smtClean="0"/>
          </a:p>
          <a:p>
            <a:pPr algn="l" rtl="0">
              <a:buFont typeface="Wingdings" pitchFamily="2" charset="2"/>
              <a:buNone/>
            </a:pPr>
            <a:endParaRPr lang="en-US" sz="1800" smtClean="0"/>
          </a:p>
          <a:p>
            <a:pPr algn="l" rtl="0">
              <a:buFont typeface="Wingdings" pitchFamily="2" charset="2"/>
              <a:buNone/>
            </a:pPr>
            <a:endParaRPr lang="en-US" sz="180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76800" y="5410200"/>
            <a:ext cx="39624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he-IL" b="1">
                <a:solidFill>
                  <a:schemeClr val="bg1"/>
                </a:solidFill>
              </a:rPr>
              <a:t>ביצוע הפונקציות מתבצע מימין לשמאל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970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AB3F10B2-6E79-4570-9563-32E9CF910D23}" type="slidenum">
              <a:rPr lang="he-IL" smtClean="0">
                <a:cs typeface="Arial" pitchFamily="34" charset="0"/>
              </a:rPr>
              <a:pPr algn="r" rtl="1"/>
              <a:t>24</a:t>
            </a:fld>
            <a:endParaRPr lang="he-IL" smtClean="0">
              <a:cs typeface="Arial" pitchFamily="34" charset="0"/>
            </a:endParaRPr>
          </a:p>
          <a:p>
            <a:pPr algn="r"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algn="r" rtl="1"/>
            <a:endParaRPr lang="en-US" smtClean="0">
              <a:cs typeface="Arial" pitchFamily="34" charset="0"/>
            </a:endParaRPr>
          </a:p>
        </p:txBody>
      </p:sp>
      <p:pic>
        <p:nvPicPr>
          <p:cNvPr id="266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4495800"/>
            <a:ext cx="6232525" cy="842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תוכנית שלמה עם פונקציה - הזיכרון</a:t>
            </a:r>
            <a:endParaRPr lang="en-US" smtClean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05800" cy="4530725"/>
          </a:xfrm>
        </p:spPr>
        <p:txBody>
          <a:bodyPr/>
          <a:lstStyle/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#include &lt;iostream&gt;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using namespace std;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6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int power(int </a:t>
            </a:r>
            <a:r>
              <a:rPr lang="en-US" sz="1600" smtClean="0"/>
              <a:t>a</a:t>
            </a:r>
            <a:r>
              <a:rPr lang="en-US" sz="1600" noProof="1" smtClean="0"/>
              <a:t>, int </a:t>
            </a:r>
            <a:r>
              <a:rPr lang="en-US" sz="1600" smtClean="0"/>
              <a:t>b</a:t>
            </a:r>
            <a:r>
              <a:rPr lang="en-US" sz="1600" noProof="1" smtClean="0"/>
              <a:t>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int i, result=1;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for (i=0 ; i &lt; </a:t>
            </a:r>
            <a:r>
              <a:rPr lang="en-US" sz="1600" smtClean="0"/>
              <a:t>b</a:t>
            </a:r>
            <a:r>
              <a:rPr lang="en-US" sz="1600" noProof="1" smtClean="0"/>
              <a:t> ; i++)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	result *= </a:t>
            </a:r>
            <a:r>
              <a:rPr lang="en-US" sz="1600" smtClean="0"/>
              <a:t>a</a:t>
            </a:r>
            <a:r>
              <a:rPr lang="en-US" sz="1600" noProof="1" smtClean="0"/>
              <a:t>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return result;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}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6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void main()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int base, exponent, result;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6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cout &lt;&lt; "Please enter base and exponent: “;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cin &gt;&gt; base &gt;&gt; exponent;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6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</a:t>
            </a:r>
            <a:r>
              <a:rPr lang="en-US" sz="1600" smtClean="0"/>
              <a:t>         </a:t>
            </a:r>
            <a:r>
              <a:rPr lang="en-US" sz="1600" noProof="1" smtClean="0"/>
              <a:t> = power(base, exponent);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 cout &lt;&lt; base &lt;&lt; “^” &lt;&lt; exponent &lt;&lt; “=“ &lt;&lt; result &lt;&lt; endl;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}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600" smtClean="0"/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838200" y="60198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>
                <a:latin typeface="Verdana" pitchFamily="34" charset="0"/>
              </a:rPr>
              <a:t>result</a:t>
            </a:r>
          </a:p>
        </p:txBody>
      </p:sp>
      <p:sp>
        <p:nvSpPr>
          <p:cNvPr id="68614" name="Rectangle 6"/>
          <p:cNvSpPr>
            <a:spLocks noChangeArrowheads="1"/>
          </p:cNvSpPr>
          <p:nvPr/>
        </p:nvSpPr>
        <p:spPr bwMode="auto">
          <a:xfrm>
            <a:off x="7391400" y="5486400"/>
            <a:ext cx="914400" cy="533400"/>
          </a:xfrm>
          <a:prstGeom prst="rect">
            <a:avLst/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main</a:t>
            </a:r>
          </a:p>
          <a:p>
            <a:r>
              <a:rPr lang="en-US"/>
              <a:t>( line 4)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7010400" y="5957888"/>
            <a:ext cx="17526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/>
              <a:t>מחסנית הקריאות</a:t>
            </a:r>
            <a:endParaRPr lang="en-US"/>
          </a:p>
        </p:txBody>
      </p:sp>
      <p:sp>
        <p:nvSpPr>
          <p:cNvPr id="68616" name="Rectangle 8"/>
          <p:cNvSpPr>
            <a:spLocks noChangeArrowheads="1"/>
          </p:cNvSpPr>
          <p:nvPr/>
        </p:nvSpPr>
        <p:spPr bwMode="auto">
          <a:xfrm>
            <a:off x="7391400" y="4953000"/>
            <a:ext cx="914400" cy="533400"/>
          </a:xfrm>
          <a:prstGeom prst="rect">
            <a:avLst/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power</a:t>
            </a:r>
          </a:p>
        </p:txBody>
      </p:sp>
      <p:sp>
        <p:nvSpPr>
          <p:cNvPr id="28681" name="Text Box 47"/>
          <p:cNvSpPr txBox="1">
            <a:spLocks noChangeArrowheads="1"/>
          </p:cNvSpPr>
          <p:nvPr/>
        </p:nvSpPr>
        <p:spPr bwMode="auto">
          <a:xfrm>
            <a:off x="6019800" y="2681288"/>
            <a:ext cx="1981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rtl="1">
              <a:spcBef>
                <a:spcPct val="50000"/>
              </a:spcBef>
            </a:pPr>
            <a:r>
              <a:rPr lang="he-IL"/>
              <a:t>הזיכרון של ה- </a:t>
            </a:r>
            <a:r>
              <a:rPr lang="en-US"/>
              <a:t>main</a:t>
            </a:r>
          </a:p>
        </p:txBody>
      </p:sp>
      <p:graphicFrame>
        <p:nvGraphicFramePr>
          <p:cNvPr id="68674" name="Group 66"/>
          <p:cNvGraphicFramePr>
            <a:graphicFrameLocks noGrp="1"/>
          </p:cNvGraphicFramePr>
          <p:nvPr/>
        </p:nvGraphicFramePr>
        <p:xfrm>
          <a:off x="5334000" y="1600200"/>
          <a:ext cx="3352800" cy="1097280"/>
        </p:xfrm>
        <a:graphic>
          <a:graphicData uri="http://schemas.openxmlformats.org/drawingml/2006/table">
            <a:tbl>
              <a:tblPr/>
              <a:tblGrid>
                <a:gridCol w="1295400"/>
                <a:gridCol w="939800"/>
                <a:gridCol w="11176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int:base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exponent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result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8691" name="Group 83"/>
          <p:cNvGraphicFramePr>
            <a:graphicFrameLocks noGrp="1"/>
          </p:cNvGraphicFramePr>
          <p:nvPr/>
        </p:nvGraphicFramePr>
        <p:xfrm>
          <a:off x="5334000" y="1600200"/>
          <a:ext cx="3352800" cy="1098233"/>
        </p:xfrm>
        <a:graphic>
          <a:graphicData uri="http://schemas.openxmlformats.org/drawingml/2006/table">
            <a:tbl>
              <a:tblPr/>
              <a:tblGrid>
                <a:gridCol w="1295400"/>
                <a:gridCol w="939800"/>
                <a:gridCol w="11176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int:base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exponent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result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8767" name="Text Box 159"/>
          <p:cNvSpPr txBox="1">
            <a:spLocks noChangeArrowheads="1"/>
          </p:cNvSpPr>
          <p:nvPr/>
        </p:nvSpPr>
        <p:spPr bwMode="auto">
          <a:xfrm>
            <a:off x="6019800" y="4662488"/>
            <a:ext cx="1981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rtl="1">
              <a:spcBef>
                <a:spcPct val="50000"/>
              </a:spcBef>
            </a:pPr>
            <a:r>
              <a:rPr lang="he-IL"/>
              <a:t>הזיכרון של </a:t>
            </a:r>
            <a:r>
              <a:rPr lang="en-US"/>
              <a:t>power</a:t>
            </a:r>
          </a:p>
        </p:txBody>
      </p:sp>
      <p:graphicFrame>
        <p:nvGraphicFramePr>
          <p:cNvPr id="28813" name="Group 141"/>
          <p:cNvGraphicFramePr>
            <a:graphicFrameLocks noGrp="1"/>
          </p:cNvGraphicFramePr>
          <p:nvPr/>
        </p:nvGraphicFramePr>
        <p:xfrm>
          <a:off x="5410200" y="3200400"/>
          <a:ext cx="3352800" cy="1463040"/>
        </p:xfrm>
        <a:graphic>
          <a:graphicData uri="http://schemas.openxmlformats.org/drawingml/2006/table">
            <a:tbl>
              <a:tblPr/>
              <a:tblGrid>
                <a:gridCol w="1295400"/>
                <a:gridCol w="939800"/>
                <a:gridCol w="11176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a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Arial" charset="0"/>
                        </a:rPr>
                        <a:t>2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b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result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8804" name="Group 196"/>
          <p:cNvGraphicFramePr>
            <a:graphicFrameLocks noGrp="1"/>
          </p:cNvGraphicFramePr>
          <p:nvPr/>
        </p:nvGraphicFramePr>
        <p:xfrm>
          <a:off x="5334000" y="1600200"/>
          <a:ext cx="3352800" cy="1098233"/>
        </p:xfrm>
        <a:graphic>
          <a:graphicData uri="http://schemas.openxmlformats.org/drawingml/2006/table">
            <a:tbl>
              <a:tblPr/>
              <a:tblGrid>
                <a:gridCol w="1295400"/>
                <a:gridCol w="939800"/>
                <a:gridCol w="11176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int:base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exponent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result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8806" name="Group 134"/>
          <p:cNvGraphicFramePr>
            <a:graphicFrameLocks noGrp="1"/>
          </p:cNvGraphicFramePr>
          <p:nvPr/>
        </p:nvGraphicFramePr>
        <p:xfrm>
          <a:off x="5410200" y="3200400"/>
          <a:ext cx="3352800" cy="1463040"/>
        </p:xfrm>
        <a:graphic>
          <a:graphicData uri="http://schemas.openxmlformats.org/drawingml/2006/table">
            <a:tbl>
              <a:tblPr/>
              <a:tblGrid>
                <a:gridCol w="1295400"/>
                <a:gridCol w="939800"/>
                <a:gridCol w="11176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a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b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result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8815" name="Group 143"/>
          <p:cNvGraphicFramePr>
            <a:graphicFrameLocks noGrp="1"/>
          </p:cNvGraphicFramePr>
          <p:nvPr/>
        </p:nvGraphicFramePr>
        <p:xfrm>
          <a:off x="5410200" y="3200400"/>
          <a:ext cx="3352800" cy="1463040"/>
        </p:xfrm>
        <a:graphic>
          <a:graphicData uri="http://schemas.openxmlformats.org/drawingml/2006/table">
            <a:tbl>
              <a:tblPr/>
              <a:tblGrid>
                <a:gridCol w="1295400"/>
                <a:gridCol w="939800"/>
                <a:gridCol w="11176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a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b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result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814" name="Rectangle 142"/>
          <p:cNvSpPr>
            <a:spLocks noChangeArrowheads="1"/>
          </p:cNvSpPr>
          <p:nvPr/>
        </p:nvSpPr>
        <p:spPr bwMode="auto">
          <a:xfrm>
            <a:off x="5410200" y="3048000"/>
            <a:ext cx="3352800" cy="1066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rtl="1"/>
            <a:r>
              <a:rPr lang="he-IL" b="1">
                <a:solidFill>
                  <a:schemeClr val="bg1"/>
                </a:solidFill>
              </a:rPr>
              <a:t>המשתנה </a:t>
            </a:r>
            <a:r>
              <a:rPr lang="en-US" b="1">
                <a:solidFill>
                  <a:schemeClr val="bg1"/>
                </a:solidFill>
              </a:rPr>
              <a:t>result</a:t>
            </a:r>
            <a:r>
              <a:rPr lang="he-IL" b="1">
                <a:solidFill>
                  <a:schemeClr val="bg1"/>
                </a:solidFill>
              </a:rPr>
              <a:t> שב-</a:t>
            </a:r>
            <a:r>
              <a:rPr lang="en-US" b="1">
                <a:solidFill>
                  <a:schemeClr val="bg1"/>
                </a:solidFill>
              </a:rPr>
              <a:t>main  </a:t>
            </a:r>
            <a:r>
              <a:rPr lang="he-IL" b="1">
                <a:solidFill>
                  <a:schemeClr val="bg1"/>
                </a:solidFill>
              </a:rPr>
              <a:t> וזה</a:t>
            </a:r>
          </a:p>
          <a:p>
            <a:pPr rtl="1"/>
            <a:r>
              <a:rPr lang="he-IL" b="1">
                <a:solidFill>
                  <a:schemeClr val="bg1"/>
                </a:solidFill>
              </a:rPr>
              <a:t>שבפונקציה אינם אותו משתנה, </a:t>
            </a:r>
          </a:p>
          <a:p>
            <a:pPr rtl="1"/>
            <a:r>
              <a:rPr lang="he-IL" b="1">
                <a:solidFill>
                  <a:schemeClr val="bg1"/>
                </a:solidFill>
              </a:rPr>
              <a:t>ואין הכרח שהם יהיו עם שם זהה!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186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B0E7F187-BCFC-459D-9102-1BFC8996404E}" type="slidenum">
              <a:rPr lang="he-IL" smtClean="0">
                <a:cs typeface="Arial" pitchFamily="34" charset="0"/>
              </a:rPr>
              <a:pPr algn="r" rtl="1"/>
              <a:t>25</a:t>
            </a:fld>
            <a:endParaRPr lang="he-IL" smtClean="0">
              <a:cs typeface="Arial" pitchFamily="34" charset="0"/>
            </a:endParaRPr>
          </a:p>
          <a:p>
            <a:pPr algn="r"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algn="r" rtl="1"/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86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8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" dur="indefinite"/>
                                        <p:tgtEl>
                                          <p:spTgt spid="68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68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" dur="indefinite"/>
                                        <p:tgtEl>
                                          <p:spTgt spid="68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7" dur="indefinite"/>
                                        <p:tgtEl>
                                          <p:spTgt spid="686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686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9" dur="indefinite"/>
                                        <p:tgtEl>
                                          <p:spTgt spid="686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68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68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686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686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9" dur="indefinite"/>
                                        <p:tgtEl>
                                          <p:spTgt spid="686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3" dur="indefinite"/>
                                        <p:tgtEl>
                                          <p:spTgt spid="686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686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5" dur="indefinite"/>
                                        <p:tgtEl>
                                          <p:spTgt spid="686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686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5" dur="indefinite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7" dur="indefinite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28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68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7" dur="indefinite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8" dur="indefinite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9" dur="indefinite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28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6" dur="indefinite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7" dur="indefinite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8" dur="indefinite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1" dur="indefinite"/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2" dur="indefinite"/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28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9" dur="indefinite"/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0" dur="indefinite"/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1" dur="indefinite"/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8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8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9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2" dur="500"/>
                                        <p:tgtEl>
                                          <p:spTgt spid="686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5" dur="500"/>
                                        <p:tgtEl>
                                          <p:spTgt spid="687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8" dur="500"/>
                                        <p:tgtEl>
                                          <p:spTgt spid="288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1" dur="500"/>
                                        <p:tgtEl>
                                          <p:spTgt spid="288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4" dur="500"/>
                                        <p:tgtEl>
                                          <p:spTgt spid="288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7" dur="indefinite"/>
                                        <p:tgtEl>
                                          <p:spTgt spid="68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8" dur="indefinite"/>
                                        <p:tgtEl>
                                          <p:spTgt spid="68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9" dur="indefinite"/>
                                        <p:tgtEl>
                                          <p:spTgt spid="68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3" dur="indefinite"/>
                                        <p:tgtEl>
                                          <p:spTgt spid="686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4" dur="indefinite"/>
                                        <p:tgtEl>
                                          <p:spTgt spid="686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5" dur="indefinite"/>
                                        <p:tgtEl>
                                          <p:spTgt spid="686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9" dur="500"/>
                                        <p:tgtEl>
                                          <p:spTgt spid="68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2" dur="500"/>
                                        <p:tgtEl>
                                          <p:spTgt spid="686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5" dur="500"/>
                                        <p:tgtEl>
                                          <p:spTgt spid="686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8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1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4" dur="500"/>
                                        <p:tgtEl>
                                          <p:spTgt spid="686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7" dur="500"/>
                                        <p:tgtEl>
                                          <p:spTgt spid="686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0" dur="500"/>
                                        <p:tgtEl>
                                          <p:spTgt spid="688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28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28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4" grpId="0" build="allAtOnce" animBg="1"/>
      <p:bldP spid="68614" grpId="1" build="allAtOnce" animBg="1"/>
      <p:bldP spid="28679" grpId="0"/>
      <p:bldP spid="28679" grpId="1"/>
      <p:bldP spid="68616" grpId="0" animBg="1"/>
      <p:bldP spid="68616" grpId="1" animBg="1"/>
      <p:bldP spid="28681" grpId="0"/>
      <p:bldP spid="28681" grpId="1"/>
      <p:bldP spid="68767" grpId="0"/>
      <p:bldP spid="68767" grpId="1"/>
      <p:bldP spid="288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600200"/>
            <a:ext cx="8686800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he-IL" smtClean="0"/>
              <a:t>ראינו את הזיכרון של ה- </a:t>
            </a:r>
            <a:r>
              <a:rPr lang="en-US" smtClean="0"/>
              <a:t>main</a:t>
            </a:r>
            <a:endParaRPr lang="he-IL" smtClean="0"/>
          </a:p>
          <a:p>
            <a:pPr lvl="1">
              <a:lnSpc>
                <a:spcPct val="90000"/>
              </a:lnSpc>
            </a:pPr>
            <a:r>
              <a:rPr lang="he-IL" smtClean="0"/>
              <a:t>תזכורת: ה- </a:t>
            </a:r>
            <a:r>
              <a:rPr lang="en-US" smtClean="0"/>
              <a:t>main</a:t>
            </a:r>
            <a:r>
              <a:rPr lang="he-IL" smtClean="0"/>
              <a:t> הוא פונקציה</a:t>
            </a:r>
          </a:p>
          <a:p>
            <a:pPr>
              <a:lnSpc>
                <a:spcPct val="90000"/>
              </a:lnSpc>
            </a:pPr>
            <a:r>
              <a:rPr lang="he-IL" smtClean="0"/>
              <a:t>לכל פונקציה יש שטח נפרד בזיכרון ה- </a:t>
            </a:r>
            <a:r>
              <a:rPr lang="en-US" smtClean="0"/>
              <a:t>stack</a:t>
            </a:r>
            <a:r>
              <a:rPr lang="he-IL" smtClean="0"/>
              <a:t> בו מוגדרים משתניה</a:t>
            </a:r>
          </a:p>
          <a:p>
            <a:pPr>
              <a:lnSpc>
                <a:spcPct val="90000"/>
              </a:lnSpc>
            </a:pPr>
            <a:r>
              <a:rPr lang="he-IL" smtClean="0"/>
              <a:t>פונקציה יכולה לגשת לשטח הזיכרון שלה בלבד, ולכן אינה יכולה לגשת למשתנים שהוגדרו בפונקציות אחרות</a:t>
            </a:r>
          </a:p>
          <a:p>
            <a:pPr lvl="1">
              <a:lnSpc>
                <a:spcPct val="90000"/>
              </a:lnSpc>
            </a:pPr>
            <a:r>
              <a:rPr lang="he-IL" smtClean="0"/>
              <a:t>הפרמטרים המועברים לפונקציה הם גם משתנים של הפונקציה</a:t>
            </a:r>
          </a:p>
          <a:p>
            <a:pPr lvl="1">
              <a:lnSpc>
                <a:spcPct val="90000"/>
              </a:lnSpc>
            </a:pPr>
            <a:r>
              <a:rPr lang="he-IL" smtClean="0"/>
              <a:t>הפרמטרים המועברים לפונקציה הם </a:t>
            </a:r>
            <a:r>
              <a:rPr lang="he-IL" b="1" smtClean="0"/>
              <a:t>העתקים</a:t>
            </a:r>
            <a:r>
              <a:rPr lang="he-IL" smtClean="0"/>
              <a:t> של  המשתנים שנשלחו, ולכן העברת פרמטרים כזו נקראת </a:t>
            </a:r>
            <a:r>
              <a:rPr lang="en-US" b="1" smtClean="0"/>
              <a:t>by value</a:t>
            </a:r>
            <a:endParaRPr lang="he-IL" b="1" smtClean="0"/>
          </a:p>
          <a:p>
            <a:pPr>
              <a:lnSpc>
                <a:spcPct val="90000"/>
              </a:lnSpc>
            </a:pPr>
            <a:r>
              <a:rPr lang="he-IL" smtClean="0"/>
              <a:t>כאשר יוצאים מפונקציה, התאים במחסנית שבהם נשמרו ערכיה נמחקים, ולכן קריאה נוספת לפונקציה תייצר אותם מחדש</a:t>
            </a:r>
            <a:endParaRPr lang="en-US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כיצד נראה הזיכרון</a:t>
            </a:r>
            <a:r>
              <a:rPr lang="en-US" dirty="0" smtClean="0"/>
              <a:t> </a:t>
            </a:r>
            <a:r>
              <a:rPr lang="he-IL" dirty="0" smtClean="0"/>
              <a:t> - סיכום</a:t>
            </a:r>
            <a:endParaRPr lang="en-US" dirty="0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ECC9EA8F-48DF-4DB5-80A5-1EB9F0411F38}" type="slidenum">
              <a:rPr lang="he-IL" smtClean="0">
                <a:cs typeface="Arial" pitchFamily="34" charset="0"/>
              </a:rPr>
              <a:pPr algn="r" rtl="1"/>
              <a:t>26</a:t>
            </a:fld>
            <a:endParaRPr lang="he-IL" smtClean="0">
              <a:cs typeface="Arial" pitchFamily="34" charset="0"/>
            </a:endParaRPr>
          </a:p>
          <a:p>
            <a:pPr algn="r"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algn="r" rtl="1"/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8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הפרדה בין הצהרות למימוש</a:t>
            </a:r>
            <a:endParaRPr lang="en-US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12875"/>
            <a:ext cx="8229600" cy="4530725"/>
          </a:xfrm>
        </p:spPr>
        <p:txBody>
          <a:bodyPr/>
          <a:lstStyle/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#include &lt;iostream&gt;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using namespace std;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>
                <a:solidFill>
                  <a:srgbClr val="33CC33"/>
                </a:solidFill>
              </a:rPr>
              <a:t>// prototypes</a:t>
            </a:r>
            <a:endParaRPr lang="en-US" sz="1600" noProof="1" smtClean="0">
              <a:solidFill>
                <a:srgbClr val="33CC33"/>
              </a:solidFill>
            </a:endParaRP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he-IL" sz="16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he-IL" sz="16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void main()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int base, exponent, result;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6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cout &lt;&lt; "Please enter base and exponent: “;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cin &gt;&gt; base &gt;&gt; exponent;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6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</a:t>
            </a:r>
            <a:r>
              <a:rPr lang="en-US" sz="1600" smtClean="0"/>
              <a:t> result</a:t>
            </a:r>
            <a:r>
              <a:rPr lang="en-US" sz="1600" noProof="1" smtClean="0"/>
              <a:t> = power(base, exponent);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 cout &lt;&lt; base &lt;&lt; “^” &lt;&lt; exponent &lt;&lt; “=“ &lt;&lt; result &lt;&lt; endl;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}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noProof="1" smtClean="0"/>
              <a:t>int power(int base, int exponent)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noProof="1" smtClean="0"/>
              <a:t>	int i, result=1;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noProof="1" smtClean="0"/>
              <a:t>	for (i=0 ; i &lt; exponent ; i++)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noProof="1" smtClean="0"/>
              <a:t>		result *= base;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noProof="1" smtClean="0"/>
              <a:t>	return result;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noProof="1" smtClean="0"/>
              <a:t>}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60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429000" y="4343400"/>
            <a:ext cx="5715000" cy="2057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166688" indent="-166688" algn="r" rtl="1">
              <a:buFont typeface="Arial" pitchFamily="34" charset="0"/>
              <a:buChar char="•"/>
            </a:pPr>
            <a:r>
              <a:rPr lang="he-IL" b="1">
                <a:solidFill>
                  <a:schemeClr val="bg1"/>
                </a:solidFill>
                <a:latin typeface="Verdana" pitchFamily="34" charset="0"/>
              </a:rPr>
              <a:t>את ההצהרות נרשום לפני ה- </a:t>
            </a:r>
            <a:r>
              <a:rPr lang="en-US" b="1">
                <a:solidFill>
                  <a:schemeClr val="bg1"/>
                </a:solidFill>
                <a:latin typeface="Verdana" pitchFamily="34" charset="0"/>
              </a:rPr>
              <a:t>main</a:t>
            </a:r>
            <a:r>
              <a:rPr lang="he-IL" b="1">
                <a:solidFill>
                  <a:schemeClr val="bg1"/>
                </a:solidFill>
                <a:latin typeface="Verdana" pitchFamily="34" charset="0"/>
              </a:rPr>
              <a:t>, ובסיום כל הצהרה </a:t>
            </a:r>
            <a:r>
              <a:rPr lang="en-US" b="1">
                <a:solidFill>
                  <a:schemeClr val="bg1"/>
                </a:solidFill>
                <a:latin typeface="Verdana" pitchFamily="34" charset="0"/>
              </a:rPr>
              <a:t>;</a:t>
            </a:r>
            <a:r>
              <a:rPr lang="he-IL" b="1">
                <a:solidFill>
                  <a:schemeClr val="bg1"/>
                </a:solidFill>
                <a:latin typeface="Verdana" pitchFamily="34" charset="0"/>
              </a:rPr>
              <a:t> </a:t>
            </a:r>
          </a:p>
          <a:p>
            <a:pPr marL="623888" lvl="1" indent="-166688" algn="r" rtl="1">
              <a:buFont typeface="Arial" pitchFamily="34" charset="0"/>
              <a:buChar char="•"/>
            </a:pPr>
            <a:r>
              <a:rPr lang="he-IL" b="1">
                <a:solidFill>
                  <a:schemeClr val="bg1"/>
                </a:solidFill>
                <a:latin typeface="Verdana" pitchFamily="34" charset="0"/>
              </a:rPr>
              <a:t>חלק זה נקרא </a:t>
            </a:r>
            <a:r>
              <a:rPr lang="en-US" b="1">
                <a:solidFill>
                  <a:schemeClr val="bg1"/>
                </a:solidFill>
                <a:latin typeface="Verdana" pitchFamily="34" charset="0"/>
              </a:rPr>
              <a:t>prototype</a:t>
            </a:r>
            <a:r>
              <a:rPr lang="he-IL" b="1">
                <a:solidFill>
                  <a:schemeClr val="bg1"/>
                </a:solidFill>
                <a:latin typeface="Verdana" pitchFamily="34" charset="0"/>
              </a:rPr>
              <a:t> (אב-טיפוס)</a:t>
            </a:r>
          </a:p>
          <a:p>
            <a:pPr marL="166688" indent="-166688" algn="r" rtl="1">
              <a:buFont typeface="Arial" pitchFamily="34" charset="0"/>
              <a:buChar char="•"/>
            </a:pPr>
            <a:r>
              <a:rPr lang="he-IL" b="1">
                <a:solidFill>
                  <a:schemeClr val="bg1"/>
                </a:solidFill>
                <a:latin typeface="Verdana" pitchFamily="34" charset="0"/>
              </a:rPr>
              <a:t> את המימושים נכתוב מתחת ל- </a:t>
            </a:r>
            <a:r>
              <a:rPr lang="en-US" b="1">
                <a:solidFill>
                  <a:schemeClr val="bg1"/>
                </a:solidFill>
                <a:latin typeface="Verdana" pitchFamily="34" charset="0"/>
              </a:rPr>
              <a:t>main</a:t>
            </a:r>
            <a:r>
              <a:rPr lang="he-IL" b="1">
                <a:solidFill>
                  <a:schemeClr val="bg1"/>
                </a:solidFill>
                <a:latin typeface="Verdana" pitchFamily="34" charset="0"/>
              </a:rPr>
              <a:t>  </a:t>
            </a:r>
          </a:p>
          <a:p>
            <a:pPr marL="166688" indent="-166688" algn="r" rtl="1">
              <a:buFont typeface="Arial" pitchFamily="34" charset="0"/>
              <a:buChar char="•"/>
            </a:pPr>
            <a:r>
              <a:rPr lang="he-IL" b="1">
                <a:solidFill>
                  <a:schemeClr val="bg1"/>
                </a:solidFill>
                <a:latin typeface="Verdana" pitchFamily="34" charset="0"/>
              </a:rPr>
              <a:t>ההפרדה היא מאחר ומעניין אותנו איזה פונקציות יש  בתוכנית, ופחות איך הן מבצעות את העבודה</a:t>
            </a:r>
          </a:p>
          <a:p>
            <a:pPr marL="166688" indent="-166688" algn="r" rtl="1">
              <a:buFont typeface="Arial" pitchFamily="34" charset="0"/>
              <a:buChar char="•"/>
            </a:pPr>
            <a:r>
              <a:rPr lang="he-IL" b="1">
                <a:solidFill>
                  <a:schemeClr val="bg1"/>
                </a:solidFill>
                <a:latin typeface="Verdana" pitchFamily="34" charset="0"/>
              </a:rPr>
              <a:t>חתימת הפונקציה בהגדרה בראש הקובץ ובמימוש חייבות להיות זהות</a:t>
            </a:r>
          </a:p>
          <a:p>
            <a:pPr marL="166688" indent="-166688" algn="r" rtl="1">
              <a:buFont typeface="Arial" pitchFamily="34" charset="0"/>
              <a:buChar char="•"/>
            </a:pPr>
            <a:endParaRPr lang="en-US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343400" y="1828800"/>
            <a:ext cx="27432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111125" indent="-111125" algn="r" rtl="1"/>
            <a:r>
              <a:rPr lang="he-IL" b="1">
                <a:solidFill>
                  <a:schemeClr val="bg1"/>
                </a:solidFill>
                <a:latin typeface="Verdana" pitchFamily="34" charset="0"/>
              </a:rPr>
              <a:t>בשורת ההצהרה לא חייבים</a:t>
            </a:r>
          </a:p>
          <a:p>
            <a:pPr marL="111125" indent="-111125" algn="r" rtl="1"/>
            <a:r>
              <a:rPr lang="he-IL" b="1">
                <a:solidFill>
                  <a:schemeClr val="bg1"/>
                </a:solidFill>
                <a:latin typeface="Verdana" pitchFamily="34" charset="0"/>
              </a:rPr>
              <a:t> לציין את שמות המשתנים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-76200" y="2097088"/>
            <a:ext cx="44958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noProof="1"/>
              <a:t>int power(int base, int exponent);</a:t>
            </a:r>
          </a:p>
          <a:p>
            <a:endParaRPr 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-533400" y="2097088"/>
            <a:ext cx="3733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noProof="1"/>
              <a:t>int power(int, int);</a:t>
            </a:r>
          </a:p>
          <a:p>
            <a:endParaRPr lang="en-US" b="1"/>
          </a:p>
        </p:txBody>
      </p:sp>
      <p:sp>
        <p:nvSpPr>
          <p:cNvPr id="3277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B2BD55EB-49B2-449E-9C68-97ECF2BC2D40}" type="slidenum">
              <a:rPr lang="he-IL" smtClean="0">
                <a:cs typeface="Arial" pitchFamily="34" charset="0"/>
              </a:rPr>
              <a:pPr algn="r" rtl="1"/>
              <a:t>27</a:t>
            </a:fld>
            <a:endParaRPr lang="he-IL" smtClean="0">
              <a:cs typeface="Arial" pitchFamily="34" charset="0"/>
            </a:endParaRPr>
          </a:p>
          <a:p>
            <a:pPr algn="r"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algn="r" rtl="1"/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072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072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072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072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072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072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3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4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  <p:bldP spid="7" grpId="0" animBg="1"/>
      <p:bldP spid="8" grpId="0"/>
      <p:bldP spid="8" grpId="1"/>
      <p:bldP spid="8" grpId="2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תכנון </a:t>
            </a:r>
            <a:r>
              <a:rPr lang="en-US" smtClean="0"/>
              <a:t>TOP-DOWN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mtClean="0"/>
              <a:t>כאשר ניגשים לכתוב תוכנית, יש לחשוב מהי הבעיה הגדולה שעלינו לפתור ונחלק אותה לחלקים</a:t>
            </a:r>
          </a:p>
          <a:p>
            <a:r>
              <a:rPr lang="he-IL" smtClean="0"/>
              <a:t>לכל חלק "קשה" נתייחס כאל "קופסא שחורה" (שתמומש בהמשך)</a:t>
            </a:r>
          </a:p>
          <a:p>
            <a:r>
              <a:rPr lang="he-IL" smtClean="0"/>
              <a:t>כאשר נממש כל חלק "קשה" אנו מתמודדים עם בעיה יותר קטנה שננסה גם אותה לפרק לבעיות יותר קטנות, עד אשר נגדיר בעיות מספיק קטנות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0863972E-4D7B-4A03-B589-02DAFE2FC729}" type="slidenum">
              <a:rPr lang="he-IL" smtClean="0">
                <a:cs typeface="Arial" pitchFamily="34" charset="0"/>
              </a:rPr>
              <a:pPr algn="r" rtl="1"/>
              <a:t>28</a:t>
            </a:fld>
            <a:endParaRPr lang="he-IL" smtClean="0">
              <a:cs typeface="Arial" pitchFamily="34" charset="0"/>
            </a:endParaRPr>
          </a:p>
          <a:p>
            <a:pPr algn="r"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algn="r" rtl="1"/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800600" y="1641475"/>
            <a:ext cx="46482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600" kern="0" dirty="0">
                <a:latin typeface="+mn-lt"/>
                <a:cs typeface="+mn-cs"/>
              </a:rPr>
              <a:t>void </a:t>
            </a:r>
            <a:r>
              <a:rPr lang="en-US" sz="1600" kern="0" dirty="0" err="1">
                <a:latin typeface="+mn-lt"/>
                <a:cs typeface="+mn-cs"/>
              </a:rPr>
              <a:t>printLine</a:t>
            </a:r>
            <a:r>
              <a:rPr lang="en-US" sz="1600" kern="0" dirty="0">
                <a:latin typeface="+mn-lt"/>
                <a:cs typeface="+mn-cs"/>
              </a:rPr>
              <a:t>(</a:t>
            </a:r>
            <a:r>
              <a:rPr lang="en-US" sz="1600" kern="0" dirty="0" err="1">
                <a:latin typeface="+mn-lt"/>
                <a:cs typeface="+mn-cs"/>
              </a:rPr>
              <a:t>int</a:t>
            </a:r>
            <a:r>
              <a:rPr lang="en-US" sz="1600" kern="0" dirty="0">
                <a:latin typeface="+mn-lt"/>
                <a:cs typeface="+mn-cs"/>
              </a:rPr>
              <a:t> length, char </a:t>
            </a:r>
            <a:r>
              <a:rPr lang="en-US" sz="1600" kern="0" dirty="0" err="1" smtClean="0">
                <a:latin typeface="+mn-lt"/>
                <a:cs typeface="+mn-cs"/>
              </a:rPr>
              <a:t>ch</a:t>
            </a:r>
            <a:r>
              <a:rPr lang="en-US" sz="1600" kern="0" dirty="0" smtClean="0">
                <a:latin typeface="+mn-lt"/>
                <a:cs typeface="+mn-cs"/>
              </a:rPr>
              <a:t>)</a:t>
            </a:r>
            <a:endParaRPr lang="en-US" sz="1600" kern="0" dirty="0">
              <a:latin typeface="+mn-lt"/>
              <a:cs typeface="+mn-cs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600" kern="0" dirty="0">
                <a:latin typeface="+mn-lt"/>
                <a:cs typeface="+mn-cs"/>
              </a:rPr>
              <a:t>{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600" kern="0" dirty="0">
                <a:latin typeface="+mn-lt"/>
                <a:cs typeface="+mn-cs"/>
              </a:rPr>
              <a:t>	</a:t>
            </a:r>
            <a:r>
              <a:rPr lang="en-US" sz="1600" kern="0" dirty="0" err="1">
                <a:latin typeface="+mn-lt"/>
                <a:cs typeface="+mn-cs"/>
              </a:rPr>
              <a:t>int</a:t>
            </a:r>
            <a:r>
              <a:rPr lang="en-US" sz="1600" kern="0" dirty="0">
                <a:latin typeface="+mn-lt"/>
                <a:cs typeface="+mn-cs"/>
              </a:rPr>
              <a:t> </a:t>
            </a:r>
            <a:r>
              <a:rPr lang="en-US" sz="1600" kern="0" dirty="0" err="1">
                <a:latin typeface="+mn-lt"/>
                <a:cs typeface="+mn-cs"/>
              </a:rPr>
              <a:t>i</a:t>
            </a:r>
            <a:r>
              <a:rPr lang="en-US" sz="1600" kern="0" dirty="0">
                <a:latin typeface="+mn-lt"/>
                <a:cs typeface="+mn-cs"/>
              </a:rPr>
              <a:t>;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600" kern="0" dirty="0">
                <a:latin typeface="+mn-lt"/>
                <a:cs typeface="+mn-cs"/>
              </a:rPr>
              <a:t>	for (      ;                 ;       )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600" kern="0" dirty="0">
                <a:latin typeface="+mn-lt"/>
                <a:cs typeface="+mn-cs"/>
              </a:rPr>
              <a:t>		</a:t>
            </a:r>
            <a:r>
              <a:rPr lang="en-US" sz="1600" kern="0" dirty="0" err="1">
                <a:latin typeface="+mn-lt"/>
                <a:cs typeface="+mn-cs"/>
              </a:rPr>
              <a:t>cout</a:t>
            </a:r>
            <a:r>
              <a:rPr lang="en-US" sz="1600" kern="0" dirty="0">
                <a:latin typeface="+mn-lt"/>
                <a:cs typeface="+mn-cs"/>
              </a:rPr>
              <a:t> &lt;&lt; </a:t>
            </a:r>
            <a:r>
              <a:rPr lang="en-US" sz="1600" kern="0" dirty="0" err="1" smtClean="0">
                <a:latin typeface="+mn-lt"/>
                <a:cs typeface="+mn-cs"/>
              </a:rPr>
              <a:t>ch</a:t>
            </a:r>
            <a:r>
              <a:rPr lang="en-US" sz="1600" kern="0" dirty="0" smtClean="0">
                <a:latin typeface="+mn-lt"/>
                <a:cs typeface="+mn-cs"/>
              </a:rPr>
              <a:t>;</a:t>
            </a:r>
            <a:endParaRPr lang="en-US" sz="1600" kern="0" dirty="0">
              <a:latin typeface="+mn-lt"/>
              <a:cs typeface="+mn-cs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600" kern="0" dirty="0">
                <a:latin typeface="+mn-lt"/>
                <a:cs typeface="+mn-cs"/>
              </a:rPr>
              <a:t>	</a:t>
            </a:r>
            <a:r>
              <a:rPr lang="en-US" sz="1600" kern="0" dirty="0" err="1">
                <a:latin typeface="+mn-lt"/>
                <a:cs typeface="+mn-cs"/>
              </a:rPr>
              <a:t>cout</a:t>
            </a:r>
            <a:r>
              <a:rPr lang="en-US" sz="1600" kern="0" dirty="0">
                <a:latin typeface="+mn-lt"/>
                <a:cs typeface="+mn-cs"/>
              </a:rPr>
              <a:t> &lt;&lt; </a:t>
            </a:r>
            <a:r>
              <a:rPr lang="en-US" sz="1600" kern="0" dirty="0" err="1">
                <a:latin typeface="+mn-lt"/>
                <a:cs typeface="+mn-cs"/>
              </a:rPr>
              <a:t>endl</a:t>
            </a:r>
            <a:r>
              <a:rPr lang="en-US" sz="1600" kern="0" dirty="0">
                <a:latin typeface="+mn-lt"/>
                <a:cs typeface="+mn-cs"/>
              </a:rPr>
              <a:t>;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600" kern="0" dirty="0">
                <a:latin typeface="+mn-lt"/>
                <a:cs typeface="+mn-cs"/>
              </a:rPr>
              <a:t>}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endParaRPr lang="en-US" sz="1600" kern="0" dirty="0">
              <a:latin typeface="+mn-lt"/>
              <a:cs typeface="+mn-cs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600" kern="0" dirty="0">
                <a:latin typeface="+mn-lt"/>
                <a:cs typeface="+mn-cs"/>
              </a:rPr>
              <a:t>void </a:t>
            </a:r>
            <a:r>
              <a:rPr lang="en-US" sz="1600" kern="0" dirty="0" err="1">
                <a:latin typeface="+mn-lt"/>
                <a:cs typeface="+mn-cs"/>
              </a:rPr>
              <a:t>printTriangle</a:t>
            </a:r>
            <a:r>
              <a:rPr lang="en-US" sz="1600" kern="0" dirty="0">
                <a:latin typeface="+mn-lt"/>
                <a:cs typeface="+mn-cs"/>
              </a:rPr>
              <a:t>(</a:t>
            </a:r>
            <a:r>
              <a:rPr lang="en-US" sz="1600" kern="0" dirty="0" err="1">
                <a:latin typeface="+mn-lt"/>
                <a:cs typeface="+mn-cs"/>
              </a:rPr>
              <a:t>int</a:t>
            </a:r>
            <a:r>
              <a:rPr lang="en-US" sz="1600" kern="0" dirty="0">
                <a:latin typeface="+mn-lt"/>
                <a:cs typeface="+mn-cs"/>
              </a:rPr>
              <a:t> base, char </a:t>
            </a:r>
            <a:r>
              <a:rPr lang="en-US" sz="1600" kern="0" dirty="0" err="1">
                <a:latin typeface="+mn-lt"/>
                <a:cs typeface="+mn-cs"/>
              </a:rPr>
              <a:t>ch</a:t>
            </a:r>
            <a:r>
              <a:rPr lang="en-US" sz="1600" kern="0" dirty="0">
                <a:latin typeface="+mn-lt"/>
                <a:cs typeface="+mn-cs"/>
              </a:rPr>
              <a:t>)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600" kern="0" dirty="0">
                <a:latin typeface="+mn-lt"/>
                <a:cs typeface="+mn-cs"/>
              </a:rPr>
              <a:t>{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600" kern="0" dirty="0">
                <a:latin typeface="+mn-lt"/>
                <a:cs typeface="+mn-cs"/>
              </a:rPr>
              <a:t>	</a:t>
            </a:r>
            <a:r>
              <a:rPr lang="en-US" sz="1600" kern="0" dirty="0" err="1">
                <a:latin typeface="+mn-lt"/>
                <a:cs typeface="+mn-cs"/>
              </a:rPr>
              <a:t>int</a:t>
            </a:r>
            <a:r>
              <a:rPr lang="en-US" sz="1600" kern="0" dirty="0">
                <a:latin typeface="+mn-lt"/>
                <a:cs typeface="+mn-cs"/>
              </a:rPr>
              <a:t> </a:t>
            </a:r>
            <a:r>
              <a:rPr lang="en-US" sz="1600" kern="0" dirty="0" err="1">
                <a:latin typeface="+mn-lt"/>
                <a:cs typeface="+mn-cs"/>
              </a:rPr>
              <a:t>i</a:t>
            </a:r>
            <a:r>
              <a:rPr lang="en-US" sz="1600" kern="0" dirty="0">
                <a:latin typeface="+mn-lt"/>
                <a:cs typeface="+mn-cs"/>
              </a:rPr>
              <a:t>;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600" kern="0" dirty="0">
                <a:latin typeface="+mn-lt"/>
                <a:cs typeface="+mn-cs"/>
              </a:rPr>
              <a:t>	for(      ;                ;       )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600" kern="0" dirty="0">
                <a:latin typeface="+mn-lt"/>
                <a:cs typeface="+mn-cs"/>
              </a:rPr>
              <a:t>		</a:t>
            </a:r>
            <a:r>
              <a:rPr lang="en-US" sz="1600" kern="0" dirty="0" err="1">
                <a:latin typeface="+mn-lt"/>
                <a:cs typeface="+mn-cs"/>
              </a:rPr>
              <a:t>printLine</a:t>
            </a:r>
            <a:r>
              <a:rPr lang="en-US" sz="1600" kern="0" dirty="0">
                <a:latin typeface="+mn-lt"/>
                <a:cs typeface="+mn-cs"/>
              </a:rPr>
              <a:t>(</a:t>
            </a:r>
            <a:r>
              <a:rPr lang="en-US" sz="1600" kern="0" dirty="0" err="1">
                <a:latin typeface="+mn-lt"/>
                <a:cs typeface="+mn-cs"/>
              </a:rPr>
              <a:t>i</a:t>
            </a:r>
            <a:r>
              <a:rPr lang="en-US" sz="1600" kern="0" dirty="0">
                <a:latin typeface="+mn-lt"/>
                <a:cs typeface="+mn-cs"/>
              </a:rPr>
              <a:t>, </a:t>
            </a:r>
            <a:r>
              <a:rPr lang="en-US" sz="1600" kern="0" dirty="0" err="1">
                <a:latin typeface="+mn-lt"/>
                <a:cs typeface="+mn-cs"/>
              </a:rPr>
              <a:t>ch</a:t>
            </a:r>
            <a:r>
              <a:rPr lang="en-US" sz="1600" kern="0" dirty="0">
                <a:latin typeface="+mn-lt"/>
                <a:cs typeface="+mn-cs"/>
              </a:rPr>
              <a:t>);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600" kern="0" dirty="0">
                <a:latin typeface="+mn-lt"/>
                <a:cs typeface="+mn-cs"/>
              </a:rPr>
              <a:t>}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600" kern="0" dirty="0" smtClean="0">
                <a:latin typeface="+mn-lt"/>
                <a:cs typeface="+mn-cs"/>
              </a:rPr>
              <a:t>h</a:t>
            </a:r>
            <a:endParaRPr lang="en-US" sz="1600" kern="0" dirty="0">
              <a:latin typeface="+mn-lt"/>
              <a:cs typeface="+mn-cs"/>
            </a:endParaRP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4724400" cy="4530725"/>
          </a:xfrm>
        </p:spPr>
        <p:txBody>
          <a:bodyPr/>
          <a:lstStyle/>
          <a:p>
            <a:pPr algn="l" rtl="0">
              <a:buFont typeface="Wingdings" pitchFamily="2" charset="2"/>
              <a:buNone/>
            </a:pPr>
            <a:r>
              <a:rPr lang="en-US" sz="1600" smtClean="0"/>
              <a:t>#include &lt;iostream&gt;</a:t>
            </a:r>
          </a:p>
          <a:p>
            <a:pPr algn="l" rtl="0">
              <a:buFont typeface="Wingdings" pitchFamily="2" charset="2"/>
              <a:buNone/>
            </a:pPr>
            <a:r>
              <a:rPr lang="en-US" sz="1600" smtClean="0"/>
              <a:t>using namespace std;</a:t>
            </a:r>
          </a:p>
          <a:p>
            <a:pPr algn="l" rtl="0">
              <a:buFont typeface="Wingdings" pitchFamily="2" charset="2"/>
              <a:buNone/>
            </a:pPr>
            <a:r>
              <a:rPr lang="en-US" sz="1600" smtClean="0">
                <a:solidFill>
                  <a:srgbClr val="33CC33"/>
                </a:solidFill>
              </a:rPr>
              <a:t>// prototypes</a:t>
            </a:r>
          </a:p>
          <a:p>
            <a:pPr algn="l" rtl="0">
              <a:buFont typeface="Wingdings" pitchFamily="2" charset="2"/>
              <a:buNone/>
            </a:pPr>
            <a:r>
              <a:rPr lang="en-US" sz="1600" smtClean="0"/>
              <a:t>void printLine(int, char);</a:t>
            </a:r>
          </a:p>
          <a:p>
            <a:pPr algn="l" rtl="0">
              <a:buFont typeface="Wingdings" pitchFamily="2" charset="2"/>
              <a:buNone/>
            </a:pPr>
            <a:r>
              <a:rPr lang="en-US" sz="1600" smtClean="0"/>
              <a:t>void printTriangle(int, char);</a:t>
            </a:r>
          </a:p>
          <a:p>
            <a:pPr algn="l" rtl="0">
              <a:buFont typeface="Wingdings" pitchFamily="2" charset="2"/>
              <a:buNone/>
            </a:pPr>
            <a:endParaRPr lang="en-US" sz="1600" smtClean="0"/>
          </a:p>
          <a:p>
            <a:pPr algn="l" rtl="0">
              <a:buFont typeface="Wingdings" pitchFamily="2" charset="2"/>
              <a:buNone/>
            </a:pPr>
            <a:r>
              <a:rPr lang="en-US" sz="1600" smtClean="0"/>
              <a:t>void main()</a:t>
            </a:r>
          </a:p>
          <a:p>
            <a:pPr algn="l" rtl="0">
              <a:buFont typeface="Wingdings" pitchFamily="2" charset="2"/>
              <a:buNone/>
            </a:pPr>
            <a:r>
              <a:rPr lang="en-US" sz="1600" smtClean="0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en-US" sz="1600" smtClean="0"/>
              <a:t>	int  base; </a:t>
            </a:r>
          </a:p>
          <a:p>
            <a:pPr algn="l" rtl="0">
              <a:buFont typeface="Wingdings" pitchFamily="2" charset="2"/>
              <a:buNone/>
            </a:pPr>
            <a:r>
              <a:rPr lang="en-US" sz="1600" smtClean="0"/>
              <a:t>	char  ch;</a:t>
            </a:r>
          </a:p>
          <a:p>
            <a:pPr algn="l" rtl="0">
              <a:buFont typeface="Wingdings" pitchFamily="2" charset="2"/>
              <a:buNone/>
            </a:pPr>
            <a:r>
              <a:rPr lang="en-US" sz="1600" smtClean="0"/>
              <a:t>	</a:t>
            </a:r>
          </a:p>
          <a:p>
            <a:pPr algn="l" rtl="0">
              <a:buFont typeface="Wingdings" pitchFamily="2" charset="2"/>
              <a:buNone/>
            </a:pPr>
            <a:r>
              <a:rPr lang="en-US" sz="1600" smtClean="0"/>
              <a:t>	cout &lt;&lt; "Enter base and char: “;</a:t>
            </a:r>
          </a:p>
          <a:p>
            <a:pPr algn="l" rtl="0">
              <a:buFont typeface="Wingdings" pitchFamily="2" charset="2"/>
              <a:buNone/>
            </a:pPr>
            <a:r>
              <a:rPr lang="it-IT" sz="1600" smtClean="0"/>
              <a:t>	cin &gt;&gt; base &gt;&gt; ch;</a:t>
            </a:r>
          </a:p>
          <a:p>
            <a:pPr algn="l" rtl="0">
              <a:buFont typeface="Wingdings" pitchFamily="2" charset="2"/>
              <a:buNone/>
            </a:pPr>
            <a:r>
              <a:rPr lang="en-US" sz="1600" smtClean="0"/>
              <a:t>	printTriangle(base, ch); 	</a:t>
            </a:r>
          </a:p>
          <a:p>
            <a:pPr algn="l" rtl="0">
              <a:buFont typeface="Wingdings" pitchFamily="2" charset="2"/>
              <a:buNone/>
            </a:pPr>
            <a:r>
              <a:rPr lang="en-US" sz="1600" smtClean="0"/>
              <a:t>}</a:t>
            </a:r>
          </a:p>
          <a:p>
            <a:pPr algn="l" rtl="0">
              <a:buFont typeface="Wingdings" pitchFamily="2" charset="2"/>
              <a:buNone/>
            </a:pPr>
            <a:endParaRPr lang="en-US" sz="1600" smtClean="0"/>
          </a:p>
        </p:txBody>
      </p:sp>
      <p:sp>
        <p:nvSpPr>
          <p:cNvPr id="348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תכנות </a:t>
            </a:r>
            <a:r>
              <a:rPr lang="en-US" smtClean="0"/>
              <a:t>TOP-DOWN</a:t>
            </a:r>
            <a:r>
              <a:rPr lang="he-IL" smtClean="0"/>
              <a:t> </a:t>
            </a:r>
            <a:br>
              <a:rPr lang="he-IL" smtClean="0"/>
            </a:br>
            <a:r>
              <a:rPr lang="he-IL" smtClean="0"/>
              <a:t>דוגמא: ציור משולש</a:t>
            </a:r>
            <a:endParaRPr lang="en-US" smtClean="0"/>
          </a:p>
        </p:txBody>
      </p:sp>
      <p:pic>
        <p:nvPicPr>
          <p:cNvPr id="3379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76200"/>
            <a:ext cx="3409950" cy="1447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" name="Text Box 47"/>
          <p:cNvSpPr txBox="1">
            <a:spLocks noChangeArrowheads="1"/>
          </p:cNvSpPr>
          <p:nvPr/>
        </p:nvSpPr>
        <p:spPr bwMode="auto">
          <a:xfrm>
            <a:off x="762000" y="6477000"/>
            <a:ext cx="1981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rtl="1">
              <a:spcBef>
                <a:spcPct val="50000"/>
              </a:spcBef>
            </a:pPr>
            <a:r>
              <a:rPr lang="he-IL"/>
              <a:t>הזיכרון של ה- </a:t>
            </a:r>
            <a:r>
              <a:rPr lang="en-US"/>
              <a:t>main</a:t>
            </a:r>
          </a:p>
        </p:txBody>
      </p:sp>
      <p:graphicFrame>
        <p:nvGraphicFramePr>
          <p:cNvPr id="8" name="Group 196"/>
          <p:cNvGraphicFramePr>
            <a:graphicFrameLocks noGrp="1"/>
          </p:cNvGraphicFramePr>
          <p:nvPr/>
        </p:nvGraphicFramePr>
        <p:xfrm>
          <a:off x="762000" y="5745163"/>
          <a:ext cx="2133600" cy="731520"/>
        </p:xfrm>
        <a:graphic>
          <a:graphicData uri="http://schemas.openxmlformats.org/drawingml/2006/table">
            <a:tbl>
              <a:tblPr/>
              <a:tblGrid>
                <a:gridCol w="990600"/>
                <a:gridCol w="609600"/>
                <a:gridCol w="533400"/>
              </a:tblGrid>
              <a:tr h="2896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  base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3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196"/>
          <p:cNvGraphicFramePr>
            <a:graphicFrameLocks noGrp="1"/>
          </p:cNvGraphicFramePr>
          <p:nvPr/>
        </p:nvGraphicFramePr>
        <p:xfrm>
          <a:off x="762000" y="5745163"/>
          <a:ext cx="2133600" cy="732473"/>
        </p:xfrm>
        <a:graphic>
          <a:graphicData uri="http://schemas.openxmlformats.org/drawingml/2006/table">
            <a:tbl>
              <a:tblPr/>
              <a:tblGrid>
                <a:gridCol w="990600"/>
                <a:gridCol w="609600"/>
                <a:gridCol w="5334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  base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char: ch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‘$’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7467600" y="5715000"/>
            <a:ext cx="1524000" cy="533400"/>
          </a:xfrm>
          <a:prstGeom prst="rect">
            <a:avLst/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main</a:t>
            </a:r>
          </a:p>
          <a:p>
            <a:r>
              <a:rPr lang="en-US"/>
              <a:t>( line 5)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7315200" y="6186488"/>
            <a:ext cx="17526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/>
              <a:t>מחסנית הקריאות</a:t>
            </a:r>
            <a:endParaRPr 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7467600" y="5181600"/>
            <a:ext cx="1524000" cy="533400"/>
          </a:xfrm>
          <a:prstGeom prst="rect">
            <a:avLst/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print Triangle</a:t>
            </a:r>
          </a:p>
          <a:p>
            <a:r>
              <a:rPr lang="en-US"/>
              <a:t>(line 3)</a:t>
            </a:r>
          </a:p>
        </p:txBody>
      </p:sp>
      <p:sp>
        <p:nvSpPr>
          <p:cNvPr id="13" name="Text Box 47"/>
          <p:cNvSpPr txBox="1">
            <a:spLocks noChangeArrowheads="1"/>
          </p:cNvSpPr>
          <p:nvPr/>
        </p:nvSpPr>
        <p:spPr bwMode="auto">
          <a:xfrm>
            <a:off x="3276600" y="6491288"/>
            <a:ext cx="2667000" cy="369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rtl="1">
              <a:spcBef>
                <a:spcPct val="50000"/>
              </a:spcBef>
            </a:pPr>
            <a:r>
              <a:rPr lang="he-IL"/>
              <a:t>הזיכרון של </a:t>
            </a:r>
            <a:r>
              <a:rPr lang="en-US"/>
              <a:t>printTriangle</a:t>
            </a:r>
          </a:p>
        </p:txBody>
      </p:sp>
      <p:graphicFrame>
        <p:nvGraphicFramePr>
          <p:cNvPr id="14" name="Group 196"/>
          <p:cNvGraphicFramePr>
            <a:graphicFrameLocks noGrp="1"/>
          </p:cNvGraphicFramePr>
          <p:nvPr/>
        </p:nvGraphicFramePr>
        <p:xfrm>
          <a:off x="3581400" y="5410200"/>
          <a:ext cx="2133600" cy="1097280"/>
        </p:xfrm>
        <a:graphic>
          <a:graphicData uri="http://schemas.openxmlformats.org/drawingml/2006/table">
            <a:tbl>
              <a:tblPr/>
              <a:tblGrid>
                <a:gridCol w="990600"/>
                <a:gridCol w="609600"/>
                <a:gridCol w="533400"/>
              </a:tblGrid>
              <a:tr h="2896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  base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3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‘$’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3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410200" y="2514600"/>
            <a:ext cx="9906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 err="1">
                <a:latin typeface="+mn-lt"/>
                <a:cs typeface="Arial" charset="0"/>
              </a:rPr>
              <a:t>i</a:t>
            </a:r>
            <a:r>
              <a:rPr lang="en-US" sz="1600" dirty="0">
                <a:latin typeface="+mn-lt"/>
                <a:cs typeface="Arial" charset="0"/>
              </a:rPr>
              <a:t>=1</a:t>
            </a:r>
            <a:endParaRPr lang="en-US" dirty="0">
              <a:latin typeface="+mn-lt"/>
              <a:cs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34000" y="4843463"/>
            <a:ext cx="9906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 err="1">
                <a:latin typeface="+mn-lt"/>
                <a:cs typeface="Arial" charset="0"/>
              </a:rPr>
              <a:t>i</a:t>
            </a:r>
            <a:r>
              <a:rPr lang="en-US" sz="1600" dirty="0">
                <a:latin typeface="+mn-lt"/>
                <a:cs typeface="Arial" charset="0"/>
              </a:rPr>
              <a:t>=1</a:t>
            </a:r>
            <a:endParaRPr lang="en-US" dirty="0">
              <a:latin typeface="+mn-lt"/>
              <a:cs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96000" y="4843463"/>
            <a:ext cx="12192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 err="1">
                <a:latin typeface="+mn-lt"/>
                <a:cs typeface="Arial" charset="0"/>
              </a:rPr>
              <a:t>i</a:t>
            </a:r>
            <a:r>
              <a:rPr lang="en-US" sz="1600" dirty="0">
                <a:latin typeface="+mn-lt"/>
                <a:cs typeface="Arial" charset="0"/>
              </a:rPr>
              <a:t>&lt;=base</a:t>
            </a:r>
            <a:endParaRPr lang="en-US" dirty="0">
              <a:latin typeface="+mn-lt"/>
              <a:cs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72200" y="2514600"/>
            <a:ext cx="13716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 err="1">
                <a:latin typeface="+mn-lt"/>
                <a:cs typeface="Arial" charset="0"/>
              </a:rPr>
              <a:t>i</a:t>
            </a:r>
            <a:r>
              <a:rPr lang="en-US" sz="1600" dirty="0">
                <a:latin typeface="+mn-lt"/>
                <a:cs typeface="Arial" charset="0"/>
              </a:rPr>
              <a:t>&lt;=length</a:t>
            </a:r>
            <a:endParaRPr lang="en-US" dirty="0">
              <a:latin typeface="+mn-lt"/>
              <a:cs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62800" y="2514600"/>
            <a:ext cx="1219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 err="1">
                <a:latin typeface="+mn-lt"/>
                <a:cs typeface="Arial" charset="0"/>
              </a:rPr>
              <a:t>i</a:t>
            </a:r>
            <a:r>
              <a:rPr lang="en-US" sz="1600" dirty="0">
                <a:latin typeface="+mn-lt"/>
                <a:cs typeface="Arial" charset="0"/>
              </a:rPr>
              <a:t>++</a:t>
            </a:r>
            <a:endParaRPr lang="en-US" dirty="0">
              <a:latin typeface="+mn-lt"/>
              <a:cs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10400" y="4843463"/>
            <a:ext cx="12192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 err="1">
                <a:latin typeface="+mn-lt"/>
                <a:cs typeface="Arial" charset="0"/>
              </a:rPr>
              <a:t>i</a:t>
            </a:r>
            <a:r>
              <a:rPr lang="en-US" sz="1600" dirty="0">
                <a:latin typeface="+mn-lt"/>
                <a:cs typeface="Arial" charset="0"/>
              </a:rPr>
              <a:t>++</a:t>
            </a:r>
            <a:endParaRPr lang="en-US" dirty="0">
              <a:latin typeface="+mn-lt"/>
              <a:cs typeface="Arial" charset="0"/>
            </a:endParaRPr>
          </a:p>
        </p:txBody>
      </p:sp>
      <p:graphicFrame>
        <p:nvGraphicFramePr>
          <p:cNvPr id="21" name="Group 196"/>
          <p:cNvGraphicFramePr>
            <a:graphicFrameLocks noGrp="1"/>
          </p:cNvGraphicFramePr>
          <p:nvPr/>
        </p:nvGraphicFramePr>
        <p:xfrm>
          <a:off x="3581400" y="5410200"/>
          <a:ext cx="2133600" cy="1097280"/>
        </p:xfrm>
        <a:graphic>
          <a:graphicData uri="http://schemas.openxmlformats.org/drawingml/2006/table">
            <a:tbl>
              <a:tblPr/>
              <a:tblGrid>
                <a:gridCol w="990600"/>
                <a:gridCol w="609600"/>
                <a:gridCol w="533400"/>
              </a:tblGrid>
              <a:tr h="2896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  base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3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‘$’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3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7467600" y="4648200"/>
            <a:ext cx="1524000" cy="533400"/>
          </a:xfrm>
          <a:prstGeom prst="rect">
            <a:avLst/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print Line</a:t>
            </a:r>
          </a:p>
        </p:txBody>
      </p:sp>
      <p:sp>
        <p:nvSpPr>
          <p:cNvPr id="24" name="Text Box 47"/>
          <p:cNvSpPr txBox="1">
            <a:spLocks noChangeArrowheads="1"/>
          </p:cNvSpPr>
          <p:nvPr/>
        </p:nvSpPr>
        <p:spPr bwMode="auto">
          <a:xfrm>
            <a:off x="2133600" y="4281488"/>
            <a:ext cx="2667000" cy="369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rtl="1">
              <a:spcBef>
                <a:spcPct val="50000"/>
              </a:spcBef>
            </a:pPr>
            <a:r>
              <a:rPr lang="he-IL"/>
              <a:t>הזיכרון של </a:t>
            </a:r>
            <a:r>
              <a:rPr lang="en-US"/>
              <a:t>printLine</a:t>
            </a:r>
          </a:p>
        </p:txBody>
      </p:sp>
      <p:graphicFrame>
        <p:nvGraphicFramePr>
          <p:cNvPr id="32968" name="Group 200"/>
          <p:cNvGraphicFramePr>
            <a:graphicFrameLocks noGrp="1"/>
          </p:cNvGraphicFramePr>
          <p:nvPr/>
        </p:nvGraphicFramePr>
        <p:xfrm>
          <a:off x="2209800" y="3170238"/>
          <a:ext cx="2362200" cy="1097280"/>
        </p:xfrm>
        <a:graphic>
          <a:graphicData uri="http://schemas.openxmlformats.org/drawingml/2006/table">
            <a:tbl>
              <a:tblPr/>
              <a:tblGrid>
                <a:gridCol w="1143000"/>
                <a:gridCol w="628650"/>
                <a:gridCol w="590550"/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  length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char: ch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‘$’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</a:t>
                      </a: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Group 196"/>
          <p:cNvGraphicFramePr>
            <a:graphicFrameLocks noGrp="1"/>
          </p:cNvGraphicFramePr>
          <p:nvPr/>
        </p:nvGraphicFramePr>
        <p:xfrm>
          <a:off x="2209800" y="3170238"/>
          <a:ext cx="2362200" cy="1098233"/>
        </p:xfrm>
        <a:graphic>
          <a:graphicData uri="http://schemas.openxmlformats.org/drawingml/2006/table">
            <a:tbl>
              <a:tblPr/>
              <a:tblGrid>
                <a:gridCol w="1143000"/>
                <a:gridCol w="628650"/>
                <a:gridCol w="590550"/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  length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char: ch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‘$’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</a:t>
                      </a: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Group 196"/>
          <p:cNvGraphicFramePr>
            <a:graphicFrameLocks noGrp="1"/>
          </p:cNvGraphicFramePr>
          <p:nvPr/>
        </p:nvGraphicFramePr>
        <p:xfrm>
          <a:off x="2209800" y="3170238"/>
          <a:ext cx="2362200" cy="1098233"/>
        </p:xfrm>
        <a:graphic>
          <a:graphicData uri="http://schemas.openxmlformats.org/drawingml/2006/table">
            <a:tbl>
              <a:tblPr/>
              <a:tblGrid>
                <a:gridCol w="1143000"/>
                <a:gridCol w="628650"/>
                <a:gridCol w="590550"/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  length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char: ch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‘$’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</a:t>
                      </a: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" name="Group 196"/>
          <p:cNvGraphicFramePr>
            <a:graphicFrameLocks noGrp="1"/>
          </p:cNvGraphicFramePr>
          <p:nvPr/>
        </p:nvGraphicFramePr>
        <p:xfrm>
          <a:off x="3581400" y="5410200"/>
          <a:ext cx="2133600" cy="1098233"/>
        </p:xfrm>
        <a:graphic>
          <a:graphicData uri="http://schemas.openxmlformats.org/drawingml/2006/table">
            <a:tbl>
              <a:tblPr/>
              <a:tblGrid>
                <a:gridCol w="990600"/>
                <a:gridCol w="609600"/>
                <a:gridCol w="533400"/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  base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char: ch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‘$’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</a:t>
                      </a: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Group 196"/>
          <p:cNvGraphicFramePr>
            <a:graphicFrameLocks noGrp="1"/>
          </p:cNvGraphicFramePr>
          <p:nvPr/>
        </p:nvGraphicFramePr>
        <p:xfrm>
          <a:off x="2209800" y="3170238"/>
          <a:ext cx="2362200" cy="1098233"/>
        </p:xfrm>
        <a:graphic>
          <a:graphicData uri="http://schemas.openxmlformats.org/drawingml/2006/table">
            <a:tbl>
              <a:tblPr/>
              <a:tblGrid>
                <a:gridCol w="1143000"/>
                <a:gridCol w="628650"/>
                <a:gridCol w="590550"/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  length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char: ch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‘$’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</a:t>
                      </a: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3037" name="Group 269"/>
          <p:cNvGraphicFramePr>
            <a:graphicFrameLocks noGrp="1"/>
          </p:cNvGraphicFramePr>
          <p:nvPr/>
        </p:nvGraphicFramePr>
        <p:xfrm>
          <a:off x="2209800" y="3154363"/>
          <a:ext cx="2362200" cy="1113473"/>
        </p:xfrm>
        <a:graphic>
          <a:graphicData uri="http://schemas.openxmlformats.org/drawingml/2006/table">
            <a:tbl>
              <a:tblPr/>
              <a:tblGrid>
                <a:gridCol w="1143000"/>
                <a:gridCol w="628650"/>
                <a:gridCol w="59055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  length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char: ch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‘$’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</a:t>
                      </a: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Group 196"/>
          <p:cNvGraphicFramePr>
            <a:graphicFrameLocks noGrp="1"/>
          </p:cNvGraphicFramePr>
          <p:nvPr/>
        </p:nvGraphicFramePr>
        <p:xfrm>
          <a:off x="2209800" y="3170238"/>
          <a:ext cx="2362200" cy="1098233"/>
        </p:xfrm>
        <a:graphic>
          <a:graphicData uri="http://schemas.openxmlformats.org/drawingml/2006/table">
            <a:tbl>
              <a:tblPr/>
              <a:tblGrid>
                <a:gridCol w="1143000"/>
                <a:gridCol w="628650"/>
                <a:gridCol w="590550"/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  length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char: ch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‘$’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</a:t>
                      </a: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Group 196"/>
          <p:cNvGraphicFramePr>
            <a:graphicFrameLocks noGrp="1"/>
          </p:cNvGraphicFramePr>
          <p:nvPr/>
        </p:nvGraphicFramePr>
        <p:xfrm>
          <a:off x="2209800" y="3170238"/>
          <a:ext cx="2362200" cy="1098233"/>
        </p:xfrm>
        <a:graphic>
          <a:graphicData uri="http://schemas.openxmlformats.org/drawingml/2006/table">
            <a:tbl>
              <a:tblPr/>
              <a:tblGrid>
                <a:gridCol w="1143000"/>
                <a:gridCol w="628650"/>
                <a:gridCol w="590550"/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  length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char: ch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‘$’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</a:t>
                      </a: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196"/>
          <p:cNvGraphicFramePr>
            <a:graphicFrameLocks noGrp="1"/>
          </p:cNvGraphicFramePr>
          <p:nvPr/>
        </p:nvGraphicFramePr>
        <p:xfrm>
          <a:off x="3581400" y="5410200"/>
          <a:ext cx="2133600" cy="1098233"/>
        </p:xfrm>
        <a:graphic>
          <a:graphicData uri="http://schemas.openxmlformats.org/drawingml/2006/table">
            <a:tbl>
              <a:tblPr/>
              <a:tblGrid>
                <a:gridCol w="990600"/>
                <a:gridCol w="609600"/>
                <a:gridCol w="533400"/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  base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char: ch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‘$’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</a:t>
                      </a: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Group 196"/>
          <p:cNvGraphicFramePr>
            <a:graphicFrameLocks noGrp="1"/>
          </p:cNvGraphicFramePr>
          <p:nvPr/>
        </p:nvGraphicFramePr>
        <p:xfrm>
          <a:off x="2209800" y="3170238"/>
          <a:ext cx="2362200" cy="1098233"/>
        </p:xfrm>
        <a:graphic>
          <a:graphicData uri="http://schemas.openxmlformats.org/drawingml/2006/table">
            <a:tbl>
              <a:tblPr/>
              <a:tblGrid>
                <a:gridCol w="1143000"/>
                <a:gridCol w="628650"/>
                <a:gridCol w="590550"/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  length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char: ch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‘$’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</a:t>
                      </a: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Group 196"/>
          <p:cNvGraphicFramePr>
            <a:graphicFrameLocks noGrp="1"/>
          </p:cNvGraphicFramePr>
          <p:nvPr/>
        </p:nvGraphicFramePr>
        <p:xfrm>
          <a:off x="2209800" y="3170238"/>
          <a:ext cx="2362200" cy="1098233"/>
        </p:xfrm>
        <a:graphic>
          <a:graphicData uri="http://schemas.openxmlformats.org/drawingml/2006/table">
            <a:tbl>
              <a:tblPr/>
              <a:tblGrid>
                <a:gridCol w="1143000"/>
                <a:gridCol w="628650"/>
                <a:gridCol w="590550"/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  length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char: ch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‘$’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</a:t>
                      </a: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" name="Group 196"/>
          <p:cNvGraphicFramePr>
            <a:graphicFrameLocks noGrp="1"/>
          </p:cNvGraphicFramePr>
          <p:nvPr/>
        </p:nvGraphicFramePr>
        <p:xfrm>
          <a:off x="2209800" y="3170238"/>
          <a:ext cx="2362200" cy="1098233"/>
        </p:xfrm>
        <a:graphic>
          <a:graphicData uri="http://schemas.openxmlformats.org/drawingml/2006/table">
            <a:tbl>
              <a:tblPr/>
              <a:tblGrid>
                <a:gridCol w="1143000"/>
                <a:gridCol w="628650"/>
                <a:gridCol w="590550"/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  length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char: ch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‘$’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</a:t>
                      </a: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" name="Group 196"/>
          <p:cNvGraphicFramePr>
            <a:graphicFrameLocks noGrp="1"/>
          </p:cNvGraphicFramePr>
          <p:nvPr/>
        </p:nvGraphicFramePr>
        <p:xfrm>
          <a:off x="2209800" y="3170238"/>
          <a:ext cx="2362200" cy="1098233"/>
        </p:xfrm>
        <a:graphic>
          <a:graphicData uri="http://schemas.openxmlformats.org/drawingml/2006/table">
            <a:tbl>
              <a:tblPr/>
              <a:tblGrid>
                <a:gridCol w="1143000"/>
                <a:gridCol w="628650"/>
                <a:gridCol w="590550"/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  length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char: ch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‘$’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</a:t>
                      </a: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1" name="Group 196"/>
          <p:cNvGraphicFramePr>
            <a:graphicFrameLocks noGrp="1"/>
          </p:cNvGraphicFramePr>
          <p:nvPr/>
        </p:nvGraphicFramePr>
        <p:xfrm>
          <a:off x="2209800" y="3170238"/>
          <a:ext cx="2362200" cy="1098233"/>
        </p:xfrm>
        <a:graphic>
          <a:graphicData uri="http://schemas.openxmlformats.org/drawingml/2006/table">
            <a:tbl>
              <a:tblPr/>
              <a:tblGrid>
                <a:gridCol w="1143000"/>
                <a:gridCol w="628650"/>
                <a:gridCol w="590550"/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  length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char: ch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‘$’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</a:t>
                      </a: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2960" name="Group 196"/>
          <p:cNvGraphicFramePr>
            <a:graphicFrameLocks noGrp="1"/>
          </p:cNvGraphicFramePr>
          <p:nvPr/>
        </p:nvGraphicFramePr>
        <p:xfrm>
          <a:off x="3581400" y="5410200"/>
          <a:ext cx="2133600" cy="1098233"/>
        </p:xfrm>
        <a:graphic>
          <a:graphicData uri="http://schemas.openxmlformats.org/drawingml/2006/table">
            <a:tbl>
              <a:tblPr/>
              <a:tblGrid>
                <a:gridCol w="990600"/>
                <a:gridCol w="609600"/>
                <a:gridCol w="533400"/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  base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char: ch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‘$’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</a:t>
                      </a: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15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2238C0DF-B6E6-45AF-9B99-A8DB014AB8B1}" type="slidenum">
              <a:rPr lang="he-IL" smtClean="0">
                <a:cs typeface="Arial" pitchFamily="34" charset="0"/>
              </a:rPr>
              <a:pPr algn="r" rtl="1"/>
              <a:t>29</a:t>
            </a:fld>
            <a:endParaRPr lang="he-IL" smtClean="0">
              <a:cs typeface="Arial" pitchFamily="34" charset="0"/>
            </a:endParaRPr>
          </a:p>
          <a:p>
            <a:pPr algn="r"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algn="r" rtl="1"/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1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17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17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1" dur="indefinite"/>
                                        <p:tgtEl>
                                          <p:spTgt spid="317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317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3" dur="indefinite"/>
                                        <p:tgtEl>
                                          <p:spTgt spid="317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4" dur="indefinite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5" dur="indefinite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6" dur="indefinite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7" dur="indefinite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8" dur="indefinite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9" dur="indefinite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1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8" dur="indefinite"/>
                                        <p:tgtEl>
                                          <p:spTgt spid="31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9" dur="indefinite"/>
                                        <p:tgtEl>
                                          <p:spTgt spid="31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0" dur="indefinite"/>
                                        <p:tgtEl>
                                          <p:spTgt spid="31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4" dur="indefinite"/>
                                        <p:tgtEl>
                                          <p:spTgt spid="317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5" dur="indefinite"/>
                                        <p:tgtEl>
                                          <p:spTgt spid="317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6" dur="indefinite"/>
                                        <p:tgtEl>
                                          <p:spTgt spid="317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4" dur="indefinite"/>
                                        <p:tgtEl>
                                          <p:spTgt spid="317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5" dur="indefinite"/>
                                        <p:tgtEl>
                                          <p:spTgt spid="317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6" dur="indefinite"/>
                                        <p:tgtEl>
                                          <p:spTgt spid="317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0" dur="indefinite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1" dur="indefinite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2" dur="indefinite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5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4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5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6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4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5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6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0" dur="indefinite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1" dur="indefinite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2" dur="indefinite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6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7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8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0" dur="500"/>
                                        <p:tgtEl>
                                          <p:spTgt spid="32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24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5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26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34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35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36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0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41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42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6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47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48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5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56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7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58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62" dur="indefinite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63" dur="indefinite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4" dur="indefinite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68" dur="indefinite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69" dur="indefinite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70" dur="indefinite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2" dur="500"/>
                                        <p:tgtEl>
                                          <p:spTgt spid="329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8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92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93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94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5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02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03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04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08" dur="indefinite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09" dur="indefinite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10" dur="indefinite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14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15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16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9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4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4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5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32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33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34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7" dur="500"/>
                                        <p:tgtEl>
                                          <p:spTgt spid="33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5" presetClass="emph" presetSubtype="1" grpId="3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41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42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43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47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48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49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5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53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54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55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5" presetClass="emph" presetSubtype="1" grpId="4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62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63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64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68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69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70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5" presetClass="emph" presetSubtype="1" grpId="3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74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75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76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5" presetClass="emph" presetSubtype="1" grpId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83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84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85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89" dur="indefinite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90" dur="indefinite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91" dur="indefinite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95" dur="indefinite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96" dur="indefinite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97" dur="indefinite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0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0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08" dur="500"/>
                                        <p:tgtEl>
                                          <p:spTgt spid="330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5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22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23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24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5" presetClass="emph" presetSubtype="1" grpId="3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31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32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33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37" dur="indefinite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38" dur="indefinite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39" dur="indefinite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43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44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45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6" presetID="4" presetClass="entr" presetSubtype="16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4" presetClass="entr" presetSubtype="16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4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5" presetClass="emph" presetSubtype="1" grpId="3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61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62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63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5" presetClass="emph" presetSubtype="1" grpId="6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70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71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72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76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77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78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5" presetClass="emph" presetSubtype="1" grpId="4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82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83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84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>
                      <p:stCondLst>
                        <p:cond delay="indefinite"/>
                      </p:stCondLst>
                      <p:childTnLst>
                        <p:par>
                          <p:cTn id="489" fill="hold">
                            <p:stCondLst>
                              <p:cond delay="0"/>
                            </p:stCondLst>
                            <p:childTnLst>
                              <p:par>
                                <p:cTn id="490" presetID="5" presetClass="emph" presetSubtype="1" grpId="7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91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92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93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4" fill="hold">
                      <p:stCondLst>
                        <p:cond delay="indefinite"/>
                      </p:stCondLst>
                      <p:childTnLst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97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98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99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0" fill="hold">
                      <p:stCondLst>
                        <p:cond delay="indefinite"/>
                      </p:stCondLst>
                      <p:childTnLst>
                        <p:par>
                          <p:cTn id="501" fill="hold">
                            <p:stCondLst>
                              <p:cond delay="0"/>
                            </p:stCondLst>
                            <p:childTnLst>
                              <p:par>
                                <p:cTn id="502" presetID="5" presetClass="emph" presetSubtype="1" grpId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03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04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05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9" fill="hold">
                      <p:stCondLst>
                        <p:cond delay="indefinite"/>
                      </p:stCondLst>
                      <p:childTnLst>
                        <p:par>
                          <p:cTn id="510" fill="hold">
                            <p:stCondLst>
                              <p:cond delay="0"/>
                            </p:stCondLst>
                            <p:childTnLst>
                              <p:par>
                                <p:cTn id="511" presetID="5" presetClass="emph" presetSubtype="1" grpId="8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12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13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14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18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19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20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1" fill="hold">
                      <p:stCondLst>
                        <p:cond delay="indefinite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presetID="5" presetClass="emph" presetSubtype="1" grpId="6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24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25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26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0" fill="hold">
                      <p:stCondLst>
                        <p:cond delay="indefinite"/>
                      </p:stCondLst>
                      <p:childTnLst>
                        <p:par>
                          <p:cTn id="531" fill="hold">
                            <p:stCondLst>
                              <p:cond delay="0"/>
                            </p:stCondLst>
                            <p:childTnLst>
                              <p:par>
                                <p:cTn id="532" presetID="5" presetClass="emph" presetSubtype="1" grpId="9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33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34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35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6" fill="hold">
                      <p:stCondLst>
                        <p:cond delay="indefinite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39" dur="indefinite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40" dur="indefinite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41" dur="indefinite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2" fill="hold">
                      <p:stCondLst>
                        <p:cond delay="indefinite"/>
                      </p:stCondLst>
                      <p:childTnLst>
                        <p:par>
                          <p:cTn id="543" fill="hold">
                            <p:stCondLst>
                              <p:cond delay="0"/>
                            </p:stCondLst>
                            <p:childTnLst>
                              <p:par>
                                <p:cTn id="54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45" dur="indefinite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46" dur="indefinite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47" dur="indefinite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7" presetID="4" presetClass="exit" presetSubtype="16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0" presetID="4" presetClass="exit" presetSubtype="16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2" fill="hold">
                      <p:stCondLst>
                        <p:cond delay="indefinite"/>
                      </p:stCondLst>
                      <p:childTnLst>
                        <p:par>
                          <p:cTn id="573" fill="hold">
                            <p:stCondLst>
                              <p:cond delay="0"/>
                            </p:stCondLst>
                            <p:childTnLst>
                              <p:par>
                                <p:cTn id="574" presetID="5" presetClass="emph" presetSubtype="1" grpId="3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75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76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77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0" dur="500"/>
                                        <p:tgtEl>
                                          <p:spTgt spid="32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1" fill="hold">
                      <p:stCondLst>
                        <p:cond delay="indefinite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5" presetClass="emph" presetSubtype="1" grpId="4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84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85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86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7" fill="hold">
                      <p:stCondLst>
                        <p:cond delay="indefinite"/>
                      </p:stCondLst>
                      <p:childTnLst>
                        <p:par>
                          <p:cTn id="588" fill="hold">
                            <p:stCondLst>
                              <p:cond delay="0"/>
                            </p:stCondLst>
                            <p:childTnLst>
                              <p:par>
                                <p:cTn id="58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90" dur="indefinite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91" dur="indefinite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92" dur="indefinite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3" fill="hold">
                      <p:stCondLst>
                        <p:cond delay="indefinite"/>
                      </p:stCondLst>
                      <p:childTnLst>
                        <p:par>
                          <p:cTn id="594" fill="hold">
                            <p:stCondLst>
                              <p:cond delay="0"/>
                            </p:stCondLst>
                            <p:childTnLst>
                              <p:par>
                                <p:cTn id="59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96" dur="indefinite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97" dur="indefinite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98" dur="indefinite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9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0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0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0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0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5" dur="500"/>
                                        <p:tgtEl>
                                          <p:spTgt spid="329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2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24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6" fill="hold">
                      <p:stCondLst>
                        <p:cond delay="indefinite"/>
                      </p:stCondLst>
                      <p:childTnLst>
                        <p:par>
                          <p:cTn id="627" fill="hold">
                            <p:stCondLst>
                              <p:cond delay="0"/>
                            </p:stCondLst>
                            <p:childTnLst>
                              <p:par>
                                <p:cTn id="62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29" dur="indefinite"/>
                                        <p:tgtEl>
                                          <p:spTgt spid="317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30" dur="indefinite"/>
                                        <p:tgtEl>
                                          <p:spTgt spid="317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31" dur="indefinite"/>
                                        <p:tgtEl>
                                          <p:spTgt spid="317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3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39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0" grpId="0" build="allAtOnce" animBg="1"/>
      <p:bldP spid="10" grpId="1" build="allAtOnce" animBg="1"/>
      <p:bldP spid="11" grpId="0"/>
      <p:bldP spid="11" grpId="1"/>
      <p:bldP spid="12" grpId="0" build="allAtOnce" animBg="1"/>
      <p:bldP spid="12" grpId="1" build="allAtOnce" animBg="1"/>
      <p:bldP spid="13" grpId="0"/>
      <p:bldP spid="13" grpId="1"/>
      <p:bldP spid="13" grpId="2"/>
      <p:bldP spid="15" grpId="0"/>
      <p:bldP spid="15" grpId="1"/>
      <p:bldP spid="15" grpId="2"/>
      <p:bldP spid="15" grpId="3"/>
      <p:bldP spid="16" grpId="0"/>
      <p:bldP spid="16" grpId="1"/>
      <p:bldP spid="17" grpId="0"/>
      <p:bldP spid="17" grpId="1"/>
      <p:bldP spid="17" grpId="2"/>
      <p:bldP spid="17" grpId="3"/>
      <p:bldP spid="17" grpId="4"/>
      <p:bldP spid="18" grpId="0"/>
      <p:bldP spid="18" grpId="1"/>
      <p:bldP spid="18" grpId="2"/>
      <p:bldP spid="18" grpId="3"/>
      <p:bldP spid="18" grpId="4"/>
      <p:bldP spid="18" grpId="5"/>
      <p:bldP spid="18" grpId="6"/>
      <p:bldP spid="18" grpId="7"/>
      <p:bldP spid="18" grpId="8"/>
      <p:bldP spid="18" grpId="9"/>
      <p:bldP spid="19" grpId="0"/>
      <p:bldP spid="19" grpId="1"/>
      <p:bldP spid="19" grpId="2"/>
      <p:bldP spid="19" grpId="3"/>
      <p:bldP spid="19" grpId="4"/>
      <p:bldP spid="19" grpId="5"/>
      <p:bldP spid="19" grpId="6"/>
      <p:bldP spid="20" grpId="0"/>
      <p:bldP spid="20" grpId="1"/>
      <p:bldP spid="20" grpId="2"/>
      <p:bldP spid="20" grpId="3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/>
      <p:bldP spid="24" grpId="1"/>
      <p:bldP spid="24" grpId="2"/>
      <p:bldP spid="24" grpId="3"/>
      <p:bldP spid="24" grpId="4"/>
      <p:bldP spid="24" grpId="5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he-IL" smtClean="0"/>
              <a:t>פונקציה היא אוסף הוראות לביצוע שמממשות רעיון משותף</a:t>
            </a:r>
          </a:p>
          <a:p>
            <a:pPr>
              <a:lnSpc>
                <a:spcPct val="90000"/>
              </a:lnSpc>
            </a:pPr>
            <a:endParaRPr lang="he-IL" smtClean="0"/>
          </a:p>
          <a:p>
            <a:pPr>
              <a:lnSpc>
                <a:spcPct val="90000"/>
              </a:lnSpc>
            </a:pPr>
            <a:r>
              <a:rPr lang="he-IL" smtClean="0"/>
              <a:t>למשל </a:t>
            </a:r>
            <a:r>
              <a:rPr lang="en-US" smtClean="0"/>
              <a:t>sizeof</a:t>
            </a:r>
            <a:r>
              <a:rPr lang="he-IL" smtClean="0"/>
              <a:t> היא פונקציה</a:t>
            </a:r>
          </a:p>
          <a:p>
            <a:pPr lvl="1">
              <a:lnSpc>
                <a:spcPct val="90000"/>
              </a:lnSpc>
            </a:pPr>
            <a:r>
              <a:rPr lang="he-IL" smtClean="0"/>
              <a:t>גם ה- </a:t>
            </a:r>
            <a:r>
              <a:rPr lang="en-US" smtClean="0"/>
              <a:t>main</a:t>
            </a:r>
            <a:r>
              <a:rPr lang="he-IL" smtClean="0"/>
              <a:t> שאנחנו כותבים הוא פונקציה</a:t>
            </a:r>
          </a:p>
          <a:p>
            <a:pPr>
              <a:lnSpc>
                <a:spcPct val="90000"/>
              </a:lnSpc>
            </a:pPr>
            <a:endParaRPr lang="he-IL" smtClean="0"/>
          </a:p>
          <a:p>
            <a:pPr>
              <a:lnSpc>
                <a:spcPct val="90000"/>
              </a:lnSpc>
            </a:pPr>
            <a:r>
              <a:rPr lang="he-IL" smtClean="0"/>
              <a:t>עבורנו פונקציות אלו הן "קופסא שחורה" שקיבלנו מספריה מסוימת, ואנו רק יודעים </a:t>
            </a:r>
            <a:r>
              <a:rPr lang="he-IL" b="1" smtClean="0"/>
              <a:t>מה</a:t>
            </a:r>
            <a:r>
              <a:rPr lang="he-IL" smtClean="0"/>
              <a:t> הן עושות, אבל לא יודעים </a:t>
            </a:r>
            <a:r>
              <a:rPr lang="he-IL" b="1" smtClean="0"/>
              <a:t>איך</a:t>
            </a:r>
            <a:r>
              <a:rPr lang="he-IL" smtClean="0"/>
              <a:t>, כלומר מהו אוסף הפעולות המבוצעות</a:t>
            </a:r>
          </a:p>
          <a:p>
            <a:pPr>
              <a:lnSpc>
                <a:spcPct val="90000"/>
              </a:lnSpc>
            </a:pPr>
            <a:endParaRPr lang="he-IL" smtClean="0"/>
          </a:p>
          <a:p>
            <a:pPr>
              <a:lnSpc>
                <a:spcPct val="90000"/>
              </a:lnSpc>
            </a:pPr>
            <a:endParaRPr lang="en-US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מהי פונקציה</a:t>
            </a:r>
            <a:endParaRPr lang="en-US" smtClean="0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457200" y="6096000"/>
            <a:ext cx="3886200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rtl="1"/>
            <a:r>
              <a:rPr lang="he-IL" b="1">
                <a:solidFill>
                  <a:schemeClr val="bg1"/>
                </a:solidFill>
              </a:rPr>
              <a:t>בשיעור זה נלמד לכתוב פונקציות בעצמנו!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22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10837001-6D85-4FE6-AE28-30BA38CDEA86}" type="slidenum">
              <a:rPr lang="he-IL" smtClean="0">
                <a:cs typeface="Arial" pitchFamily="34" charset="0"/>
              </a:rPr>
              <a:pPr algn="r" rtl="1"/>
              <a:t>3</a:t>
            </a:fld>
            <a:endParaRPr lang="he-IL" smtClean="0">
              <a:cs typeface="Arial" pitchFamily="34" charset="0"/>
            </a:endParaRPr>
          </a:p>
          <a:p>
            <a:pPr algn="r"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algn="r" rtl="1"/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דוגמאת סיכום: </a:t>
            </a:r>
            <a:r>
              <a:rPr lang="he-IL" sz="4000" smtClean="0"/>
              <a:t>חישוב מרחק בין 2 נקודות</a:t>
            </a:r>
            <a:endParaRPr lang="en-US" smtClean="0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05800" cy="4953000"/>
          </a:xfrm>
        </p:spPr>
        <p:txBody>
          <a:bodyPr/>
          <a:lstStyle/>
          <a:p>
            <a:r>
              <a:rPr lang="he-IL" sz="2400" smtClean="0"/>
              <a:t>הנוסחא לחישוב מרחק בין 2 הנקודות </a:t>
            </a:r>
            <a:r>
              <a:rPr lang="en-US" sz="2400" smtClean="0"/>
              <a:t>(x1,y1)</a:t>
            </a:r>
            <a:r>
              <a:rPr lang="he-IL" sz="2400" smtClean="0"/>
              <a:t> ו- </a:t>
            </a:r>
            <a:r>
              <a:rPr lang="en-US" sz="2400" smtClean="0"/>
              <a:t>(x2,y2)</a:t>
            </a:r>
            <a:r>
              <a:rPr lang="he-IL" sz="2400" smtClean="0"/>
              <a:t>:</a:t>
            </a:r>
          </a:p>
          <a:p>
            <a:endParaRPr lang="he-IL" sz="2400" smtClean="0"/>
          </a:p>
          <a:p>
            <a:endParaRPr lang="he-IL" sz="2400" smtClean="0"/>
          </a:p>
          <a:p>
            <a:r>
              <a:rPr lang="he-IL" sz="2400" smtClean="0"/>
              <a:t>נרצה לכתוב פונקציה המקבלת 4 קואורדינטות המייצגות 2 נקודות, ומחזירה את המרחק בניהן:</a:t>
            </a:r>
          </a:p>
          <a:p>
            <a:pPr lvl="1">
              <a:buFont typeface="Wingdings" pitchFamily="2" charset="2"/>
              <a:buNone/>
            </a:pPr>
            <a:r>
              <a:rPr lang="he-IL" sz="2000" smtClean="0"/>
              <a:t>	</a:t>
            </a:r>
            <a:r>
              <a:rPr lang="en-US" sz="2000" smtClean="0"/>
              <a:t>int x1	</a:t>
            </a:r>
          </a:p>
          <a:p>
            <a:pPr lvl="1">
              <a:buFont typeface="Wingdings" pitchFamily="2" charset="2"/>
              <a:buNone/>
            </a:pPr>
            <a:r>
              <a:rPr lang="he-IL" sz="2000" smtClean="0"/>
              <a:t>	</a:t>
            </a:r>
            <a:r>
              <a:rPr lang="en-US" sz="2000" smtClean="0"/>
              <a:t>int y1</a:t>
            </a:r>
          </a:p>
          <a:p>
            <a:pPr lvl="1">
              <a:buFont typeface="Wingdings" pitchFamily="2" charset="2"/>
              <a:buNone/>
            </a:pPr>
            <a:r>
              <a:rPr lang="he-IL" sz="2000" smtClean="0"/>
              <a:t>	</a:t>
            </a:r>
            <a:r>
              <a:rPr lang="en-US" sz="2000" smtClean="0"/>
              <a:t>int x2</a:t>
            </a:r>
          </a:p>
          <a:p>
            <a:pPr lvl="1">
              <a:buFont typeface="Wingdings" pitchFamily="2" charset="2"/>
              <a:buNone/>
            </a:pPr>
            <a:r>
              <a:rPr lang="he-IL" sz="2000" smtClean="0"/>
              <a:t>	</a:t>
            </a:r>
            <a:r>
              <a:rPr lang="en-US" sz="2000" smtClean="0"/>
              <a:t>int y2</a:t>
            </a:r>
          </a:p>
          <a:p>
            <a:r>
              <a:rPr lang="he-IL" smtClean="0"/>
              <a:t>לכן ההצהרה של הפונקציה תראה כך:</a:t>
            </a:r>
          </a:p>
          <a:p>
            <a:pPr lvl="1" algn="l" rtl="0">
              <a:buFont typeface="Wingdings" pitchFamily="2" charset="2"/>
              <a:buNone/>
            </a:pPr>
            <a:r>
              <a:rPr lang="he-IL" sz="2000" smtClean="0"/>
              <a:t> </a:t>
            </a:r>
            <a:r>
              <a:rPr lang="en-US" sz="2000" smtClean="0"/>
              <a:t>float distance(int x1, int y1, int x2, int y2);</a:t>
            </a:r>
            <a:endParaRPr lang="he-IL" sz="2000" smtClean="0"/>
          </a:p>
        </p:txBody>
      </p:sp>
      <p:graphicFrame>
        <p:nvGraphicFramePr>
          <p:cNvPr id="1026" name="Rectangle 4"/>
          <p:cNvGraphicFramePr>
            <a:graphicFrameLocks noGrp="1"/>
          </p:cNvGraphicFramePr>
          <p:nvPr>
            <p:ph sz="quarter" idx="2"/>
          </p:nvPr>
        </p:nvGraphicFramePr>
        <p:xfrm>
          <a:off x="5024438" y="1600200"/>
          <a:ext cx="3284537" cy="218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משוואה" r:id="rId3" imgW="0" imgH="0" progId="Equation.3">
                  <p:embed/>
                </p:oleObj>
              </mc:Choice>
              <mc:Fallback>
                <p:oleObj name="משוואה" r:id="rId3" imgW="0" imgH="0" progId="Equation.3">
                  <p:embed/>
                  <p:pic>
                    <p:nvPicPr>
                      <p:cNvPr id="0" name="Rectangle 4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4438" y="1600200"/>
                        <a:ext cx="3284537" cy="218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09600" y="2133600"/>
          <a:ext cx="4648200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משוואה" r:id="rId4" imgW="1790700" imgH="279400" progId="Equation.3">
                  <p:embed/>
                </p:oleObj>
              </mc:Choice>
              <mc:Fallback>
                <p:oleObj name="משוואה" r:id="rId4" imgW="1790700" imgH="279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133600"/>
                        <a:ext cx="4648200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Flowchart: Process 5"/>
          <p:cNvSpPr>
            <a:spLocks noChangeArrowheads="1"/>
          </p:cNvSpPr>
          <p:nvPr/>
        </p:nvSpPr>
        <p:spPr bwMode="auto">
          <a:xfrm>
            <a:off x="5257800" y="4038600"/>
            <a:ext cx="1219200" cy="838200"/>
          </a:xfrm>
          <a:prstGeom prst="flowChartProcess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rtl="1"/>
            <a:endParaRPr lang="he-IL">
              <a:solidFill>
                <a:schemeClr val="bg1"/>
              </a:solidFill>
              <a:latin typeface="Verdana" pitchFamily="34" charset="0"/>
            </a:endParaRPr>
          </a:p>
          <a:p>
            <a:pPr rtl="1"/>
            <a:r>
              <a:rPr lang="en-US">
                <a:solidFill>
                  <a:schemeClr val="bg1"/>
                </a:solidFill>
                <a:latin typeface="Verdana" pitchFamily="34" charset="0"/>
              </a:rPr>
              <a:t>distance</a:t>
            </a:r>
            <a:endParaRPr lang="he-IL">
              <a:solidFill>
                <a:schemeClr val="bg1"/>
              </a:solidFill>
              <a:latin typeface="Verdana" pitchFamily="34" charset="0"/>
            </a:endParaRPr>
          </a:p>
          <a:p>
            <a:pPr rtl="1"/>
            <a:endParaRPr lang="he-IL">
              <a:solidFill>
                <a:schemeClr val="bg1"/>
              </a:solidFill>
              <a:latin typeface="Verdana" pitchFamily="34" charset="0"/>
            </a:endParaRPr>
          </a:p>
          <a:p>
            <a:pPr rtl="1"/>
            <a:endParaRPr lang="en-US">
              <a:solidFill>
                <a:schemeClr val="bg1"/>
              </a:solidFill>
              <a:latin typeface="Verdana" pitchFamily="34" charset="0"/>
            </a:endParaRPr>
          </a:p>
        </p:txBody>
      </p:sp>
      <p:cxnSp>
        <p:nvCxnSpPr>
          <p:cNvPr id="1031" name="Straight Arrow Connector 7"/>
          <p:cNvCxnSpPr>
            <a:cxnSpLocks noChangeShapeType="1"/>
          </p:cNvCxnSpPr>
          <p:nvPr/>
        </p:nvCxnSpPr>
        <p:spPr bwMode="auto">
          <a:xfrm rot="10800000">
            <a:off x="6781800" y="3886200"/>
            <a:ext cx="304800" cy="1588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032" name="Straight Arrow Connector 7"/>
          <p:cNvCxnSpPr>
            <a:cxnSpLocks noChangeShapeType="1"/>
          </p:cNvCxnSpPr>
          <p:nvPr/>
        </p:nvCxnSpPr>
        <p:spPr bwMode="auto">
          <a:xfrm rot="10800000">
            <a:off x="6781800" y="4646613"/>
            <a:ext cx="304800" cy="1587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033" name="Straight Arrow Connector 7"/>
          <p:cNvCxnSpPr>
            <a:cxnSpLocks noChangeShapeType="1"/>
          </p:cNvCxnSpPr>
          <p:nvPr/>
        </p:nvCxnSpPr>
        <p:spPr bwMode="auto">
          <a:xfrm rot="10800000">
            <a:off x="4800600" y="4495800"/>
            <a:ext cx="304800" cy="1588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034" name="Straight Arrow Connector 7"/>
          <p:cNvCxnSpPr>
            <a:cxnSpLocks noChangeShapeType="1"/>
          </p:cNvCxnSpPr>
          <p:nvPr/>
        </p:nvCxnSpPr>
        <p:spPr bwMode="auto">
          <a:xfrm rot="10800000">
            <a:off x="6781800" y="4267200"/>
            <a:ext cx="304800" cy="1588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035" name="Straight Arrow Connector 7"/>
          <p:cNvCxnSpPr>
            <a:cxnSpLocks noChangeShapeType="1"/>
          </p:cNvCxnSpPr>
          <p:nvPr/>
        </p:nvCxnSpPr>
        <p:spPr bwMode="auto">
          <a:xfrm rot="10800000">
            <a:off x="6781800" y="5027613"/>
            <a:ext cx="304800" cy="1587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36" name="Text Box 23"/>
          <p:cNvSpPr txBox="1">
            <a:spLocks noChangeArrowheads="1"/>
          </p:cNvSpPr>
          <p:nvPr/>
        </p:nvSpPr>
        <p:spPr bwMode="auto">
          <a:xfrm>
            <a:off x="2971800" y="4267200"/>
            <a:ext cx="1752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Verdana" pitchFamily="34" charset="0"/>
              </a:rPr>
              <a:t>float dist</a:t>
            </a:r>
          </a:p>
        </p:txBody>
      </p:sp>
      <p:sp>
        <p:nvSpPr>
          <p:cNvPr id="103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6265BBCE-2B71-418F-86E9-8DF49FA47B0A}" type="slidenum">
              <a:rPr lang="he-IL" smtClean="0">
                <a:cs typeface="Arial" pitchFamily="34" charset="0"/>
              </a:rPr>
              <a:pPr algn="r" rtl="1"/>
              <a:t>30</a:t>
            </a:fld>
            <a:endParaRPr lang="he-IL" smtClean="0">
              <a:cs typeface="Arial" pitchFamily="34" charset="0"/>
            </a:endParaRPr>
          </a:p>
          <a:p>
            <a:pPr algn="r"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algn="r" rtl="1"/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0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0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0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0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0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0" grpId="0" animBg="1"/>
      <p:bldP spid="103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דוגמא: חישוב מרחק בין 2 נקודות </a:t>
            </a:r>
            <a:r>
              <a:rPr lang="he-IL" sz="3600" smtClean="0"/>
              <a:t>(2)</a:t>
            </a:r>
            <a:endParaRPr lang="en-US" sz="3600" smtClean="0"/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05800" cy="4953000"/>
          </a:xfrm>
        </p:spPr>
        <p:txBody>
          <a:bodyPr/>
          <a:lstStyle/>
          <a:p>
            <a:r>
              <a:rPr lang="he-IL" sz="2400" smtClean="0"/>
              <a:t>הנוסחא לחישוב מרחק בין 2 הנקודות </a:t>
            </a:r>
            <a:r>
              <a:rPr lang="en-US" sz="2400" smtClean="0"/>
              <a:t>(x1,y1)</a:t>
            </a:r>
            <a:r>
              <a:rPr lang="he-IL" sz="2400" smtClean="0"/>
              <a:t> ו- </a:t>
            </a:r>
            <a:r>
              <a:rPr lang="en-US" sz="2400" smtClean="0"/>
              <a:t>(x2,y2)</a:t>
            </a:r>
            <a:r>
              <a:rPr lang="he-IL" sz="2400" smtClean="0"/>
              <a:t>:</a:t>
            </a:r>
          </a:p>
          <a:p>
            <a:endParaRPr lang="he-IL" sz="2400" smtClean="0"/>
          </a:p>
          <a:p>
            <a:endParaRPr lang="he-IL" sz="2400" smtClean="0"/>
          </a:p>
          <a:p>
            <a:endParaRPr lang="he-IL" sz="2400" smtClean="0"/>
          </a:p>
          <a:p>
            <a:r>
              <a:rPr lang="he-IL" sz="2400" smtClean="0"/>
              <a:t>ניתן לראות שכדי לחשב מרחק בין שתי נקודות צריך לדעת לחשב חזקה ושורש, לכן נגדיר ונשתמש ב- 2 פונקציות עזר:</a:t>
            </a:r>
          </a:p>
          <a:p>
            <a:pPr lvl="1"/>
            <a:r>
              <a:rPr lang="en-US" sz="2000" smtClean="0"/>
              <a:t>sqrt</a:t>
            </a:r>
            <a:r>
              <a:rPr lang="he-IL" sz="2000" smtClean="0"/>
              <a:t> המקבלת מספר </a:t>
            </a:r>
            <a:r>
              <a:rPr lang="en-US" sz="2000" smtClean="0"/>
              <a:t>float</a:t>
            </a:r>
            <a:r>
              <a:rPr lang="he-IL" sz="2000" smtClean="0"/>
              <a:t> ומחזירה את השורש שלו. פונקציה זו כבר קיימת בספריה </a:t>
            </a:r>
            <a:r>
              <a:rPr lang="en-US" sz="2000" smtClean="0"/>
              <a:t>math.h</a:t>
            </a:r>
            <a:endParaRPr lang="he-IL" sz="2000" smtClean="0"/>
          </a:p>
          <a:p>
            <a:pPr lvl="1"/>
            <a:r>
              <a:rPr lang="en-US" sz="2000" smtClean="0"/>
              <a:t>power</a:t>
            </a:r>
            <a:r>
              <a:rPr lang="he-IL" sz="2000" smtClean="0"/>
              <a:t> שאותה נכתוב בעצמנו לצורך התרגול (למרות שהיא גם קיימת ב- </a:t>
            </a:r>
            <a:r>
              <a:rPr lang="en-US" sz="2000" smtClean="0"/>
              <a:t>math.h</a:t>
            </a:r>
            <a:r>
              <a:rPr lang="he-IL" sz="2000" smtClean="0"/>
              <a:t>)</a:t>
            </a:r>
          </a:p>
          <a:p>
            <a:endParaRPr lang="he-IL" sz="2400" smtClean="0"/>
          </a:p>
          <a:p>
            <a:endParaRPr lang="he-IL" sz="2400" smtClean="0"/>
          </a:p>
        </p:txBody>
      </p:sp>
      <p:graphicFrame>
        <p:nvGraphicFramePr>
          <p:cNvPr id="2050" name="Rectangle 4"/>
          <p:cNvGraphicFramePr>
            <a:graphicFrameLocks noGrp="1"/>
          </p:cNvGraphicFramePr>
          <p:nvPr>
            <p:ph sz="quarter" idx="2"/>
          </p:nvPr>
        </p:nvGraphicFramePr>
        <p:xfrm>
          <a:off x="5029200" y="1600200"/>
          <a:ext cx="3284538" cy="218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משוואה" r:id="rId3" imgW="0" imgH="0" progId="Equation.3">
                  <p:embed/>
                </p:oleObj>
              </mc:Choice>
              <mc:Fallback>
                <p:oleObj name="משוואה" r:id="rId3" imgW="0" imgH="0" progId="Equation.3">
                  <p:embed/>
                  <p:pic>
                    <p:nvPicPr>
                      <p:cNvPr id="0" name="Rectangle 4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600200"/>
                        <a:ext cx="3284538" cy="218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09600" y="2322513"/>
          <a:ext cx="4648200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משוואה" r:id="rId4" imgW="1790700" imgH="279400" progId="Equation.3">
                  <p:embed/>
                </p:oleObj>
              </mc:Choice>
              <mc:Fallback>
                <p:oleObj name="משוואה" r:id="rId4" imgW="1790700" imgH="279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322513"/>
                        <a:ext cx="4648200" cy="72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4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" y="5372100"/>
            <a:ext cx="54102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B101B36D-8685-4FDD-8D7F-3A348CB7530A}" type="slidenum">
              <a:rPr lang="he-IL" smtClean="0">
                <a:cs typeface="Arial" pitchFamily="34" charset="0"/>
              </a:rPr>
              <a:pPr algn="r" rtl="1"/>
              <a:t>31</a:t>
            </a:fld>
            <a:endParaRPr lang="he-IL" dirty="0" smtClean="0">
              <a:cs typeface="Arial" pitchFamily="34" charset="0"/>
            </a:endParaRPr>
          </a:p>
          <a:p>
            <a:pPr algn="r" rtl="1"/>
            <a:r>
              <a:rPr lang="en-US" dirty="0" smtClean="0">
                <a:cs typeface="Arial" pitchFamily="34" charset="0"/>
              </a:rPr>
              <a:t>© Keren </a:t>
            </a:r>
            <a:r>
              <a:rPr lang="en-US" dirty="0" err="1" smtClean="0">
                <a:cs typeface="Arial" pitchFamily="34" charset="0"/>
              </a:rPr>
              <a:t>Kalif</a:t>
            </a:r>
            <a:endParaRPr lang="en-US" dirty="0" smtClean="0">
              <a:cs typeface="Arial" pitchFamily="34" charset="0"/>
            </a:endParaRPr>
          </a:p>
          <a:p>
            <a:pPr algn="r" rtl="1"/>
            <a:endParaRPr lang="en-US" dirty="0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he-IL" dirty="0" smtClean="0"/>
              <a:t>דוגמא: חישוב מרחק בין 2 נקודות </a:t>
            </a:r>
            <a:r>
              <a:rPr lang="en-US" sz="3600" dirty="0" smtClean="0"/>
              <a:t>–</a:t>
            </a:r>
            <a:r>
              <a:rPr lang="he-IL" sz="3600" dirty="0" smtClean="0"/>
              <a:t> תרשים הפונקציה</a:t>
            </a:r>
            <a:endParaRPr lang="en-US" sz="3600" dirty="0" smtClean="0"/>
          </a:p>
        </p:txBody>
      </p:sp>
      <p:graphicFrame>
        <p:nvGraphicFramePr>
          <p:cNvPr id="2050" name="Rectangle 4"/>
          <p:cNvGraphicFramePr>
            <a:graphicFrameLocks noGrp="1"/>
          </p:cNvGraphicFramePr>
          <p:nvPr>
            <p:ph sz="quarter" idx="1"/>
          </p:nvPr>
        </p:nvGraphicFramePr>
        <p:xfrm>
          <a:off x="4686300" y="4114800"/>
          <a:ext cx="0" cy="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6" name="משוואה" r:id="rId3" imgW="0" imgH="0" progId="Equation.3">
                  <p:embed/>
                </p:oleObj>
              </mc:Choice>
              <mc:Fallback>
                <p:oleObj name="משוואה" r:id="rId3" imgW="0" imgH="0" progId="Equation.3">
                  <p:embed/>
                  <p:pic>
                    <p:nvPicPr>
                      <p:cNvPr id="0" name="AutoShape 2"/>
                      <p:cNvPicPr>
                        <a:picLocks noGrp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6300" y="4114800"/>
                        <a:ext cx="0" cy="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1600200"/>
            <a:ext cx="8305800" cy="4953000"/>
          </a:xfrm>
        </p:spPr>
        <p:txBody>
          <a:bodyPr/>
          <a:lstStyle/>
          <a:p>
            <a:endParaRPr lang="he-IL" sz="2400" dirty="0" smtClean="0"/>
          </a:p>
          <a:p>
            <a:endParaRPr lang="he-IL" sz="2400" dirty="0" smtClean="0"/>
          </a:p>
        </p:txBody>
      </p:sp>
      <p:graphicFrame>
        <p:nvGraphicFramePr>
          <p:cNvPr id="2051" name="Object 5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057400" y="1600200"/>
          <a:ext cx="4648200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7" name="משוואה" r:id="rId4" imgW="1790700" imgH="279400" progId="Equation.3">
                  <p:embed/>
                </p:oleObj>
              </mc:Choice>
              <mc:Fallback>
                <p:oleObj name="משוואה" r:id="rId4" imgW="1790700" imgH="279400" progId="Equation.3">
                  <p:embed/>
                  <p:pic>
                    <p:nvPicPr>
                      <p:cNvPr id="0" name="Picture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600200"/>
                        <a:ext cx="4648200" cy="72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1600200" y="2895600"/>
            <a:ext cx="5791200" cy="2895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7"/>
          <p:cNvCxnSpPr>
            <a:cxnSpLocks noChangeShapeType="1"/>
          </p:cNvCxnSpPr>
          <p:nvPr/>
        </p:nvCxnSpPr>
        <p:spPr bwMode="auto">
          <a:xfrm flipH="1" flipV="1">
            <a:off x="7467600" y="3505200"/>
            <a:ext cx="609600" cy="1588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3" name="TextBox 12"/>
          <p:cNvSpPr txBox="1"/>
          <p:nvPr/>
        </p:nvSpPr>
        <p:spPr>
          <a:xfrm>
            <a:off x="8077200" y="3378875"/>
            <a:ext cx="838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x1</a:t>
            </a:r>
          </a:p>
          <a:p>
            <a:endParaRPr lang="en-US" dirty="0" smtClean="0"/>
          </a:p>
          <a:p>
            <a:r>
              <a:rPr lang="en-US" dirty="0" smtClean="0"/>
              <a:t>y1</a:t>
            </a:r>
          </a:p>
          <a:p>
            <a:endParaRPr lang="en-US" dirty="0" smtClean="0"/>
          </a:p>
          <a:p>
            <a:r>
              <a:rPr lang="en-US" dirty="0" smtClean="0"/>
              <a:t>x2</a:t>
            </a:r>
          </a:p>
          <a:p>
            <a:endParaRPr lang="en-US" dirty="0" smtClean="0"/>
          </a:p>
          <a:p>
            <a:r>
              <a:rPr lang="en-US" dirty="0" smtClean="0"/>
              <a:t>y2</a:t>
            </a:r>
            <a:endParaRPr lang="en-US" dirty="0"/>
          </a:p>
        </p:txBody>
      </p:sp>
      <p:cxnSp>
        <p:nvCxnSpPr>
          <p:cNvPr id="15" name="Straight Arrow Connector 7"/>
          <p:cNvCxnSpPr>
            <a:cxnSpLocks noChangeShapeType="1"/>
          </p:cNvCxnSpPr>
          <p:nvPr/>
        </p:nvCxnSpPr>
        <p:spPr bwMode="auto">
          <a:xfrm flipH="1" flipV="1">
            <a:off x="7467600" y="4113212"/>
            <a:ext cx="609600" cy="1588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6" name="Straight Arrow Connector 7"/>
          <p:cNvCxnSpPr>
            <a:cxnSpLocks noChangeShapeType="1"/>
          </p:cNvCxnSpPr>
          <p:nvPr/>
        </p:nvCxnSpPr>
        <p:spPr bwMode="auto">
          <a:xfrm flipH="1" flipV="1">
            <a:off x="7467600" y="4722812"/>
            <a:ext cx="609600" cy="1588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7" name="Straight Arrow Connector 7"/>
          <p:cNvCxnSpPr>
            <a:cxnSpLocks noChangeShapeType="1"/>
          </p:cNvCxnSpPr>
          <p:nvPr/>
        </p:nvCxnSpPr>
        <p:spPr bwMode="auto">
          <a:xfrm flipH="1" flipV="1">
            <a:off x="7467600" y="5334000"/>
            <a:ext cx="609600" cy="1588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8" name="Straight Arrow Connector 7"/>
          <p:cNvCxnSpPr>
            <a:cxnSpLocks noChangeShapeType="1"/>
          </p:cNvCxnSpPr>
          <p:nvPr/>
        </p:nvCxnSpPr>
        <p:spPr bwMode="auto">
          <a:xfrm flipH="1" flipV="1">
            <a:off x="914400" y="4265612"/>
            <a:ext cx="609600" cy="1588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9" name="TextBox 18"/>
          <p:cNvSpPr txBox="1"/>
          <p:nvPr/>
        </p:nvSpPr>
        <p:spPr>
          <a:xfrm>
            <a:off x="152400" y="40386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600200" y="28956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distance</a:t>
            </a:r>
            <a:endParaRPr lang="en-US" b="1" dirty="0"/>
          </a:p>
        </p:txBody>
      </p:sp>
      <p:grpSp>
        <p:nvGrpSpPr>
          <p:cNvPr id="2" name="Group 22"/>
          <p:cNvGrpSpPr/>
          <p:nvPr/>
        </p:nvGrpSpPr>
        <p:grpSpPr>
          <a:xfrm>
            <a:off x="4648200" y="3352800"/>
            <a:ext cx="1219200" cy="914400"/>
            <a:chOff x="4953000" y="3505200"/>
            <a:chExt cx="2057400" cy="914400"/>
          </a:xfrm>
        </p:grpSpPr>
        <p:sp>
          <p:nvSpPr>
            <p:cNvPr id="21" name="Rectangle 20"/>
            <p:cNvSpPr/>
            <p:nvPr/>
          </p:nvSpPr>
          <p:spPr>
            <a:xfrm>
              <a:off x="4953000" y="3505200"/>
              <a:ext cx="2057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953000" y="3505200"/>
              <a:ext cx="19288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power</a:t>
              </a:r>
              <a:endParaRPr lang="en-US" b="1" dirty="0"/>
            </a:p>
          </p:txBody>
        </p:sp>
      </p:grpSp>
      <p:grpSp>
        <p:nvGrpSpPr>
          <p:cNvPr id="3" name="Group 23"/>
          <p:cNvGrpSpPr/>
          <p:nvPr/>
        </p:nvGrpSpPr>
        <p:grpSpPr>
          <a:xfrm>
            <a:off x="4648200" y="4572000"/>
            <a:ext cx="1219200" cy="914400"/>
            <a:chOff x="4953000" y="3505200"/>
            <a:chExt cx="2057400" cy="914400"/>
          </a:xfrm>
        </p:grpSpPr>
        <p:sp>
          <p:nvSpPr>
            <p:cNvPr id="25" name="Rectangle 24"/>
            <p:cNvSpPr/>
            <p:nvPr/>
          </p:nvSpPr>
          <p:spPr>
            <a:xfrm>
              <a:off x="4953000" y="3505200"/>
              <a:ext cx="2057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53000" y="3505200"/>
              <a:ext cx="16716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power</a:t>
              </a:r>
              <a:endParaRPr lang="en-US" b="1" dirty="0"/>
            </a:p>
          </p:txBody>
        </p:sp>
      </p:grpSp>
      <p:cxnSp>
        <p:nvCxnSpPr>
          <p:cNvPr id="27" name="Straight Arrow Connector 7"/>
          <p:cNvCxnSpPr>
            <a:cxnSpLocks noChangeShapeType="1"/>
          </p:cNvCxnSpPr>
          <p:nvPr/>
        </p:nvCxnSpPr>
        <p:spPr bwMode="auto">
          <a:xfrm flipH="1" flipV="1">
            <a:off x="5867400" y="3505200"/>
            <a:ext cx="609600" cy="1588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8" name="Straight Arrow Connector 7"/>
          <p:cNvCxnSpPr>
            <a:cxnSpLocks noChangeShapeType="1"/>
          </p:cNvCxnSpPr>
          <p:nvPr/>
        </p:nvCxnSpPr>
        <p:spPr bwMode="auto">
          <a:xfrm flipH="1" flipV="1">
            <a:off x="5867400" y="4113212"/>
            <a:ext cx="609600" cy="1588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9" name="Straight Arrow Connector 7"/>
          <p:cNvCxnSpPr>
            <a:cxnSpLocks noChangeShapeType="1"/>
          </p:cNvCxnSpPr>
          <p:nvPr/>
        </p:nvCxnSpPr>
        <p:spPr bwMode="auto">
          <a:xfrm flipH="1" flipV="1">
            <a:off x="5867400" y="4724400"/>
            <a:ext cx="609600" cy="1588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0" name="Straight Arrow Connector 7"/>
          <p:cNvCxnSpPr>
            <a:cxnSpLocks noChangeShapeType="1"/>
          </p:cNvCxnSpPr>
          <p:nvPr/>
        </p:nvCxnSpPr>
        <p:spPr bwMode="auto">
          <a:xfrm flipH="1" flipV="1">
            <a:off x="5867400" y="5332412"/>
            <a:ext cx="609600" cy="1588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1" name="TextBox 30"/>
          <p:cNvSpPr txBox="1"/>
          <p:nvPr/>
        </p:nvSpPr>
        <p:spPr>
          <a:xfrm>
            <a:off x="6477000" y="394329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77000" y="516249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477000" y="327660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x2-x1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400800" y="449580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y2-y1</a:t>
            </a:r>
            <a:endParaRPr lang="en-US" dirty="0"/>
          </a:p>
        </p:txBody>
      </p:sp>
      <p:cxnSp>
        <p:nvCxnSpPr>
          <p:cNvPr id="35" name="Straight Arrow Connector 7"/>
          <p:cNvCxnSpPr>
            <a:cxnSpLocks noChangeShapeType="1"/>
          </p:cNvCxnSpPr>
          <p:nvPr/>
        </p:nvCxnSpPr>
        <p:spPr bwMode="auto">
          <a:xfrm flipH="1">
            <a:off x="4038600" y="3811588"/>
            <a:ext cx="609600" cy="303212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6" name="Straight Arrow Connector 7"/>
          <p:cNvCxnSpPr>
            <a:cxnSpLocks noChangeShapeType="1"/>
          </p:cNvCxnSpPr>
          <p:nvPr/>
        </p:nvCxnSpPr>
        <p:spPr bwMode="auto">
          <a:xfrm flipH="1" flipV="1">
            <a:off x="4038600" y="4572000"/>
            <a:ext cx="609600" cy="458788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7" name="Rectangle 36"/>
          <p:cNvSpPr/>
          <p:nvPr/>
        </p:nvSpPr>
        <p:spPr>
          <a:xfrm>
            <a:off x="3505200" y="4114800"/>
            <a:ext cx="5334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+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39"/>
          <p:cNvGrpSpPr/>
          <p:nvPr/>
        </p:nvGrpSpPr>
        <p:grpSpPr>
          <a:xfrm>
            <a:off x="1904999" y="3886200"/>
            <a:ext cx="1447800" cy="990600"/>
            <a:chOff x="4438650" y="3505200"/>
            <a:chExt cx="2443163" cy="990600"/>
          </a:xfrm>
        </p:grpSpPr>
        <p:sp>
          <p:nvSpPr>
            <p:cNvPr id="41" name="Rectangle 40"/>
            <p:cNvSpPr/>
            <p:nvPr/>
          </p:nvSpPr>
          <p:spPr>
            <a:xfrm>
              <a:off x="4438650" y="3581400"/>
              <a:ext cx="2057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953000" y="3505200"/>
              <a:ext cx="19288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sqrt</a:t>
              </a:r>
              <a:endParaRPr lang="en-US" b="1" dirty="0"/>
            </a:p>
          </p:txBody>
        </p:sp>
      </p:grpSp>
      <p:cxnSp>
        <p:nvCxnSpPr>
          <p:cNvPr id="43" name="Straight Arrow Connector 7"/>
          <p:cNvCxnSpPr>
            <a:cxnSpLocks noChangeShapeType="1"/>
          </p:cNvCxnSpPr>
          <p:nvPr/>
        </p:nvCxnSpPr>
        <p:spPr bwMode="auto">
          <a:xfrm flipH="1" flipV="1">
            <a:off x="3124200" y="4343400"/>
            <a:ext cx="381000" cy="1588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5" name="Straight Arrow Connector 7"/>
          <p:cNvCxnSpPr>
            <a:cxnSpLocks noChangeShapeType="1"/>
          </p:cNvCxnSpPr>
          <p:nvPr/>
        </p:nvCxnSpPr>
        <p:spPr bwMode="auto">
          <a:xfrm flipH="1" flipV="1">
            <a:off x="1524000" y="4267200"/>
            <a:ext cx="381000" cy="1588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B101B36D-8685-4FDD-8D7F-3A348CB7530A}" type="slidenum">
              <a:rPr lang="he-IL" smtClean="0">
                <a:cs typeface="Arial" pitchFamily="34" charset="0"/>
              </a:rPr>
              <a:pPr algn="r" rtl="1"/>
              <a:t>32</a:t>
            </a:fld>
            <a:endParaRPr lang="he-IL" dirty="0" smtClean="0">
              <a:cs typeface="Arial" pitchFamily="34" charset="0"/>
            </a:endParaRPr>
          </a:p>
          <a:p>
            <a:pPr algn="r" rtl="1"/>
            <a:r>
              <a:rPr lang="en-US" dirty="0" smtClean="0">
                <a:cs typeface="Arial" pitchFamily="34" charset="0"/>
              </a:rPr>
              <a:t>© Keren </a:t>
            </a:r>
            <a:r>
              <a:rPr lang="en-US" dirty="0" err="1" smtClean="0">
                <a:cs typeface="Arial" pitchFamily="34" charset="0"/>
              </a:rPr>
              <a:t>Kalif</a:t>
            </a:r>
            <a:endParaRPr lang="en-US" dirty="0" smtClean="0">
              <a:cs typeface="Arial" pitchFamily="34" charset="0"/>
            </a:endParaRPr>
          </a:p>
          <a:p>
            <a:pPr algn="r" rtl="1"/>
            <a:endParaRPr lang="en-US" dirty="0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/>
      <p:bldP spid="19" grpId="0"/>
      <p:bldP spid="20" grpId="0"/>
      <p:bldP spid="31" grpId="0"/>
      <p:bldP spid="32" grpId="0"/>
      <p:bldP spid="33" grpId="0"/>
      <p:bldP spid="34" grpId="0"/>
      <p:bldP spid="3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76200" y="152400"/>
            <a:ext cx="632460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#include &lt;iostream&gt;</a:t>
            </a:r>
          </a:p>
          <a:p>
            <a:pPr marL="533400" indent="-53340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using namespace std;</a:t>
            </a:r>
          </a:p>
          <a:p>
            <a:pPr marL="533400" indent="-53340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#include &lt;math.h&gt;</a:t>
            </a:r>
          </a:p>
          <a:p>
            <a:pPr marL="533400" indent="-53340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600" noProof="1">
              <a:latin typeface="Verdana" pitchFamily="34" charset="0"/>
            </a:endParaRPr>
          </a:p>
          <a:p>
            <a:pPr marL="533400" indent="-53340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int power(int base, int exponent);</a:t>
            </a:r>
          </a:p>
          <a:p>
            <a:pPr marL="533400" indent="-53340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float distance(int x1, int y1, int x2, int y2);</a:t>
            </a:r>
          </a:p>
          <a:p>
            <a:pPr marL="533400" indent="-53340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600" noProof="1">
              <a:latin typeface="Verdana" pitchFamily="34" charset="0"/>
            </a:endParaRPr>
          </a:p>
          <a:p>
            <a:pPr marL="533400" indent="-53340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void main()</a:t>
            </a:r>
          </a:p>
          <a:p>
            <a:pPr marL="533400" indent="-53340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{</a:t>
            </a:r>
          </a:p>
          <a:p>
            <a:pPr marL="533400" indent="-53340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	int x1, y1, x2, y2;</a:t>
            </a:r>
          </a:p>
          <a:p>
            <a:pPr marL="533400" indent="-53340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	float dist;</a:t>
            </a:r>
          </a:p>
          <a:p>
            <a:pPr marL="533400" indent="-53340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600" noProof="1">
              <a:latin typeface="Verdana" pitchFamily="34" charset="0"/>
            </a:endParaRPr>
          </a:p>
          <a:p>
            <a:pPr marL="533400" indent="-53340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	cout &lt;&lt; "Please </a:t>
            </a:r>
            <a:r>
              <a:rPr lang="en-US" sz="1600">
                <a:latin typeface="Verdana" pitchFamily="34" charset="0"/>
              </a:rPr>
              <a:t>enter </a:t>
            </a:r>
            <a:r>
              <a:rPr lang="en-US" sz="1600" noProof="1">
                <a:latin typeface="Verdana" pitchFamily="34" charset="0"/>
              </a:rPr>
              <a:t>2 points (x1, y1, x2, y2): “;</a:t>
            </a:r>
          </a:p>
          <a:p>
            <a:pPr marL="533400" indent="-53340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	cin &gt;&gt; x1 &gt;&gt; y1 &gt;&gt; x2 &gt;&gt; y2;</a:t>
            </a:r>
          </a:p>
          <a:p>
            <a:pPr marL="533400" indent="-53340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600" noProof="1">
              <a:latin typeface="Verdana" pitchFamily="34" charset="0"/>
            </a:endParaRPr>
          </a:p>
          <a:p>
            <a:pPr marL="533400" indent="-53340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	</a:t>
            </a:r>
            <a:r>
              <a:rPr lang="en-US" sz="1600">
                <a:latin typeface="Verdana" pitchFamily="34" charset="0"/>
              </a:rPr>
              <a:t>         </a:t>
            </a:r>
            <a:r>
              <a:rPr lang="en-US" sz="1600" noProof="1">
                <a:latin typeface="Verdana" pitchFamily="34" charset="0"/>
              </a:rPr>
              <a:t> distance(x1, y1, x2, y2);</a:t>
            </a:r>
          </a:p>
          <a:p>
            <a:pPr marL="533400" indent="-53340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	cout &lt;&lt; "The distance is “ &lt;&lt; dist &lt;&lt; endl;</a:t>
            </a:r>
          </a:p>
          <a:p>
            <a:pPr marL="533400" indent="-53340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}</a:t>
            </a:r>
            <a:endParaRPr lang="he-IL" sz="1600">
              <a:latin typeface="Verdana" pitchFamily="34" charset="0"/>
            </a:endParaRPr>
          </a:p>
          <a:p>
            <a:pPr marL="533400" indent="-53340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he-IL" sz="1600">
              <a:latin typeface="Verdana" pitchFamily="34" charset="0"/>
            </a:endParaRPr>
          </a:p>
          <a:p>
            <a:pPr marL="533400" indent="-53340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int power(int base, int exponent)</a:t>
            </a:r>
          </a:p>
          <a:p>
            <a:pPr marL="533400" indent="-53340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{</a:t>
            </a:r>
          </a:p>
          <a:p>
            <a:pPr marL="533400" indent="-53340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	int i, result=1;</a:t>
            </a:r>
          </a:p>
          <a:p>
            <a:pPr marL="533400" indent="-53340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	for (i=0 ; i &lt; exponent ; i++)</a:t>
            </a:r>
          </a:p>
          <a:p>
            <a:pPr marL="533400" indent="-53340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		result *= base;</a:t>
            </a:r>
          </a:p>
          <a:p>
            <a:pPr marL="533400" indent="-53340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	return result;</a:t>
            </a:r>
          </a:p>
          <a:p>
            <a:pPr marL="533400" indent="-53340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}</a:t>
            </a:r>
          </a:p>
          <a:p>
            <a:pPr marL="533400" indent="-53340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600" noProof="1">
              <a:latin typeface="Verdana" pitchFamily="34" charset="0"/>
            </a:endParaRPr>
          </a:p>
          <a:p>
            <a:pPr marL="533400" indent="-53340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600" noProof="1">
              <a:latin typeface="Verdana" pitchFamily="34" charset="0"/>
            </a:endParaRPr>
          </a:p>
        </p:txBody>
      </p:sp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4495800" y="-381000"/>
            <a:ext cx="53340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he-IL" sz="1600" noProof="1">
              <a:latin typeface="Verdana" pitchFamily="34" charset="0"/>
            </a:endParaRPr>
          </a:p>
          <a:p>
            <a:pPr marL="342900" indent="-34290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he-IL" sz="1600" noProof="1">
              <a:latin typeface="Verdana" pitchFamily="34" charset="0"/>
            </a:endParaRPr>
          </a:p>
          <a:p>
            <a:pPr marL="342900" indent="-34290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float distance(int x1, int y1, int x2, int y2)</a:t>
            </a:r>
          </a:p>
          <a:p>
            <a:pPr marL="342900" indent="-34290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{</a:t>
            </a:r>
          </a:p>
          <a:p>
            <a:pPr marL="342900" indent="-34290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	</a:t>
            </a:r>
            <a:r>
              <a:rPr lang="en-US" sz="1600">
                <a:latin typeface="Verdana" pitchFamily="34" charset="0"/>
              </a:rPr>
              <a:t>float</a:t>
            </a:r>
            <a:r>
              <a:rPr lang="en-US" sz="1600" noProof="1">
                <a:latin typeface="Verdana" pitchFamily="34" charset="0"/>
              </a:rPr>
              <a:t> xDiffPower, yDiffPower;</a:t>
            </a:r>
          </a:p>
          <a:p>
            <a:pPr marL="342900" indent="-34290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	float result;</a:t>
            </a:r>
          </a:p>
          <a:p>
            <a:pPr marL="342900" indent="-34290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600" noProof="1">
              <a:latin typeface="Verdana" pitchFamily="34" charset="0"/>
            </a:endParaRPr>
          </a:p>
          <a:p>
            <a:pPr marL="342900" indent="-34290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	</a:t>
            </a:r>
            <a:r>
              <a:rPr lang="en-US" sz="1600">
                <a:latin typeface="Verdana" pitchFamily="34" charset="0"/>
              </a:rPr>
              <a:t>               </a:t>
            </a:r>
            <a:r>
              <a:rPr lang="en-US" sz="1600" noProof="1">
                <a:latin typeface="Verdana" pitchFamily="34" charset="0"/>
              </a:rPr>
              <a:t> </a:t>
            </a:r>
            <a:r>
              <a:rPr lang="en-US" sz="1600">
                <a:latin typeface="Verdana" pitchFamily="34" charset="0"/>
              </a:rPr>
              <a:t>   </a:t>
            </a:r>
            <a:r>
              <a:rPr lang="en-US" sz="1600" noProof="1">
                <a:latin typeface="Verdana" pitchFamily="34" charset="0"/>
              </a:rPr>
              <a:t> power(x2-x1, 2);</a:t>
            </a:r>
          </a:p>
          <a:p>
            <a:pPr marL="342900" indent="-34290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	</a:t>
            </a:r>
            <a:r>
              <a:rPr lang="en-US" sz="1600">
                <a:latin typeface="Verdana" pitchFamily="34" charset="0"/>
              </a:rPr>
              <a:t>                   </a:t>
            </a:r>
            <a:r>
              <a:rPr lang="en-US" sz="1600" noProof="1">
                <a:latin typeface="Verdana" pitchFamily="34" charset="0"/>
              </a:rPr>
              <a:t> power(y2-y1, 2);</a:t>
            </a:r>
          </a:p>
          <a:p>
            <a:pPr marL="342900" indent="-34290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600" noProof="1">
              <a:latin typeface="Verdana" pitchFamily="34" charset="0"/>
            </a:endParaRPr>
          </a:p>
          <a:p>
            <a:pPr marL="342900" indent="-34290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>
                <a:latin typeface="Verdana" pitchFamily="34" charset="0"/>
              </a:rPr>
              <a:t>     </a:t>
            </a:r>
            <a:r>
              <a:rPr lang="en-US" sz="1600" noProof="1">
                <a:latin typeface="Verdana" pitchFamily="34" charset="0"/>
              </a:rPr>
              <a:t>	</a:t>
            </a:r>
            <a:r>
              <a:rPr lang="en-US" sz="1600">
                <a:latin typeface="Verdana" pitchFamily="34" charset="0"/>
              </a:rPr>
              <a:t>    </a:t>
            </a:r>
            <a:r>
              <a:rPr lang="en-US" sz="1600" noProof="1">
                <a:latin typeface="Verdana" pitchFamily="34" charset="0"/>
              </a:rPr>
              <a:t> sqrt(xDiffPower+yDiffPower);</a:t>
            </a:r>
          </a:p>
          <a:p>
            <a:pPr marL="342900" indent="-34290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	return result;</a:t>
            </a:r>
          </a:p>
          <a:p>
            <a:pPr marL="342900" indent="-34290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}</a:t>
            </a:r>
            <a:endParaRPr lang="en-US" sz="1600">
              <a:latin typeface="Verdana" pitchFamily="34" charset="0"/>
            </a:endParaRPr>
          </a:p>
        </p:txBody>
      </p:sp>
      <p:sp>
        <p:nvSpPr>
          <p:cNvPr id="83974" name="Rectangle 6"/>
          <p:cNvSpPr>
            <a:spLocks noChangeArrowheads="1"/>
          </p:cNvSpPr>
          <p:nvPr/>
        </p:nvSpPr>
        <p:spPr bwMode="auto">
          <a:xfrm>
            <a:off x="4038600" y="5867400"/>
            <a:ext cx="914400" cy="533400"/>
          </a:xfrm>
          <a:prstGeom prst="rect">
            <a:avLst/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main</a:t>
            </a:r>
          </a:p>
          <a:p>
            <a:r>
              <a:rPr lang="en-US"/>
              <a:t>( line 5)</a:t>
            </a:r>
          </a:p>
        </p:txBody>
      </p:sp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3657600" y="6338888"/>
            <a:ext cx="17526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/>
              <a:t>מחסנית הקריאות</a:t>
            </a:r>
            <a:endParaRPr lang="en-US"/>
          </a:p>
        </p:txBody>
      </p:sp>
      <p:sp>
        <p:nvSpPr>
          <p:cNvPr id="83976" name="Rectangle 8"/>
          <p:cNvSpPr>
            <a:spLocks noChangeArrowheads="1"/>
          </p:cNvSpPr>
          <p:nvPr/>
        </p:nvSpPr>
        <p:spPr bwMode="auto">
          <a:xfrm>
            <a:off x="4038600" y="5334000"/>
            <a:ext cx="914400" cy="533400"/>
          </a:xfrm>
          <a:prstGeom prst="rect">
            <a:avLst/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distance</a:t>
            </a:r>
          </a:p>
          <a:p>
            <a:r>
              <a:rPr lang="en-US"/>
              <a:t>(line 3)</a:t>
            </a:r>
          </a:p>
        </p:txBody>
      </p:sp>
      <p:sp>
        <p:nvSpPr>
          <p:cNvPr id="83977" name="Text Box 9"/>
          <p:cNvSpPr txBox="1">
            <a:spLocks noChangeArrowheads="1"/>
          </p:cNvSpPr>
          <p:nvPr/>
        </p:nvSpPr>
        <p:spPr bwMode="auto">
          <a:xfrm>
            <a:off x="7010400" y="4114800"/>
            <a:ext cx="1981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rtl="1">
              <a:spcBef>
                <a:spcPct val="50000"/>
              </a:spcBef>
            </a:pPr>
            <a:r>
              <a:rPr lang="he-IL"/>
              <a:t>הזיכרון של ה- </a:t>
            </a:r>
            <a:r>
              <a:rPr lang="en-US"/>
              <a:t>main</a:t>
            </a:r>
          </a:p>
        </p:txBody>
      </p:sp>
      <p:graphicFrame>
        <p:nvGraphicFramePr>
          <p:cNvPr id="84017" name="Group 49"/>
          <p:cNvGraphicFramePr>
            <a:graphicFrameLocks noGrp="1"/>
          </p:cNvGraphicFramePr>
          <p:nvPr/>
        </p:nvGraphicFramePr>
        <p:xfrm>
          <a:off x="7010400" y="2362200"/>
          <a:ext cx="2133600" cy="1699373"/>
        </p:xfrm>
        <a:graphic>
          <a:graphicData uri="http://schemas.openxmlformats.org/drawingml/2006/table">
            <a:tbl>
              <a:tblPr/>
              <a:tblGrid>
                <a:gridCol w="980304"/>
                <a:gridCol w="619896"/>
                <a:gridCol w="533400"/>
              </a:tblGrid>
              <a:tr h="31048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x1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48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y1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48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x2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48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y2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5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float: dist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1016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3995" name="Text Box 27"/>
          <p:cNvSpPr txBox="1">
            <a:spLocks noChangeArrowheads="1"/>
          </p:cNvSpPr>
          <p:nvPr/>
        </p:nvSpPr>
        <p:spPr bwMode="auto">
          <a:xfrm>
            <a:off x="381000" y="3733800"/>
            <a:ext cx="12192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Verdana" pitchFamily="34" charset="0"/>
              </a:rPr>
              <a:t>dist = </a:t>
            </a:r>
          </a:p>
        </p:txBody>
      </p:sp>
      <p:sp>
        <p:nvSpPr>
          <p:cNvPr id="83996" name="Text Box 28"/>
          <p:cNvSpPr txBox="1">
            <a:spLocks noChangeArrowheads="1"/>
          </p:cNvSpPr>
          <p:nvPr/>
        </p:nvSpPr>
        <p:spPr bwMode="auto">
          <a:xfrm>
            <a:off x="4648200" y="1263650"/>
            <a:ext cx="18288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Verdana" pitchFamily="34" charset="0"/>
              </a:rPr>
              <a:t> xDiffPower = </a:t>
            </a:r>
          </a:p>
        </p:txBody>
      </p:sp>
      <p:sp>
        <p:nvSpPr>
          <p:cNvPr id="83997" name="Text Box 29"/>
          <p:cNvSpPr txBox="1">
            <a:spLocks noChangeArrowheads="1"/>
          </p:cNvSpPr>
          <p:nvPr/>
        </p:nvSpPr>
        <p:spPr bwMode="auto">
          <a:xfrm>
            <a:off x="4648200" y="1568450"/>
            <a:ext cx="18288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Verdana" pitchFamily="34" charset="0"/>
              </a:rPr>
              <a:t> yDiffPower = </a:t>
            </a:r>
          </a:p>
        </p:txBody>
      </p:sp>
      <p:sp>
        <p:nvSpPr>
          <p:cNvPr id="83998" name="Text Box 30"/>
          <p:cNvSpPr txBox="1">
            <a:spLocks noChangeArrowheads="1"/>
          </p:cNvSpPr>
          <p:nvPr/>
        </p:nvSpPr>
        <p:spPr bwMode="auto">
          <a:xfrm>
            <a:off x="4419600" y="2025650"/>
            <a:ext cx="18288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Verdana" pitchFamily="34" charset="0"/>
              </a:rPr>
              <a:t> result = </a:t>
            </a:r>
          </a:p>
        </p:txBody>
      </p:sp>
      <p:graphicFrame>
        <p:nvGraphicFramePr>
          <p:cNvPr id="84018" name="Group 50"/>
          <p:cNvGraphicFramePr>
            <a:graphicFrameLocks noGrp="1"/>
          </p:cNvGraphicFramePr>
          <p:nvPr/>
        </p:nvGraphicFramePr>
        <p:xfrm>
          <a:off x="7010400" y="2362200"/>
          <a:ext cx="2133600" cy="1707679"/>
        </p:xfrm>
        <a:graphic>
          <a:graphicData uri="http://schemas.openxmlformats.org/drawingml/2006/table">
            <a:tbl>
              <a:tblPr/>
              <a:tblGrid>
                <a:gridCol w="980304"/>
                <a:gridCol w="619896"/>
                <a:gridCol w="533400"/>
              </a:tblGrid>
              <a:tr h="3274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x1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4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y1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4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x2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4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y2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5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float: dist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1016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4043" name="Rectangle 75"/>
          <p:cNvSpPr>
            <a:spLocks noChangeArrowheads="1"/>
          </p:cNvSpPr>
          <p:nvPr/>
        </p:nvSpPr>
        <p:spPr bwMode="auto">
          <a:xfrm>
            <a:off x="4038600" y="4800600"/>
            <a:ext cx="914400" cy="533400"/>
          </a:xfrm>
          <a:prstGeom prst="rect">
            <a:avLst/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power</a:t>
            </a:r>
          </a:p>
        </p:txBody>
      </p:sp>
      <p:graphicFrame>
        <p:nvGraphicFramePr>
          <p:cNvPr id="31974" name="Group 230"/>
          <p:cNvGraphicFramePr>
            <a:graphicFrameLocks noGrp="1"/>
          </p:cNvGraphicFramePr>
          <p:nvPr/>
        </p:nvGraphicFramePr>
        <p:xfrm>
          <a:off x="7010400" y="2362200"/>
          <a:ext cx="2133600" cy="1676400"/>
        </p:xfrm>
        <a:graphic>
          <a:graphicData uri="http://schemas.openxmlformats.org/drawingml/2006/table">
            <a:tbl>
              <a:tblPr/>
              <a:tblGrid>
                <a:gridCol w="981075"/>
                <a:gridCol w="619125"/>
                <a:gridCol w="533400"/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x1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y1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x2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y2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float: dist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4070" name="Rectangle 102"/>
          <p:cNvSpPr>
            <a:spLocks noChangeArrowheads="1"/>
          </p:cNvSpPr>
          <p:nvPr/>
        </p:nvSpPr>
        <p:spPr bwMode="auto">
          <a:xfrm>
            <a:off x="4038600" y="5334000"/>
            <a:ext cx="914400" cy="533400"/>
          </a:xfrm>
          <a:prstGeom prst="rect">
            <a:avLst/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distance</a:t>
            </a:r>
          </a:p>
          <a:p>
            <a:r>
              <a:rPr lang="en-US"/>
              <a:t>(line 4)</a:t>
            </a:r>
          </a:p>
        </p:txBody>
      </p:sp>
      <p:sp>
        <p:nvSpPr>
          <p:cNvPr id="84071" name="Rectangle 103"/>
          <p:cNvSpPr>
            <a:spLocks noChangeArrowheads="1"/>
          </p:cNvSpPr>
          <p:nvPr/>
        </p:nvSpPr>
        <p:spPr bwMode="auto">
          <a:xfrm>
            <a:off x="4038600" y="4800600"/>
            <a:ext cx="914400" cy="533400"/>
          </a:xfrm>
          <a:prstGeom prst="rect">
            <a:avLst/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sqrt</a:t>
            </a:r>
          </a:p>
        </p:txBody>
      </p:sp>
      <p:sp>
        <p:nvSpPr>
          <p:cNvPr id="84072" name="Rectangle 104"/>
          <p:cNvSpPr>
            <a:spLocks noChangeArrowheads="1"/>
          </p:cNvSpPr>
          <p:nvPr/>
        </p:nvSpPr>
        <p:spPr bwMode="auto">
          <a:xfrm>
            <a:off x="4038600" y="5334000"/>
            <a:ext cx="914400" cy="533400"/>
          </a:xfrm>
          <a:prstGeom prst="rect">
            <a:avLst/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distance</a:t>
            </a:r>
          </a:p>
          <a:p>
            <a:r>
              <a:rPr lang="en-US"/>
              <a:t>(line 5)</a:t>
            </a:r>
          </a:p>
        </p:txBody>
      </p:sp>
      <p:sp>
        <p:nvSpPr>
          <p:cNvPr id="25" name="Rectangular Callout 24"/>
          <p:cNvSpPr>
            <a:spLocks noChangeArrowheads="1"/>
          </p:cNvSpPr>
          <p:nvPr/>
        </p:nvSpPr>
        <p:spPr bwMode="auto">
          <a:xfrm>
            <a:off x="2438400" y="152400"/>
            <a:ext cx="2057400" cy="457200"/>
          </a:xfrm>
          <a:prstGeom prst="wedgeRectCallout">
            <a:avLst>
              <a:gd name="adj1" fmla="val -54236"/>
              <a:gd name="adj2" fmla="val 3140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rtl="1"/>
            <a:r>
              <a:rPr lang="en-US" sz="1400" b="1">
                <a:solidFill>
                  <a:schemeClr val="bg1"/>
                </a:solidFill>
                <a:latin typeface="Verdana" pitchFamily="34" charset="0"/>
              </a:rPr>
              <a:t>include</a:t>
            </a:r>
            <a:r>
              <a:rPr lang="he-IL" sz="1400" b="1">
                <a:solidFill>
                  <a:schemeClr val="bg1"/>
                </a:solidFill>
                <a:latin typeface="Verdana" pitchFamily="34" charset="0"/>
              </a:rPr>
              <a:t> לספריה שנשתמש בפונקציה ממנה</a:t>
            </a:r>
            <a:endParaRPr lang="en-US" sz="1400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26" name="Rectangular Callout 25"/>
          <p:cNvSpPr>
            <a:spLocks noChangeArrowheads="1"/>
          </p:cNvSpPr>
          <p:nvPr/>
        </p:nvSpPr>
        <p:spPr bwMode="auto">
          <a:xfrm>
            <a:off x="2438400" y="304800"/>
            <a:ext cx="1676400" cy="457200"/>
          </a:xfrm>
          <a:prstGeom prst="wedgeRectCallout">
            <a:avLst>
              <a:gd name="adj1" fmla="val 12282"/>
              <a:gd name="adj2" fmla="val 7530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rtl="1"/>
            <a:r>
              <a:rPr lang="he-IL" sz="1400" b="1">
                <a:solidFill>
                  <a:schemeClr val="bg1"/>
                </a:solidFill>
                <a:latin typeface="Verdana" pitchFamily="34" charset="0"/>
              </a:rPr>
              <a:t>הצהרות על </a:t>
            </a:r>
          </a:p>
          <a:p>
            <a:pPr rtl="1"/>
            <a:r>
              <a:rPr lang="he-IL" sz="1400" b="1">
                <a:solidFill>
                  <a:schemeClr val="bg1"/>
                </a:solidFill>
                <a:latin typeface="Verdana" pitchFamily="34" charset="0"/>
              </a:rPr>
              <a:t>פונקציות שנממש</a:t>
            </a:r>
            <a:endParaRPr lang="en-US" sz="1400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27" name="Rectangular Callout 26"/>
          <p:cNvSpPr>
            <a:spLocks noChangeArrowheads="1"/>
          </p:cNvSpPr>
          <p:nvPr/>
        </p:nvSpPr>
        <p:spPr bwMode="auto">
          <a:xfrm>
            <a:off x="4495800" y="3581400"/>
            <a:ext cx="1905000" cy="304800"/>
          </a:xfrm>
          <a:prstGeom prst="wedgeRectCallout">
            <a:avLst>
              <a:gd name="adj1" fmla="val -57560"/>
              <a:gd name="adj2" fmla="val -5640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rtl="1"/>
            <a:r>
              <a:rPr lang="he-IL" sz="1400" b="1">
                <a:solidFill>
                  <a:schemeClr val="bg1"/>
                </a:solidFill>
                <a:latin typeface="Verdana" pitchFamily="34" charset="0"/>
              </a:rPr>
              <a:t>מימוש הפונקציות שלנו</a:t>
            </a:r>
            <a:endParaRPr lang="en-US" sz="1400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28" name="Rectangular Callout 27"/>
          <p:cNvSpPr>
            <a:spLocks noChangeArrowheads="1"/>
          </p:cNvSpPr>
          <p:nvPr/>
        </p:nvSpPr>
        <p:spPr bwMode="auto">
          <a:xfrm>
            <a:off x="4648200" y="3733800"/>
            <a:ext cx="1524000" cy="304800"/>
          </a:xfrm>
          <a:prstGeom prst="wedgeRectCallout">
            <a:avLst>
              <a:gd name="adj1" fmla="val -57560"/>
              <a:gd name="adj2" fmla="val -5640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rtl="1"/>
            <a:r>
              <a:rPr lang="he-IL" sz="1400" b="1">
                <a:solidFill>
                  <a:schemeClr val="bg1"/>
                </a:solidFill>
                <a:latin typeface="Verdana" pitchFamily="34" charset="0"/>
              </a:rPr>
              <a:t>קריאה לפונקציות</a:t>
            </a:r>
            <a:endParaRPr lang="en-US" sz="1400" b="1">
              <a:solidFill>
                <a:schemeClr val="bg1"/>
              </a:solidFill>
              <a:latin typeface="Verdana" pitchFamily="34" charset="0"/>
            </a:endParaRPr>
          </a:p>
        </p:txBody>
      </p:sp>
      <p:graphicFrame>
        <p:nvGraphicFramePr>
          <p:cNvPr id="30" name="Group 76"/>
          <p:cNvGraphicFramePr>
            <a:graphicFrameLocks noGrp="1"/>
          </p:cNvGraphicFramePr>
          <p:nvPr/>
        </p:nvGraphicFramePr>
        <p:xfrm>
          <a:off x="6324600" y="4419600"/>
          <a:ext cx="2667001" cy="2133600"/>
        </p:xfrm>
        <a:graphic>
          <a:graphicData uri="http://schemas.openxmlformats.org/drawingml/2006/table">
            <a:tbl>
              <a:tblPr/>
              <a:tblGrid>
                <a:gridCol w="1535545"/>
                <a:gridCol w="578833"/>
                <a:gridCol w="552623"/>
              </a:tblGrid>
              <a:tr h="2721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x1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21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y1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21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x2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21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y2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21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float: </a:t>
                      </a:r>
                      <a:r>
                        <a:rPr kumimoji="0" 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xDiffPower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2016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21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charset="0"/>
                        </a:rPr>
                        <a:t>float: </a:t>
                      </a:r>
                      <a:r>
                        <a:rPr kumimoji="0" 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charset="0"/>
                        </a:rPr>
                        <a:t>yDiffPower</a:t>
                      </a:r>
                      <a:endParaRPr kumimoji="0" 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+mn-ea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20</a:t>
                      </a: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21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float: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result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2032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" name="Text Box 159"/>
          <p:cNvSpPr txBox="1">
            <a:spLocks noChangeArrowheads="1"/>
          </p:cNvSpPr>
          <p:nvPr/>
        </p:nvSpPr>
        <p:spPr bwMode="auto">
          <a:xfrm>
            <a:off x="6858000" y="6488113"/>
            <a:ext cx="2133600" cy="369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rtl="1">
              <a:spcBef>
                <a:spcPct val="50000"/>
              </a:spcBef>
            </a:pPr>
            <a:r>
              <a:rPr lang="he-IL"/>
              <a:t>הזיכרון של </a:t>
            </a:r>
            <a:r>
              <a:rPr lang="en-US"/>
              <a:t>distance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3810000" y="3124200"/>
            <a:ext cx="2743200" cy="914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rtl="1"/>
            <a:r>
              <a:rPr lang="he-IL" b="1">
                <a:solidFill>
                  <a:schemeClr val="bg1"/>
                </a:solidFill>
                <a:latin typeface="Verdana" pitchFamily="34" charset="0"/>
              </a:rPr>
              <a:t>גם ל- </a:t>
            </a:r>
            <a:r>
              <a:rPr lang="en-US" b="1">
                <a:solidFill>
                  <a:schemeClr val="bg1"/>
                </a:solidFill>
                <a:latin typeface="Verdana" pitchFamily="34" charset="0"/>
              </a:rPr>
              <a:t>power</a:t>
            </a:r>
            <a:r>
              <a:rPr lang="he-IL" b="1">
                <a:solidFill>
                  <a:schemeClr val="bg1"/>
                </a:solidFill>
                <a:latin typeface="Verdana" pitchFamily="34" charset="0"/>
              </a:rPr>
              <a:t> יש מרחב זיכרון, אך לא נראה אותו פה מפאת חוסר מקום  </a:t>
            </a:r>
            <a:r>
              <a:rPr lang="en-US" b="1">
                <a:solidFill>
                  <a:schemeClr val="bg1"/>
                </a:solidFill>
                <a:latin typeface="Verdana" pitchFamily="34" charset="0"/>
              </a:rPr>
              <a:t>;</a:t>
            </a:r>
            <a:r>
              <a:rPr lang="he-IL" b="1">
                <a:solidFill>
                  <a:schemeClr val="bg1"/>
                </a:solidFill>
                <a:latin typeface="Verdana" pitchFamily="34" charset="0"/>
              </a:rPr>
              <a:t>+)</a:t>
            </a:r>
            <a:endParaRPr lang="en-US" b="1">
              <a:solidFill>
                <a:schemeClr val="bg1"/>
              </a:solidFill>
              <a:latin typeface="Verdana" pitchFamily="34" charset="0"/>
            </a:endParaRPr>
          </a:p>
        </p:txBody>
      </p:sp>
      <p:graphicFrame>
        <p:nvGraphicFramePr>
          <p:cNvPr id="33" name="Group 76"/>
          <p:cNvGraphicFramePr>
            <a:graphicFrameLocks noGrp="1"/>
          </p:cNvGraphicFramePr>
          <p:nvPr/>
        </p:nvGraphicFramePr>
        <p:xfrm>
          <a:off x="6324600" y="4419600"/>
          <a:ext cx="2667001" cy="2133600"/>
        </p:xfrm>
        <a:graphic>
          <a:graphicData uri="http://schemas.openxmlformats.org/drawingml/2006/table">
            <a:tbl>
              <a:tblPr/>
              <a:tblGrid>
                <a:gridCol w="1535545"/>
                <a:gridCol w="578833"/>
                <a:gridCol w="552623"/>
              </a:tblGrid>
              <a:tr h="2721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x1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21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y1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21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x2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21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y2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21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float: </a:t>
                      </a:r>
                      <a:r>
                        <a:rPr kumimoji="0" 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xDiffPower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16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2016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21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charset="0"/>
                        </a:rPr>
                        <a:t>float: </a:t>
                      </a:r>
                      <a:r>
                        <a:rPr kumimoji="0" 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charset="0"/>
                        </a:rPr>
                        <a:t>yDiffPower</a:t>
                      </a:r>
                      <a:endParaRPr kumimoji="0" 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+mn-ea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20</a:t>
                      </a: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21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float: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result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2032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4" name="Group 76"/>
          <p:cNvGraphicFramePr>
            <a:graphicFrameLocks noGrp="1"/>
          </p:cNvGraphicFramePr>
          <p:nvPr/>
        </p:nvGraphicFramePr>
        <p:xfrm>
          <a:off x="6324600" y="4419600"/>
          <a:ext cx="2667001" cy="2133600"/>
        </p:xfrm>
        <a:graphic>
          <a:graphicData uri="http://schemas.openxmlformats.org/drawingml/2006/table">
            <a:tbl>
              <a:tblPr/>
              <a:tblGrid>
                <a:gridCol w="1535545"/>
                <a:gridCol w="578833"/>
                <a:gridCol w="552623"/>
              </a:tblGrid>
              <a:tr h="2721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x1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21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y1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21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x2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21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y2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21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float: </a:t>
                      </a:r>
                      <a:r>
                        <a:rPr kumimoji="0" 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xDiffPower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16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2016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21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charset="0"/>
                        </a:rPr>
                        <a:t>float: </a:t>
                      </a:r>
                      <a:r>
                        <a:rPr kumimoji="0" 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charset="0"/>
                        </a:rPr>
                        <a:t>yDiffPower</a:t>
                      </a:r>
                      <a:endParaRPr kumimoji="0" 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+mn-ea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16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20</a:t>
                      </a: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21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float: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result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2032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" name="Group 76"/>
          <p:cNvGraphicFramePr>
            <a:graphicFrameLocks noGrp="1"/>
          </p:cNvGraphicFramePr>
          <p:nvPr/>
        </p:nvGraphicFramePr>
        <p:xfrm>
          <a:off x="6324600" y="4419600"/>
          <a:ext cx="2667001" cy="2133600"/>
        </p:xfrm>
        <a:graphic>
          <a:graphicData uri="http://schemas.openxmlformats.org/drawingml/2006/table">
            <a:tbl>
              <a:tblPr/>
              <a:tblGrid>
                <a:gridCol w="1535545"/>
                <a:gridCol w="578833"/>
                <a:gridCol w="552623"/>
              </a:tblGrid>
              <a:tr h="2721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x1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21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y1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21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x2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21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y2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21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float: </a:t>
                      </a:r>
                      <a:r>
                        <a:rPr kumimoji="0" 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xDiffPower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16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2016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21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charset="0"/>
                        </a:rPr>
                        <a:t>float: </a:t>
                      </a:r>
                      <a:r>
                        <a:rPr kumimoji="0" 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charset="0"/>
                        </a:rPr>
                        <a:t>yDiffPower</a:t>
                      </a:r>
                      <a:endParaRPr kumimoji="0" 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+mn-ea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16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20</a:t>
                      </a: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21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float: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result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5.6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2032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06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28600" y="6477000"/>
            <a:ext cx="2133600" cy="457200"/>
          </a:xfrm>
          <a:noFill/>
        </p:spPr>
        <p:txBody>
          <a:bodyPr/>
          <a:lstStyle/>
          <a:p>
            <a:pPr rtl="1"/>
            <a:fld id="{57379691-5561-4E8A-9AEB-DB36E98B2307}" type="slidenum">
              <a:rPr lang="he-IL" smtClean="0">
                <a:cs typeface="Arial" pitchFamily="34" charset="0"/>
              </a:rPr>
              <a:pPr rtl="1"/>
              <a:t>33</a:t>
            </a:fld>
            <a:endParaRPr lang="he-IL" smtClean="0">
              <a:cs typeface="Arial" pitchFamily="34" charset="0"/>
            </a:endParaRPr>
          </a:p>
          <a:p>
            <a:pPr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rtl="1"/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8397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8397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8397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39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3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3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83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3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839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839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839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839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839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839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839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8397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5" dur="indefinite"/>
                                        <p:tgtEl>
                                          <p:spTgt spid="839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839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7" dur="indefinite"/>
                                        <p:tgtEl>
                                          <p:spTgt spid="839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9" dur="indefinite"/>
                                        <p:tgtEl>
                                          <p:spTgt spid="839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839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1" dur="indefinite"/>
                                        <p:tgtEl>
                                          <p:spTgt spid="839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839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8397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8397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8397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8397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8397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8397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8397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3" dur="indefinite"/>
                                        <p:tgtEl>
                                          <p:spTgt spid="839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4" dur="indefinite"/>
                                        <p:tgtEl>
                                          <p:spTgt spid="839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5" dur="indefinite"/>
                                        <p:tgtEl>
                                          <p:spTgt spid="839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83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7" dur="indefinite"/>
                                        <p:tgtEl>
                                          <p:spTgt spid="83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8" dur="indefinite"/>
                                        <p:tgtEl>
                                          <p:spTgt spid="83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9" dur="indefinite"/>
                                        <p:tgtEl>
                                          <p:spTgt spid="83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9" dur="indefinite"/>
                                        <p:tgtEl>
                                          <p:spTgt spid="839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0" dur="indefinite"/>
                                        <p:tgtEl>
                                          <p:spTgt spid="839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1" dur="indefinite"/>
                                        <p:tgtEl>
                                          <p:spTgt spid="839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3" dur="indefinite"/>
                                        <p:tgtEl>
                                          <p:spTgt spid="839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4" dur="indefinite"/>
                                        <p:tgtEl>
                                          <p:spTgt spid="839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5" dur="indefinite"/>
                                        <p:tgtEl>
                                          <p:spTgt spid="839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5" dur="indefinite"/>
                                        <p:tgtEl>
                                          <p:spTgt spid="8397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6" dur="indefinite"/>
                                        <p:tgtEl>
                                          <p:spTgt spid="8397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7" dur="indefinite"/>
                                        <p:tgtEl>
                                          <p:spTgt spid="8397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9" dur="indefinite"/>
                                        <p:tgtEl>
                                          <p:spTgt spid="8397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0" dur="indefinite"/>
                                        <p:tgtEl>
                                          <p:spTgt spid="8397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1" dur="indefinite"/>
                                        <p:tgtEl>
                                          <p:spTgt spid="8397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3" dur="indefinite"/>
                                        <p:tgtEl>
                                          <p:spTgt spid="8397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4" dur="indefinite"/>
                                        <p:tgtEl>
                                          <p:spTgt spid="8397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5" dur="indefinite"/>
                                        <p:tgtEl>
                                          <p:spTgt spid="8397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7" dur="indefinite"/>
                                        <p:tgtEl>
                                          <p:spTgt spid="8397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8" dur="indefinite"/>
                                        <p:tgtEl>
                                          <p:spTgt spid="8397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9" dur="indefinite"/>
                                        <p:tgtEl>
                                          <p:spTgt spid="8397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1" dur="indefinite"/>
                                        <p:tgtEl>
                                          <p:spTgt spid="8397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2" dur="indefinite"/>
                                        <p:tgtEl>
                                          <p:spTgt spid="8397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3" dur="indefinite"/>
                                        <p:tgtEl>
                                          <p:spTgt spid="8397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5" dur="indefinite"/>
                                        <p:tgtEl>
                                          <p:spTgt spid="8397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6" dur="indefinite"/>
                                        <p:tgtEl>
                                          <p:spTgt spid="8397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7" dur="indefinite"/>
                                        <p:tgtEl>
                                          <p:spTgt spid="8397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9" dur="indefinite"/>
                                        <p:tgtEl>
                                          <p:spTgt spid="8397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0" dur="indefinite"/>
                                        <p:tgtEl>
                                          <p:spTgt spid="8397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1" dur="indefinite"/>
                                        <p:tgtEl>
                                          <p:spTgt spid="8397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3" dur="indefinite"/>
                                        <p:tgtEl>
                                          <p:spTgt spid="83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4" dur="indefinite"/>
                                        <p:tgtEl>
                                          <p:spTgt spid="83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5" dur="indefinite"/>
                                        <p:tgtEl>
                                          <p:spTgt spid="83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7" dur="indefinite"/>
                                        <p:tgtEl>
                                          <p:spTgt spid="839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8" dur="indefinite"/>
                                        <p:tgtEl>
                                          <p:spTgt spid="839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9" dur="indefinite"/>
                                        <p:tgtEl>
                                          <p:spTgt spid="839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1" dur="indefinite"/>
                                        <p:tgtEl>
                                          <p:spTgt spid="839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2" dur="indefinite"/>
                                        <p:tgtEl>
                                          <p:spTgt spid="839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3" dur="indefinite"/>
                                        <p:tgtEl>
                                          <p:spTgt spid="839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5" dur="indefinite"/>
                                        <p:tgtEl>
                                          <p:spTgt spid="839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6" dur="indefinite"/>
                                        <p:tgtEl>
                                          <p:spTgt spid="839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7" dur="indefinite"/>
                                        <p:tgtEl>
                                          <p:spTgt spid="839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9" dur="indefinite"/>
                                        <p:tgtEl>
                                          <p:spTgt spid="839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0" dur="indefinite"/>
                                        <p:tgtEl>
                                          <p:spTgt spid="839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1" dur="indefinite"/>
                                        <p:tgtEl>
                                          <p:spTgt spid="839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3" dur="indefinite"/>
                                        <p:tgtEl>
                                          <p:spTgt spid="839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4" dur="indefinite"/>
                                        <p:tgtEl>
                                          <p:spTgt spid="839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5" dur="indefinite"/>
                                        <p:tgtEl>
                                          <p:spTgt spid="839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7" dur="indefinite"/>
                                        <p:tgtEl>
                                          <p:spTgt spid="839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8" dur="indefinite"/>
                                        <p:tgtEl>
                                          <p:spTgt spid="839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9" dur="indefinite"/>
                                        <p:tgtEl>
                                          <p:spTgt spid="839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1" dur="indefinite"/>
                                        <p:tgtEl>
                                          <p:spTgt spid="839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2" dur="indefinite"/>
                                        <p:tgtEl>
                                          <p:spTgt spid="839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3" dur="indefinite"/>
                                        <p:tgtEl>
                                          <p:spTgt spid="839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5" dur="indefinite"/>
                                        <p:tgtEl>
                                          <p:spTgt spid="8397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6" dur="indefinite"/>
                                        <p:tgtEl>
                                          <p:spTgt spid="8397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7" dur="indefinite"/>
                                        <p:tgtEl>
                                          <p:spTgt spid="8397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5" presetClass="emph" presetSubtype="1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9" dur="indefinite"/>
                                        <p:tgtEl>
                                          <p:spTgt spid="8399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0" dur="indefinite"/>
                                        <p:tgtEl>
                                          <p:spTgt spid="8399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1" dur="indefinite"/>
                                        <p:tgtEl>
                                          <p:spTgt spid="8399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5" presetClass="emph" presetSubtype="1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3" dur="indefinite"/>
                                        <p:tgtEl>
                                          <p:spTgt spid="83998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4" dur="indefinite"/>
                                        <p:tgtEl>
                                          <p:spTgt spid="8399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5" dur="indefinite"/>
                                        <p:tgtEl>
                                          <p:spTgt spid="8399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5" presetClass="emph" presetSubtype="1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7" dur="indefinite"/>
                                        <p:tgtEl>
                                          <p:spTgt spid="83996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8" dur="indefinite"/>
                                        <p:tgtEl>
                                          <p:spTgt spid="8399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9" dur="indefinite"/>
                                        <p:tgtEl>
                                          <p:spTgt spid="8399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16" dur="indefinite"/>
                                        <p:tgtEl>
                                          <p:spTgt spid="839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7" dur="indefinite"/>
                                        <p:tgtEl>
                                          <p:spTgt spid="839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18" dur="indefinite"/>
                                        <p:tgtEl>
                                          <p:spTgt spid="839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20" dur="indefinite"/>
                                        <p:tgtEl>
                                          <p:spTgt spid="839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1" dur="indefinite"/>
                                        <p:tgtEl>
                                          <p:spTgt spid="839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22" dur="indefinite"/>
                                        <p:tgtEl>
                                          <p:spTgt spid="839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24" dur="indefinite"/>
                                        <p:tgtEl>
                                          <p:spTgt spid="839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5" dur="indefinite"/>
                                        <p:tgtEl>
                                          <p:spTgt spid="839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26" dur="indefinite"/>
                                        <p:tgtEl>
                                          <p:spTgt spid="839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28" dur="indefinite"/>
                                        <p:tgtEl>
                                          <p:spTgt spid="8397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9" dur="indefinite"/>
                                        <p:tgtEl>
                                          <p:spTgt spid="8397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30" dur="indefinite"/>
                                        <p:tgtEl>
                                          <p:spTgt spid="8397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2" dur="indefinite"/>
                                        <p:tgtEl>
                                          <p:spTgt spid="839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43" dur="indefinite"/>
                                        <p:tgtEl>
                                          <p:spTgt spid="839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44" dur="indefinite"/>
                                        <p:tgtEl>
                                          <p:spTgt spid="839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7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0" dur="500"/>
                                        <p:tgtEl>
                                          <p:spTgt spid="8397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3" dur="500"/>
                                        <p:tgtEl>
                                          <p:spTgt spid="83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6" dur="500"/>
                                        <p:tgtEl>
                                          <p:spTgt spid="8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9" dur="500"/>
                                        <p:tgtEl>
                                          <p:spTgt spid="84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63" dur="indefinite"/>
                                        <p:tgtEl>
                                          <p:spTgt spid="8397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64" dur="indefinite"/>
                                        <p:tgtEl>
                                          <p:spTgt spid="8397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5" dur="indefinite"/>
                                        <p:tgtEl>
                                          <p:spTgt spid="8397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69" dur="indefinite"/>
                                        <p:tgtEl>
                                          <p:spTgt spid="8397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70" dur="indefinite"/>
                                        <p:tgtEl>
                                          <p:spTgt spid="8397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71" dur="indefinite"/>
                                        <p:tgtEl>
                                          <p:spTgt spid="8397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4" dur="500"/>
                                        <p:tgtEl>
                                          <p:spTgt spid="84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6" dur="500" fill="hold"/>
                                        <p:tgtEl>
                                          <p:spTgt spid="840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80" dur="indefinite"/>
                                        <p:tgtEl>
                                          <p:spTgt spid="8397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81" dur="indefinite"/>
                                        <p:tgtEl>
                                          <p:spTgt spid="8397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82" dur="indefinite"/>
                                        <p:tgtEl>
                                          <p:spTgt spid="8397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86" dur="indefinite"/>
                                        <p:tgtEl>
                                          <p:spTgt spid="83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87" dur="indefinite"/>
                                        <p:tgtEl>
                                          <p:spTgt spid="83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88" dur="indefinite"/>
                                        <p:tgtEl>
                                          <p:spTgt spid="83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7" dur="500"/>
                                        <p:tgtEl>
                                          <p:spTgt spid="8397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0" dur="500"/>
                                        <p:tgtEl>
                                          <p:spTgt spid="83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3" dur="500"/>
                                        <p:tgtEl>
                                          <p:spTgt spid="839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07" dur="indefinite"/>
                                        <p:tgtEl>
                                          <p:spTgt spid="839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08" dur="indefinite"/>
                                        <p:tgtEl>
                                          <p:spTgt spid="839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09" dur="indefinite"/>
                                        <p:tgtEl>
                                          <p:spTgt spid="839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13" dur="indefinite"/>
                                        <p:tgtEl>
                                          <p:spTgt spid="8397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14" dur="indefinite"/>
                                        <p:tgtEl>
                                          <p:spTgt spid="8397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15" dur="indefinite"/>
                                        <p:tgtEl>
                                          <p:spTgt spid="8397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1" dur="500"/>
                                        <p:tgtEl>
                                          <p:spTgt spid="8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4" dur="500"/>
                                        <p:tgtEl>
                                          <p:spTgt spid="839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28" dur="indefinite"/>
                                        <p:tgtEl>
                                          <p:spTgt spid="8397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29" dur="indefinite"/>
                                        <p:tgtEl>
                                          <p:spTgt spid="8397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30" dur="indefinite"/>
                                        <p:tgtEl>
                                          <p:spTgt spid="8397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37" dur="indefinite"/>
                                        <p:tgtEl>
                                          <p:spTgt spid="8397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38" dur="indefinite"/>
                                        <p:tgtEl>
                                          <p:spTgt spid="8397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39" dur="indefinite"/>
                                        <p:tgtEl>
                                          <p:spTgt spid="8397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41" dur="indefinite"/>
                                        <p:tgtEl>
                                          <p:spTgt spid="8397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42" dur="indefinite"/>
                                        <p:tgtEl>
                                          <p:spTgt spid="8397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43" dur="indefinite"/>
                                        <p:tgtEl>
                                          <p:spTgt spid="8397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47" dur="indefinite"/>
                                        <p:tgtEl>
                                          <p:spTgt spid="8397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48" dur="indefinite"/>
                                        <p:tgtEl>
                                          <p:spTgt spid="8397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49" dur="indefinite"/>
                                        <p:tgtEl>
                                          <p:spTgt spid="8397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53" dur="indefinite"/>
                                        <p:tgtEl>
                                          <p:spTgt spid="83996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54" dur="indefinite"/>
                                        <p:tgtEl>
                                          <p:spTgt spid="8399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55" dur="indefinite"/>
                                        <p:tgtEl>
                                          <p:spTgt spid="8399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61" dur="500"/>
                                        <p:tgtEl>
                                          <p:spTgt spid="839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64" dur="500"/>
                                        <p:tgtEl>
                                          <p:spTgt spid="840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69" dur="indefinite"/>
                                        <p:tgtEl>
                                          <p:spTgt spid="839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70" dur="indefinite"/>
                                        <p:tgtEl>
                                          <p:spTgt spid="839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71" dur="indefinite"/>
                                        <p:tgtEl>
                                          <p:spTgt spid="839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75" dur="indefinite"/>
                                        <p:tgtEl>
                                          <p:spTgt spid="8397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76" dur="indefinite"/>
                                        <p:tgtEl>
                                          <p:spTgt spid="8397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77" dur="indefinite"/>
                                        <p:tgtEl>
                                          <p:spTgt spid="8397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4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0" dur="500"/>
                                        <p:tgtEl>
                                          <p:spTgt spid="8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3" dur="500"/>
                                        <p:tgtEl>
                                          <p:spTgt spid="8407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6" dur="500"/>
                                        <p:tgtEl>
                                          <p:spTgt spid="84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9" dur="500"/>
                                        <p:tgtEl>
                                          <p:spTgt spid="840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93" dur="indefinite"/>
                                        <p:tgtEl>
                                          <p:spTgt spid="8397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94" dur="indefinite"/>
                                        <p:tgtEl>
                                          <p:spTgt spid="8397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95" dur="indefinite"/>
                                        <p:tgtEl>
                                          <p:spTgt spid="8397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99" dur="indefinite"/>
                                        <p:tgtEl>
                                          <p:spTgt spid="8397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00" dur="indefinite"/>
                                        <p:tgtEl>
                                          <p:spTgt spid="8397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01" dur="indefinite"/>
                                        <p:tgtEl>
                                          <p:spTgt spid="8397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03" dur="indefinite"/>
                                        <p:tgtEl>
                                          <p:spTgt spid="8397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04" dur="indefinite"/>
                                        <p:tgtEl>
                                          <p:spTgt spid="8397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05" dur="indefinite"/>
                                        <p:tgtEl>
                                          <p:spTgt spid="8397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09" dur="indefinite"/>
                                        <p:tgtEl>
                                          <p:spTgt spid="8397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10" dur="indefinite"/>
                                        <p:tgtEl>
                                          <p:spTgt spid="8397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11" dur="indefinite"/>
                                        <p:tgtEl>
                                          <p:spTgt spid="8397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15" dur="indefinite"/>
                                        <p:tgtEl>
                                          <p:spTgt spid="8399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16" dur="indefinite"/>
                                        <p:tgtEl>
                                          <p:spTgt spid="8399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17" dur="indefinite"/>
                                        <p:tgtEl>
                                          <p:spTgt spid="8399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2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23" dur="500"/>
                                        <p:tgtEl>
                                          <p:spTgt spid="840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26" dur="500"/>
                                        <p:tgtEl>
                                          <p:spTgt spid="84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29" dur="500"/>
                                        <p:tgtEl>
                                          <p:spTgt spid="840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32" dur="500"/>
                                        <p:tgtEl>
                                          <p:spTgt spid="8407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37" dur="indefinite"/>
                                        <p:tgtEl>
                                          <p:spTgt spid="839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38" dur="indefinite"/>
                                        <p:tgtEl>
                                          <p:spTgt spid="839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39" dur="indefinite"/>
                                        <p:tgtEl>
                                          <p:spTgt spid="839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2" dur="500"/>
                                        <p:tgtEl>
                                          <p:spTgt spid="84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5" dur="500"/>
                                        <p:tgtEl>
                                          <p:spTgt spid="8407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6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8" dur="500"/>
                                        <p:tgtEl>
                                          <p:spTgt spid="840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1" dur="500"/>
                                        <p:tgtEl>
                                          <p:spTgt spid="840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55" dur="indefinite"/>
                                        <p:tgtEl>
                                          <p:spTgt spid="83998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56" dur="indefinite"/>
                                        <p:tgtEl>
                                          <p:spTgt spid="8399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57" dur="indefinite"/>
                                        <p:tgtEl>
                                          <p:spTgt spid="8399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63" dur="500"/>
                                        <p:tgtEl>
                                          <p:spTgt spid="840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66" dur="500"/>
                                        <p:tgtEl>
                                          <p:spTgt spid="840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8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69" dur="500"/>
                                        <p:tgtEl>
                                          <p:spTgt spid="840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72" dur="500"/>
                                        <p:tgtEl>
                                          <p:spTgt spid="8407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77" dur="indefinite"/>
                                        <p:tgtEl>
                                          <p:spTgt spid="839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78" dur="indefinite"/>
                                        <p:tgtEl>
                                          <p:spTgt spid="839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79" dur="indefinite"/>
                                        <p:tgtEl>
                                          <p:spTgt spid="839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0" fill="hold">
                      <p:stCondLst>
                        <p:cond delay="indefinite"/>
                      </p:stCondLst>
                      <p:childTnLst>
                        <p:par>
                          <p:cTn id="481" fill="hold">
                            <p:stCondLst>
                              <p:cond delay="0"/>
                            </p:stCondLst>
                            <p:childTnLst>
                              <p:par>
                                <p:cTn id="482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83" dur="indefinite"/>
                                        <p:tgtEl>
                                          <p:spTgt spid="83995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84" dur="indefinite"/>
                                        <p:tgtEl>
                                          <p:spTgt spid="8399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85" dur="indefinite"/>
                                        <p:tgtEl>
                                          <p:spTgt spid="8399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8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0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0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08" dur="500"/>
                                        <p:tgtEl>
                                          <p:spTgt spid="839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11" dur="500"/>
                                        <p:tgtEl>
                                          <p:spTgt spid="83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14" dur="500"/>
                                        <p:tgtEl>
                                          <p:spTgt spid="839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17" dur="500"/>
                                        <p:tgtEl>
                                          <p:spTgt spid="8397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1" dur="500"/>
                                        <p:tgtEl>
                                          <p:spTgt spid="31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23" dur="500" fill="hold"/>
                                        <p:tgtEl>
                                          <p:spTgt spid="319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4" fill="hold">
                      <p:stCondLst>
                        <p:cond delay="indefinite"/>
                      </p:stCondLst>
                      <p:childTnLst>
                        <p:par>
                          <p:cTn id="525" fill="hold">
                            <p:stCondLst>
                              <p:cond delay="0"/>
                            </p:stCondLst>
                            <p:childTnLst>
                              <p:par>
                                <p:cTn id="52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27" dur="indefinite"/>
                                        <p:tgtEl>
                                          <p:spTgt spid="8397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28" dur="indefinite"/>
                                        <p:tgtEl>
                                          <p:spTgt spid="8397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29" dur="indefinite"/>
                                        <p:tgtEl>
                                          <p:spTgt spid="8397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0" fill="hold">
                      <p:stCondLst>
                        <p:cond delay="indefinite"/>
                      </p:stCondLst>
                      <p:childTnLst>
                        <p:par>
                          <p:cTn id="531" fill="hold">
                            <p:stCondLst>
                              <p:cond delay="0"/>
                            </p:stCondLst>
                            <p:childTnLst>
                              <p:par>
                                <p:cTn id="532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3" dur="500"/>
                                        <p:tgtEl>
                                          <p:spTgt spid="840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6" dur="500"/>
                                        <p:tgtEl>
                                          <p:spTgt spid="840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9" dur="500"/>
                                        <p:tgtEl>
                                          <p:spTgt spid="319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42" dur="500"/>
                                        <p:tgtEl>
                                          <p:spTgt spid="839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45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48" dur="500"/>
                                        <p:tgtEl>
                                          <p:spTgt spid="83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51" dur="500"/>
                                        <p:tgtEl>
                                          <p:spTgt spid="839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54" dur="500"/>
                                        <p:tgtEl>
                                          <p:spTgt spid="8397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3" grpId="0" build="allAtOnce"/>
      <p:bldP spid="83974" grpId="0" build="allAtOnce" animBg="1"/>
      <p:bldP spid="83974" grpId="1" build="allAtOnce" animBg="1"/>
      <p:bldP spid="83975" grpId="0"/>
      <p:bldP spid="83975" grpId="1"/>
      <p:bldP spid="83976" grpId="0" build="allAtOnce" animBg="1"/>
      <p:bldP spid="83976" grpId="1" build="allAtOnce" animBg="1"/>
      <p:bldP spid="83977" grpId="0"/>
      <p:bldP spid="83977" grpId="1"/>
      <p:bldP spid="83995" grpId="0"/>
      <p:bldP spid="83996" grpId="0"/>
      <p:bldP spid="83996" grpId="1"/>
      <p:bldP spid="83996" grpId="2"/>
      <p:bldP spid="83997" grpId="0"/>
      <p:bldP spid="83997" grpId="1"/>
      <p:bldP spid="83997" grpId="2"/>
      <p:bldP spid="83998" grpId="0"/>
      <p:bldP spid="83998" grpId="1"/>
      <p:bldP spid="83998" grpId="2"/>
      <p:bldP spid="84043" grpId="0" animBg="1"/>
      <p:bldP spid="84043" grpId="1" animBg="1"/>
      <p:bldP spid="84043" grpId="2" animBg="1"/>
      <p:bldP spid="84043" grpId="3" animBg="1"/>
      <p:bldP spid="84070" grpId="0" build="allAtOnce" animBg="1"/>
      <p:bldP spid="84070" grpId="1" build="allAtOnce" animBg="1"/>
      <p:bldP spid="84071" grpId="0" animBg="1"/>
      <p:bldP spid="84071" grpId="1" animBg="1"/>
      <p:bldP spid="84072" grpId="0" build="allAtOnce" animBg="1"/>
      <p:bldP spid="84072" grpId="1" build="allAtOnce" animBg="1"/>
      <p:bldP spid="25" grpId="0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31" grpId="0"/>
      <p:bldP spid="31" grpId="1"/>
      <p:bldP spid="31" grpId="2"/>
      <p:bldP spid="32" grpId="0" animBg="1"/>
      <p:bldP spid="32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דוגמא איך </a:t>
            </a:r>
            <a:r>
              <a:rPr lang="he-IL" b="1" smtClean="0"/>
              <a:t>לא</a:t>
            </a:r>
            <a:r>
              <a:rPr lang="he-IL" smtClean="0"/>
              <a:t> כותבים פונקציה</a:t>
            </a:r>
            <a:endParaRPr lang="en-US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229600" cy="4530725"/>
          </a:xfrm>
        </p:spPr>
        <p:txBody>
          <a:bodyPr/>
          <a:lstStyle/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#include &lt;iostream&gt;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using namespace std;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8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void power()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	int </a:t>
            </a:r>
            <a:r>
              <a:rPr lang="en-US" sz="1800" b="1" noProof="1" smtClean="0"/>
              <a:t>base, exponent</a:t>
            </a:r>
            <a:r>
              <a:rPr lang="en-US" sz="1800" noProof="1" smtClean="0"/>
              <a:t>, i, result=1;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	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	</a:t>
            </a:r>
            <a:r>
              <a:rPr lang="en-US" sz="1800" b="1" noProof="1" smtClean="0"/>
              <a:t>cout &lt;&lt; "Please enter base and exponent: ";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noProof="1" smtClean="0"/>
              <a:t>	cin &gt;&gt; base &gt;&gt; exponent;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800" b="1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	for (i=0 ; i &lt; exponent ; i++)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		result *= base;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8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noProof="1" smtClean="0"/>
              <a:t>	cout &lt;&lt; "The result is “ &lt;&lt; result &lt;&lt; endl;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}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void main()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	power();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}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8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8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800" smtClean="0"/>
          </a:p>
        </p:txBody>
      </p:sp>
      <p:sp>
        <p:nvSpPr>
          <p:cNvPr id="57348" name="Line 4"/>
          <p:cNvSpPr>
            <a:spLocks noChangeShapeType="1"/>
          </p:cNvSpPr>
          <p:nvPr/>
        </p:nvSpPr>
        <p:spPr bwMode="auto">
          <a:xfrm flipV="1">
            <a:off x="381000" y="1524000"/>
            <a:ext cx="4800600" cy="5105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49" name="Line 5"/>
          <p:cNvSpPr>
            <a:spLocks noChangeShapeType="1"/>
          </p:cNvSpPr>
          <p:nvPr/>
        </p:nvSpPr>
        <p:spPr bwMode="auto">
          <a:xfrm flipH="1" flipV="1">
            <a:off x="609600" y="1524000"/>
            <a:ext cx="4495800" cy="495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BED50004-C412-4AC3-BD1D-448304C30276}" type="slidenum">
              <a:rPr lang="he-IL" smtClean="0">
                <a:cs typeface="Arial" pitchFamily="34" charset="0"/>
              </a:rPr>
              <a:pPr algn="r" rtl="1"/>
              <a:t>34</a:t>
            </a:fld>
            <a:endParaRPr lang="he-IL" smtClean="0">
              <a:cs typeface="Arial" pitchFamily="34" charset="0"/>
            </a:endParaRPr>
          </a:p>
          <a:p>
            <a:pPr algn="r"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algn="r" rtl="1"/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68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6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6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68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368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68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  <p:bldP spid="57348" grpId="0" animBg="1"/>
      <p:bldP spid="5734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7813"/>
            <a:ext cx="8458200" cy="1139825"/>
          </a:xfrm>
        </p:spPr>
        <p:txBody>
          <a:bodyPr/>
          <a:lstStyle/>
          <a:p>
            <a:pPr algn="r"/>
            <a:r>
              <a:rPr lang="he-IL" sz="4000" smtClean="0"/>
              <a:t>מדוע לא לכתוב קוד כמו הדוגמא הקודמת?</a:t>
            </a:r>
            <a:endParaRPr lang="en-US" sz="4000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he-IL" sz="2400" smtClean="0"/>
              <a:t>ניתן לעקוף חלקית את הרעיון של העברת ארגומנטים והחזרת ערך מפונקציות ע"י כך שפונקציה תבקש מהמשתמש את הנתונים ותדפיס בסוף את התוצאה</a:t>
            </a:r>
          </a:p>
          <a:p>
            <a:pPr lvl="1"/>
            <a:r>
              <a:rPr lang="he-IL" sz="2000" smtClean="0"/>
              <a:t>למשל, כמו בדוגמא הקודמת, הפונקציה המחשבת חזקה לא קיבלה פרמטרים ולא החזירה את התוצאה</a:t>
            </a:r>
          </a:p>
          <a:p>
            <a:r>
              <a:rPr lang="he-IL" sz="2400" b="1" smtClean="0"/>
              <a:t>לא נעשה זאת!</a:t>
            </a:r>
          </a:p>
          <a:p>
            <a:r>
              <a:rPr lang="he-IL" sz="2400" smtClean="0"/>
              <a:t>נמנע מלקלוט קלט בתוך פונקציה, אלא אם זה יעוד הפונקציה</a:t>
            </a:r>
          </a:p>
          <a:p>
            <a:r>
              <a:rPr lang="he-IL" sz="2400" u="sng" smtClean="0"/>
              <a:t>הסיבה</a:t>
            </a:r>
            <a:r>
              <a:rPr lang="he-IL" sz="2400" smtClean="0"/>
              <a:t>: יתכן ופונקציה אחרת צריכה להשתמש בנתון המתקבל או להעביר נתון, ולא ניתן לצפות מי ישתמש בפונקציה שלנו</a:t>
            </a:r>
          </a:p>
          <a:p>
            <a:pPr lvl="1"/>
            <a:r>
              <a:rPr lang="he-IL" sz="2000" smtClean="0"/>
              <a:t>דוגמא: כמו בפונקציה</a:t>
            </a:r>
            <a:r>
              <a:rPr lang="en-US" sz="2000" smtClean="0"/>
              <a:t> </a:t>
            </a:r>
            <a:r>
              <a:rPr lang="he-IL" sz="2000" smtClean="0"/>
              <a:t> </a:t>
            </a:r>
            <a:r>
              <a:rPr lang="en-US" sz="2000" smtClean="0"/>
              <a:t>distance</a:t>
            </a:r>
            <a:r>
              <a:rPr lang="he-IL" sz="2000" smtClean="0"/>
              <a:t> הקוראת ל- </a:t>
            </a:r>
            <a:r>
              <a:rPr lang="en-US" sz="2000" smtClean="0"/>
              <a:t>power</a:t>
            </a:r>
            <a:endParaRPr lang="he-IL" sz="2000" smtClean="0"/>
          </a:p>
          <a:p>
            <a:r>
              <a:rPr lang="he-IL" sz="2400" smtClean="0"/>
              <a:t>כדי לבדוק פונקציה, נקלוט את הנתונים ב- </a:t>
            </a:r>
            <a:r>
              <a:rPr lang="en-US" sz="2400" smtClean="0"/>
              <a:t>main</a:t>
            </a:r>
            <a:r>
              <a:rPr lang="he-IL" sz="2400" smtClean="0"/>
              <a:t> ונעבירם לפונקציה. את התוצאה נדפיס ב- </a:t>
            </a:r>
            <a:r>
              <a:rPr lang="en-US" sz="2400" smtClean="0"/>
              <a:t>main</a:t>
            </a:r>
            <a:r>
              <a:rPr lang="he-IL" sz="2400" smtClean="0"/>
              <a:t>.</a:t>
            </a:r>
            <a:endParaRPr lang="en-US" sz="2400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A7B81F8E-891D-48F1-8AFA-45C7064BE852}" type="slidenum">
              <a:rPr lang="he-IL" smtClean="0">
                <a:cs typeface="Arial" pitchFamily="34" charset="0"/>
              </a:rPr>
              <a:pPr algn="r" rtl="1"/>
              <a:t>35</a:t>
            </a:fld>
            <a:endParaRPr lang="he-IL" dirty="0" smtClean="0">
              <a:cs typeface="Arial" pitchFamily="34" charset="0"/>
            </a:endParaRPr>
          </a:p>
          <a:p>
            <a:pPr algn="r" rtl="1"/>
            <a:r>
              <a:rPr lang="en-US" dirty="0" smtClean="0">
                <a:cs typeface="Arial" pitchFamily="34" charset="0"/>
              </a:rPr>
              <a:t>© Keren </a:t>
            </a:r>
            <a:r>
              <a:rPr lang="en-US" dirty="0" err="1" smtClean="0">
                <a:cs typeface="Arial" pitchFamily="34" charset="0"/>
              </a:rPr>
              <a:t>Kalif</a:t>
            </a:r>
            <a:endParaRPr lang="en-US" dirty="0" smtClean="0">
              <a:cs typeface="Arial" pitchFamily="34" charset="0"/>
            </a:endParaRPr>
          </a:p>
          <a:p>
            <a:pPr algn="r" rtl="1"/>
            <a:endParaRPr lang="en-US" dirty="0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he-IL" sz="4000" smtClean="0"/>
              <a:t>מדוע לא לכתוב קוד כמו הדוגמא הקודמת?</a:t>
            </a:r>
            <a:endParaRPr lang="en-US" sz="4000" smtClean="0"/>
          </a:p>
        </p:txBody>
      </p:sp>
      <p:graphicFrame>
        <p:nvGraphicFramePr>
          <p:cNvPr id="6" name="Rectangle 4"/>
          <p:cNvGraphicFramePr>
            <a:graphicFrameLocks noGrp="1"/>
          </p:cNvGraphicFramePr>
          <p:nvPr>
            <p:ph sz="quarter" idx="1"/>
          </p:nvPr>
        </p:nvGraphicFramePr>
        <p:xfrm>
          <a:off x="4686300" y="4114800"/>
          <a:ext cx="0" cy="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8" name="משוואה" r:id="rId3" imgW="0" imgH="0" progId="Equation.3">
                  <p:embed/>
                </p:oleObj>
              </mc:Choice>
              <mc:Fallback>
                <p:oleObj name="משוואה" r:id="rId3" imgW="0" imgH="0" progId="Equation.3">
                  <p:embed/>
                  <p:pic>
                    <p:nvPicPr>
                      <p:cNvPr id="0" name="AutoShape 2"/>
                      <p:cNvPicPr>
                        <a:picLocks noGrp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6300" y="4114800"/>
                        <a:ext cx="0" cy="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1600200" y="2895600"/>
            <a:ext cx="5791200" cy="2895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 flipH="1" flipV="1">
            <a:off x="7467600" y="3505200"/>
            <a:ext cx="609600" cy="1588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9" name="TextBox 8"/>
          <p:cNvSpPr txBox="1"/>
          <p:nvPr/>
        </p:nvSpPr>
        <p:spPr>
          <a:xfrm>
            <a:off x="8077200" y="3378875"/>
            <a:ext cx="838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x1</a:t>
            </a:r>
          </a:p>
          <a:p>
            <a:endParaRPr lang="en-US" dirty="0" smtClean="0"/>
          </a:p>
          <a:p>
            <a:r>
              <a:rPr lang="en-US" dirty="0" smtClean="0"/>
              <a:t>y1</a:t>
            </a:r>
          </a:p>
          <a:p>
            <a:endParaRPr lang="en-US" dirty="0" smtClean="0"/>
          </a:p>
          <a:p>
            <a:r>
              <a:rPr lang="en-US" dirty="0" smtClean="0"/>
              <a:t>x2</a:t>
            </a:r>
          </a:p>
          <a:p>
            <a:endParaRPr lang="en-US" dirty="0" smtClean="0"/>
          </a:p>
          <a:p>
            <a:r>
              <a:rPr lang="en-US" dirty="0" smtClean="0"/>
              <a:t>y2</a:t>
            </a:r>
            <a:endParaRPr lang="en-US" dirty="0"/>
          </a:p>
        </p:txBody>
      </p:sp>
      <p:cxnSp>
        <p:nvCxnSpPr>
          <p:cNvPr id="10" name="Straight Arrow Connector 7"/>
          <p:cNvCxnSpPr>
            <a:cxnSpLocks noChangeShapeType="1"/>
          </p:cNvCxnSpPr>
          <p:nvPr/>
        </p:nvCxnSpPr>
        <p:spPr bwMode="auto">
          <a:xfrm flipH="1" flipV="1">
            <a:off x="7467600" y="4113212"/>
            <a:ext cx="609600" cy="1588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1" name="Straight Arrow Connector 7"/>
          <p:cNvCxnSpPr>
            <a:cxnSpLocks noChangeShapeType="1"/>
          </p:cNvCxnSpPr>
          <p:nvPr/>
        </p:nvCxnSpPr>
        <p:spPr bwMode="auto">
          <a:xfrm flipH="1" flipV="1">
            <a:off x="7467600" y="4722812"/>
            <a:ext cx="609600" cy="1588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" name="Straight Arrow Connector 7"/>
          <p:cNvCxnSpPr>
            <a:cxnSpLocks noChangeShapeType="1"/>
          </p:cNvCxnSpPr>
          <p:nvPr/>
        </p:nvCxnSpPr>
        <p:spPr bwMode="auto">
          <a:xfrm flipH="1" flipV="1">
            <a:off x="7467600" y="5334000"/>
            <a:ext cx="609600" cy="1588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" name="Straight Arrow Connector 7"/>
          <p:cNvCxnSpPr>
            <a:cxnSpLocks noChangeShapeType="1"/>
          </p:cNvCxnSpPr>
          <p:nvPr/>
        </p:nvCxnSpPr>
        <p:spPr bwMode="auto">
          <a:xfrm flipH="1" flipV="1">
            <a:off x="914400" y="4265612"/>
            <a:ext cx="609600" cy="1588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4" name="TextBox 13"/>
          <p:cNvSpPr txBox="1"/>
          <p:nvPr/>
        </p:nvSpPr>
        <p:spPr>
          <a:xfrm>
            <a:off x="152400" y="40386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00200" y="28956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distance</a:t>
            </a:r>
            <a:endParaRPr lang="en-US" b="1" dirty="0"/>
          </a:p>
        </p:txBody>
      </p:sp>
      <p:grpSp>
        <p:nvGrpSpPr>
          <p:cNvPr id="2" name="Group 15"/>
          <p:cNvGrpSpPr/>
          <p:nvPr/>
        </p:nvGrpSpPr>
        <p:grpSpPr>
          <a:xfrm>
            <a:off x="4648200" y="3352800"/>
            <a:ext cx="1219200" cy="914400"/>
            <a:chOff x="4953000" y="3505200"/>
            <a:chExt cx="2057400" cy="914400"/>
          </a:xfrm>
        </p:grpSpPr>
        <p:sp>
          <p:nvSpPr>
            <p:cNvPr id="17" name="Rectangle 16"/>
            <p:cNvSpPr/>
            <p:nvPr/>
          </p:nvSpPr>
          <p:spPr>
            <a:xfrm>
              <a:off x="4953000" y="3505200"/>
              <a:ext cx="2057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953000" y="3505200"/>
              <a:ext cx="19288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power</a:t>
              </a:r>
              <a:endParaRPr lang="en-US" b="1" dirty="0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4648200" y="4572000"/>
            <a:ext cx="1219200" cy="914400"/>
            <a:chOff x="4953000" y="3505200"/>
            <a:chExt cx="2057400" cy="914400"/>
          </a:xfrm>
        </p:grpSpPr>
        <p:sp>
          <p:nvSpPr>
            <p:cNvPr id="20" name="Rectangle 19"/>
            <p:cNvSpPr/>
            <p:nvPr/>
          </p:nvSpPr>
          <p:spPr>
            <a:xfrm>
              <a:off x="4953000" y="3505200"/>
              <a:ext cx="2057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53000" y="3505200"/>
              <a:ext cx="16716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power</a:t>
              </a:r>
              <a:endParaRPr lang="en-US" b="1" dirty="0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3505200" y="4114800"/>
            <a:ext cx="5334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+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32"/>
          <p:cNvGrpSpPr/>
          <p:nvPr/>
        </p:nvGrpSpPr>
        <p:grpSpPr>
          <a:xfrm>
            <a:off x="1904999" y="3886200"/>
            <a:ext cx="1447800" cy="990600"/>
            <a:chOff x="4438650" y="3505200"/>
            <a:chExt cx="2443163" cy="990600"/>
          </a:xfrm>
        </p:grpSpPr>
        <p:sp>
          <p:nvSpPr>
            <p:cNvPr id="34" name="Rectangle 33"/>
            <p:cNvSpPr/>
            <p:nvPr/>
          </p:nvSpPr>
          <p:spPr>
            <a:xfrm>
              <a:off x="4438650" y="3581400"/>
              <a:ext cx="2057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953000" y="3505200"/>
              <a:ext cx="19288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sqrt</a:t>
              </a:r>
              <a:endParaRPr lang="en-US" b="1" dirty="0"/>
            </a:p>
          </p:txBody>
        </p:sp>
      </p:grpSp>
      <p:cxnSp>
        <p:nvCxnSpPr>
          <p:cNvPr id="36" name="Straight Arrow Connector 7"/>
          <p:cNvCxnSpPr>
            <a:cxnSpLocks noChangeShapeType="1"/>
          </p:cNvCxnSpPr>
          <p:nvPr/>
        </p:nvCxnSpPr>
        <p:spPr bwMode="auto">
          <a:xfrm flipH="1" flipV="1">
            <a:off x="3124200" y="4343400"/>
            <a:ext cx="381000" cy="1588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7" name="Straight Arrow Connector 7"/>
          <p:cNvCxnSpPr>
            <a:cxnSpLocks noChangeShapeType="1"/>
          </p:cNvCxnSpPr>
          <p:nvPr/>
        </p:nvCxnSpPr>
        <p:spPr bwMode="auto">
          <a:xfrm flipH="1" flipV="1">
            <a:off x="1524000" y="4267200"/>
            <a:ext cx="381000" cy="1588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8" name="Rectangle 37"/>
          <p:cNvSpPr/>
          <p:nvPr/>
        </p:nvSpPr>
        <p:spPr>
          <a:xfrm>
            <a:off x="2133600" y="1524000"/>
            <a:ext cx="4724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>
                <a:latin typeface="Arial" pitchFamily="34" charset="0"/>
                <a:cs typeface="Arial" pitchFamily="34" charset="0"/>
              </a:rPr>
              <a:t>אם הפונקציה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power</a:t>
            </a:r>
            <a:r>
              <a:rPr lang="he-IL" b="1" dirty="0" smtClean="0">
                <a:latin typeface="Arial" pitchFamily="34" charset="0"/>
                <a:cs typeface="Arial" pitchFamily="34" charset="0"/>
              </a:rPr>
              <a:t> אינה מקבלת ערכים, אלא קולטת מהמשתמש, לא ניתן להעביר אליה תוצאת חישוב כמו שנדרש בשאלה זו...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A7B81F8E-891D-48F1-8AFA-45C7064BE852}" type="slidenum">
              <a:rPr lang="he-IL" smtClean="0">
                <a:cs typeface="Arial" pitchFamily="34" charset="0"/>
              </a:rPr>
              <a:pPr algn="r" rtl="1"/>
              <a:t>36</a:t>
            </a:fld>
            <a:endParaRPr lang="he-IL" dirty="0" smtClean="0">
              <a:cs typeface="Arial" pitchFamily="34" charset="0"/>
            </a:endParaRPr>
          </a:p>
          <a:p>
            <a:pPr algn="r" rtl="1"/>
            <a:r>
              <a:rPr lang="en-US" dirty="0" smtClean="0">
                <a:cs typeface="Arial" pitchFamily="34" charset="0"/>
              </a:rPr>
              <a:t>© Keren </a:t>
            </a:r>
            <a:r>
              <a:rPr lang="en-US" dirty="0" err="1" smtClean="0">
                <a:cs typeface="Arial" pitchFamily="34" charset="0"/>
              </a:rPr>
              <a:t>Kalif</a:t>
            </a:r>
            <a:endParaRPr lang="en-US" dirty="0" smtClean="0">
              <a:cs typeface="Arial" pitchFamily="34" charset="0"/>
            </a:endParaRPr>
          </a:p>
          <a:p>
            <a:pPr algn="r" rtl="1"/>
            <a:endParaRPr lang="en-US" dirty="0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4" grpId="0"/>
      <p:bldP spid="15" grpId="0"/>
      <p:bldP spid="32" grpId="0" animBg="1"/>
      <p:bldP spid="3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he-IL" smtClean="0"/>
              <a:t>כל תוכנית בשפת תכנות עילית, ובפרט שפת ++</a:t>
            </a:r>
            <a:r>
              <a:rPr lang="en-US" smtClean="0"/>
              <a:t>C</a:t>
            </a:r>
            <a:r>
              <a:rPr lang="he-IL" smtClean="0"/>
              <a:t>, מורכבת מאוסף של פונקציות</a:t>
            </a:r>
          </a:p>
          <a:p>
            <a:pPr>
              <a:lnSpc>
                <a:spcPct val="90000"/>
              </a:lnSpc>
            </a:pPr>
            <a:r>
              <a:rPr lang="he-IL" smtClean="0"/>
              <a:t>קיימות פונקציות ספריה בשפה אותן ניתן להכליל בתוכנית ולקרוא להן בכל מקום בו נרצה ולהשתמש בהן כמה פעמים שנרצה</a:t>
            </a:r>
          </a:p>
          <a:p>
            <a:pPr lvl="1">
              <a:lnSpc>
                <a:spcPct val="90000"/>
              </a:lnSpc>
            </a:pPr>
            <a:r>
              <a:rPr lang="he-IL" smtClean="0"/>
              <a:t>למשל כאשר עושים:</a:t>
            </a:r>
          </a:p>
          <a:p>
            <a:pPr lvl="1" algn="l" rtl="0">
              <a:lnSpc>
                <a:spcPct val="90000"/>
              </a:lnSpc>
              <a:buFont typeface="Wingdings" pitchFamily="2" charset="2"/>
              <a:buNone/>
            </a:pPr>
            <a:r>
              <a:rPr lang="he-IL" smtClean="0"/>
              <a:t> </a:t>
            </a:r>
            <a:r>
              <a:rPr lang="en-US" smtClean="0"/>
              <a:t>#include &lt;iostream&gt;</a:t>
            </a:r>
            <a:r>
              <a:rPr lang="he-IL" smtClean="0"/>
              <a:t>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he-IL" smtClean="0"/>
              <a:t>	ניתן להשתמש בפונקציות המוגדרות בספריה זו בכל מיני מקומות בקוד (למשל </a:t>
            </a:r>
            <a:r>
              <a:rPr lang="en-US" smtClean="0"/>
              <a:t>cin, cout</a:t>
            </a:r>
            <a:r>
              <a:rPr lang="he-IL" smtClean="0"/>
              <a:t>)</a:t>
            </a:r>
          </a:p>
          <a:p>
            <a:pPr>
              <a:lnSpc>
                <a:spcPct val="90000"/>
              </a:lnSpc>
            </a:pPr>
            <a:r>
              <a:rPr lang="he-IL" smtClean="0"/>
              <a:t>גם אנו יכולים לכתוב פונקציות או ספריות של פונקציות, שאותן ניתן להכליל ולהשתמש בהן כרצוננו 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פונקציות ספריה</a:t>
            </a:r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7D9FE414-EDF5-490C-AEA0-0213AFAD7C65}" type="slidenum">
              <a:rPr lang="he-IL" smtClean="0">
                <a:cs typeface="Arial" pitchFamily="34" charset="0"/>
              </a:rPr>
              <a:pPr algn="r" rtl="1"/>
              <a:t>37</a:t>
            </a:fld>
            <a:endParaRPr lang="he-IL" smtClean="0">
              <a:cs typeface="Arial" pitchFamily="34" charset="0"/>
            </a:endParaRPr>
          </a:p>
          <a:p>
            <a:pPr algn="r"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algn="r" rtl="1"/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יצירת קובץ ספריה</a:t>
            </a:r>
            <a:endParaRPr lang="en-US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he-IL" smtClean="0"/>
              <a:t>עד כה השתמשנו בפונקציות שקיבלנו משפת </a:t>
            </a:r>
            <a:r>
              <a:rPr lang="en-US" smtClean="0"/>
              <a:t>C</a:t>
            </a:r>
            <a:endParaRPr lang="he-IL" smtClean="0"/>
          </a:p>
          <a:p>
            <a:pPr>
              <a:lnSpc>
                <a:spcPct val="90000"/>
              </a:lnSpc>
            </a:pPr>
            <a:r>
              <a:rPr lang="he-IL" smtClean="0"/>
              <a:t>כל פונקציה כזו נכתבה בספריה שאליה ביצענו </a:t>
            </a:r>
            <a:r>
              <a:rPr lang="en-US" smtClean="0"/>
              <a:t>include</a:t>
            </a:r>
            <a:endParaRPr lang="he-IL" smtClean="0"/>
          </a:p>
          <a:p>
            <a:pPr lvl="1">
              <a:lnSpc>
                <a:spcPct val="90000"/>
              </a:lnSpc>
            </a:pPr>
            <a:r>
              <a:rPr lang="he-IL" smtClean="0"/>
              <a:t>למשל כדי להשתמש בפונקציות של מחרוזות, עשינו </a:t>
            </a:r>
          </a:p>
          <a:p>
            <a:pPr lvl="1"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#include &lt;string.h&gt;</a:t>
            </a:r>
          </a:p>
          <a:p>
            <a:pPr>
              <a:lnSpc>
                <a:spcPct val="90000"/>
              </a:lnSpc>
            </a:pPr>
            <a:r>
              <a:rPr lang="he-IL" smtClean="0"/>
              <a:t>כדי לייצר ספריה משלנו נייצר 2 קבצים חדשים:</a:t>
            </a:r>
          </a:p>
          <a:p>
            <a:pPr lvl="1">
              <a:lnSpc>
                <a:spcPct val="90000"/>
              </a:lnSpc>
            </a:pPr>
            <a:r>
              <a:rPr lang="en-US" b="1" smtClean="0"/>
              <a:t>&lt;file_name&gt;.h</a:t>
            </a:r>
            <a:r>
              <a:rPr lang="he-IL" b="1" smtClean="0"/>
              <a:t> </a:t>
            </a:r>
            <a:r>
              <a:rPr lang="he-IL" smtClean="0"/>
              <a:t>הוא קובץ אשר יכלול את ה- </a:t>
            </a:r>
            <a:r>
              <a:rPr lang="en-US" smtClean="0"/>
              <a:t>prototypes</a:t>
            </a:r>
            <a:r>
              <a:rPr lang="he-IL" smtClean="0"/>
              <a:t> של הפונקציות, ואליו אח"כ נעשה </a:t>
            </a:r>
            <a:r>
              <a:rPr lang="en-US" smtClean="0"/>
              <a:t>include</a:t>
            </a:r>
            <a:r>
              <a:rPr lang="he-IL" smtClean="0"/>
              <a:t> מהקובץ שירצה להשתמש בפונקציות המוגדרות בו</a:t>
            </a:r>
            <a:endParaRPr lang="en-US" smtClean="0"/>
          </a:p>
          <a:p>
            <a:pPr lvl="1">
              <a:lnSpc>
                <a:spcPct val="90000"/>
              </a:lnSpc>
            </a:pPr>
            <a:r>
              <a:rPr lang="en-US" b="1" smtClean="0"/>
              <a:t>&lt;file_name&gt;.cpp</a:t>
            </a:r>
            <a:r>
              <a:rPr lang="he-IL" b="1" smtClean="0"/>
              <a:t> </a:t>
            </a:r>
            <a:r>
              <a:rPr lang="he-IL" smtClean="0"/>
              <a:t>הוא קובץ שיכיל </a:t>
            </a:r>
            <a:r>
              <a:rPr lang="en-US" smtClean="0"/>
              <a:t>include</a:t>
            </a:r>
            <a:r>
              <a:rPr lang="he-IL" smtClean="0"/>
              <a:t> לקובץ ה- </a:t>
            </a:r>
            <a:r>
              <a:rPr lang="en-US" smtClean="0"/>
              <a:t>header</a:t>
            </a:r>
            <a:r>
              <a:rPr lang="he-IL" smtClean="0"/>
              <a:t> התואם ויממש את הפונקציות המוגדרות בו</a:t>
            </a:r>
          </a:p>
          <a:p>
            <a:pPr>
              <a:lnSpc>
                <a:spcPct val="90000"/>
              </a:lnSpc>
            </a:pPr>
            <a:r>
              <a:rPr lang="en-US" smtClean="0"/>
              <a:t>include</a:t>
            </a:r>
            <a:r>
              <a:rPr lang="he-IL" smtClean="0"/>
              <a:t> לספריה שכתבנו יהיו בתוך ""</a:t>
            </a:r>
            <a:r>
              <a:rPr lang="en-US" smtClean="0"/>
              <a:t> </a:t>
            </a:r>
            <a:r>
              <a:rPr lang="he-IL" smtClean="0"/>
              <a:t>(גרשיים) ולא בתוך &lt;&gt;</a:t>
            </a:r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C200A9F3-7EFE-48FC-A1B3-D707ED78C850}" type="slidenum">
              <a:rPr lang="he-IL" smtClean="0">
                <a:cs typeface="Arial" pitchFamily="34" charset="0"/>
              </a:rPr>
              <a:pPr algn="r" rtl="1"/>
              <a:t>38</a:t>
            </a:fld>
            <a:endParaRPr lang="he-IL" smtClean="0">
              <a:cs typeface="Arial" pitchFamily="34" charset="0"/>
            </a:endParaRPr>
          </a:p>
          <a:p>
            <a:pPr algn="r"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algn="r" rtl="1"/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דוגמא – ספריה המטפלת בתווים (1)</a:t>
            </a:r>
            <a:endParaRPr lang="en-US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3505200" cy="2362200"/>
          </a:xfrm>
        </p:spPr>
        <p:txBody>
          <a:bodyPr/>
          <a:lstStyle/>
          <a:p>
            <a:pPr algn="l" rtl="0">
              <a:buFont typeface="Wingdings" pitchFamily="2" charset="2"/>
              <a:buNone/>
            </a:pPr>
            <a:r>
              <a:rPr lang="en-US" sz="2000" noProof="1" smtClean="0">
                <a:solidFill>
                  <a:srgbClr val="33CC33"/>
                </a:solidFill>
              </a:rPr>
              <a:t>// prototypes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noProof="1" smtClean="0"/>
              <a:t>int isSmallLetter(char);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noProof="1" smtClean="0"/>
              <a:t>int isCapitalLetter(char);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noProof="1" smtClean="0"/>
              <a:t>int isAlpha(char);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noProof="1" smtClean="0"/>
              <a:t>int isDigit(char);</a:t>
            </a:r>
            <a:endParaRPr lang="en-US" sz="2000" smtClean="0"/>
          </a:p>
        </p:txBody>
      </p:sp>
      <p:sp>
        <p:nvSpPr>
          <p:cNvPr id="35844" name="Text Box 5"/>
          <p:cNvSpPr txBox="1">
            <a:spLocks noChangeArrowheads="1"/>
          </p:cNvSpPr>
          <p:nvPr/>
        </p:nvSpPr>
        <p:spPr bwMode="auto">
          <a:xfrm>
            <a:off x="4419600" y="1524000"/>
            <a:ext cx="41910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he-IL" sz="2800"/>
              <a:t>הקובץ </a:t>
            </a:r>
            <a:r>
              <a:rPr lang="en-US" sz="2800"/>
              <a:t>character.h</a:t>
            </a:r>
          </a:p>
        </p:txBody>
      </p:sp>
      <p:sp>
        <p:nvSpPr>
          <p:cNvPr id="3891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DD9409D6-2663-462A-BDE9-7BA423A6151E}" type="slidenum">
              <a:rPr lang="he-IL" smtClean="0">
                <a:cs typeface="Arial" pitchFamily="34" charset="0"/>
              </a:rPr>
              <a:pPr algn="r" rtl="1"/>
              <a:t>39</a:t>
            </a:fld>
            <a:endParaRPr lang="he-IL" smtClean="0">
              <a:cs typeface="Arial" pitchFamily="34" charset="0"/>
            </a:endParaRPr>
          </a:p>
          <a:p>
            <a:pPr algn="r"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algn="r" rtl="1"/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  <p:bldP spid="358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דוגמא לשימוש בפונקציה</a:t>
            </a:r>
            <a:endParaRPr 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 smtClean="0"/>
              <a:t>#include &lt;iostream&gt;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 smtClean="0"/>
              <a:t>using namespace std;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endParaRPr lang="en-US" sz="2000" noProof="1" smtClean="0"/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 smtClean="0"/>
              <a:t>void main()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 smtClean="0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noProof="1" smtClean="0"/>
              <a:t>	</a:t>
            </a:r>
            <a:r>
              <a:rPr lang="en-US" sz="2000" smtClean="0"/>
              <a:t>int num, size;</a:t>
            </a:r>
          </a:p>
          <a:p>
            <a:pPr algn="l" rtl="0">
              <a:buFont typeface="Wingdings" pitchFamily="2" charset="2"/>
              <a:buNone/>
            </a:pPr>
            <a:endParaRPr lang="he-IL" sz="2000" smtClean="0"/>
          </a:p>
          <a:p>
            <a:pPr algn="l" rtl="0">
              <a:buFont typeface="Wingdings" pitchFamily="2" charset="2"/>
              <a:buNone/>
            </a:pPr>
            <a:r>
              <a:rPr lang="en-US" sz="2000" smtClean="0"/>
              <a:t>	size = sizeof(num);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smtClean="0"/>
              <a:t>	cout &lt;&lt; "the variable 'num' uses “ &lt;&lt; size &lt;&lt; “ bytes\n”;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noProof="1" smtClean="0"/>
              <a:t>}</a:t>
            </a:r>
            <a:endParaRPr lang="en-US" sz="2000" smtClean="0"/>
          </a:p>
        </p:txBody>
      </p:sp>
      <p:sp>
        <p:nvSpPr>
          <p:cNvPr id="53256" name="AutoShape 8"/>
          <p:cNvSpPr>
            <a:spLocks noChangeArrowheads="1"/>
          </p:cNvSpPr>
          <p:nvPr/>
        </p:nvSpPr>
        <p:spPr bwMode="auto">
          <a:xfrm>
            <a:off x="4876800" y="3124200"/>
            <a:ext cx="1600200" cy="381000"/>
          </a:xfrm>
          <a:prstGeom prst="wedgeRectCallout">
            <a:avLst>
              <a:gd name="adj1" fmla="val -211324"/>
              <a:gd name="adj2" fmla="val 21543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he-IL" b="1">
                <a:solidFill>
                  <a:schemeClr val="bg1"/>
                </a:solidFill>
              </a:rPr>
              <a:t>שם הפונקציה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53257" name="AutoShape 9"/>
          <p:cNvSpPr>
            <a:spLocks noChangeArrowheads="1"/>
          </p:cNvSpPr>
          <p:nvPr/>
        </p:nvSpPr>
        <p:spPr bwMode="auto">
          <a:xfrm>
            <a:off x="4876800" y="3657600"/>
            <a:ext cx="4114800" cy="381000"/>
          </a:xfrm>
          <a:prstGeom prst="wedgeRectCallout">
            <a:avLst>
              <a:gd name="adj1" fmla="val -96009"/>
              <a:gd name="adj2" fmla="val 7393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he-IL" b="1">
                <a:solidFill>
                  <a:schemeClr val="bg1"/>
                </a:solidFill>
              </a:rPr>
              <a:t>הנתונים המועברים. כל נתון נקרא </a:t>
            </a:r>
            <a:r>
              <a:rPr lang="he-IL" b="1" i="1">
                <a:solidFill>
                  <a:schemeClr val="bg1"/>
                </a:solidFill>
              </a:rPr>
              <a:t>ארגומנט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53258" name="AutoShape 10"/>
          <p:cNvSpPr>
            <a:spLocks noChangeArrowheads="1"/>
          </p:cNvSpPr>
          <p:nvPr/>
        </p:nvSpPr>
        <p:spPr bwMode="auto">
          <a:xfrm>
            <a:off x="4876800" y="2590800"/>
            <a:ext cx="2743200" cy="381000"/>
          </a:xfrm>
          <a:prstGeom prst="wedgeRectCallout">
            <a:avLst>
              <a:gd name="adj1" fmla="val -188005"/>
              <a:gd name="adj2" fmla="val 34798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he-IL" b="1">
                <a:solidFill>
                  <a:schemeClr val="bg1"/>
                </a:solidFill>
              </a:rPr>
              <a:t>הערך המוחזר מהפונקציה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10247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5867400"/>
            <a:ext cx="5711825" cy="800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024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3F15D8E3-51E9-4070-807D-308DC43E9B3B}" type="slidenum">
              <a:rPr lang="he-IL" smtClean="0">
                <a:cs typeface="Arial" pitchFamily="34" charset="0"/>
              </a:rPr>
              <a:pPr algn="r" rtl="1"/>
              <a:t>4</a:t>
            </a:fld>
            <a:endParaRPr lang="he-IL" smtClean="0">
              <a:cs typeface="Arial" pitchFamily="34" charset="0"/>
            </a:endParaRPr>
          </a:p>
          <a:p>
            <a:pPr algn="r"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algn="r" rtl="1"/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6" grpId="0" animBg="1"/>
      <p:bldP spid="53257" grpId="0" animBg="1"/>
      <p:bldP spid="5325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דוגמא – ספריה המטפלת בתווים (2)</a:t>
            </a:r>
            <a:endParaRPr lang="en-US" smtClean="0"/>
          </a:p>
        </p:txBody>
      </p:sp>
      <p:sp>
        <p:nvSpPr>
          <p:cNvPr id="36867" name="Rectangle 4"/>
          <p:cNvSpPr>
            <a:spLocks noChangeArrowheads="1"/>
          </p:cNvSpPr>
          <p:nvPr/>
        </p:nvSpPr>
        <p:spPr bwMode="auto">
          <a:xfrm>
            <a:off x="304800" y="1524000"/>
            <a:ext cx="5486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b="1" noProof="1">
                <a:latin typeface="Verdana" pitchFamily="34" charset="0"/>
              </a:rPr>
              <a:t>#include "charachter.h"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600" b="1" noProof="1">
              <a:latin typeface="Verdana" pitchFamily="34" charset="0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int isSmallLetter(char ch)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{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	return (ch &gt;= 'a' &amp;&amp; ch &lt;= 'z');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}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int isCapitalLetter(char ch)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{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	return (ch &gt;= 'A' &amp;&amp; ch &lt;= 'Z');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}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int isAlpha(char ch)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{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	return (isSmallLetter(ch) || isCapitalLetter(ch));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}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int isDigit(char ch)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{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	return (ch &gt;= '0' &amp;&amp; ch &lt;= '9');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}</a:t>
            </a:r>
          </a:p>
        </p:txBody>
      </p:sp>
      <p:sp>
        <p:nvSpPr>
          <p:cNvPr id="36868" name="Text Box 6"/>
          <p:cNvSpPr txBox="1">
            <a:spLocks noChangeArrowheads="1"/>
          </p:cNvSpPr>
          <p:nvPr/>
        </p:nvSpPr>
        <p:spPr bwMode="auto">
          <a:xfrm>
            <a:off x="4419600" y="1524000"/>
            <a:ext cx="41910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he-IL" sz="2800"/>
              <a:t>הקובץ </a:t>
            </a:r>
            <a:r>
              <a:rPr lang="en-US" sz="2800"/>
              <a:t>character.cpp</a:t>
            </a:r>
          </a:p>
        </p:txBody>
      </p:sp>
      <p:sp>
        <p:nvSpPr>
          <p:cNvPr id="3994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3DE2FAA2-D5C7-4D2D-9468-D070C25F5DCA}" type="slidenum">
              <a:rPr lang="he-IL" smtClean="0">
                <a:cs typeface="Arial" pitchFamily="34" charset="0"/>
              </a:rPr>
              <a:pPr algn="r" rtl="1"/>
              <a:t>40</a:t>
            </a:fld>
            <a:endParaRPr lang="he-IL" smtClean="0">
              <a:cs typeface="Arial" pitchFamily="34" charset="0"/>
            </a:endParaRPr>
          </a:p>
          <a:p>
            <a:pPr algn="r"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algn="r" rtl="1"/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6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368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36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36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368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68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דוגמא – ספריה המטפלת בתווים (3)</a:t>
            </a:r>
            <a:endParaRPr lang="en-US" smtClean="0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228600" y="1524000"/>
            <a:ext cx="8915400" cy="475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 noProof="1">
                <a:latin typeface="Verdana" pitchFamily="34" charset="0"/>
              </a:rPr>
              <a:t>#include &lt;iostream&gt;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 noProof="1">
                <a:latin typeface="Verdana" pitchFamily="34" charset="0"/>
              </a:rPr>
              <a:t>using  namespace  std;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 b="1" noProof="1">
                <a:latin typeface="Verdana" pitchFamily="34" charset="0"/>
              </a:rPr>
              <a:t>#include "charachter.h"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2000" b="1" noProof="1">
              <a:latin typeface="Verdana" pitchFamily="34" charset="0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 noProof="1">
                <a:latin typeface="Verdana" pitchFamily="34" charset="0"/>
              </a:rPr>
              <a:t>void main()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 noProof="1">
                <a:latin typeface="Verdana" pitchFamily="34" charset="0"/>
              </a:rPr>
              <a:t>{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 noProof="1">
                <a:latin typeface="Verdana" pitchFamily="34" charset="0"/>
              </a:rPr>
              <a:t>	char ch=0;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 noProof="1">
                <a:latin typeface="Verdana" pitchFamily="34" charset="0"/>
              </a:rPr>
              <a:t>	printf("Please enter a charachter: ");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 noProof="1">
                <a:latin typeface="Verdana" pitchFamily="34" charset="0"/>
              </a:rPr>
              <a:t>	ch = getchar();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 noProof="1">
                <a:latin typeface="Verdana" pitchFamily="34" charset="0"/>
              </a:rPr>
              <a:t>	printf("Is '%c' a digit? %d\n", ch, </a:t>
            </a:r>
            <a:r>
              <a:rPr lang="en-US" sz="2000" b="1" noProof="1">
                <a:latin typeface="Verdana" pitchFamily="34" charset="0"/>
              </a:rPr>
              <a:t>isDigit(ch)</a:t>
            </a:r>
            <a:r>
              <a:rPr lang="en-US" sz="2000" noProof="1">
                <a:latin typeface="Verdana" pitchFamily="34" charset="0"/>
              </a:rPr>
              <a:t>);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 noProof="1">
                <a:latin typeface="Verdana" pitchFamily="34" charset="0"/>
              </a:rPr>
              <a:t>	printf("Is '%c' a small letter? %d\n", ch, </a:t>
            </a:r>
            <a:r>
              <a:rPr lang="en-US" sz="2000" b="1" noProof="1">
                <a:latin typeface="Verdana" pitchFamily="34" charset="0"/>
              </a:rPr>
              <a:t>isSmallLetter(ch)</a:t>
            </a:r>
            <a:r>
              <a:rPr lang="en-US" sz="2000" noProof="1">
                <a:latin typeface="Verdana" pitchFamily="34" charset="0"/>
              </a:rPr>
              <a:t>);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 noProof="1">
                <a:latin typeface="Verdana" pitchFamily="34" charset="0"/>
              </a:rPr>
              <a:t>	printf("Is '%c' a capital letter? %d\n", ch, </a:t>
            </a:r>
            <a:r>
              <a:rPr lang="en-US" sz="2000" b="1" noProof="1">
                <a:latin typeface="Verdana" pitchFamily="34" charset="0"/>
              </a:rPr>
              <a:t>isCapitalLetter(ch)</a:t>
            </a:r>
            <a:r>
              <a:rPr lang="en-US" sz="2000" noProof="1">
                <a:latin typeface="Verdana" pitchFamily="34" charset="0"/>
              </a:rPr>
              <a:t>);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 noProof="1">
                <a:latin typeface="Verdana" pitchFamily="34" charset="0"/>
              </a:rPr>
              <a:t>	printf("Is '%c' a letter? %d\n", ch, </a:t>
            </a:r>
            <a:r>
              <a:rPr lang="en-US" sz="2000" b="1" noProof="1">
                <a:latin typeface="Verdana" pitchFamily="34" charset="0"/>
              </a:rPr>
              <a:t>isAlpha(ch)</a:t>
            </a:r>
            <a:r>
              <a:rPr lang="en-US" sz="2000" noProof="1">
                <a:latin typeface="Verdana" pitchFamily="34" charset="0"/>
              </a:rPr>
              <a:t>);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 noProof="1">
                <a:latin typeface="Verdana" pitchFamily="34" charset="0"/>
              </a:rPr>
              <a:t>}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4419600" y="1524000"/>
            <a:ext cx="41910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he-IL" sz="2800"/>
              <a:t>הקובץ </a:t>
            </a:r>
            <a:r>
              <a:rPr lang="en-US" sz="2800"/>
              <a:t>main.cpp</a:t>
            </a:r>
          </a:p>
        </p:txBody>
      </p:sp>
      <p:sp>
        <p:nvSpPr>
          <p:cNvPr id="4096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FCEF6AB0-367B-4B44-A715-C6AFD6BB16F8}" type="slidenum">
              <a:rPr lang="he-IL" smtClean="0">
                <a:cs typeface="Arial" pitchFamily="34" charset="0"/>
              </a:rPr>
              <a:pPr algn="r" rtl="1"/>
              <a:t>41</a:t>
            </a:fld>
            <a:endParaRPr lang="he-IL" smtClean="0">
              <a:cs typeface="Arial" pitchFamily="34" charset="0"/>
            </a:endParaRPr>
          </a:p>
          <a:p>
            <a:pPr algn="r"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algn="r" rtl="1"/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7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78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378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ספריות שלנו - סיכום</a:t>
            </a:r>
            <a:endParaRPr lang="en-US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mtClean="0"/>
              <a:t>ניתן לכתוב את כל הקוד בקובץ אחד, אבל אם אנחנו כותבים קוד כללי, שיתכן ויהיה שימושי גם במקומות אחרים, נעדיף לחלק את הקוד לקובץ ספריה נפרד</a:t>
            </a:r>
          </a:p>
          <a:p>
            <a:r>
              <a:rPr lang="he-IL" smtClean="0"/>
              <a:t>מי שירצה להשתמש בספריה שלנו, יתעניין מה יש לה להציע, ולא איך היא מבצעת את הפעולות, וכך הוא יוכל להסתכל בקובץ </a:t>
            </a:r>
            <a:r>
              <a:rPr lang="en-US" smtClean="0"/>
              <a:t>header</a:t>
            </a:r>
            <a:r>
              <a:rPr lang="he-IL" smtClean="0"/>
              <a:t> בלבד בו יש ריכוז של כל הפונקציות</a:t>
            </a:r>
          </a:p>
          <a:p>
            <a:r>
              <a:rPr lang="he-IL" smtClean="0"/>
              <a:t>מכירת הספריה ללקוח תסתכם בקובץ ה- </a:t>
            </a:r>
            <a:r>
              <a:rPr lang="en-US" smtClean="0"/>
              <a:t>h</a:t>
            </a:r>
            <a:r>
              <a:rPr lang="he-IL" smtClean="0"/>
              <a:t> ובקובץ בינארי שהוא תוצר של הקומפילציה, וכך לא נחשוף את ה"איך"</a:t>
            </a:r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2261AE72-DF0F-40B7-9BB8-F4C2DB4DB825}" type="slidenum">
              <a:rPr lang="he-IL" smtClean="0">
                <a:cs typeface="Arial" pitchFamily="34" charset="0"/>
              </a:rPr>
              <a:pPr algn="r" rtl="1"/>
              <a:t>42</a:t>
            </a:fld>
            <a:endParaRPr lang="he-IL" smtClean="0">
              <a:cs typeface="Arial" pitchFamily="34" charset="0"/>
            </a:endParaRPr>
          </a:p>
          <a:p>
            <a:pPr algn="r"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algn="r" rtl="1"/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z="4000" smtClean="0"/>
              <a:t>העברת פרמטר לפונקציה – </a:t>
            </a:r>
            <a:r>
              <a:rPr lang="en-US" sz="4000" smtClean="0"/>
              <a:t>by reference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he-IL" smtClean="0"/>
              <a:t>ראינו:</a:t>
            </a:r>
          </a:p>
          <a:p>
            <a:pPr lvl="1">
              <a:lnSpc>
                <a:spcPct val="90000"/>
              </a:lnSpc>
            </a:pPr>
            <a:r>
              <a:rPr lang="he-IL" smtClean="0"/>
              <a:t> כאשר מעבירים משתנה לפונקציה עותק שלו מועבר למחסנית של הפונקציה (העברה </a:t>
            </a:r>
            <a:r>
              <a:rPr lang="en-US" smtClean="0"/>
              <a:t>by value</a:t>
            </a:r>
            <a:r>
              <a:rPr lang="he-IL" smtClean="0"/>
              <a:t>)</a:t>
            </a:r>
          </a:p>
          <a:p>
            <a:pPr lvl="1">
              <a:lnSpc>
                <a:spcPct val="90000"/>
              </a:lnSpc>
            </a:pPr>
            <a:r>
              <a:rPr lang="he-IL" smtClean="0"/>
              <a:t>אם בפונקציה משנים את הפרמטר זה לא משפיע על המשתנה המקורי</a:t>
            </a:r>
          </a:p>
          <a:p>
            <a:pPr>
              <a:lnSpc>
                <a:spcPct val="90000"/>
              </a:lnSpc>
            </a:pPr>
            <a:r>
              <a:rPr lang="he-IL" smtClean="0"/>
              <a:t>מה יקרה כאשר נרצה שהפונקציה תשנה דווקא את הפרמטרים שקיבלה?</a:t>
            </a:r>
          </a:p>
          <a:p>
            <a:pPr lvl="1">
              <a:lnSpc>
                <a:spcPct val="90000"/>
              </a:lnSpc>
            </a:pPr>
            <a:r>
              <a:rPr lang="he-IL" smtClean="0"/>
              <a:t>נעביר הפניה למשתנה המקורי...</a:t>
            </a:r>
          </a:p>
          <a:p>
            <a:pPr>
              <a:lnSpc>
                <a:spcPct val="90000"/>
              </a:lnSpc>
            </a:pPr>
            <a:endParaRPr lang="he-IL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BA24BA19-D66B-49B2-9590-E322ACB92EB0}" type="slidenum">
              <a:rPr lang="he-IL" smtClean="0">
                <a:cs typeface="Arial" pitchFamily="34" charset="0"/>
              </a:rPr>
              <a:pPr algn="r" rtl="1"/>
              <a:t>43</a:t>
            </a:fld>
            <a:endParaRPr lang="he-IL" smtClean="0">
              <a:cs typeface="Arial" pitchFamily="34" charset="0"/>
            </a:endParaRPr>
          </a:p>
          <a:p>
            <a:pPr algn="r"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algn="r" rtl="1"/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1143000"/>
          </a:xfrm>
        </p:spPr>
        <p:txBody>
          <a:bodyPr/>
          <a:lstStyle/>
          <a:p>
            <a:r>
              <a:rPr lang="he-IL" smtClean="0"/>
              <a:t>שליחת פרמטר </a:t>
            </a:r>
            <a:r>
              <a:rPr lang="en-US" smtClean="0"/>
              <a:t>by ref</a:t>
            </a:r>
            <a:r>
              <a:rPr lang="he-IL" smtClean="0"/>
              <a:t> </a:t>
            </a:r>
            <a:br>
              <a:rPr lang="he-IL" smtClean="0"/>
            </a:br>
            <a:r>
              <a:rPr lang="he-IL" smtClean="0"/>
              <a:t>לעומת </a:t>
            </a:r>
            <a:r>
              <a:rPr lang="en-US" smtClean="0"/>
              <a:t>by val</a:t>
            </a:r>
            <a:r>
              <a:rPr lang="he-IL" smtClean="0"/>
              <a:t> </a:t>
            </a:r>
          </a:p>
        </p:txBody>
      </p:sp>
      <p:sp>
        <p:nvSpPr>
          <p:cNvPr id="46083" name="Rectangle 14"/>
          <p:cNvSpPr>
            <a:spLocks noChangeArrowheads="1"/>
          </p:cNvSpPr>
          <p:nvPr/>
        </p:nvSpPr>
        <p:spPr bwMode="auto">
          <a:xfrm>
            <a:off x="381000" y="1371600"/>
            <a:ext cx="8229600" cy="2286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r" rtl="1"/>
            <a:endParaRPr lang="he-IL">
              <a:latin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52400" y="228600"/>
            <a:ext cx="8991600" cy="5181600"/>
          </a:xfrm>
        </p:spPr>
        <p:txBody>
          <a:bodyPr/>
          <a:lstStyle/>
          <a:p>
            <a:pPr algn="l" rtl="0">
              <a:spcBef>
                <a:spcPct val="0"/>
              </a:spcBef>
              <a:buClr>
                <a:srgbClr val="C00000"/>
              </a:buClr>
              <a:buFont typeface="Arial" pitchFamily="34" charset="0"/>
              <a:buAutoNum type="arabicPeriod"/>
            </a:pPr>
            <a:endParaRPr lang="en-US" sz="1800" smtClean="0"/>
          </a:p>
          <a:p>
            <a:pPr algn="l" rtl="0">
              <a:spcBef>
                <a:spcPct val="0"/>
              </a:spcBef>
              <a:buClr>
                <a:srgbClr val="C00000"/>
              </a:buClr>
              <a:buFont typeface="Arial" pitchFamily="34" charset="0"/>
              <a:buAutoNum type="arabicPeriod"/>
            </a:pPr>
            <a:r>
              <a:rPr lang="en-US" sz="1800" smtClean="0"/>
              <a:t>void changeTo4byVal(int  x)</a:t>
            </a:r>
          </a:p>
          <a:p>
            <a:pPr algn="l" rtl="0">
              <a:spcBef>
                <a:spcPct val="0"/>
              </a:spcBef>
              <a:buClr>
                <a:srgbClr val="C00000"/>
              </a:buClr>
              <a:buFont typeface="Arial" pitchFamily="34" charset="0"/>
              <a:buAutoNum type="arabicPeriod"/>
            </a:pPr>
            <a:r>
              <a:rPr lang="en-US" sz="1800" smtClean="0"/>
              <a:t>{</a:t>
            </a:r>
            <a:endParaRPr lang="he-IL" sz="1800" smtClean="0"/>
          </a:p>
          <a:p>
            <a:pPr algn="l" rtl="0">
              <a:spcBef>
                <a:spcPct val="0"/>
              </a:spcBef>
              <a:buClr>
                <a:srgbClr val="C00000"/>
              </a:buClr>
              <a:buFont typeface="Arial" pitchFamily="34" charset="0"/>
              <a:buAutoNum type="arabicPeriod"/>
            </a:pPr>
            <a:r>
              <a:rPr lang="en-US" sz="1800" smtClean="0"/>
              <a:t>	x = 4;</a:t>
            </a:r>
          </a:p>
          <a:p>
            <a:pPr algn="l" rtl="0">
              <a:spcBef>
                <a:spcPct val="0"/>
              </a:spcBef>
              <a:buClr>
                <a:srgbClr val="C00000"/>
              </a:buClr>
              <a:buFont typeface="Arial" pitchFamily="34" charset="0"/>
              <a:buAutoNum type="arabicPeriod"/>
            </a:pPr>
            <a:r>
              <a:rPr lang="he-IL" sz="1800" smtClean="0"/>
              <a:t>{</a:t>
            </a:r>
          </a:p>
          <a:p>
            <a:pPr algn="l" rtl="0">
              <a:spcBef>
                <a:spcPct val="0"/>
              </a:spcBef>
              <a:buClr>
                <a:srgbClr val="C00000"/>
              </a:buClr>
              <a:buFont typeface="Arial" pitchFamily="34" charset="0"/>
              <a:buAutoNum type="arabicPeriod"/>
            </a:pPr>
            <a:r>
              <a:rPr lang="en-US" sz="1800" smtClean="0"/>
              <a:t> </a:t>
            </a:r>
            <a:endParaRPr lang="he-IL" sz="1800" smtClean="0"/>
          </a:p>
          <a:p>
            <a:pPr algn="l" rtl="0">
              <a:spcBef>
                <a:spcPct val="0"/>
              </a:spcBef>
              <a:buClr>
                <a:srgbClr val="C00000"/>
              </a:buClr>
              <a:buFont typeface="Arial" pitchFamily="34" charset="0"/>
              <a:buAutoNum type="arabicPeriod"/>
            </a:pPr>
            <a:r>
              <a:rPr lang="en-US" sz="1800" smtClean="0"/>
              <a:t>void changeTo4byRef(int</a:t>
            </a:r>
            <a:r>
              <a:rPr lang="en-US" sz="1800" b="1" smtClean="0"/>
              <a:t>&amp;</a:t>
            </a:r>
            <a:r>
              <a:rPr lang="en-US" sz="1800" smtClean="0"/>
              <a:t>  x)</a:t>
            </a:r>
          </a:p>
          <a:p>
            <a:pPr algn="l" rtl="0">
              <a:spcBef>
                <a:spcPct val="0"/>
              </a:spcBef>
              <a:buClr>
                <a:srgbClr val="C00000"/>
              </a:buClr>
              <a:buFont typeface="Arial" pitchFamily="34" charset="0"/>
              <a:buAutoNum type="arabicPeriod"/>
            </a:pPr>
            <a:r>
              <a:rPr lang="he-IL" sz="1800" smtClean="0"/>
              <a:t>}</a:t>
            </a:r>
          </a:p>
          <a:p>
            <a:pPr algn="l" rtl="0">
              <a:spcBef>
                <a:spcPct val="0"/>
              </a:spcBef>
              <a:buClr>
                <a:srgbClr val="C00000"/>
              </a:buClr>
              <a:buFont typeface="Arial" pitchFamily="34" charset="0"/>
              <a:buAutoNum type="arabicPeriod"/>
            </a:pPr>
            <a:r>
              <a:rPr lang="en-US" sz="1800" smtClean="0"/>
              <a:t>	x = 4;</a:t>
            </a:r>
          </a:p>
          <a:p>
            <a:pPr algn="l" rtl="0">
              <a:spcBef>
                <a:spcPct val="0"/>
              </a:spcBef>
              <a:buClr>
                <a:srgbClr val="C00000"/>
              </a:buClr>
              <a:buFont typeface="Arial" pitchFamily="34" charset="0"/>
              <a:buAutoNum type="arabicPeriod"/>
            </a:pPr>
            <a:r>
              <a:rPr lang="en-US" sz="1800" smtClean="0"/>
              <a:t>}</a:t>
            </a:r>
          </a:p>
          <a:p>
            <a:pPr algn="l" rtl="0">
              <a:spcBef>
                <a:spcPct val="0"/>
              </a:spcBef>
              <a:buClr>
                <a:srgbClr val="C00000"/>
              </a:buClr>
              <a:buFont typeface="Arial" pitchFamily="34" charset="0"/>
              <a:buAutoNum type="arabicPeriod"/>
            </a:pPr>
            <a:r>
              <a:rPr lang="en-US" sz="1800" smtClean="0"/>
              <a:t> </a:t>
            </a:r>
          </a:p>
          <a:p>
            <a:pPr algn="l" rtl="0">
              <a:spcBef>
                <a:spcPct val="0"/>
              </a:spcBef>
              <a:buClr>
                <a:srgbClr val="C00000"/>
              </a:buClr>
              <a:buFont typeface="Arial" pitchFamily="34" charset="0"/>
              <a:buAutoNum type="arabicPeriod"/>
            </a:pPr>
            <a:r>
              <a:rPr lang="en-US" sz="1800" smtClean="0"/>
              <a:t>void main()</a:t>
            </a:r>
          </a:p>
          <a:p>
            <a:pPr algn="l" rtl="0">
              <a:spcBef>
                <a:spcPct val="0"/>
              </a:spcBef>
              <a:buClr>
                <a:srgbClr val="C00000"/>
              </a:buClr>
              <a:buFont typeface="Arial" pitchFamily="34" charset="0"/>
              <a:buAutoNum type="arabicPeriod"/>
            </a:pPr>
            <a:r>
              <a:rPr lang="he-IL" sz="1800" smtClean="0"/>
              <a:t>}</a:t>
            </a:r>
          </a:p>
          <a:p>
            <a:pPr algn="l" rtl="0">
              <a:spcBef>
                <a:spcPct val="0"/>
              </a:spcBef>
              <a:buClr>
                <a:srgbClr val="C00000"/>
              </a:buClr>
              <a:buFont typeface="Arial" pitchFamily="34" charset="0"/>
              <a:buAutoNum type="arabicPeriod"/>
            </a:pPr>
            <a:r>
              <a:rPr lang="en-US" sz="1800" smtClean="0"/>
              <a:t>	int num = 10;</a:t>
            </a:r>
          </a:p>
          <a:p>
            <a:pPr algn="l" rtl="0">
              <a:spcBef>
                <a:spcPct val="0"/>
              </a:spcBef>
              <a:buClr>
                <a:srgbClr val="C00000"/>
              </a:buClr>
              <a:buFont typeface="Arial" pitchFamily="34" charset="0"/>
              <a:buAutoNum type="arabicPeriod"/>
            </a:pPr>
            <a:r>
              <a:rPr lang="en-US" sz="1800" smtClean="0"/>
              <a:t> </a:t>
            </a:r>
            <a:endParaRPr lang="he-IL" sz="1800" smtClean="0"/>
          </a:p>
          <a:p>
            <a:pPr algn="l" rtl="0">
              <a:spcBef>
                <a:spcPct val="0"/>
              </a:spcBef>
              <a:buClr>
                <a:srgbClr val="C00000"/>
              </a:buClr>
              <a:buFont typeface="Arial" pitchFamily="34" charset="0"/>
              <a:buAutoNum type="arabicPeriod"/>
            </a:pPr>
            <a:r>
              <a:rPr lang="pt-BR" sz="1800" smtClean="0"/>
              <a:t>	cout &lt;&lt; "orig num = " &lt;&lt; num &lt;&lt; endl;</a:t>
            </a:r>
          </a:p>
          <a:p>
            <a:pPr algn="l" rtl="0">
              <a:spcBef>
                <a:spcPct val="0"/>
              </a:spcBef>
              <a:buClr>
                <a:srgbClr val="C00000"/>
              </a:buClr>
              <a:buFont typeface="Arial" pitchFamily="34" charset="0"/>
              <a:buAutoNum type="arabicPeriod"/>
            </a:pPr>
            <a:r>
              <a:rPr lang="en-US" sz="1800" smtClean="0"/>
              <a:t> </a:t>
            </a:r>
            <a:endParaRPr lang="he-IL" sz="1800" smtClean="0"/>
          </a:p>
          <a:p>
            <a:pPr algn="l" rtl="0">
              <a:spcBef>
                <a:spcPct val="0"/>
              </a:spcBef>
              <a:buClr>
                <a:srgbClr val="C00000"/>
              </a:buClr>
              <a:buFont typeface="Arial" pitchFamily="34" charset="0"/>
              <a:buAutoNum type="arabicPeriod"/>
            </a:pPr>
            <a:r>
              <a:rPr lang="en-US" sz="1800" smtClean="0"/>
              <a:t>	changeTo4byVal(num);</a:t>
            </a:r>
          </a:p>
          <a:p>
            <a:pPr algn="l" rtl="0">
              <a:spcBef>
                <a:spcPct val="0"/>
              </a:spcBef>
              <a:buClr>
                <a:srgbClr val="C00000"/>
              </a:buClr>
              <a:buFont typeface="Arial" pitchFamily="34" charset="0"/>
              <a:buAutoNum type="arabicPeriod"/>
            </a:pPr>
            <a:r>
              <a:rPr lang="pt-BR" sz="1800" smtClean="0"/>
              <a:t>	cout &lt;&lt; "after changeTo4byVal: num = " &lt;&lt; num &lt;&lt; endl;</a:t>
            </a:r>
          </a:p>
          <a:p>
            <a:pPr algn="l" rtl="0">
              <a:spcBef>
                <a:spcPct val="0"/>
              </a:spcBef>
              <a:buClr>
                <a:srgbClr val="C00000"/>
              </a:buClr>
              <a:buFont typeface="Arial" pitchFamily="34" charset="0"/>
              <a:buAutoNum type="arabicPeriod"/>
            </a:pPr>
            <a:r>
              <a:rPr lang="en-US" sz="1800" smtClean="0"/>
              <a:t> </a:t>
            </a:r>
            <a:endParaRPr lang="he-IL" sz="1800" smtClean="0"/>
          </a:p>
          <a:p>
            <a:pPr algn="l" rtl="0">
              <a:spcBef>
                <a:spcPct val="0"/>
              </a:spcBef>
              <a:buClr>
                <a:srgbClr val="C00000"/>
              </a:buClr>
              <a:buFont typeface="Arial" pitchFamily="34" charset="0"/>
              <a:buAutoNum type="arabicPeriod"/>
            </a:pPr>
            <a:r>
              <a:rPr lang="en-US" sz="1800" smtClean="0"/>
              <a:t>	changeTo4byRef(num);</a:t>
            </a:r>
          </a:p>
          <a:p>
            <a:pPr algn="l" rtl="0">
              <a:spcBef>
                <a:spcPct val="0"/>
              </a:spcBef>
              <a:buClr>
                <a:srgbClr val="C00000"/>
              </a:buClr>
              <a:buFont typeface="Arial" pitchFamily="34" charset="0"/>
              <a:buAutoNum type="arabicPeriod"/>
            </a:pPr>
            <a:r>
              <a:rPr lang="pt-BR" sz="1800" smtClean="0"/>
              <a:t>	cout &lt;&lt; "after changeTo4byRef: num = " &lt;&lt; num &lt;&lt; endl;</a:t>
            </a:r>
          </a:p>
          <a:p>
            <a:pPr algn="l" rtl="0">
              <a:spcBef>
                <a:spcPct val="0"/>
              </a:spcBef>
              <a:buClr>
                <a:srgbClr val="C00000"/>
              </a:buClr>
              <a:buFont typeface="Arial" pitchFamily="34" charset="0"/>
              <a:buAutoNum type="arabicPeriod"/>
            </a:pPr>
            <a:r>
              <a:rPr lang="he-IL" sz="1800" smtClean="0"/>
              <a:t>{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715000" y="3810000"/>
            <a:ext cx="2438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/>
            <a:r>
              <a:rPr lang="he-IL"/>
              <a:t>הזכרון של ה- </a:t>
            </a:r>
            <a:r>
              <a:rPr lang="en-US"/>
              <a:t>main</a:t>
            </a:r>
            <a:endParaRPr lang="he-IL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334000" y="2895600"/>
            <a:ext cx="3505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/>
            <a:r>
              <a:rPr lang="he-IL"/>
              <a:t>הזכרון של ה- </a:t>
            </a:r>
            <a:r>
              <a:rPr lang="en-US"/>
              <a:t>chagneTo4ByRef</a:t>
            </a:r>
            <a:endParaRPr lang="he-IL"/>
          </a:p>
        </p:txBody>
      </p:sp>
      <p:sp>
        <p:nvSpPr>
          <p:cNvPr id="8" name="Curved Right Arrow 7"/>
          <p:cNvSpPr/>
          <p:nvPr/>
        </p:nvSpPr>
        <p:spPr>
          <a:xfrm>
            <a:off x="4876800" y="2667000"/>
            <a:ext cx="457200" cy="9906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endParaRPr lang="he-IL">
              <a:solidFill>
                <a:schemeClr val="tx1"/>
              </a:solidFill>
            </a:endParaRPr>
          </a:p>
        </p:txBody>
      </p:sp>
      <p:graphicFrame>
        <p:nvGraphicFramePr>
          <p:cNvPr id="9" name="Group 242"/>
          <p:cNvGraphicFramePr>
            <a:graphicFrameLocks/>
          </p:cNvGraphicFramePr>
          <p:nvPr/>
        </p:nvGraphicFramePr>
        <p:xfrm>
          <a:off x="5334000" y="2514600"/>
          <a:ext cx="3505200" cy="365760"/>
        </p:xfrm>
        <a:graphic>
          <a:graphicData uri="http://schemas.openxmlformats.org/drawingml/2006/table">
            <a:tbl>
              <a:tblPr/>
              <a:tblGrid>
                <a:gridCol w="1168400"/>
                <a:gridCol w="1168400"/>
                <a:gridCol w="1168400"/>
              </a:tblGrid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x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Group 242"/>
          <p:cNvGraphicFramePr>
            <a:graphicFrameLocks/>
          </p:cNvGraphicFramePr>
          <p:nvPr/>
        </p:nvGraphicFramePr>
        <p:xfrm>
          <a:off x="5334000" y="3444875"/>
          <a:ext cx="3505200" cy="365760"/>
        </p:xfrm>
        <a:graphic>
          <a:graphicData uri="http://schemas.openxmlformats.org/drawingml/2006/table">
            <a:tbl>
              <a:tblPr/>
              <a:tblGrid>
                <a:gridCol w="1168400"/>
                <a:gridCol w="1168400"/>
                <a:gridCol w="1168400"/>
              </a:tblGrid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num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334000" y="1981200"/>
            <a:ext cx="3505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/>
            <a:r>
              <a:rPr lang="he-IL"/>
              <a:t>הזכרון של ה- </a:t>
            </a:r>
            <a:r>
              <a:rPr lang="en-US"/>
              <a:t>chagneTo4ByVal</a:t>
            </a:r>
            <a:endParaRPr lang="he-IL"/>
          </a:p>
        </p:txBody>
      </p:sp>
      <p:graphicFrame>
        <p:nvGraphicFramePr>
          <p:cNvPr id="12" name="Group 242"/>
          <p:cNvGraphicFramePr>
            <a:graphicFrameLocks/>
          </p:cNvGraphicFramePr>
          <p:nvPr/>
        </p:nvGraphicFramePr>
        <p:xfrm>
          <a:off x="5334000" y="1600200"/>
          <a:ext cx="3505200" cy="365760"/>
        </p:xfrm>
        <a:graphic>
          <a:graphicData uri="http://schemas.openxmlformats.org/drawingml/2006/table">
            <a:tbl>
              <a:tblPr/>
              <a:tblGrid>
                <a:gridCol w="1168400"/>
                <a:gridCol w="1168400"/>
                <a:gridCol w="1168400"/>
              </a:tblGrid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x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Group 242"/>
          <p:cNvGraphicFramePr>
            <a:graphicFrameLocks/>
          </p:cNvGraphicFramePr>
          <p:nvPr/>
        </p:nvGraphicFramePr>
        <p:xfrm>
          <a:off x="5334000" y="1600200"/>
          <a:ext cx="3505200" cy="365760"/>
        </p:xfrm>
        <a:graphic>
          <a:graphicData uri="http://schemas.openxmlformats.org/drawingml/2006/table">
            <a:tbl>
              <a:tblPr/>
              <a:tblGrid>
                <a:gridCol w="1168400"/>
                <a:gridCol w="1168400"/>
                <a:gridCol w="1168400"/>
              </a:tblGrid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x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242"/>
          <p:cNvGraphicFramePr>
            <a:graphicFrameLocks/>
          </p:cNvGraphicFramePr>
          <p:nvPr/>
        </p:nvGraphicFramePr>
        <p:xfrm>
          <a:off x="5334000" y="3444875"/>
          <a:ext cx="3505200" cy="365760"/>
        </p:xfrm>
        <a:graphic>
          <a:graphicData uri="http://schemas.openxmlformats.org/drawingml/2006/table">
            <a:tbl>
              <a:tblPr/>
              <a:tblGrid>
                <a:gridCol w="1168400"/>
                <a:gridCol w="1168400"/>
                <a:gridCol w="1168400"/>
              </a:tblGrid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num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129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F0A9BA35-782C-401F-9AEB-8BD72A67A31F}" type="slidenum">
              <a:rPr lang="he-IL" smtClean="0">
                <a:cs typeface="Arial" pitchFamily="34" charset="0"/>
              </a:rPr>
              <a:pPr algn="r" rtl="1"/>
              <a:t>44</a:t>
            </a:fld>
            <a:endParaRPr lang="he-IL" smtClean="0">
              <a:cs typeface="Arial" pitchFamily="34" charset="0"/>
            </a:endParaRPr>
          </a:p>
          <a:p>
            <a:pPr algn="r"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algn="r" rtl="1"/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8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9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0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1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2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6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7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8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2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3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4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4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4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9" dur="indefinite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0" dur="indefinite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1" dur="indefinite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5" dur="indefinite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6" dur="indefinite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7" dur="indefinite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6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7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8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1" dur="indefinite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2" dur="indefinite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3" dur="indefinite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7" dur="indefinite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8" dur="indefinite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9" dur="indefinite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8" grpId="0" animBg="1"/>
      <p:bldP spid="8" grpId="1" animBg="1"/>
      <p:bldP spid="11" grpId="0"/>
      <p:bldP spid="11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z="4000" smtClean="0"/>
              <a:t>העברת פרמטר לפונקציה – </a:t>
            </a:r>
            <a:r>
              <a:rPr lang="en-US" sz="4000" smtClean="0"/>
              <a:t>by reference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mtClean="0"/>
              <a:t>בהגדרת הפרמטרים שהשיטה מקבלת מציינים ליד הפרמטר &amp;</a:t>
            </a:r>
          </a:p>
          <a:p>
            <a:pPr lvl="1"/>
            <a:r>
              <a:rPr lang="he-IL" smtClean="0"/>
              <a:t>זהו למעשה מתן שם נוסף לארגומנט המקורי שנשלח הנגיש מתוך הפונקציה</a:t>
            </a:r>
          </a:p>
          <a:p>
            <a:r>
              <a:rPr lang="he-IL" smtClean="0"/>
              <a:t>אין הבדל סינטקטי בשליחת המשתנה בעבור משתנה שעובר </a:t>
            </a:r>
            <a:r>
              <a:rPr lang="en-US" smtClean="0"/>
              <a:t>by value</a:t>
            </a:r>
            <a:r>
              <a:rPr lang="he-IL" smtClean="0"/>
              <a:t> או </a:t>
            </a:r>
            <a:r>
              <a:rPr lang="en-US" smtClean="0"/>
              <a:t>by reference</a:t>
            </a:r>
            <a:endParaRPr lang="he-IL" smtClean="0"/>
          </a:p>
          <a:p>
            <a:pPr>
              <a:lnSpc>
                <a:spcPct val="90000"/>
              </a:lnSpc>
            </a:pPr>
            <a:endParaRPr lang="he-IL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52DE887E-97A7-4215-BE76-E9813F53F747}" type="slidenum">
              <a:rPr lang="he-IL" smtClean="0">
                <a:cs typeface="Arial" pitchFamily="34" charset="0"/>
              </a:rPr>
              <a:pPr algn="r" rtl="1"/>
              <a:t>45</a:t>
            </a:fld>
            <a:endParaRPr lang="he-IL" smtClean="0">
              <a:cs typeface="Arial" pitchFamily="34" charset="0"/>
            </a:endParaRPr>
          </a:p>
          <a:p>
            <a:pPr algn="r"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algn="r" rtl="1"/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600200"/>
            <a:ext cx="9144000" cy="4530725"/>
          </a:xfrm>
        </p:spPr>
        <p:txBody>
          <a:bodyPr/>
          <a:lstStyle/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void swap(int a, int b)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cout &lt;&lt; "In function, before swap: a=“ &lt;&lt; a &lt;&lt; “ b=“ &lt;&lt; b &lt;&lt; endl;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int temp = b;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b = a;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a = temp;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 cout &lt;&lt; "In function, after swap: a=“ &lt;&lt; a &lt;&lt; “ b=“ &lt;&lt; b &lt;&lt; endl;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}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6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void main()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int num1=2, num2=3;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6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cout &lt;&lt; "In main, before swap: num1=“ &lt;&lt; num1 &lt;&lt; “, num2=“ &lt;&lt; num2;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swap(num1, num2);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cout &lt;&lt; "In main, after swap: num1=“ &lt;&lt; num1 &lt;&lt; “, num2=“ &lt;&lt; num2;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}</a:t>
            </a:r>
            <a:endParaRPr lang="en-US" sz="18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800" smtClean="0"/>
          </a:p>
        </p:txBody>
      </p:sp>
      <p:graphicFrame>
        <p:nvGraphicFramePr>
          <p:cNvPr id="17" name="Group 164"/>
          <p:cNvGraphicFramePr>
            <a:graphicFrameLocks noGrp="1"/>
          </p:cNvGraphicFramePr>
          <p:nvPr/>
        </p:nvGraphicFramePr>
        <p:xfrm>
          <a:off x="6629400" y="3290888"/>
          <a:ext cx="2362200" cy="1196976"/>
        </p:xfrm>
        <a:graphic>
          <a:graphicData uri="http://schemas.openxmlformats.org/drawingml/2006/table">
            <a:tbl>
              <a:tblPr/>
              <a:tblGrid>
                <a:gridCol w="1157288"/>
                <a:gridCol w="642937"/>
                <a:gridCol w="56197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a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b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temp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100" name="Text Box 4"/>
          <p:cNvSpPr txBox="1">
            <a:spLocks noChangeArrowheads="1"/>
          </p:cNvSpPr>
          <p:nvPr/>
        </p:nvSpPr>
        <p:spPr bwMode="auto">
          <a:xfrm>
            <a:off x="3733800" y="1524000"/>
            <a:ext cx="502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he-IL"/>
              <a:t>המטרה: פונקציה המקבלת 2 מספרים ומחליפה בינהם</a:t>
            </a:r>
            <a:endParaRPr lang="en-US"/>
          </a:p>
        </p:txBody>
      </p:sp>
      <p:graphicFrame>
        <p:nvGraphicFramePr>
          <p:cNvPr id="16" name="Group 29"/>
          <p:cNvGraphicFramePr>
            <a:graphicFrameLocks/>
          </p:cNvGraphicFramePr>
          <p:nvPr/>
        </p:nvGraphicFramePr>
        <p:xfrm>
          <a:off x="5181600" y="5661025"/>
          <a:ext cx="2362200" cy="815976"/>
        </p:xfrm>
        <a:graphic>
          <a:graphicData uri="http://schemas.openxmlformats.org/drawingml/2006/table">
            <a:tbl>
              <a:tblPr/>
              <a:tblGrid>
                <a:gridCol w="1157288"/>
                <a:gridCol w="642937"/>
                <a:gridCol w="561975"/>
              </a:tblGrid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num1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num2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העברה </a:t>
            </a:r>
            <a:r>
              <a:rPr lang="en-US" smtClean="0"/>
              <a:t>by value</a:t>
            </a:r>
            <a:r>
              <a:rPr lang="he-IL" smtClean="0"/>
              <a:t> – דוגמא: </a:t>
            </a:r>
            <a:r>
              <a:rPr lang="en-US" smtClean="0"/>
              <a:t>swap</a:t>
            </a:r>
          </a:p>
        </p:txBody>
      </p:sp>
      <p:graphicFrame>
        <p:nvGraphicFramePr>
          <p:cNvPr id="55325" name="Group 29"/>
          <p:cNvGraphicFramePr>
            <a:graphicFrameLocks noGrp="1"/>
          </p:cNvGraphicFramePr>
          <p:nvPr>
            <p:ph sz="half" idx="2"/>
          </p:nvPr>
        </p:nvGraphicFramePr>
        <p:xfrm>
          <a:off x="5181600" y="5661025"/>
          <a:ext cx="2362200" cy="815976"/>
        </p:xfrm>
        <a:graphic>
          <a:graphicData uri="http://schemas.openxmlformats.org/drawingml/2006/table">
            <a:tbl>
              <a:tblPr/>
              <a:tblGrid>
                <a:gridCol w="1157288"/>
                <a:gridCol w="642937"/>
                <a:gridCol w="561975"/>
              </a:tblGrid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num1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num2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5392" name="Text Box 96"/>
          <p:cNvSpPr txBox="1">
            <a:spLocks noChangeArrowheads="1"/>
          </p:cNvSpPr>
          <p:nvPr/>
        </p:nvSpPr>
        <p:spPr bwMode="auto">
          <a:xfrm>
            <a:off x="5181600" y="6415088"/>
            <a:ext cx="2362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he-IL"/>
              <a:t>הזיכרון של ה- </a:t>
            </a:r>
            <a:r>
              <a:rPr lang="en-US"/>
              <a:t>main</a:t>
            </a:r>
          </a:p>
        </p:txBody>
      </p:sp>
      <p:pic>
        <p:nvPicPr>
          <p:cNvPr id="55393" name="Picture 9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5562600"/>
            <a:ext cx="4419600" cy="157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5440" name="Group 144"/>
          <p:cNvGraphicFramePr>
            <a:graphicFrameLocks noGrp="1"/>
          </p:cNvGraphicFramePr>
          <p:nvPr/>
        </p:nvGraphicFramePr>
        <p:xfrm>
          <a:off x="6629400" y="3290888"/>
          <a:ext cx="2362200" cy="1196976"/>
        </p:xfrm>
        <a:graphic>
          <a:graphicData uri="http://schemas.openxmlformats.org/drawingml/2006/table">
            <a:tbl>
              <a:tblPr/>
              <a:tblGrid>
                <a:gridCol w="1157288"/>
                <a:gridCol w="642937"/>
                <a:gridCol w="56197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a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b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temp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5423" name="Text Box 127"/>
          <p:cNvSpPr txBox="1">
            <a:spLocks noChangeArrowheads="1"/>
          </p:cNvSpPr>
          <p:nvPr/>
        </p:nvSpPr>
        <p:spPr bwMode="auto">
          <a:xfrm>
            <a:off x="6477000" y="4433888"/>
            <a:ext cx="2362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he-IL"/>
              <a:t>הזיכרון של </a:t>
            </a:r>
            <a:r>
              <a:rPr lang="en-US"/>
              <a:t>swap</a:t>
            </a:r>
          </a:p>
        </p:txBody>
      </p:sp>
      <p:pic>
        <p:nvPicPr>
          <p:cNvPr id="55425" name="Picture 12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5562600"/>
            <a:ext cx="4419600" cy="155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5442" name="Group 146"/>
          <p:cNvGraphicFramePr>
            <a:graphicFrameLocks noGrp="1"/>
          </p:cNvGraphicFramePr>
          <p:nvPr/>
        </p:nvGraphicFramePr>
        <p:xfrm>
          <a:off x="6629400" y="3290888"/>
          <a:ext cx="2362200" cy="1196976"/>
        </p:xfrm>
        <a:graphic>
          <a:graphicData uri="http://schemas.openxmlformats.org/drawingml/2006/table">
            <a:tbl>
              <a:tblPr/>
              <a:tblGrid>
                <a:gridCol w="1157288"/>
                <a:gridCol w="642937"/>
                <a:gridCol w="56197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a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b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temp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5460" name="Group 164"/>
          <p:cNvGraphicFramePr>
            <a:graphicFrameLocks noGrp="1"/>
          </p:cNvGraphicFramePr>
          <p:nvPr/>
        </p:nvGraphicFramePr>
        <p:xfrm>
          <a:off x="6629400" y="3290888"/>
          <a:ext cx="2362200" cy="1196976"/>
        </p:xfrm>
        <a:graphic>
          <a:graphicData uri="http://schemas.openxmlformats.org/drawingml/2006/table">
            <a:tbl>
              <a:tblPr/>
              <a:tblGrid>
                <a:gridCol w="1157288"/>
                <a:gridCol w="642937"/>
                <a:gridCol w="56197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a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b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temp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5477" name="Picture 18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" y="5562600"/>
            <a:ext cx="4419600" cy="158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600" y="5562600"/>
            <a:ext cx="44196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478" name="Rectangle 182"/>
          <p:cNvSpPr>
            <a:spLocks noChangeArrowheads="1"/>
          </p:cNvSpPr>
          <p:nvPr/>
        </p:nvSpPr>
        <p:spPr bwMode="auto">
          <a:xfrm>
            <a:off x="2209800" y="3657600"/>
            <a:ext cx="4038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he-IL" b="1">
                <a:solidFill>
                  <a:schemeClr val="bg1"/>
                </a:solidFill>
              </a:rPr>
              <a:t>הפונקציה לא באמת החליפה בין הערכים...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4823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0E8354FA-2EF7-4591-8587-B320FEF16D6A}" type="slidenum">
              <a:rPr lang="he-IL" smtClean="0">
                <a:cs typeface="Arial" pitchFamily="34" charset="0"/>
              </a:rPr>
              <a:pPr algn="r" rtl="1"/>
              <a:t>46</a:t>
            </a:fld>
            <a:endParaRPr lang="he-IL" smtClean="0">
              <a:cs typeface="Arial" pitchFamily="34" charset="0"/>
            </a:endParaRPr>
          </a:p>
          <a:p>
            <a:pPr algn="r"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algn="r" rtl="1"/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55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5529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55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552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552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552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4" dur="indefinite"/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5" dur="indefinite"/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6" dur="indefinite"/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5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6" dur="indefinite"/>
                                        <p:tgtEl>
                                          <p:spTgt spid="55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7" dur="indefinite"/>
                                        <p:tgtEl>
                                          <p:spTgt spid="55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8" dur="indefinite"/>
                                        <p:tgtEl>
                                          <p:spTgt spid="55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55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5" dur="indefinite"/>
                                        <p:tgtEl>
                                          <p:spTgt spid="552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6" dur="indefinite"/>
                                        <p:tgtEl>
                                          <p:spTgt spid="552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7" dur="indefinite"/>
                                        <p:tgtEl>
                                          <p:spTgt spid="552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55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4" dur="indefinite"/>
                                        <p:tgtEl>
                                          <p:spTgt spid="552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5" dur="indefinite"/>
                                        <p:tgtEl>
                                          <p:spTgt spid="552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6" dur="indefinite"/>
                                        <p:tgtEl>
                                          <p:spTgt spid="552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0" dur="indefinite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1" dur="indefinite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2" dur="indefinite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55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2" dur="indefinite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3" dur="indefinite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4" dur="indefinite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55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1" dur="indefinite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2" dur="indefinite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3" dur="indefinite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6" dur="500"/>
                                        <p:tgtEl>
                                          <p:spTgt spid="55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0" dur="indefinite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1" dur="indefinite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2" dur="indefinite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55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55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0" dur="indefinite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1" dur="indefinite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2" dur="indefinite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55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55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0" dur="indefinite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1" dur="indefinite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2" dur="indefinite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5" dur="500"/>
                                        <p:tgtEl>
                                          <p:spTgt spid="5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9" dur="indefinite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0" dur="indefinite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1" dur="indefinite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3" dur="500"/>
                                        <p:tgtEl>
                                          <p:spTgt spid="55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9" dur="500"/>
                                        <p:tgtEl>
                                          <p:spTgt spid="554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2" dur="500"/>
                                        <p:tgtEl>
                                          <p:spTgt spid="55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5" dur="500"/>
                                        <p:tgtEl>
                                          <p:spTgt spid="55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0" dur="indefinite"/>
                                        <p:tgtEl>
                                          <p:spTgt spid="552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1" dur="indefinite"/>
                                        <p:tgtEl>
                                          <p:spTgt spid="552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2" dur="indefinite"/>
                                        <p:tgtEl>
                                          <p:spTgt spid="552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5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55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55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00" grpId="0"/>
      <p:bldP spid="55423" grpId="0"/>
      <p:bldP spid="55423" grpId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הדוגמא </a:t>
            </a:r>
            <a:r>
              <a:rPr lang="en-US" smtClean="0"/>
              <a:t>swap</a:t>
            </a:r>
            <a:endParaRPr lang="he-IL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endParaRPr lang="he-IL" sz="1800" smtClean="0"/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endParaRPr lang="he-IL" sz="1800" smtClean="0"/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endParaRPr lang="en-US" sz="1800" smtClean="0"/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endParaRPr lang="he-IL" sz="1800" smtClean="0"/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800" smtClean="0"/>
              <a:t>void swap(int&amp; a, int&amp; b)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800" smtClean="0"/>
              <a:t>{</a:t>
            </a:r>
            <a:endParaRPr lang="he-IL" sz="1800" smtClean="0"/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800" smtClean="0"/>
              <a:t>	int temp = a;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800" smtClean="0"/>
              <a:t>	a = b;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800" smtClean="0"/>
              <a:t>	b = temp;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he-IL" sz="1800" smtClean="0"/>
              <a:t>{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endParaRPr lang="he-IL" sz="1800" smtClean="0"/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800" smtClean="0"/>
              <a:t>void main()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he-IL" sz="1800" smtClean="0"/>
              <a:t>}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800" smtClean="0"/>
              <a:t>	int x=3, y=5;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endParaRPr lang="he-IL" sz="1800" smtClean="0"/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800" smtClean="0"/>
              <a:t>	cout &lt;&lt; "Before swap: x = " &lt;&lt; x &lt;&lt; ", y = " &lt;&lt; y &lt;&lt; "\n";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800" smtClean="0"/>
              <a:t>	swap(x, y);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800" smtClean="0"/>
              <a:t>	cout &lt;&lt; "After swap:  x = " &lt;&lt; x &lt;&lt; ", y = " &lt;&lt; y &lt;&lt; "\n";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he-IL" sz="1800" smtClean="0"/>
              <a:t>{</a:t>
            </a:r>
          </a:p>
        </p:txBody>
      </p:sp>
      <p:graphicFrame>
        <p:nvGraphicFramePr>
          <p:cNvPr id="6" name="Group 242"/>
          <p:cNvGraphicFramePr>
            <a:graphicFrameLocks/>
          </p:cNvGraphicFramePr>
          <p:nvPr/>
        </p:nvGraphicFramePr>
        <p:xfrm>
          <a:off x="5334000" y="3851275"/>
          <a:ext cx="3505200" cy="731520"/>
        </p:xfrm>
        <a:graphic>
          <a:graphicData uri="http://schemas.openxmlformats.org/drawingml/2006/table">
            <a:tbl>
              <a:tblPr/>
              <a:tblGrid>
                <a:gridCol w="1168400"/>
                <a:gridCol w="1168400"/>
                <a:gridCol w="1168400"/>
              </a:tblGrid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x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y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242"/>
          <p:cNvGraphicFramePr>
            <a:graphicFrameLocks/>
          </p:cNvGraphicFramePr>
          <p:nvPr/>
        </p:nvGraphicFramePr>
        <p:xfrm>
          <a:off x="5334000" y="1687513"/>
          <a:ext cx="3505200" cy="1097280"/>
        </p:xfrm>
        <a:graphic>
          <a:graphicData uri="http://schemas.openxmlformats.org/drawingml/2006/table">
            <a:tbl>
              <a:tblPr/>
              <a:tblGrid>
                <a:gridCol w="1168400"/>
                <a:gridCol w="1168400"/>
                <a:gridCol w="1168400"/>
              </a:tblGrid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a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b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temp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715000" y="4583113"/>
            <a:ext cx="2438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/>
            <a:r>
              <a:rPr lang="he-IL"/>
              <a:t>הזכרון של ה- </a:t>
            </a:r>
            <a:r>
              <a:rPr lang="en-US"/>
              <a:t>main</a:t>
            </a:r>
            <a:endParaRPr lang="he-IL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867400" y="2754313"/>
            <a:ext cx="2438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/>
            <a:r>
              <a:rPr lang="he-IL"/>
              <a:t>הזכרון של ה- </a:t>
            </a:r>
            <a:r>
              <a:rPr lang="en-US"/>
              <a:t>swap</a:t>
            </a:r>
            <a:endParaRPr lang="he-IL"/>
          </a:p>
        </p:txBody>
      </p:sp>
      <p:graphicFrame>
        <p:nvGraphicFramePr>
          <p:cNvPr id="10" name="Group 242"/>
          <p:cNvGraphicFramePr>
            <a:graphicFrameLocks/>
          </p:cNvGraphicFramePr>
          <p:nvPr/>
        </p:nvGraphicFramePr>
        <p:xfrm>
          <a:off x="5334000" y="3851275"/>
          <a:ext cx="3505200" cy="731520"/>
        </p:xfrm>
        <a:graphic>
          <a:graphicData uri="http://schemas.openxmlformats.org/drawingml/2006/table">
            <a:tbl>
              <a:tblPr/>
              <a:tblGrid>
                <a:gridCol w="1168400"/>
                <a:gridCol w="1168400"/>
                <a:gridCol w="1168400"/>
              </a:tblGrid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x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y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Curved Right Arrow 10"/>
          <p:cNvSpPr/>
          <p:nvPr/>
        </p:nvSpPr>
        <p:spPr>
          <a:xfrm>
            <a:off x="4876800" y="1839913"/>
            <a:ext cx="457200" cy="22098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endParaRPr lang="he-IL">
              <a:solidFill>
                <a:schemeClr val="tx1"/>
              </a:solidFill>
            </a:endParaRPr>
          </a:p>
        </p:txBody>
      </p:sp>
      <p:sp>
        <p:nvSpPr>
          <p:cNvPr id="12" name="Curved Right Arrow 11"/>
          <p:cNvSpPr/>
          <p:nvPr/>
        </p:nvSpPr>
        <p:spPr>
          <a:xfrm>
            <a:off x="4876800" y="2220913"/>
            <a:ext cx="457200" cy="2209800"/>
          </a:xfrm>
          <a:prstGeom prst="curved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endParaRPr lang="he-IL">
              <a:solidFill>
                <a:schemeClr val="tx1"/>
              </a:solidFill>
            </a:endParaRPr>
          </a:p>
        </p:txBody>
      </p:sp>
      <p:graphicFrame>
        <p:nvGraphicFramePr>
          <p:cNvPr id="13" name="Group 242"/>
          <p:cNvGraphicFramePr>
            <a:graphicFrameLocks/>
          </p:cNvGraphicFramePr>
          <p:nvPr/>
        </p:nvGraphicFramePr>
        <p:xfrm>
          <a:off x="5334000" y="1687513"/>
          <a:ext cx="3505200" cy="1097280"/>
        </p:xfrm>
        <a:graphic>
          <a:graphicData uri="http://schemas.openxmlformats.org/drawingml/2006/table">
            <a:tbl>
              <a:tblPr/>
              <a:tblGrid>
                <a:gridCol w="1168400"/>
                <a:gridCol w="1168400"/>
                <a:gridCol w="1168400"/>
              </a:tblGrid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a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b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temp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242"/>
          <p:cNvGraphicFramePr>
            <a:graphicFrameLocks/>
          </p:cNvGraphicFramePr>
          <p:nvPr/>
        </p:nvGraphicFramePr>
        <p:xfrm>
          <a:off x="5334000" y="3851275"/>
          <a:ext cx="3505200" cy="731520"/>
        </p:xfrm>
        <a:graphic>
          <a:graphicData uri="http://schemas.openxmlformats.org/drawingml/2006/table">
            <a:tbl>
              <a:tblPr/>
              <a:tblGrid>
                <a:gridCol w="1168400"/>
                <a:gridCol w="1168400"/>
                <a:gridCol w="1168400"/>
              </a:tblGrid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x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y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Group 242"/>
          <p:cNvGraphicFramePr>
            <a:graphicFrameLocks/>
          </p:cNvGraphicFramePr>
          <p:nvPr/>
        </p:nvGraphicFramePr>
        <p:xfrm>
          <a:off x="5334000" y="3851275"/>
          <a:ext cx="3505200" cy="731520"/>
        </p:xfrm>
        <a:graphic>
          <a:graphicData uri="http://schemas.openxmlformats.org/drawingml/2006/table">
            <a:tbl>
              <a:tblPr/>
              <a:tblGrid>
                <a:gridCol w="1168400"/>
                <a:gridCol w="1168400"/>
                <a:gridCol w="1168400"/>
              </a:tblGrid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x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y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24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6E3DD17A-9FAD-4354-B4D8-21948F8A4C2A}" type="slidenum">
              <a:rPr lang="he-IL" smtClean="0">
                <a:cs typeface="Arial" pitchFamily="34" charset="0"/>
              </a:rPr>
              <a:pPr algn="r" rtl="1"/>
              <a:t>47</a:t>
            </a:fld>
            <a:endParaRPr lang="he-IL" smtClean="0">
              <a:cs typeface="Arial" pitchFamily="34" charset="0"/>
            </a:endParaRPr>
          </a:p>
          <a:p>
            <a:pPr algn="r"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algn="r" rtl="1"/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5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9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9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8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9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0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9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0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1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5" dur="indefinite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6" dur="indefinite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7" dur="indefinite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  <p:bldP spid="9" grpId="1"/>
      <p:bldP spid="11" grpId="0" animBg="1"/>
      <p:bldP spid="11" grpId="1" animBg="1"/>
      <p:bldP spid="12" grpId="0" animBg="1"/>
      <p:bldP spid="12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החזרת יותר מערך יחיד מפונקציה</a:t>
            </a:r>
            <a:endParaRPr lang="en-US" smtClean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mtClean="0"/>
              <a:t>למשל נרצה לכתוב פונקציה המקבלת מערך, וצריכה להחזיר מהו המספר המקסימאלי ומה המינימאלי</a:t>
            </a:r>
          </a:p>
          <a:p>
            <a:r>
              <a:rPr lang="he-IL" smtClean="0"/>
              <a:t>הפתרון: העברה לפונקציה פרמטר שעתיד להחזיק את התוצאה הסופית</a:t>
            </a:r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C9890DF4-765C-4B21-B42D-97B087A10AC0}" type="slidenum">
              <a:rPr lang="he-IL" smtClean="0">
                <a:cs typeface="Arial" pitchFamily="34" charset="0"/>
              </a:rPr>
              <a:pPr algn="r" rtl="1"/>
              <a:t>48</a:t>
            </a:fld>
            <a:endParaRPr lang="he-IL" smtClean="0">
              <a:cs typeface="Arial" pitchFamily="34" charset="0"/>
            </a:endParaRPr>
          </a:p>
          <a:p>
            <a:pPr algn="r"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algn="r" rtl="1"/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89075"/>
            <a:ext cx="8229600" cy="5978525"/>
          </a:xfrm>
        </p:spPr>
        <p:txBody>
          <a:bodyPr/>
          <a:lstStyle/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void minMax(int arr[], int size, int</a:t>
            </a:r>
            <a:r>
              <a:rPr lang="he-IL" sz="1600" noProof="1" smtClean="0"/>
              <a:t>&amp;</a:t>
            </a:r>
            <a:r>
              <a:rPr lang="en-US" sz="1600" noProof="1" smtClean="0"/>
              <a:t> min, int</a:t>
            </a:r>
            <a:r>
              <a:rPr lang="he-IL" sz="1600" noProof="1" smtClean="0"/>
              <a:t>&amp;</a:t>
            </a:r>
            <a:r>
              <a:rPr lang="en-US" sz="1600" noProof="1" smtClean="0"/>
              <a:t> max)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int i;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min = max = arr[0];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for </a:t>
            </a:r>
            <a:r>
              <a:rPr lang="he-IL" sz="1600" dirty="0" smtClean="0"/>
              <a:t>         </a:t>
            </a:r>
            <a:r>
              <a:rPr lang="he-IL" sz="1600" noProof="1" smtClean="0"/>
              <a:t>(         ;                 ;          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he-IL" sz="1600" noProof="1" smtClean="0"/>
              <a:t>	}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	if </a:t>
            </a:r>
            <a:r>
              <a:rPr lang="en-US" sz="1600" noProof="1" smtClean="0"/>
              <a:t>(arr[i] &lt; min)</a:t>
            </a:r>
            <a:endParaRPr lang="en-US" sz="16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	</a:t>
            </a:r>
            <a:r>
              <a:rPr lang="en-US" sz="1600" dirty="0" smtClean="0"/>
              <a:t>    </a:t>
            </a:r>
            <a:r>
              <a:rPr lang="en-US" sz="1600" noProof="1" smtClean="0"/>
              <a:t>min = arr[i];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	if </a:t>
            </a:r>
            <a:r>
              <a:rPr lang="en-US" sz="1600" noProof="1" smtClean="0"/>
              <a:t>(arr[i] &gt; max)</a:t>
            </a:r>
            <a:endParaRPr lang="en-US" sz="16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	</a:t>
            </a:r>
            <a:r>
              <a:rPr lang="en-US" sz="1600" dirty="0" smtClean="0"/>
              <a:t>    </a:t>
            </a:r>
            <a:r>
              <a:rPr lang="en-US" sz="1600" noProof="1" smtClean="0"/>
              <a:t>max = arr[i];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}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}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6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void main()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int arr[] = {5,2,8};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int m</a:t>
            </a:r>
            <a:r>
              <a:rPr lang="en-US" sz="1600" dirty="0" smtClean="0"/>
              <a:t>in</a:t>
            </a:r>
            <a:r>
              <a:rPr lang="en-US" sz="1600" noProof="1" smtClean="0"/>
              <a:t>imum, m</a:t>
            </a:r>
            <a:r>
              <a:rPr lang="en-US" sz="1600" dirty="0" smtClean="0"/>
              <a:t>ax</a:t>
            </a:r>
            <a:r>
              <a:rPr lang="en-US" sz="1600" noProof="1" smtClean="0"/>
              <a:t>imum;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6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minMax(arr, sizeof(arr)/sizeof(arr[0]), minimum, maximum);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cout &lt;&lt; "max is “ &lt;&lt; maximum &lt;&lt; “ and min is “ &lt;&lt; minimum &lt;&lt; endl;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}</a:t>
            </a:r>
            <a:endParaRPr lang="en-US" sz="1600" dirty="0" smtClean="0"/>
          </a:p>
        </p:txBody>
      </p:sp>
      <p:sp>
        <p:nvSpPr>
          <p:cNvPr id="60523" name="Text Box 107"/>
          <p:cNvSpPr txBox="1">
            <a:spLocks noChangeArrowheads="1"/>
          </p:cNvSpPr>
          <p:nvPr/>
        </p:nvSpPr>
        <p:spPr bwMode="auto">
          <a:xfrm>
            <a:off x="2743200" y="2438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noProof="1"/>
              <a:t>i++</a:t>
            </a:r>
            <a:endParaRPr lang="en-US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מציאת מינימום ומקסימום</a:t>
            </a:r>
            <a:endParaRPr lang="en-US" smtClean="0"/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6553200" y="5424488"/>
            <a:ext cx="2362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rtl="1">
              <a:spcBef>
                <a:spcPct val="50000"/>
              </a:spcBef>
            </a:pPr>
            <a:r>
              <a:rPr lang="he-IL"/>
              <a:t>הזיכרון של ה- </a:t>
            </a:r>
            <a:r>
              <a:rPr lang="en-US"/>
              <a:t>main</a:t>
            </a:r>
          </a:p>
        </p:txBody>
      </p:sp>
      <p:graphicFrame>
        <p:nvGraphicFramePr>
          <p:cNvPr id="60461" name="Group 45"/>
          <p:cNvGraphicFramePr>
            <a:graphicFrameLocks noGrp="1"/>
          </p:cNvGraphicFramePr>
          <p:nvPr/>
        </p:nvGraphicFramePr>
        <p:xfrm>
          <a:off x="6248400" y="3581400"/>
          <a:ext cx="2667000" cy="1909763"/>
        </p:xfrm>
        <a:graphic>
          <a:graphicData uri="http://schemas.openxmlformats.org/drawingml/2006/table">
            <a:tbl>
              <a:tblPr/>
              <a:tblGrid>
                <a:gridCol w="1447800"/>
                <a:gridCol w="685800"/>
                <a:gridCol w="533400"/>
              </a:tblGrid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int[]: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int:minimum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int:maximum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0462" name="Text Box 46"/>
          <p:cNvSpPr txBox="1">
            <a:spLocks noChangeArrowheads="1"/>
          </p:cNvSpPr>
          <p:nvPr/>
        </p:nvSpPr>
        <p:spPr bwMode="auto">
          <a:xfrm>
            <a:off x="6553200" y="3062288"/>
            <a:ext cx="2362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rtl="1">
              <a:spcBef>
                <a:spcPct val="50000"/>
              </a:spcBef>
            </a:pPr>
            <a:r>
              <a:rPr lang="he-IL"/>
              <a:t>הזיכרון של </a:t>
            </a:r>
            <a:r>
              <a:rPr lang="en-US"/>
              <a:t>minMax</a:t>
            </a:r>
          </a:p>
        </p:txBody>
      </p:sp>
      <p:graphicFrame>
        <p:nvGraphicFramePr>
          <p:cNvPr id="60493" name="Group 77"/>
          <p:cNvGraphicFramePr>
            <a:graphicFrameLocks noGrp="1"/>
          </p:cNvGraphicFramePr>
          <p:nvPr/>
        </p:nvGraphicFramePr>
        <p:xfrm>
          <a:off x="6248400" y="1600200"/>
          <a:ext cx="2667000" cy="1524001"/>
        </p:xfrm>
        <a:graphic>
          <a:graphicData uri="http://schemas.openxmlformats.org/drawingml/2006/table">
            <a:tbl>
              <a:tblPr/>
              <a:tblGrid>
                <a:gridCol w="1447800"/>
                <a:gridCol w="685800"/>
                <a:gridCol w="5334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min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max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int:i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0491" name="Rectangle 75"/>
          <p:cNvSpPr>
            <a:spLocks noChangeArrowheads="1"/>
          </p:cNvSpPr>
          <p:nvPr/>
        </p:nvSpPr>
        <p:spPr bwMode="auto">
          <a:xfrm>
            <a:off x="2667000" y="4038600"/>
            <a:ext cx="29718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rtl="1"/>
            <a:r>
              <a:rPr lang="he-IL" b="1">
                <a:solidFill>
                  <a:schemeClr val="bg1"/>
                </a:solidFill>
              </a:rPr>
              <a:t>תזכורת: כאשר מעבירים </a:t>
            </a:r>
          </a:p>
          <a:p>
            <a:pPr rtl="1"/>
            <a:r>
              <a:rPr lang="he-IL" b="1">
                <a:solidFill>
                  <a:schemeClr val="bg1"/>
                </a:solidFill>
              </a:rPr>
              <a:t>מערך לפונקציה מתייחסים </a:t>
            </a:r>
          </a:p>
          <a:p>
            <a:pPr rtl="1"/>
            <a:r>
              <a:rPr lang="he-IL" b="1">
                <a:solidFill>
                  <a:schemeClr val="bg1"/>
                </a:solidFill>
              </a:rPr>
              <a:t>למערך המקורי, ולא לעותק שלו!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60520" name="Text Box 104"/>
          <p:cNvSpPr txBox="1">
            <a:spLocks noChangeArrowheads="1"/>
          </p:cNvSpPr>
          <p:nvPr/>
        </p:nvSpPr>
        <p:spPr bwMode="auto">
          <a:xfrm>
            <a:off x="1066800" y="2438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noProof="1"/>
              <a:t>i=1</a:t>
            </a:r>
            <a:endParaRPr lang="en-US"/>
          </a:p>
        </p:txBody>
      </p:sp>
      <p:sp>
        <p:nvSpPr>
          <p:cNvPr id="60522" name="Text Box 106"/>
          <p:cNvSpPr txBox="1">
            <a:spLocks noChangeArrowheads="1"/>
          </p:cNvSpPr>
          <p:nvPr/>
        </p:nvSpPr>
        <p:spPr bwMode="auto">
          <a:xfrm>
            <a:off x="1676400" y="2438400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noProof="1"/>
              <a:t>i &lt; size</a:t>
            </a:r>
            <a:endParaRPr lang="en-US"/>
          </a:p>
        </p:txBody>
      </p:sp>
      <p:graphicFrame>
        <p:nvGraphicFramePr>
          <p:cNvPr id="60711" name="Group 295"/>
          <p:cNvGraphicFramePr>
            <a:graphicFrameLocks noGrp="1"/>
          </p:cNvGraphicFramePr>
          <p:nvPr/>
        </p:nvGraphicFramePr>
        <p:xfrm>
          <a:off x="6259513" y="1600200"/>
          <a:ext cx="2655888" cy="1524001"/>
        </p:xfrm>
        <a:graphic>
          <a:graphicData uri="http://schemas.openxmlformats.org/drawingml/2006/table">
            <a:tbl>
              <a:tblPr/>
              <a:tblGrid>
                <a:gridCol w="1436688"/>
                <a:gridCol w="685800"/>
                <a:gridCol w="5334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min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max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int:i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0569" name="Group 153"/>
          <p:cNvGraphicFramePr>
            <a:graphicFrameLocks noGrp="1"/>
          </p:cNvGraphicFramePr>
          <p:nvPr/>
        </p:nvGraphicFramePr>
        <p:xfrm>
          <a:off x="6248400" y="1600200"/>
          <a:ext cx="2667000" cy="1524001"/>
        </p:xfrm>
        <a:graphic>
          <a:graphicData uri="http://schemas.openxmlformats.org/drawingml/2006/table">
            <a:tbl>
              <a:tblPr/>
              <a:tblGrid>
                <a:gridCol w="1447800"/>
                <a:gridCol w="685800"/>
                <a:gridCol w="5334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min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max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int:i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0633" name="Group 217"/>
          <p:cNvGraphicFramePr>
            <a:graphicFrameLocks noGrp="1"/>
          </p:cNvGraphicFramePr>
          <p:nvPr/>
        </p:nvGraphicFramePr>
        <p:xfrm>
          <a:off x="6248400" y="3576638"/>
          <a:ext cx="2667000" cy="1909763"/>
        </p:xfrm>
        <a:graphic>
          <a:graphicData uri="http://schemas.openxmlformats.org/drawingml/2006/table">
            <a:tbl>
              <a:tblPr/>
              <a:tblGrid>
                <a:gridCol w="1447800"/>
                <a:gridCol w="685800"/>
                <a:gridCol w="533400"/>
              </a:tblGrid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int[]: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int:minimum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int:maximum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0658" name="Group 242"/>
          <p:cNvGraphicFramePr>
            <a:graphicFrameLocks noGrp="1"/>
          </p:cNvGraphicFramePr>
          <p:nvPr/>
        </p:nvGraphicFramePr>
        <p:xfrm>
          <a:off x="6248400" y="3581400"/>
          <a:ext cx="2667000" cy="1909763"/>
        </p:xfrm>
        <a:graphic>
          <a:graphicData uri="http://schemas.openxmlformats.org/drawingml/2006/table">
            <a:tbl>
              <a:tblPr/>
              <a:tblGrid>
                <a:gridCol w="1447800"/>
                <a:gridCol w="685800"/>
                <a:gridCol w="533400"/>
              </a:tblGrid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int[]: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int:minimum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int:maximum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0683" name="Group 267"/>
          <p:cNvGraphicFramePr>
            <a:graphicFrameLocks noGrp="1"/>
          </p:cNvGraphicFramePr>
          <p:nvPr/>
        </p:nvGraphicFramePr>
        <p:xfrm>
          <a:off x="6248400" y="3576638"/>
          <a:ext cx="2667000" cy="1909763"/>
        </p:xfrm>
        <a:graphic>
          <a:graphicData uri="http://schemas.openxmlformats.org/drawingml/2006/table">
            <a:tbl>
              <a:tblPr/>
              <a:tblGrid>
                <a:gridCol w="1447800"/>
                <a:gridCol w="685800"/>
                <a:gridCol w="533400"/>
              </a:tblGrid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int[]: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int:minimum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int:maximum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0590" name="Group 174"/>
          <p:cNvGraphicFramePr>
            <a:graphicFrameLocks noGrp="1"/>
          </p:cNvGraphicFramePr>
          <p:nvPr/>
        </p:nvGraphicFramePr>
        <p:xfrm>
          <a:off x="6248400" y="1600200"/>
          <a:ext cx="2667000" cy="1524001"/>
        </p:xfrm>
        <a:graphic>
          <a:graphicData uri="http://schemas.openxmlformats.org/drawingml/2006/table">
            <a:tbl>
              <a:tblPr/>
              <a:tblGrid>
                <a:gridCol w="1447800"/>
                <a:gridCol w="685800"/>
                <a:gridCol w="5334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min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+mn-ea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max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+mn-ea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int:i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0712" name="Picture 29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50" y="-228600"/>
            <a:ext cx="4591050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0714" name="Group 298"/>
          <p:cNvGraphicFramePr>
            <a:graphicFrameLocks noGrp="1"/>
          </p:cNvGraphicFramePr>
          <p:nvPr/>
        </p:nvGraphicFramePr>
        <p:xfrm>
          <a:off x="6248400" y="3581400"/>
          <a:ext cx="2667000" cy="1909763"/>
        </p:xfrm>
        <a:graphic>
          <a:graphicData uri="http://schemas.openxmlformats.org/drawingml/2006/table">
            <a:tbl>
              <a:tblPr/>
              <a:tblGrid>
                <a:gridCol w="1447800"/>
                <a:gridCol w="685800"/>
                <a:gridCol w="533400"/>
              </a:tblGrid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int[]: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int:minimum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int:maximum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1016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42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BC7B1581-258E-457F-B56A-EE1B3BBF7D98}" type="slidenum">
              <a:rPr lang="he-IL" smtClean="0">
                <a:cs typeface="Arial" pitchFamily="34" charset="0"/>
              </a:rPr>
              <a:pPr algn="r" rtl="1"/>
              <a:t>49</a:t>
            </a:fld>
            <a:endParaRPr lang="he-IL" smtClean="0">
              <a:cs typeface="Arial" pitchFamily="34" charset="0"/>
            </a:endParaRPr>
          </a:p>
          <a:p>
            <a:pPr algn="r"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algn="r" rtl="1"/>
            <a:endParaRPr lang="en-US" smtClean="0">
              <a:cs typeface="Arial" pitchFamily="34" charset="0"/>
            </a:endParaRPr>
          </a:p>
        </p:txBody>
      </p:sp>
      <p:sp>
        <p:nvSpPr>
          <p:cNvPr id="21" name="Curved Right Arrow 20"/>
          <p:cNvSpPr/>
          <p:nvPr/>
        </p:nvSpPr>
        <p:spPr>
          <a:xfrm>
            <a:off x="5791200" y="2209800"/>
            <a:ext cx="457200" cy="2819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endParaRPr lang="he-IL">
              <a:solidFill>
                <a:schemeClr val="tx1"/>
              </a:solidFill>
            </a:endParaRPr>
          </a:p>
        </p:txBody>
      </p:sp>
      <p:sp>
        <p:nvSpPr>
          <p:cNvPr id="22" name="Curved Right Arrow 21"/>
          <p:cNvSpPr/>
          <p:nvPr/>
        </p:nvSpPr>
        <p:spPr>
          <a:xfrm>
            <a:off x="5791200" y="2590800"/>
            <a:ext cx="457200" cy="2819400"/>
          </a:xfrm>
          <a:prstGeom prst="curved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endParaRPr lang="he-IL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0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6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60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60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60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6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604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604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6041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604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604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6041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6041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2" dur="indefinite"/>
                                        <p:tgtEl>
                                          <p:spTgt spid="604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3" dur="indefinite"/>
                                        <p:tgtEl>
                                          <p:spTgt spid="604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4" dur="indefinite"/>
                                        <p:tgtEl>
                                          <p:spTgt spid="604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60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4" dur="indefinite"/>
                                        <p:tgtEl>
                                          <p:spTgt spid="6041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5" dur="indefinite"/>
                                        <p:tgtEl>
                                          <p:spTgt spid="6041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6" dur="indefinite"/>
                                        <p:tgtEl>
                                          <p:spTgt spid="6041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1" dur="500"/>
                                        <p:tgtEl>
                                          <p:spTgt spid="6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5" dur="indefinite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6" dur="indefinite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7" dur="indefinite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0" dur="500"/>
                                        <p:tgtEl>
                                          <p:spTgt spid="6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3" dur="500"/>
                                        <p:tgtEl>
                                          <p:spTgt spid="60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3" dur="indefinite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4" dur="indefinite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5" dur="indefinite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8" dur="500"/>
                                        <p:tgtEl>
                                          <p:spTgt spid="60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2" dur="indefinite"/>
                                        <p:tgtEl>
                                          <p:spTgt spid="60520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3" dur="indefinite"/>
                                        <p:tgtEl>
                                          <p:spTgt spid="6052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4" dur="indefinite"/>
                                        <p:tgtEl>
                                          <p:spTgt spid="60520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7" dur="500"/>
                                        <p:tgtEl>
                                          <p:spTgt spid="60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1" dur="indefinite"/>
                                        <p:tgtEl>
                                          <p:spTgt spid="60522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2" dur="indefinite"/>
                                        <p:tgtEl>
                                          <p:spTgt spid="6052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3" dur="indefinite"/>
                                        <p:tgtEl>
                                          <p:spTgt spid="6052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7" dur="indefinite"/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8" dur="indefinite"/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9" dur="indefinite"/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3" dur="indefinite"/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4" dur="indefinite"/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5" dur="indefinite"/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8" dur="500"/>
                                        <p:tgtEl>
                                          <p:spTgt spid="60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2" dur="indefinite"/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3" dur="indefinite"/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4" dur="indefinite"/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8" dur="indefinite"/>
                                        <p:tgtEl>
                                          <p:spTgt spid="6052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9" dur="indefinite"/>
                                        <p:tgtEl>
                                          <p:spTgt spid="6052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0" dur="indefinite"/>
                                        <p:tgtEl>
                                          <p:spTgt spid="6052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3" dur="500"/>
                                        <p:tgtEl>
                                          <p:spTgt spid="60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7" dur="indefinite"/>
                                        <p:tgtEl>
                                          <p:spTgt spid="60522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8" dur="indefinite"/>
                                        <p:tgtEl>
                                          <p:spTgt spid="6052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9" dur="indefinite"/>
                                        <p:tgtEl>
                                          <p:spTgt spid="6052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3" dur="indefinite"/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4" dur="indefinite"/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5" dur="indefinite"/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9" dur="indefinite"/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0" dur="indefinite"/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1" dur="indefinite"/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5" dur="indefinite"/>
                                        <p:tgtEl>
                                          <p:spTgt spid="6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6" dur="indefinite"/>
                                        <p:tgtEl>
                                          <p:spTgt spid="6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7" dur="indefinite"/>
                                        <p:tgtEl>
                                          <p:spTgt spid="6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0" dur="500"/>
                                        <p:tgtEl>
                                          <p:spTgt spid="60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3" dur="500"/>
                                        <p:tgtEl>
                                          <p:spTgt spid="6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17" dur="indefinite"/>
                                        <p:tgtEl>
                                          <p:spTgt spid="6052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8" dur="indefinite"/>
                                        <p:tgtEl>
                                          <p:spTgt spid="6052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19" dur="indefinite"/>
                                        <p:tgtEl>
                                          <p:spTgt spid="6052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2" dur="500"/>
                                        <p:tgtEl>
                                          <p:spTgt spid="60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5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26" dur="indefinite"/>
                                        <p:tgtEl>
                                          <p:spTgt spid="60522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7" dur="indefinite"/>
                                        <p:tgtEl>
                                          <p:spTgt spid="6052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28" dur="indefinite"/>
                                        <p:tgtEl>
                                          <p:spTgt spid="6052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32" dur="indefinite"/>
                                        <p:tgtEl>
                                          <p:spTgt spid="60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33" dur="indefinite"/>
                                        <p:tgtEl>
                                          <p:spTgt spid="60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34" dur="indefinite"/>
                                        <p:tgtEl>
                                          <p:spTgt spid="60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6" dur="500"/>
                                        <p:tgtEl>
                                          <p:spTgt spid="60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9" dur="500"/>
                                        <p:tgtEl>
                                          <p:spTgt spid="604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2" dur="500"/>
                                        <p:tgtEl>
                                          <p:spTgt spid="607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5" dur="500"/>
                                        <p:tgtEl>
                                          <p:spTgt spid="605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8" dur="500"/>
                                        <p:tgtEl>
                                          <p:spTgt spid="60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59" dur="indefinite"/>
                                        <p:tgtEl>
                                          <p:spTgt spid="6041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60" dur="indefinite"/>
                                        <p:tgtEl>
                                          <p:spTgt spid="6041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1" dur="indefinite"/>
                                        <p:tgtEl>
                                          <p:spTgt spid="6041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4" dur="500"/>
                                        <p:tgtEl>
                                          <p:spTgt spid="60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23" grpId="0"/>
      <p:bldP spid="60523" grpId="1"/>
      <p:bldP spid="60523" grpId="2"/>
      <p:bldP spid="60420" grpId="0"/>
      <p:bldP spid="60462" grpId="0"/>
      <p:bldP spid="60462" grpId="1"/>
      <p:bldP spid="60491" grpId="0" animBg="1"/>
      <p:bldP spid="60520" grpId="0"/>
      <p:bldP spid="60520" grpId="1"/>
      <p:bldP spid="60522" grpId="0"/>
      <p:bldP spid="60522" grpId="1"/>
      <p:bldP spid="60522" grpId="2"/>
      <p:bldP spid="60522" grpId="3"/>
      <p:bldP spid="21" grpId="0" animBg="1"/>
      <p:bldP spid="21" grpId="1" animBg="1"/>
      <p:bldP spid="22" grpId="0" animBg="1"/>
      <p:bldP spid="2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39825"/>
          </a:xfrm>
        </p:spPr>
        <p:txBody>
          <a:bodyPr/>
          <a:lstStyle/>
          <a:p>
            <a:pPr algn="r"/>
            <a:r>
              <a:rPr lang="he-IL" smtClean="0"/>
              <a:t>דוגמא לשכפול קוד: חישוב חלוקת </a:t>
            </a:r>
            <a:r>
              <a:rPr lang="en-US" smtClean="0"/>
              <a:t>log</a:t>
            </a:r>
            <a:r>
              <a:rPr lang="he-IL" smtClean="0"/>
              <a:t> 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915400" cy="5257800"/>
          </a:xfrm>
        </p:spPr>
        <p:txBody>
          <a:bodyPr/>
          <a:lstStyle/>
          <a:p>
            <a:pPr algn="l" rtl="0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dirty="0" smtClean="0"/>
              <a:t>const  </a:t>
            </a:r>
            <a:r>
              <a:rPr lang="en-US" sz="1800" dirty="0" err="1" smtClean="0"/>
              <a:t>int</a:t>
            </a:r>
            <a:r>
              <a:rPr lang="en-US" sz="1800" dirty="0" smtClean="0"/>
              <a:t>  BASIS =10;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dirty="0" smtClean="0"/>
              <a:t>void main()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dirty="0" smtClean="0"/>
              <a:t>{</a:t>
            </a:r>
            <a:endParaRPr lang="he-IL" sz="1800" dirty="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dirty="0" smtClean="0"/>
              <a:t>	</a:t>
            </a:r>
            <a:r>
              <a:rPr lang="en-US" sz="1800" dirty="0" err="1" smtClean="0"/>
              <a:t>int</a:t>
            </a:r>
            <a:r>
              <a:rPr lang="en-US" sz="1800" dirty="0" smtClean="0"/>
              <a:t> num1=100, num2=1000, res;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dirty="0" smtClean="0"/>
              <a:t>	</a:t>
            </a:r>
            <a:r>
              <a:rPr lang="en-US" sz="1800" dirty="0" err="1" smtClean="0"/>
              <a:t>int</a:t>
            </a:r>
            <a:r>
              <a:rPr lang="en-US" sz="1800" dirty="0" smtClean="0"/>
              <a:t> log1, log2;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  <a:defRPr/>
            </a:pPr>
            <a:endParaRPr lang="he-IL" sz="1800" dirty="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dirty="0" smtClean="0"/>
              <a:t>	res = 1;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dirty="0" smtClean="0"/>
              <a:t>	for (log1=0 ; res &lt; num1 ; log1++)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dirty="0" smtClean="0"/>
              <a:t>		res *= BASIS;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pt-BR" sz="1800" dirty="0" smtClean="0"/>
              <a:t>	</a:t>
            </a:r>
            <a:r>
              <a:rPr lang="en-US" sz="1800" dirty="0" err="1" smtClean="0"/>
              <a:t>cout</a:t>
            </a:r>
            <a:r>
              <a:rPr lang="en-US" sz="1800" dirty="0" smtClean="0"/>
              <a:t> &lt;&lt; "log(" &lt;&lt; num1 &lt;&lt; ") = " &lt;&lt; log1 &lt;&lt; </a:t>
            </a:r>
            <a:r>
              <a:rPr lang="en-US" sz="1800" dirty="0" err="1" smtClean="0"/>
              <a:t>endl</a:t>
            </a:r>
            <a:r>
              <a:rPr lang="en-US" sz="1800" dirty="0" smtClean="0"/>
              <a:t>;</a:t>
            </a:r>
            <a:endParaRPr lang="pt-BR" sz="1800" dirty="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  <a:defRPr/>
            </a:pPr>
            <a:endParaRPr lang="he-IL" sz="1800" dirty="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dirty="0" smtClean="0"/>
              <a:t>	res = 1;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dirty="0" smtClean="0"/>
              <a:t>	for (log2=0 ; res &lt; num2 ; log2++)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dirty="0" smtClean="0"/>
              <a:t>		res *= BASIS;</a:t>
            </a:r>
          </a:p>
          <a:p>
            <a:pPr algn="l" rtl="0">
              <a:buFont typeface="Wingdings" pitchFamily="2" charset="2"/>
              <a:buNone/>
              <a:defRPr/>
            </a:pPr>
            <a:r>
              <a:rPr lang="en-US" sz="1800" dirty="0" smtClean="0"/>
              <a:t>	</a:t>
            </a:r>
            <a:r>
              <a:rPr lang="en-US" sz="1800" dirty="0" err="1" smtClean="0"/>
              <a:t>cout</a:t>
            </a:r>
            <a:r>
              <a:rPr lang="en-US" sz="1800" dirty="0" smtClean="0"/>
              <a:t> &lt;&lt; "log(" &lt;&lt; num2 &lt;&lt; ") = " &lt;&lt; log2 &lt;&lt; </a:t>
            </a:r>
            <a:r>
              <a:rPr lang="en-US" sz="1800" dirty="0" err="1" smtClean="0"/>
              <a:t>endl</a:t>
            </a:r>
            <a:r>
              <a:rPr lang="en-US" sz="1800" dirty="0" smtClean="0"/>
              <a:t>;</a:t>
            </a:r>
          </a:p>
          <a:p>
            <a:pPr>
              <a:buFont typeface="Wingdings" pitchFamily="2" charset="2"/>
              <a:buNone/>
              <a:defRPr/>
            </a:pPr>
            <a:endParaRPr lang="en-US" sz="1800" dirty="0" smtClean="0"/>
          </a:p>
          <a:p>
            <a:pPr algn="l" rtl="0">
              <a:buFont typeface="Wingdings" pitchFamily="2" charset="2"/>
              <a:buNone/>
              <a:defRPr/>
            </a:pPr>
            <a:r>
              <a:rPr lang="pt-BR" sz="1800" dirty="0" smtClean="0"/>
              <a:t>	cout &lt;&lt; "log(" &lt;&lt; num1 &lt;&lt; "/" &lt;&lt; num2 &lt;&lt; ") = " </a:t>
            </a:r>
          </a:p>
          <a:p>
            <a:pPr lvl="1" algn="l" rtl="0">
              <a:buFont typeface="Wingdings" pitchFamily="2" charset="2"/>
              <a:buNone/>
              <a:defRPr/>
            </a:pPr>
            <a:r>
              <a:rPr lang="pt-BR" sz="1800" dirty="0" smtClean="0">
                <a:ea typeface="+mn-ea"/>
              </a:rPr>
              <a:t>      &lt;&lt; log1-log2 &lt;&lt; endl;</a:t>
            </a:r>
            <a:endParaRPr lang="pt-BR" sz="1800" dirty="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he-IL" sz="1800" dirty="0" smtClean="0"/>
              <a:t>{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8FB6E1B3-7F90-428B-9BAB-500D4937D503}" type="slidenum">
              <a:rPr lang="he-IL" smtClean="0">
                <a:cs typeface="Arial" pitchFamily="34" charset="0"/>
              </a:rPr>
              <a:pPr algn="r" rtl="1"/>
              <a:t>5</a:t>
            </a:fld>
            <a:endParaRPr lang="he-IL" smtClean="0">
              <a:cs typeface="Arial" pitchFamily="34" charset="0"/>
            </a:endParaRPr>
          </a:p>
          <a:p>
            <a:pPr algn="r"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algn="r" rtl="1"/>
            <a:endParaRPr lang="en-US" smtClean="0">
              <a:cs typeface="Arial" pitchFamily="34" charset="0"/>
            </a:endParaRPr>
          </a:p>
        </p:txBody>
      </p:sp>
      <p:pic>
        <p:nvPicPr>
          <p:cNvPr id="1126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914400"/>
            <a:ext cx="4160838" cy="976313"/>
          </a:xfrm>
          <a:prstGeom prst="rect">
            <a:avLst/>
          </a:prstGeom>
          <a:noFill/>
          <a:ln w="9525" algn="ctr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800600" y="3440113"/>
            <a:ext cx="1981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rtl="1">
              <a:defRPr/>
            </a:pPr>
            <a:r>
              <a:rPr lang="he-IL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חישוב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log</a:t>
            </a:r>
            <a:r>
              <a:rPr lang="en-US" b="1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10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100</a:t>
            </a:r>
            <a:endParaRPr lang="he-IL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953000" y="4887913"/>
            <a:ext cx="1981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rtl="1">
              <a:defRPr/>
            </a:pPr>
            <a:r>
              <a:rPr lang="he-IL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חישוב 0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log</a:t>
            </a:r>
            <a:r>
              <a:rPr lang="en-US" b="1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10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100</a:t>
            </a:r>
            <a:endParaRPr lang="he-IL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ight Brace 9"/>
          <p:cNvSpPr>
            <a:spLocks/>
          </p:cNvSpPr>
          <p:nvPr/>
        </p:nvSpPr>
        <p:spPr bwMode="auto">
          <a:xfrm>
            <a:off x="4800600" y="2971800"/>
            <a:ext cx="304800" cy="838200"/>
          </a:xfrm>
          <a:prstGeom prst="rightBrace">
            <a:avLst>
              <a:gd name="adj1" fmla="val 8339"/>
              <a:gd name="adj2" fmla="val 50000"/>
            </a:avLst>
          </a:prstGeom>
          <a:noFill/>
          <a:ln w="19050" algn="ctr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pPr algn="r" rtl="1">
              <a:defRPr/>
            </a:pPr>
            <a:endParaRPr lang="he-IL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</a:endParaRPr>
          </a:p>
        </p:txBody>
      </p:sp>
      <p:sp>
        <p:nvSpPr>
          <p:cNvPr id="11" name="Right Brace 10"/>
          <p:cNvSpPr>
            <a:spLocks/>
          </p:cNvSpPr>
          <p:nvPr/>
        </p:nvSpPr>
        <p:spPr bwMode="auto">
          <a:xfrm>
            <a:off x="4876800" y="4419600"/>
            <a:ext cx="304800" cy="838200"/>
          </a:xfrm>
          <a:prstGeom prst="rightBrace">
            <a:avLst>
              <a:gd name="adj1" fmla="val 8339"/>
              <a:gd name="adj2" fmla="val 50000"/>
            </a:avLst>
          </a:prstGeom>
          <a:noFill/>
          <a:ln w="19050" algn="ctr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pPr algn="r" rtl="1"/>
            <a:endParaRPr lang="he-IL">
              <a:latin typeface="Verdana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562600" y="1981200"/>
            <a:ext cx="3429000" cy="1447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rtl="1"/>
            <a:r>
              <a:rPr lang="he-IL" b="1">
                <a:solidFill>
                  <a:schemeClr val="bg1"/>
                </a:solidFill>
                <a:latin typeface="Verdana" pitchFamily="34" charset="0"/>
              </a:rPr>
              <a:t>רצף הפעולות לחישוב לוג זהה, רק כל פעם ביצענו את הפעולות על ערכים שונים </a:t>
            </a:r>
            <a:r>
              <a:rPr lang="he-IL" b="1">
                <a:solidFill>
                  <a:schemeClr val="bg1"/>
                </a:solidFill>
                <a:latin typeface="Verdana" pitchFamily="34" charset="0"/>
                <a:sym typeface="Wingdings" pitchFamily="2" charset="2"/>
              </a:rPr>
              <a:t> שכפול קוד!</a:t>
            </a:r>
          </a:p>
          <a:p>
            <a:pPr rtl="1"/>
            <a:r>
              <a:rPr lang="he-IL" b="1">
                <a:solidFill>
                  <a:schemeClr val="bg1"/>
                </a:solidFill>
                <a:latin typeface="Verdana" pitchFamily="34" charset="0"/>
                <a:sym typeface="Wingdings" pitchFamily="2" charset="2"/>
              </a:rPr>
              <a:t>מי שקורא את ה- </a:t>
            </a:r>
            <a:r>
              <a:rPr lang="en-US" b="1">
                <a:solidFill>
                  <a:schemeClr val="bg1"/>
                </a:solidFill>
                <a:latin typeface="Verdana" pitchFamily="34" charset="0"/>
                <a:sym typeface="Wingdings" pitchFamily="2" charset="2"/>
              </a:rPr>
              <a:t>main</a:t>
            </a:r>
            <a:r>
              <a:rPr lang="he-IL" b="1">
                <a:solidFill>
                  <a:schemeClr val="bg1"/>
                </a:solidFill>
                <a:latin typeface="Verdana" pitchFamily="34" charset="0"/>
                <a:sym typeface="Wingdings" pitchFamily="2" charset="2"/>
              </a:rPr>
              <a:t> צריך להבין מה תפקידה של כל לולאה...</a:t>
            </a:r>
            <a:endParaRPr lang="he-IL" b="1">
              <a:solidFill>
                <a:schemeClr val="bg1"/>
              </a:solidFill>
              <a:latin typeface="Verdana" pitchFamily="34" charset="0"/>
            </a:endParaRPr>
          </a:p>
        </p:txBody>
      </p:sp>
      <p:pic>
        <p:nvPicPr>
          <p:cNvPr id="9227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5100" y="4267200"/>
            <a:ext cx="2438400" cy="609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21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9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92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92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921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 animBg="1"/>
      <p:bldP spid="1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הארות</a:t>
            </a:r>
            <a:endParaRPr lang="en-US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 smtClean="0"/>
          </a:p>
          <a:p>
            <a:r>
              <a:rPr lang="he-IL" smtClean="0"/>
              <a:t>ניתן היה להעביר לפונקציה רק את </a:t>
            </a:r>
            <a:r>
              <a:rPr lang="en-US" smtClean="0"/>
              <a:t>min</a:t>
            </a:r>
            <a:r>
              <a:rPr lang="he-IL" smtClean="0"/>
              <a:t> או רק את </a:t>
            </a:r>
            <a:r>
              <a:rPr lang="en-US" smtClean="0"/>
              <a:t>max</a:t>
            </a:r>
            <a:r>
              <a:rPr lang="he-IL" smtClean="0"/>
              <a:t> ואת הערך השני להחזיר ע"י </a:t>
            </a:r>
            <a:r>
              <a:rPr lang="en-US" smtClean="0"/>
              <a:t>return</a:t>
            </a:r>
            <a:endParaRPr lang="he-IL" smtClean="0"/>
          </a:p>
          <a:p>
            <a:pPr lvl="1"/>
            <a:r>
              <a:rPr lang="he-IL" u="sng" smtClean="0"/>
              <a:t>אבל:</a:t>
            </a:r>
            <a:r>
              <a:rPr lang="he-IL" smtClean="0"/>
              <a:t> כאשר הפונקציה מחזירה יותר מערך אחד והם כולם בעלי אותה תפקיד, נעדיף שכולם יוחזרו </a:t>
            </a:r>
            <a:r>
              <a:rPr lang="en-US" smtClean="0"/>
              <a:t>by ref</a:t>
            </a:r>
            <a:r>
              <a:rPr lang="he-IL" smtClean="0"/>
              <a:t>(אחידות בסגנון)</a:t>
            </a:r>
          </a:p>
          <a:p>
            <a:endParaRPr lang="he-IL" smtClean="0"/>
          </a:p>
          <a:p>
            <a:r>
              <a:rPr lang="he-IL" smtClean="0"/>
              <a:t>אם מעבירים לפונקציה פרמטר </a:t>
            </a:r>
            <a:r>
              <a:rPr lang="en-US" smtClean="0"/>
              <a:t>by ref</a:t>
            </a:r>
            <a:r>
              <a:rPr lang="he-IL" smtClean="0"/>
              <a:t> שהפונקציה מתבססת על ערכו, חובה לאתחלו בפונקציה, ולא להתבסס על אתחול (שאולי) בוצע בפונקציה שקראה</a:t>
            </a:r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D27E8A31-29AC-44D7-A5E2-AD1BCFB89217}" type="slidenum">
              <a:rPr lang="he-IL" smtClean="0">
                <a:cs typeface="Arial" pitchFamily="34" charset="0"/>
              </a:rPr>
              <a:pPr algn="r" rtl="1"/>
              <a:t>50</a:t>
            </a:fld>
            <a:endParaRPr lang="he-IL" smtClean="0">
              <a:cs typeface="Arial" pitchFamily="34" charset="0"/>
            </a:endParaRPr>
          </a:p>
          <a:p>
            <a:pPr algn="r"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algn="r" rtl="1"/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991600" cy="5140325"/>
          </a:xfrm>
        </p:spPr>
        <p:txBody>
          <a:bodyPr/>
          <a:lstStyle/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void countPositive(int arr[], int size, int&amp; count)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int i;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count = 0;</a:t>
            </a:r>
            <a:r>
              <a:rPr lang="en-US" sz="1600" smtClean="0"/>
              <a:t> </a:t>
            </a:r>
            <a:r>
              <a:rPr lang="en-US" sz="1600" b="1" smtClean="0">
                <a:solidFill>
                  <a:srgbClr val="009900"/>
                </a:solidFill>
              </a:rPr>
              <a:t>// it is our responsibility to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>
                <a:solidFill>
                  <a:srgbClr val="009900"/>
                </a:solidFill>
              </a:rPr>
              <a:t>                      // initialize the value!</a:t>
            </a:r>
            <a:endParaRPr lang="en-US" sz="1600" b="1" noProof="1" smtClean="0">
              <a:solidFill>
                <a:srgbClr val="009900"/>
              </a:solidFill>
            </a:endParaRP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for (       ;             ;         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	if (arr[i] &gt; 0)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	</a:t>
            </a:r>
            <a:r>
              <a:rPr lang="en-US" sz="1600" smtClean="0"/>
              <a:t>     </a:t>
            </a:r>
            <a:r>
              <a:rPr lang="en-US" sz="1600" noProof="1" smtClean="0"/>
              <a:t>count++;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}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}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6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void main()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int arr[] = {-4,2,-8};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int numOfPositive;</a:t>
            </a:r>
            <a:r>
              <a:rPr lang="en-US" sz="1600" smtClean="0"/>
              <a:t> </a:t>
            </a:r>
            <a:r>
              <a:rPr lang="en-US" sz="1600" b="1" smtClean="0">
                <a:solidFill>
                  <a:srgbClr val="009900"/>
                </a:solidFill>
              </a:rPr>
              <a:t>// we can’t assume that who wrote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>
                <a:solidFill>
                  <a:srgbClr val="009900"/>
                </a:solidFill>
              </a:rPr>
              <a:t>	    		       // the main initialized that variable!!</a:t>
            </a:r>
            <a:endParaRPr lang="en-US" sz="1600" b="1" noProof="1" smtClean="0">
              <a:solidFill>
                <a:srgbClr val="009900"/>
              </a:solidFill>
            </a:endParaRP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600" b="1" noProof="1" smtClean="0">
              <a:solidFill>
                <a:srgbClr val="009900"/>
              </a:solidFill>
            </a:endParaRP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countPositive(arr, sizeof(arr)/sizeof(arr[0]), numOfPositive);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cout &lt;&lt; "There are “ &lt;&lt; numOfPositive  &lt;&lt; “ positive numbers in the array\n”;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}</a:t>
            </a:r>
            <a:endParaRPr lang="en-US" sz="1600" smtClean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אתחול פרמטר המועבר </a:t>
            </a:r>
            <a:r>
              <a:rPr lang="en-US" smtClean="0"/>
              <a:t>by ref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477000" y="4814888"/>
            <a:ext cx="2362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rtl="1">
              <a:spcBef>
                <a:spcPct val="50000"/>
              </a:spcBef>
            </a:pPr>
            <a:r>
              <a:rPr lang="he-IL"/>
              <a:t>הזיכרון של ה- </a:t>
            </a:r>
            <a:r>
              <a:rPr lang="en-US"/>
              <a:t>main</a:t>
            </a:r>
          </a:p>
        </p:txBody>
      </p:sp>
      <p:graphicFrame>
        <p:nvGraphicFramePr>
          <p:cNvPr id="6" name="Group 174"/>
          <p:cNvGraphicFramePr>
            <a:graphicFrameLocks noGrp="1"/>
          </p:cNvGraphicFramePr>
          <p:nvPr/>
        </p:nvGraphicFramePr>
        <p:xfrm>
          <a:off x="6019800" y="1757363"/>
          <a:ext cx="2667000" cy="1147763"/>
        </p:xfrm>
        <a:graphic>
          <a:graphicData uri="http://schemas.openxmlformats.org/drawingml/2006/table">
            <a:tbl>
              <a:tblPr/>
              <a:tblGrid>
                <a:gridCol w="1447800"/>
                <a:gridCol w="685800"/>
                <a:gridCol w="5334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count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298"/>
          <p:cNvGraphicFramePr>
            <a:graphicFrameLocks noGrp="1"/>
          </p:cNvGraphicFramePr>
          <p:nvPr/>
        </p:nvGraphicFramePr>
        <p:xfrm>
          <a:off x="6019800" y="3290888"/>
          <a:ext cx="2895600" cy="1531938"/>
        </p:xfrm>
        <a:graphic>
          <a:graphicData uri="http://schemas.openxmlformats.org/drawingml/2006/table">
            <a:tbl>
              <a:tblPr/>
              <a:tblGrid>
                <a:gridCol w="1905000"/>
                <a:gridCol w="457200"/>
                <a:gridCol w="533400"/>
              </a:tblGrid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[]: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numOfPositive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096000" y="2900363"/>
            <a:ext cx="2590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rtl="1">
              <a:spcBef>
                <a:spcPct val="50000"/>
              </a:spcBef>
            </a:pPr>
            <a:r>
              <a:rPr lang="he-IL"/>
              <a:t>הזיכרון של </a:t>
            </a:r>
            <a:r>
              <a:rPr lang="en-US"/>
              <a:t>countPositive</a:t>
            </a:r>
          </a:p>
        </p:txBody>
      </p:sp>
      <p:graphicFrame>
        <p:nvGraphicFramePr>
          <p:cNvPr id="9" name="Group 298"/>
          <p:cNvGraphicFramePr>
            <a:graphicFrameLocks noGrp="1"/>
          </p:cNvGraphicFramePr>
          <p:nvPr/>
        </p:nvGraphicFramePr>
        <p:xfrm>
          <a:off x="6019800" y="3290888"/>
          <a:ext cx="2895600" cy="1531938"/>
        </p:xfrm>
        <a:graphic>
          <a:graphicData uri="http://schemas.openxmlformats.org/drawingml/2006/table">
            <a:tbl>
              <a:tblPr/>
              <a:tblGrid>
                <a:gridCol w="1905000"/>
                <a:gridCol w="457200"/>
                <a:gridCol w="533400"/>
              </a:tblGrid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[]: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numOfPositive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Text Box 104"/>
          <p:cNvSpPr txBox="1">
            <a:spLocks noChangeArrowheads="1"/>
          </p:cNvSpPr>
          <p:nvPr/>
        </p:nvSpPr>
        <p:spPr bwMode="auto">
          <a:xfrm>
            <a:off x="838200" y="2667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noProof="1"/>
              <a:t>i=0</a:t>
            </a:r>
            <a:endParaRPr lang="en-US"/>
          </a:p>
        </p:txBody>
      </p:sp>
      <p:sp>
        <p:nvSpPr>
          <p:cNvPr id="11" name="Text Box 106"/>
          <p:cNvSpPr txBox="1">
            <a:spLocks noChangeArrowheads="1"/>
          </p:cNvSpPr>
          <p:nvPr/>
        </p:nvSpPr>
        <p:spPr bwMode="auto">
          <a:xfrm>
            <a:off x="1524000" y="2667000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noProof="1"/>
              <a:t>i &lt; size</a:t>
            </a:r>
            <a:endParaRPr lang="en-US"/>
          </a:p>
        </p:txBody>
      </p:sp>
      <p:sp>
        <p:nvSpPr>
          <p:cNvPr id="12" name="Text Box 107"/>
          <p:cNvSpPr txBox="1">
            <a:spLocks noChangeArrowheads="1"/>
          </p:cNvSpPr>
          <p:nvPr/>
        </p:nvSpPr>
        <p:spPr bwMode="auto">
          <a:xfrm>
            <a:off x="2590800" y="2667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noProof="1"/>
              <a:t>i++</a:t>
            </a:r>
            <a:endParaRPr lang="en-US"/>
          </a:p>
        </p:txBody>
      </p:sp>
      <p:graphicFrame>
        <p:nvGraphicFramePr>
          <p:cNvPr id="15" name="Group 298"/>
          <p:cNvGraphicFramePr>
            <a:graphicFrameLocks noGrp="1"/>
          </p:cNvGraphicFramePr>
          <p:nvPr/>
        </p:nvGraphicFramePr>
        <p:xfrm>
          <a:off x="6019800" y="3282950"/>
          <a:ext cx="2895600" cy="1531938"/>
        </p:xfrm>
        <a:graphic>
          <a:graphicData uri="http://schemas.openxmlformats.org/drawingml/2006/table">
            <a:tbl>
              <a:tblPr/>
              <a:tblGrid>
                <a:gridCol w="1905000"/>
                <a:gridCol w="457200"/>
                <a:gridCol w="533400"/>
              </a:tblGrid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[]: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numOfPositive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Group 174"/>
          <p:cNvGraphicFramePr>
            <a:graphicFrameLocks noGrp="1"/>
          </p:cNvGraphicFramePr>
          <p:nvPr/>
        </p:nvGraphicFramePr>
        <p:xfrm>
          <a:off x="6019800" y="1752600"/>
          <a:ext cx="2667000" cy="1147763"/>
        </p:xfrm>
        <a:graphic>
          <a:graphicData uri="http://schemas.openxmlformats.org/drawingml/2006/table">
            <a:tbl>
              <a:tblPr/>
              <a:tblGrid>
                <a:gridCol w="1447800"/>
                <a:gridCol w="685800"/>
                <a:gridCol w="5334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count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Group 174"/>
          <p:cNvGraphicFramePr>
            <a:graphicFrameLocks noGrp="1"/>
          </p:cNvGraphicFramePr>
          <p:nvPr/>
        </p:nvGraphicFramePr>
        <p:xfrm>
          <a:off x="6019800" y="1752600"/>
          <a:ext cx="2667000" cy="1147763"/>
        </p:xfrm>
        <a:graphic>
          <a:graphicData uri="http://schemas.openxmlformats.org/drawingml/2006/table">
            <a:tbl>
              <a:tblPr/>
              <a:tblGrid>
                <a:gridCol w="1447800"/>
                <a:gridCol w="685800"/>
                <a:gridCol w="5334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count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74"/>
          <p:cNvGraphicFramePr>
            <a:graphicFrameLocks noGrp="1"/>
          </p:cNvGraphicFramePr>
          <p:nvPr/>
        </p:nvGraphicFramePr>
        <p:xfrm>
          <a:off x="6019800" y="1752600"/>
          <a:ext cx="2667000" cy="1147763"/>
        </p:xfrm>
        <a:graphic>
          <a:graphicData uri="http://schemas.openxmlformats.org/drawingml/2006/table">
            <a:tbl>
              <a:tblPr/>
              <a:tblGrid>
                <a:gridCol w="1447800"/>
                <a:gridCol w="685800"/>
                <a:gridCol w="5334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count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Group 174"/>
          <p:cNvGraphicFramePr>
            <a:graphicFrameLocks noGrp="1"/>
          </p:cNvGraphicFramePr>
          <p:nvPr/>
        </p:nvGraphicFramePr>
        <p:xfrm>
          <a:off x="6019800" y="1757363"/>
          <a:ext cx="2667000" cy="1147763"/>
        </p:xfrm>
        <a:graphic>
          <a:graphicData uri="http://schemas.openxmlformats.org/drawingml/2006/table">
            <a:tbl>
              <a:tblPr/>
              <a:tblGrid>
                <a:gridCol w="1447800"/>
                <a:gridCol w="685800"/>
                <a:gridCol w="5334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count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40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8CE895D7-97E4-4684-BE7C-283A23B4EB97}" type="slidenum">
              <a:rPr lang="he-IL" smtClean="0">
                <a:cs typeface="Arial" pitchFamily="34" charset="0"/>
              </a:rPr>
              <a:pPr algn="r" rtl="1"/>
              <a:t>51</a:t>
            </a:fld>
            <a:endParaRPr lang="he-IL" smtClean="0">
              <a:cs typeface="Arial" pitchFamily="34" charset="0"/>
            </a:endParaRPr>
          </a:p>
          <a:p>
            <a:pPr algn="r"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algn="r" rtl="1"/>
            <a:endParaRPr lang="en-US" smtClean="0">
              <a:cs typeface="Arial" pitchFamily="34" charset="0"/>
            </a:endParaRPr>
          </a:p>
        </p:txBody>
      </p:sp>
      <p:sp>
        <p:nvSpPr>
          <p:cNvPr id="21" name="Curved Right Arrow 20"/>
          <p:cNvSpPr/>
          <p:nvPr/>
        </p:nvSpPr>
        <p:spPr>
          <a:xfrm>
            <a:off x="5715000" y="2286000"/>
            <a:ext cx="304800" cy="2438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endParaRPr lang="he-IL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97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29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97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297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297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297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2970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2970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2970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2970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2970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2970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4" dur="indefinite"/>
                                        <p:tgtEl>
                                          <p:spTgt spid="297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5" dur="indefinite"/>
                                        <p:tgtEl>
                                          <p:spTgt spid="297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6" dur="indefinite"/>
                                        <p:tgtEl>
                                          <p:spTgt spid="297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6" dur="indefinite"/>
                                        <p:tgtEl>
                                          <p:spTgt spid="2970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7" dur="indefinite"/>
                                        <p:tgtEl>
                                          <p:spTgt spid="2970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8" dur="indefinite"/>
                                        <p:tgtEl>
                                          <p:spTgt spid="2970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2" dur="indefinite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3" dur="indefinite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4" dur="indefinite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7" dur="indefinite"/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8" dur="indefinite"/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9" dur="indefinite"/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1" dur="indefinite"/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2" dur="indefinite"/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3" dur="indefinite"/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1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1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6" dur="indefinite"/>
                                        <p:tgtEl>
                                          <p:spTgt spid="29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7" dur="indefinite"/>
                                        <p:tgtEl>
                                          <p:spTgt spid="29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8" dur="indefinite"/>
                                        <p:tgtEl>
                                          <p:spTgt spid="29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2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3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4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1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3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7" dur="indefinite"/>
                                        <p:tgtEl>
                                          <p:spTgt spid="29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8" dur="indefinite"/>
                                        <p:tgtEl>
                                          <p:spTgt spid="29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9" dur="indefinite"/>
                                        <p:tgtEl>
                                          <p:spTgt spid="29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3" dur="indefinite"/>
                                        <p:tgtEl>
                                          <p:spTgt spid="297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4" dur="indefinite"/>
                                        <p:tgtEl>
                                          <p:spTgt spid="297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5" dur="indefinite"/>
                                        <p:tgtEl>
                                          <p:spTgt spid="297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3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4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5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5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3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4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8" dur="indefinite"/>
                                        <p:tgtEl>
                                          <p:spTgt spid="29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9" dur="indefinite"/>
                                        <p:tgtEl>
                                          <p:spTgt spid="29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0" dur="indefinite"/>
                                        <p:tgtEl>
                                          <p:spTgt spid="29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5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4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5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5" presetClass="emph" presetSubtype="1" grpId="3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13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4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15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19" dur="indefinite"/>
                                        <p:tgtEl>
                                          <p:spTgt spid="297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0" dur="indefinite"/>
                                        <p:tgtEl>
                                          <p:spTgt spid="297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21" dur="indefinite"/>
                                        <p:tgtEl>
                                          <p:spTgt spid="297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6" dur="indefinite"/>
                                        <p:tgtEl>
                                          <p:spTgt spid="2970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47" dur="indefinite"/>
                                        <p:tgtEl>
                                          <p:spTgt spid="2970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48" dur="indefinite"/>
                                        <p:tgtEl>
                                          <p:spTgt spid="2970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52" dur="indefinite"/>
                                        <p:tgtEl>
                                          <p:spTgt spid="2970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3" dur="indefinite"/>
                                        <p:tgtEl>
                                          <p:spTgt spid="2970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54" dur="indefinite"/>
                                        <p:tgtEl>
                                          <p:spTgt spid="2970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8" grpId="0"/>
      <p:bldP spid="8" grpId="1"/>
      <p:bldP spid="10" grpId="0"/>
      <p:bldP spid="10" grpId="1"/>
      <p:bldP spid="11" grpId="0"/>
      <p:bldP spid="11" grpId="1"/>
      <p:bldP spid="11" grpId="2"/>
      <p:bldP spid="11" grpId="3"/>
      <p:bldP spid="11" grpId="4"/>
      <p:bldP spid="12" grpId="0"/>
      <p:bldP spid="12" grpId="1"/>
      <p:bldP spid="12" grpId="2"/>
      <p:bldP spid="12" grpId="3"/>
      <p:bldP spid="21" grpId="0" animBg="1"/>
      <p:bldP spid="21" grpI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0" y="277813"/>
            <a:ext cx="8686800" cy="1139825"/>
          </a:xfrm>
        </p:spPr>
        <p:txBody>
          <a:bodyPr/>
          <a:lstStyle/>
          <a:p>
            <a:pPr algn="r"/>
            <a:r>
              <a:rPr lang="he-IL" smtClean="0"/>
              <a:t>תזכורת למשמעות של העברה </a:t>
            </a:r>
            <a:r>
              <a:rPr lang="en-US" smtClean="0"/>
              <a:t>by value</a:t>
            </a:r>
            <a:endParaRPr lang="he-IL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229600" cy="4800600"/>
          </a:xfrm>
        </p:spPr>
        <p:txBody>
          <a:bodyPr/>
          <a:lstStyle/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180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180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/>
              <a:t>void incNumber(int x)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/>
              <a:t>{</a:t>
            </a:r>
            <a:endParaRPr lang="he-IL" sz="180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/>
              <a:t>	cout &lt;&lt; "In function: number before: “ &lt;&lt; x &lt;&lt; endl;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/>
              <a:t>	x++;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/>
              <a:t>	cout &lt;&lt; "In function: number after: “ &lt;&lt; x &lt;&lt; endl;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800" smtClean="0"/>
              <a:t>{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180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/>
              <a:t>void main()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800" smtClean="0"/>
              <a:t>}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/>
              <a:t>	int num = 3;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180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/>
              <a:t>	cout &lt;&lt; "In main: number before function: “ &lt;&lt; num &lt;&lt; endl;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/>
              <a:t>	incNumber(num);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/>
              <a:t>	cout &lt;&lt; "In main: number after function:  “ &lt;&lt; num &lt;&lt; endl;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800" smtClean="0"/>
              <a:t>{</a:t>
            </a: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23CED422-948E-4C1D-BFBC-DE44874ED196}" type="slidenum">
              <a:rPr lang="he-IL" smtClean="0">
                <a:cs typeface="Arial" pitchFamily="34" charset="0"/>
              </a:rPr>
              <a:pPr algn="r" rtl="1"/>
              <a:t>52</a:t>
            </a:fld>
            <a:endParaRPr lang="he-IL" smtClean="0">
              <a:cs typeface="Arial" pitchFamily="34" charset="0"/>
            </a:endParaRPr>
          </a:p>
          <a:p>
            <a:pPr algn="r"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algn="r" rtl="1"/>
            <a:endParaRPr lang="en-US" smtClean="0">
              <a:cs typeface="Arial" pitchFamily="34" charset="0"/>
            </a:endParaRPr>
          </a:p>
        </p:txBody>
      </p:sp>
      <p:sp>
        <p:nvSpPr>
          <p:cNvPr id="6" name="Text Box 47"/>
          <p:cNvSpPr txBox="1">
            <a:spLocks noChangeArrowheads="1"/>
          </p:cNvSpPr>
          <p:nvPr/>
        </p:nvSpPr>
        <p:spPr bwMode="auto">
          <a:xfrm>
            <a:off x="6629400" y="4768850"/>
            <a:ext cx="2667000" cy="369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rtl="1">
              <a:spcBef>
                <a:spcPct val="50000"/>
              </a:spcBef>
            </a:pPr>
            <a:r>
              <a:rPr lang="he-IL"/>
              <a:t>הזיכרון של </a:t>
            </a:r>
            <a:r>
              <a:rPr lang="en-US"/>
              <a:t>main</a:t>
            </a:r>
          </a:p>
        </p:txBody>
      </p:sp>
      <p:graphicFrame>
        <p:nvGraphicFramePr>
          <p:cNvPr id="7" name="Group 196"/>
          <p:cNvGraphicFramePr>
            <a:graphicFrameLocks noGrp="1"/>
          </p:cNvGraphicFramePr>
          <p:nvPr/>
        </p:nvGraphicFramePr>
        <p:xfrm>
          <a:off x="6781800" y="4419600"/>
          <a:ext cx="2362200" cy="365760"/>
        </p:xfrm>
        <a:graphic>
          <a:graphicData uri="http://schemas.openxmlformats.org/drawingml/2006/table">
            <a:tbl>
              <a:tblPr/>
              <a:tblGrid>
                <a:gridCol w="1143000"/>
                <a:gridCol w="628650"/>
                <a:gridCol w="590550"/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  num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196"/>
          <p:cNvGraphicFramePr>
            <a:graphicFrameLocks noGrp="1"/>
          </p:cNvGraphicFramePr>
          <p:nvPr/>
        </p:nvGraphicFramePr>
        <p:xfrm>
          <a:off x="6781800" y="4419600"/>
          <a:ext cx="2362200" cy="365760"/>
        </p:xfrm>
        <a:graphic>
          <a:graphicData uri="http://schemas.openxmlformats.org/drawingml/2006/table">
            <a:tbl>
              <a:tblPr/>
              <a:tblGrid>
                <a:gridCol w="1143000"/>
                <a:gridCol w="628650"/>
                <a:gridCol w="590550"/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  num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 Box 47"/>
          <p:cNvSpPr txBox="1">
            <a:spLocks noChangeArrowheads="1"/>
          </p:cNvSpPr>
          <p:nvPr/>
        </p:nvSpPr>
        <p:spPr bwMode="auto">
          <a:xfrm>
            <a:off x="6629400" y="3930650"/>
            <a:ext cx="2667000" cy="369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rtl="1">
              <a:spcBef>
                <a:spcPct val="50000"/>
              </a:spcBef>
            </a:pPr>
            <a:r>
              <a:rPr lang="he-IL"/>
              <a:t>הזיכרון של </a:t>
            </a:r>
            <a:r>
              <a:rPr lang="en-US"/>
              <a:t>incNumber</a:t>
            </a:r>
          </a:p>
        </p:txBody>
      </p:sp>
      <p:graphicFrame>
        <p:nvGraphicFramePr>
          <p:cNvPr id="10" name="Group 196"/>
          <p:cNvGraphicFramePr>
            <a:graphicFrameLocks noGrp="1"/>
          </p:cNvGraphicFramePr>
          <p:nvPr/>
        </p:nvGraphicFramePr>
        <p:xfrm>
          <a:off x="6781800" y="3581400"/>
          <a:ext cx="2362200" cy="365760"/>
        </p:xfrm>
        <a:graphic>
          <a:graphicData uri="http://schemas.openxmlformats.org/drawingml/2006/table">
            <a:tbl>
              <a:tblPr/>
              <a:tblGrid>
                <a:gridCol w="1143000"/>
                <a:gridCol w="628650"/>
                <a:gridCol w="590550"/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  x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Group 196"/>
          <p:cNvGraphicFramePr>
            <a:graphicFrameLocks noGrp="1"/>
          </p:cNvGraphicFramePr>
          <p:nvPr/>
        </p:nvGraphicFramePr>
        <p:xfrm>
          <a:off x="6781800" y="3581400"/>
          <a:ext cx="2362200" cy="365760"/>
        </p:xfrm>
        <a:graphic>
          <a:graphicData uri="http://schemas.openxmlformats.org/drawingml/2006/table">
            <a:tbl>
              <a:tblPr/>
              <a:tblGrid>
                <a:gridCol w="1143000"/>
                <a:gridCol w="628650"/>
                <a:gridCol w="590550"/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  x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1457325"/>
            <a:ext cx="4518025" cy="1133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5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7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7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8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9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7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8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9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3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4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5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1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3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4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9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0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1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5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6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7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1" dur="5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9" grpId="0"/>
      <p:bldP spid="9" grpId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מערכים כפרמטר לפונקציה - דוגמא</a:t>
            </a:r>
            <a:endParaRPr lang="en-US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229600" cy="4530725"/>
          </a:xfrm>
        </p:spPr>
        <p:txBody>
          <a:bodyPr/>
          <a:lstStyle/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void incArray(int arr[], int size)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	for (int  i=0 ; i &lt; size ; i++)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		arr[i]++;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}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8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void printArray(int arr[], int size)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	for (int i=0 ; i &lt; size ; i++)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		cout &lt;&lt; arr[i] &lt;&lt; “ “;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	cout &lt;&lt; endl;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}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43434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noProof="1">
                <a:latin typeface="Verdana" pitchFamily="34" charset="0"/>
              </a:rPr>
              <a:t>void main()</a:t>
            </a:r>
          </a:p>
          <a:p>
            <a:pPr marL="342900" indent="-34290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noProof="1">
                <a:latin typeface="Verdana" pitchFamily="34" charset="0"/>
              </a:rPr>
              <a:t>{</a:t>
            </a:r>
          </a:p>
          <a:p>
            <a:pPr marL="342900" indent="-34290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noProof="1">
                <a:latin typeface="Verdana" pitchFamily="34" charset="0"/>
              </a:rPr>
              <a:t>	int arr[] = {4,3,8};</a:t>
            </a:r>
          </a:p>
          <a:p>
            <a:pPr marL="342900" indent="-34290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noProof="1">
                <a:latin typeface="Verdana" pitchFamily="34" charset="0"/>
              </a:rPr>
              <a:t>	int size = sizeof(arr)/sizeof(arr[0]);</a:t>
            </a:r>
          </a:p>
          <a:p>
            <a:pPr marL="342900" indent="-34290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noProof="1">
              <a:latin typeface="Verdana" pitchFamily="34" charset="0"/>
            </a:endParaRPr>
          </a:p>
          <a:p>
            <a:pPr marL="342900" indent="-34290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noProof="1">
                <a:latin typeface="Verdana" pitchFamily="34" charset="0"/>
              </a:rPr>
              <a:t>	cout &lt;&lt; "Orig array: “;</a:t>
            </a:r>
          </a:p>
          <a:p>
            <a:pPr marL="342900" indent="-34290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noProof="1">
                <a:latin typeface="Verdana" pitchFamily="34" charset="0"/>
              </a:rPr>
              <a:t>	printArray(arr, size);</a:t>
            </a:r>
            <a:endParaRPr lang="he-IL" noProof="1">
              <a:latin typeface="Verdana" pitchFamily="34" charset="0"/>
            </a:endParaRPr>
          </a:p>
          <a:p>
            <a:pPr marL="342900" indent="-34290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he-IL" noProof="1">
              <a:latin typeface="Verdana" pitchFamily="34" charset="0"/>
            </a:endParaRPr>
          </a:p>
          <a:p>
            <a:pPr marL="342900" indent="-34290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noProof="1">
                <a:latin typeface="Verdana" pitchFamily="34" charset="0"/>
              </a:rPr>
              <a:t>	incArray(arr, size);</a:t>
            </a:r>
            <a:endParaRPr lang="he-IL" noProof="1">
              <a:latin typeface="Verdana" pitchFamily="34" charset="0"/>
            </a:endParaRPr>
          </a:p>
          <a:p>
            <a:pPr marL="342900" indent="-34290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he-IL" noProof="1">
              <a:latin typeface="Verdana" pitchFamily="34" charset="0"/>
            </a:endParaRPr>
          </a:p>
          <a:p>
            <a:pPr marL="342900" indent="-34290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noProof="1">
                <a:latin typeface="Verdana" pitchFamily="34" charset="0"/>
              </a:rPr>
              <a:t>	cout &lt;&lt; "Array after increment: “;</a:t>
            </a:r>
          </a:p>
          <a:p>
            <a:pPr marL="342900" indent="-34290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noProof="1">
                <a:latin typeface="Verdana" pitchFamily="34" charset="0"/>
              </a:rPr>
              <a:t>	printArray(arr, size);</a:t>
            </a:r>
          </a:p>
          <a:p>
            <a:pPr marL="342900" indent="-34290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noProof="1">
                <a:latin typeface="Verdana" pitchFamily="34" charset="0"/>
              </a:rPr>
              <a:t>}</a:t>
            </a:r>
          </a:p>
          <a:p>
            <a:pPr marL="342900" indent="-34290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noProof="1">
              <a:latin typeface="Verdana" pitchFamily="34" charset="0"/>
            </a:endParaRPr>
          </a:p>
          <a:p>
            <a:pPr marL="342900" indent="-34290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noProof="1">
              <a:latin typeface="Verdana" pitchFamily="34" charset="0"/>
            </a:endParaRPr>
          </a:p>
          <a:p>
            <a:pPr marL="342900" indent="-34290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>
              <a:latin typeface="Verdana" pitchFamily="34" charset="0"/>
            </a:endParaRPr>
          </a:p>
        </p:txBody>
      </p:sp>
      <p:pic>
        <p:nvPicPr>
          <p:cNvPr id="532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5410200"/>
            <a:ext cx="4800600" cy="113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C8FF2AF2-86B1-45ED-99C7-546F09D81161}" type="slidenum">
              <a:rPr lang="he-IL" smtClean="0">
                <a:cs typeface="Arial" pitchFamily="34" charset="0"/>
              </a:rPr>
              <a:pPr algn="r" rtl="1"/>
              <a:t>53</a:t>
            </a:fld>
            <a:endParaRPr lang="he-IL" smtClean="0">
              <a:cs typeface="Arial" pitchFamily="34" charset="0"/>
            </a:endParaRPr>
          </a:p>
          <a:p>
            <a:pPr algn="r"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algn="r" rtl="1"/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532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53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53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53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532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53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53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53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53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532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532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532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מערכים כפרמטר לפונקציה</a:t>
            </a:r>
            <a:endParaRPr lang="en-US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70075"/>
            <a:ext cx="8458200" cy="4530725"/>
          </a:xfrm>
        </p:spPr>
        <p:txBody>
          <a:bodyPr/>
          <a:lstStyle/>
          <a:p>
            <a:r>
              <a:rPr lang="he-IL" smtClean="0"/>
              <a:t>ראינו כי מערך מתנהג באופן שונה מאשר משתנה מטיפוס בסיסי כאשר מעבירים אותו לפונקציה</a:t>
            </a:r>
            <a:endParaRPr lang="en-US" smtClean="0"/>
          </a:p>
          <a:p>
            <a:r>
              <a:rPr lang="he-IL" smtClean="0"/>
              <a:t>כאשר מעבירים מערך לפונקציה, לא מועבר עותק של המערך </a:t>
            </a:r>
            <a:r>
              <a:rPr lang="en-US" smtClean="0"/>
              <a:t>(by value)</a:t>
            </a:r>
            <a:r>
              <a:rPr lang="he-IL" smtClean="0"/>
              <a:t>, אלא מועברת רק כתובת ההתחלה של המערך</a:t>
            </a:r>
          </a:p>
          <a:p>
            <a:r>
              <a:rPr lang="he-IL" smtClean="0"/>
              <a:t>לכן כאשר מעבירים מערך לפונקציה ומשנים אותו, השינוי משפיע על המערך המקורי, ולא על עותק – בניגוד לכל משתנה אחר שאנחנו מכירים!</a:t>
            </a:r>
          </a:p>
          <a:p>
            <a:r>
              <a:rPr lang="he-IL" smtClean="0"/>
              <a:t>נסביר לעומק כאשר נלמד את השיעור על מצביעים</a:t>
            </a: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28600" y="6400800"/>
            <a:ext cx="2133600" cy="457200"/>
          </a:xfrm>
          <a:noFill/>
        </p:spPr>
        <p:txBody>
          <a:bodyPr/>
          <a:lstStyle/>
          <a:p>
            <a:pPr rtl="1"/>
            <a:fld id="{AFA03C18-B66A-45F6-B7D5-2BDACBC9781F}" type="slidenum">
              <a:rPr lang="he-IL" smtClean="0">
                <a:cs typeface="Arial" pitchFamily="34" charset="0"/>
              </a:rPr>
              <a:pPr rtl="1"/>
              <a:t>54</a:t>
            </a:fld>
            <a:endParaRPr lang="he-IL" smtClean="0">
              <a:cs typeface="Arial" pitchFamily="34" charset="0"/>
            </a:endParaRPr>
          </a:p>
          <a:p>
            <a:pPr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rtl="1"/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העברת מספר האיברים במערך כפרמטר לפונקציה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sz="3200" smtClean="0"/>
          </a:p>
          <a:p>
            <a:r>
              <a:rPr lang="he-IL" sz="3200" smtClean="0"/>
              <a:t>ראינו כי כאשר שלחנו מערך לפונקציה העברנו גם את מספר האיברים שבו, ולא התבססנו על ערך קבוע</a:t>
            </a:r>
          </a:p>
          <a:p>
            <a:endParaRPr lang="he-IL" sz="3200" smtClean="0"/>
          </a:p>
          <a:p>
            <a:r>
              <a:rPr lang="he-IL" sz="3200" smtClean="0"/>
              <a:t>זאת כדי שהפונקציה תהיה מספיק כללית על-מנת שתבצע את העבודה על מערכים בגדלים שונים</a:t>
            </a:r>
          </a:p>
          <a:p>
            <a:endParaRPr lang="he-IL" sz="3200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8DE790C8-DE75-4BE4-B858-8AE5373BE81E}" type="slidenum">
              <a:rPr lang="he-IL" smtClean="0">
                <a:cs typeface="Arial" pitchFamily="34" charset="0"/>
              </a:rPr>
              <a:pPr algn="r" rtl="1"/>
              <a:t>55</a:t>
            </a:fld>
            <a:endParaRPr lang="he-IL" smtClean="0">
              <a:cs typeface="Arial" pitchFamily="34" charset="0"/>
            </a:endParaRPr>
          </a:p>
          <a:p>
            <a:pPr algn="r"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algn="r" rtl="1"/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0"/>
          <p:cNvSpPr>
            <a:spLocks noChangeArrowheads="1"/>
          </p:cNvSpPr>
          <p:nvPr/>
        </p:nvSpPr>
        <p:spPr bwMode="auto">
          <a:xfrm>
            <a:off x="304800" y="1371600"/>
            <a:ext cx="2362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r" rtl="1"/>
            <a:endParaRPr lang="he-IL">
              <a:latin typeface="Verdana" pitchFamily="34" charset="0"/>
            </a:endParaRPr>
          </a:p>
        </p:txBody>
      </p:sp>
      <p:sp>
        <p:nvSpPr>
          <p:cNvPr id="583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דוגמא איך פונקציה המקבלת מערך </a:t>
            </a:r>
            <a:r>
              <a:rPr lang="he-IL" b="1" u="sng" smtClean="0"/>
              <a:t>לא</a:t>
            </a:r>
            <a:r>
              <a:rPr lang="he-IL" smtClean="0"/>
              <a:t> צריכה להיות</a:t>
            </a: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FBF4096E-02FE-49C9-B9FD-AFEE8F95DD82}" type="slidenum">
              <a:rPr lang="he-IL" smtClean="0">
                <a:cs typeface="Arial" pitchFamily="34" charset="0"/>
              </a:rPr>
              <a:pPr algn="r" rtl="1"/>
              <a:t>56</a:t>
            </a:fld>
            <a:endParaRPr lang="he-IL" smtClean="0">
              <a:cs typeface="Arial" pitchFamily="34" charset="0"/>
            </a:endParaRPr>
          </a:p>
          <a:p>
            <a:pPr algn="r"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algn="r" rtl="1"/>
            <a:endParaRPr lang="en-US" smtClean="0">
              <a:cs typeface="Arial" pitchFamily="34" charset="0"/>
            </a:endParaRPr>
          </a:p>
        </p:txBody>
      </p:sp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304800" y="1433513"/>
            <a:ext cx="6934200" cy="618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/>
              <a:t>const  int  SIZE = 3;</a:t>
            </a:r>
          </a:p>
          <a:p>
            <a:pPr algn="l"/>
            <a:endParaRPr lang="en-US"/>
          </a:p>
          <a:p>
            <a:pPr algn="l"/>
            <a:r>
              <a:rPr lang="en-US"/>
              <a:t>void printArray(int arr[])</a:t>
            </a:r>
          </a:p>
          <a:p>
            <a:pPr algn="l"/>
            <a:r>
              <a:rPr lang="en-US"/>
              <a:t>{</a:t>
            </a:r>
          </a:p>
          <a:p>
            <a:pPr algn="l"/>
            <a:r>
              <a:rPr lang="nn-NO"/>
              <a:t>    for (</a:t>
            </a:r>
            <a:r>
              <a:rPr lang="en-US"/>
              <a:t>int  </a:t>
            </a:r>
            <a:r>
              <a:rPr lang="nn-NO"/>
              <a:t>i=0 ; i &lt; SIZE ; i++)</a:t>
            </a:r>
          </a:p>
          <a:p>
            <a:pPr algn="l"/>
            <a:r>
              <a:rPr lang="en-US"/>
              <a:t>         cout &lt;&lt; arr[i] &lt;&lt; " ";</a:t>
            </a:r>
          </a:p>
          <a:p>
            <a:pPr algn="l"/>
            <a:r>
              <a:rPr lang="en-US"/>
              <a:t>    cout &lt;&lt; endl;</a:t>
            </a:r>
          </a:p>
          <a:p>
            <a:pPr algn="l"/>
            <a:r>
              <a:rPr lang="en-US"/>
              <a:t>}</a:t>
            </a:r>
          </a:p>
          <a:p>
            <a:pPr algn="l"/>
            <a:endParaRPr lang="en-US"/>
          </a:p>
          <a:p>
            <a:pPr algn="l"/>
            <a:r>
              <a:rPr lang="en-US"/>
              <a:t>void main()</a:t>
            </a:r>
          </a:p>
          <a:p>
            <a:pPr algn="l"/>
            <a:r>
              <a:rPr lang="en-US"/>
              <a:t>{</a:t>
            </a:r>
          </a:p>
          <a:p>
            <a:pPr algn="l"/>
            <a:r>
              <a:rPr lang="en-US"/>
              <a:t>     int arr1[</a:t>
            </a:r>
            <a:r>
              <a:rPr lang="en-US" b="1"/>
              <a:t>SIZE</a:t>
            </a:r>
            <a:r>
              <a:rPr lang="en-US"/>
              <a:t>] = {1,2,3}, arr2[</a:t>
            </a:r>
            <a:r>
              <a:rPr lang="en-US" b="1"/>
              <a:t>5</a:t>
            </a:r>
            <a:r>
              <a:rPr lang="en-US"/>
              <a:t>]={10,20,30,40,50};</a:t>
            </a:r>
          </a:p>
          <a:p>
            <a:pPr algn="l"/>
            <a:endParaRPr lang="en-US"/>
          </a:p>
          <a:p>
            <a:pPr algn="l"/>
            <a:r>
              <a:rPr lang="en-US"/>
              <a:t>     cout &lt;&lt; "arr1: ";</a:t>
            </a:r>
          </a:p>
          <a:p>
            <a:pPr algn="l"/>
            <a:r>
              <a:rPr lang="en-US"/>
              <a:t>     printArray(arr1);</a:t>
            </a:r>
            <a:endParaRPr lang="he-IL"/>
          </a:p>
          <a:p>
            <a:pPr algn="l"/>
            <a:endParaRPr lang="en-US"/>
          </a:p>
          <a:p>
            <a:pPr algn="l"/>
            <a:r>
              <a:rPr lang="en-US"/>
              <a:t>     cout &lt;&lt; "arr2: ";</a:t>
            </a:r>
          </a:p>
          <a:p>
            <a:pPr algn="l"/>
            <a:r>
              <a:rPr lang="en-US"/>
              <a:t>     printArray(arr2);</a:t>
            </a:r>
          </a:p>
          <a:p>
            <a:pPr algn="l"/>
            <a:r>
              <a:rPr lang="en-US"/>
              <a:t>}</a:t>
            </a:r>
          </a:p>
          <a:p>
            <a:pPr algn="l"/>
            <a:endParaRPr lang="he-IL"/>
          </a:p>
          <a:p>
            <a:pPr algn="l"/>
            <a:endParaRPr lang="he-IL"/>
          </a:p>
          <a:p>
            <a:pPr algn="l"/>
            <a:endParaRPr lang="he-IL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3505200"/>
            <a:ext cx="3457575" cy="914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9" name="Rectangular Callout 8"/>
          <p:cNvSpPr>
            <a:spLocks noChangeArrowheads="1"/>
          </p:cNvSpPr>
          <p:nvPr/>
        </p:nvSpPr>
        <p:spPr bwMode="auto">
          <a:xfrm>
            <a:off x="3048000" y="1981200"/>
            <a:ext cx="5562600" cy="609600"/>
          </a:xfrm>
          <a:prstGeom prst="wedgeRectCallout">
            <a:avLst>
              <a:gd name="adj1" fmla="val -61819"/>
              <a:gd name="adj2" fmla="val 4677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rtl="1"/>
            <a:r>
              <a:rPr lang="he-IL" b="1">
                <a:solidFill>
                  <a:schemeClr val="bg1"/>
                </a:solidFill>
                <a:latin typeface="Verdana" pitchFamily="34" charset="0"/>
              </a:rPr>
              <a:t>הפונקציה יודעת לטפל אך ורק במערכים בגודל </a:t>
            </a:r>
            <a:r>
              <a:rPr lang="he-IL" b="1" u="sng">
                <a:solidFill>
                  <a:schemeClr val="bg1"/>
                </a:solidFill>
                <a:latin typeface="Verdana" pitchFamily="34" charset="0"/>
              </a:rPr>
              <a:t>הקבוע</a:t>
            </a:r>
            <a:r>
              <a:rPr lang="he-IL" b="1">
                <a:solidFill>
                  <a:schemeClr val="bg1"/>
                </a:solidFill>
                <a:latin typeface="Verdana" pitchFamily="34" charset="0"/>
              </a:rPr>
              <a:t> </a:t>
            </a:r>
            <a:r>
              <a:rPr lang="en-US" b="1">
                <a:solidFill>
                  <a:schemeClr val="bg1"/>
                </a:solidFill>
                <a:latin typeface="Verdana" pitchFamily="34" charset="0"/>
              </a:rPr>
              <a:t>SIZE</a:t>
            </a:r>
            <a:r>
              <a:rPr lang="he-IL" b="1">
                <a:solidFill>
                  <a:schemeClr val="bg1"/>
                </a:solidFill>
                <a:latin typeface="Verdana" pitchFamily="34" charset="0"/>
              </a:rPr>
              <a:t>, ולא תעשה את המתבקש עבור מערכים בגודל שונה</a:t>
            </a:r>
          </a:p>
        </p:txBody>
      </p:sp>
      <p:sp>
        <p:nvSpPr>
          <p:cNvPr id="10" name="Rectangular Callout 9"/>
          <p:cNvSpPr>
            <a:spLocks noChangeArrowheads="1"/>
          </p:cNvSpPr>
          <p:nvPr/>
        </p:nvSpPr>
        <p:spPr bwMode="auto">
          <a:xfrm>
            <a:off x="3200400" y="1524000"/>
            <a:ext cx="5410200" cy="381000"/>
          </a:xfrm>
          <a:prstGeom prst="wedgeRectCallout">
            <a:avLst>
              <a:gd name="adj1" fmla="val -63444"/>
              <a:gd name="adj2" fmla="val -1782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rtl="1"/>
            <a:r>
              <a:rPr lang="he-IL" b="1">
                <a:solidFill>
                  <a:schemeClr val="bg1"/>
                </a:solidFill>
                <a:latin typeface="Verdana" pitchFamily="34" charset="0"/>
              </a:rPr>
              <a:t>שימו לב: הקבוע מוגדר באותיות גדולות. דגש בהמשך...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ChangeArrowheads="1"/>
          </p:cNvSpPr>
          <p:nvPr/>
        </p:nvSpPr>
        <p:spPr bwMode="auto">
          <a:xfrm>
            <a:off x="304800" y="1371600"/>
            <a:ext cx="2362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r" rtl="1"/>
            <a:endParaRPr lang="he-IL">
              <a:latin typeface="Verdana" pitchFamily="34" charset="0"/>
            </a:endParaRPr>
          </a:p>
        </p:txBody>
      </p:sp>
      <p:sp>
        <p:nvSpPr>
          <p:cNvPr id="593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דוגמא איך פונקציה המקבלת מערך  </a:t>
            </a:r>
            <a:r>
              <a:rPr lang="he-IL" b="1" u="sng" smtClean="0"/>
              <a:t>כן</a:t>
            </a:r>
            <a:r>
              <a:rPr lang="he-IL" smtClean="0"/>
              <a:t> צריכה להיות</a:t>
            </a: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2F34F6A8-399C-4DB2-B49A-208096C9A38A}" type="slidenum">
              <a:rPr lang="he-IL" smtClean="0">
                <a:cs typeface="Arial" pitchFamily="34" charset="0"/>
              </a:rPr>
              <a:pPr algn="r" rtl="1"/>
              <a:t>57</a:t>
            </a:fld>
            <a:endParaRPr lang="he-IL" smtClean="0">
              <a:cs typeface="Arial" pitchFamily="34" charset="0"/>
            </a:endParaRPr>
          </a:p>
          <a:p>
            <a:pPr algn="r"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algn="r" rtl="1"/>
            <a:endParaRPr lang="en-US" smtClean="0">
              <a:cs typeface="Arial" pitchFamily="34" charset="0"/>
            </a:endParaRPr>
          </a:p>
        </p:txBody>
      </p:sp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304800" y="1433513"/>
            <a:ext cx="6934200" cy="618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/>
              <a:t>const  int SIZE = 3;</a:t>
            </a:r>
          </a:p>
          <a:p>
            <a:pPr algn="l"/>
            <a:endParaRPr lang="en-US"/>
          </a:p>
          <a:p>
            <a:pPr algn="l"/>
            <a:r>
              <a:rPr lang="en-US"/>
              <a:t>void printArray(int arr[], int </a:t>
            </a:r>
            <a:r>
              <a:rPr lang="en-US" b="1"/>
              <a:t>size</a:t>
            </a:r>
            <a:r>
              <a:rPr lang="en-US"/>
              <a:t>)</a:t>
            </a:r>
          </a:p>
          <a:p>
            <a:pPr algn="l"/>
            <a:r>
              <a:rPr lang="en-US"/>
              <a:t>{</a:t>
            </a:r>
          </a:p>
          <a:p>
            <a:pPr algn="l"/>
            <a:r>
              <a:rPr lang="nn-NO"/>
              <a:t>    for (int i=0 ; i &lt; </a:t>
            </a:r>
            <a:r>
              <a:rPr lang="nn-NO" b="1"/>
              <a:t>size</a:t>
            </a:r>
            <a:r>
              <a:rPr lang="nn-NO"/>
              <a:t> ; i++)</a:t>
            </a:r>
          </a:p>
          <a:p>
            <a:pPr algn="l"/>
            <a:r>
              <a:rPr lang="en-US"/>
              <a:t>         cout &lt;&lt; arr[i] &lt;&lt; " ";</a:t>
            </a:r>
          </a:p>
          <a:p>
            <a:pPr algn="l"/>
            <a:r>
              <a:rPr lang="en-US"/>
              <a:t>    cout &lt;&lt; endl;</a:t>
            </a:r>
          </a:p>
          <a:p>
            <a:pPr algn="l"/>
            <a:r>
              <a:rPr lang="en-US"/>
              <a:t>}</a:t>
            </a:r>
          </a:p>
          <a:p>
            <a:pPr algn="l"/>
            <a:endParaRPr lang="en-US"/>
          </a:p>
          <a:p>
            <a:pPr algn="l"/>
            <a:r>
              <a:rPr lang="en-US"/>
              <a:t>void main()</a:t>
            </a:r>
          </a:p>
          <a:p>
            <a:pPr algn="l"/>
            <a:r>
              <a:rPr lang="en-US"/>
              <a:t>{</a:t>
            </a:r>
          </a:p>
          <a:p>
            <a:pPr algn="l"/>
            <a:r>
              <a:rPr lang="en-US"/>
              <a:t>     int arr1[</a:t>
            </a:r>
            <a:r>
              <a:rPr lang="en-US" b="1"/>
              <a:t>SIZE</a:t>
            </a:r>
            <a:r>
              <a:rPr lang="en-US"/>
              <a:t>] = {1,2,3}, arr2[</a:t>
            </a:r>
            <a:r>
              <a:rPr lang="en-US" b="1"/>
              <a:t>5</a:t>
            </a:r>
            <a:r>
              <a:rPr lang="en-US"/>
              <a:t>]={10,20,30,40,50};</a:t>
            </a:r>
          </a:p>
          <a:p>
            <a:pPr algn="l"/>
            <a:endParaRPr lang="en-US"/>
          </a:p>
          <a:p>
            <a:pPr algn="l"/>
            <a:r>
              <a:rPr lang="en-US"/>
              <a:t>     cout &lt;&lt; "arr1: ";</a:t>
            </a:r>
          </a:p>
          <a:p>
            <a:pPr algn="l"/>
            <a:r>
              <a:rPr lang="en-US"/>
              <a:t>     printArray(arr1</a:t>
            </a:r>
            <a:r>
              <a:rPr lang="en-US" b="1"/>
              <a:t>, SIZE</a:t>
            </a:r>
            <a:r>
              <a:rPr lang="en-US"/>
              <a:t>);</a:t>
            </a:r>
          </a:p>
          <a:p>
            <a:pPr algn="l"/>
            <a:endParaRPr lang="en-US"/>
          </a:p>
          <a:p>
            <a:pPr algn="l"/>
            <a:r>
              <a:rPr lang="en-US"/>
              <a:t>     cout &lt;&lt; "arr2: ";</a:t>
            </a:r>
          </a:p>
          <a:p>
            <a:pPr algn="l"/>
            <a:r>
              <a:rPr lang="en-US"/>
              <a:t>     printArray(arr2</a:t>
            </a:r>
            <a:r>
              <a:rPr lang="en-US" b="1"/>
              <a:t>, 5</a:t>
            </a:r>
            <a:r>
              <a:rPr lang="en-US"/>
              <a:t>);</a:t>
            </a:r>
          </a:p>
          <a:p>
            <a:pPr algn="l"/>
            <a:r>
              <a:rPr lang="en-US"/>
              <a:t>}</a:t>
            </a:r>
          </a:p>
          <a:p>
            <a:pPr algn="l"/>
            <a:endParaRPr lang="he-IL"/>
          </a:p>
          <a:p>
            <a:pPr algn="l"/>
            <a:endParaRPr lang="he-IL"/>
          </a:p>
          <a:p>
            <a:pPr algn="l"/>
            <a:endParaRPr lang="he-IL"/>
          </a:p>
        </p:txBody>
      </p:sp>
      <p:sp>
        <p:nvSpPr>
          <p:cNvPr id="9" name="Rectangular Callout 8"/>
          <p:cNvSpPr>
            <a:spLocks noChangeArrowheads="1"/>
          </p:cNvSpPr>
          <p:nvPr/>
        </p:nvSpPr>
        <p:spPr bwMode="auto">
          <a:xfrm>
            <a:off x="3733800" y="2438400"/>
            <a:ext cx="5029200" cy="685800"/>
          </a:xfrm>
          <a:prstGeom prst="wedgeRectCallout">
            <a:avLst>
              <a:gd name="adj1" fmla="val -67148"/>
              <a:gd name="adj2" fmla="val -5175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rtl="1"/>
            <a:r>
              <a:rPr lang="he-IL" b="1">
                <a:solidFill>
                  <a:schemeClr val="bg1"/>
                </a:solidFill>
                <a:latin typeface="Verdana" pitchFamily="34" charset="0"/>
              </a:rPr>
              <a:t>הפונקציה מקבלת </a:t>
            </a:r>
            <a:r>
              <a:rPr lang="he-IL" b="1" u="sng">
                <a:solidFill>
                  <a:schemeClr val="bg1"/>
                </a:solidFill>
                <a:latin typeface="Verdana" pitchFamily="34" charset="0"/>
              </a:rPr>
              <a:t>כפרמטר נוסף</a:t>
            </a:r>
            <a:r>
              <a:rPr lang="he-IL" b="1">
                <a:solidFill>
                  <a:schemeClr val="bg1"/>
                </a:solidFill>
                <a:latin typeface="Verdana" pitchFamily="34" charset="0"/>
              </a:rPr>
              <a:t> את כמות האיברים שעליה להדפיס, ולכן יודעת לטפל במערך בכל גודל</a:t>
            </a:r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5181600"/>
            <a:ext cx="5127625" cy="904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267200" y="1524000"/>
            <a:ext cx="4495800" cy="609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rtl="1"/>
            <a:r>
              <a:rPr lang="he-IL" b="1">
                <a:solidFill>
                  <a:schemeClr val="bg1"/>
                </a:solidFill>
                <a:latin typeface="Verdana" pitchFamily="34" charset="0"/>
              </a:rPr>
              <a:t>שימו לב: הפרמטר </a:t>
            </a:r>
            <a:r>
              <a:rPr lang="en-US" b="1">
                <a:solidFill>
                  <a:schemeClr val="bg1"/>
                </a:solidFill>
                <a:latin typeface="Verdana" pitchFamily="34" charset="0"/>
              </a:rPr>
              <a:t>size</a:t>
            </a:r>
            <a:r>
              <a:rPr lang="he-IL" b="1">
                <a:solidFill>
                  <a:schemeClr val="bg1"/>
                </a:solidFill>
                <a:latin typeface="Verdana" pitchFamily="34" charset="0"/>
              </a:rPr>
              <a:t> והקבוע </a:t>
            </a:r>
            <a:r>
              <a:rPr lang="en-US" b="1">
                <a:solidFill>
                  <a:schemeClr val="bg1"/>
                </a:solidFill>
                <a:latin typeface="Verdana" pitchFamily="34" charset="0"/>
              </a:rPr>
              <a:t>SIZE</a:t>
            </a:r>
            <a:r>
              <a:rPr lang="he-IL" b="1">
                <a:solidFill>
                  <a:schemeClr val="bg1"/>
                </a:solidFill>
                <a:latin typeface="Verdana" pitchFamily="34" charset="0"/>
              </a:rPr>
              <a:t> שונים (הקומפיילר הוא </a:t>
            </a:r>
            <a:r>
              <a:rPr lang="en-US" b="1">
                <a:solidFill>
                  <a:schemeClr val="bg1"/>
                </a:solidFill>
                <a:latin typeface="Verdana" pitchFamily="34" charset="0"/>
              </a:rPr>
              <a:t>case sensitive</a:t>
            </a:r>
            <a:r>
              <a:rPr lang="he-IL" b="1">
                <a:solidFill>
                  <a:schemeClr val="bg1"/>
                </a:solidFill>
                <a:latin typeface="Verdana" pitchFamily="34" charset="0"/>
              </a:rPr>
              <a:t>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8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8"/>
          <p:cNvSpPr>
            <a:spLocks noChangeArrowheads="1"/>
          </p:cNvSpPr>
          <p:nvPr/>
        </p:nvSpPr>
        <p:spPr bwMode="auto">
          <a:xfrm>
            <a:off x="457200" y="1371600"/>
            <a:ext cx="8153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r" rtl="1"/>
            <a:endParaRPr lang="he-IL">
              <a:latin typeface="Verdana" pitchFamily="34" charset="0"/>
            </a:endParaRPr>
          </a:p>
        </p:txBody>
      </p:sp>
      <p:sp>
        <p:nvSpPr>
          <p:cNvPr id="604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העברת מטריצה לפונקציה – </a:t>
            </a:r>
            <a:br>
              <a:rPr lang="he-IL" smtClean="0"/>
            </a:br>
            <a:r>
              <a:rPr lang="he-IL" smtClean="0"/>
              <a:t>דוגמא</a:t>
            </a:r>
          </a:p>
        </p:txBody>
      </p:sp>
      <p:sp>
        <p:nvSpPr>
          <p:cNvPr id="59396" name="Content Placeholder 2"/>
          <p:cNvSpPr>
            <a:spLocks noGrp="1"/>
          </p:cNvSpPr>
          <p:nvPr>
            <p:ph idx="1"/>
          </p:nvPr>
        </p:nvSpPr>
        <p:spPr>
          <a:xfrm>
            <a:off x="228600" y="498475"/>
            <a:ext cx="6248400" cy="6740525"/>
          </a:xfrm>
        </p:spPr>
        <p:txBody>
          <a:bodyPr/>
          <a:lstStyle/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180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180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/>
              <a:t>const  int  COLS = 5;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180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/>
              <a:t>void setMatrix(int mat[][COLS], int rows)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800" smtClean="0"/>
              <a:t>}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nn-NO" sz="1800" smtClean="0"/>
              <a:t>	for (int  i=0 ; i &lt; rows ; i++)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800" smtClean="0"/>
              <a:t>	}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/>
              <a:t>	     for (int  j=0 ; j &lt; COLS ; j++)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/>
              <a:t>	     	 mat[i][j] = i*10+j;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800" smtClean="0"/>
              <a:t>	{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800" smtClean="0"/>
              <a:t>{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180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/>
              <a:t>void printMatrix(int mat[][COLS], int rows)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800" smtClean="0"/>
              <a:t>}</a:t>
            </a:r>
            <a:endParaRPr lang="en-US" sz="180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nn-NO" sz="1800" smtClean="0"/>
              <a:t>	for (int  i=0 ; i &lt; rows ; i++)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800" smtClean="0"/>
              <a:t>	}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/>
              <a:t>	     for (int j=0 ; j &lt; COLS ; j++)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/>
              <a:t>	 	cout &lt;&lt; mat[i][j] &lt;&lt; “\t“;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/>
              <a:t>	     cout &lt;&lt; endl;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800" smtClean="0"/>
              <a:t>	{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800" smtClean="0"/>
              <a:t>{</a:t>
            </a:r>
          </a:p>
        </p:txBody>
      </p:sp>
      <p:sp>
        <p:nvSpPr>
          <p:cNvPr id="6042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A7D88BA6-4131-4EF1-857C-5CE6A4B1E484}" type="slidenum">
              <a:rPr lang="he-IL" smtClean="0">
                <a:cs typeface="Arial" pitchFamily="34" charset="0"/>
              </a:rPr>
              <a:pPr algn="r" rtl="1"/>
              <a:t>58</a:t>
            </a:fld>
            <a:endParaRPr lang="he-IL" smtClean="0">
              <a:cs typeface="Arial" pitchFamily="34" charset="0"/>
            </a:endParaRPr>
          </a:p>
          <a:p>
            <a:pPr algn="r"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algn="r" rtl="1"/>
            <a:endParaRPr lang="en-US" smtClean="0">
              <a:cs typeface="Arial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638800" y="1641475"/>
            <a:ext cx="62484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endParaRPr lang="he-IL" kern="0" dirty="0">
              <a:latin typeface="+mn-lt"/>
              <a:cs typeface="+mn-cs"/>
            </a:endParaRPr>
          </a:p>
          <a:p>
            <a:pPr marL="342900" indent="-342900" algn="l" eaLnBrk="0" hangingPunct="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kern="0" dirty="0">
                <a:latin typeface="+mn-lt"/>
                <a:cs typeface="+mn-cs"/>
              </a:rPr>
              <a:t>void main()</a:t>
            </a:r>
          </a:p>
          <a:p>
            <a:pPr marL="342900" indent="-342900" algn="l" eaLnBrk="0" hangingPunct="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he-IL" kern="0" dirty="0">
                <a:latin typeface="+mn-lt"/>
                <a:cs typeface="+mn-cs"/>
              </a:rPr>
              <a:t>}</a:t>
            </a:r>
          </a:p>
          <a:p>
            <a:pPr marL="342900" indent="-342900" algn="l" eaLnBrk="0" hangingPunct="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kern="0" dirty="0">
                <a:latin typeface="+mn-lt"/>
                <a:cs typeface="+mn-cs"/>
              </a:rPr>
              <a:t>	</a:t>
            </a:r>
            <a:r>
              <a:rPr lang="en-US" kern="0" dirty="0" err="1">
                <a:latin typeface="+mn-lt"/>
                <a:cs typeface="+mn-cs"/>
              </a:rPr>
              <a:t>int</a:t>
            </a:r>
            <a:r>
              <a:rPr lang="en-US" kern="0" dirty="0">
                <a:latin typeface="+mn-lt"/>
                <a:cs typeface="+mn-cs"/>
              </a:rPr>
              <a:t> mat1[3][COLS];</a:t>
            </a:r>
          </a:p>
          <a:p>
            <a:pPr marL="342900" indent="-342900" algn="l" eaLnBrk="0" hangingPunct="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kern="0" dirty="0">
                <a:latin typeface="+mn-lt"/>
                <a:cs typeface="+mn-cs"/>
              </a:rPr>
              <a:t>	</a:t>
            </a:r>
            <a:r>
              <a:rPr lang="en-US" kern="0" dirty="0" err="1">
                <a:latin typeface="+mn-lt"/>
                <a:cs typeface="+mn-cs"/>
              </a:rPr>
              <a:t>int</a:t>
            </a:r>
            <a:r>
              <a:rPr lang="en-US" kern="0" dirty="0">
                <a:latin typeface="+mn-lt"/>
                <a:cs typeface="+mn-cs"/>
              </a:rPr>
              <a:t> mat2[4][COLS];</a:t>
            </a:r>
          </a:p>
          <a:p>
            <a:pPr marL="342900" indent="-342900" algn="l" eaLnBrk="0" hangingPunct="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endParaRPr lang="he-IL" kern="0" dirty="0">
              <a:latin typeface="+mn-lt"/>
              <a:cs typeface="+mn-cs"/>
            </a:endParaRPr>
          </a:p>
          <a:p>
            <a:pPr marL="342900" indent="-342900" algn="l" eaLnBrk="0" hangingPunct="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kern="0" dirty="0">
                <a:latin typeface="+mn-lt"/>
                <a:cs typeface="+mn-cs"/>
              </a:rPr>
              <a:t>	</a:t>
            </a:r>
            <a:r>
              <a:rPr lang="en-US" kern="0" dirty="0" err="1">
                <a:latin typeface="+mn-lt"/>
                <a:cs typeface="+mn-cs"/>
              </a:rPr>
              <a:t>setMatrix</a:t>
            </a:r>
            <a:r>
              <a:rPr lang="en-US" kern="0" dirty="0">
                <a:latin typeface="+mn-lt"/>
                <a:cs typeface="+mn-cs"/>
              </a:rPr>
              <a:t>(mat1, 3);</a:t>
            </a:r>
          </a:p>
          <a:p>
            <a:pPr marL="342900" indent="-342900" algn="l" eaLnBrk="0" hangingPunct="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kern="0" dirty="0">
                <a:latin typeface="+mn-lt"/>
                <a:cs typeface="+mn-cs"/>
              </a:rPr>
              <a:t>	</a:t>
            </a:r>
            <a:r>
              <a:rPr lang="en-US" kern="0" dirty="0" err="1">
                <a:latin typeface="+mn-lt"/>
                <a:cs typeface="+mn-cs"/>
              </a:rPr>
              <a:t>setMatrix</a:t>
            </a:r>
            <a:r>
              <a:rPr lang="en-US" kern="0" dirty="0">
                <a:latin typeface="+mn-lt"/>
                <a:cs typeface="+mn-cs"/>
              </a:rPr>
              <a:t>(mat2, 4);</a:t>
            </a:r>
          </a:p>
          <a:p>
            <a:pPr marL="342900" indent="-342900" algn="l" eaLnBrk="0" hangingPunct="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endParaRPr lang="he-IL" kern="0" dirty="0">
              <a:latin typeface="+mn-lt"/>
              <a:cs typeface="+mn-cs"/>
            </a:endParaRPr>
          </a:p>
          <a:p>
            <a:pPr marL="342900" indent="-342900" algn="l" eaLnBrk="0" hangingPunct="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kern="0" dirty="0">
                <a:latin typeface="+mn-lt"/>
                <a:cs typeface="+mn-cs"/>
              </a:rPr>
              <a:t>	</a:t>
            </a:r>
            <a:r>
              <a:rPr lang="en-US" kern="0" dirty="0" err="1">
                <a:latin typeface="+mn-lt"/>
                <a:cs typeface="+mn-cs"/>
              </a:rPr>
              <a:t>cout</a:t>
            </a:r>
            <a:r>
              <a:rPr lang="en-US" kern="0" dirty="0">
                <a:latin typeface="+mn-lt"/>
                <a:cs typeface="+mn-cs"/>
              </a:rPr>
              <a:t> &lt;&lt; "Matrix 1:\n";</a:t>
            </a:r>
          </a:p>
          <a:p>
            <a:pPr marL="342900" indent="-342900" algn="l" eaLnBrk="0" hangingPunct="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kern="0" dirty="0">
                <a:latin typeface="+mn-lt"/>
                <a:cs typeface="+mn-cs"/>
              </a:rPr>
              <a:t>	</a:t>
            </a:r>
            <a:r>
              <a:rPr lang="en-US" kern="0" dirty="0" err="1">
                <a:latin typeface="+mn-lt"/>
                <a:cs typeface="+mn-cs"/>
              </a:rPr>
              <a:t>printMatrix</a:t>
            </a:r>
            <a:r>
              <a:rPr lang="en-US" kern="0" dirty="0">
                <a:latin typeface="+mn-lt"/>
                <a:cs typeface="+mn-cs"/>
              </a:rPr>
              <a:t>(mat1, 3);</a:t>
            </a:r>
          </a:p>
          <a:p>
            <a:pPr marL="342900" indent="-342900" algn="l" eaLnBrk="0" hangingPunct="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endParaRPr lang="he-IL" kern="0" dirty="0">
              <a:latin typeface="+mn-lt"/>
              <a:cs typeface="+mn-cs"/>
            </a:endParaRPr>
          </a:p>
          <a:p>
            <a:pPr marL="342900" indent="-342900" algn="l" eaLnBrk="0" hangingPunct="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kern="0" dirty="0">
                <a:latin typeface="+mn-lt"/>
                <a:cs typeface="+mn-cs"/>
              </a:rPr>
              <a:t>	</a:t>
            </a:r>
            <a:r>
              <a:rPr lang="en-US" kern="0" dirty="0" err="1">
                <a:latin typeface="+mn-lt"/>
                <a:cs typeface="+mn-cs"/>
              </a:rPr>
              <a:t>cout</a:t>
            </a:r>
            <a:r>
              <a:rPr lang="en-US" kern="0" dirty="0">
                <a:latin typeface="+mn-lt"/>
                <a:cs typeface="+mn-cs"/>
              </a:rPr>
              <a:t> &lt;&lt; "Matrix 2:\n”;</a:t>
            </a:r>
          </a:p>
          <a:p>
            <a:pPr marL="342900" indent="-342900" algn="l" eaLnBrk="0" hangingPunct="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kern="0" dirty="0">
                <a:latin typeface="+mn-lt"/>
                <a:cs typeface="+mn-cs"/>
              </a:rPr>
              <a:t>	</a:t>
            </a:r>
            <a:r>
              <a:rPr lang="en-US" kern="0" dirty="0" err="1">
                <a:latin typeface="+mn-lt"/>
                <a:cs typeface="+mn-cs"/>
              </a:rPr>
              <a:t>printMatrix</a:t>
            </a:r>
            <a:r>
              <a:rPr lang="en-US" kern="0" dirty="0">
                <a:latin typeface="+mn-lt"/>
                <a:cs typeface="+mn-cs"/>
              </a:rPr>
              <a:t>(mat2, 4);</a:t>
            </a:r>
          </a:p>
          <a:p>
            <a:pPr marL="342900" indent="-342900" algn="l" eaLnBrk="0" hangingPunct="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he-IL" kern="0" dirty="0">
                <a:latin typeface="+mn-lt"/>
                <a:cs typeface="+mn-cs"/>
              </a:rPr>
              <a:t>{</a:t>
            </a:r>
          </a:p>
          <a:p>
            <a:pPr marL="342900" indent="-342900" eaLnBrk="0" hangingPunct="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endParaRPr lang="he-IL" kern="0" dirty="0">
              <a:latin typeface="+mn-lt"/>
              <a:cs typeface="+mn-cs"/>
            </a:endParaRPr>
          </a:p>
          <a:p>
            <a:pPr marL="342900" indent="-342900" eaLnBrk="0" hangingPunct="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endParaRPr lang="he-IL" kern="0" dirty="0">
              <a:latin typeface="+mn-lt"/>
              <a:cs typeface="+mn-cs"/>
            </a:endParaRPr>
          </a:p>
        </p:txBody>
      </p:sp>
      <p:sp>
        <p:nvSpPr>
          <p:cNvPr id="8" name="Rectangular Callout 7"/>
          <p:cNvSpPr>
            <a:spLocks noChangeArrowheads="1"/>
          </p:cNvSpPr>
          <p:nvPr/>
        </p:nvSpPr>
        <p:spPr bwMode="auto">
          <a:xfrm>
            <a:off x="2819400" y="762000"/>
            <a:ext cx="4191000" cy="685800"/>
          </a:xfrm>
          <a:prstGeom prst="wedgeRectCallout">
            <a:avLst>
              <a:gd name="adj1" fmla="val -9926"/>
              <a:gd name="adj2" fmla="val 8400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rtl="1"/>
            <a:r>
              <a:rPr lang="he-IL" b="1">
                <a:solidFill>
                  <a:schemeClr val="bg1"/>
                </a:solidFill>
                <a:latin typeface="Verdana" pitchFamily="34" charset="0"/>
              </a:rPr>
              <a:t>הפונקציה מספיק כללית כדי לבצע את העבודה עבור מטריצה עם כל מספר שורות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9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9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9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93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9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593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593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93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593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5939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5939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5939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5939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5939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5939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5939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5939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5939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1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העברת מטריצה לפונקציה – </a:t>
            </a:r>
            <a:br>
              <a:rPr lang="he-IL" smtClean="0"/>
            </a:br>
            <a:r>
              <a:rPr lang="he-IL" smtClean="0"/>
              <a:t>דוגמא (פלט)</a:t>
            </a:r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5DEAB937-25A5-437C-A8E9-024614FCFE13}" type="slidenum">
              <a:rPr lang="he-IL" smtClean="0">
                <a:cs typeface="Arial" pitchFamily="34" charset="0"/>
              </a:rPr>
              <a:pPr algn="r" rtl="1"/>
              <a:t>59</a:t>
            </a:fld>
            <a:endParaRPr lang="he-IL" smtClean="0">
              <a:cs typeface="Arial" pitchFamily="34" charset="0"/>
            </a:endParaRPr>
          </a:p>
          <a:p>
            <a:pPr algn="r"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algn="r" rtl="1"/>
            <a:endParaRPr lang="en-US" smtClean="0">
              <a:cs typeface="Arial" pitchFamily="34" charset="0"/>
            </a:endParaRPr>
          </a:p>
        </p:txBody>
      </p:sp>
      <p:pic>
        <p:nvPicPr>
          <p:cNvPr id="6144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438400"/>
            <a:ext cx="6172200" cy="2819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הדוגמא ללא שכפול קוד, קריאות טובה ומודלריות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89075"/>
            <a:ext cx="9601200" cy="4530725"/>
          </a:xfrm>
        </p:spPr>
        <p:txBody>
          <a:bodyPr/>
          <a:lstStyle/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 smtClean="0"/>
              <a:t>#include &lt;</a:t>
            </a:r>
            <a:r>
              <a:rPr lang="en-US" sz="1800" dirty="0" err="1" smtClean="0"/>
              <a:t>iostream</a:t>
            </a:r>
            <a:r>
              <a:rPr lang="en-US" sz="1800" dirty="0" smtClean="0"/>
              <a:t>&gt;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 smtClean="0"/>
              <a:t>using namespace std;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1800" dirty="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 smtClean="0"/>
              <a:t>const  </a:t>
            </a:r>
            <a:r>
              <a:rPr lang="en-US" sz="1800" dirty="0" err="1" smtClean="0"/>
              <a:t>int</a:t>
            </a:r>
            <a:r>
              <a:rPr lang="en-US" sz="1800" dirty="0" smtClean="0"/>
              <a:t>  BASIS=10;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1800" dirty="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 err="1" smtClean="0"/>
              <a:t>int</a:t>
            </a:r>
            <a:r>
              <a:rPr lang="en-US" sz="1800" dirty="0" smtClean="0"/>
              <a:t> log10(</a:t>
            </a:r>
            <a:r>
              <a:rPr lang="en-US" sz="1800" dirty="0" err="1" smtClean="0"/>
              <a:t>int</a:t>
            </a:r>
            <a:r>
              <a:rPr lang="en-US" sz="1800" dirty="0" smtClean="0"/>
              <a:t> num)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800" dirty="0" smtClean="0"/>
              <a:t>}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int</a:t>
            </a:r>
            <a:r>
              <a:rPr lang="en-US" sz="1800" dirty="0" smtClean="0"/>
              <a:t>  res = 1, </a:t>
            </a:r>
            <a:r>
              <a:rPr lang="en-US" sz="1800" dirty="0" err="1" smtClean="0"/>
              <a:t>i</a:t>
            </a:r>
            <a:r>
              <a:rPr lang="en-US" sz="1800" dirty="0" smtClean="0"/>
              <a:t>;</a:t>
            </a:r>
            <a:endParaRPr lang="he-IL" sz="1800" dirty="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 smtClean="0"/>
              <a:t>	for (</a:t>
            </a:r>
            <a:r>
              <a:rPr lang="en-US" sz="1800" dirty="0" err="1" smtClean="0"/>
              <a:t>i</a:t>
            </a:r>
            <a:r>
              <a:rPr lang="en-US" sz="1800" dirty="0" smtClean="0"/>
              <a:t>=0 ; res &lt; num ; </a:t>
            </a:r>
            <a:r>
              <a:rPr lang="en-US" sz="1800" dirty="0" err="1" smtClean="0"/>
              <a:t>i</a:t>
            </a:r>
            <a:r>
              <a:rPr lang="en-US" sz="1800" dirty="0" smtClean="0"/>
              <a:t>++)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 smtClean="0"/>
              <a:t>		res *= BASIS;</a:t>
            </a:r>
            <a:endParaRPr lang="he-IL" sz="1800" dirty="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 smtClean="0"/>
              <a:t>	return </a:t>
            </a:r>
            <a:r>
              <a:rPr lang="en-US" sz="1800" dirty="0" err="1" smtClean="0"/>
              <a:t>i</a:t>
            </a:r>
            <a:r>
              <a:rPr lang="en-US" sz="1800" dirty="0" smtClean="0"/>
              <a:t>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800" dirty="0" smtClean="0"/>
              <a:t>{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1800" dirty="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 smtClean="0"/>
              <a:t>void main()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800" dirty="0" smtClean="0"/>
              <a:t>}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int</a:t>
            </a:r>
            <a:r>
              <a:rPr lang="en-US" sz="1800" dirty="0" smtClean="0"/>
              <a:t> num1=100, num2=1000, res;</a:t>
            </a:r>
            <a:endParaRPr lang="he-IL" sz="1800" dirty="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 smtClean="0"/>
              <a:t>	res = log10(num1) – log10(num2);</a:t>
            </a:r>
            <a:endParaRPr lang="he-IL" sz="1800" dirty="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pt-BR" sz="1800" dirty="0" smtClean="0"/>
              <a:t>	cout &lt;&lt; "log(“ &lt;&lt; num1 &lt;&lt; “/” &lt;&lt; num2 &lt;&lt; “) = “ &lt;&lt; res &lt;&lt; endl;</a:t>
            </a:r>
            <a:endParaRPr lang="he-IL" sz="1800" dirty="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800" dirty="0" smtClean="0"/>
              <a:t>{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4F35F5A4-8541-4316-82C6-E1CD95273EF5}" type="slidenum">
              <a:rPr lang="he-IL" smtClean="0">
                <a:cs typeface="Arial" pitchFamily="34" charset="0"/>
              </a:rPr>
              <a:pPr algn="r" rtl="1"/>
              <a:t>6</a:t>
            </a:fld>
            <a:endParaRPr lang="he-IL" smtClean="0">
              <a:cs typeface="Arial" pitchFamily="34" charset="0"/>
            </a:endParaRPr>
          </a:p>
          <a:p>
            <a:pPr algn="r"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algn="r" rtl="1"/>
            <a:endParaRPr lang="en-US" smtClean="0">
              <a:cs typeface="Arial" pitchFamily="34" charset="0"/>
            </a:endParaRPr>
          </a:p>
        </p:txBody>
      </p:sp>
      <p:pic>
        <p:nvPicPr>
          <p:cNvPr id="1229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614488"/>
            <a:ext cx="4160838" cy="976312"/>
          </a:xfrm>
          <a:prstGeom prst="rect">
            <a:avLst/>
          </a:prstGeom>
          <a:noFill/>
          <a:ln w="9525" algn="ctr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562600" y="3429000"/>
            <a:ext cx="3505200" cy="1219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rtl="1"/>
            <a:r>
              <a:rPr lang="he-IL" b="1">
                <a:solidFill>
                  <a:schemeClr val="bg1"/>
                </a:solidFill>
                <a:latin typeface="Verdana" pitchFamily="34" charset="0"/>
              </a:rPr>
              <a:t>עם השימוש בפונקציה הקוד קצר יותר וקריא יותר!</a:t>
            </a:r>
          </a:p>
          <a:p>
            <a:pPr rtl="1"/>
            <a:r>
              <a:rPr lang="he-IL" b="1">
                <a:solidFill>
                  <a:schemeClr val="bg1"/>
                </a:solidFill>
                <a:latin typeface="Verdana" pitchFamily="34" charset="0"/>
              </a:rPr>
              <a:t>ה- </a:t>
            </a:r>
            <a:r>
              <a:rPr lang="en-US" b="1">
                <a:solidFill>
                  <a:schemeClr val="bg1"/>
                </a:solidFill>
                <a:latin typeface="Verdana" pitchFamily="34" charset="0"/>
              </a:rPr>
              <a:t>main</a:t>
            </a:r>
            <a:r>
              <a:rPr lang="he-IL" b="1">
                <a:solidFill>
                  <a:schemeClr val="bg1"/>
                </a:solidFill>
                <a:latin typeface="Verdana" pitchFamily="34" charset="0"/>
              </a:rPr>
              <a:t> כתוב ב"ראשי פרקים" וניתן להבין בקלות מה הוא מבצע</a:t>
            </a:r>
          </a:p>
        </p:txBody>
      </p:sp>
      <p:sp>
        <p:nvSpPr>
          <p:cNvPr id="13" name="Rectangular Callout 12"/>
          <p:cNvSpPr>
            <a:spLocks noChangeArrowheads="1"/>
          </p:cNvSpPr>
          <p:nvPr/>
        </p:nvSpPr>
        <p:spPr bwMode="auto">
          <a:xfrm>
            <a:off x="5029200" y="5334000"/>
            <a:ext cx="4038600" cy="685800"/>
          </a:xfrm>
          <a:prstGeom prst="wedgeRectCallout">
            <a:avLst>
              <a:gd name="adj1" fmla="val -92718"/>
              <a:gd name="adj2" fmla="val 4403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rtl="1"/>
            <a:r>
              <a:rPr lang="he-IL" b="1" dirty="0">
                <a:solidFill>
                  <a:schemeClr val="bg1"/>
                </a:solidFill>
                <a:latin typeface="Verdana" pitchFamily="34" charset="0"/>
              </a:rPr>
              <a:t>קריאה לפונקציה שיודעת לחשב </a:t>
            </a:r>
            <a:r>
              <a:rPr lang="he-IL" b="1" dirty="0" smtClean="0">
                <a:solidFill>
                  <a:schemeClr val="bg1"/>
                </a:solidFill>
                <a:latin typeface="Verdana" pitchFamily="34" charset="0"/>
              </a:rPr>
              <a:t>10</a:t>
            </a:r>
            <a:r>
              <a:rPr lang="en-US" b="1" dirty="0" smtClean="0">
                <a:solidFill>
                  <a:schemeClr val="bg1"/>
                </a:solidFill>
                <a:latin typeface="Verdana" pitchFamily="34" charset="0"/>
              </a:rPr>
              <a:t>log</a:t>
            </a:r>
            <a:r>
              <a:rPr lang="he-IL" b="1" dirty="0">
                <a:solidFill>
                  <a:schemeClr val="bg1"/>
                </a:solidFill>
                <a:latin typeface="Verdana" pitchFamily="34" charset="0"/>
              </a:rPr>
              <a:t>, </a:t>
            </a:r>
          </a:p>
          <a:p>
            <a:pPr rtl="1"/>
            <a:r>
              <a:rPr lang="he-IL" b="1" dirty="0">
                <a:solidFill>
                  <a:schemeClr val="bg1"/>
                </a:solidFill>
                <a:latin typeface="Verdana" pitchFamily="34" charset="0"/>
              </a:rPr>
              <a:t>פעם עם </a:t>
            </a:r>
            <a:r>
              <a:rPr lang="en-US" b="1" dirty="0">
                <a:solidFill>
                  <a:schemeClr val="bg1"/>
                </a:solidFill>
                <a:latin typeface="Verdana" pitchFamily="34" charset="0"/>
              </a:rPr>
              <a:t>num1</a:t>
            </a:r>
            <a:r>
              <a:rPr lang="he-IL" b="1" dirty="0">
                <a:solidFill>
                  <a:schemeClr val="bg1"/>
                </a:solidFill>
                <a:latin typeface="Verdana" pitchFamily="34" charset="0"/>
              </a:rPr>
              <a:t> ופעם עם </a:t>
            </a:r>
            <a:r>
              <a:rPr lang="en-US" b="1" dirty="0">
                <a:solidFill>
                  <a:schemeClr val="bg1"/>
                </a:solidFill>
                <a:latin typeface="Verdana" pitchFamily="34" charset="0"/>
              </a:rPr>
              <a:t>num2</a:t>
            </a:r>
            <a:endParaRPr lang="he-IL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9" name="Rectangular Callout 8"/>
          <p:cNvSpPr>
            <a:spLocks noChangeArrowheads="1"/>
          </p:cNvSpPr>
          <p:nvPr/>
        </p:nvSpPr>
        <p:spPr bwMode="auto">
          <a:xfrm>
            <a:off x="2895600" y="1524000"/>
            <a:ext cx="1981200" cy="609600"/>
          </a:xfrm>
          <a:prstGeom prst="wedgeRectCallout">
            <a:avLst>
              <a:gd name="adj1" fmla="val -146463"/>
              <a:gd name="adj2" fmla="val 181356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rtl="1"/>
            <a:r>
              <a:rPr lang="he-IL" b="1">
                <a:solidFill>
                  <a:schemeClr val="bg1"/>
                </a:solidFill>
                <a:latin typeface="Verdana" pitchFamily="34" charset="0"/>
              </a:rPr>
              <a:t>שם הפונקציה. </a:t>
            </a:r>
          </a:p>
          <a:p>
            <a:pPr rtl="1"/>
            <a:r>
              <a:rPr lang="he-IL" b="1">
                <a:solidFill>
                  <a:schemeClr val="bg1"/>
                </a:solidFill>
                <a:latin typeface="Verdana" pitchFamily="34" charset="0"/>
              </a:rPr>
              <a:t>יעיד מה היא עושה</a:t>
            </a:r>
          </a:p>
        </p:txBody>
      </p:sp>
      <p:sp>
        <p:nvSpPr>
          <p:cNvPr id="10" name="Rectangular Callout 9"/>
          <p:cNvSpPr>
            <a:spLocks noChangeArrowheads="1"/>
          </p:cNvSpPr>
          <p:nvPr/>
        </p:nvSpPr>
        <p:spPr bwMode="auto">
          <a:xfrm>
            <a:off x="3200400" y="2895600"/>
            <a:ext cx="3048000" cy="381000"/>
          </a:xfrm>
          <a:prstGeom prst="wedgeRectCallout">
            <a:avLst>
              <a:gd name="adj1" fmla="val -89009"/>
              <a:gd name="adj2" fmla="val -28644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rtl="1"/>
            <a:r>
              <a:rPr lang="he-IL" b="1">
                <a:solidFill>
                  <a:schemeClr val="bg1"/>
                </a:solidFill>
                <a:latin typeface="Verdana" pitchFamily="34" charset="0"/>
              </a:rPr>
              <a:t>הנתון שהפונקציה צריכה לקבל</a:t>
            </a:r>
          </a:p>
        </p:txBody>
      </p:sp>
      <p:sp>
        <p:nvSpPr>
          <p:cNvPr id="11" name="Rectangular Callout 10"/>
          <p:cNvSpPr>
            <a:spLocks noChangeArrowheads="1"/>
          </p:cNvSpPr>
          <p:nvPr/>
        </p:nvSpPr>
        <p:spPr bwMode="auto">
          <a:xfrm>
            <a:off x="2819400" y="2209800"/>
            <a:ext cx="2057400" cy="609600"/>
          </a:xfrm>
          <a:prstGeom prst="wedgeRectCallout">
            <a:avLst>
              <a:gd name="adj1" fmla="val -160185"/>
              <a:gd name="adj2" fmla="val 6941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rtl="1"/>
            <a:r>
              <a:rPr lang="he-IL" b="1">
                <a:solidFill>
                  <a:schemeClr val="bg1"/>
                </a:solidFill>
                <a:latin typeface="Verdana" pitchFamily="34" charset="0"/>
              </a:rPr>
              <a:t>טיפוס המידע </a:t>
            </a:r>
          </a:p>
          <a:p>
            <a:pPr rtl="1"/>
            <a:r>
              <a:rPr lang="he-IL" b="1">
                <a:solidFill>
                  <a:schemeClr val="bg1"/>
                </a:solidFill>
                <a:latin typeface="Verdana" pitchFamily="34" charset="0"/>
              </a:rPr>
              <a:t>שהפונקציה מחזירה</a:t>
            </a:r>
          </a:p>
        </p:txBody>
      </p:sp>
      <p:sp>
        <p:nvSpPr>
          <p:cNvPr id="15" name="Rectangular Callout 14"/>
          <p:cNvSpPr>
            <a:spLocks noChangeArrowheads="1"/>
          </p:cNvSpPr>
          <p:nvPr/>
        </p:nvSpPr>
        <p:spPr bwMode="auto">
          <a:xfrm>
            <a:off x="3505200" y="4038600"/>
            <a:ext cx="2057400" cy="609600"/>
          </a:xfrm>
          <a:prstGeom prst="wedgeRectCallout">
            <a:avLst>
              <a:gd name="adj1" fmla="val -82574"/>
              <a:gd name="adj2" fmla="val -55958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rtl="1"/>
            <a:r>
              <a:rPr lang="he-IL" b="1">
                <a:solidFill>
                  <a:schemeClr val="bg1"/>
                </a:solidFill>
                <a:latin typeface="Verdana" pitchFamily="34" charset="0"/>
              </a:rPr>
              <a:t>איך הפונקציה מבצעת את העבודה</a:t>
            </a:r>
          </a:p>
        </p:txBody>
      </p:sp>
      <p:sp>
        <p:nvSpPr>
          <p:cNvPr id="16" name="Rectangular Callout 15"/>
          <p:cNvSpPr>
            <a:spLocks noChangeArrowheads="1"/>
          </p:cNvSpPr>
          <p:nvPr/>
        </p:nvSpPr>
        <p:spPr bwMode="auto">
          <a:xfrm>
            <a:off x="1371600" y="4648200"/>
            <a:ext cx="2590800" cy="381000"/>
          </a:xfrm>
          <a:prstGeom prst="wedgeRectCallout">
            <a:avLst>
              <a:gd name="adj1" fmla="val -41162"/>
              <a:gd name="adj2" fmla="val -82375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rtl="1"/>
            <a:r>
              <a:rPr lang="he-IL" b="1">
                <a:solidFill>
                  <a:schemeClr val="bg1"/>
                </a:solidFill>
                <a:latin typeface="Verdana" pitchFamily="34" charset="0"/>
              </a:rPr>
              <a:t>הערך שהפונקציה מחזירה</a:t>
            </a:r>
          </a:p>
        </p:txBody>
      </p:sp>
      <p:sp>
        <p:nvSpPr>
          <p:cNvPr id="17" name="Rectangular Callout 16"/>
          <p:cNvSpPr>
            <a:spLocks noChangeArrowheads="1"/>
          </p:cNvSpPr>
          <p:nvPr/>
        </p:nvSpPr>
        <p:spPr bwMode="auto">
          <a:xfrm>
            <a:off x="4191000" y="4876800"/>
            <a:ext cx="3429000" cy="381000"/>
          </a:xfrm>
          <a:prstGeom prst="wedgeRectCallout">
            <a:avLst>
              <a:gd name="adj1" fmla="val -123037"/>
              <a:gd name="adj2" fmla="val 236426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rtl="1"/>
            <a:r>
              <a:rPr lang="he-IL" b="1">
                <a:solidFill>
                  <a:schemeClr val="bg1"/>
                </a:solidFill>
                <a:latin typeface="Verdana" pitchFamily="34" charset="0"/>
              </a:rPr>
              <a:t>שימוש בערך שהפונקציה מחזירה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9" grpId="0" animBg="1"/>
      <p:bldP spid="10" grpId="0" animBg="1"/>
      <p:bldP spid="11" grpId="0" animBg="1"/>
      <p:bldP spid="15" grpId="0" animBg="1"/>
      <p:bldP spid="16" grpId="0" animBg="1"/>
      <p:bldP spid="1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העברת מטריצה לפונקציה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mtClean="0"/>
              <a:t>גם כאשר מעבירים מטריצה לפונקציה, עוברת כתובת ההתחלה בלבד, ולכן שינוי המטריצה בפונקציה משנה את המטריצה המקורית</a:t>
            </a:r>
          </a:p>
          <a:p>
            <a:r>
              <a:rPr lang="he-IL" smtClean="0"/>
              <a:t>כאשר מעבירים מטריצה לפונקציה, ניתן לציין רק את כמות העמודות ולהשאיר את הסוגריים של השורות ריקים (במקום להעביר כפרמטר את מספר השורות)</a:t>
            </a:r>
          </a:p>
          <a:p>
            <a:pPr lvl="1"/>
            <a:r>
              <a:rPr lang="he-IL" smtClean="0"/>
              <a:t>נרצה להעביר את כמות השורות כדי שהפונקציה תהיה מספיק כללית לכל מטריצה עם אותו מספר עמודות</a:t>
            </a:r>
          </a:p>
          <a:p>
            <a:pPr lvl="1"/>
            <a:r>
              <a:rPr lang="he-IL" smtClean="0"/>
              <a:t>בהמשך נראה שאפשר גם להעביר מטריצה שמספר העמודות בה שונה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8C22BFE0-ECFC-4E55-BD72-7EA05B4DD589}" type="slidenum">
              <a:rPr lang="he-IL" smtClean="0">
                <a:cs typeface="Arial" pitchFamily="34" charset="0"/>
              </a:rPr>
              <a:pPr algn="r" rtl="1"/>
              <a:t>60</a:t>
            </a:fld>
            <a:endParaRPr lang="he-IL" smtClean="0">
              <a:cs typeface="Arial" pitchFamily="34" charset="0"/>
            </a:endParaRPr>
          </a:p>
          <a:p>
            <a:pPr algn="r"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algn="r" rtl="1"/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יצירת מספרים אקראיים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30725"/>
          </a:xfrm>
          <a:prstGeom prst="rect">
            <a:avLst/>
          </a:prstGeom>
        </p:spPr>
        <p:txBody>
          <a:bodyPr/>
          <a:lstStyle/>
          <a:p>
            <a:pPr marL="342900" indent="-342900" algn="r" rtl="1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/>
            </a:pPr>
            <a:r>
              <a:rPr lang="he-IL" sz="2800" kern="0" dirty="0">
                <a:latin typeface="+mn-lt"/>
                <a:cs typeface="+mn-cs"/>
              </a:rPr>
              <a:t>בשפה קיימת הפונקציה </a:t>
            </a:r>
            <a:r>
              <a:rPr lang="en-US" sz="2800" kern="0" dirty="0">
                <a:latin typeface="+mn-lt"/>
                <a:cs typeface="+mn-cs"/>
              </a:rPr>
              <a:t>rand()</a:t>
            </a:r>
            <a:r>
              <a:rPr lang="he-IL" sz="2800" kern="0" dirty="0">
                <a:latin typeface="+mn-lt"/>
                <a:cs typeface="+mn-cs"/>
              </a:rPr>
              <a:t> אשר מגרילה מספר</a:t>
            </a:r>
          </a:p>
          <a:p>
            <a:pPr marL="342900" indent="-342900" algn="r" rtl="1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/>
            </a:pPr>
            <a:r>
              <a:rPr lang="he-IL" sz="2800" kern="0" dirty="0">
                <a:latin typeface="+mn-lt"/>
                <a:cs typeface="+mn-cs"/>
              </a:rPr>
              <a:t>טווח הערכים שיוגרלו הינו בין 0 לקבוע </a:t>
            </a:r>
            <a:r>
              <a:rPr lang="en-US" sz="2800" kern="0" dirty="0">
                <a:latin typeface="+mn-lt"/>
                <a:cs typeface="+mn-cs"/>
              </a:rPr>
              <a:t>MAX_RAND</a:t>
            </a:r>
            <a:endParaRPr lang="he-IL" sz="2800" kern="0" dirty="0">
              <a:latin typeface="+mn-lt"/>
              <a:cs typeface="+mn-cs"/>
            </a:endParaRPr>
          </a:p>
          <a:p>
            <a:pPr marL="800100" lvl="1" indent="-342900" algn="r" rtl="1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/>
            </a:pPr>
            <a:r>
              <a:rPr lang="he-IL" sz="2800" kern="0" dirty="0">
                <a:latin typeface="+mn-lt"/>
                <a:cs typeface="+mn-cs"/>
              </a:rPr>
              <a:t>קבוע זה מוגדר בספריה </a:t>
            </a:r>
            <a:r>
              <a:rPr lang="en-US" sz="2800" kern="0" dirty="0" err="1">
                <a:latin typeface="+mn-lt"/>
                <a:cs typeface="+mn-cs"/>
              </a:rPr>
              <a:t>stdlib.h</a:t>
            </a:r>
            <a:endParaRPr lang="en-US" sz="2800" kern="0" dirty="0">
              <a:latin typeface="+mn-lt"/>
              <a:cs typeface="+mn-cs"/>
            </a:endParaRPr>
          </a:p>
        </p:txBody>
      </p:sp>
      <p:sp>
        <p:nvSpPr>
          <p:cNvPr id="61444" name="TextBox 3"/>
          <p:cNvSpPr txBox="1">
            <a:spLocks noChangeArrowheads="1"/>
          </p:cNvSpPr>
          <p:nvPr/>
        </p:nvSpPr>
        <p:spPr bwMode="auto">
          <a:xfrm>
            <a:off x="304800" y="3087688"/>
            <a:ext cx="7696200" cy="369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/>
              <a:t>#include &lt;iostream&gt;</a:t>
            </a:r>
          </a:p>
          <a:p>
            <a:pPr algn="l"/>
            <a:r>
              <a:rPr lang="en-US"/>
              <a:t>using namespace std;</a:t>
            </a:r>
            <a:endParaRPr lang="he-IL"/>
          </a:p>
          <a:p>
            <a:pPr algn="l"/>
            <a:endParaRPr lang="en-US"/>
          </a:p>
          <a:p>
            <a:pPr algn="l"/>
            <a:r>
              <a:rPr lang="en-US"/>
              <a:t>#include &lt;stdlib.h&gt; </a:t>
            </a:r>
            <a:r>
              <a:rPr lang="en-US" b="1">
                <a:solidFill>
                  <a:srgbClr val="008000"/>
                </a:solidFill>
              </a:rPr>
              <a:t>// for ‘RAND_MAX’</a:t>
            </a:r>
          </a:p>
          <a:p>
            <a:pPr algn="l"/>
            <a:endParaRPr lang="en-US"/>
          </a:p>
          <a:p>
            <a:pPr algn="l"/>
            <a:r>
              <a:rPr lang="en-US"/>
              <a:t>void main()</a:t>
            </a:r>
          </a:p>
          <a:p>
            <a:pPr algn="l"/>
            <a:r>
              <a:rPr lang="en-US"/>
              <a:t>{</a:t>
            </a:r>
          </a:p>
          <a:p>
            <a:pPr algn="l"/>
            <a:r>
              <a:rPr lang="en-US"/>
              <a:t>       cout &lt;&lt;"rand gives value between 0-" &lt;&lt; RAND_MAX &lt;&lt; ":\n";</a:t>
            </a:r>
          </a:p>
          <a:p>
            <a:pPr algn="l"/>
            <a:r>
              <a:rPr lang="nn-NO"/>
              <a:t>       for (int i=0 ; i &lt; 5 ; i++)</a:t>
            </a:r>
          </a:p>
          <a:p>
            <a:pPr algn="l"/>
            <a:r>
              <a:rPr lang="en-US"/>
              <a:t>	cout &lt;&lt; rand() &lt;&lt; " ";</a:t>
            </a:r>
          </a:p>
          <a:p>
            <a:pPr algn="l"/>
            <a:endParaRPr lang="en-US"/>
          </a:p>
          <a:p>
            <a:pPr algn="l"/>
            <a:r>
              <a:rPr lang="en-US"/>
              <a:t>        cout &lt;&lt; endl;</a:t>
            </a:r>
          </a:p>
          <a:p>
            <a:pPr algn="l"/>
            <a:r>
              <a:rPr lang="en-US"/>
              <a:t>}</a:t>
            </a:r>
          </a:p>
        </p:txBody>
      </p:sp>
      <p:pic>
        <p:nvPicPr>
          <p:cNvPr id="4403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3838" y="5867400"/>
            <a:ext cx="5465762" cy="914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349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14D66941-09E2-4264-9739-AA2418599127}" type="slidenum">
              <a:rPr lang="he-IL" smtClean="0">
                <a:cs typeface="Arial" pitchFamily="34" charset="0"/>
              </a:rPr>
              <a:pPr algn="r" rtl="1"/>
              <a:t>61</a:t>
            </a:fld>
            <a:endParaRPr lang="he-IL" smtClean="0">
              <a:cs typeface="Arial" pitchFamily="34" charset="0"/>
            </a:endParaRPr>
          </a:p>
          <a:p>
            <a:pPr algn="r"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algn="r" rtl="1"/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61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61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614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614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614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614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614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614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יצירת מספרים אקראיים (2)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30725"/>
          </a:xfrm>
          <a:prstGeom prst="rect">
            <a:avLst/>
          </a:prstGeom>
        </p:spPr>
        <p:txBody>
          <a:bodyPr/>
          <a:lstStyle/>
          <a:p>
            <a:pPr marL="342900" indent="-342900" algn="r" rtl="1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/>
            </a:pPr>
            <a:endParaRPr lang="he-IL" sz="2800" kern="0" dirty="0">
              <a:latin typeface="+mn-lt"/>
              <a:cs typeface="+mn-cs"/>
            </a:endParaRPr>
          </a:p>
          <a:p>
            <a:pPr marL="342900" indent="-342900" algn="r" rtl="1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/>
            </a:pPr>
            <a:r>
              <a:rPr lang="en-US" sz="2800" kern="0" dirty="0">
                <a:latin typeface="+mn-lt"/>
                <a:cs typeface="+mn-cs"/>
              </a:rPr>
              <a:t>rand</a:t>
            </a:r>
            <a:r>
              <a:rPr lang="he-IL" sz="2800" kern="0" dirty="0">
                <a:latin typeface="+mn-lt"/>
                <a:cs typeface="+mn-cs"/>
              </a:rPr>
              <a:t> פועלת עפ"י אלגוריתם קבוע המתבסס על מספר התחלתי כלשהו (נקרא </a:t>
            </a:r>
            <a:r>
              <a:rPr lang="en-US" sz="2800" kern="0" dirty="0">
                <a:latin typeface="+mn-lt"/>
                <a:cs typeface="+mn-cs"/>
              </a:rPr>
              <a:t>seed number</a:t>
            </a:r>
            <a:r>
              <a:rPr lang="he-IL" sz="2800" kern="0" dirty="0">
                <a:latin typeface="+mn-lt"/>
                <a:cs typeface="+mn-cs"/>
              </a:rPr>
              <a:t>), ולכן תמיד בכל הרצה תחזיר ערכים זהים</a:t>
            </a:r>
          </a:p>
          <a:p>
            <a:pPr marL="342900" indent="-342900" algn="r" rtl="1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/>
            </a:pPr>
            <a:endParaRPr lang="he-IL" sz="2800" kern="0" dirty="0">
              <a:latin typeface="+mn-lt"/>
              <a:cs typeface="+mn-cs"/>
            </a:endParaRPr>
          </a:p>
          <a:p>
            <a:pPr marL="342900" indent="-342900" algn="r" rtl="1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/>
            </a:pPr>
            <a:r>
              <a:rPr lang="he-IL" sz="2800" kern="0" dirty="0">
                <a:latin typeface="+mn-lt"/>
                <a:cs typeface="+mn-cs"/>
              </a:rPr>
              <a:t>כדי ש- </a:t>
            </a:r>
            <a:r>
              <a:rPr lang="en-US" sz="2800" kern="0" dirty="0">
                <a:latin typeface="+mn-lt"/>
                <a:cs typeface="+mn-cs"/>
              </a:rPr>
              <a:t>rand</a:t>
            </a:r>
            <a:r>
              <a:rPr lang="he-IL" sz="2800" kern="0" dirty="0">
                <a:latin typeface="+mn-lt"/>
                <a:cs typeface="+mn-cs"/>
              </a:rPr>
              <a:t> באמת תחזיר מספרים אקראיים, כלומר תתבסס על מספר התחלתי שונה בכל פעם, יש להפעיל את הפונקציה</a:t>
            </a:r>
            <a:r>
              <a:rPr lang="en-US" sz="2800" kern="0" dirty="0">
                <a:latin typeface="+mn-lt"/>
                <a:cs typeface="+mn-cs"/>
              </a:rPr>
              <a:t> </a:t>
            </a:r>
            <a:r>
              <a:rPr lang="he-IL" sz="2800" kern="0" dirty="0">
                <a:latin typeface="+mn-lt"/>
                <a:cs typeface="+mn-cs"/>
              </a:rPr>
              <a:t> </a:t>
            </a:r>
            <a:r>
              <a:rPr lang="en-US" sz="2800" kern="0" dirty="0" err="1">
                <a:latin typeface="+mn-lt"/>
                <a:cs typeface="+mn-cs"/>
              </a:rPr>
              <a:t>srand</a:t>
            </a:r>
            <a:r>
              <a:rPr lang="he-IL" sz="2800" kern="0" dirty="0">
                <a:latin typeface="+mn-lt"/>
                <a:cs typeface="+mn-cs"/>
              </a:rPr>
              <a:t> עם ערך התחלתי המייצג את הזמן הנוכחי (והוא אכן יחודי בכל הרצה)</a:t>
            </a:r>
          </a:p>
          <a:p>
            <a:pPr marL="342900" indent="-342900" algn="r" rtl="1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/>
            </a:pPr>
            <a:endParaRPr lang="en-US" sz="2800" kern="0" dirty="0">
              <a:latin typeface="+mn-lt"/>
              <a:cs typeface="+mn-cs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44644683-5BB5-4508-8972-0A7C96710AFF}" type="slidenum">
              <a:rPr lang="he-IL" smtClean="0">
                <a:cs typeface="Arial" pitchFamily="34" charset="0"/>
              </a:rPr>
              <a:pPr algn="r" rtl="1"/>
              <a:t>62</a:t>
            </a:fld>
            <a:endParaRPr lang="he-IL" smtClean="0">
              <a:cs typeface="Arial" pitchFamily="34" charset="0"/>
            </a:endParaRPr>
          </a:p>
          <a:p>
            <a:pPr algn="r"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algn="r" rtl="1"/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יצירת מספרים אקראיים (3)</a:t>
            </a:r>
          </a:p>
        </p:txBody>
      </p:sp>
      <p:sp>
        <p:nvSpPr>
          <p:cNvPr id="63491" name="TextBox 3"/>
          <p:cNvSpPr txBox="1">
            <a:spLocks noChangeArrowheads="1"/>
          </p:cNvSpPr>
          <p:nvPr/>
        </p:nvSpPr>
        <p:spPr bwMode="auto">
          <a:xfrm>
            <a:off x="304800" y="1524000"/>
            <a:ext cx="8382000" cy="424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/>
              <a:t>#include &lt;iostream&gt;</a:t>
            </a:r>
          </a:p>
          <a:p>
            <a:pPr algn="l"/>
            <a:r>
              <a:rPr lang="en-US"/>
              <a:t>using namespace std;</a:t>
            </a:r>
          </a:p>
          <a:p>
            <a:pPr algn="l"/>
            <a:endParaRPr lang="en-US"/>
          </a:p>
          <a:p>
            <a:pPr algn="l"/>
            <a:r>
              <a:rPr lang="en-US"/>
              <a:t>#include &lt;stdlib.h&gt; </a:t>
            </a:r>
            <a:r>
              <a:rPr lang="en-US">
                <a:solidFill>
                  <a:srgbClr val="008000"/>
                </a:solidFill>
              </a:rPr>
              <a:t>// for ‘RAND_MAX’</a:t>
            </a:r>
          </a:p>
          <a:p>
            <a:pPr algn="l"/>
            <a:r>
              <a:rPr lang="en-US" b="1"/>
              <a:t>#include &lt;time.h&gt;   </a:t>
            </a:r>
            <a:r>
              <a:rPr lang="en-US" b="1">
                <a:solidFill>
                  <a:srgbClr val="008000"/>
                </a:solidFill>
              </a:rPr>
              <a:t>// for 'time'</a:t>
            </a:r>
          </a:p>
          <a:p>
            <a:pPr algn="l"/>
            <a:endParaRPr lang="en-US"/>
          </a:p>
          <a:p>
            <a:pPr algn="l"/>
            <a:r>
              <a:rPr lang="en-US"/>
              <a:t>void main()</a:t>
            </a:r>
          </a:p>
          <a:p>
            <a:pPr algn="l"/>
            <a:r>
              <a:rPr lang="en-US"/>
              <a:t>{</a:t>
            </a:r>
          </a:p>
          <a:p>
            <a:pPr algn="l"/>
            <a:r>
              <a:rPr lang="he-IL" b="1"/>
              <a:t>      </a:t>
            </a:r>
            <a:r>
              <a:rPr lang="en-US" b="1"/>
              <a:t>srand ( time(NULL) ); </a:t>
            </a:r>
            <a:r>
              <a:rPr lang="en-US" b="1">
                <a:solidFill>
                  <a:srgbClr val="008000"/>
                </a:solidFill>
              </a:rPr>
              <a:t>// initialize random seed</a:t>
            </a:r>
          </a:p>
          <a:p>
            <a:pPr algn="l"/>
            <a:r>
              <a:rPr lang="he-IL"/>
              <a:t>      </a:t>
            </a:r>
            <a:r>
              <a:rPr lang="en-US"/>
              <a:t>cout &lt;&lt;"rand gives value between 0-" &lt;&lt; RAND_MAX &lt;&lt; ":\n";</a:t>
            </a:r>
          </a:p>
          <a:p>
            <a:pPr algn="l"/>
            <a:r>
              <a:rPr lang="he-IL"/>
              <a:t>      </a:t>
            </a:r>
            <a:r>
              <a:rPr lang="nn-NO"/>
              <a:t>for (int i=0 ; i &lt; 5 ; i++)</a:t>
            </a:r>
          </a:p>
          <a:p>
            <a:pPr algn="l"/>
            <a:r>
              <a:rPr lang="en-US"/>
              <a:t>	cout &lt;&lt; rand() &lt;&lt; " ";</a:t>
            </a:r>
          </a:p>
          <a:p>
            <a:pPr algn="l"/>
            <a:endParaRPr lang="en-US"/>
          </a:p>
          <a:p>
            <a:pPr algn="l"/>
            <a:r>
              <a:rPr lang="he-IL"/>
              <a:t>       </a:t>
            </a:r>
            <a:r>
              <a:rPr lang="en-US"/>
              <a:t>cout &lt;&lt; endl;</a:t>
            </a:r>
          </a:p>
          <a:p>
            <a:pPr algn="l"/>
            <a:r>
              <a:rPr lang="en-US"/>
              <a:t>}</a:t>
            </a:r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4425" y="5486400"/>
            <a:ext cx="5413375" cy="895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4425" y="4495800"/>
            <a:ext cx="5353050" cy="895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3200400" y="2971800"/>
            <a:ext cx="5410200" cy="685800"/>
          </a:xfrm>
          <a:prstGeom prst="wedgeRectCallout">
            <a:avLst>
              <a:gd name="adj1" fmla="val -68361"/>
              <a:gd name="adj2" fmla="val 7125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rtl="1"/>
            <a:r>
              <a:rPr lang="en-US" b="1" i="1">
                <a:solidFill>
                  <a:schemeClr val="bg1"/>
                </a:solidFill>
                <a:latin typeface="Verdana" pitchFamily="34" charset="0"/>
              </a:rPr>
              <a:t>time(NULL) </a:t>
            </a:r>
            <a:r>
              <a:rPr lang="he-IL" b="1" i="1">
                <a:solidFill>
                  <a:schemeClr val="bg1"/>
                </a:solidFill>
                <a:latin typeface="Verdana" pitchFamily="34" charset="0"/>
              </a:rPr>
              <a:t> </a:t>
            </a:r>
            <a:r>
              <a:rPr lang="he-IL" b="1">
                <a:solidFill>
                  <a:schemeClr val="bg1"/>
                </a:solidFill>
                <a:latin typeface="Verdana" pitchFamily="34" charset="0"/>
              </a:rPr>
              <a:t>מחזירה מספר המייצג את הזמן הנוכחי (מספר השניות שעברו מאז ה- 1.1.1970)-</a:t>
            </a:r>
          </a:p>
        </p:txBody>
      </p:sp>
      <p:sp>
        <p:nvSpPr>
          <p:cNvPr id="6554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B52B3AC1-63FB-4244-BA76-3DD55EA4E800}" type="slidenum">
              <a:rPr lang="he-IL" smtClean="0">
                <a:cs typeface="Arial" pitchFamily="34" charset="0"/>
              </a:rPr>
              <a:pPr algn="r" rtl="1"/>
              <a:t>63</a:t>
            </a:fld>
            <a:endParaRPr lang="he-IL" smtClean="0">
              <a:cs typeface="Arial" pitchFamily="34" charset="0"/>
            </a:endParaRPr>
          </a:p>
          <a:p>
            <a:pPr algn="r"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algn="r" rtl="1"/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34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6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63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63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634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>
          <a:xfrm>
            <a:off x="609600" y="277813"/>
            <a:ext cx="8229600" cy="1139825"/>
          </a:xfrm>
        </p:spPr>
        <p:txBody>
          <a:bodyPr/>
          <a:lstStyle/>
          <a:p>
            <a:pPr algn="r"/>
            <a:r>
              <a:rPr lang="he-IL" smtClean="0"/>
              <a:t>יצירת מספרים אקראיים בטווח מסוים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30725"/>
          </a:xfrm>
          <a:prstGeom prst="rect">
            <a:avLst/>
          </a:prstGeom>
        </p:spPr>
        <p:txBody>
          <a:bodyPr/>
          <a:lstStyle/>
          <a:p>
            <a:pPr marL="342900" indent="-342900" algn="r" rtl="1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/>
            </a:pPr>
            <a:endParaRPr lang="en-US" sz="2800" kern="0" dirty="0">
              <a:latin typeface="+mn-lt"/>
              <a:cs typeface="+mn-cs"/>
            </a:endParaRPr>
          </a:p>
        </p:txBody>
      </p:sp>
      <p:sp>
        <p:nvSpPr>
          <p:cNvPr id="64516" name="TextBox 4"/>
          <p:cNvSpPr txBox="1">
            <a:spLocks noChangeArrowheads="1"/>
          </p:cNvSpPr>
          <p:nvPr/>
        </p:nvSpPr>
        <p:spPr bwMode="auto">
          <a:xfrm>
            <a:off x="228600" y="1600200"/>
            <a:ext cx="7010400" cy="424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/>
              <a:t>#include &lt;iostream&gt;</a:t>
            </a:r>
          </a:p>
          <a:p>
            <a:pPr algn="l"/>
            <a:r>
              <a:rPr lang="en-US"/>
              <a:t>using namespace std;</a:t>
            </a:r>
          </a:p>
          <a:p>
            <a:pPr algn="l"/>
            <a:endParaRPr lang="en-US"/>
          </a:p>
          <a:p>
            <a:pPr algn="l"/>
            <a:r>
              <a:rPr lang="en-US"/>
              <a:t>#include &lt;stdlib.h&gt; </a:t>
            </a:r>
            <a:r>
              <a:rPr lang="en-US">
                <a:solidFill>
                  <a:srgbClr val="008000"/>
                </a:solidFill>
              </a:rPr>
              <a:t>// for ‘RAND_MAX’</a:t>
            </a:r>
          </a:p>
          <a:p>
            <a:pPr algn="l"/>
            <a:r>
              <a:rPr lang="en-US"/>
              <a:t>#include &lt;time.h&gt;   </a:t>
            </a:r>
            <a:r>
              <a:rPr lang="en-US">
                <a:solidFill>
                  <a:srgbClr val="008000"/>
                </a:solidFill>
              </a:rPr>
              <a:t>// for 'time'</a:t>
            </a:r>
          </a:p>
          <a:p>
            <a:pPr algn="l"/>
            <a:endParaRPr lang="en-US"/>
          </a:p>
          <a:p>
            <a:pPr algn="l"/>
            <a:r>
              <a:rPr lang="en-US"/>
              <a:t>void main()</a:t>
            </a:r>
          </a:p>
          <a:p>
            <a:pPr algn="l"/>
            <a:r>
              <a:rPr lang="en-US"/>
              <a:t>{</a:t>
            </a:r>
          </a:p>
          <a:p>
            <a:pPr algn="l"/>
            <a:r>
              <a:rPr lang="he-IL"/>
              <a:t>      </a:t>
            </a:r>
            <a:r>
              <a:rPr lang="en-US"/>
              <a:t>srand ( time(NULL) ); </a:t>
            </a:r>
            <a:r>
              <a:rPr lang="en-US">
                <a:solidFill>
                  <a:srgbClr val="008000"/>
                </a:solidFill>
              </a:rPr>
              <a:t>// initialize random seed</a:t>
            </a:r>
          </a:p>
          <a:p>
            <a:pPr algn="l"/>
            <a:r>
              <a:rPr lang="he-IL"/>
              <a:t>      </a:t>
            </a:r>
            <a:r>
              <a:rPr lang="en-US"/>
              <a:t>cout &lt;&lt;"rand gives value between 1-6 \n";</a:t>
            </a:r>
          </a:p>
          <a:p>
            <a:pPr algn="l"/>
            <a:r>
              <a:rPr lang="he-IL"/>
              <a:t>      </a:t>
            </a:r>
            <a:r>
              <a:rPr lang="nn-NO"/>
              <a:t>for (int i=0 ; i &lt; 5 ; i++)</a:t>
            </a:r>
          </a:p>
          <a:p>
            <a:pPr algn="l"/>
            <a:r>
              <a:rPr lang="en-US"/>
              <a:t>	cout &lt;&lt; </a:t>
            </a:r>
            <a:r>
              <a:rPr lang="en-US" b="1"/>
              <a:t>rand()%6+1 </a:t>
            </a:r>
            <a:r>
              <a:rPr lang="en-US"/>
              <a:t>&lt;&lt; " ";</a:t>
            </a:r>
          </a:p>
          <a:p>
            <a:pPr algn="l"/>
            <a:endParaRPr lang="en-US"/>
          </a:p>
          <a:p>
            <a:pPr algn="l"/>
            <a:r>
              <a:rPr lang="he-IL"/>
              <a:t>       </a:t>
            </a:r>
            <a:r>
              <a:rPr lang="en-US"/>
              <a:t>cout &lt;&lt; endl;</a:t>
            </a:r>
          </a:p>
          <a:p>
            <a:pPr algn="l"/>
            <a:r>
              <a:rPr lang="en-US"/>
              <a:t>}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4267200" y="4876800"/>
            <a:ext cx="4419600" cy="685800"/>
          </a:xfrm>
          <a:prstGeom prst="wedgeRectCallout">
            <a:avLst>
              <a:gd name="adj1" fmla="val -72375"/>
              <a:gd name="adj2" fmla="val -4144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rtl="1"/>
            <a:r>
              <a:rPr lang="he-IL" b="1">
                <a:solidFill>
                  <a:schemeClr val="bg1"/>
                </a:solidFill>
                <a:latin typeface="Verdana" pitchFamily="34" charset="0"/>
              </a:rPr>
              <a:t>פעולת %6 תחזיר לנו ערכים בין 0-5, ומאחר ואנחנו רוצים בטווח בין 1-6 הוספנו 1..</a:t>
            </a:r>
          </a:p>
        </p:txBody>
      </p:sp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1600200"/>
            <a:ext cx="4487863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2590800"/>
            <a:ext cx="4033838" cy="803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656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5103DA00-40D0-4179-B730-4E796B24FFEF}" type="slidenum">
              <a:rPr lang="he-IL" smtClean="0">
                <a:cs typeface="Arial" pitchFamily="34" charset="0"/>
              </a:rPr>
              <a:pPr algn="r" rtl="1"/>
              <a:t>64</a:t>
            </a:fld>
            <a:endParaRPr lang="he-IL" smtClean="0">
              <a:cs typeface="Arial" pitchFamily="34" charset="0"/>
            </a:endParaRPr>
          </a:p>
          <a:p>
            <a:pPr algn="r"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algn="r" rtl="1"/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4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4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4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45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45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45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645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645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645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645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645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>
          <a:xfrm>
            <a:off x="152400" y="277813"/>
            <a:ext cx="8686800" cy="1139825"/>
          </a:xfrm>
        </p:spPr>
        <p:txBody>
          <a:bodyPr/>
          <a:lstStyle/>
          <a:p>
            <a:pPr algn="r"/>
            <a:r>
              <a:rPr lang="he-IL" smtClean="0"/>
              <a:t>יצירת מספרים אקראיים בטווח מסוים</a:t>
            </a:r>
            <a:r>
              <a:rPr lang="he-IL" sz="3200" smtClean="0"/>
              <a:t> (2)</a:t>
            </a:r>
            <a:endParaRPr lang="he-IL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30725"/>
          </a:xfrm>
          <a:prstGeom prst="rect">
            <a:avLst/>
          </a:prstGeom>
        </p:spPr>
        <p:txBody>
          <a:bodyPr/>
          <a:lstStyle/>
          <a:p>
            <a:pPr marL="342900" indent="-342900" algn="r" rtl="1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/>
            </a:pPr>
            <a:endParaRPr lang="en-US" sz="2800" kern="0" dirty="0">
              <a:latin typeface="+mn-lt"/>
              <a:cs typeface="+mn-cs"/>
            </a:endParaRPr>
          </a:p>
        </p:txBody>
      </p:sp>
      <p:sp>
        <p:nvSpPr>
          <p:cNvPr id="65540" name="TextBox 4"/>
          <p:cNvSpPr txBox="1">
            <a:spLocks noChangeArrowheads="1"/>
          </p:cNvSpPr>
          <p:nvPr/>
        </p:nvSpPr>
        <p:spPr bwMode="auto">
          <a:xfrm>
            <a:off x="228600" y="2611438"/>
            <a:ext cx="70104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/>
              <a:t>#include &lt;iostream&gt;</a:t>
            </a:r>
          </a:p>
          <a:p>
            <a:pPr algn="l"/>
            <a:r>
              <a:rPr lang="en-US"/>
              <a:t>using  namespace  std;</a:t>
            </a:r>
          </a:p>
          <a:p>
            <a:pPr algn="l"/>
            <a:endParaRPr lang="en-US"/>
          </a:p>
          <a:p>
            <a:pPr algn="l"/>
            <a:r>
              <a:rPr lang="en-US"/>
              <a:t>#include &lt;stdlib.h&gt; </a:t>
            </a:r>
            <a:r>
              <a:rPr lang="en-US">
                <a:solidFill>
                  <a:srgbClr val="008000"/>
                </a:solidFill>
              </a:rPr>
              <a:t>// for ‘RAND_MAX’</a:t>
            </a:r>
          </a:p>
          <a:p>
            <a:pPr algn="l"/>
            <a:r>
              <a:rPr lang="en-US"/>
              <a:t>#include &lt;time.h&gt;   </a:t>
            </a:r>
            <a:r>
              <a:rPr lang="en-US">
                <a:solidFill>
                  <a:srgbClr val="008000"/>
                </a:solidFill>
              </a:rPr>
              <a:t>// for 'time'</a:t>
            </a:r>
          </a:p>
          <a:p>
            <a:pPr algn="l"/>
            <a:endParaRPr lang="en-US"/>
          </a:p>
          <a:p>
            <a:pPr algn="l"/>
            <a:r>
              <a:rPr lang="en-US"/>
              <a:t>void main()</a:t>
            </a:r>
          </a:p>
          <a:p>
            <a:pPr algn="l"/>
            <a:r>
              <a:rPr lang="en-US"/>
              <a:t>{</a:t>
            </a:r>
          </a:p>
          <a:p>
            <a:pPr algn="l"/>
            <a:r>
              <a:rPr lang="he-IL"/>
              <a:t>      </a:t>
            </a:r>
            <a:r>
              <a:rPr lang="en-US"/>
              <a:t>srand ( time(NULL) ); </a:t>
            </a:r>
            <a:r>
              <a:rPr lang="en-US">
                <a:solidFill>
                  <a:srgbClr val="008000"/>
                </a:solidFill>
              </a:rPr>
              <a:t>// initialize random seed</a:t>
            </a:r>
          </a:p>
          <a:p>
            <a:pPr algn="l"/>
            <a:r>
              <a:rPr lang="he-IL"/>
              <a:t>      </a:t>
            </a:r>
            <a:r>
              <a:rPr lang="en-US"/>
              <a:t>cout &lt;&lt;"rand gives value between -10 to 10 \n";</a:t>
            </a:r>
          </a:p>
          <a:p>
            <a:pPr algn="l"/>
            <a:r>
              <a:rPr lang="he-IL"/>
              <a:t>      </a:t>
            </a:r>
            <a:r>
              <a:rPr lang="nn-NO"/>
              <a:t>for (int i=0 ; i &lt; 5 ; i++)</a:t>
            </a:r>
          </a:p>
          <a:p>
            <a:pPr algn="l"/>
            <a:r>
              <a:rPr lang="en-US"/>
              <a:t>	cout &lt;&lt; </a:t>
            </a:r>
            <a:r>
              <a:rPr lang="en-US" b="1"/>
              <a:t>rand()%21-10 </a:t>
            </a:r>
            <a:r>
              <a:rPr lang="en-US"/>
              <a:t>&lt;&lt; " ";</a:t>
            </a:r>
          </a:p>
          <a:p>
            <a:pPr algn="l"/>
            <a:endParaRPr lang="en-US"/>
          </a:p>
          <a:p>
            <a:pPr algn="l"/>
            <a:r>
              <a:rPr lang="he-IL"/>
              <a:t>       </a:t>
            </a:r>
            <a:r>
              <a:rPr lang="en-US"/>
              <a:t>cout &lt;&lt; endl;</a:t>
            </a:r>
          </a:p>
          <a:p>
            <a:pPr algn="l"/>
            <a:r>
              <a:rPr lang="en-US"/>
              <a:t>}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5410200" y="5486400"/>
            <a:ext cx="3429000" cy="914400"/>
          </a:xfrm>
          <a:prstGeom prst="wedgeRectCallout">
            <a:avLst>
              <a:gd name="adj1" fmla="val -83611"/>
              <a:gd name="adj2" fmla="val -1511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rtl="1"/>
            <a:r>
              <a:rPr lang="he-IL" b="1">
                <a:solidFill>
                  <a:schemeClr val="bg1"/>
                </a:solidFill>
                <a:latin typeface="Verdana" pitchFamily="34" charset="0"/>
              </a:rPr>
              <a:t>פעולת %21 תחזיר לנו ערכים בין 0-20, ומאחר ואנחנו רוצים בטווח בין 10- ל- 10 החסרנו 10</a:t>
            </a:r>
          </a:p>
        </p:txBody>
      </p:sp>
      <p:pic>
        <p:nvPicPr>
          <p:cNvPr id="675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2438400"/>
            <a:ext cx="5037138" cy="800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675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1600200"/>
            <a:ext cx="5091113" cy="800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759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7142F000-CE75-4F84-88BA-5C646C001F5D}" type="slidenum">
              <a:rPr lang="he-IL" smtClean="0">
                <a:cs typeface="Arial" pitchFamily="34" charset="0"/>
              </a:rPr>
              <a:pPr algn="r" rtl="1"/>
              <a:t>65</a:t>
            </a:fld>
            <a:endParaRPr lang="he-IL" smtClean="0">
              <a:cs typeface="Arial" pitchFamily="34" charset="0"/>
            </a:endParaRPr>
          </a:p>
          <a:p>
            <a:pPr algn="r"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algn="r" rtl="1"/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5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5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5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5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55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55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55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655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655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655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655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655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אגב, זו לא פונקציית</a:t>
            </a:r>
            <a:r>
              <a:rPr lang="en-US" smtClean="0"/>
              <a:t>rand </a:t>
            </a:r>
            <a:r>
              <a:rPr lang="he-IL" smtClean="0"/>
              <a:t> טובה </a:t>
            </a:r>
            <a:r>
              <a:rPr lang="en-US" smtClean="0"/>
              <a:t>;</a:t>
            </a:r>
            <a:r>
              <a:rPr lang="he-IL" smtClean="0"/>
              <a:t>-)</a:t>
            </a:r>
          </a:p>
        </p:txBody>
      </p:sp>
      <p:pic>
        <p:nvPicPr>
          <p:cNvPr id="4" name="Picture 16" descr="C:\Data\Dropbox\לסנכרן\Teaching\בדיחות מתכנתים\rando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025" y="2743200"/>
            <a:ext cx="7813675" cy="280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612" name="TextBox 4"/>
          <p:cNvSpPr txBox="1">
            <a:spLocks noChangeArrowheads="1"/>
          </p:cNvSpPr>
          <p:nvPr/>
        </p:nvSpPr>
        <p:spPr bwMode="auto">
          <a:xfrm>
            <a:off x="457200" y="5605463"/>
            <a:ext cx="558006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600"/>
              <a:t>https://sslimgs.xkcd.com/comics/random_number.png</a:t>
            </a:r>
            <a:endParaRPr lang="he-IL" sz="1600"/>
          </a:p>
        </p:txBody>
      </p:sp>
      <p:sp>
        <p:nvSpPr>
          <p:cNvPr id="686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839EFD4D-A83C-4B29-8FDC-3E125BCE52D6}" type="slidenum">
              <a:rPr lang="he-IL" smtClean="0">
                <a:cs typeface="Arial" pitchFamily="34" charset="0"/>
              </a:rPr>
              <a:pPr algn="r" rtl="1"/>
              <a:t>66</a:t>
            </a:fld>
            <a:endParaRPr lang="he-IL" smtClean="0">
              <a:cs typeface="Arial" pitchFamily="34" charset="0"/>
            </a:endParaRPr>
          </a:p>
          <a:p>
            <a:pPr algn="r"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algn="r" rtl="1"/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פונקציות נפוצות שיש בספריה </a:t>
            </a:r>
            <a:r>
              <a:rPr lang="en-US" smtClean="0"/>
              <a:t>math.h</a:t>
            </a:r>
            <a:endParaRPr lang="he-IL" smtClean="0"/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E72EB279-4206-490D-94AF-A72A2C1903E7}" type="slidenum">
              <a:rPr lang="he-IL" smtClean="0">
                <a:cs typeface="Arial" pitchFamily="34" charset="0"/>
              </a:rPr>
              <a:pPr algn="r" rtl="1"/>
              <a:t>67</a:t>
            </a:fld>
            <a:endParaRPr lang="he-IL" smtClean="0">
              <a:cs typeface="Arial" pitchFamily="34" charset="0"/>
            </a:endParaRPr>
          </a:p>
          <a:p>
            <a:pPr algn="r"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algn="r" rtl="1"/>
            <a:endParaRPr lang="en-US" smtClean="0"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09600" y="1752600"/>
            <a:ext cx="8229600" cy="4530725"/>
          </a:xfrm>
          <a:prstGeom prst="rect">
            <a:avLst/>
          </a:prstGeom>
        </p:spPr>
        <p:txBody>
          <a:bodyPr/>
          <a:lstStyle/>
          <a:p>
            <a:pPr marL="342900" indent="-342900" algn="r" rtl="1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/>
            </a:pPr>
            <a:r>
              <a:rPr lang="en-US" sz="2800" b="1" kern="0" dirty="0" err="1">
                <a:latin typeface="+mn-lt"/>
                <a:cs typeface="+mn-cs"/>
              </a:rPr>
              <a:t>cos</a:t>
            </a:r>
            <a:r>
              <a:rPr lang="en-US" sz="2800" b="1" kern="0" dirty="0">
                <a:latin typeface="+mn-lt"/>
                <a:cs typeface="+mn-cs"/>
              </a:rPr>
              <a:t>, sin</a:t>
            </a:r>
            <a:r>
              <a:rPr lang="he-IL" sz="2800" kern="0" dirty="0">
                <a:latin typeface="+mn-lt"/>
                <a:cs typeface="+mn-cs"/>
              </a:rPr>
              <a:t>: מחשבות סינוס וקוסינוס בהתאמה (לשים לב שמקבלות זוית ברדיאנים, ולא במעלות)</a:t>
            </a:r>
            <a:endParaRPr lang="en-US" sz="2800" kern="0" dirty="0">
              <a:latin typeface="+mn-lt"/>
              <a:cs typeface="+mn-cs"/>
            </a:endParaRPr>
          </a:p>
          <a:p>
            <a:pPr marL="342900" indent="-342900" algn="r" rtl="1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/>
            </a:pPr>
            <a:r>
              <a:rPr lang="en-US" sz="2800" b="1" kern="0" dirty="0">
                <a:latin typeface="+mn-lt"/>
                <a:cs typeface="+mn-cs"/>
              </a:rPr>
              <a:t>ceil</a:t>
            </a:r>
            <a:r>
              <a:rPr lang="he-IL" sz="2800" kern="0" dirty="0">
                <a:latin typeface="+mn-lt"/>
                <a:cs typeface="+mn-cs"/>
              </a:rPr>
              <a:t>: מעגלת מספר כלפי מעלה, מחזירה </a:t>
            </a:r>
            <a:r>
              <a:rPr lang="en-US" sz="2800" kern="0" dirty="0">
                <a:latin typeface="+mn-lt"/>
                <a:cs typeface="+mn-cs"/>
              </a:rPr>
              <a:t>float</a:t>
            </a:r>
            <a:endParaRPr lang="he-IL" sz="2800" kern="0" dirty="0">
              <a:latin typeface="+mn-lt"/>
              <a:cs typeface="+mn-cs"/>
            </a:endParaRPr>
          </a:p>
          <a:p>
            <a:pPr marL="342900" indent="-342900" algn="r" rtl="1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/>
            </a:pPr>
            <a:r>
              <a:rPr lang="en-US" sz="2800" b="1" kern="0" dirty="0">
                <a:latin typeface="+mn-lt"/>
                <a:cs typeface="+mn-cs"/>
              </a:rPr>
              <a:t>floor</a:t>
            </a:r>
            <a:r>
              <a:rPr lang="he-IL" sz="2800" kern="0" dirty="0">
                <a:latin typeface="+mn-lt"/>
                <a:cs typeface="+mn-cs"/>
              </a:rPr>
              <a:t>: מעגלת מספר כלפי מטה, מחזירה </a:t>
            </a:r>
            <a:r>
              <a:rPr lang="en-US" sz="2800" kern="0" dirty="0">
                <a:latin typeface="+mn-lt"/>
                <a:cs typeface="+mn-cs"/>
              </a:rPr>
              <a:t>float</a:t>
            </a:r>
            <a:endParaRPr lang="he-IL" sz="2800" kern="0" dirty="0">
              <a:latin typeface="+mn-lt"/>
              <a:cs typeface="+mn-cs"/>
            </a:endParaRPr>
          </a:p>
          <a:p>
            <a:pPr marL="342900" indent="-342900" algn="r" rtl="1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/>
            </a:pPr>
            <a:r>
              <a:rPr lang="en-US" sz="2800" b="1" kern="0" dirty="0">
                <a:latin typeface="+mn-lt"/>
                <a:cs typeface="+mn-cs"/>
              </a:rPr>
              <a:t>abs</a:t>
            </a:r>
            <a:r>
              <a:rPr lang="he-IL" sz="2800" kern="0" dirty="0">
                <a:latin typeface="+mn-lt"/>
                <a:cs typeface="+mn-cs"/>
              </a:rPr>
              <a:t>: נותנת ערך מוחלט של מספר ועושה </a:t>
            </a:r>
            <a:r>
              <a:rPr lang="en-US" sz="2800" kern="0" dirty="0">
                <a:latin typeface="+mn-lt"/>
                <a:cs typeface="+mn-cs"/>
              </a:rPr>
              <a:t>floor</a:t>
            </a:r>
            <a:r>
              <a:rPr lang="he-IL" sz="2800" kern="0" dirty="0">
                <a:latin typeface="+mn-lt"/>
                <a:cs typeface="+mn-cs"/>
              </a:rPr>
              <a:t> לשלם</a:t>
            </a:r>
          </a:p>
          <a:p>
            <a:pPr marL="342900" indent="-342900" algn="r" rtl="1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/>
            </a:pPr>
            <a:r>
              <a:rPr lang="en-US" sz="2800" b="1" kern="0" dirty="0" err="1">
                <a:latin typeface="+mn-lt"/>
                <a:cs typeface="+mn-cs"/>
              </a:rPr>
              <a:t>pow</a:t>
            </a:r>
            <a:r>
              <a:rPr lang="he-IL" sz="2800" kern="0" dirty="0">
                <a:latin typeface="+mn-lt"/>
                <a:cs typeface="+mn-cs"/>
              </a:rPr>
              <a:t>: מחשבת חזקה</a:t>
            </a:r>
          </a:p>
          <a:p>
            <a:pPr marL="342900" indent="-342900" algn="r" rtl="1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/>
            </a:pPr>
            <a:r>
              <a:rPr lang="en-US" sz="2800" b="1" kern="0" dirty="0" err="1">
                <a:latin typeface="+mn-lt"/>
                <a:cs typeface="+mn-cs"/>
              </a:rPr>
              <a:t>sqrt</a:t>
            </a:r>
            <a:r>
              <a:rPr lang="he-IL" sz="2800" kern="0" dirty="0">
                <a:latin typeface="+mn-lt"/>
                <a:cs typeface="+mn-cs"/>
              </a:rPr>
              <a:t>: מחשבת שורש</a:t>
            </a:r>
          </a:p>
          <a:p>
            <a:pPr marL="342900" indent="-342900" algn="r" rtl="1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/>
            </a:pPr>
            <a:endParaRPr lang="en-US" sz="2800" kern="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דוגמאות חישוב</a:t>
            </a:r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393AEB38-3509-4945-8864-57F6A410BC8A}" type="slidenum">
              <a:rPr lang="he-IL" smtClean="0">
                <a:cs typeface="Arial" pitchFamily="34" charset="0"/>
              </a:rPr>
              <a:pPr algn="r" rtl="1"/>
              <a:t>68</a:t>
            </a:fld>
            <a:endParaRPr lang="he-IL" dirty="0" smtClean="0">
              <a:cs typeface="Arial" pitchFamily="34" charset="0"/>
            </a:endParaRPr>
          </a:p>
          <a:p>
            <a:pPr algn="r" rtl="1"/>
            <a:r>
              <a:rPr lang="en-US" dirty="0" smtClean="0">
                <a:cs typeface="Arial" pitchFamily="34" charset="0"/>
              </a:rPr>
              <a:t>© Keren </a:t>
            </a:r>
            <a:r>
              <a:rPr lang="en-US" dirty="0" err="1" smtClean="0">
                <a:cs typeface="Arial" pitchFamily="34" charset="0"/>
              </a:rPr>
              <a:t>Kalif</a:t>
            </a:r>
            <a:endParaRPr lang="en-US" dirty="0" smtClean="0">
              <a:cs typeface="Arial" pitchFamily="34" charset="0"/>
            </a:endParaRPr>
          </a:p>
          <a:p>
            <a:pPr algn="r" rtl="1"/>
            <a:endParaRPr lang="en-US" dirty="0" smtClean="0">
              <a:cs typeface="Arial" pitchFamily="34" charset="0"/>
            </a:endParaRPr>
          </a:p>
        </p:txBody>
      </p:sp>
      <p:sp>
        <p:nvSpPr>
          <p:cNvPr id="67588" name="TextBox 4"/>
          <p:cNvSpPr txBox="1">
            <a:spLocks noChangeArrowheads="1"/>
          </p:cNvSpPr>
          <p:nvPr/>
        </p:nvSpPr>
        <p:spPr bwMode="auto">
          <a:xfrm>
            <a:off x="381000" y="1752600"/>
            <a:ext cx="6172200" cy="590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/>
              <a:t>#include &lt;iostream&gt;</a:t>
            </a:r>
          </a:p>
          <a:p>
            <a:pPr algn="l"/>
            <a:r>
              <a:rPr lang="en-US"/>
              <a:t>using namespace std;</a:t>
            </a:r>
          </a:p>
          <a:p>
            <a:pPr algn="l"/>
            <a:endParaRPr lang="en-US"/>
          </a:p>
          <a:p>
            <a:pPr algn="l"/>
            <a:r>
              <a:rPr lang="en-US"/>
              <a:t>#include &lt;math.h&gt;</a:t>
            </a:r>
          </a:p>
          <a:p>
            <a:pPr algn="l"/>
            <a:endParaRPr lang="en-US"/>
          </a:p>
          <a:p>
            <a:pPr algn="l"/>
            <a:r>
              <a:rPr lang="en-US"/>
              <a:t>void main()</a:t>
            </a:r>
          </a:p>
          <a:p>
            <a:pPr algn="l"/>
            <a:r>
              <a:rPr lang="en-US"/>
              <a:t>{</a:t>
            </a:r>
          </a:p>
          <a:p>
            <a:pPr algn="l"/>
            <a:r>
              <a:rPr lang="en-US"/>
              <a:t>    cout &lt;&lt; "cos(90)=" &lt;&lt; cos(90.0) &lt;&lt; endl;</a:t>
            </a:r>
          </a:p>
          <a:p>
            <a:pPr algn="l"/>
            <a:r>
              <a:rPr lang="en-US"/>
              <a:t>    cout &lt;&lt; "sin(90)=" &lt;&lt; sin(90.0) &lt;&lt; endl;</a:t>
            </a:r>
          </a:p>
          <a:p>
            <a:pPr algn="l"/>
            <a:r>
              <a:rPr lang="en-US"/>
              <a:t>    cout &lt;&lt; "ceil(4.2)=" &lt;&lt; ceil(4.2) &lt;&lt; endl;</a:t>
            </a:r>
          </a:p>
          <a:p>
            <a:pPr algn="l"/>
            <a:r>
              <a:rPr lang="en-US"/>
              <a:t>    cout &lt;&lt; "floor(4.2)=" &lt;&lt; floor(4.2) &lt;&lt; endl;</a:t>
            </a:r>
          </a:p>
          <a:p>
            <a:pPr algn="l"/>
            <a:r>
              <a:rPr lang="en-US"/>
              <a:t>    cout &lt;&lt; "abs(-5.8)=" &lt;&lt; abs(-5.8) &lt;&lt; endl;</a:t>
            </a:r>
          </a:p>
          <a:p>
            <a:pPr algn="l"/>
            <a:r>
              <a:rPr lang="en-US"/>
              <a:t>    cout &lt;&lt; "abs(5)=" &lt;&lt; abs(5) &lt;&lt; endl;</a:t>
            </a:r>
          </a:p>
          <a:p>
            <a:pPr algn="l"/>
            <a:r>
              <a:rPr lang="en-US"/>
              <a:t>    cout &lt;&lt; "pow(2,3)=" &lt;&lt; pow(2.0, 3) &lt;&lt; endl;</a:t>
            </a:r>
          </a:p>
          <a:p>
            <a:pPr algn="l"/>
            <a:r>
              <a:rPr lang="en-US"/>
              <a:t>    cout &lt;&lt; "pow(8,0.5)=" &lt;&lt; pow(8.0, 0.5) &lt;&lt; endl;</a:t>
            </a:r>
          </a:p>
          <a:p>
            <a:pPr algn="l"/>
            <a:r>
              <a:rPr lang="en-US"/>
              <a:t>    cout &lt;&lt; "sqrt(16)=" &lt;&lt; sqrt(16.0) &lt;&lt; endl;</a:t>
            </a:r>
          </a:p>
          <a:p>
            <a:pPr algn="l"/>
            <a:r>
              <a:rPr lang="en-US"/>
              <a:t>    cout &lt;&lt; "sqrt(18)=" &lt;&lt; sqrt(18.0) &lt;&lt; endl;</a:t>
            </a:r>
          </a:p>
          <a:p>
            <a:pPr algn="l"/>
            <a:r>
              <a:rPr lang="en-US"/>
              <a:t>}</a:t>
            </a:r>
          </a:p>
          <a:p>
            <a:pPr algn="l"/>
            <a:endParaRPr lang="en-US"/>
          </a:p>
          <a:p>
            <a:pPr algn="l"/>
            <a:endParaRPr lang="en-US"/>
          </a:p>
          <a:p>
            <a:pPr algn="l"/>
            <a:endParaRPr lang="en-US"/>
          </a:p>
        </p:txBody>
      </p:sp>
      <p:pic>
        <p:nvPicPr>
          <p:cNvPr id="7066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1524000"/>
            <a:ext cx="3870325" cy="304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8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381000" y="1371600"/>
            <a:ext cx="4495800" cy="152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העמסת פונקציות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228600" y="76200"/>
            <a:ext cx="7924800" cy="5181600"/>
          </a:xfrm>
        </p:spPr>
        <p:txBody>
          <a:bodyPr/>
          <a:lstStyle/>
          <a:p>
            <a:pPr algn="l" rtl="0">
              <a:spcBef>
                <a:spcPts val="200"/>
              </a:spcBef>
              <a:buNone/>
            </a:pPr>
            <a:r>
              <a:rPr lang="en-US" sz="1800" dirty="0" err="1" smtClean="0"/>
              <a:t>int</a:t>
            </a:r>
            <a:r>
              <a:rPr lang="en-US" sz="1800" dirty="0" smtClean="0"/>
              <a:t> min(</a:t>
            </a:r>
            <a:r>
              <a:rPr lang="en-US" sz="1800" dirty="0" err="1" smtClean="0"/>
              <a:t>int</a:t>
            </a:r>
            <a:r>
              <a:rPr lang="en-US" sz="1800" dirty="0" smtClean="0"/>
              <a:t> x, </a:t>
            </a:r>
            <a:r>
              <a:rPr lang="en-US" sz="1800" dirty="0" err="1" smtClean="0"/>
              <a:t>int</a:t>
            </a:r>
            <a:r>
              <a:rPr lang="en-US" sz="1800" dirty="0" smtClean="0"/>
              <a:t> y) </a:t>
            </a:r>
          </a:p>
          <a:p>
            <a:pPr algn="l" rtl="0">
              <a:spcBef>
                <a:spcPts val="200"/>
              </a:spcBef>
              <a:buNone/>
            </a:pPr>
            <a:r>
              <a:rPr lang="en-US" sz="1800" dirty="0" smtClean="0"/>
              <a:t>{</a:t>
            </a:r>
          </a:p>
          <a:p>
            <a:pPr algn="l" rtl="0">
              <a:spcBef>
                <a:spcPts val="200"/>
              </a:spcBef>
              <a:buNone/>
            </a:pPr>
            <a:r>
              <a:rPr lang="he-IL" sz="1800" dirty="0" smtClean="0"/>
              <a:t>      </a:t>
            </a:r>
            <a:r>
              <a:rPr lang="es-ES" sz="1800" dirty="0" err="1" smtClean="0"/>
              <a:t>return</a:t>
            </a:r>
            <a:r>
              <a:rPr lang="es-ES" sz="1800" dirty="0" smtClean="0"/>
              <a:t> x &lt; y ? x : y;</a:t>
            </a:r>
          </a:p>
          <a:p>
            <a:pPr algn="l">
              <a:spcBef>
                <a:spcPts val="200"/>
              </a:spcBef>
              <a:buNone/>
            </a:pPr>
            <a:r>
              <a:rPr lang="en-US" sz="1800" dirty="0" smtClean="0"/>
              <a:t>}</a:t>
            </a:r>
          </a:p>
          <a:p>
            <a:pPr>
              <a:spcBef>
                <a:spcPts val="200"/>
              </a:spcBef>
              <a:buNone/>
            </a:pPr>
            <a:endParaRPr lang="en-US" sz="1800" dirty="0" smtClean="0"/>
          </a:p>
          <a:p>
            <a:pPr algn="l" rtl="0">
              <a:spcBef>
                <a:spcPts val="200"/>
              </a:spcBef>
              <a:buNone/>
            </a:pPr>
            <a:r>
              <a:rPr lang="en-US" sz="1800" dirty="0" err="1" smtClean="0"/>
              <a:t>int</a:t>
            </a:r>
            <a:r>
              <a:rPr lang="en-US" sz="1800" dirty="0" smtClean="0"/>
              <a:t> min(</a:t>
            </a:r>
            <a:r>
              <a:rPr lang="en-US" sz="1800" dirty="0" err="1" smtClean="0"/>
              <a:t>int</a:t>
            </a:r>
            <a:r>
              <a:rPr lang="en-US" sz="1800" dirty="0" smtClean="0"/>
              <a:t> x, </a:t>
            </a:r>
            <a:r>
              <a:rPr lang="en-US" sz="1800" dirty="0" err="1" smtClean="0"/>
              <a:t>int</a:t>
            </a:r>
            <a:r>
              <a:rPr lang="en-US" sz="1800" dirty="0" smtClean="0"/>
              <a:t> y, </a:t>
            </a:r>
            <a:r>
              <a:rPr lang="en-US" sz="1800" dirty="0" err="1" smtClean="0"/>
              <a:t>int</a:t>
            </a:r>
            <a:r>
              <a:rPr lang="en-US" sz="1800" dirty="0" smtClean="0"/>
              <a:t> z) </a:t>
            </a:r>
          </a:p>
          <a:p>
            <a:pPr algn="l" rtl="0">
              <a:spcBef>
                <a:spcPts val="200"/>
              </a:spcBef>
              <a:buNone/>
            </a:pPr>
            <a:r>
              <a:rPr lang="en-US" sz="1800" dirty="0" smtClean="0"/>
              <a:t>{</a:t>
            </a:r>
          </a:p>
          <a:p>
            <a:pPr algn="l" rtl="0">
              <a:spcBef>
                <a:spcPts val="200"/>
              </a:spcBef>
              <a:buNone/>
            </a:pPr>
            <a:r>
              <a:rPr lang="he-IL" sz="1800" dirty="0" smtClean="0"/>
              <a:t>      </a:t>
            </a:r>
            <a:r>
              <a:rPr lang="en-US" sz="1800" dirty="0" smtClean="0"/>
              <a:t>if (x &lt; y &amp;&amp; x &lt; z)</a:t>
            </a:r>
          </a:p>
          <a:p>
            <a:pPr algn="l" rtl="0">
              <a:spcBef>
                <a:spcPts val="200"/>
              </a:spcBef>
              <a:buNone/>
            </a:pPr>
            <a:r>
              <a:rPr lang="en-US" sz="1800" dirty="0" smtClean="0"/>
              <a:t>		return x</a:t>
            </a:r>
            <a:r>
              <a:rPr lang="es-ES" sz="1800" dirty="0" smtClean="0"/>
              <a:t>;</a:t>
            </a:r>
          </a:p>
          <a:p>
            <a:pPr algn="l" rtl="0">
              <a:spcBef>
                <a:spcPts val="200"/>
              </a:spcBef>
              <a:buNone/>
            </a:pPr>
            <a:r>
              <a:rPr lang="es-ES" sz="1800" dirty="0" smtClean="0"/>
              <a:t>	   </a:t>
            </a:r>
            <a:r>
              <a:rPr lang="es-ES" sz="1800" dirty="0" err="1" smtClean="0"/>
              <a:t>return</a:t>
            </a:r>
            <a:r>
              <a:rPr lang="es-ES" sz="1800" dirty="0" smtClean="0"/>
              <a:t> y &lt; z ? y : z;</a:t>
            </a:r>
          </a:p>
          <a:p>
            <a:pPr algn="l" rtl="0">
              <a:spcBef>
                <a:spcPts val="200"/>
              </a:spcBef>
              <a:buNone/>
            </a:pPr>
            <a:r>
              <a:rPr lang="en-US" sz="1800" dirty="0" smtClean="0"/>
              <a:t>}</a:t>
            </a:r>
          </a:p>
          <a:p>
            <a:pPr algn="l" rtl="0">
              <a:spcBef>
                <a:spcPts val="200"/>
              </a:spcBef>
              <a:buNone/>
            </a:pPr>
            <a:endParaRPr lang="en-US" sz="1800" dirty="0" smtClean="0"/>
          </a:p>
          <a:p>
            <a:pPr algn="l" rtl="0">
              <a:spcBef>
                <a:spcPts val="200"/>
              </a:spcBef>
              <a:buNone/>
            </a:pPr>
            <a:r>
              <a:rPr lang="fr-FR" sz="1800" dirty="0" smtClean="0"/>
              <a:t>double min(double x, double y) </a:t>
            </a:r>
          </a:p>
          <a:p>
            <a:pPr algn="l" rtl="0">
              <a:spcBef>
                <a:spcPts val="200"/>
              </a:spcBef>
              <a:buNone/>
            </a:pPr>
            <a:r>
              <a:rPr lang="fr-FR" sz="1800" dirty="0" smtClean="0"/>
              <a:t>{</a:t>
            </a:r>
          </a:p>
          <a:p>
            <a:pPr algn="l" rtl="0">
              <a:spcBef>
                <a:spcPts val="200"/>
              </a:spcBef>
              <a:buNone/>
            </a:pPr>
            <a:r>
              <a:rPr lang="he-IL" sz="1800" dirty="0" smtClean="0"/>
              <a:t>      </a:t>
            </a:r>
            <a:r>
              <a:rPr lang="es-ES" sz="1800" dirty="0" err="1" smtClean="0"/>
              <a:t>return</a:t>
            </a:r>
            <a:r>
              <a:rPr lang="es-ES" sz="1800" dirty="0" smtClean="0"/>
              <a:t> x &lt; y ? x : y;</a:t>
            </a:r>
          </a:p>
          <a:p>
            <a:pPr algn="l" rtl="0">
              <a:spcBef>
                <a:spcPts val="200"/>
              </a:spcBef>
              <a:buNone/>
            </a:pPr>
            <a:r>
              <a:rPr lang="en-US" sz="1800" dirty="0" smtClean="0"/>
              <a:t>}</a:t>
            </a:r>
          </a:p>
          <a:p>
            <a:pPr algn="l" rtl="0">
              <a:spcBef>
                <a:spcPts val="200"/>
              </a:spcBef>
              <a:buNone/>
            </a:pPr>
            <a:endParaRPr lang="en-US" sz="1800" dirty="0" smtClean="0"/>
          </a:p>
          <a:p>
            <a:pPr algn="l" rtl="0">
              <a:spcBef>
                <a:spcPts val="200"/>
              </a:spcBef>
              <a:buNone/>
            </a:pPr>
            <a:r>
              <a:rPr lang="en-US" sz="1800" dirty="0" smtClean="0"/>
              <a:t>void main() {</a:t>
            </a:r>
          </a:p>
          <a:p>
            <a:pPr algn="l" rtl="0">
              <a:spcBef>
                <a:spcPts val="200"/>
              </a:spcBef>
              <a:buNone/>
            </a:pPr>
            <a:r>
              <a:rPr lang="he-IL" sz="1800" dirty="0" smtClean="0"/>
              <a:t>      </a:t>
            </a:r>
            <a:r>
              <a:rPr lang="en-US" sz="1800" dirty="0" err="1" smtClean="0"/>
              <a:t>cout</a:t>
            </a:r>
            <a:r>
              <a:rPr lang="en-US" sz="1800" dirty="0" smtClean="0"/>
              <a:t> &lt;&lt; min(1, 2) &lt;&lt; </a:t>
            </a:r>
            <a:r>
              <a:rPr lang="en-US" sz="1800" dirty="0" err="1" smtClean="0"/>
              <a:t>endl</a:t>
            </a:r>
            <a:r>
              <a:rPr lang="en-US" sz="1800" dirty="0" smtClean="0"/>
              <a:t>;</a:t>
            </a:r>
          </a:p>
          <a:p>
            <a:pPr algn="l" rtl="0">
              <a:spcBef>
                <a:spcPts val="200"/>
              </a:spcBef>
              <a:buNone/>
            </a:pPr>
            <a:r>
              <a:rPr lang="en-US" sz="1800" dirty="0" smtClean="0"/>
              <a:t>    </a:t>
            </a:r>
            <a:r>
              <a:rPr lang="he-IL" sz="1800" dirty="0" smtClean="0"/>
              <a:t> </a:t>
            </a:r>
            <a:r>
              <a:rPr lang="en-US" sz="1800" dirty="0" err="1" smtClean="0"/>
              <a:t>cout</a:t>
            </a:r>
            <a:r>
              <a:rPr lang="en-US" sz="1800" dirty="0" smtClean="0"/>
              <a:t> &lt;&lt; min(1, 3, 2) &lt;&lt; </a:t>
            </a:r>
            <a:r>
              <a:rPr lang="en-US" sz="1800" dirty="0" err="1" smtClean="0"/>
              <a:t>endl</a:t>
            </a:r>
            <a:r>
              <a:rPr lang="en-US" sz="1800" dirty="0" smtClean="0"/>
              <a:t>;</a:t>
            </a:r>
          </a:p>
          <a:p>
            <a:pPr algn="l" rtl="0">
              <a:spcBef>
                <a:spcPts val="200"/>
              </a:spcBef>
              <a:buNone/>
            </a:pPr>
            <a:r>
              <a:rPr lang="he-IL" sz="1800" dirty="0" smtClean="0"/>
              <a:t>      </a:t>
            </a:r>
            <a:r>
              <a:rPr lang="en-US" sz="1800" dirty="0" err="1" smtClean="0"/>
              <a:t>cout</a:t>
            </a:r>
            <a:r>
              <a:rPr lang="en-US" sz="1800" dirty="0" smtClean="0"/>
              <a:t> &lt;&lt; min(1.0, 2.0) &lt;&lt; </a:t>
            </a:r>
            <a:r>
              <a:rPr lang="en-US" sz="1800" dirty="0" err="1" smtClean="0"/>
              <a:t>endl</a:t>
            </a:r>
            <a:r>
              <a:rPr lang="en-US" sz="1800" dirty="0" smtClean="0"/>
              <a:t>;</a:t>
            </a:r>
          </a:p>
          <a:p>
            <a:pPr algn="l" rtl="0">
              <a:spcBef>
                <a:spcPts val="200"/>
              </a:spcBef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4572000" y="2209800"/>
            <a:ext cx="3962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sz="2000" b="1" dirty="0" smtClean="0">
                <a:latin typeface="Arial" pitchFamily="34" charset="0"/>
                <a:cs typeface="Arial" pitchFamily="34" charset="0"/>
              </a:rPr>
              <a:t>הקומפיילר יודע לאיזו גרסא לפנות בהתאם לסוג הפרמטרים הנשלחים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393AEB38-3509-4945-8864-57F6A410BC8A}" type="slidenum">
              <a:rPr lang="he-IL" smtClean="0">
                <a:cs typeface="Arial" pitchFamily="34" charset="0"/>
              </a:rPr>
              <a:pPr algn="r" rtl="1"/>
              <a:t>69</a:t>
            </a:fld>
            <a:endParaRPr lang="he-IL" dirty="0" smtClean="0">
              <a:cs typeface="Arial" pitchFamily="34" charset="0"/>
            </a:endParaRPr>
          </a:p>
          <a:p>
            <a:pPr algn="r" rtl="1"/>
            <a:r>
              <a:rPr lang="en-US" dirty="0" smtClean="0">
                <a:cs typeface="Arial" pitchFamily="34" charset="0"/>
              </a:rPr>
              <a:t>© Keren </a:t>
            </a:r>
            <a:r>
              <a:rPr lang="en-US" dirty="0" err="1" smtClean="0">
                <a:cs typeface="Arial" pitchFamily="34" charset="0"/>
              </a:rPr>
              <a:t>Kalif</a:t>
            </a:r>
            <a:endParaRPr lang="en-US" dirty="0" smtClean="0">
              <a:cs typeface="Arial" pitchFamily="34" charset="0"/>
            </a:endParaRPr>
          </a:p>
          <a:p>
            <a:pPr algn="r" rtl="1"/>
            <a:endParaRPr lang="en-US" dirty="0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פונקציות - מוטיבציה</a:t>
            </a:r>
            <a:endParaRPr lang="en-US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3200" b="1" smtClean="0"/>
              <a:t>מודולריות</a:t>
            </a:r>
            <a:r>
              <a:rPr lang="he-IL" sz="3200" smtClean="0"/>
              <a:t>: חלוקת התוכנית לקטעי קוד יותר קטנים, כאשר כל קטע עושה משהו נקודתי </a:t>
            </a:r>
          </a:p>
          <a:p>
            <a:r>
              <a:rPr lang="he-IL" sz="3200" b="1" smtClean="0"/>
              <a:t>יתרונות</a:t>
            </a:r>
            <a:r>
              <a:rPr lang="he-IL" sz="3200" smtClean="0"/>
              <a:t>: </a:t>
            </a:r>
          </a:p>
          <a:p>
            <a:pPr lvl="1"/>
            <a:r>
              <a:rPr lang="he-IL" sz="2800" smtClean="0"/>
              <a:t>קוד קריא יותר</a:t>
            </a:r>
          </a:p>
          <a:p>
            <a:pPr lvl="1"/>
            <a:r>
              <a:rPr lang="he-IL" sz="2800" smtClean="0"/>
              <a:t>יותר קל לבדוק את התוכנית</a:t>
            </a:r>
          </a:p>
          <a:p>
            <a:pPr lvl="1"/>
            <a:r>
              <a:rPr lang="he-IL" sz="2800" smtClean="0"/>
              <a:t>חלוקת עבודה</a:t>
            </a:r>
          </a:p>
          <a:p>
            <a:pPr lvl="1"/>
            <a:r>
              <a:rPr lang="he-IL" sz="2800" smtClean="0"/>
              <a:t>שימוש חוזר בקוד</a:t>
            </a:r>
          </a:p>
          <a:p>
            <a:pPr lvl="2"/>
            <a:r>
              <a:rPr lang="he-IL" sz="2400" smtClean="0"/>
              <a:t>חיסכון בבדיקות</a:t>
            </a:r>
          </a:p>
          <a:p>
            <a:pPr lvl="2"/>
            <a:r>
              <a:rPr lang="he-IL" sz="2400" smtClean="0"/>
              <a:t>פחות שגיאות</a:t>
            </a:r>
          </a:p>
          <a:p>
            <a:endParaRPr lang="he-IL" sz="3200" smtClean="0"/>
          </a:p>
          <a:p>
            <a:endParaRPr lang="en-US" sz="320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D3FA1666-9B83-4829-8463-F5A9B53BBB47}" type="slidenum">
              <a:rPr lang="he-IL" smtClean="0">
                <a:cs typeface="Arial" pitchFamily="34" charset="0"/>
              </a:rPr>
              <a:pPr algn="r" rtl="1"/>
              <a:t>7</a:t>
            </a:fld>
            <a:endParaRPr lang="he-IL" smtClean="0">
              <a:cs typeface="Arial" pitchFamily="34" charset="0"/>
            </a:endParaRPr>
          </a:p>
          <a:p>
            <a:pPr algn="r"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algn="r" rtl="1"/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>
          <a:xfrm>
            <a:off x="304800" y="277813"/>
            <a:ext cx="8610600" cy="1139825"/>
          </a:xfrm>
        </p:spPr>
        <p:txBody>
          <a:bodyPr/>
          <a:lstStyle/>
          <a:p>
            <a:pPr algn="r" eaLnBrk="1" hangingPunct="1"/>
            <a:r>
              <a:rPr lang="he-IL" smtClean="0"/>
              <a:t>תהליך הפיכת תוכנית </a:t>
            </a:r>
            <a:r>
              <a:rPr lang="en-US" smtClean="0"/>
              <a:t>cpp</a:t>
            </a:r>
            <a:r>
              <a:rPr lang="he-IL" smtClean="0"/>
              <a:t> לשפת מכונה</a:t>
            </a:r>
            <a:endParaRPr lang="en-US" smtClean="0"/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28600" y="6400800"/>
            <a:ext cx="2133600" cy="457200"/>
          </a:xfrm>
          <a:noFill/>
        </p:spPr>
        <p:txBody>
          <a:bodyPr/>
          <a:lstStyle/>
          <a:p>
            <a:fld id="{A7EEE4C3-F66D-49F1-A3EC-946D4B00D305}" type="slidenum">
              <a:rPr lang="he-IL" smtClean="0">
                <a:cs typeface="Arial" pitchFamily="34" charset="0"/>
              </a:rPr>
              <a:pPr/>
              <a:t>70</a:t>
            </a:fld>
            <a:endParaRPr lang="he-IL" smtClean="0">
              <a:cs typeface="Arial" pitchFamily="34" charset="0"/>
            </a:endParaRPr>
          </a:p>
          <a:p>
            <a:r>
              <a:rPr lang="en-US" smtClean="0">
                <a:cs typeface="Arial" pitchFamily="34" charset="0"/>
              </a:rPr>
              <a:t>© Keren Kalif</a:t>
            </a:r>
          </a:p>
          <a:p>
            <a:endParaRPr lang="en-US" smtClean="0">
              <a:cs typeface="Arial" pitchFamily="34" charset="0"/>
            </a:endParaRPr>
          </a:p>
        </p:txBody>
      </p:sp>
      <p:sp>
        <p:nvSpPr>
          <p:cNvPr id="20484" name="Rectangle 314"/>
          <p:cNvSpPr>
            <a:spLocks noChangeArrowheads="1"/>
          </p:cNvSpPr>
          <p:nvPr/>
        </p:nvSpPr>
        <p:spPr bwMode="auto">
          <a:xfrm>
            <a:off x="1730375" y="1524000"/>
            <a:ext cx="4038600" cy="533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 rtl="1"/>
            <a:r>
              <a:rPr lang="he-IL" sz="1600"/>
              <a:t>התוכנית נכתבת בעורך טקסטואלי ונכתבת לדיסק</a:t>
            </a:r>
            <a:endParaRPr lang="en-US" sz="1600">
              <a:solidFill>
                <a:srgbClr val="000000"/>
              </a:solidFill>
            </a:endParaRPr>
          </a:p>
          <a:p>
            <a:pPr eaLnBrk="0" hangingPunct="0"/>
            <a:endParaRPr lang="en-US" sz="1600"/>
          </a:p>
        </p:txBody>
      </p:sp>
      <p:sp>
        <p:nvSpPr>
          <p:cNvPr id="20485" name="Rectangle 186"/>
          <p:cNvSpPr>
            <a:spLocks noChangeArrowheads="1"/>
          </p:cNvSpPr>
          <p:nvPr/>
        </p:nvSpPr>
        <p:spPr bwMode="auto">
          <a:xfrm>
            <a:off x="1600200" y="2057400"/>
            <a:ext cx="4146550" cy="4445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 rtl="1"/>
            <a:r>
              <a:rPr lang="he-IL" sz="1600"/>
              <a:t>קדם המעבד עובר על הקוד ומבצע החלפות נחוצות (כל הפקודות המתחילות ב- #, כמו </a:t>
            </a:r>
            <a:r>
              <a:rPr lang="en-US" sz="1600"/>
              <a:t>include</a:t>
            </a:r>
            <a:endParaRPr lang="en-US" sz="1600">
              <a:solidFill>
                <a:srgbClr val="000000"/>
              </a:solidFill>
            </a:endParaRPr>
          </a:p>
          <a:p>
            <a:pPr eaLnBrk="0" hangingPunct="0"/>
            <a:endParaRPr lang="en-US" sz="1600"/>
          </a:p>
        </p:txBody>
      </p:sp>
      <p:sp>
        <p:nvSpPr>
          <p:cNvPr id="20486" name="Rectangle 313"/>
          <p:cNvSpPr>
            <a:spLocks noChangeArrowheads="1"/>
          </p:cNvSpPr>
          <p:nvPr/>
        </p:nvSpPr>
        <p:spPr bwMode="auto">
          <a:xfrm>
            <a:off x="838200" y="4343400"/>
            <a:ext cx="4930775" cy="381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 rtl="1"/>
            <a:r>
              <a:rPr lang="he-IL" sz="1600"/>
              <a:t>בעת ההרצה, טוענים את התוכנית מהדיסק לזיכרון הראשי</a:t>
            </a:r>
            <a:endParaRPr lang="en-US" sz="1600"/>
          </a:p>
        </p:txBody>
      </p:sp>
      <p:sp>
        <p:nvSpPr>
          <p:cNvPr id="20487" name="Rectangle 187"/>
          <p:cNvSpPr>
            <a:spLocks noChangeArrowheads="1"/>
          </p:cNvSpPr>
          <p:nvPr/>
        </p:nvSpPr>
        <p:spPr bwMode="auto">
          <a:xfrm>
            <a:off x="1077913" y="5584825"/>
            <a:ext cx="4767262" cy="4349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 rtl="1"/>
            <a:r>
              <a:rPr lang="he-IL" sz="1600"/>
              <a:t>עם הרצת התוכנית, ה- </a:t>
            </a:r>
            <a:r>
              <a:rPr lang="en-US" sz="1600"/>
              <a:t>cpu</a:t>
            </a:r>
            <a:r>
              <a:rPr lang="he-IL" sz="1600"/>
              <a:t> עובר על כל פקודה ומריץ אותה</a:t>
            </a:r>
            <a:endParaRPr lang="en-US" sz="1600"/>
          </a:p>
        </p:txBody>
      </p:sp>
      <p:sp>
        <p:nvSpPr>
          <p:cNvPr id="20488" name="Rectangle 188"/>
          <p:cNvSpPr>
            <a:spLocks noChangeArrowheads="1"/>
          </p:cNvSpPr>
          <p:nvPr/>
        </p:nvSpPr>
        <p:spPr bwMode="auto">
          <a:xfrm>
            <a:off x="381000" y="2682875"/>
            <a:ext cx="5387975" cy="5175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 rtl="1"/>
            <a:r>
              <a:rPr lang="he-IL" sz="1600"/>
              <a:t>עבור כל קובץ </a:t>
            </a:r>
            <a:r>
              <a:rPr lang="en-US" sz="1600"/>
              <a:t>cpp</a:t>
            </a:r>
            <a:r>
              <a:rPr lang="he-IL" sz="1600"/>
              <a:t>, הקומפילר יוצר קובץ </a:t>
            </a:r>
            <a:r>
              <a:rPr lang="en-US" sz="1600"/>
              <a:t>obj</a:t>
            </a:r>
            <a:r>
              <a:rPr lang="he-IL" sz="1600"/>
              <a:t> בשפת מכונה ושומר אותו על הדיסק. בשלב זה רק נבדקת תקינות הסינטקס בפונקציות.</a:t>
            </a:r>
            <a:endParaRPr lang="en-US" sz="1600"/>
          </a:p>
        </p:txBody>
      </p:sp>
      <p:sp>
        <p:nvSpPr>
          <p:cNvPr id="20489" name="Rectangle 189"/>
          <p:cNvSpPr>
            <a:spLocks noChangeArrowheads="1"/>
          </p:cNvSpPr>
          <p:nvPr/>
        </p:nvSpPr>
        <p:spPr bwMode="auto">
          <a:xfrm>
            <a:off x="304800" y="3292475"/>
            <a:ext cx="5464175" cy="6699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 rtl="1"/>
            <a:r>
              <a:rPr lang="he-IL" sz="1600"/>
              <a:t>ה- </a:t>
            </a:r>
            <a:r>
              <a:rPr lang="en-US" sz="1600"/>
              <a:t>linker</a:t>
            </a:r>
            <a:r>
              <a:rPr lang="he-IL" sz="1600"/>
              <a:t> קושר את קובץ ה- </a:t>
            </a:r>
            <a:r>
              <a:rPr lang="en-US" sz="1600"/>
              <a:t>obj</a:t>
            </a:r>
            <a:r>
              <a:rPr lang="he-IL" sz="1600"/>
              <a:t> עם הספריות, ויוצר קובץ </a:t>
            </a:r>
            <a:r>
              <a:rPr lang="en-US" sz="1600"/>
              <a:t>exe</a:t>
            </a:r>
            <a:r>
              <a:rPr lang="he-IL" sz="1600"/>
              <a:t> המוכן להרצה ונשמר בדיסק. כלומר, מקשר בין קריאה לפונקציה, למימוש שלה. </a:t>
            </a:r>
            <a:endParaRPr lang="en-US" sz="1600"/>
          </a:p>
        </p:txBody>
      </p:sp>
      <p:sp>
        <p:nvSpPr>
          <p:cNvPr id="58378" name="Freeform 249"/>
          <p:cNvSpPr>
            <a:spLocks/>
          </p:cNvSpPr>
          <p:nvPr/>
        </p:nvSpPr>
        <p:spPr bwMode="auto">
          <a:xfrm>
            <a:off x="5943600" y="4171950"/>
            <a:ext cx="1371600" cy="442913"/>
          </a:xfrm>
          <a:custGeom>
            <a:avLst/>
            <a:gdLst>
              <a:gd name="T0" fmla="*/ 2147483647 w 20000"/>
              <a:gd name="T1" fmla="*/ 0 h 20000"/>
              <a:gd name="T2" fmla="*/ 2147483647 w 20000"/>
              <a:gd name="T3" fmla="*/ 2147483647 h 20000"/>
              <a:gd name="T4" fmla="*/ 0 w 20000"/>
              <a:gd name="T5" fmla="*/ 2147483647 h 20000"/>
              <a:gd name="T6" fmla="*/ 0 w 20000"/>
              <a:gd name="T7" fmla="*/ 0 h 20000"/>
              <a:gd name="T8" fmla="*/ 2147483647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88" y="0"/>
                </a:moveTo>
                <a:lnTo>
                  <a:pt x="19988" y="19972"/>
                </a:lnTo>
                <a:lnTo>
                  <a:pt x="0" y="19972"/>
                </a:lnTo>
                <a:lnTo>
                  <a:pt x="0" y="0"/>
                </a:lnTo>
                <a:lnTo>
                  <a:pt x="19988" y="0"/>
                </a:lnTo>
                <a:close/>
              </a:path>
            </a:pathLst>
          </a:custGeom>
          <a:solidFill>
            <a:srgbClr val="4DB3E6"/>
          </a:solidFill>
          <a:ln w="3175">
            <a:solidFill>
              <a:srgbClr val="4DB3E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79" name="Freeform 220"/>
          <p:cNvSpPr>
            <a:spLocks/>
          </p:cNvSpPr>
          <p:nvPr/>
        </p:nvSpPr>
        <p:spPr bwMode="auto">
          <a:xfrm>
            <a:off x="5943600" y="2655888"/>
            <a:ext cx="1371600" cy="442912"/>
          </a:xfrm>
          <a:custGeom>
            <a:avLst/>
            <a:gdLst>
              <a:gd name="T0" fmla="*/ 2147483647 w 20000"/>
              <a:gd name="T1" fmla="*/ 0 h 20000"/>
              <a:gd name="T2" fmla="*/ 2147483647 w 20000"/>
              <a:gd name="T3" fmla="*/ 2147483647 h 20000"/>
              <a:gd name="T4" fmla="*/ 0 w 20000"/>
              <a:gd name="T5" fmla="*/ 2147483647 h 20000"/>
              <a:gd name="T6" fmla="*/ 0 w 20000"/>
              <a:gd name="T7" fmla="*/ 0 h 20000"/>
              <a:gd name="T8" fmla="*/ 2147483647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88" y="0"/>
                </a:moveTo>
                <a:lnTo>
                  <a:pt x="19988" y="19972"/>
                </a:lnTo>
                <a:lnTo>
                  <a:pt x="0" y="19972"/>
                </a:lnTo>
                <a:lnTo>
                  <a:pt x="0" y="0"/>
                </a:lnTo>
                <a:lnTo>
                  <a:pt x="19988" y="0"/>
                </a:lnTo>
                <a:close/>
              </a:path>
            </a:pathLst>
          </a:custGeom>
          <a:solidFill>
            <a:srgbClr val="4DB3E6"/>
          </a:solidFill>
          <a:ln w="3175">
            <a:solidFill>
              <a:srgbClr val="4DB3E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80" name="Freeform 248"/>
          <p:cNvSpPr>
            <a:spLocks/>
          </p:cNvSpPr>
          <p:nvPr/>
        </p:nvSpPr>
        <p:spPr bwMode="auto">
          <a:xfrm>
            <a:off x="5943600" y="4171950"/>
            <a:ext cx="1371600" cy="444500"/>
          </a:xfrm>
          <a:custGeom>
            <a:avLst/>
            <a:gdLst>
              <a:gd name="T0" fmla="*/ 2147483647 w 20000"/>
              <a:gd name="T1" fmla="*/ 0 h 20000"/>
              <a:gd name="T2" fmla="*/ 2147483647 w 20000"/>
              <a:gd name="T3" fmla="*/ 2147483647 h 20000"/>
              <a:gd name="T4" fmla="*/ 0 w 20000"/>
              <a:gd name="T5" fmla="*/ 2147483647 h 20000"/>
              <a:gd name="T6" fmla="*/ 0 w 20000"/>
              <a:gd name="T7" fmla="*/ 0 h 20000"/>
              <a:gd name="T8" fmla="*/ 2147483647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88" y="0"/>
                </a:moveTo>
                <a:lnTo>
                  <a:pt x="19988" y="19972"/>
                </a:lnTo>
                <a:lnTo>
                  <a:pt x="0" y="19972"/>
                </a:lnTo>
                <a:lnTo>
                  <a:pt x="0" y="0"/>
                </a:lnTo>
                <a:lnTo>
                  <a:pt x="19988" y="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81" name="Rectangle 247"/>
          <p:cNvSpPr>
            <a:spLocks noChangeArrowheads="1"/>
          </p:cNvSpPr>
          <p:nvPr/>
        </p:nvSpPr>
        <p:spPr bwMode="auto">
          <a:xfrm>
            <a:off x="6248400" y="4310063"/>
            <a:ext cx="846138" cy="185737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1600">
                <a:solidFill>
                  <a:srgbClr val="000000"/>
                </a:solidFill>
                <a:ea typeface="Mincho"/>
                <a:cs typeface="Mincho"/>
              </a:rPr>
              <a:t>Loader</a:t>
            </a:r>
            <a:endParaRPr lang="en-US" sz="1600">
              <a:solidFill>
                <a:srgbClr val="000000"/>
              </a:solidFill>
            </a:endParaRPr>
          </a:p>
          <a:p>
            <a:pPr eaLnBrk="0" hangingPunct="0"/>
            <a:endParaRPr lang="en-US" sz="1600"/>
          </a:p>
        </p:txBody>
      </p:sp>
      <p:sp>
        <p:nvSpPr>
          <p:cNvPr id="58382" name="Freeform 205"/>
          <p:cNvSpPr>
            <a:spLocks/>
          </p:cNvSpPr>
          <p:nvPr/>
        </p:nvSpPr>
        <p:spPr bwMode="auto">
          <a:xfrm>
            <a:off x="7318375" y="1679575"/>
            <a:ext cx="588963" cy="0"/>
          </a:xfrm>
          <a:custGeom>
            <a:avLst/>
            <a:gdLst>
              <a:gd name="T0" fmla="*/ 2147483647 w 20000"/>
              <a:gd name="T1" fmla="*/ 0 h 20000"/>
              <a:gd name="T2" fmla="*/ 0 w 20000"/>
              <a:gd name="T3" fmla="*/ 0 h 20000"/>
              <a:gd name="T4" fmla="*/ 0 60000 65536"/>
              <a:gd name="T5" fmla="*/ 0 60000 65536"/>
              <a:gd name="T6" fmla="*/ 0 w 20000"/>
              <a:gd name="T7" fmla="*/ 0 h 20000"/>
              <a:gd name="T8" fmla="*/ 20000 w 20000"/>
              <a:gd name="T9" fmla="*/ 0 h 200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000" h="20000">
                <a:moveTo>
                  <a:pt x="19972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  <a:ln w="3175">
            <a:solidFill>
              <a:srgbClr val="000000"/>
            </a:solidFill>
            <a:round/>
            <a:headEnd type="triangle" w="med" len="sm"/>
            <a:tailEnd type="triangle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58383" name="Freeform 283"/>
          <p:cNvSpPr>
            <a:spLocks/>
          </p:cNvSpPr>
          <p:nvPr/>
        </p:nvSpPr>
        <p:spPr bwMode="auto">
          <a:xfrm>
            <a:off x="7318375" y="2284413"/>
            <a:ext cx="588963" cy="0"/>
          </a:xfrm>
          <a:custGeom>
            <a:avLst/>
            <a:gdLst>
              <a:gd name="T0" fmla="*/ 2147483647 w 20000"/>
              <a:gd name="T1" fmla="*/ 0 h 20000"/>
              <a:gd name="T2" fmla="*/ 0 w 20000"/>
              <a:gd name="T3" fmla="*/ 0 h 20000"/>
              <a:gd name="T4" fmla="*/ 0 60000 65536"/>
              <a:gd name="T5" fmla="*/ 0 60000 65536"/>
              <a:gd name="T6" fmla="*/ 0 w 20000"/>
              <a:gd name="T7" fmla="*/ 0 h 20000"/>
              <a:gd name="T8" fmla="*/ 20000 w 20000"/>
              <a:gd name="T9" fmla="*/ 0 h 200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000" h="20000">
                <a:moveTo>
                  <a:pt x="19972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  <a:ln w="3175">
            <a:solidFill>
              <a:srgbClr val="000000"/>
            </a:solidFill>
            <a:round/>
            <a:headEnd type="triangle" w="med" len="sm"/>
            <a:tailEnd type="triangle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58384" name="Freeform 246"/>
          <p:cNvSpPr>
            <a:spLocks/>
          </p:cNvSpPr>
          <p:nvPr/>
        </p:nvSpPr>
        <p:spPr bwMode="auto">
          <a:xfrm>
            <a:off x="7318375" y="4424363"/>
            <a:ext cx="588963" cy="0"/>
          </a:xfrm>
          <a:custGeom>
            <a:avLst/>
            <a:gdLst>
              <a:gd name="T0" fmla="*/ 2147483647 w 20000"/>
              <a:gd name="T1" fmla="*/ 0 h 20000"/>
              <a:gd name="T2" fmla="*/ 0 w 20000"/>
              <a:gd name="T3" fmla="*/ 0 h 20000"/>
              <a:gd name="T4" fmla="*/ 0 60000 65536"/>
              <a:gd name="T5" fmla="*/ 0 60000 65536"/>
              <a:gd name="T6" fmla="*/ 0 w 20000"/>
              <a:gd name="T7" fmla="*/ 0 h 20000"/>
              <a:gd name="T8" fmla="*/ 20000 w 20000"/>
              <a:gd name="T9" fmla="*/ 0 h 200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000" h="20000">
                <a:moveTo>
                  <a:pt x="19972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  <a:ln w="3175">
            <a:solidFill>
              <a:srgbClr val="000000"/>
            </a:solidFill>
            <a:round/>
            <a:headEnd type="triangle" w="med" len="sm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85" name="Rectangle 245"/>
          <p:cNvSpPr>
            <a:spLocks noChangeArrowheads="1"/>
          </p:cNvSpPr>
          <p:nvPr/>
        </p:nvSpPr>
        <p:spPr bwMode="auto">
          <a:xfrm>
            <a:off x="7278688" y="4130675"/>
            <a:ext cx="1712912" cy="25558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indent="228600"/>
            <a:r>
              <a:rPr lang="en-US" sz="1400"/>
              <a:t>Primary Memory</a:t>
            </a:r>
          </a:p>
          <a:p>
            <a:pPr indent="228600" eaLnBrk="0" hangingPunct="0"/>
            <a:endParaRPr lang="en-US" sz="1400"/>
          </a:p>
        </p:txBody>
      </p:sp>
      <p:sp>
        <p:nvSpPr>
          <p:cNvPr id="58386" name="Freeform 303"/>
          <p:cNvSpPr>
            <a:spLocks/>
          </p:cNvSpPr>
          <p:nvPr/>
        </p:nvSpPr>
        <p:spPr bwMode="auto">
          <a:xfrm>
            <a:off x="7318375" y="5840413"/>
            <a:ext cx="588963" cy="0"/>
          </a:xfrm>
          <a:custGeom>
            <a:avLst/>
            <a:gdLst>
              <a:gd name="T0" fmla="*/ 2147483647 w 20000"/>
              <a:gd name="T1" fmla="*/ 0 h 20000"/>
              <a:gd name="T2" fmla="*/ 0 w 20000"/>
              <a:gd name="T3" fmla="*/ 0 h 20000"/>
              <a:gd name="T4" fmla="*/ 0 60000 65536"/>
              <a:gd name="T5" fmla="*/ 0 60000 65536"/>
              <a:gd name="T6" fmla="*/ 0 w 20000"/>
              <a:gd name="T7" fmla="*/ 0 h 20000"/>
              <a:gd name="T8" fmla="*/ 20000 w 20000"/>
              <a:gd name="T9" fmla="*/ 0 h 200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000" h="20000">
                <a:moveTo>
                  <a:pt x="19972" y="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 type="triangle" w="med" len="sm"/>
            <a:tailEnd type="triangle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58387" name="Freeform 219"/>
          <p:cNvSpPr>
            <a:spLocks/>
          </p:cNvSpPr>
          <p:nvPr/>
        </p:nvSpPr>
        <p:spPr bwMode="auto">
          <a:xfrm>
            <a:off x="5943600" y="2655888"/>
            <a:ext cx="1371600" cy="442912"/>
          </a:xfrm>
          <a:custGeom>
            <a:avLst/>
            <a:gdLst>
              <a:gd name="T0" fmla="*/ 2147483647 w 20000"/>
              <a:gd name="T1" fmla="*/ 0 h 20000"/>
              <a:gd name="T2" fmla="*/ 2147483647 w 20000"/>
              <a:gd name="T3" fmla="*/ 2147483647 h 20000"/>
              <a:gd name="T4" fmla="*/ 0 w 20000"/>
              <a:gd name="T5" fmla="*/ 2147483647 h 20000"/>
              <a:gd name="T6" fmla="*/ 0 w 20000"/>
              <a:gd name="T7" fmla="*/ 0 h 20000"/>
              <a:gd name="T8" fmla="*/ 2147483647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88" y="0"/>
                </a:moveTo>
                <a:lnTo>
                  <a:pt x="19988" y="19972"/>
                </a:lnTo>
                <a:lnTo>
                  <a:pt x="0" y="19972"/>
                </a:lnTo>
                <a:lnTo>
                  <a:pt x="0" y="0"/>
                </a:lnTo>
                <a:lnTo>
                  <a:pt x="19988" y="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88" name="Rectangle 218"/>
          <p:cNvSpPr>
            <a:spLocks noChangeArrowheads="1"/>
          </p:cNvSpPr>
          <p:nvPr/>
        </p:nvSpPr>
        <p:spPr bwMode="auto">
          <a:xfrm>
            <a:off x="6132513" y="2794000"/>
            <a:ext cx="1117600" cy="142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1600">
                <a:solidFill>
                  <a:srgbClr val="000000"/>
                </a:solidFill>
                <a:ea typeface="Mincho"/>
                <a:cs typeface="Mincho"/>
              </a:rPr>
              <a:t>Compiler</a:t>
            </a:r>
            <a:endParaRPr lang="en-US" sz="1600">
              <a:solidFill>
                <a:srgbClr val="000000"/>
              </a:solidFill>
            </a:endParaRPr>
          </a:p>
          <a:p>
            <a:pPr eaLnBrk="0" hangingPunct="0"/>
            <a:endParaRPr lang="en-US" sz="1600"/>
          </a:p>
        </p:txBody>
      </p:sp>
      <p:sp>
        <p:nvSpPr>
          <p:cNvPr id="58389" name="Freeform 217"/>
          <p:cNvSpPr>
            <a:spLocks/>
          </p:cNvSpPr>
          <p:nvPr/>
        </p:nvSpPr>
        <p:spPr bwMode="auto">
          <a:xfrm>
            <a:off x="7318375" y="2876550"/>
            <a:ext cx="588963" cy="0"/>
          </a:xfrm>
          <a:custGeom>
            <a:avLst/>
            <a:gdLst>
              <a:gd name="T0" fmla="*/ 2147483647 w 20000"/>
              <a:gd name="T1" fmla="*/ 0 h 20000"/>
              <a:gd name="T2" fmla="*/ 0 w 20000"/>
              <a:gd name="T3" fmla="*/ 0 h 20000"/>
              <a:gd name="T4" fmla="*/ 0 60000 65536"/>
              <a:gd name="T5" fmla="*/ 0 60000 65536"/>
              <a:gd name="T6" fmla="*/ 0 w 20000"/>
              <a:gd name="T7" fmla="*/ 0 h 20000"/>
              <a:gd name="T8" fmla="*/ 20000 w 20000"/>
              <a:gd name="T9" fmla="*/ 0 h 200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000" h="20000">
                <a:moveTo>
                  <a:pt x="19972" y="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 type="triangle" w="med" len="sm"/>
            <a:tailEnd type="triangle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58390" name="Freeform 266"/>
          <p:cNvSpPr>
            <a:spLocks/>
          </p:cNvSpPr>
          <p:nvPr/>
        </p:nvSpPr>
        <p:spPr bwMode="auto">
          <a:xfrm>
            <a:off x="7318375" y="3663950"/>
            <a:ext cx="588963" cy="0"/>
          </a:xfrm>
          <a:custGeom>
            <a:avLst/>
            <a:gdLst>
              <a:gd name="T0" fmla="*/ 2147483647 w 20000"/>
              <a:gd name="T1" fmla="*/ 0 h 20000"/>
              <a:gd name="T2" fmla="*/ 0 w 20000"/>
              <a:gd name="T3" fmla="*/ 0 h 20000"/>
              <a:gd name="T4" fmla="*/ 0 60000 65536"/>
              <a:gd name="T5" fmla="*/ 0 60000 65536"/>
              <a:gd name="T6" fmla="*/ 0 w 20000"/>
              <a:gd name="T7" fmla="*/ 0 h 20000"/>
              <a:gd name="T8" fmla="*/ 20000 w 20000"/>
              <a:gd name="T9" fmla="*/ 0 h 200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000" h="20000">
                <a:moveTo>
                  <a:pt x="19972" y="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 type="triangle" w="med" len="sm"/>
            <a:tailEnd type="triangle" w="med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201"/>
          <p:cNvGrpSpPr>
            <a:grpSpLocks/>
          </p:cNvGrpSpPr>
          <p:nvPr/>
        </p:nvGrpSpPr>
        <p:grpSpPr bwMode="auto">
          <a:xfrm>
            <a:off x="5943600" y="1447800"/>
            <a:ext cx="1371600" cy="444500"/>
            <a:chOff x="0" y="0"/>
            <a:chExt cx="20000" cy="20000"/>
          </a:xfrm>
        </p:grpSpPr>
        <p:sp>
          <p:nvSpPr>
            <p:cNvPr id="71802" name="Freeform 204"/>
            <p:cNvSpPr>
              <a:spLocks/>
            </p:cNvSpPr>
            <p:nvPr/>
          </p:nvSpPr>
          <p:spPr bwMode="auto">
            <a:xfrm>
              <a:off x="0" y="0"/>
              <a:ext cx="20000" cy="20000"/>
            </a:xfrm>
            <a:custGeom>
              <a:avLst/>
              <a:gdLst>
                <a:gd name="T0" fmla="*/ 19988 w 20000"/>
                <a:gd name="T1" fmla="*/ 0 h 20000"/>
                <a:gd name="T2" fmla="*/ 19988 w 20000"/>
                <a:gd name="T3" fmla="*/ 19972 h 20000"/>
                <a:gd name="T4" fmla="*/ 0 w 20000"/>
                <a:gd name="T5" fmla="*/ 19972 h 20000"/>
                <a:gd name="T6" fmla="*/ 0 w 20000"/>
                <a:gd name="T7" fmla="*/ 0 h 20000"/>
                <a:gd name="T8" fmla="*/ 19988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88" y="0"/>
                  </a:moveTo>
                  <a:lnTo>
                    <a:pt x="19988" y="19972"/>
                  </a:lnTo>
                  <a:lnTo>
                    <a:pt x="0" y="19972"/>
                  </a:lnTo>
                  <a:lnTo>
                    <a:pt x="0" y="0"/>
                  </a:lnTo>
                  <a:lnTo>
                    <a:pt x="19988" y="0"/>
                  </a:lnTo>
                  <a:close/>
                </a:path>
              </a:pathLst>
            </a:custGeom>
            <a:solidFill>
              <a:srgbClr val="4DB3E6"/>
            </a:solidFill>
            <a:ln w="3175">
              <a:solidFill>
                <a:srgbClr val="4DB3E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03" name="Freeform 203"/>
            <p:cNvSpPr>
              <a:spLocks/>
            </p:cNvSpPr>
            <p:nvPr/>
          </p:nvSpPr>
          <p:spPr bwMode="auto">
            <a:xfrm>
              <a:off x="0" y="0"/>
              <a:ext cx="20000" cy="20000"/>
            </a:xfrm>
            <a:custGeom>
              <a:avLst/>
              <a:gdLst>
                <a:gd name="T0" fmla="*/ 19988 w 20000"/>
                <a:gd name="T1" fmla="*/ 0 h 20000"/>
                <a:gd name="T2" fmla="*/ 19988 w 20000"/>
                <a:gd name="T3" fmla="*/ 19972 h 20000"/>
                <a:gd name="T4" fmla="*/ 0 w 20000"/>
                <a:gd name="T5" fmla="*/ 19972 h 20000"/>
                <a:gd name="T6" fmla="*/ 0 w 20000"/>
                <a:gd name="T7" fmla="*/ 0 h 20000"/>
                <a:gd name="T8" fmla="*/ 19988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88" y="0"/>
                  </a:moveTo>
                  <a:lnTo>
                    <a:pt x="19988" y="19972"/>
                  </a:lnTo>
                  <a:lnTo>
                    <a:pt x="0" y="19972"/>
                  </a:lnTo>
                  <a:lnTo>
                    <a:pt x="0" y="0"/>
                  </a:lnTo>
                  <a:lnTo>
                    <a:pt x="19988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04" name="Rectangle 202"/>
            <p:cNvSpPr>
              <a:spLocks noChangeArrowheads="1"/>
            </p:cNvSpPr>
            <p:nvPr/>
          </p:nvSpPr>
          <p:spPr bwMode="auto">
            <a:xfrm>
              <a:off x="5464" y="6306"/>
              <a:ext cx="9060" cy="7805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600">
                  <a:solidFill>
                    <a:srgbClr val="000000"/>
                  </a:solidFill>
                  <a:ea typeface="Mincho"/>
                  <a:cs typeface="Mincho"/>
                </a:rPr>
                <a:t>Editor</a:t>
              </a:r>
              <a:endParaRPr lang="en-US" sz="1600">
                <a:solidFill>
                  <a:srgbClr val="000000"/>
                </a:solidFill>
              </a:endParaRPr>
            </a:p>
            <a:p>
              <a:pPr eaLnBrk="0" hangingPunct="0"/>
              <a:endParaRPr lang="en-US" sz="1600"/>
            </a:p>
          </p:txBody>
        </p:sp>
      </p:grpSp>
      <p:grpSp>
        <p:nvGrpSpPr>
          <p:cNvPr id="3" name="Group 278"/>
          <p:cNvGrpSpPr>
            <a:grpSpLocks/>
          </p:cNvGrpSpPr>
          <p:nvPr/>
        </p:nvGrpSpPr>
        <p:grpSpPr bwMode="auto">
          <a:xfrm>
            <a:off x="5943600" y="2063750"/>
            <a:ext cx="1371600" cy="442913"/>
            <a:chOff x="0" y="0"/>
            <a:chExt cx="20000" cy="20000"/>
          </a:xfrm>
        </p:grpSpPr>
        <p:sp>
          <p:nvSpPr>
            <p:cNvPr id="71798" name="Freeform 282"/>
            <p:cNvSpPr>
              <a:spLocks/>
            </p:cNvSpPr>
            <p:nvPr/>
          </p:nvSpPr>
          <p:spPr bwMode="auto">
            <a:xfrm>
              <a:off x="0" y="0"/>
              <a:ext cx="20000" cy="20000"/>
            </a:xfrm>
            <a:custGeom>
              <a:avLst/>
              <a:gdLst>
                <a:gd name="T0" fmla="*/ 19988 w 20000"/>
                <a:gd name="T1" fmla="*/ 0 h 20000"/>
                <a:gd name="T2" fmla="*/ 19988 w 20000"/>
                <a:gd name="T3" fmla="*/ 19972 h 20000"/>
                <a:gd name="T4" fmla="*/ 0 w 20000"/>
                <a:gd name="T5" fmla="*/ 19972 h 20000"/>
                <a:gd name="T6" fmla="*/ 0 w 20000"/>
                <a:gd name="T7" fmla="*/ 0 h 20000"/>
                <a:gd name="T8" fmla="*/ 19988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88" y="0"/>
                  </a:moveTo>
                  <a:lnTo>
                    <a:pt x="19988" y="19972"/>
                  </a:lnTo>
                  <a:lnTo>
                    <a:pt x="0" y="19972"/>
                  </a:lnTo>
                  <a:lnTo>
                    <a:pt x="0" y="0"/>
                  </a:lnTo>
                  <a:lnTo>
                    <a:pt x="19988" y="0"/>
                  </a:lnTo>
                  <a:close/>
                </a:path>
              </a:pathLst>
            </a:custGeom>
            <a:solidFill>
              <a:srgbClr val="4DB3E6"/>
            </a:solidFill>
            <a:ln w="3175">
              <a:solidFill>
                <a:srgbClr val="4DB3E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1799" name="Group 279"/>
            <p:cNvGrpSpPr>
              <a:grpSpLocks/>
            </p:cNvGrpSpPr>
            <p:nvPr/>
          </p:nvGrpSpPr>
          <p:grpSpPr bwMode="auto">
            <a:xfrm>
              <a:off x="0" y="0"/>
              <a:ext cx="20000" cy="20000"/>
              <a:chOff x="0" y="0"/>
              <a:chExt cx="20000" cy="20000"/>
            </a:xfrm>
          </p:grpSpPr>
          <p:sp>
            <p:nvSpPr>
              <p:cNvPr id="71800" name="Freeform 281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8 w 20000"/>
                  <a:gd name="T1" fmla="*/ 0 h 20000"/>
                  <a:gd name="T2" fmla="*/ 19988 w 20000"/>
                  <a:gd name="T3" fmla="*/ 19972 h 20000"/>
                  <a:gd name="T4" fmla="*/ 0 w 20000"/>
                  <a:gd name="T5" fmla="*/ 19972 h 20000"/>
                  <a:gd name="T6" fmla="*/ 0 w 20000"/>
                  <a:gd name="T7" fmla="*/ 0 h 20000"/>
                  <a:gd name="T8" fmla="*/ 1998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8" y="0"/>
                    </a:moveTo>
                    <a:lnTo>
                      <a:pt x="19988" y="19972"/>
                    </a:lnTo>
                    <a:lnTo>
                      <a:pt x="0" y="19972"/>
                    </a:lnTo>
                    <a:lnTo>
                      <a:pt x="0" y="0"/>
                    </a:lnTo>
                    <a:lnTo>
                      <a:pt x="1998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01" name="Rectangle 280"/>
              <p:cNvSpPr>
                <a:spLocks noChangeArrowheads="1"/>
              </p:cNvSpPr>
              <p:nvPr/>
            </p:nvSpPr>
            <p:spPr bwMode="auto">
              <a:xfrm>
                <a:off x="1179" y="5861"/>
                <a:ext cx="17631" cy="7806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600">
                    <a:solidFill>
                      <a:srgbClr val="000000"/>
                    </a:solidFill>
                    <a:ea typeface="Mincho"/>
                    <a:cs typeface="Mincho"/>
                  </a:rPr>
                  <a:t>Preprocessor</a:t>
                </a:r>
                <a:endParaRPr lang="en-US" sz="1600">
                  <a:solidFill>
                    <a:srgbClr val="000000"/>
                  </a:solidFill>
                </a:endParaRPr>
              </a:p>
              <a:p>
                <a:pPr eaLnBrk="0" hangingPunct="0"/>
                <a:endParaRPr lang="en-US" sz="1600"/>
              </a:p>
            </p:txBody>
          </p:sp>
        </p:grpSp>
      </p:grpSp>
      <p:grpSp>
        <p:nvGrpSpPr>
          <p:cNvPr id="5" name="Group 261"/>
          <p:cNvGrpSpPr>
            <a:grpSpLocks/>
          </p:cNvGrpSpPr>
          <p:nvPr/>
        </p:nvGrpSpPr>
        <p:grpSpPr bwMode="auto">
          <a:xfrm>
            <a:off x="5943600" y="3441700"/>
            <a:ext cx="1371600" cy="444500"/>
            <a:chOff x="0" y="8849"/>
            <a:chExt cx="20000" cy="20000"/>
          </a:xfrm>
        </p:grpSpPr>
        <p:sp>
          <p:nvSpPr>
            <p:cNvPr id="71794" name="Freeform 265"/>
            <p:cNvSpPr>
              <a:spLocks/>
            </p:cNvSpPr>
            <p:nvPr/>
          </p:nvSpPr>
          <p:spPr bwMode="auto">
            <a:xfrm>
              <a:off x="0" y="8849"/>
              <a:ext cx="20000" cy="20000"/>
            </a:xfrm>
            <a:custGeom>
              <a:avLst/>
              <a:gdLst>
                <a:gd name="T0" fmla="*/ 19988 w 20000"/>
                <a:gd name="T1" fmla="*/ 0 h 20000"/>
                <a:gd name="T2" fmla="*/ 19988 w 20000"/>
                <a:gd name="T3" fmla="*/ 19972 h 20000"/>
                <a:gd name="T4" fmla="*/ 0 w 20000"/>
                <a:gd name="T5" fmla="*/ 19972 h 20000"/>
                <a:gd name="T6" fmla="*/ 0 w 20000"/>
                <a:gd name="T7" fmla="*/ 0 h 20000"/>
                <a:gd name="T8" fmla="*/ 19988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88" y="0"/>
                  </a:moveTo>
                  <a:lnTo>
                    <a:pt x="19988" y="19972"/>
                  </a:lnTo>
                  <a:lnTo>
                    <a:pt x="0" y="19972"/>
                  </a:lnTo>
                  <a:lnTo>
                    <a:pt x="0" y="0"/>
                  </a:lnTo>
                  <a:lnTo>
                    <a:pt x="19988" y="0"/>
                  </a:lnTo>
                  <a:close/>
                </a:path>
              </a:pathLst>
            </a:custGeom>
            <a:solidFill>
              <a:srgbClr val="4DB3E6"/>
            </a:solidFill>
            <a:ln w="3175">
              <a:solidFill>
                <a:srgbClr val="4DB3E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1795" name="Group 262"/>
            <p:cNvGrpSpPr>
              <a:grpSpLocks/>
            </p:cNvGrpSpPr>
            <p:nvPr/>
          </p:nvGrpSpPr>
          <p:grpSpPr bwMode="auto">
            <a:xfrm>
              <a:off x="0" y="8849"/>
              <a:ext cx="20000" cy="20000"/>
              <a:chOff x="0" y="8849"/>
              <a:chExt cx="20000" cy="20000"/>
            </a:xfrm>
          </p:grpSpPr>
          <p:sp>
            <p:nvSpPr>
              <p:cNvPr id="71796" name="Freeform 264"/>
              <p:cNvSpPr>
                <a:spLocks/>
              </p:cNvSpPr>
              <p:nvPr/>
            </p:nvSpPr>
            <p:spPr bwMode="auto">
              <a:xfrm>
                <a:off x="0" y="8849"/>
                <a:ext cx="20000" cy="20000"/>
              </a:xfrm>
              <a:custGeom>
                <a:avLst/>
                <a:gdLst>
                  <a:gd name="T0" fmla="*/ 19988 w 20000"/>
                  <a:gd name="T1" fmla="*/ 0 h 20000"/>
                  <a:gd name="T2" fmla="*/ 19988 w 20000"/>
                  <a:gd name="T3" fmla="*/ 19972 h 20000"/>
                  <a:gd name="T4" fmla="*/ 0 w 20000"/>
                  <a:gd name="T5" fmla="*/ 19972 h 20000"/>
                  <a:gd name="T6" fmla="*/ 0 w 20000"/>
                  <a:gd name="T7" fmla="*/ 0 h 20000"/>
                  <a:gd name="T8" fmla="*/ 1998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8" y="0"/>
                    </a:moveTo>
                    <a:lnTo>
                      <a:pt x="19988" y="19972"/>
                    </a:lnTo>
                    <a:lnTo>
                      <a:pt x="0" y="19972"/>
                    </a:lnTo>
                    <a:lnTo>
                      <a:pt x="0" y="0"/>
                    </a:lnTo>
                    <a:lnTo>
                      <a:pt x="1998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97" name="Rectangle 263"/>
              <p:cNvSpPr>
                <a:spLocks noChangeArrowheads="1"/>
              </p:cNvSpPr>
              <p:nvPr/>
            </p:nvSpPr>
            <p:spPr bwMode="auto">
              <a:xfrm>
                <a:off x="5464" y="14738"/>
                <a:ext cx="9060" cy="7805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600">
                    <a:solidFill>
                      <a:srgbClr val="000000"/>
                    </a:solidFill>
                    <a:ea typeface="Mincho"/>
                    <a:cs typeface="Mincho"/>
                  </a:rPr>
                  <a:t>Linker</a:t>
                </a:r>
                <a:endParaRPr lang="en-US" sz="1600">
                  <a:solidFill>
                    <a:srgbClr val="000000"/>
                  </a:solidFill>
                </a:endParaRPr>
              </a:p>
              <a:p>
                <a:pPr eaLnBrk="0" hangingPunct="0"/>
                <a:endParaRPr lang="en-US" sz="1600"/>
              </a:p>
            </p:txBody>
          </p:sp>
        </p:grpSp>
      </p:grpSp>
      <p:grpSp>
        <p:nvGrpSpPr>
          <p:cNvPr id="7" name="Group 296"/>
          <p:cNvGrpSpPr>
            <a:grpSpLocks/>
          </p:cNvGrpSpPr>
          <p:nvPr/>
        </p:nvGrpSpPr>
        <p:grpSpPr bwMode="auto">
          <a:xfrm>
            <a:off x="5943600" y="5618163"/>
            <a:ext cx="1371600" cy="444500"/>
            <a:chOff x="0" y="0"/>
            <a:chExt cx="20000" cy="20000"/>
          </a:xfrm>
        </p:grpSpPr>
        <p:grpSp>
          <p:nvGrpSpPr>
            <p:cNvPr id="71788" name="Group 300"/>
            <p:cNvGrpSpPr>
              <a:grpSpLocks/>
            </p:cNvGrpSpPr>
            <p:nvPr/>
          </p:nvGrpSpPr>
          <p:grpSpPr bwMode="auto">
            <a:xfrm>
              <a:off x="0" y="0"/>
              <a:ext cx="20000" cy="20000"/>
              <a:chOff x="0" y="0"/>
              <a:chExt cx="20000" cy="20000"/>
            </a:xfrm>
          </p:grpSpPr>
          <p:sp>
            <p:nvSpPr>
              <p:cNvPr id="71792" name="Freeform 302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8 w 20000"/>
                  <a:gd name="T1" fmla="*/ 0 h 20000"/>
                  <a:gd name="T2" fmla="*/ 19988 w 20000"/>
                  <a:gd name="T3" fmla="*/ 19972 h 20000"/>
                  <a:gd name="T4" fmla="*/ 0 w 20000"/>
                  <a:gd name="T5" fmla="*/ 19972 h 20000"/>
                  <a:gd name="T6" fmla="*/ 0 w 20000"/>
                  <a:gd name="T7" fmla="*/ 0 h 20000"/>
                  <a:gd name="T8" fmla="*/ 1998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8" y="0"/>
                    </a:moveTo>
                    <a:lnTo>
                      <a:pt x="19988" y="19972"/>
                    </a:lnTo>
                    <a:lnTo>
                      <a:pt x="0" y="19972"/>
                    </a:lnTo>
                    <a:lnTo>
                      <a:pt x="0" y="0"/>
                    </a:lnTo>
                    <a:lnTo>
                      <a:pt x="19988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93" name="Rectangle 301"/>
              <p:cNvSpPr>
                <a:spLocks noChangeArrowheads="1"/>
              </p:cNvSpPr>
              <p:nvPr/>
            </p:nvSpPr>
            <p:spPr bwMode="auto">
              <a:xfrm>
                <a:off x="9750" y="12222"/>
                <a:ext cx="488" cy="225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/>
                  <a:t> </a:t>
                </a:r>
              </a:p>
              <a:p>
                <a:pPr eaLnBrk="0" hangingPunct="0"/>
                <a:endParaRPr lang="en-US"/>
              </a:p>
            </p:txBody>
          </p:sp>
        </p:grpSp>
        <p:grpSp>
          <p:nvGrpSpPr>
            <p:cNvPr id="71789" name="Group 297"/>
            <p:cNvGrpSpPr>
              <a:grpSpLocks/>
            </p:cNvGrpSpPr>
            <p:nvPr/>
          </p:nvGrpSpPr>
          <p:grpSpPr bwMode="auto">
            <a:xfrm>
              <a:off x="0" y="0"/>
              <a:ext cx="20000" cy="20000"/>
              <a:chOff x="0" y="0"/>
              <a:chExt cx="20000" cy="20000"/>
            </a:xfrm>
          </p:grpSpPr>
          <p:sp>
            <p:nvSpPr>
              <p:cNvPr id="71790" name="Freeform 299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8 w 20000"/>
                  <a:gd name="T1" fmla="*/ 0 h 20000"/>
                  <a:gd name="T2" fmla="*/ 19988 w 20000"/>
                  <a:gd name="T3" fmla="*/ 19972 h 20000"/>
                  <a:gd name="T4" fmla="*/ 0 w 20000"/>
                  <a:gd name="T5" fmla="*/ 19972 h 20000"/>
                  <a:gd name="T6" fmla="*/ 0 w 20000"/>
                  <a:gd name="T7" fmla="*/ 0 h 20000"/>
                  <a:gd name="T8" fmla="*/ 1998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8" y="0"/>
                    </a:moveTo>
                    <a:lnTo>
                      <a:pt x="19988" y="19972"/>
                    </a:lnTo>
                    <a:lnTo>
                      <a:pt x="0" y="19972"/>
                    </a:lnTo>
                    <a:lnTo>
                      <a:pt x="0" y="0"/>
                    </a:lnTo>
                    <a:lnTo>
                      <a:pt x="1998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91" name="Rectangle 298"/>
              <p:cNvSpPr>
                <a:spLocks noChangeArrowheads="1"/>
              </p:cNvSpPr>
              <p:nvPr/>
            </p:nvSpPr>
            <p:spPr bwMode="auto">
              <a:xfrm>
                <a:off x="7607" y="6667"/>
                <a:ext cx="4774" cy="7805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0" hangingPunct="0"/>
                <a:endParaRPr lang="en-GB"/>
              </a:p>
            </p:txBody>
          </p:sp>
        </p:grpSp>
      </p:grpSp>
      <p:sp>
        <p:nvSpPr>
          <p:cNvPr id="58395" name="Rectangle 295"/>
          <p:cNvSpPr>
            <a:spLocks noChangeArrowheads="1"/>
          </p:cNvSpPr>
          <p:nvPr/>
        </p:nvSpPr>
        <p:spPr bwMode="auto">
          <a:xfrm>
            <a:off x="6815138" y="5424488"/>
            <a:ext cx="2351087" cy="29686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indent="228600"/>
            <a:r>
              <a:rPr lang="en-US" sz="1400"/>
              <a:t>Primary Memory</a:t>
            </a:r>
          </a:p>
        </p:txBody>
      </p:sp>
      <p:grpSp>
        <p:nvGrpSpPr>
          <p:cNvPr id="10" name="Group 284"/>
          <p:cNvGrpSpPr>
            <a:grpSpLocks/>
          </p:cNvGrpSpPr>
          <p:nvPr/>
        </p:nvGrpSpPr>
        <p:grpSpPr bwMode="auto">
          <a:xfrm>
            <a:off x="7907338" y="5753100"/>
            <a:ext cx="773112" cy="876300"/>
            <a:chOff x="-2" y="1"/>
            <a:chExt cx="20003" cy="19999"/>
          </a:xfrm>
        </p:grpSpPr>
        <p:sp>
          <p:nvSpPr>
            <p:cNvPr id="71778" name="Rectangle 294"/>
            <p:cNvSpPr>
              <a:spLocks noChangeArrowheads="1"/>
            </p:cNvSpPr>
            <p:nvPr/>
          </p:nvSpPr>
          <p:spPr bwMode="auto">
            <a:xfrm>
              <a:off x="8336" y="12593"/>
              <a:ext cx="2237" cy="5458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indent="228600"/>
              <a:r>
                <a:rPr lang="en-US" sz="700" b="1">
                  <a:solidFill>
                    <a:srgbClr val="000000"/>
                  </a:solidFill>
                  <a:latin typeface="Courier"/>
                </a:rPr>
                <a:t>.</a:t>
              </a:r>
              <a:endParaRPr lang="en-US" sz="1000">
                <a:solidFill>
                  <a:srgbClr val="000000"/>
                </a:solidFill>
                <a:latin typeface="Times"/>
              </a:endParaRPr>
            </a:p>
            <a:p>
              <a:pPr indent="228600" eaLnBrk="0" hangingPunct="0"/>
              <a:r>
                <a:rPr lang="en-US" sz="700" b="1">
                  <a:solidFill>
                    <a:srgbClr val="000000"/>
                  </a:solidFill>
                  <a:latin typeface="Courier"/>
                </a:rPr>
                <a:t>.</a:t>
              </a:r>
              <a:endParaRPr lang="en-US" sz="1000">
                <a:solidFill>
                  <a:srgbClr val="000000"/>
                </a:solidFill>
                <a:latin typeface="Times"/>
              </a:endParaRPr>
            </a:p>
            <a:p>
              <a:pPr indent="228600" eaLnBrk="0" hangingPunct="0"/>
              <a:r>
                <a:rPr lang="en-US" sz="700" b="1">
                  <a:solidFill>
                    <a:srgbClr val="000000"/>
                  </a:solidFill>
                  <a:latin typeface="Courier"/>
                </a:rPr>
                <a:t>.</a:t>
              </a:r>
              <a:endParaRPr lang="en-US" sz="1000">
                <a:solidFill>
                  <a:srgbClr val="000000"/>
                </a:solidFill>
                <a:latin typeface="Times"/>
              </a:endParaRPr>
            </a:p>
            <a:p>
              <a:pPr indent="228600" eaLnBrk="0" hangingPunct="0"/>
              <a:endParaRPr lang="en-US"/>
            </a:p>
          </p:txBody>
        </p:sp>
        <p:sp>
          <p:nvSpPr>
            <p:cNvPr id="71779" name="Freeform 293"/>
            <p:cNvSpPr>
              <a:spLocks/>
            </p:cNvSpPr>
            <p:nvPr/>
          </p:nvSpPr>
          <p:spPr bwMode="auto">
            <a:xfrm>
              <a:off x="-2" y="1"/>
              <a:ext cx="19837" cy="19999"/>
            </a:xfrm>
            <a:custGeom>
              <a:avLst/>
              <a:gdLst>
                <a:gd name="T0" fmla="*/ 16283 w 20000"/>
                <a:gd name="T1" fmla="*/ 0 h 20000"/>
                <a:gd name="T2" fmla="*/ 16283 w 20000"/>
                <a:gd name="T3" fmla="*/ 19965 h 20000"/>
                <a:gd name="T4" fmla="*/ 0 w 20000"/>
                <a:gd name="T5" fmla="*/ 19965 h 20000"/>
                <a:gd name="T6" fmla="*/ 0 w 20000"/>
                <a:gd name="T7" fmla="*/ 0 h 20000"/>
                <a:gd name="T8" fmla="*/ 16283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81" y="0"/>
                  </a:moveTo>
                  <a:lnTo>
                    <a:pt x="19981" y="19990"/>
                  </a:lnTo>
                  <a:lnTo>
                    <a:pt x="0" y="19990"/>
                  </a:lnTo>
                  <a:lnTo>
                    <a:pt x="0" y="0"/>
                  </a:lnTo>
                  <a:lnTo>
                    <a:pt x="19981" y="0"/>
                  </a:lnTo>
                  <a:close/>
                </a:path>
              </a:pathLst>
            </a:custGeom>
            <a:solidFill>
              <a:srgbClr val="4DB3E6"/>
            </a:solidFill>
            <a:ln w="3175">
              <a:solidFill>
                <a:srgbClr val="4DB3E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80" name="Freeform 292"/>
            <p:cNvSpPr>
              <a:spLocks/>
            </p:cNvSpPr>
            <p:nvPr/>
          </p:nvSpPr>
          <p:spPr bwMode="auto">
            <a:xfrm>
              <a:off x="35" y="22"/>
              <a:ext cx="19966" cy="2493"/>
            </a:xfrm>
            <a:custGeom>
              <a:avLst/>
              <a:gdLst>
                <a:gd name="T0" fmla="*/ 19147 w 20000"/>
                <a:gd name="T1" fmla="*/ 0 h 20000"/>
                <a:gd name="T2" fmla="*/ 19147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19147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81" y="0"/>
                  </a:moveTo>
                  <a:lnTo>
                    <a:pt x="19981" y="19916"/>
                  </a:lnTo>
                  <a:lnTo>
                    <a:pt x="0" y="19916"/>
                  </a:lnTo>
                  <a:lnTo>
                    <a:pt x="0" y="0"/>
                  </a:lnTo>
                  <a:lnTo>
                    <a:pt x="19981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81" name="Freeform 291"/>
            <p:cNvSpPr>
              <a:spLocks/>
            </p:cNvSpPr>
            <p:nvPr/>
          </p:nvSpPr>
          <p:spPr bwMode="auto">
            <a:xfrm>
              <a:off x="35" y="2536"/>
              <a:ext cx="19966" cy="2515"/>
            </a:xfrm>
            <a:custGeom>
              <a:avLst/>
              <a:gdLst>
                <a:gd name="T0" fmla="*/ 19147 w 20000"/>
                <a:gd name="T1" fmla="*/ 0 h 20000"/>
                <a:gd name="T2" fmla="*/ 19147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19147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81" y="0"/>
                  </a:moveTo>
                  <a:lnTo>
                    <a:pt x="19981" y="19917"/>
                  </a:lnTo>
                  <a:lnTo>
                    <a:pt x="0" y="19917"/>
                  </a:lnTo>
                  <a:lnTo>
                    <a:pt x="0" y="0"/>
                  </a:lnTo>
                  <a:lnTo>
                    <a:pt x="19981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82" name="Freeform 290"/>
            <p:cNvSpPr>
              <a:spLocks/>
            </p:cNvSpPr>
            <p:nvPr/>
          </p:nvSpPr>
          <p:spPr bwMode="auto">
            <a:xfrm>
              <a:off x="35" y="5009"/>
              <a:ext cx="19966" cy="2493"/>
            </a:xfrm>
            <a:custGeom>
              <a:avLst/>
              <a:gdLst>
                <a:gd name="T0" fmla="*/ 19147 w 20000"/>
                <a:gd name="T1" fmla="*/ 0 h 20000"/>
                <a:gd name="T2" fmla="*/ 19147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19147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81" y="0"/>
                  </a:moveTo>
                  <a:lnTo>
                    <a:pt x="19981" y="19916"/>
                  </a:lnTo>
                  <a:lnTo>
                    <a:pt x="0" y="19916"/>
                  </a:lnTo>
                  <a:lnTo>
                    <a:pt x="0" y="0"/>
                  </a:lnTo>
                  <a:lnTo>
                    <a:pt x="19981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83" name="Freeform 289"/>
            <p:cNvSpPr>
              <a:spLocks/>
            </p:cNvSpPr>
            <p:nvPr/>
          </p:nvSpPr>
          <p:spPr bwMode="auto">
            <a:xfrm>
              <a:off x="35" y="7512"/>
              <a:ext cx="19966" cy="2494"/>
            </a:xfrm>
            <a:custGeom>
              <a:avLst/>
              <a:gdLst>
                <a:gd name="T0" fmla="*/ 19147 w 20000"/>
                <a:gd name="T1" fmla="*/ 0 h 20000"/>
                <a:gd name="T2" fmla="*/ 19147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19147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81" y="0"/>
                  </a:moveTo>
                  <a:lnTo>
                    <a:pt x="19981" y="19916"/>
                  </a:lnTo>
                  <a:lnTo>
                    <a:pt x="0" y="19916"/>
                  </a:lnTo>
                  <a:lnTo>
                    <a:pt x="0" y="0"/>
                  </a:lnTo>
                  <a:lnTo>
                    <a:pt x="19981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84" name="Freeform 288"/>
            <p:cNvSpPr>
              <a:spLocks/>
            </p:cNvSpPr>
            <p:nvPr/>
          </p:nvSpPr>
          <p:spPr bwMode="auto">
            <a:xfrm>
              <a:off x="35" y="10006"/>
              <a:ext cx="19966" cy="2493"/>
            </a:xfrm>
            <a:custGeom>
              <a:avLst/>
              <a:gdLst>
                <a:gd name="T0" fmla="*/ 19147 w 20000"/>
                <a:gd name="T1" fmla="*/ 0 h 20000"/>
                <a:gd name="T2" fmla="*/ 19147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19147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81" y="0"/>
                  </a:moveTo>
                  <a:lnTo>
                    <a:pt x="19981" y="19916"/>
                  </a:lnTo>
                  <a:lnTo>
                    <a:pt x="0" y="19916"/>
                  </a:lnTo>
                  <a:lnTo>
                    <a:pt x="0" y="0"/>
                  </a:lnTo>
                  <a:lnTo>
                    <a:pt x="19981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85" name="Freeform 287"/>
            <p:cNvSpPr>
              <a:spLocks/>
            </p:cNvSpPr>
            <p:nvPr/>
          </p:nvSpPr>
          <p:spPr bwMode="auto">
            <a:xfrm>
              <a:off x="35" y="12510"/>
              <a:ext cx="19966" cy="4997"/>
            </a:xfrm>
            <a:custGeom>
              <a:avLst/>
              <a:gdLst>
                <a:gd name="T0" fmla="*/ 19147 w 20000"/>
                <a:gd name="T1" fmla="*/ 0 h 20000"/>
                <a:gd name="T2" fmla="*/ 19147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19147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81" y="0"/>
                  </a:moveTo>
                  <a:lnTo>
                    <a:pt x="19981" y="19958"/>
                  </a:lnTo>
                  <a:lnTo>
                    <a:pt x="0" y="19958"/>
                  </a:lnTo>
                  <a:lnTo>
                    <a:pt x="0" y="0"/>
                  </a:lnTo>
                  <a:lnTo>
                    <a:pt x="19981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86" name="Freeform 286"/>
            <p:cNvSpPr>
              <a:spLocks/>
            </p:cNvSpPr>
            <p:nvPr/>
          </p:nvSpPr>
          <p:spPr bwMode="auto">
            <a:xfrm>
              <a:off x="35" y="17507"/>
              <a:ext cx="19966" cy="2493"/>
            </a:xfrm>
            <a:custGeom>
              <a:avLst/>
              <a:gdLst>
                <a:gd name="T0" fmla="*/ 19147 w 20000"/>
                <a:gd name="T1" fmla="*/ 0 h 20000"/>
                <a:gd name="T2" fmla="*/ 19147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19147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81" y="0"/>
                  </a:moveTo>
                  <a:lnTo>
                    <a:pt x="19981" y="19916"/>
                  </a:lnTo>
                  <a:lnTo>
                    <a:pt x="0" y="19916"/>
                  </a:lnTo>
                  <a:lnTo>
                    <a:pt x="0" y="0"/>
                  </a:lnTo>
                  <a:lnTo>
                    <a:pt x="19981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87" name="Rectangle 285"/>
            <p:cNvSpPr>
              <a:spLocks noChangeArrowheads="1"/>
            </p:cNvSpPr>
            <p:nvPr/>
          </p:nvSpPr>
          <p:spPr bwMode="auto">
            <a:xfrm>
              <a:off x="8890" y="12510"/>
              <a:ext cx="2237" cy="542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indent="228600"/>
              <a:r>
                <a:rPr lang="en-US" sz="700" b="1">
                  <a:solidFill>
                    <a:srgbClr val="000000"/>
                  </a:solidFill>
                  <a:latin typeface="Courier"/>
                </a:rPr>
                <a:t>.</a:t>
              </a:r>
              <a:endParaRPr lang="en-US" sz="1000">
                <a:solidFill>
                  <a:srgbClr val="000000"/>
                </a:solidFill>
                <a:latin typeface="Times"/>
              </a:endParaRPr>
            </a:p>
            <a:p>
              <a:pPr indent="228600" eaLnBrk="0" hangingPunct="0"/>
              <a:r>
                <a:rPr lang="en-US" sz="700" b="1">
                  <a:solidFill>
                    <a:srgbClr val="000000"/>
                  </a:solidFill>
                  <a:latin typeface="Courier"/>
                </a:rPr>
                <a:t>.</a:t>
              </a:r>
              <a:endParaRPr lang="en-US" sz="1000">
                <a:solidFill>
                  <a:srgbClr val="000000"/>
                </a:solidFill>
                <a:latin typeface="Times"/>
              </a:endParaRPr>
            </a:p>
            <a:p>
              <a:pPr indent="228600" eaLnBrk="0" hangingPunct="0"/>
              <a:r>
                <a:rPr lang="en-US" sz="700" b="1">
                  <a:solidFill>
                    <a:srgbClr val="000000"/>
                  </a:solidFill>
                  <a:latin typeface="Courier"/>
                </a:rPr>
                <a:t>.</a:t>
              </a:r>
              <a:endParaRPr lang="en-US" sz="1000">
                <a:solidFill>
                  <a:srgbClr val="000000"/>
                </a:solidFill>
                <a:latin typeface="Times"/>
              </a:endParaRPr>
            </a:p>
            <a:p>
              <a:pPr indent="228600" eaLnBrk="0" hangingPunct="0"/>
              <a:endParaRPr lang="en-US"/>
            </a:p>
          </p:txBody>
        </p:sp>
      </p:grpSp>
      <p:grpSp>
        <p:nvGrpSpPr>
          <p:cNvPr id="11" name="Group 233"/>
          <p:cNvGrpSpPr>
            <a:grpSpLocks/>
          </p:cNvGrpSpPr>
          <p:nvPr/>
        </p:nvGrpSpPr>
        <p:grpSpPr bwMode="auto">
          <a:xfrm>
            <a:off x="7907338" y="4349750"/>
            <a:ext cx="779462" cy="874713"/>
            <a:chOff x="0" y="0"/>
            <a:chExt cx="20000" cy="20001"/>
          </a:xfrm>
        </p:grpSpPr>
        <p:sp>
          <p:nvSpPr>
            <p:cNvPr id="71767" name="Freeform 244"/>
            <p:cNvSpPr>
              <a:spLocks/>
            </p:cNvSpPr>
            <p:nvPr/>
          </p:nvSpPr>
          <p:spPr bwMode="auto">
            <a:xfrm>
              <a:off x="0" y="0"/>
              <a:ext cx="19834" cy="19969"/>
            </a:xfrm>
            <a:custGeom>
              <a:avLst/>
              <a:gdLst>
                <a:gd name="T0" fmla="*/ 16223 w 20000"/>
                <a:gd name="T1" fmla="*/ 0 h 20000"/>
                <a:gd name="T2" fmla="*/ 16223 w 20000"/>
                <a:gd name="T3" fmla="*/ 19229 h 20000"/>
                <a:gd name="T4" fmla="*/ 0 w 20000"/>
                <a:gd name="T5" fmla="*/ 19229 h 20000"/>
                <a:gd name="T6" fmla="*/ 0 w 20000"/>
                <a:gd name="T7" fmla="*/ 0 h 20000"/>
                <a:gd name="T8" fmla="*/ 16223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81" y="0"/>
                  </a:moveTo>
                  <a:lnTo>
                    <a:pt x="19981" y="19990"/>
                  </a:lnTo>
                  <a:lnTo>
                    <a:pt x="0" y="19990"/>
                  </a:lnTo>
                  <a:lnTo>
                    <a:pt x="0" y="0"/>
                  </a:lnTo>
                  <a:lnTo>
                    <a:pt x="19981" y="0"/>
                  </a:lnTo>
                  <a:close/>
                </a:path>
              </a:pathLst>
            </a:custGeom>
            <a:solidFill>
              <a:srgbClr val="4DB3E6"/>
            </a:solidFill>
            <a:ln w="3175">
              <a:solidFill>
                <a:srgbClr val="4DB3E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68" name="Freeform 243"/>
            <p:cNvSpPr>
              <a:spLocks/>
            </p:cNvSpPr>
            <p:nvPr/>
          </p:nvSpPr>
          <p:spPr bwMode="auto">
            <a:xfrm>
              <a:off x="37" y="21"/>
              <a:ext cx="19963" cy="2490"/>
            </a:xfrm>
            <a:custGeom>
              <a:avLst/>
              <a:gdLst>
                <a:gd name="T0" fmla="*/ 19077 w 20000"/>
                <a:gd name="T1" fmla="*/ 0 h 20000"/>
                <a:gd name="T2" fmla="*/ 19077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19077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81" y="0"/>
                  </a:moveTo>
                  <a:lnTo>
                    <a:pt x="19981" y="19916"/>
                  </a:lnTo>
                  <a:lnTo>
                    <a:pt x="0" y="19916"/>
                  </a:lnTo>
                  <a:lnTo>
                    <a:pt x="0" y="0"/>
                  </a:lnTo>
                  <a:lnTo>
                    <a:pt x="19981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69" name="Freeform 242"/>
            <p:cNvSpPr>
              <a:spLocks/>
            </p:cNvSpPr>
            <p:nvPr/>
          </p:nvSpPr>
          <p:spPr bwMode="auto">
            <a:xfrm>
              <a:off x="37" y="2531"/>
              <a:ext cx="19963" cy="2511"/>
            </a:xfrm>
            <a:custGeom>
              <a:avLst/>
              <a:gdLst>
                <a:gd name="T0" fmla="*/ 19077 w 20000"/>
                <a:gd name="T1" fmla="*/ 0 h 20000"/>
                <a:gd name="T2" fmla="*/ 19077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19077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81" y="0"/>
                  </a:moveTo>
                  <a:lnTo>
                    <a:pt x="19981" y="19917"/>
                  </a:lnTo>
                  <a:lnTo>
                    <a:pt x="0" y="19917"/>
                  </a:lnTo>
                  <a:lnTo>
                    <a:pt x="0" y="0"/>
                  </a:lnTo>
                  <a:lnTo>
                    <a:pt x="19981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1770" name="Group 234"/>
            <p:cNvGrpSpPr>
              <a:grpSpLocks/>
            </p:cNvGrpSpPr>
            <p:nvPr/>
          </p:nvGrpSpPr>
          <p:grpSpPr bwMode="auto">
            <a:xfrm>
              <a:off x="37" y="5042"/>
              <a:ext cx="19963" cy="14959"/>
              <a:chOff x="-4" y="-1"/>
              <a:chExt cx="20008" cy="20001"/>
            </a:xfrm>
          </p:grpSpPr>
          <p:sp>
            <p:nvSpPr>
              <p:cNvPr id="71771" name="Rectangle 241"/>
              <p:cNvSpPr>
                <a:spLocks noChangeArrowheads="1"/>
              </p:cNvSpPr>
              <p:nvPr/>
            </p:nvSpPr>
            <p:spPr bwMode="auto">
              <a:xfrm>
                <a:off x="8314" y="10112"/>
                <a:ext cx="2242" cy="7286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indent="228600"/>
                <a:r>
                  <a:rPr lang="en-US" sz="700" b="1">
                    <a:solidFill>
                      <a:srgbClr val="000000"/>
                    </a:solidFill>
                    <a:latin typeface="Courier"/>
                  </a:rPr>
                  <a:t>.</a:t>
                </a:r>
                <a:endParaRPr lang="en-US" sz="1000">
                  <a:solidFill>
                    <a:srgbClr val="000000"/>
                  </a:solidFill>
                  <a:latin typeface="Times"/>
                </a:endParaRPr>
              </a:p>
              <a:p>
                <a:pPr indent="228600" eaLnBrk="0" hangingPunct="0"/>
                <a:r>
                  <a:rPr lang="en-US" sz="700" b="1">
                    <a:solidFill>
                      <a:srgbClr val="000000"/>
                    </a:solidFill>
                    <a:latin typeface="Courier"/>
                  </a:rPr>
                  <a:t>.</a:t>
                </a:r>
                <a:endParaRPr lang="en-US" sz="1000">
                  <a:solidFill>
                    <a:srgbClr val="000000"/>
                  </a:solidFill>
                  <a:latin typeface="Times"/>
                </a:endParaRPr>
              </a:p>
              <a:p>
                <a:pPr indent="228600" eaLnBrk="0" hangingPunct="0"/>
                <a:r>
                  <a:rPr lang="en-US" sz="700" b="1">
                    <a:solidFill>
                      <a:srgbClr val="000000"/>
                    </a:solidFill>
                    <a:latin typeface="Courier"/>
                  </a:rPr>
                  <a:t>.</a:t>
                </a:r>
                <a:endParaRPr lang="en-US" sz="1000">
                  <a:solidFill>
                    <a:srgbClr val="000000"/>
                  </a:solidFill>
                  <a:latin typeface="Times"/>
                </a:endParaRPr>
              </a:p>
              <a:p>
                <a:pPr indent="228600" eaLnBrk="0" hangingPunct="0"/>
                <a:endParaRPr lang="en-US"/>
              </a:p>
            </p:txBody>
          </p:sp>
          <p:sp>
            <p:nvSpPr>
              <p:cNvPr id="71772" name="Freeform 240"/>
              <p:cNvSpPr>
                <a:spLocks/>
              </p:cNvSpPr>
              <p:nvPr/>
            </p:nvSpPr>
            <p:spPr bwMode="auto">
              <a:xfrm>
                <a:off x="-4" y="-1"/>
                <a:ext cx="20008" cy="3330"/>
              </a:xfrm>
              <a:custGeom>
                <a:avLst/>
                <a:gdLst>
                  <a:gd name="T0" fmla="*/ 20181 w 20000"/>
                  <a:gd name="T1" fmla="*/ 0 h 20000"/>
                  <a:gd name="T2" fmla="*/ 20181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20181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916"/>
                    </a:lnTo>
                    <a:lnTo>
                      <a:pt x="0" y="19916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73" name="Freeform 239"/>
              <p:cNvSpPr>
                <a:spLocks/>
              </p:cNvSpPr>
              <p:nvPr/>
            </p:nvSpPr>
            <p:spPr bwMode="auto">
              <a:xfrm>
                <a:off x="-4" y="3329"/>
                <a:ext cx="20008" cy="3328"/>
              </a:xfrm>
              <a:custGeom>
                <a:avLst/>
                <a:gdLst>
                  <a:gd name="T0" fmla="*/ 20181 w 20000"/>
                  <a:gd name="T1" fmla="*/ 0 h 20000"/>
                  <a:gd name="T2" fmla="*/ 20181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20181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916"/>
                    </a:lnTo>
                    <a:lnTo>
                      <a:pt x="0" y="19916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74" name="Freeform 238"/>
              <p:cNvSpPr>
                <a:spLocks/>
              </p:cNvSpPr>
              <p:nvPr/>
            </p:nvSpPr>
            <p:spPr bwMode="auto">
              <a:xfrm>
                <a:off x="-4" y="6657"/>
                <a:ext cx="20008" cy="3329"/>
              </a:xfrm>
              <a:custGeom>
                <a:avLst/>
                <a:gdLst>
                  <a:gd name="T0" fmla="*/ 20181 w 20000"/>
                  <a:gd name="T1" fmla="*/ 0 h 20000"/>
                  <a:gd name="T2" fmla="*/ 20181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20181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916"/>
                    </a:lnTo>
                    <a:lnTo>
                      <a:pt x="0" y="19916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75" name="Freeform 237"/>
              <p:cNvSpPr>
                <a:spLocks/>
              </p:cNvSpPr>
              <p:nvPr/>
            </p:nvSpPr>
            <p:spPr bwMode="auto">
              <a:xfrm>
                <a:off x="-4" y="10000"/>
                <a:ext cx="20008" cy="6672"/>
              </a:xfrm>
              <a:custGeom>
                <a:avLst/>
                <a:gdLst>
                  <a:gd name="T0" fmla="*/ 20181 w 20000"/>
                  <a:gd name="T1" fmla="*/ 0 h 20000"/>
                  <a:gd name="T2" fmla="*/ 20181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20181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958"/>
                    </a:lnTo>
                    <a:lnTo>
                      <a:pt x="0" y="19958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76" name="Freeform 236"/>
              <p:cNvSpPr>
                <a:spLocks/>
              </p:cNvSpPr>
              <p:nvPr/>
            </p:nvSpPr>
            <p:spPr bwMode="auto">
              <a:xfrm>
                <a:off x="-4" y="16672"/>
                <a:ext cx="20008" cy="3328"/>
              </a:xfrm>
              <a:custGeom>
                <a:avLst/>
                <a:gdLst>
                  <a:gd name="T0" fmla="*/ 20181 w 20000"/>
                  <a:gd name="T1" fmla="*/ 0 h 20000"/>
                  <a:gd name="T2" fmla="*/ 20181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20181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916"/>
                    </a:lnTo>
                    <a:lnTo>
                      <a:pt x="0" y="19916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77" name="Rectangle 235"/>
              <p:cNvSpPr>
                <a:spLocks noChangeArrowheads="1"/>
              </p:cNvSpPr>
              <p:nvPr/>
            </p:nvSpPr>
            <p:spPr bwMode="auto">
              <a:xfrm>
                <a:off x="8870" y="10000"/>
                <a:ext cx="2242" cy="7244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indent="228600"/>
                <a:r>
                  <a:rPr lang="en-US" sz="700" b="1">
                    <a:solidFill>
                      <a:srgbClr val="000000"/>
                    </a:solidFill>
                    <a:latin typeface="Courier"/>
                  </a:rPr>
                  <a:t>.</a:t>
                </a:r>
                <a:endParaRPr lang="en-US" sz="1000">
                  <a:solidFill>
                    <a:srgbClr val="000000"/>
                  </a:solidFill>
                  <a:latin typeface="Times"/>
                </a:endParaRPr>
              </a:p>
              <a:p>
                <a:pPr indent="228600" eaLnBrk="0" hangingPunct="0"/>
                <a:r>
                  <a:rPr lang="en-US" sz="700" b="1">
                    <a:solidFill>
                      <a:srgbClr val="000000"/>
                    </a:solidFill>
                    <a:latin typeface="Courier"/>
                  </a:rPr>
                  <a:t>.</a:t>
                </a:r>
                <a:endParaRPr lang="en-US" sz="1000">
                  <a:solidFill>
                    <a:srgbClr val="000000"/>
                  </a:solidFill>
                  <a:latin typeface="Times"/>
                </a:endParaRPr>
              </a:p>
              <a:p>
                <a:pPr indent="228600" eaLnBrk="0" hangingPunct="0"/>
                <a:r>
                  <a:rPr lang="en-US" sz="700" b="1">
                    <a:solidFill>
                      <a:srgbClr val="000000"/>
                    </a:solidFill>
                    <a:latin typeface="Courier"/>
                  </a:rPr>
                  <a:t>.</a:t>
                </a:r>
                <a:endParaRPr lang="en-US" sz="1000">
                  <a:solidFill>
                    <a:srgbClr val="000000"/>
                  </a:solidFill>
                  <a:latin typeface="Times"/>
                </a:endParaRPr>
              </a:p>
              <a:p>
                <a:pPr indent="228600" eaLnBrk="0" hangingPunct="0"/>
                <a:endParaRPr lang="en-US"/>
              </a:p>
            </p:txBody>
          </p:sp>
        </p:grpSp>
      </p:grpSp>
      <p:grpSp>
        <p:nvGrpSpPr>
          <p:cNvPr id="13" name="Group 206"/>
          <p:cNvGrpSpPr>
            <a:grpSpLocks/>
          </p:cNvGrpSpPr>
          <p:nvPr/>
        </p:nvGrpSpPr>
        <p:grpSpPr bwMode="auto">
          <a:xfrm>
            <a:off x="7907338" y="2732088"/>
            <a:ext cx="911225" cy="300037"/>
            <a:chOff x="0" y="1"/>
            <a:chExt cx="20000" cy="19999"/>
          </a:xfrm>
        </p:grpSpPr>
        <p:grpSp>
          <p:nvGrpSpPr>
            <p:cNvPr id="71757" name="Group 213"/>
            <p:cNvGrpSpPr>
              <a:grpSpLocks/>
            </p:cNvGrpSpPr>
            <p:nvPr/>
          </p:nvGrpSpPr>
          <p:grpSpPr bwMode="auto">
            <a:xfrm>
              <a:off x="0" y="83"/>
              <a:ext cx="20000" cy="19917"/>
              <a:chOff x="0" y="3"/>
              <a:chExt cx="20000" cy="19997"/>
            </a:xfrm>
          </p:grpSpPr>
          <p:sp>
            <p:nvSpPr>
              <p:cNvPr id="71764" name="Oval 216"/>
              <p:cNvSpPr>
                <a:spLocks noChangeArrowheads="1"/>
              </p:cNvSpPr>
              <p:nvPr/>
            </p:nvSpPr>
            <p:spPr bwMode="auto">
              <a:xfrm>
                <a:off x="0" y="15011"/>
                <a:ext cx="20000" cy="4989"/>
              </a:xfrm>
              <a:prstGeom prst="ellipse">
                <a:avLst/>
              </a:pr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1765" name="Freeform 215"/>
              <p:cNvSpPr>
                <a:spLocks/>
              </p:cNvSpPr>
              <p:nvPr/>
            </p:nvSpPr>
            <p:spPr bwMode="auto">
              <a:xfrm>
                <a:off x="19" y="2559"/>
                <a:ext cx="19981" cy="14844"/>
              </a:xfrm>
              <a:custGeom>
                <a:avLst/>
                <a:gdLst>
                  <a:gd name="T0" fmla="*/ 19506 w 20000"/>
                  <a:gd name="T1" fmla="*/ 0 h 20000"/>
                  <a:gd name="T2" fmla="*/ 19506 w 20000"/>
                  <a:gd name="T3" fmla="*/ 12 h 20000"/>
                  <a:gd name="T4" fmla="*/ 0 w 20000"/>
                  <a:gd name="T5" fmla="*/ 12 h 20000"/>
                  <a:gd name="T6" fmla="*/ 0 w 20000"/>
                  <a:gd name="T7" fmla="*/ 0 h 20000"/>
                  <a:gd name="T8" fmla="*/ 19506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66" name="Oval 214"/>
              <p:cNvSpPr>
                <a:spLocks noChangeArrowheads="1"/>
              </p:cNvSpPr>
              <p:nvPr/>
            </p:nvSpPr>
            <p:spPr bwMode="auto">
              <a:xfrm>
                <a:off x="0" y="3"/>
                <a:ext cx="20000" cy="4989"/>
              </a:xfrm>
              <a:prstGeom prst="ellipse">
                <a:avLst/>
              </a:pr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sp>
          <p:nvSpPr>
            <p:cNvPr id="71758" name="Oval 212"/>
            <p:cNvSpPr>
              <a:spLocks noChangeArrowheads="1"/>
            </p:cNvSpPr>
            <p:nvPr/>
          </p:nvSpPr>
          <p:spPr bwMode="auto">
            <a:xfrm>
              <a:off x="0" y="14990"/>
              <a:ext cx="20000" cy="4969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1759" name="Freeform 211"/>
            <p:cNvSpPr>
              <a:spLocks/>
            </p:cNvSpPr>
            <p:nvPr/>
          </p:nvSpPr>
          <p:spPr bwMode="auto">
            <a:xfrm>
              <a:off x="19" y="2547"/>
              <a:ext cx="19981" cy="14784"/>
            </a:xfrm>
            <a:custGeom>
              <a:avLst/>
              <a:gdLst>
                <a:gd name="T0" fmla="*/ 19506 w 20000"/>
                <a:gd name="T1" fmla="*/ 0 h 20000"/>
                <a:gd name="T2" fmla="*/ 19506 w 20000"/>
                <a:gd name="T3" fmla="*/ 10 h 20000"/>
                <a:gd name="T4" fmla="*/ 0 w 20000"/>
                <a:gd name="T5" fmla="*/ 10 h 20000"/>
                <a:gd name="T6" fmla="*/ 0 w 20000"/>
                <a:gd name="T7" fmla="*/ 0 h 20000"/>
                <a:gd name="T8" fmla="*/ 19506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81" y="0"/>
                  </a:moveTo>
                  <a:lnTo>
                    <a:pt x="19981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81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60" name="Freeform 210"/>
            <p:cNvSpPr>
              <a:spLocks/>
            </p:cNvSpPr>
            <p:nvPr/>
          </p:nvSpPr>
          <p:spPr bwMode="auto">
            <a:xfrm>
              <a:off x="204" y="14949"/>
              <a:ext cx="19611" cy="2669"/>
            </a:xfrm>
            <a:custGeom>
              <a:avLst/>
              <a:gdLst>
                <a:gd name="T0" fmla="*/ 12230 w 20000"/>
                <a:gd name="T1" fmla="*/ 0 h 20000"/>
                <a:gd name="T2" fmla="*/ 1223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1223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81" y="0"/>
                  </a:moveTo>
                  <a:lnTo>
                    <a:pt x="19981" y="19692"/>
                  </a:lnTo>
                  <a:lnTo>
                    <a:pt x="0" y="19692"/>
                  </a:lnTo>
                  <a:lnTo>
                    <a:pt x="0" y="0"/>
                  </a:lnTo>
                  <a:lnTo>
                    <a:pt x="19981" y="0"/>
                  </a:lnTo>
                  <a:close/>
                </a:path>
              </a:pathLst>
            </a:custGeom>
            <a:solidFill>
              <a:srgbClr val="4DB3E6"/>
            </a:solidFill>
            <a:ln w="3175">
              <a:solidFill>
                <a:srgbClr val="4DB3E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61" name="Rectangle 209"/>
            <p:cNvSpPr>
              <a:spLocks noChangeArrowheads="1"/>
            </p:cNvSpPr>
            <p:nvPr/>
          </p:nvSpPr>
          <p:spPr bwMode="auto">
            <a:xfrm>
              <a:off x="5180" y="6530"/>
              <a:ext cx="9640" cy="1154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600">
                  <a:solidFill>
                    <a:srgbClr val="000000"/>
                  </a:solidFill>
                  <a:ea typeface="Mincho"/>
                  <a:cs typeface="Mincho"/>
                </a:rPr>
                <a:t>Disk</a:t>
              </a:r>
              <a:endParaRPr lang="en-US" sz="1600"/>
            </a:p>
          </p:txBody>
        </p:sp>
        <p:sp>
          <p:nvSpPr>
            <p:cNvPr id="71762" name="Freeform 208"/>
            <p:cNvSpPr>
              <a:spLocks/>
            </p:cNvSpPr>
            <p:nvPr/>
          </p:nvSpPr>
          <p:spPr bwMode="auto">
            <a:xfrm>
              <a:off x="148" y="2136"/>
              <a:ext cx="19759" cy="2752"/>
            </a:xfrm>
            <a:custGeom>
              <a:avLst/>
              <a:gdLst>
                <a:gd name="T0" fmla="*/ 14756 w 20000"/>
                <a:gd name="T1" fmla="*/ 0 h 20000"/>
                <a:gd name="T2" fmla="*/ 14756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14756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81" y="0"/>
                  </a:moveTo>
                  <a:lnTo>
                    <a:pt x="19981" y="19701"/>
                  </a:lnTo>
                  <a:lnTo>
                    <a:pt x="0" y="19701"/>
                  </a:lnTo>
                  <a:lnTo>
                    <a:pt x="0" y="0"/>
                  </a:lnTo>
                  <a:lnTo>
                    <a:pt x="19981" y="0"/>
                  </a:lnTo>
                  <a:close/>
                </a:path>
              </a:pathLst>
            </a:custGeom>
            <a:solidFill>
              <a:srgbClr val="4DB3E6"/>
            </a:solidFill>
            <a:ln w="3175">
              <a:solidFill>
                <a:srgbClr val="4DB3E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63" name="Oval 207"/>
            <p:cNvSpPr>
              <a:spLocks noChangeArrowheads="1"/>
            </p:cNvSpPr>
            <p:nvPr/>
          </p:nvSpPr>
          <p:spPr bwMode="auto">
            <a:xfrm>
              <a:off x="0" y="1"/>
              <a:ext cx="20000" cy="4969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15" name="Group 222"/>
          <p:cNvGrpSpPr>
            <a:grpSpLocks/>
          </p:cNvGrpSpPr>
          <p:nvPr/>
        </p:nvGrpSpPr>
        <p:grpSpPr bwMode="auto">
          <a:xfrm>
            <a:off x="6192838" y="4911725"/>
            <a:ext cx="969962" cy="300038"/>
            <a:chOff x="0" y="1"/>
            <a:chExt cx="20000" cy="19999"/>
          </a:xfrm>
        </p:grpSpPr>
        <p:grpSp>
          <p:nvGrpSpPr>
            <p:cNvPr id="71747" name="Group 229"/>
            <p:cNvGrpSpPr>
              <a:grpSpLocks/>
            </p:cNvGrpSpPr>
            <p:nvPr/>
          </p:nvGrpSpPr>
          <p:grpSpPr bwMode="auto">
            <a:xfrm>
              <a:off x="18" y="42"/>
              <a:ext cx="19982" cy="19958"/>
              <a:chOff x="0" y="2"/>
              <a:chExt cx="20000" cy="19998"/>
            </a:xfrm>
          </p:grpSpPr>
          <p:sp>
            <p:nvSpPr>
              <p:cNvPr id="71754" name="Oval 232"/>
              <p:cNvSpPr>
                <a:spLocks noChangeArrowheads="1"/>
              </p:cNvSpPr>
              <p:nvPr/>
            </p:nvSpPr>
            <p:spPr bwMode="auto">
              <a:xfrm>
                <a:off x="0" y="15021"/>
                <a:ext cx="20000" cy="4979"/>
              </a:xfrm>
              <a:prstGeom prst="ellipse">
                <a:avLst/>
              </a:pr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1755" name="Freeform 231"/>
              <p:cNvSpPr>
                <a:spLocks/>
              </p:cNvSpPr>
              <p:nvPr/>
            </p:nvSpPr>
            <p:spPr bwMode="auto">
              <a:xfrm>
                <a:off x="18" y="2553"/>
                <a:ext cx="19982" cy="14814"/>
              </a:xfrm>
              <a:custGeom>
                <a:avLst/>
                <a:gdLst>
                  <a:gd name="T0" fmla="*/ 19531 w 20000"/>
                  <a:gd name="T1" fmla="*/ 0 h 20000"/>
                  <a:gd name="T2" fmla="*/ 19531 w 20000"/>
                  <a:gd name="T3" fmla="*/ 11 h 20000"/>
                  <a:gd name="T4" fmla="*/ 0 w 20000"/>
                  <a:gd name="T5" fmla="*/ 11 h 20000"/>
                  <a:gd name="T6" fmla="*/ 0 w 20000"/>
                  <a:gd name="T7" fmla="*/ 0 h 20000"/>
                  <a:gd name="T8" fmla="*/ 19531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56" name="Oval 230"/>
              <p:cNvSpPr>
                <a:spLocks noChangeArrowheads="1"/>
              </p:cNvSpPr>
              <p:nvPr/>
            </p:nvSpPr>
            <p:spPr bwMode="auto">
              <a:xfrm>
                <a:off x="0" y="2"/>
                <a:ext cx="20000" cy="4979"/>
              </a:xfrm>
              <a:prstGeom prst="ellipse">
                <a:avLst/>
              </a:pr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sp>
          <p:nvSpPr>
            <p:cNvPr id="71748" name="Oval 228"/>
            <p:cNvSpPr>
              <a:spLocks noChangeArrowheads="1"/>
            </p:cNvSpPr>
            <p:nvPr/>
          </p:nvSpPr>
          <p:spPr bwMode="auto">
            <a:xfrm>
              <a:off x="0" y="14949"/>
              <a:ext cx="19982" cy="4969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1749" name="Freeform 227"/>
            <p:cNvSpPr>
              <a:spLocks/>
            </p:cNvSpPr>
            <p:nvPr/>
          </p:nvSpPr>
          <p:spPr bwMode="auto">
            <a:xfrm>
              <a:off x="18" y="2547"/>
              <a:ext cx="19964" cy="14784"/>
            </a:xfrm>
            <a:custGeom>
              <a:avLst/>
              <a:gdLst>
                <a:gd name="T0" fmla="*/ 19099 w 20000"/>
                <a:gd name="T1" fmla="*/ 0 h 20000"/>
                <a:gd name="T2" fmla="*/ 19099 w 20000"/>
                <a:gd name="T3" fmla="*/ 10 h 20000"/>
                <a:gd name="T4" fmla="*/ 0 w 20000"/>
                <a:gd name="T5" fmla="*/ 10 h 20000"/>
                <a:gd name="T6" fmla="*/ 0 w 20000"/>
                <a:gd name="T7" fmla="*/ 0 h 20000"/>
                <a:gd name="T8" fmla="*/ 19099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81" y="0"/>
                  </a:moveTo>
                  <a:lnTo>
                    <a:pt x="19981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81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50" name="Freeform 226"/>
            <p:cNvSpPr>
              <a:spLocks/>
            </p:cNvSpPr>
            <p:nvPr/>
          </p:nvSpPr>
          <p:spPr bwMode="auto">
            <a:xfrm>
              <a:off x="203" y="14949"/>
              <a:ext cx="19594" cy="2669"/>
            </a:xfrm>
            <a:custGeom>
              <a:avLst/>
              <a:gdLst>
                <a:gd name="T0" fmla="*/ 11968 w 20000"/>
                <a:gd name="T1" fmla="*/ 0 h 20000"/>
                <a:gd name="T2" fmla="*/ 11968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11968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81" y="0"/>
                  </a:moveTo>
                  <a:lnTo>
                    <a:pt x="19981" y="19692"/>
                  </a:lnTo>
                  <a:lnTo>
                    <a:pt x="0" y="19692"/>
                  </a:lnTo>
                  <a:lnTo>
                    <a:pt x="0" y="0"/>
                  </a:lnTo>
                  <a:lnTo>
                    <a:pt x="19981" y="0"/>
                  </a:lnTo>
                  <a:close/>
                </a:path>
              </a:pathLst>
            </a:custGeom>
            <a:solidFill>
              <a:srgbClr val="4DB3E6"/>
            </a:solidFill>
            <a:ln w="3175">
              <a:solidFill>
                <a:srgbClr val="4DB3E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51" name="Rectangle 225"/>
            <p:cNvSpPr>
              <a:spLocks noChangeArrowheads="1"/>
            </p:cNvSpPr>
            <p:nvPr/>
          </p:nvSpPr>
          <p:spPr bwMode="auto">
            <a:xfrm>
              <a:off x="5176" y="6489"/>
              <a:ext cx="9630" cy="1154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600">
                  <a:solidFill>
                    <a:srgbClr val="000000"/>
                  </a:solidFill>
                  <a:ea typeface="Mincho"/>
                  <a:cs typeface="Mincho"/>
                </a:rPr>
                <a:t>Disk</a:t>
              </a:r>
              <a:endParaRPr lang="en-US" sz="1600">
                <a:solidFill>
                  <a:srgbClr val="000000"/>
                </a:solidFill>
              </a:endParaRPr>
            </a:p>
            <a:p>
              <a:pPr eaLnBrk="0" hangingPunct="0"/>
              <a:endParaRPr lang="en-US" sz="1600"/>
            </a:p>
          </p:txBody>
        </p:sp>
        <p:sp>
          <p:nvSpPr>
            <p:cNvPr id="71752" name="Freeform 224"/>
            <p:cNvSpPr>
              <a:spLocks/>
            </p:cNvSpPr>
            <p:nvPr/>
          </p:nvSpPr>
          <p:spPr bwMode="auto">
            <a:xfrm>
              <a:off x="166" y="2095"/>
              <a:ext cx="19742" cy="2752"/>
            </a:xfrm>
            <a:custGeom>
              <a:avLst/>
              <a:gdLst>
                <a:gd name="T0" fmla="*/ 14444 w 20000"/>
                <a:gd name="T1" fmla="*/ 0 h 20000"/>
                <a:gd name="T2" fmla="*/ 14444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14444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81" y="0"/>
                  </a:moveTo>
                  <a:lnTo>
                    <a:pt x="19981" y="19701"/>
                  </a:lnTo>
                  <a:lnTo>
                    <a:pt x="0" y="19701"/>
                  </a:lnTo>
                  <a:lnTo>
                    <a:pt x="0" y="0"/>
                  </a:lnTo>
                  <a:lnTo>
                    <a:pt x="19981" y="0"/>
                  </a:lnTo>
                  <a:close/>
                </a:path>
              </a:pathLst>
            </a:custGeom>
            <a:solidFill>
              <a:srgbClr val="4DB3E6"/>
            </a:solidFill>
            <a:ln w="3175">
              <a:solidFill>
                <a:srgbClr val="4DB3E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53" name="Oval 223"/>
            <p:cNvSpPr>
              <a:spLocks noChangeArrowheads="1"/>
            </p:cNvSpPr>
            <p:nvPr/>
          </p:nvSpPr>
          <p:spPr bwMode="auto">
            <a:xfrm>
              <a:off x="0" y="1"/>
              <a:ext cx="19982" cy="4969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58400" name="Freeform 221"/>
          <p:cNvSpPr>
            <a:spLocks/>
          </p:cNvSpPr>
          <p:nvPr/>
        </p:nvSpPr>
        <p:spPr bwMode="auto">
          <a:xfrm>
            <a:off x="6632575" y="4646613"/>
            <a:ext cx="0" cy="295275"/>
          </a:xfrm>
          <a:custGeom>
            <a:avLst/>
            <a:gdLst>
              <a:gd name="T0" fmla="*/ 0 w 20000"/>
              <a:gd name="T1" fmla="*/ 0 h 20000"/>
              <a:gd name="T2" fmla="*/ 0 w 20000"/>
              <a:gd name="T3" fmla="*/ 2147483647 h 20000"/>
              <a:gd name="T4" fmla="*/ 0 60000 65536"/>
              <a:gd name="T5" fmla="*/ 0 60000 65536"/>
              <a:gd name="T6" fmla="*/ 0 w 20000"/>
              <a:gd name="T7" fmla="*/ 0 h 20000"/>
              <a:gd name="T8" fmla="*/ 0 w 20000"/>
              <a:gd name="T9" fmla="*/ 20000 h 200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000" h="20000">
                <a:moveTo>
                  <a:pt x="0" y="0"/>
                </a:moveTo>
                <a:lnTo>
                  <a:pt x="0" y="19958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 type="triangle" w="med" len="sm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401" name="Rectangle 350"/>
          <p:cNvSpPr>
            <a:spLocks noChangeArrowheads="1"/>
          </p:cNvSpPr>
          <p:nvPr/>
        </p:nvSpPr>
        <p:spPr bwMode="auto">
          <a:xfrm>
            <a:off x="6291263" y="5721350"/>
            <a:ext cx="6508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0000"/>
                </a:solidFill>
                <a:ea typeface="Mincho"/>
                <a:cs typeface="Mincho"/>
              </a:rPr>
              <a:t>CPU</a:t>
            </a:r>
          </a:p>
        </p:txBody>
      </p:sp>
      <p:grpSp>
        <p:nvGrpSpPr>
          <p:cNvPr id="17" name="Group 351"/>
          <p:cNvGrpSpPr>
            <a:grpSpLocks/>
          </p:cNvGrpSpPr>
          <p:nvPr/>
        </p:nvGrpSpPr>
        <p:grpSpPr bwMode="auto">
          <a:xfrm>
            <a:off x="7947025" y="2122488"/>
            <a:ext cx="911225" cy="301625"/>
            <a:chOff x="0" y="1"/>
            <a:chExt cx="20000" cy="19999"/>
          </a:xfrm>
        </p:grpSpPr>
        <p:grpSp>
          <p:nvGrpSpPr>
            <p:cNvPr id="71737" name="Group 352"/>
            <p:cNvGrpSpPr>
              <a:grpSpLocks/>
            </p:cNvGrpSpPr>
            <p:nvPr/>
          </p:nvGrpSpPr>
          <p:grpSpPr bwMode="auto">
            <a:xfrm>
              <a:off x="0" y="83"/>
              <a:ext cx="20000" cy="19917"/>
              <a:chOff x="0" y="3"/>
              <a:chExt cx="20000" cy="19997"/>
            </a:xfrm>
          </p:grpSpPr>
          <p:sp>
            <p:nvSpPr>
              <p:cNvPr id="71744" name="Oval 353"/>
              <p:cNvSpPr>
                <a:spLocks noChangeArrowheads="1"/>
              </p:cNvSpPr>
              <p:nvPr/>
            </p:nvSpPr>
            <p:spPr bwMode="auto">
              <a:xfrm>
                <a:off x="0" y="15011"/>
                <a:ext cx="20000" cy="4989"/>
              </a:xfrm>
              <a:prstGeom prst="ellipse">
                <a:avLst/>
              </a:pr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1745" name="Freeform 354"/>
              <p:cNvSpPr>
                <a:spLocks/>
              </p:cNvSpPr>
              <p:nvPr/>
            </p:nvSpPr>
            <p:spPr bwMode="auto">
              <a:xfrm>
                <a:off x="19" y="2559"/>
                <a:ext cx="19981" cy="14844"/>
              </a:xfrm>
              <a:custGeom>
                <a:avLst/>
                <a:gdLst>
                  <a:gd name="T0" fmla="*/ 19506 w 20000"/>
                  <a:gd name="T1" fmla="*/ 0 h 20000"/>
                  <a:gd name="T2" fmla="*/ 19506 w 20000"/>
                  <a:gd name="T3" fmla="*/ 12 h 20000"/>
                  <a:gd name="T4" fmla="*/ 0 w 20000"/>
                  <a:gd name="T5" fmla="*/ 12 h 20000"/>
                  <a:gd name="T6" fmla="*/ 0 w 20000"/>
                  <a:gd name="T7" fmla="*/ 0 h 20000"/>
                  <a:gd name="T8" fmla="*/ 19506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46" name="Oval 355"/>
              <p:cNvSpPr>
                <a:spLocks noChangeArrowheads="1"/>
              </p:cNvSpPr>
              <p:nvPr/>
            </p:nvSpPr>
            <p:spPr bwMode="auto">
              <a:xfrm>
                <a:off x="0" y="3"/>
                <a:ext cx="20000" cy="4989"/>
              </a:xfrm>
              <a:prstGeom prst="ellipse">
                <a:avLst/>
              </a:pr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sp>
          <p:nvSpPr>
            <p:cNvPr id="71738" name="Oval 356"/>
            <p:cNvSpPr>
              <a:spLocks noChangeArrowheads="1"/>
            </p:cNvSpPr>
            <p:nvPr/>
          </p:nvSpPr>
          <p:spPr bwMode="auto">
            <a:xfrm>
              <a:off x="0" y="14990"/>
              <a:ext cx="20000" cy="4969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1739" name="Freeform 357"/>
            <p:cNvSpPr>
              <a:spLocks/>
            </p:cNvSpPr>
            <p:nvPr/>
          </p:nvSpPr>
          <p:spPr bwMode="auto">
            <a:xfrm>
              <a:off x="19" y="2547"/>
              <a:ext cx="19981" cy="14784"/>
            </a:xfrm>
            <a:custGeom>
              <a:avLst/>
              <a:gdLst>
                <a:gd name="T0" fmla="*/ 19506 w 20000"/>
                <a:gd name="T1" fmla="*/ 0 h 20000"/>
                <a:gd name="T2" fmla="*/ 19506 w 20000"/>
                <a:gd name="T3" fmla="*/ 10 h 20000"/>
                <a:gd name="T4" fmla="*/ 0 w 20000"/>
                <a:gd name="T5" fmla="*/ 10 h 20000"/>
                <a:gd name="T6" fmla="*/ 0 w 20000"/>
                <a:gd name="T7" fmla="*/ 0 h 20000"/>
                <a:gd name="T8" fmla="*/ 19506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81" y="0"/>
                  </a:moveTo>
                  <a:lnTo>
                    <a:pt x="19981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81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40" name="Freeform 358"/>
            <p:cNvSpPr>
              <a:spLocks/>
            </p:cNvSpPr>
            <p:nvPr/>
          </p:nvSpPr>
          <p:spPr bwMode="auto">
            <a:xfrm>
              <a:off x="204" y="14949"/>
              <a:ext cx="19611" cy="2669"/>
            </a:xfrm>
            <a:custGeom>
              <a:avLst/>
              <a:gdLst>
                <a:gd name="T0" fmla="*/ 12230 w 20000"/>
                <a:gd name="T1" fmla="*/ 0 h 20000"/>
                <a:gd name="T2" fmla="*/ 1223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1223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81" y="0"/>
                  </a:moveTo>
                  <a:lnTo>
                    <a:pt x="19981" y="19692"/>
                  </a:lnTo>
                  <a:lnTo>
                    <a:pt x="0" y="19692"/>
                  </a:lnTo>
                  <a:lnTo>
                    <a:pt x="0" y="0"/>
                  </a:lnTo>
                  <a:lnTo>
                    <a:pt x="19981" y="0"/>
                  </a:lnTo>
                  <a:close/>
                </a:path>
              </a:pathLst>
            </a:custGeom>
            <a:solidFill>
              <a:srgbClr val="4DB3E6"/>
            </a:solidFill>
            <a:ln w="3175">
              <a:solidFill>
                <a:srgbClr val="4DB3E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41" name="Rectangle 359"/>
            <p:cNvSpPr>
              <a:spLocks noChangeArrowheads="1"/>
            </p:cNvSpPr>
            <p:nvPr/>
          </p:nvSpPr>
          <p:spPr bwMode="auto">
            <a:xfrm>
              <a:off x="5180" y="6530"/>
              <a:ext cx="9640" cy="1154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600">
                  <a:solidFill>
                    <a:srgbClr val="000000"/>
                  </a:solidFill>
                  <a:ea typeface="Mincho"/>
                  <a:cs typeface="Mincho"/>
                </a:rPr>
                <a:t>Disk</a:t>
              </a:r>
              <a:endParaRPr lang="en-US" sz="1600"/>
            </a:p>
          </p:txBody>
        </p:sp>
        <p:sp>
          <p:nvSpPr>
            <p:cNvPr id="71742" name="Freeform 360"/>
            <p:cNvSpPr>
              <a:spLocks/>
            </p:cNvSpPr>
            <p:nvPr/>
          </p:nvSpPr>
          <p:spPr bwMode="auto">
            <a:xfrm>
              <a:off x="148" y="2136"/>
              <a:ext cx="19759" cy="2752"/>
            </a:xfrm>
            <a:custGeom>
              <a:avLst/>
              <a:gdLst>
                <a:gd name="T0" fmla="*/ 14756 w 20000"/>
                <a:gd name="T1" fmla="*/ 0 h 20000"/>
                <a:gd name="T2" fmla="*/ 14756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14756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81" y="0"/>
                  </a:moveTo>
                  <a:lnTo>
                    <a:pt x="19981" y="19701"/>
                  </a:lnTo>
                  <a:lnTo>
                    <a:pt x="0" y="19701"/>
                  </a:lnTo>
                  <a:lnTo>
                    <a:pt x="0" y="0"/>
                  </a:lnTo>
                  <a:lnTo>
                    <a:pt x="19981" y="0"/>
                  </a:lnTo>
                  <a:close/>
                </a:path>
              </a:pathLst>
            </a:custGeom>
            <a:solidFill>
              <a:srgbClr val="4DB3E6"/>
            </a:solidFill>
            <a:ln w="3175">
              <a:solidFill>
                <a:srgbClr val="4DB3E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43" name="Oval 361"/>
            <p:cNvSpPr>
              <a:spLocks noChangeArrowheads="1"/>
            </p:cNvSpPr>
            <p:nvPr/>
          </p:nvSpPr>
          <p:spPr bwMode="auto">
            <a:xfrm>
              <a:off x="0" y="1"/>
              <a:ext cx="20000" cy="4969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19" name="Group 362"/>
          <p:cNvGrpSpPr>
            <a:grpSpLocks/>
          </p:cNvGrpSpPr>
          <p:nvPr/>
        </p:nvGrpSpPr>
        <p:grpSpPr bwMode="auto">
          <a:xfrm>
            <a:off x="7947025" y="1530350"/>
            <a:ext cx="911225" cy="301625"/>
            <a:chOff x="0" y="1"/>
            <a:chExt cx="20000" cy="19999"/>
          </a:xfrm>
        </p:grpSpPr>
        <p:grpSp>
          <p:nvGrpSpPr>
            <p:cNvPr id="71727" name="Group 363"/>
            <p:cNvGrpSpPr>
              <a:grpSpLocks/>
            </p:cNvGrpSpPr>
            <p:nvPr/>
          </p:nvGrpSpPr>
          <p:grpSpPr bwMode="auto">
            <a:xfrm>
              <a:off x="0" y="83"/>
              <a:ext cx="20000" cy="19917"/>
              <a:chOff x="0" y="3"/>
              <a:chExt cx="20000" cy="19997"/>
            </a:xfrm>
          </p:grpSpPr>
          <p:sp>
            <p:nvSpPr>
              <p:cNvPr id="71734" name="Oval 364"/>
              <p:cNvSpPr>
                <a:spLocks noChangeArrowheads="1"/>
              </p:cNvSpPr>
              <p:nvPr/>
            </p:nvSpPr>
            <p:spPr bwMode="auto">
              <a:xfrm>
                <a:off x="0" y="15011"/>
                <a:ext cx="20000" cy="4989"/>
              </a:xfrm>
              <a:prstGeom prst="ellipse">
                <a:avLst/>
              </a:pr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1735" name="Freeform 365"/>
              <p:cNvSpPr>
                <a:spLocks/>
              </p:cNvSpPr>
              <p:nvPr/>
            </p:nvSpPr>
            <p:spPr bwMode="auto">
              <a:xfrm>
                <a:off x="19" y="2559"/>
                <a:ext cx="19981" cy="14844"/>
              </a:xfrm>
              <a:custGeom>
                <a:avLst/>
                <a:gdLst>
                  <a:gd name="T0" fmla="*/ 19506 w 20000"/>
                  <a:gd name="T1" fmla="*/ 0 h 20000"/>
                  <a:gd name="T2" fmla="*/ 19506 w 20000"/>
                  <a:gd name="T3" fmla="*/ 12 h 20000"/>
                  <a:gd name="T4" fmla="*/ 0 w 20000"/>
                  <a:gd name="T5" fmla="*/ 12 h 20000"/>
                  <a:gd name="T6" fmla="*/ 0 w 20000"/>
                  <a:gd name="T7" fmla="*/ 0 h 20000"/>
                  <a:gd name="T8" fmla="*/ 19506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36" name="Oval 366"/>
              <p:cNvSpPr>
                <a:spLocks noChangeArrowheads="1"/>
              </p:cNvSpPr>
              <p:nvPr/>
            </p:nvSpPr>
            <p:spPr bwMode="auto">
              <a:xfrm>
                <a:off x="0" y="3"/>
                <a:ext cx="20000" cy="4989"/>
              </a:xfrm>
              <a:prstGeom prst="ellipse">
                <a:avLst/>
              </a:pr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sp>
          <p:nvSpPr>
            <p:cNvPr id="71728" name="Oval 367"/>
            <p:cNvSpPr>
              <a:spLocks noChangeArrowheads="1"/>
            </p:cNvSpPr>
            <p:nvPr/>
          </p:nvSpPr>
          <p:spPr bwMode="auto">
            <a:xfrm>
              <a:off x="0" y="14990"/>
              <a:ext cx="20000" cy="4969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1729" name="Freeform 368"/>
            <p:cNvSpPr>
              <a:spLocks/>
            </p:cNvSpPr>
            <p:nvPr/>
          </p:nvSpPr>
          <p:spPr bwMode="auto">
            <a:xfrm>
              <a:off x="19" y="2547"/>
              <a:ext cx="19981" cy="14784"/>
            </a:xfrm>
            <a:custGeom>
              <a:avLst/>
              <a:gdLst>
                <a:gd name="T0" fmla="*/ 19506 w 20000"/>
                <a:gd name="T1" fmla="*/ 0 h 20000"/>
                <a:gd name="T2" fmla="*/ 19506 w 20000"/>
                <a:gd name="T3" fmla="*/ 10 h 20000"/>
                <a:gd name="T4" fmla="*/ 0 w 20000"/>
                <a:gd name="T5" fmla="*/ 10 h 20000"/>
                <a:gd name="T6" fmla="*/ 0 w 20000"/>
                <a:gd name="T7" fmla="*/ 0 h 20000"/>
                <a:gd name="T8" fmla="*/ 19506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81" y="0"/>
                  </a:moveTo>
                  <a:lnTo>
                    <a:pt x="19981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81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30" name="Freeform 369"/>
            <p:cNvSpPr>
              <a:spLocks/>
            </p:cNvSpPr>
            <p:nvPr/>
          </p:nvSpPr>
          <p:spPr bwMode="auto">
            <a:xfrm>
              <a:off x="204" y="14949"/>
              <a:ext cx="19611" cy="2669"/>
            </a:xfrm>
            <a:custGeom>
              <a:avLst/>
              <a:gdLst>
                <a:gd name="T0" fmla="*/ 12230 w 20000"/>
                <a:gd name="T1" fmla="*/ 0 h 20000"/>
                <a:gd name="T2" fmla="*/ 1223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1223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81" y="0"/>
                  </a:moveTo>
                  <a:lnTo>
                    <a:pt x="19981" y="19692"/>
                  </a:lnTo>
                  <a:lnTo>
                    <a:pt x="0" y="19692"/>
                  </a:lnTo>
                  <a:lnTo>
                    <a:pt x="0" y="0"/>
                  </a:lnTo>
                  <a:lnTo>
                    <a:pt x="19981" y="0"/>
                  </a:lnTo>
                  <a:close/>
                </a:path>
              </a:pathLst>
            </a:custGeom>
            <a:solidFill>
              <a:srgbClr val="4DB3E6"/>
            </a:solidFill>
            <a:ln w="3175">
              <a:solidFill>
                <a:srgbClr val="4DB3E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31" name="Rectangle 370"/>
            <p:cNvSpPr>
              <a:spLocks noChangeArrowheads="1"/>
            </p:cNvSpPr>
            <p:nvPr/>
          </p:nvSpPr>
          <p:spPr bwMode="auto">
            <a:xfrm>
              <a:off x="5180" y="6530"/>
              <a:ext cx="9640" cy="1154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600">
                  <a:solidFill>
                    <a:srgbClr val="000000"/>
                  </a:solidFill>
                  <a:ea typeface="Mincho"/>
                  <a:cs typeface="Mincho"/>
                </a:rPr>
                <a:t>Disk</a:t>
              </a:r>
              <a:endParaRPr lang="en-US" sz="1600"/>
            </a:p>
          </p:txBody>
        </p:sp>
        <p:sp>
          <p:nvSpPr>
            <p:cNvPr id="71732" name="Freeform 371"/>
            <p:cNvSpPr>
              <a:spLocks/>
            </p:cNvSpPr>
            <p:nvPr/>
          </p:nvSpPr>
          <p:spPr bwMode="auto">
            <a:xfrm>
              <a:off x="148" y="2136"/>
              <a:ext cx="19759" cy="2752"/>
            </a:xfrm>
            <a:custGeom>
              <a:avLst/>
              <a:gdLst>
                <a:gd name="T0" fmla="*/ 14756 w 20000"/>
                <a:gd name="T1" fmla="*/ 0 h 20000"/>
                <a:gd name="T2" fmla="*/ 14756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14756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81" y="0"/>
                  </a:moveTo>
                  <a:lnTo>
                    <a:pt x="19981" y="19701"/>
                  </a:lnTo>
                  <a:lnTo>
                    <a:pt x="0" y="19701"/>
                  </a:lnTo>
                  <a:lnTo>
                    <a:pt x="0" y="0"/>
                  </a:lnTo>
                  <a:lnTo>
                    <a:pt x="19981" y="0"/>
                  </a:lnTo>
                  <a:close/>
                </a:path>
              </a:pathLst>
            </a:custGeom>
            <a:solidFill>
              <a:srgbClr val="4DB3E6"/>
            </a:solidFill>
            <a:ln w="3175">
              <a:solidFill>
                <a:srgbClr val="4DB3E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33" name="Oval 372"/>
            <p:cNvSpPr>
              <a:spLocks noChangeArrowheads="1"/>
            </p:cNvSpPr>
            <p:nvPr/>
          </p:nvSpPr>
          <p:spPr bwMode="auto">
            <a:xfrm>
              <a:off x="0" y="1"/>
              <a:ext cx="20000" cy="4969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21" name="Group 351"/>
          <p:cNvGrpSpPr>
            <a:grpSpLocks/>
          </p:cNvGrpSpPr>
          <p:nvPr/>
        </p:nvGrpSpPr>
        <p:grpSpPr bwMode="auto">
          <a:xfrm>
            <a:off x="7924800" y="3509963"/>
            <a:ext cx="911225" cy="300037"/>
            <a:chOff x="0" y="1"/>
            <a:chExt cx="20000" cy="19999"/>
          </a:xfrm>
        </p:grpSpPr>
        <p:grpSp>
          <p:nvGrpSpPr>
            <p:cNvPr id="71717" name="Group 352"/>
            <p:cNvGrpSpPr>
              <a:grpSpLocks/>
            </p:cNvGrpSpPr>
            <p:nvPr/>
          </p:nvGrpSpPr>
          <p:grpSpPr bwMode="auto">
            <a:xfrm>
              <a:off x="0" y="83"/>
              <a:ext cx="20000" cy="19917"/>
              <a:chOff x="0" y="3"/>
              <a:chExt cx="20000" cy="19997"/>
            </a:xfrm>
          </p:grpSpPr>
          <p:sp>
            <p:nvSpPr>
              <p:cNvPr id="71724" name="Oval 353"/>
              <p:cNvSpPr>
                <a:spLocks noChangeArrowheads="1"/>
              </p:cNvSpPr>
              <p:nvPr/>
            </p:nvSpPr>
            <p:spPr bwMode="auto">
              <a:xfrm>
                <a:off x="0" y="15011"/>
                <a:ext cx="20000" cy="4989"/>
              </a:xfrm>
              <a:prstGeom prst="ellipse">
                <a:avLst/>
              </a:pr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1725" name="Freeform 354"/>
              <p:cNvSpPr>
                <a:spLocks/>
              </p:cNvSpPr>
              <p:nvPr/>
            </p:nvSpPr>
            <p:spPr bwMode="auto">
              <a:xfrm>
                <a:off x="19" y="2559"/>
                <a:ext cx="19981" cy="14844"/>
              </a:xfrm>
              <a:custGeom>
                <a:avLst/>
                <a:gdLst>
                  <a:gd name="T0" fmla="*/ 19506 w 20000"/>
                  <a:gd name="T1" fmla="*/ 0 h 20000"/>
                  <a:gd name="T2" fmla="*/ 19506 w 20000"/>
                  <a:gd name="T3" fmla="*/ 12 h 20000"/>
                  <a:gd name="T4" fmla="*/ 0 w 20000"/>
                  <a:gd name="T5" fmla="*/ 12 h 20000"/>
                  <a:gd name="T6" fmla="*/ 0 w 20000"/>
                  <a:gd name="T7" fmla="*/ 0 h 20000"/>
                  <a:gd name="T8" fmla="*/ 19506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26" name="Oval 355"/>
              <p:cNvSpPr>
                <a:spLocks noChangeArrowheads="1"/>
              </p:cNvSpPr>
              <p:nvPr/>
            </p:nvSpPr>
            <p:spPr bwMode="auto">
              <a:xfrm>
                <a:off x="0" y="3"/>
                <a:ext cx="20000" cy="4989"/>
              </a:xfrm>
              <a:prstGeom prst="ellipse">
                <a:avLst/>
              </a:pr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sp>
          <p:nvSpPr>
            <p:cNvPr id="71718" name="Oval 356"/>
            <p:cNvSpPr>
              <a:spLocks noChangeArrowheads="1"/>
            </p:cNvSpPr>
            <p:nvPr/>
          </p:nvSpPr>
          <p:spPr bwMode="auto">
            <a:xfrm>
              <a:off x="0" y="14990"/>
              <a:ext cx="20000" cy="4969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1719" name="Freeform 357"/>
            <p:cNvSpPr>
              <a:spLocks/>
            </p:cNvSpPr>
            <p:nvPr/>
          </p:nvSpPr>
          <p:spPr bwMode="auto">
            <a:xfrm>
              <a:off x="19" y="2547"/>
              <a:ext cx="19981" cy="14784"/>
            </a:xfrm>
            <a:custGeom>
              <a:avLst/>
              <a:gdLst>
                <a:gd name="T0" fmla="*/ 19506 w 20000"/>
                <a:gd name="T1" fmla="*/ 0 h 20000"/>
                <a:gd name="T2" fmla="*/ 19506 w 20000"/>
                <a:gd name="T3" fmla="*/ 10 h 20000"/>
                <a:gd name="T4" fmla="*/ 0 w 20000"/>
                <a:gd name="T5" fmla="*/ 10 h 20000"/>
                <a:gd name="T6" fmla="*/ 0 w 20000"/>
                <a:gd name="T7" fmla="*/ 0 h 20000"/>
                <a:gd name="T8" fmla="*/ 19506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81" y="0"/>
                  </a:moveTo>
                  <a:lnTo>
                    <a:pt x="19981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81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20" name="Freeform 358"/>
            <p:cNvSpPr>
              <a:spLocks/>
            </p:cNvSpPr>
            <p:nvPr/>
          </p:nvSpPr>
          <p:spPr bwMode="auto">
            <a:xfrm>
              <a:off x="204" y="14949"/>
              <a:ext cx="19611" cy="2669"/>
            </a:xfrm>
            <a:custGeom>
              <a:avLst/>
              <a:gdLst>
                <a:gd name="T0" fmla="*/ 12230 w 20000"/>
                <a:gd name="T1" fmla="*/ 0 h 20000"/>
                <a:gd name="T2" fmla="*/ 1223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1223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81" y="0"/>
                  </a:moveTo>
                  <a:lnTo>
                    <a:pt x="19981" y="19692"/>
                  </a:lnTo>
                  <a:lnTo>
                    <a:pt x="0" y="19692"/>
                  </a:lnTo>
                  <a:lnTo>
                    <a:pt x="0" y="0"/>
                  </a:lnTo>
                  <a:lnTo>
                    <a:pt x="19981" y="0"/>
                  </a:lnTo>
                  <a:close/>
                </a:path>
              </a:pathLst>
            </a:custGeom>
            <a:solidFill>
              <a:srgbClr val="4DB3E6"/>
            </a:solidFill>
            <a:ln w="3175">
              <a:solidFill>
                <a:srgbClr val="4DB3E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21" name="Rectangle 359"/>
            <p:cNvSpPr>
              <a:spLocks noChangeArrowheads="1"/>
            </p:cNvSpPr>
            <p:nvPr/>
          </p:nvSpPr>
          <p:spPr bwMode="auto">
            <a:xfrm>
              <a:off x="5180" y="6530"/>
              <a:ext cx="9640" cy="1154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600">
                  <a:solidFill>
                    <a:srgbClr val="000000"/>
                  </a:solidFill>
                  <a:ea typeface="Mincho"/>
                  <a:cs typeface="Mincho"/>
                </a:rPr>
                <a:t>Disk</a:t>
              </a:r>
              <a:endParaRPr lang="en-US" sz="1600"/>
            </a:p>
          </p:txBody>
        </p:sp>
        <p:sp>
          <p:nvSpPr>
            <p:cNvPr id="71722" name="Freeform 360"/>
            <p:cNvSpPr>
              <a:spLocks/>
            </p:cNvSpPr>
            <p:nvPr/>
          </p:nvSpPr>
          <p:spPr bwMode="auto">
            <a:xfrm>
              <a:off x="148" y="2136"/>
              <a:ext cx="19759" cy="2752"/>
            </a:xfrm>
            <a:custGeom>
              <a:avLst/>
              <a:gdLst>
                <a:gd name="T0" fmla="*/ 14756 w 20000"/>
                <a:gd name="T1" fmla="*/ 0 h 20000"/>
                <a:gd name="T2" fmla="*/ 14756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14756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81" y="0"/>
                  </a:moveTo>
                  <a:lnTo>
                    <a:pt x="19981" y="19701"/>
                  </a:lnTo>
                  <a:lnTo>
                    <a:pt x="0" y="19701"/>
                  </a:lnTo>
                  <a:lnTo>
                    <a:pt x="0" y="0"/>
                  </a:lnTo>
                  <a:lnTo>
                    <a:pt x="19981" y="0"/>
                  </a:lnTo>
                  <a:close/>
                </a:path>
              </a:pathLst>
            </a:custGeom>
            <a:solidFill>
              <a:srgbClr val="4DB3E6"/>
            </a:solidFill>
            <a:ln w="3175">
              <a:solidFill>
                <a:srgbClr val="4DB3E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23" name="Oval 361"/>
            <p:cNvSpPr>
              <a:spLocks noChangeArrowheads="1"/>
            </p:cNvSpPr>
            <p:nvPr/>
          </p:nvSpPr>
          <p:spPr bwMode="auto">
            <a:xfrm>
              <a:off x="0" y="1"/>
              <a:ext cx="20000" cy="4969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8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8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5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5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58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58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5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5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58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58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58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8" dur="500"/>
                                        <p:tgtEl>
                                          <p:spTgt spid="58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58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0" dur="500"/>
                                        <p:tgtEl>
                                          <p:spTgt spid="58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5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/>
      <p:bldP spid="20485" grpId="0"/>
      <p:bldP spid="20486" grpId="0"/>
      <p:bldP spid="20487" grpId="0"/>
      <p:bldP spid="20488" grpId="0"/>
      <p:bldP spid="20489" grpId="0"/>
      <p:bldP spid="58378" grpId="0" animBg="1"/>
      <p:bldP spid="58379" grpId="0" animBg="1"/>
      <p:bldP spid="58380" grpId="0" animBg="1"/>
      <p:bldP spid="58381" grpId="0"/>
      <p:bldP spid="58382" grpId="0" animBg="1"/>
      <p:bldP spid="58383" grpId="0" animBg="1"/>
      <p:bldP spid="58384" grpId="0" animBg="1"/>
      <p:bldP spid="58385" grpId="0"/>
      <p:bldP spid="58386" grpId="0" animBg="1"/>
      <p:bldP spid="58387" grpId="0" animBg="1"/>
      <p:bldP spid="58388" grpId="0"/>
      <p:bldP spid="58389" grpId="0" animBg="1"/>
      <p:bldP spid="58390" grpId="0" animBg="1"/>
      <p:bldP spid="58395" grpId="0"/>
      <p:bldP spid="58400" grpId="0" animBg="1"/>
      <p:bldP spid="58401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דוגמא לשגיאת קומפילציה</a:t>
            </a:r>
          </a:p>
        </p:txBody>
      </p:sp>
      <p:sp>
        <p:nvSpPr>
          <p:cNvPr id="65539" name="TextBox 4"/>
          <p:cNvSpPr txBox="1">
            <a:spLocks noChangeArrowheads="1"/>
          </p:cNvSpPr>
          <p:nvPr/>
        </p:nvSpPr>
        <p:spPr bwMode="auto">
          <a:xfrm>
            <a:off x="304800" y="1447800"/>
            <a:ext cx="7772400" cy="535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/>
              <a:t>#include &lt;iostream&gt;</a:t>
            </a:r>
          </a:p>
          <a:p>
            <a:pPr algn="l"/>
            <a:r>
              <a:rPr lang="en-US"/>
              <a:t>using  namespace std;</a:t>
            </a:r>
          </a:p>
          <a:p>
            <a:pPr algn="l"/>
            <a:endParaRPr lang="he-IL"/>
          </a:p>
          <a:p>
            <a:pPr algn="l"/>
            <a:r>
              <a:rPr lang="en-US"/>
              <a:t>void foo(int x)</a:t>
            </a:r>
          </a:p>
          <a:p>
            <a:pPr algn="l"/>
            <a:r>
              <a:rPr lang="he-IL"/>
              <a:t>}</a:t>
            </a:r>
          </a:p>
          <a:p>
            <a:pPr algn="l"/>
            <a:r>
              <a:rPr lang="en-US"/>
              <a:t>      cout &lt;&lt; “x=“ &lt;&lt; x &lt;&lt; endl;</a:t>
            </a:r>
          </a:p>
          <a:p>
            <a:pPr algn="l"/>
            <a:r>
              <a:rPr lang="he-IL"/>
              <a:t>{</a:t>
            </a:r>
          </a:p>
          <a:p>
            <a:pPr algn="l"/>
            <a:endParaRPr lang="he-IL"/>
          </a:p>
          <a:p>
            <a:pPr algn="l"/>
            <a:r>
              <a:rPr lang="en-US"/>
              <a:t>void main()</a:t>
            </a:r>
          </a:p>
          <a:p>
            <a:pPr algn="l"/>
            <a:r>
              <a:rPr lang="en-US"/>
              <a:t>{</a:t>
            </a:r>
            <a:endParaRPr lang="he-IL"/>
          </a:p>
          <a:p>
            <a:pPr algn="l"/>
            <a:r>
              <a:rPr lang="nn-NO"/>
              <a:t>      for (i=0 ; i &lt; 5 ; i++)</a:t>
            </a:r>
          </a:p>
          <a:p>
            <a:pPr algn="l"/>
            <a:r>
              <a:rPr lang="en-US"/>
              <a:t>      </a:t>
            </a:r>
            <a:r>
              <a:rPr lang="he-IL"/>
              <a:t>}</a:t>
            </a:r>
          </a:p>
          <a:p>
            <a:pPr algn="l"/>
            <a:r>
              <a:rPr lang="en-US"/>
              <a:t>	cout &lt;&lt; i;</a:t>
            </a:r>
          </a:p>
          <a:p>
            <a:pPr algn="l"/>
            <a:r>
              <a:rPr lang="en-US"/>
              <a:t>	goo(i);</a:t>
            </a:r>
          </a:p>
          <a:p>
            <a:pPr algn="l"/>
            <a:r>
              <a:rPr lang="en-US"/>
              <a:t>      </a:t>
            </a:r>
            <a:r>
              <a:rPr lang="he-IL"/>
              <a:t>{</a:t>
            </a:r>
          </a:p>
          <a:p>
            <a:pPr algn="l"/>
            <a:r>
              <a:rPr lang="en-US"/>
              <a:t>}</a:t>
            </a:r>
            <a:endParaRPr lang="he-IL"/>
          </a:p>
          <a:p>
            <a:pPr algn="l"/>
            <a:endParaRPr lang="he-IL"/>
          </a:p>
          <a:p>
            <a:pPr algn="l"/>
            <a:endParaRPr lang="he-IL"/>
          </a:p>
          <a:p>
            <a:pPr algn="l"/>
            <a:endParaRPr lang="he-IL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343400" y="3657600"/>
            <a:ext cx="44196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rtl="1"/>
            <a:r>
              <a:rPr lang="he-IL" b="1">
                <a:solidFill>
                  <a:schemeClr val="bg1"/>
                </a:solidFill>
                <a:latin typeface="Verdana" pitchFamily="34" charset="0"/>
              </a:rPr>
              <a:t>נקבל את שגיאת הקומפילציה הבאה: </a:t>
            </a:r>
          </a:p>
          <a:p>
            <a:r>
              <a:rPr lang="es-ES" b="1">
                <a:solidFill>
                  <a:schemeClr val="bg1"/>
                </a:solidFill>
              </a:rPr>
              <a:t>error C2065: 'i' : undeclared identifier</a:t>
            </a:r>
            <a:endParaRPr lang="he-IL" b="1">
              <a:solidFill>
                <a:schemeClr val="bg1"/>
              </a:solidFill>
            </a:endParaRPr>
          </a:p>
          <a:p>
            <a:endParaRPr lang="he-IL" b="1">
              <a:solidFill>
                <a:schemeClr val="bg1"/>
              </a:solidFill>
            </a:endParaRPr>
          </a:p>
          <a:p>
            <a:endParaRPr lang="he-IL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581400" y="4572000"/>
            <a:ext cx="5181600" cy="990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rtl="1"/>
            <a:r>
              <a:rPr lang="he-IL" b="1">
                <a:solidFill>
                  <a:schemeClr val="bg1"/>
                </a:solidFill>
              </a:rPr>
              <a:t>הקומפיילר רק נותן אזהרה שהוא לא מוצא את </a:t>
            </a:r>
            <a:r>
              <a:rPr lang="en-US" b="1">
                <a:solidFill>
                  <a:schemeClr val="bg1"/>
                </a:solidFill>
              </a:rPr>
              <a:t>goo</a:t>
            </a:r>
            <a:r>
              <a:rPr lang="he-IL" b="1">
                <a:solidFill>
                  <a:schemeClr val="bg1"/>
                </a:solidFill>
              </a:rPr>
              <a:t>:</a:t>
            </a:r>
          </a:p>
          <a:p>
            <a:pPr rtl="1"/>
            <a:r>
              <a:rPr lang="en-US" b="1">
                <a:solidFill>
                  <a:schemeClr val="bg1"/>
                </a:solidFill>
              </a:rPr>
              <a:t>warning C4013: 'goo' undefined; assuming extern returning int</a:t>
            </a:r>
            <a:endParaRPr lang="he-IL" b="1">
              <a:solidFill>
                <a:schemeClr val="bg1"/>
              </a:solidFill>
            </a:endParaRPr>
          </a:p>
          <a:p>
            <a:pPr rtl="1"/>
            <a:endParaRPr lang="he-IL" b="1">
              <a:solidFill>
                <a:schemeClr val="bg1"/>
              </a:solidFill>
            </a:endParaRPr>
          </a:p>
          <a:p>
            <a:endParaRPr lang="he-IL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286000" y="5791200"/>
            <a:ext cx="6477000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rtl="1"/>
            <a:r>
              <a:rPr lang="he-IL" b="1">
                <a:solidFill>
                  <a:schemeClr val="bg1"/>
                </a:solidFill>
              </a:rPr>
              <a:t>במידה ויש שגיאות קומפילציה, הקומפיילר אינו ממשיך לתהליך לינקר</a:t>
            </a:r>
            <a:endParaRPr lang="es-ES" b="1">
              <a:solidFill>
                <a:schemeClr val="bg1"/>
              </a:solidFill>
            </a:endParaRPr>
          </a:p>
          <a:p>
            <a:endParaRPr lang="he-IL" b="1">
              <a:solidFill>
                <a:schemeClr val="bg1"/>
              </a:solidFill>
            </a:endParaRPr>
          </a:p>
          <a:p>
            <a:endParaRPr lang="he-IL" b="1">
              <a:solidFill>
                <a:schemeClr val="bg1"/>
              </a:solidFill>
              <a:latin typeface="Verdana" pitchFamily="34" charset="0"/>
            </a:endParaRPr>
          </a:p>
          <a:p>
            <a:endParaRPr lang="he-IL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727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ED9532AB-8028-45CD-BC77-EC9457F8D8D6}" type="slidenum">
              <a:rPr lang="he-IL" smtClean="0">
                <a:cs typeface="Arial" pitchFamily="34" charset="0"/>
              </a:rPr>
              <a:pPr algn="r" rtl="1"/>
              <a:t>71</a:t>
            </a:fld>
            <a:endParaRPr lang="he-IL" smtClean="0">
              <a:cs typeface="Arial" pitchFamily="34" charset="0"/>
            </a:endParaRPr>
          </a:p>
          <a:p>
            <a:pPr algn="r"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algn="r" rtl="1"/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5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65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655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655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655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655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דוגמא לשגיאת לינקר</a:t>
            </a:r>
          </a:p>
        </p:txBody>
      </p:sp>
      <p:sp>
        <p:nvSpPr>
          <p:cNvPr id="66563" name="TextBox 4"/>
          <p:cNvSpPr txBox="1">
            <a:spLocks noChangeArrowheads="1"/>
          </p:cNvSpPr>
          <p:nvPr/>
        </p:nvSpPr>
        <p:spPr bwMode="auto">
          <a:xfrm>
            <a:off x="304800" y="1447800"/>
            <a:ext cx="7772400" cy="535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/>
              <a:t>#include &lt;iostream&gt;</a:t>
            </a:r>
          </a:p>
          <a:p>
            <a:pPr algn="l"/>
            <a:r>
              <a:rPr lang="en-US"/>
              <a:t>using  namespace std;</a:t>
            </a:r>
          </a:p>
          <a:p>
            <a:pPr algn="l"/>
            <a:endParaRPr lang="he-IL"/>
          </a:p>
          <a:p>
            <a:pPr algn="l"/>
            <a:r>
              <a:rPr lang="en-US"/>
              <a:t>void foo(int x)</a:t>
            </a:r>
          </a:p>
          <a:p>
            <a:pPr algn="l"/>
            <a:r>
              <a:rPr lang="he-IL"/>
              <a:t>}</a:t>
            </a:r>
          </a:p>
          <a:p>
            <a:pPr algn="l"/>
            <a:r>
              <a:rPr lang="en-US"/>
              <a:t>      cout &lt;&lt; “x=“ &lt;&lt; x &lt;&lt; endl;</a:t>
            </a:r>
          </a:p>
          <a:p>
            <a:pPr algn="l"/>
            <a:r>
              <a:rPr lang="he-IL"/>
              <a:t>{</a:t>
            </a:r>
          </a:p>
          <a:p>
            <a:pPr algn="l"/>
            <a:endParaRPr lang="he-IL"/>
          </a:p>
          <a:p>
            <a:pPr algn="l"/>
            <a:r>
              <a:rPr lang="en-US"/>
              <a:t>void main()</a:t>
            </a:r>
          </a:p>
          <a:p>
            <a:pPr algn="l"/>
            <a:r>
              <a:rPr lang="en-US"/>
              <a:t>{</a:t>
            </a:r>
            <a:endParaRPr lang="he-IL"/>
          </a:p>
          <a:p>
            <a:pPr algn="l"/>
            <a:r>
              <a:rPr lang="nn-NO"/>
              <a:t>      for (int  i=0 ; i &lt; 5 ; i++)</a:t>
            </a:r>
          </a:p>
          <a:p>
            <a:pPr algn="l"/>
            <a:r>
              <a:rPr lang="en-US"/>
              <a:t>      </a:t>
            </a:r>
            <a:r>
              <a:rPr lang="he-IL"/>
              <a:t>}</a:t>
            </a:r>
          </a:p>
          <a:p>
            <a:pPr algn="l"/>
            <a:r>
              <a:rPr lang="en-US"/>
              <a:t>	cout &lt;&lt; i;</a:t>
            </a:r>
          </a:p>
          <a:p>
            <a:pPr algn="l"/>
            <a:r>
              <a:rPr lang="en-US"/>
              <a:t>	goo(i);</a:t>
            </a:r>
          </a:p>
          <a:p>
            <a:pPr algn="l"/>
            <a:r>
              <a:rPr lang="en-US"/>
              <a:t>      </a:t>
            </a:r>
            <a:r>
              <a:rPr lang="he-IL"/>
              <a:t>{</a:t>
            </a:r>
          </a:p>
          <a:p>
            <a:pPr algn="l"/>
            <a:r>
              <a:rPr lang="en-US"/>
              <a:t>}</a:t>
            </a:r>
            <a:endParaRPr lang="he-IL"/>
          </a:p>
          <a:p>
            <a:pPr algn="l"/>
            <a:endParaRPr lang="he-IL"/>
          </a:p>
          <a:p>
            <a:pPr algn="l"/>
            <a:endParaRPr lang="he-IL"/>
          </a:p>
          <a:p>
            <a:pPr algn="l"/>
            <a:endParaRPr lang="he-IL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581400" y="3962400"/>
            <a:ext cx="5181600" cy="1828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rtl="1"/>
            <a:r>
              <a:rPr lang="he-IL" b="1">
                <a:solidFill>
                  <a:schemeClr val="bg1"/>
                </a:solidFill>
              </a:rPr>
              <a:t>תוכנית זו מתקמפלת (אין שגיאות סינטקטיות בתוך הפונקציות) ולכן הקומפיילר עובר לתהליך הלינקר, ומוציא את השגיאה הבאה:</a:t>
            </a:r>
          </a:p>
          <a:p>
            <a:pPr rtl="1"/>
            <a:endParaRPr lang="he-IL" b="1">
              <a:solidFill>
                <a:schemeClr val="bg1"/>
              </a:solidFill>
            </a:endParaRPr>
          </a:p>
          <a:p>
            <a:r>
              <a:rPr lang="en-US" b="1">
                <a:solidFill>
                  <a:schemeClr val="bg1"/>
                </a:solidFill>
              </a:rPr>
              <a:t>error LNK2019: unresolved external symbol _goo referenced in function _main</a:t>
            </a:r>
            <a:endParaRPr lang="he-IL" b="1">
              <a:solidFill>
                <a:schemeClr val="bg1"/>
              </a:solidFill>
            </a:endParaRPr>
          </a:p>
          <a:p>
            <a:pPr rtl="1"/>
            <a:endParaRPr lang="he-IL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7373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90FA063B-F9EF-4F4D-AC9F-DB5B2923354D}" type="slidenum">
              <a:rPr lang="he-IL" smtClean="0">
                <a:cs typeface="Arial" pitchFamily="34" charset="0"/>
              </a:rPr>
              <a:pPr algn="r" rtl="1"/>
              <a:t>72</a:t>
            </a:fld>
            <a:endParaRPr lang="he-IL" smtClean="0">
              <a:cs typeface="Arial" pitchFamily="34" charset="0"/>
            </a:endParaRPr>
          </a:p>
          <a:p>
            <a:pPr algn="r"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algn="r" rtl="1"/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65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665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665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665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665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6656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נכון שזה נכון?? אז די!</a:t>
            </a:r>
          </a:p>
        </p:txBody>
      </p:sp>
      <p:sp>
        <p:nvSpPr>
          <p:cNvPr id="74755" name="TextBox 6"/>
          <p:cNvSpPr txBox="1">
            <a:spLocks noChangeArrowheads="1"/>
          </p:cNvSpPr>
          <p:nvPr/>
        </p:nvSpPr>
        <p:spPr bwMode="auto">
          <a:xfrm>
            <a:off x="395288" y="6013450"/>
            <a:ext cx="87487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600"/>
              <a:t>http://programmingpalace.files.wordpress.com/2011/12/smokingwarningforsoftwareengineers.jpg</a:t>
            </a:r>
            <a:endParaRPr lang="he-IL" sz="1600"/>
          </a:p>
        </p:txBody>
      </p:sp>
      <p:pic>
        <p:nvPicPr>
          <p:cNvPr id="8" name="Picture 4" descr="http://programmingpalace.files.wordpress.com/2011/12/smokingwarningforsoftwareengineer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981200"/>
            <a:ext cx="7958138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5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E8D15DAE-AA43-4311-AE2D-76161F777608}" type="slidenum">
              <a:rPr lang="he-IL" smtClean="0">
                <a:cs typeface="Arial" pitchFamily="34" charset="0"/>
              </a:rPr>
              <a:pPr algn="r" rtl="1"/>
              <a:t>73</a:t>
            </a:fld>
            <a:endParaRPr lang="he-IL" smtClean="0">
              <a:cs typeface="Arial" pitchFamily="34" charset="0"/>
            </a:endParaRPr>
          </a:p>
          <a:p>
            <a:pPr algn="r"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algn="r" rtl="1"/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סוגי משתנים</a:t>
            </a:r>
            <a:endParaRPr lang="en-US" smtClean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 sz="3200" smtClean="0"/>
          </a:p>
          <a:p>
            <a:r>
              <a:rPr lang="he-IL" sz="3200" smtClean="0"/>
              <a:t>משתנים מקומיים</a:t>
            </a:r>
          </a:p>
          <a:p>
            <a:endParaRPr lang="he-IL" sz="3200" smtClean="0"/>
          </a:p>
          <a:p>
            <a:r>
              <a:rPr lang="he-IL" sz="3200" smtClean="0"/>
              <a:t>משתנים סטטיים</a:t>
            </a:r>
          </a:p>
          <a:p>
            <a:endParaRPr lang="he-IL" sz="3200" smtClean="0"/>
          </a:p>
          <a:p>
            <a:r>
              <a:rPr lang="he-IL" sz="3200" smtClean="0"/>
              <a:t>משתנים גלובליים</a:t>
            </a:r>
            <a:endParaRPr lang="en-US" sz="3200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670F8F68-8068-4853-8814-61F87CF1020E}" type="slidenum">
              <a:rPr lang="he-IL" smtClean="0">
                <a:cs typeface="Arial" pitchFamily="34" charset="0"/>
              </a:rPr>
              <a:pPr algn="r" rtl="1"/>
              <a:t>74</a:t>
            </a:fld>
            <a:endParaRPr lang="he-IL" smtClean="0">
              <a:cs typeface="Arial" pitchFamily="34" charset="0"/>
            </a:endParaRPr>
          </a:p>
          <a:p>
            <a:pPr algn="r"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algn="r" rtl="1"/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משתנים מקומיים</a:t>
            </a:r>
            <a:endParaRPr lang="en-US" smtClean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he-IL" smtClean="0"/>
              <a:t>עד כה ראינו שכל הקוד שלנו מורכב מפונקציות</a:t>
            </a:r>
          </a:p>
          <a:p>
            <a:pPr>
              <a:lnSpc>
                <a:spcPct val="90000"/>
              </a:lnSpc>
            </a:pPr>
            <a:r>
              <a:rPr lang="he-IL" smtClean="0"/>
              <a:t>המשתנים שבתוך כל פונקציה (גם אלו שהועברו כפרמטרים) נקראים </a:t>
            </a:r>
            <a:r>
              <a:rPr lang="he-IL" b="1" smtClean="0"/>
              <a:t>משתנים מקומיים (לוקאליים)</a:t>
            </a:r>
            <a:r>
              <a:rPr lang="he-IL" smtClean="0"/>
              <a:t> וטווח ההכרה שלהם הוא רק בפונקציה בה הם מוגדרים</a:t>
            </a:r>
          </a:p>
          <a:p>
            <a:pPr>
              <a:lnSpc>
                <a:spcPct val="90000"/>
              </a:lnSpc>
            </a:pPr>
            <a:r>
              <a:rPr lang="he-IL" smtClean="0"/>
              <a:t>ערכו של משתנה לוקאלי נשמר כל עוד אנחנו בפונקציה, והוא נמחק ביציאה ממנה</a:t>
            </a:r>
          </a:p>
          <a:p>
            <a:pPr>
              <a:lnSpc>
                <a:spcPct val="90000"/>
              </a:lnSpc>
            </a:pPr>
            <a:r>
              <a:rPr lang="he-IL" smtClean="0"/>
              <a:t>משתנה לוקאלי מאוחסן במחסנית של הפונקציה</a:t>
            </a:r>
          </a:p>
          <a:p>
            <a:pPr>
              <a:lnSpc>
                <a:spcPct val="90000"/>
              </a:lnSpc>
            </a:pPr>
            <a:r>
              <a:rPr lang="he-IL" smtClean="0"/>
              <a:t>בכל קריאה חדשה לפונקציה המשתנים מאותחלים מחדש ונמחקים בסיום ביצוע הפונקציה</a:t>
            </a:r>
          </a:p>
          <a:p>
            <a:pPr>
              <a:lnSpc>
                <a:spcPct val="90000"/>
              </a:lnSpc>
            </a:pPr>
            <a:r>
              <a:rPr lang="he-IL" smtClean="0"/>
              <a:t>ערכו זבל במידה ולא אותחל</a:t>
            </a: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3DE7FD50-697F-4E52-9E97-E0653D07612B}" type="slidenum">
              <a:rPr lang="he-IL" smtClean="0">
                <a:cs typeface="Arial" pitchFamily="34" charset="0"/>
              </a:rPr>
              <a:pPr algn="r" rtl="1"/>
              <a:t>75</a:t>
            </a:fld>
            <a:endParaRPr lang="he-IL" smtClean="0">
              <a:cs typeface="Arial" pitchFamily="34" charset="0"/>
            </a:endParaRPr>
          </a:p>
          <a:p>
            <a:pPr algn="r"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algn="r" rtl="1"/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686800" cy="4530725"/>
          </a:xfrm>
        </p:spPr>
        <p:txBody>
          <a:bodyPr/>
          <a:lstStyle/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#include &lt;iostream&gt;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using namespace std;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8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int counter()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	static int count = 0;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	count++;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	return count;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}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8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void main()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	cout &lt;&lt; "'counter' was called “ &lt;&lt;                 &lt;&lt; “ times\n”</a:t>
            </a:r>
            <a:r>
              <a:rPr lang="en-US" sz="1800" smtClean="0"/>
              <a:t> </a:t>
            </a:r>
            <a:r>
              <a:rPr lang="en-US" sz="1800" noProof="1" smtClean="0"/>
              <a:t>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	cout &lt;&lt; "'counter' was called “ &lt;&lt;                 &lt;&lt; “ times\n”</a:t>
            </a:r>
            <a:r>
              <a:rPr lang="en-US" sz="1800" smtClean="0"/>
              <a:t> </a:t>
            </a:r>
            <a:r>
              <a:rPr lang="en-US" sz="1800" noProof="1" smtClean="0"/>
              <a:t>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    cout &lt;&lt; "'counter' was called “ &lt;&lt;                 &lt;&lt; “ times\n”</a:t>
            </a:r>
            <a:r>
              <a:rPr lang="en-US" sz="1800" smtClean="0"/>
              <a:t> </a:t>
            </a:r>
            <a:r>
              <a:rPr lang="en-US" sz="1800" noProof="1" smtClean="0"/>
              <a:t>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}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8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8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800" smtClean="0"/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משתנים סטטיים</a:t>
            </a:r>
            <a:endParaRPr lang="en-US" smtClean="0"/>
          </a:p>
        </p:txBody>
      </p:sp>
      <p:pic>
        <p:nvPicPr>
          <p:cNvPr id="778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5805488"/>
            <a:ext cx="3962400" cy="128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974" name="Rectangle 6"/>
          <p:cNvSpPr>
            <a:spLocks noChangeArrowheads="1"/>
          </p:cNvSpPr>
          <p:nvPr/>
        </p:nvSpPr>
        <p:spPr bwMode="auto">
          <a:xfrm>
            <a:off x="8153400" y="5715000"/>
            <a:ext cx="914400" cy="533400"/>
          </a:xfrm>
          <a:prstGeom prst="rect">
            <a:avLst/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main</a:t>
            </a:r>
          </a:p>
          <a:p>
            <a:r>
              <a:rPr lang="en-US"/>
              <a:t>( line 1)</a:t>
            </a:r>
          </a:p>
        </p:txBody>
      </p:sp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7467600" y="6186488"/>
            <a:ext cx="17526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/>
              <a:t>מחסנית הקריאות</a:t>
            </a:r>
            <a:endParaRPr lang="en-US"/>
          </a:p>
        </p:txBody>
      </p:sp>
      <p:sp>
        <p:nvSpPr>
          <p:cNvPr id="83977" name="Text Box 9"/>
          <p:cNvSpPr txBox="1">
            <a:spLocks noChangeArrowheads="1"/>
          </p:cNvSpPr>
          <p:nvPr/>
        </p:nvSpPr>
        <p:spPr bwMode="auto">
          <a:xfrm>
            <a:off x="6858000" y="3900488"/>
            <a:ext cx="1981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rtl="1">
              <a:spcBef>
                <a:spcPct val="50000"/>
              </a:spcBef>
            </a:pPr>
            <a:r>
              <a:rPr lang="he-IL"/>
              <a:t>הזיכרון של ה- </a:t>
            </a:r>
            <a:r>
              <a:rPr lang="en-US"/>
              <a:t>main</a:t>
            </a:r>
          </a:p>
        </p:txBody>
      </p:sp>
      <p:graphicFrame>
        <p:nvGraphicFramePr>
          <p:cNvPr id="58429" name="Group 61"/>
          <p:cNvGraphicFramePr>
            <a:graphicFrameLocks noGrp="1"/>
          </p:cNvGraphicFramePr>
          <p:nvPr/>
        </p:nvGraphicFramePr>
        <p:xfrm>
          <a:off x="6629400" y="3519488"/>
          <a:ext cx="2133600" cy="335280"/>
        </p:xfrm>
        <a:graphic>
          <a:graphicData uri="http://schemas.openxmlformats.org/drawingml/2006/table">
            <a:tbl>
              <a:tblPr/>
              <a:tblGrid>
                <a:gridCol w="981075"/>
                <a:gridCol w="619125"/>
                <a:gridCol w="533400"/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4072" name="Rectangle 104"/>
          <p:cNvSpPr>
            <a:spLocks noChangeArrowheads="1"/>
          </p:cNvSpPr>
          <p:nvPr/>
        </p:nvSpPr>
        <p:spPr bwMode="auto">
          <a:xfrm>
            <a:off x="8153400" y="5181600"/>
            <a:ext cx="914400" cy="533400"/>
          </a:xfrm>
          <a:prstGeom prst="rect">
            <a:avLst/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counter</a:t>
            </a:r>
          </a:p>
        </p:txBody>
      </p:sp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6858000" y="2895600"/>
            <a:ext cx="1981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rtl="1">
              <a:spcBef>
                <a:spcPct val="50000"/>
              </a:spcBef>
            </a:pPr>
            <a:r>
              <a:rPr lang="he-IL"/>
              <a:t>הזיכרון של </a:t>
            </a:r>
            <a:r>
              <a:rPr lang="en-US"/>
              <a:t>counter</a:t>
            </a:r>
          </a:p>
        </p:txBody>
      </p:sp>
      <p:graphicFrame>
        <p:nvGraphicFramePr>
          <p:cNvPr id="58432" name="Group 64"/>
          <p:cNvGraphicFramePr>
            <a:graphicFrameLocks noGrp="1"/>
          </p:cNvGraphicFramePr>
          <p:nvPr/>
        </p:nvGraphicFramePr>
        <p:xfrm>
          <a:off x="6629400" y="2514600"/>
          <a:ext cx="2133600" cy="335280"/>
        </p:xfrm>
        <a:graphic>
          <a:graphicData uri="http://schemas.openxmlformats.org/drawingml/2006/table">
            <a:tbl>
              <a:tblPr/>
              <a:tblGrid>
                <a:gridCol w="981075"/>
                <a:gridCol w="619125"/>
                <a:gridCol w="533400"/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440" name="Oval 72"/>
          <p:cNvSpPr>
            <a:spLocks noChangeArrowheads="1"/>
          </p:cNvSpPr>
          <p:nvPr/>
        </p:nvSpPr>
        <p:spPr bwMode="auto">
          <a:xfrm>
            <a:off x="2743200" y="3443288"/>
            <a:ext cx="3505200" cy="685800"/>
          </a:xfrm>
          <a:prstGeom prst="ellipse">
            <a:avLst/>
          </a:prstGeom>
          <a:solidFill>
            <a:srgbClr val="00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3200400" y="4052888"/>
            <a:ext cx="28956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rtl="1">
              <a:spcBef>
                <a:spcPct val="50000"/>
              </a:spcBef>
            </a:pPr>
            <a:r>
              <a:rPr lang="he-IL"/>
              <a:t>זיכרון ה- </a:t>
            </a:r>
            <a:r>
              <a:rPr lang="en-US"/>
              <a:t>data segment</a:t>
            </a:r>
          </a:p>
        </p:txBody>
      </p:sp>
      <p:sp>
        <p:nvSpPr>
          <p:cNvPr id="58442" name="Text Box 74"/>
          <p:cNvSpPr txBox="1">
            <a:spLocks noChangeArrowheads="1"/>
          </p:cNvSpPr>
          <p:nvPr/>
        </p:nvSpPr>
        <p:spPr bwMode="auto">
          <a:xfrm>
            <a:off x="4800600" y="4800600"/>
            <a:ext cx="14478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noProof="1">
                <a:latin typeface="Verdana" pitchFamily="34" charset="0"/>
              </a:rPr>
              <a:t>counter()</a:t>
            </a:r>
            <a:endParaRPr lang="en-US">
              <a:latin typeface="Verdana" pitchFamily="34" charset="0"/>
            </a:endParaRPr>
          </a:p>
        </p:txBody>
      </p:sp>
      <p:sp>
        <p:nvSpPr>
          <p:cNvPr id="58443" name="Text Box 75"/>
          <p:cNvSpPr txBox="1">
            <a:spLocks noChangeArrowheads="1"/>
          </p:cNvSpPr>
          <p:nvPr/>
        </p:nvSpPr>
        <p:spPr bwMode="auto">
          <a:xfrm>
            <a:off x="4800600" y="5119688"/>
            <a:ext cx="14478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noProof="1">
                <a:latin typeface="Verdana" pitchFamily="34" charset="0"/>
              </a:rPr>
              <a:t>counter()</a:t>
            </a:r>
            <a:endParaRPr lang="en-US">
              <a:latin typeface="Verdana" pitchFamily="34" charset="0"/>
            </a:endParaRPr>
          </a:p>
        </p:txBody>
      </p:sp>
      <p:sp>
        <p:nvSpPr>
          <p:cNvPr id="58444" name="Text Box 76"/>
          <p:cNvSpPr txBox="1">
            <a:spLocks noChangeArrowheads="1"/>
          </p:cNvSpPr>
          <p:nvPr/>
        </p:nvSpPr>
        <p:spPr bwMode="auto">
          <a:xfrm>
            <a:off x="4800600" y="5424488"/>
            <a:ext cx="14478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noProof="1">
                <a:latin typeface="Verdana" pitchFamily="34" charset="0"/>
              </a:rPr>
              <a:t>counter()</a:t>
            </a:r>
            <a:endParaRPr lang="en-US">
              <a:latin typeface="Verdana" pitchFamily="34" charset="0"/>
            </a:endParaRPr>
          </a:p>
        </p:txBody>
      </p:sp>
      <p:sp>
        <p:nvSpPr>
          <p:cNvPr id="58445" name="Rectangle 77"/>
          <p:cNvSpPr>
            <a:spLocks noChangeArrowheads="1"/>
          </p:cNvSpPr>
          <p:nvPr/>
        </p:nvSpPr>
        <p:spPr bwMode="auto">
          <a:xfrm>
            <a:off x="2971800" y="3595688"/>
            <a:ext cx="2133600" cy="3810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/>
              <a:t>counter::count = </a:t>
            </a:r>
          </a:p>
        </p:txBody>
      </p:sp>
      <p:sp>
        <p:nvSpPr>
          <p:cNvPr id="58447" name="Text Box 79"/>
          <p:cNvSpPr txBox="1">
            <a:spLocks noChangeArrowheads="1"/>
          </p:cNvSpPr>
          <p:nvPr/>
        </p:nvSpPr>
        <p:spPr bwMode="auto">
          <a:xfrm>
            <a:off x="4724400" y="3595688"/>
            <a:ext cx="3810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?</a:t>
            </a:r>
          </a:p>
        </p:txBody>
      </p:sp>
      <p:sp>
        <p:nvSpPr>
          <p:cNvPr id="58448" name="Text Box 80"/>
          <p:cNvSpPr txBox="1">
            <a:spLocks noChangeArrowheads="1"/>
          </p:cNvSpPr>
          <p:nvPr/>
        </p:nvSpPr>
        <p:spPr bwMode="auto">
          <a:xfrm>
            <a:off x="4724400" y="3595688"/>
            <a:ext cx="3810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58449" name="Text Box 81"/>
          <p:cNvSpPr txBox="1">
            <a:spLocks noChangeArrowheads="1"/>
          </p:cNvSpPr>
          <p:nvPr/>
        </p:nvSpPr>
        <p:spPr bwMode="auto">
          <a:xfrm>
            <a:off x="4724400" y="3595688"/>
            <a:ext cx="3810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58450" name="Text Box 82"/>
          <p:cNvSpPr txBox="1">
            <a:spLocks noChangeArrowheads="1"/>
          </p:cNvSpPr>
          <p:nvPr/>
        </p:nvSpPr>
        <p:spPr bwMode="auto">
          <a:xfrm>
            <a:off x="4724400" y="3595688"/>
            <a:ext cx="3810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58451" name="Text Box 83"/>
          <p:cNvSpPr txBox="1">
            <a:spLocks noChangeArrowheads="1"/>
          </p:cNvSpPr>
          <p:nvPr/>
        </p:nvSpPr>
        <p:spPr bwMode="auto">
          <a:xfrm>
            <a:off x="4724400" y="3595688"/>
            <a:ext cx="3810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8153400" y="5715000"/>
            <a:ext cx="914400" cy="533400"/>
          </a:xfrm>
          <a:prstGeom prst="rect">
            <a:avLst/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main</a:t>
            </a:r>
          </a:p>
          <a:p>
            <a:r>
              <a:rPr lang="en-US"/>
              <a:t>( line 2)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153400" y="5715000"/>
            <a:ext cx="914400" cy="533400"/>
          </a:xfrm>
          <a:prstGeom prst="rect">
            <a:avLst/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main</a:t>
            </a:r>
          </a:p>
          <a:p>
            <a:r>
              <a:rPr lang="en-US"/>
              <a:t>( line 3)</a:t>
            </a:r>
          </a:p>
        </p:txBody>
      </p:sp>
      <p:sp>
        <p:nvSpPr>
          <p:cNvPr id="7786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8BF025CD-E09C-4E34-82AF-CB1E465B415E}" type="slidenum">
              <a:rPr lang="he-IL" smtClean="0">
                <a:cs typeface="Arial" pitchFamily="34" charset="0"/>
              </a:rPr>
              <a:pPr algn="r" rtl="1"/>
              <a:t>76</a:t>
            </a:fld>
            <a:endParaRPr lang="he-IL" smtClean="0">
              <a:cs typeface="Arial" pitchFamily="34" charset="0"/>
            </a:endParaRPr>
          </a:p>
          <a:p>
            <a:pPr algn="r"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algn="r" rtl="1"/>
            <a:endParaRPr lang="en-US" smtClean="0">
              <a:cs typeface="Arial" pitchFamily="34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457200" y="762000"/>
            <a:ext cx="3657600" cy="533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rtl="1">
              <a:lnSpc>
                <a:spcPct val="90000"/>
              </a:lnSpc>
            </a:pPr>
            <a:r>
              <a:rPr lang="he-IL" b="1">
                <a:solidFill>
                  <a:schemeClr val="bg1"/>
                </a:solidFill>
              </a:rPr>
              <a:t>משתנה סטטי הוא משתנה שערכו נשמר בין הקריאות השונות לפונקציה</a:t>
            </a:r>
          </a:p>
        </p:txBody>
      </p:sp>
      <p:sp>
        <p:nvSpPr>
          <p:cNvPr id="27" name="Rectangular Callout 26"/>
          <p:cNvSpPr>
            <a:spLocks noChangeArrowheads="1"/>
          </p:cNvSpPr>
          <p:nvPr/>
        </p:nvSpPr>
        <p:spPr bwMode="auto">
          <a:xfrm>
            <a:off x="3352800" y="1600200"/>
            <a:ext cx="2743200" cy="838200"/>
          </a:xfrm>
          <a:prstGeom prst="wedgeRectCallout">
            <a:avLst>
              <a:gd name="adj1" fmla="val -119926"/>
              <a:gd name="adj2" fmla="val 11731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rtl="1">
              <a:lnSpc>
                <a:spcPct val="90000"/>
              </a:lnSpc>
            </a:pPr>
            <a:r>
              <a:rPr lang="he-IL" b="1">
                <a:solidFill>
                  <a:schemeClr val="bg1"/>
                </a:solidFill>
              </a:rPr>
              <a:t>כדי להגדיר משתנה סטטי נשתמש במילת המפתח </a:t>
            </a:r>
            <a:r>
              <a:rPr lang="en-US" b="1">
                <a:solidFill>
                  <a:schemeClr val="bg1"/>
                </a:solidFill>
              </a:rPr>
              <a:t>static</a:t>
            </a:r>
            <a:r>
              <a:rPr lang="he-IL" b="1">
                <a:solidFill>
                  <a:schemeClr val="bg1"/>
                </a:solidFill>
              </a:rPr>
              <a:t> לפני טיפוס המשתנה </a:t>
            </a:r>
          </a:p>
        </p:txBody>
      </p:sp>
      <p:sp>
        <p:nvSpPr>
          <p:cNvPr id="28" name="Rectangular Callout 27"/>
          <p:cNvSpPr>
            <a:spLocks noChangeArrowheads="1"/>
          </p:cNvSpPr>
          <p:nvPr/>
        </p:nvSpPr>
        <p:spPr bwMode="auto">
          <a:xfrm>
            <a:off x="3352800" y="2514600"/>
            <a:ext cx="2743200" cy="533400"/>
          </a:xfrm>
          <a:prstGeom prst="wedgeRectCallout">
            <a:avLst>
              <a:gd name="adj1" fmla="val -61222"/>
              <a:gd name="adj2" fmla="val 3706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rtl="1">
              <a:lnSpc>
                <a:spcPct val="90000"/>
              </a:lnSpc>
            </a:pPr>
            <a:r>
              <a:rPr lang="he-IL" b="1">
                <a:solidFill>
                  <a:schemeClr val="bg1"/>
                </a:solidFill>
              </a:rPr>
              <a:t>משתנה סטטי מאותחל רק בקריאה הראשונה לפונקציה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83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83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83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583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583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83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5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58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5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1" dur="indefinite"/>
                                        <p:tgtEl>
                                          <p:spTgt spid="583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583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3" dur="indefinite"/>
                                        <p:tgtEl>
                                          <p:spTgt spid="583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58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8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8397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83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5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5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5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4" dur="indefinite"/>
                                        <p:tgtEl>
                                          <p:spTgt spid="58442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5" dur="indefinite"/>
                                        <p:tgtEl>
                                          <p:spTgt spid="5844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6" dur="indefinite"/>
                                        <p:tgtEl>
                                          <p:spTgt spid="5844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0" dur="indefinite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1" dur="indefinite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2" dur="indefinite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839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84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58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8" dur="indefinite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9" dur="indefinite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0" dur="indefinite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6" dur="500"/>
                                        <p:tgtEl>
                                          <p:spTgt spid="5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8" dur="500"/>
                                        <p:tgtEl>
                                          <p:spTgt spid="58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3" dur="indefinite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4" dur="indefinite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5" dur="indefinite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7" dur="500"/>
                                        <p:tgtEl>
                                          <p:spTgt spid="58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1" dur="500"/>
                                        <p:tgtEl>
                                          <p:spTgt spid="5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5" dur="indefinite"/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6" dur="indefinite"/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7" dur="indefinite"/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1" dur="indefinite"/>
                                        <p:tgtEl>
                                          <p:spTgt spid="583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2" dur="indefinite"/>
                                        <p:tgtEl>
                                          <p:spTgt spid="583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3" dur="indefinite"/>
                                        <p:tgtEl>
                                          <p:spTgt spid="583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5" dur="500"/>
                                        <p:tgtEl>
                                          <p:spTgt spid="584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1" dur="500"/>
                                        <p:tgtEl>
                                          <p:spTgt spid="840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4" dur="500"/>
                                        <p:tgtEl>
                                          <p:spTgt spid="839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9" dur="indefinite"/>
                                        <p:tgtEl>
                                          <p:spTgt spid="5844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0" dur="indefinite"/>
                                        <p:tgtEl>
                                          <p:spTgt spid="5844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1" dur="indefinite"/>
                                        <p:tgtEl>
                                          <p:spTgt spid="5844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5" dur="indefinite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6" dur="indefinite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7" dur="indefinite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0" dur="500"/>
                                        <p:tgtEl>
                                          <p:spTgt spid="58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4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4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6" dur="500"/>
                                        <p:tgtEl>
                                          <p:spTgt spid="84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9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9" dur="indefinite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0" dur="indefinite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1" dur="indefinite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3" dur="500"/>
                                        <p:tgtEl>
                                          <p:spTgt spid="58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7" dur="500"/>
                                        <p:tgtEl>
                                          <p:spTgt spid="5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1" dur="indefinite"/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2" dur="indefinite"/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3" dur="indefinite"/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7" dur="indefinite"/>
                                        <p:tgtEl>
                                          <p:spTgt spid="583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8" dur="indefinite"/>
                                        <p:tgtEl>
                                          <p:spTgt spid="583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9" dur="indefinite"/>
                                        <p:tgtEl>
                                          <p:spTgt spid="583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1" dur="500"/>
                                        <p:tgtEl>
                                          <p:spTgt spid="584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7" dur="500"/>
                                        <p:tgtEl>
                                          <p:spTgt spid="840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25" dur="indefinite"/>
                                        <p:tgtEl>
                                          <p:spTgt spid="58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6" dur="indefinite"/>
                                        <p:tgtEl>
                                          <p:spTgt spid="58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27" dur="indefinite"/>
                                        <p:tgtEl>
                                          <p:spTgt spid="58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31" dur="indefinite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32" dur="indefinite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33" dur="indefinite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6" dur="500"/>
                                        <p:tgtEl>
                                          <p:spTgt spid="58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4" presetClass="entr" presetSubtype="16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4" presetClass="entr" presetSubtype="16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2" dur="500"/>
                                        <p:tgtEl>
                                          <p:spTgt spid="84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55" dur="indefinite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6" dur="indefinite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57" dur="indefinite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9" dur="500"/>
                                        <p:tgtEl>
                                          <p:spTgt spid="58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3" dur="500"/>
                                        <p:tgtEl>
                                          <p:spTgt spid="5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67" dur="indefinite"/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68" dur="indefinite"/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9" dur="indefinite"/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1" dur="500"/>
                                        <p:tgtEl>
                                          <p:spTgt spid="584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4" presetClass="exit" presetSubtype="16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4" presetClass="exit" presetSubtype="16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7" dur="500"/>
                                        <p:tgtEl>
                                          <p:spTgt spid="840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8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85" dur="500"/>
                                        <p:tgtEl>
                                          <p:spTgt spid="83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88" dur="500"/>
                                        <p:tgtEl>
                                          <p:spTgt spid="839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91" dur="500"/>
                                        <p:tgtEl>
                                          <p:spTgt spid="8397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94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9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0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03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0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0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5" dur="500"/>
                                        <p:tgtEl>
                                          <p:spTgt spid="584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8" dur="500"/>
                                        <p:tgtEl>
                                          <p:spTgt spid="839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24" dur="500"/>
                                        <p:tgtEl>
                                          <p:spTgt spid="58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27" dur="500"/>
                                        <p:tgtEl>
                                          <p:spTgt spid="584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30" dur="500"/>
                                        <p:tgtEl>
                                          <p:spTgt spid="584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4" grpId="0" build="allAtOnce" animBg="1"/>
      <p:bldP spid="83974" grpId="1" build="allAtOnce" animBg="1"/>
      <p:bldP spid="83975" grpId="0"/>
      <p:bldP spid="83975" grpId="1"/>
      <p:bldP spid="83977" grpId="0"/>
      <p:bldP spid="83977" grpId="1"/>
      <p:bldP spid="84072" grpId="0" animBg="1"/>
      <p:bldP spid="84072" grpId="1" animBg="1"/>
      <p:bldP spid="84072" grpId="2" animBg="1"/>
      <p:bldP spid="84072" grpId="3" animBg="1"/>
      <p:bldP spid="84072" grpId="4" animBg="1"/>
      <p:bldP spid="84072" grpId="5" animBg="1"/>
      <p:bldP spid="2" grpId="0"/>
      <p:bldP spid="2" grpId="1"/>
      <p:bldP spid="2" grpId="2"/>
      <p:bldP spid="2" grpId="3"/>
      <p:bldP spid="2" grpId="4"/>
      <p:bldP spid="2" grpId="5"/>
      <p:bldP spid="58440" grpId="0" animBg="1"/>
      <p:bldP spid="58440" grpId="1" animBg="1"/>
      <p:bldP spid="3" grpId="0"/>
      <p:bldP spid="3" grpId="1"/>
      <p:bldP spid="58442" grpId="0"/>
      <p:bldP spid="58442" grpId="1"/>
      <p:bldP spid="58443" grpId="0"/>
      <p:bldP spid="58443" grpId="1"/>
      <p:bldP spid="58444" grpId="0" build="allAtOnce"/>
      <p:bldP spid="58445" grpId="0" animBg="1"/>
      <p:bldP spid="58445" grpId="1" animBg="1"/>
      <p:bldP spid="58447" grpId="0"/>
      <p:bldP spid="58447" grpId="1"/>
      <p:bldP spid="58448" grpId="0"/>
      <p:bldP spid="58448" grpId="1"/>
      <p:bldP spid="58449" grpId="0"/>
      <p:bldP spid="58449" grpId="1"/>
      <p:bldP spid="58450" grpId="0"/>
      <p:bldP spid="58450" grpId="1"/>
      <p:bldP spid="58451" grpId="0"/>
      <p:bldP spid="58451" grpId="1"/>
      <p:bldP spid="4" grpId="0" build="allAtOnce" animBg="1"/>
      <p:bldP spid="4" grpId="1" build="allAtOnce"/>
      <p:bldP spid="4" grpId="2" build="allAtOnce" animBg="1"/>
      <p:bldP spid="5" grpId="0" build="allAtOnce" animBg="1"/>
      <p:bldP spid="5" grpId="1" build="allAtOnce" animBg="1"/>
      <p:bldP spid="26" grpId="0" animBg="1"/>
      <p:bldP spid="27" grpId="0" animBg="1"/>
      <p:bldP spid="28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משתנים סטטיים</a:t>
            </a:r>
            <a:endParaRPr lang="en-US" smtClean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he-IL" smtClean="0"/>
              <a:t>בדומה למשתנים מקומיים, המשתנים הסטטיים מוכרים אך ורק בתוך הפונקציה אשר בה הם הוגדרו</a:t>
            </a:r>
            <a:endParaRPr lang="en-US" smtClean="0"/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he-IL" smtClean="0"/>
              <a:t>משך חייהם מרגע תחילת הריצה של התוכנית </a:t>
            </a:r>
            <a:r>
              <a:rPr lang="he-IL" b="1" smtClean="0"/>
              <a:t>ועד סיום ריצת התוכנית</a:t>
            </a:r>
            <a:endParaRPr lang="en-US" smtClean="0"/>
          </a:p>
          <a:p>
            <a:pPr>
              <a:lnSpc>
                <a:spcPct val="90000"/>
              </a:lnSpc>
            </a:pPr>
            <a:endParaRPr lang="he-IL" smtClean="0"/>
          </a:p>
          <a:p>
            <a:pPr>
              <a:lnSpc>
                <a:spcPct val="90000"/>
              </a:lnSpc>
            </a:pPr>
            <a:r>
              <a:rPr lang="he-IL" smtClean="0"/>
              <a:t>מאחר ושטח הזיכרון של כל פונקציה נמחק עם היציאה ממנה, משתנים סטטיים נשמרים באזור זיכרון אחר הנקרא </a:t>
            </a:r>
            <a:r>
              <a:rPr lang="en-US" smtClean="0"/>
              <a:t>data-segment</a:t>
            </a:r>
            <a:r>
              <a:rPr lang="he-IL" smtClean="0"/>
              <a:t>, הקיים לאורך כל חיי התוכנית, והם משתחררים רק עם היציאה מהתוכנית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BC08A392-1B95-46F4-AA78-CCCE0FD1F67D}" type="slidenum">
              <a:rPr lang="he-IL" smtClean="0">
                <a:cs typeface="Arial" pitchFamily="34" charset="0"/>
              </a:rPr>
              <a:pPr algn="r" rtl="1"/>
              <a:t>77</a:t>
            </a:fld>
            <a:endParaRPr lang="he-IL" smtClean="0">
              <a:cs typeface="Arial" pitchFamily="34" charset="0"/>
            </a:endParaRPr>
          </a:p>
          <a:p>
            <a:pPr algn="r"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algn="r" rtl="1"/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משתנים גלובליים</a:t>
            </a:r>
            <a:endParaRPr lang="en-US" smtClean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65275"/>
            <a:ext cx="8686800" cy="5521325"/>
          </a:xfrm>
        </p:spPr>
        <p:txBody>
          <a:bodyPr/>
          <a:lstStyle/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int global = 3;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8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void incGlobal()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	global++;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	cout &lt;&lt; "In function: global=“ &lt;&lt; global &lt;&lt; endl;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}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8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void main()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	cout &lt;&lt; "At first, global=“ &lt;&lt; global &lt;&lt; endl;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	incGlobal();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	cout &lt;&lt;"After function (1), global=“ &lt;&lt; global &lt;&lt; endl;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	global = 10;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	cout &lt;&lt; "In main after change global, global=“ &lt;&lt;  global &lt;&lt; endl;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	incGlobal();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	cout &lt;&lt; "After function (2), global=“ &lt;&lt; global &lt;&lt; endl;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}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8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8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800" smtClean="0"/>
          </a:p>
        </p:txBody>
      </p:sp>
      <p:pic>
        <p:nvPicPr>
          <p:cNvPr id="7578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1447800"/>
            <a:ext cx="4648200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7467600" y="6110288"/>
            <a:ext cx="17526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/>
              <a:t>מחסנית הקריאות</a:t>
            </a:r>
            <a:endParaRPr lang="en-US"/>
          </a:p>
        </p:txBody>
      </p:sp>
      <p:sp>
        <p:nvSpPr>
          <p:cNvPr id="83977" name="Text Box 9"/>
          <p:cNvSpPr txBox="1">
            <a:spLocks noChangeArrowheads="1"/>
          </p:cNvSpPr>
          <p:nvPr/>
        </p:nvSpPr>
        <p:spPr bwMode="auto">
          <a:xfrm>
            <a:off x="7010400" y="4510088"/>
            <a:ext cx="1981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rtl="1">
              <a:spcBef>
                <a:spcPct val="50000"/>
              </a:spcBef>
            </a:pPr>
            <a:r>
              <a:rPr lang="he-IL"/>
              <a:t>הזיכרון של ה- </a:t>
            </a:r>
            <a:r>
              <a:rPr lang="en-US"/>
              <a:t>main</a:t>
            </a:r>
          </a:p>
        </p:txBody>
      </p:sp>
      <p:graphicFrame>
        <p:nvGraphicFramePr>
          <p:cNvPr id="61448" name="Group 8"/>
          <p:cNvGraphicFramePr>
            <a:graphicFrameLocks noGrp="1"/>
          </p:cNvGraphicFramePr>
          <p:nvPr/>
        </p:nvGraphicFramePr>
        <p:xfrm>
          <a:off x="6781800" y="4129088"/>
          <a:ext cx="2133600" cy="335280"/>
        </p:xfrm>
        <a:graphic>
          <a:graphicData uri="http://schemas.openxmlformats.org/drawingml/2006/table">
            <a:tbl>
              <a:tblPr/>
              <a:tblGrid>
                <a:gridCol w="981075"/>
                <a:gridCol w="619125"/>
                <a:gridCol w="533400"/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4072" name="Rectangle 104"/>
          <p:cNvSpPr>
            <a:spLocks noChangeArrowheads="1"/>
          </p:cNvSpPr>
          <p:nvPr/>
        </p:nvSpPr>
        <p:spPr bwMode="auto">
          <a:xfrm>
            <a:off x="8077200" y="5105400"/>
            <a:ext cx="914400" cy="533400"/>
          </a:xfrm>
          <a:prstGeom prst="rect">
            <a:avLst/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incGlobal</a:t>
            </a:r>
          </a:p>
        </p:txBody>
      </p:sp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6858000" y="3505200"/>
            <a:ext cx="22098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rtl="1">
              <a:spcBef>
                <a:spcPct val="50000"/>
              </a:spcBef>
            </a:pPr>
            <a:r>
              <a:rPr lang="he-IL"/>
              <a:t>הזיכרון של </a:t>
            </a:r>
            <a:r>
              <a:rPr lang="en-US"/>
              <a:t>incGlobal</a:t>
            </a:r>
          </a:p>
        </p:txBody>
      </p:sp>
      <p:graphicFrame>
        <p:nvGraphicFramePr>
          <p:cNvPr id="61458" name="Group 18"/>
          <p:cNvGraphicFramePr>
            <a:graphicFrameLocks noGrp="1"/>
          </p:cNvGraphicFramePr>
          <p:nvPr/>
        </p:nvGraphicFramePr>
        <p:xfrm>
          <a:off x="6781800" y="3124200"/>
          <a:ext cx="2133600" cy="335280"/>
        </p:xfrm>
        <a:graphic>
          <a:graphicData uri="http://schemas.openxmlformats.org/drawingml/2006/table">
            <a:tbl>
              <a:tblPr/>
              <a:tblGrid>
                <a:gridCol w="981075"/>
                <a:gridCol w="619125"/>
                <a:gridCol w="533400"/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466" name="Oval 26"/>
          <p:cNvSpPr>
            <a:spLocks noChangeArrowheads="1"/>
          </p:cNvSpPr>
          <p:nvPr/>
        </p:nvSpPr>
        <p:spPr bwMode="auto">
          <a:xfrm>
            <a:off x="2971800" y="3352800"/>
            <a:ext cx="3505200" cy="685800"/>
          </a:xfrm>
          <a:prstGeom prst="ellipse">
            <a:avLst/>
          </a:prstGeom>
          <a:solidFill>
            <a:srgbClr val="00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61468" name="Rectangle 28"/>
          <p:cNvSpPr>
            <a:spLocks noChangeArrowheads="1"/>
          </p:cNvSpPr>
          <p:nvPr/>
        </p:nvSpPr>
        <p:spPr bwMode="auto">
          <a:xfrm>
            <a:off x="3200400" y="3505200"/>
            <a:ext cx="1524000" cy="3810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/>
              <a:t>global =</a:t>
            </a:r>
          </a:p>
        </p:txBody>
      </p:sp>
      <p:sp>
        <p:nvSpPr>
          <p:cNvPr id="61469" name="Text Box 29"/>
          <p:cNvSpPr txBox="1">
            <a:spLocks noChangeArrowheads="1"/>
          </p:cNvSpPr>
          <p:nvPr/>
        </p:nvSpPr>
        <p:spPr bwMode="auto">
          <a:xfrm>
            <a:off x="4191000" y="3505200"/>
            <a:ext cx="381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83974" name="Rectangle 6"/>
          <p:cNvSpPr>
            <a:spLocks noChangeArrowheads="1"/>
          </p:cNvSpPr>
          <p:nvPr/>
        </p:nvSpPr>
        <p:spPr bwMode="auto">
          <a:xfrm>
            <a:off x="8077200" y="5638800"/>
            <a:ext cx="914400" cy="533400"/>
          </a:xfrm>
          <a:prstGeom prst="rect">
            <a:avLst/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main</a:t>
            </a: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4495800" y="3397250"/>
            <a:ext cx="198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rtl="1">
              <a:spcBef>
                <a:spcPct val="50000"/>
              </a:spcBef>
            </a:pPr>
            <a:r>
              <a:rPr lang="he-IL"/>
              <a:t>זיכרון ה- </a:t>
            </a:r>
            <a:r>
              <a:rPr lang="en-US"/>
              <a:t>data segment</a:t>
            </a:r>
          </a:p>
        </p:txBody>
      </p:sp>
      <p:sp>
        <p:nvSpPr>
          <p:cNvPr id="61472" name="Text Box 32"/>
          <p:cNvSpPr txBox="1">
            <a:spLocks noChangeArrowheads="1"/>
          </p:cNvSpPr>
          <p:nvPr/>
        </p:nvSpPr>
        <p:spPr bwMode="auto">
          <a:xfrm>
            <a:off x="4191000" y="3505200"/>
            <a:ext cx="381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61473" name="Text Box 33"/>
          <p:cNvSpPr txBox="1">
            <a:spLocks noChangeArrowheads="1"/>
          </p:cNvSpPr>
          <p:nvPr/>
        </p:nvSpPr>
        <p:spPr bwMode="auto">
          <a:xfrm>
            <a:off x="4114800" y="3505200"/>
            <a:ext cx="533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61474" name="Text Box 34"/>
          <p:cNvSpPr txBox="1">
            <a:spLocks noChangeArrowheads="1"/>
          </p:cNvSpPr>
          <p:nvPr/>
        </p:nvSpPr>
        <p:spPr bwMode="auto">
          <a:xfrm>
            <a:off x="4114800" y="3505200"/>
            <a:ext cx="533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7990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083581FE-021F-4662-BF53-5730069A2211}" type="slidenum">
              <a:rPr lang="he-IL" smtClean="0">
                <a:cs typeface="Arial" pitchFamily="34" charset="0"/>
              </a:rPr>
              <a:pPr algn="r" rtl="1"/>
              <a:t>78</a:t>
            </a:fld>
            <a:endParaRPr lang="he-IL" smtClean="0">
              <a:cs typeface="Arial" pitchFamily="34" charset="0"/>
            </a:endParaRPr>
          </a:p>
          <a:p>
            <a:pPr algn="r"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algn="r" rtl="1"/>
            <a:endParaRPr lang="en-US" smtClean="0">
              <a:cs typeface="Arial" pitchFamily="34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381000" y="76200"/>
            <a:ext cx="3657600" cy="533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rtl="1">
              <a:lnSpc>
                <a:spcPct val="80000"/>
              </a:lnSpc>
            </a:pPr>
            <a:r>
              <a:rPr lang="he-IL" b="1">
                <a:solidFill>
                  <a:schemeClr val="bg1"/>
                </a:solidFill>
              </a:rPr>
              <a:t>משתנה גלובלי מוגדר בראש התוכנית (אינו משויך לאף פונקציה)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381000" y="685800"/>
            <a:ext cx="2743200" cy="6858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rtl="1">
              <a:lnSpc>
                <a:spcPct val="80000"/>
              </a:lnSpc>
            </a:pPr>
            <a:r>
              <a:rPr lang="he-IL" b="1">
                <a:solidFill>
                  <a:schemeClr val="bg1"/>
                </a:solidFill>
              </a:rPr>
              <a:t>כל הפונקציות שכתובות בקובץ בו הוגדר יכולות לגשת אליו ולשנות את ערכו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61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61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614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614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614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614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614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6144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5" dur="indefinite"/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6" dur="indefinite"/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7" dur="indefinite"/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8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6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61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6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5" dur="indefinite"/>
                                        <p:tgtEl>
                                          <p:spTgt spid="61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6" dur="indefinite"/>
                                        <p:tgtEl>
                                          <p:spTgt spid="61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7" dur="indefinite"/>
                                        <p:tgtEl>
                                          <p:spTgt spid="61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1" dur="indefinite"/>
                                        <p:tgtEl>
                                          <p:spTgt spid="61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2" dur="indefinite"/>
                                        <p:tgtEl>
                                          <p:spTgt spid="61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3" dur="indefinite"/>
                                        <p:tgtEl>
                                          <p:spTgt spid="61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7" dur="indefinite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8" dur="indefinite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9" dur="indefinite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6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8" dur="500"/>
                                        <p:tgtEl>
                                          <p:spTgt spid="84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2" dur="indefinite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3" dur="indefinite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4" dur="indefinite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6" dur="500"/>
                                        <p:tgtEl>
                                          <p:spTgt spid="614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0" dur="500"/>
                                        <p:tgtEl>
                                          <p:spTgt spid="61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4" dur="indefinite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5" dur="indefinite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6" dur="indefinite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0" dur="indefinite"/>
                                        <p:tgtEl>
                                          <p:spTgt spid="614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1" dur="indefinite"/>
                                        <p:tgtEl>
                                          <p:spTgt spid="614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2" dur="indefinite"/>
                                        <p:tgtEl>
                                          <p:spTgt spid="614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7" dur="500"/>
                                        <p:tgtEl>
                                          <p:spTgt spid="61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0" dur="500"/>
                                        <p:tgtEl>
                                          <p:spTgt spid="840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5" dur="indefinite"/>
                                        <p:tgtEl>
                                          <p:spTgt spid="614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6" dur="indefinite"/>
                                        <p:tgtEl>
                                          <p:spTgt spid="614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7" dur="indefinite"/>
                                        <p:tgtEl>
                                          <p:spTgt spid="614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9" dur="500"/>
                                        <p:tgtEl>
                                          <p:spTgt spid="614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3" dur="500"/>
                                        <p:tgtEl>
                                          <p:spTgt spid="61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7" dur="indefinite"/>
                                        <p:tgtEl>
                                          <p:spTgt spid="614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8" dur="indefinite"/>
                                        <p:tgtEl>
                                          <p:spTgt spid="614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9" dur="indefinite"/>
                                        <p:tgtEl>
                                          <p:spTgt spid="614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3" dur="indefinite"/>
                                        <p:tgtEl>
                                          <p:spTgt spid="614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4" dur="indefinite"/>
                                        <p:tgtEl>
                                          <p:spTgt spid="614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5" dur="indefinite"/>
                                        <p:tgtEl>
                                          <p:spTgt spid="614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9" dur="indefinite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0" dur="indefinite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1" dur="indefinite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4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7" dur="500"/>
                                        <p:tgtEl>
                                          <p:spTgt spid="6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4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0" dur="500"/>
                                        <p:tgtEl>
                                          <p:spTgt spid="84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4" dur="indefinite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5" dur="indefinite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6" dur="indefinite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8" dur="500"/>
                                        <p:tgtEl>
                                          <p:spTgt spid="614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2" dur="500"/>
                                        <p:tgtEl>
                                          <p:spTgt spid="6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16" dur="indefinite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7" dur="indefinite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18" dur="indefinite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22" dur="indefinite"/>
                                        <p:tgtEl>
                                          <p:spTgt spid="614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3" dur="indefinite"/>
                                        <p:tgtEl>
                                          <p:spTgt spid="614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24" dur="indefinite"/>
                                        <p:tgtEl>
                                          <p:spTgt spid="614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6" dur="500"/>
                                        <p:tgtEl>
                                          <p:spTgt spid="61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2" dur="500"/>
                                        <p:tgtEl>
                                          <p:spTgt spid="840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7" dur="500"/>
                                        <p:tgtEl>
                                          <p:spTgt spid="614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3" dur="500"/>
                                        <p:tgtEl>
                                          <p:spTgt spid="614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6" dur="500"/>
                                        <p:tgtEl>
                                          <p:spTgt spid="614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9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2" dur="500"/>
                                        <p:tgtEl>
                                          <p:spTgt spid="839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5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8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5" grpId="0"/>
      <p:bldP spid="83975" grpId="1"/>
      <p:bldP spid="83977" grpId="0"/>
      <p:bldP spid="83977" grpId="1"/>
      <p:bldP spid="84072" grpId="0" animBg="1"/>
      <p:bldP spid="84072" grpId="1" animBg="1"/>
      <p:bldP spid="84072" grpId="2" animBg="1"/>
      <p:bldP spid="84072" grpId="3" animBg="1"/>
      <p:bldP spid="2" grpId="0"/>
      <p:bldP spid="2" grpId="1"/>
      <p:bldP spid="2" grpId="2"/>
      <p:bldP spid="2" grpId="3"/>
      <p:bldP spid="61466" grpId="0" animBg="1"/>
      <p:bldP spid="61466" grpId="1" animBg="1"/>
      <p:bldP spid="61468" grpId="0" animBg="1"/>
      <p:bldP spid="61468" grpId="1" animBg="1"/>
      <p:bldP spid="61469" grpId="0"/>
      <p:bldP spid="61469" grpId="1"/>
      <p:bldP spid="83974" grpId="0" animBg="1"/>
      <p:bldP spid="83974" grpId="1" animBg="1"/>
      <p:bldP spid="4" grpId="0"/>
      <p:bldP spid="4" grpId="1"/>
      <p:bldP spid="61472" grpId="0"/>
      <p:bldP spid="61472" grpId="1"/>
      <p:bldP spid="61473" grpId="0"/>
      <p:bldP spid="61473" grpId="1"/>
      <p:bldP spid="61474" grpId="0"/>
      <p:bldP spid="61474" grpId="1"/>
      <p:bldP spid="21" grpId="0" animBg="1"/>
      <p:bldP spid="22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משתנים גלובליים</a:t>
            </a:r>
            <a:endParaRPr lang="en-US" smtClean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25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he-IL" smtClean="0"/>
              <a:t>במידה ולא אותחל ערכו 0, ולא זבל</a:t>
            </a:r>
          </a:p>
          <a:p>
            <a:pPr>
              <a:lnSpc>
                <a:spcPct val="80000"/>
              </a:lnSpc>
            </a:pPr>
            <a:endParaRPr lang="he-IL" smtClean="0"/>
          </a:p>
          <a:p>
            <a:pPr>
              <a:lnSpc>
                <a:spcPct val="80000"/>
              </a:lnSpc>
            </a:pPr>
            <a:r>
              <a:rPr lang="he-IL" smtClean="0"/>
              <a:t>משתנה גלובלי קיים לאורך כל חיי התוכנית</a:t>
            </a:r>
          </a:p>
          <a:p>
            <a:pPr>
              <a:lnSpc>
                <a:spcPct val="80000"/>
              </a:lnSpc>
            </a:pPr>
            <a:endParaRPr lang="he-IL" smtClean="0"/>
          </a:p>
          <a:p>
            <a:pPr>
              <a:lnSpc>
                <a:spcPct val="80000"/>
              </a:lnSpc>
            </a:pPr>
            <a:r>
              <a:rPr lang="he-IL" smtClean="0"/>
              <a:t>השימוש בו הוא בעייתי ולכן נשמר למצבים מיוחדים בלבד</a:t>
            </a:r>
          </a:p>
          <a:p>
            <a:pPr lvl="1">
              <a:lnSpc>
                <a:spcPct val="80000"/>
              </a:lnSpc>
            </a:pPr>
            <a:r>
              <a:rPr lang="he-IL" smtClean="0"/>
              <a:t>כל אחד יכול לשנות אותו זה פוגע ברעיון של הסתרת המידע ושכל פונקציה מסתמכת רק על נתונים שהם פנימיים לה</a:t>
            </a:r>
          </a:p>
          <a:p>
            <a:pPr>
              <a:lnSpc>
                <a:spcPct val="80000"/>
              </a:lnSpc>
            </a:pPr>
            <a:endParaRPr lang="he-IL" smtClean="0"/>
          </a:p>
          <a:p>
            <a:pPr>
              <a:lnSpc>
                <a:spcPct val="80000"/>
              </a:lnSpc>
            </a:pPr>
            <a:r>
              <a:rPr lang="he-IL" smtClean="0"/>
              <a:t>מאחר ואינו משויך לאף פונקציה, הוא אינו נמצא על המחסנית, אלא על חלקת הזיכרון המשותפת לכל הפונקציות ה- </a:t>
            </a:r>
            <a:r>
              <a:rPr lang="en-US" smtClean="0"/>
              <a:t>data-segment</a:t>
            </a:r>
            <a:endParaRPr lang="he-IL" smtClean="0"/>
          </a:p>
          <a:p>
            <a:pPr>
              <a:lnSpc>
                <a:spcPct val="80000"/>
              </a:lnSpc>
              <a:buFontTx/>
              <a:buChar char="•"/>
            </a:pPr>
            <a:endParaRPr lang="he-IL" smtClean="0"/>
          </a:p>
          <a:p>
            <a:pPr>
              <a:lnSpc>
                <a:spcPct val="80000"/>
              </a:lnSpc>
            </a:pPr>
            <a:endParaRPr 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27F241F6-BA3B-4281-A737-A241483C2F71}" type="slidenum">
              <a:rPr lang="he-IL" smtClean="0">
                <a:cs typeface="Arial" pitchFamily="34" charset="0"/>
              </a:rPr>
              <a:pPr algn="r" rtl="1"/>
              <a:t>79</a:t>
            </a:fld>
            <a:endParaRPr lang="he-IL" smtClean="0">
              <a:cs typeface="Arial" pitchFamily="34" charset="0"/>
            </a:endParaRPr>
          </a:p>
          <a:p>
            <a:pPr algn="r"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algn="r" rtl="1"/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תזכרו!</a:t>
            </a:r>
          </a:p>
        </p:txBody>
      </p:sp>
      <p:sp>
        <p:nvSpPr>
          <p:cNvPr id="14339" name="TextBox 6"/>
          <p:cNvSpPr txBox="1">
            <a:spLocks noChangeArrowheads="1"/>
          </p:cNvSpPr>
          <p:nvPr/>
        </p:nvSpPr>
        <p:spPr bwMode="auto">
          <a:xfrm>
            <a:off x="781050" y="6443663"/>
            <a:ext cx="81343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600"/>
              <a:t>http://www.thedistractionnetwork.com/images/programming-fail-007.jpg</a:t>
            </a:r>
            <a:endParaRPr lang="he-IL" sz="1600"/>
          </a:p>
        </p:txBody>
      </p:sp>
      <p:pic>
        <p:nvPicPr>
          <p:cNvPr id="8" name="Picture 2" descr="http://www.thedistractionnetwork.com/images/programming-fail-00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77975"/>
            <a:ext cx="7696200" cy="482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368F8E74-43C7-4775-BF0B-14C8E3FBCF1E}" type="slidenum">
              <a:rPr lang="he-IL" smtClean="0">
                <a:cs typeface="Arial" pitchFamily="34" charset="0"/>
              </a:rPr>
              <a:pPr algn="r" rtl="1"/>
              <a:t>8</a:t>
            </a:fld>
            <a:endParaRPr lang="he-IL" smtClean="0">
              <a:cs typeface="Arial" pitchFamily="34" charset="0"/>
            </a:endParaRPr>
          </a:p>
          <a:p>
            <a:pPr algn="r"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algn="r" rtl="1"/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השוואה בין סוגי המשתנים השונים</a:t>
            </a:r>
            <a:endParaRPr lang="en-US" smtClean="0"/>
          </a:p>
        </p:txBody>
      </p:sp>
      <p:sp>
        <p:nvSpPr>
          <p:cNvPr id="8192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39852432-A253-4F41-8847-2426AAF32A75}" type="slidenum">
              <a:rPr lang="he-IL" smtClean="0">
                <a:cs typeface="Arial" pitchFamily="34" charset="0"/>
              </a:rPr>
              <a:pPr algn="r" rtl="1"/>
              <a:t>80</a:t>
            </a:fld>
            <a:endParaRPr lang="he-IL" smtClean="0">
              <a:cs typeface="Arial" pitchFamily="34" charset="0"/>
            </a:endParaRPr>
          </a:p>
          <a:p>
            <a:pPr algn="r"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algn="r" rtl="1"/>
            <a:endParaRPr lang="en-US" smtClean="0"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2133600"/>
          <a:ext cx="815340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705100"/>
                <a:gridCol w="2133600"/>
                <a:gridCol w="1295400"/>
              </a:tblGrid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b="1" dirty="0" smtClean="0"/>
                        <a:t>משתנה סטטי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b="1" dirty="0" smtClean="0"/>
                        <a:t>משתנה גלובלי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b="1" dirty="0" smtClean="0"/>
                        <a:t>משתנה מקומי (רגיל)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 smtClean="0"/>
                        <a:t>בתוך הפונקציה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מחוץ</a:t>
                      </a:r>
                      <a:r>
                        <a:rPr lang="he-IL" baseline="0" dirty="0" smtClean="0"/>
                        <a:t> לפונקציות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בתוך הפונקציה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היכן מוגדר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בפונקציה</a:t>
                      </a:r>
                      <a:r>
                        <a:rPr lang="he-IL" baseline="0" dirty="0" smtClean="0"/>
                        <a:t> בה הוא מוגדר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מנקודת הגדרתו ומטה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בפונקציה</a:t>
                      </a:r>
                      <a:r>
                        <a:rPr lang="he-IL" baseline="0" dirty="0" smtClean="0"/>
                        <a:t> בה הוא מוגדר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טווח ההכרה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 smtClean="0"/>
                        <a:t>רק הפונקציה בה הוא מוגדר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כל מקום בקוד הנמצא מתחת</a:t>
                      </a:r>
                      <a:r>
                        <a:rPr lang="he-IL" baseline="0" dirty="0" smtClean="0"/>
                        <a:t> להגדרתו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רק הפונקציה בה הוא מוגדר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מי יכול</a:t>
                      </a:r>
                      <a:r>
                        <a:rPr lang="he-IL" b="1" baseline="0" dirty="0" smtClean="0">
                          <a:solidFill>
                            <a:schemeClr val="bg1"/>
                          </a:solidFill>
                        </a:rPr>
                        <a:t> לגשת אליו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רק בפעם הראשונה שמגיעים אליו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בתחילת ריצת התוכנית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בכל פעם כשנכנסים לפונקציה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מתי מאותחל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2895600"/>
            <a:ext cx="8534400" cy="6096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r" rtl="1"/>
            <a:endParaRPr lang="he-IL">
              <a:latin typeface="Verdana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8600" y="3505200"/>
            <a:ext cx="8534400" cy="6858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r" rtl="1"/>
            <a:endParaRPr lang="he-IL">
              <a:latin typeface="Verdana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8600" y="4191000"/>
            <a:ext cx="8534400" cy="6858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r" rtl="1"/>
            <a:endParaRPr lang="he-IL">
              <a:latin typeface="Verdana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04800" y="2438400"/>
            <a:ext cx="8534400" cy="6096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r" rtl="1"/>
            <a:endParaRPr lang="he-IL">
              <a:latin typeface="Verdana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33400" y="2133600"/>
          <a:ext cx="815340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705100"/>
                <a:gridCol w="2133600"/>
                <a:gridCol w="1295400"/>
              </a:tblGrid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b="1" dirty="0" smtClean="0"/>
                        <a:t>משתנה סטטי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b="1" dirty="0" smtClean="0"/>
                        <a:t>משתנה גלובלי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b="1" dirty="0" smtClean="0"/>
                        <a:t>משתנה מקומי (רגיל)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 smtClean="0"/>
                        <a:t>בתוך הפונקציה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מחוץ</a:t>
                      </a:r>
                      <a:r>
                        <a:rPr lang="he-IL" baseline="0" dirty="0" smtClean="0"/>
                        <a:t> לפונקציות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בתוך הפונקציה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היכן מוגדר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בפונקציה</a:t>
                      </a:r>
                      <a:r>
                        <a:rPr lang="he-IL" baseline="0" dirty="0" smtClean="0"/>
                        <a:t> בה הוא מוגדר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מנקודת הגדרתו ומטה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בפונקציה</a:t>
                      </a:r>
                      <a:r>
                        <a:rPr lang="he-IL" baseline="0" dirty="0" smtClean="0"/>
                        <a:t> בה הוא מוגדר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טווח ההכרה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 smtClean="0"/>
                        <a:t>רק הפונקציה בה הוא מוגדר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כל מקום בקוד הנמצא מתחת</a:t>
                      </a:r>
                      <a:r>
                        <a:rPr lang="he-IL" baseline="0" dirty="0" smtClean="0"/>
                        <a:t> להגדרתו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רק הפונקציה בה הוא מוגדר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מי יכול</a:t>
                      </a:r>
                      <a:r>
                        <a:rPr lang="he-IL" b="1" baseline="0" dirty="0" smtClean="0">
                          <a:solidFill>
                            <a:schemeClr val="bg1"/>
                          </a:solidFill>
                        </a:rPr>
                        <a:t> לגשת אליו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רק בפעם הראשונה שמגיעים אליו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בתחילת ריצת התוכנית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בכל פעם כשנכנסים לפונקציה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מתי מאותחל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ביחידה זו למדנו:</a:t>
            </a:r>
            <a:endParaRPr lang="en-US" smtClean="0"/>
          </a:p>
        </p:txBody>
      </p:sp>
      <p:sp>
        <p:nvSpPr>
          <p:cNvPr id="83971" name="Content Placeholder 2"/>
          <p:cNvSpPr>
            <a:spLocks noGrp="1"/>
          </p:cNvSpPr>
          <p:nvPr>
            <p:ph idx="4294967295"/>
          </p:nvPr>
        </p:nvSpPr>
        <p:spPr>
          <a:xfrm>
            <a:off x="228600" y="1600200"/>
            <a:ext cx="84582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smtClean="0"/>
              <a:t>מהי פונקציה, פרמטרים וערך מוחזר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כיצד נראה הזיכרון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ספריות של פונקציות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מערכים כפרמטר לפונקציה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יצירת מספרים אקראיים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פונקציות מ- </a:t>
            </a:r>
            <a:r>
              <a:rPr lang="en-US" smtClean="0"/>
              <a:t>math.h</a:t>
            </a:r>
            <a:endParaRPr lang="he-IL" smtClean="0"/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תהליך הפיכת תוכנית ב- ++</a:t>
            </a:r>
            <a:r>
              <a:rPr lang="en-US" smtClean="0"/>
              <a:t>C</a:t>
            </a:r>
            <a:r>
              <a:rPr lang="he-IL" smtClean="0"/>
              <a:t> לשפת מכונה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סוגי משתנים וטווח הכרתם: לוקאליים, גלובליים, סטטיים</a:t>
            </a: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D6A685AD-CF99-4054-A521-8702AE138EE9}" type="slidenum">
              <a:rPr lang="he-IL" smtClean="0">
                <a:cs typeface="Arial" pitchFamily="34" charset="0"/>
              </a:rPr>
              <a:pPr algn="r" rtl="1"/>
              <a:t>81</a:t>
            </a:fld>
            <a:endParaRPr lang="he-IL" smtClean="0">
              <a:cs typeface="Arial" pitchFamily="34" charset="0"/>
            </a:endParaRPr>
          </a:p>
          <a:p>
            <a:pPr algn="r"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algn="r" rtl="1"/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תרגיל 1:</a:t>
            </a:r>
            <a:endParaRPr lang="en-US" smtClean="0"/>
          </a:p>
        </p:txBody>
      </p:sp>
      <p:sp>
        <p:nvSpPr>
          <p:cNvPr id="68611" name="Content Placeholder 2"/>
          <p:cNvSpPr>
            <a:spLocks noGrp="1"/>
          </p:cNvSpPr>
          <p:nvPr>
            <p:ph idx="4294967295"/>
          </p:nvPr>
        </p:nvSpPr>
        <p:spPr>
          <a:xfrm>
            <a:off x="228600" y="1600200"/>
            <a:ext cx="84582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smtClean="0"/>
              <a:t>כתוב פונקציה המקבלת 2 מספרים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במידה ושני המספרים בעלי אורך זהה, היא תחזיר בכמה מיקומים זהים במספרים יש ספרה זהה</a:t>
            </a:r>
          </a:p>
          <a:p>
            <a:pPr eaLnBrk="1" hangingPunct="1">
              <a:lnSpc>
                <a:spcPct val="90000"/>
              </a:lnSpc>
            </a:pPr>
            <a:endParaRPr lang="he-IL" smtClean="0"/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דוגמאות: </a:t>
            </a:r>
          </a:p>
          <a:p>
            <a:pPr lvl="1" eaLnBrk="1" hangingPunct="1">
              <a:lnSpc>
                <a:spcPct val="90000"/>
              </a:lnSpc>
            </a:pPr>
            <a:r>
              <a:rPr lang="he-IL" smtClean="0"/>
              <a:t>עבור 1</a:t>
            </a:r>
            <a:r>
              <a:rPr lang="he-IL" b="1" smtClean="0"/>
              <a:t>59</a:t>
            </a:r>
            <a:r>
              <a:rPr lang="he-IL" smtClean="0"/>
              <a:t>4 ו- 7</a:t>
            </a:r>
            <a:r>
              <a:rPr lang="he-IL" b="1" smtClean="0"/>
              <a:t>59</a:t>
            </a:r>
            <a:r>
              <a:rPr lang="he-IL" smtClean="0"/>
              <a:t>9 יוחזר 2 מאחר וספרת העשרות וספרת המאות זהה בשני המספרים</a:t>
            </a:r>
          </a:p>
          <a:p>
            <a:pPr lvl="1" eaLnBrk="1" hangingPunct="1">
              <a:lnSpc>
                <a:spcPct val="90000"/>
              </a:lnSpc>
            </a:pPr>
            <a:r>
              <a:rPr lang="he-IL" smtClean="0"/>
              <a:t>עבור </a:t>
            </a:r>
            <a:r>
              <a:rPr lang="he-IL" b="1" smtClean="0"/>
              <a:t>9</a:t>
            </a:r>
            <a:r>
              <a:rPr lang="he-IL" smtClean="0"/>
              <a:t>2</a:t>
            </a:r>
            <a:r>
              <a:rPr lang="he-IL" b="1" smtClean="0"/>
              <a:t>87</a:t>
            </a:r>
            <a:r>
              <a:rPr lang="he-IL" smtClean="0"/>
              <a:t> ו- </a:t>
            </a:r>
            <a:r>
              <a:rPr lang="he-IL" b="1" smtClean="0"/>
              <a:t>9</a:t>
            </a:r>
            <a:r>
              <a:rPr lang="he-IL" smtClean="0"/>
              <a:t>4</a:t>
            </a:r>
            <a:r>
              <a:rPr lang="he-IL" b="1" smtClean="0"/>
              <a:t>87</a:t>
            </a:r>
            <a:r>
              <a:rPr lang="he-IL" smtClean="0"/>
              <a:t> יוחזר 3, כי גם ספרות האחדות, עשרות ואלפים זהות בשני המספרים</a:t>
            </a:r>
          </a:p>
          <a:p>
            <a:pPr lvl="1" eaLnBrk="1" hangingPunct="1">
              <a:lnSpc>
                <a:spcPct val="90000"/>
              </a:lnSpc>
            </a:pPr>
            <a:endParaRPr lang="he-IL" smtClean="0"/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במידה והמספרים שונים באורכם הפונקציה תחזיר 1-</a:t>
            </a: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56AD091F-ED03-45EB-9161-F19A14852442}" type="slidenum">
              <a:rPr lang="he-IL" smtClean="0">
                <a:cs typeface="Arial" pitchFamily="34" charset="0"/>
              </a:rPr>
              <a:pPr algn="r" rtl="1"/>
              <a:t>82</a:t>
            </a:fld>
            <a:endParaRPr lang="he-IL" smtClean="0">
              <a:cs typeface="Arial" pitchFamily="34" charset="0"/>
            </a:endParaRPr>
          </a:p>
          <a:p>
            <a:pPr algn="r"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algn="r" rtl="1"/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תרגיל 2:</a:t>
            </a:r>
            <a:endParaRPr lang="en-US" smtClean="0"/>
          </a:p>
        </p:txBody>
      </p:sp>
      <p:sp>
        <p:nvSpPr>
          <p:cNvPr id="68611" name="Content Placeholder 2"/>
          <p:cNvSpPr>
            <a:spLocks noGrp="1"/>
          </p:cNvSpPr>
          <p:nvPr>
            <p:ph idx="4294967295"/>
          </p:nvPr>
        </p:nvSpPr>
        <p:spPr>
          <a:xfrm>
            <a:off x="228600" y="1600200"/>
            <a:ext cx="84582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smtClean="0"/>
              <a:t>כתוב פונקציה המקבלת 2 מחרוזות. הפוקנציה תחזיר 1 האם המחרוזת השניה היא סופה של המחרוזת הראשונה ו- 0 אחרת</a:t>
            </a:r>
          </a:p>
          <a:p>
            <a:pPr eaLnBrk="1" hangingPunct="1">
              <a:lnSpc>
                <a:spcPct val="90000"/>
              </a:lnSpc>
            </a:pPr>
            <a:endParaRPr lang="he-IL" smtClean="0"/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דוגמאות:</a:t>
            </a:r>
          </a:p>
          <a:p>
            <a:pPr lvl="1" eaLnBrk="1" hangingPunct="1">
              <a:lnSpc>
                <a:spcPct val="90000"/>
              </a:lnSpc>
            </a:pPr>
            <a:r>
              <a:rPr lang="he-IL" smtClean="0"/>
              <a:t>עבור </a:t>
            </a:r>
            <a:r>
              <a:rPr lang="en-US" smtClean="0"/>
              <a:t>ab</a:t>
            </a:r>
            <a:r>
              <a:rPr lang="en-US" b="1" smtClean="0"/>
              <a:t>cde</a:t>
            </a:r>
            <a:r>
              <a:rPr lang="he-IL" smtClean="0"/>
              <a:t> ו- </a:t>
            </a:r>
            <a:r>
              <a:rPr lang="en-US" smtClean="0"/>
              <a:t>cde</a:t>
            </a:r>
            <a:r>
              <a:rPr lang="he-IL" smtClean="0"/>
              <a:t> יוחזר 1</a:t>
            </a:r>
          </a:p>
          <a:p>
            <a:pPr lvl="1" eaLnBrk="1" hangingPunct="1">
              <a:lnSpc>
                <a:spcPct val="90000"/>
              </a:lnSpc>
            </a:pPr>
            <a:r>
              <a:rPr lang="he-IL" smtClean="0"/>
              <a:t>עבור </a:t>
            </a:r>
            <a:r>
              <a:rPr lang="en-US" smtClean="0"/>
              <a:t>abcde</a:t>
            </a:r>
            <a:r>
              <a:rPr lang="he-IL" smtClean="0"/>
              <a:t> ו- </a:t>
            </a:r>
            <a:r>
              <a:rPr lang="en-US" smtClean="0"/>
              <a:t>cfe</a:t>
            </a:r>
            <a:r>
              <a:rPr lang="he-IL" smtClean="0"/>
              <a:t> יוחזר 0</a:t>
            </a:r>
          </a:p>
          <a:p>
            <a:pPr lvl="1" eaLnBrk="1" hangingPunct="1">
              <a:lnSpc>
                <a:spcPct val="90000"/>
              </a:lnSpc>
            </a:pPr>
            <a:r>
              <a:rPr lang="he-IL" smtClean="0"/>
              <a:t>עבור </a:t>
            </a:r>
            <a:r>
              <a:rPr lang="en-US" smtClean="0"/>
              <a:t>abcde</a:t>
            </a:r>
            <a:r>
              <a:rPr lang="he-IL" smtClean="0"/>
              <a:t> ו- </a:t>
            </a:r>
            <a:r>
              <a:rPr lang="en-US" smtClean="0"/>
              <a:t>zabcde</a:t>
            </a:r>
            <a:r>
              <a:rPr lang="he-IL" smtClean="0"/>
              <a:t> יוחזר 0</a:t>
            </a: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13B2DC8F-E93F-49E3-944A-2A74D37BCB0D}" type="slidenum">
              <a:rPr lang="he-IL" smtClean="0">
                <a:cs typeface="Arial" pitchFamily="34" charset="0"/>
              </a:rPr>
              <a:pPr algn="r" rtl="1"/>
              <a:t>83</a:t>
            </a:fld>
            <a:endParaRPr lang="he-IL" smtClean="0">
              <a:cs typeface="Arial" pitchFamily="34" charset="0"/>
            </a:endParaRPr>
          </a:p>
          <a:p>
            <a:pPr algn="r"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algn="r" rtl="1"/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תרגיל 3:</a:t>
            </a:r>
            <a:endParaRPr lang="en-US" smtClean="0"/>
          </a:p>
        </p:txBody>
      </p:sp>
      <p:sp>
        <p:nvSpPr>
          <p:cNvPr id="68611" name="Content Placeholder 2"/>
          <p:cNvSpPr>
            <a:spLocks noGrp="1"/>
          </p:cNvSpPr>
          <p:nvPr>
            <p:ph idx="4294967295"/>
          </p:nvPr>
        </p:nvSpPr>
        <p:spPr>
          <a:xfrm>
            <a:off x="228600" y="1600200"/>
            <a:ext cx="84582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smtClean="0"/>
              <a:t>כתוב פונקציה המקבלת מערך של מספרים, גודלו וספרה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הפונקציה תחזיר כמה ערכים במערך מכילים את הספרה</a:t>
            </a:r>
          </a:p>
          <a:p>
            <a:pPr eaLnBrk="1" hangingPunct="1">
              <a:lnSpc>
                <a:spcPct val="90000"/>
              </a:lnSpc>
            </a:pPr>
            <a:endParaRPr lang="he-IL" smtClean="0"/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דוגמאות:</a:t>
            </a:r>
          </a:p>
          <a:p>
            <a:pPr lvl="1" eaLnBrk="1" hangingPunct="1">
              <a:lnSpc>
                <a:spcPct val="90000"/>
              </a:lnSpc>
            </a:pPr>
            <a:r>
              <a:rPr lang="he-IL" smtClean="0"/>
              <a:t>עבור המערך </a:t>
            </a:r>
            <a:r>
              <a:rPr lang="en-US" b="1" smtClean="0"/>
              <a:t>1</a:t>
            </a:r>
            <a:r>
              <a:rPr lang="en-US" smtClean="0"/>
              <a:t>23, 456, 8</a:t>
            </a:r>
            <a:r>
              <a:rPr lang="en-US" b="1" smtClean="0"/>
              <a:t>1</a:t>
            </a:r>
            <a:r>
              <a:rPr lang="en-US" smtClean="0"/>
              <a:t>7, 99</a:t>
            </a:r>
            <a:r>
              <a:rPr lang="en-US" b="1" smtClean="0"/>
              <a:t>1</a:t>
            </a:r>
            <a:r>
              <a:rPr lang="he-IL" smtClean="0"/>
              <a:t> והספרה 1 יוחזר 3, מאחר והספרה 1 מופיעה ב- 3 איברים במערך</a:t>
            </a:r>
          </a:p>
          <a:p>
            <a:pPr lvl="1" eaLnBrk="1" hangingPunct="1">
              <a:lnSpc>
                <a:spcPct val="90000"/>
              </a:lnSpc>
            </a:pPr>
            <a:r>
              <a:rPr lang="he-IL" smtClean="0"/>
              <a:t>עבור המערך </a:t>
            </a:r>
            <a:r>
              <a:rPr lang="en-US" smtClean="0"/>
              <a:t>9988, 458, 751, 654, 888</a:t>
            </a:r>
            <a:r>
              <a:rPr lang="he-IL" smtClean="0"/>
              <a:t> והספרה 8 יוחזר 3 מאחר והספרה 8 מופיעה ב- 3 מספרים. שימו לב שאין לספור את הספרה פעמיים עבור מספר מסויים!</a:t>
            </a: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2C5E1524-E17E-4DCA-9CA5-6E3A35C3025C}" type="slidenum">
              <a:rPr lang="he-IL" smtClean="0">
                <a:cs typeface="Arial" pitchFamily="34" charset="0"/>
              </a:rPr>
              <a:pPr algn="r" rtl="1"/>
              <a:t>84</a:t>
            </a:fld>
            <a:endParaRPr lang="he-IL" smtClean="0">
              <a:cs typeface="Arial" pitchFamily="34" charset="0"/>
            </a:endParaRPr>
          </a:p>
          <a:p>
            <a:pPr algn="r"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algn="r" rtl="1"/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תרגיל 4:</a:t>
            </a:r>
            <a:endParaRPr lang="en-US" smtClean="0"/>
          </a:p>
        </p:txBody>
      </p:sp>
      <p:sp>
        <p:nvSpPr>
          <p:cNvPr id="68611" name="Content Placeholder 2"/>
          <p:cNvSpPr>
            <a:spLocks noGrp="1"/>
          </p:cNvSpPr>
          <p:nvPr>
            <p:ph idx="4294967295"/>
          </p:nvPr>
        </p:nvSpPr>
        <p:spPr>
          <a:xfrm>
            <a:off x="228600" y="1600200"/>
            <a:ext cx="84582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smtClean="0"/>
              <a:t>כתוב פונקציה המקבלת מטריצה של מספרים ואת כמות השורות במטריצה. הפונקציה תחזיר 1 אם ערכי מסגרת המטריצה שווים ל- 1 ו- 0 אחרת. אין חשיבות לערכם של האיברים שאינם על המסגרת</a:t>
            </a:r>
          </a:p>
          <a:p>
            <a:pPr eaLnBrk="1" hangingPunct="1">
              <a:lnSpc>
                <a:spcPct val="90000"/>
              </a:lnSpc>
            </a:pPr>
            <a:endParaRPr lang="he-IL" smtClean="0"/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דוגמא:</a:t>
            </a: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14DDCEA0-3661-428E-BAE1-560D60A256AA}" type="slidenum">
              <a:rPr lang="he-IL" smtClean="0">
                <a:cs typeface="Arial" pitchFamily="34" charset="0"/>
              </a:rPr>
              <a:pPr algn="r" rtl="1"/>
              <a:t>85</a:t>
            </a:fld>
            <a:endParaRPr lang="he-IL" smtClean="0">
              <a:cs typeface="Arial" pitchFamily="34" charset="0"/>
            </a:endParaRPr>
          </a:p>
          <a:p>
            <a:pPr algn="r"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algn="r" rtl="1"/>
            <a:endParaRPr lang="en-US" smtClean="0">
              <a:cs typeface="Arial" pitchFamily="34" charset="0"/>
            </a:endParaRPr>
          </a:p>
        </p:txBody>
      </p:sp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4267200"/>
            <a:ext cx="3429000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החלקים בשילוב פונקציה שלנו בקוד</a:t>
            </a:r>
            <a:endParaRPr lang="en-US" smtClean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Clr>
                <a:schemeClr val="tx2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he-IL" b="1" dirty="0" smtClean="0"/>
              <a:t>הצהרה</a:t>
            </a:r>
            <a:r>
              <a:rPr lang="he-IL" dirty="0" smtClean="0"/>
              <a:t> על הפונקציה</a:t>
            </a:r>
          </a:p>
          <a:p>
            <a:pPr lvl="1">
              <a:buClr>
                <a:schemeClr val="tx2">
                  <a:lumMod val="75000"/>
                </a:schemeClr>
              </a:buClr>
              <a:defRPr/>
            </a:pPr>
            <a:r>
              <a:rPr lang="he-IL" dirty="0" smtClean="0"/>
              <a:t>כאשר כותבים פונקציה ראשית צריך להחליט </a:t>
            </a:r>
            <a:r>
              <a:rPr lang="he-IL" b="1" dirty="0" smtClean="0"/>
              <a:t>מה</a:t>
            </a:r>
            <a:r>
              <a:rPr lang="he-IL" dirty="0" smtClean="0"/>
              <a:t> הפונקציה עושה</a:t>
            </a:r>
          </a:p>
          <a:p>
            <a:pPr lvl="1">
              <a:buClr>
                <a:schemeClr val="tx2">
                  <a:lumMod val="75000"/>
                </a:schemeClr>
              </a:buClr>
              <a:defRPr/>
            </a:pPr>
            <a:r>
              <a:rPr lang="he-IL" dirty="0" smtClean="0"/>
              <a:t>לאחר שהחלטנו על ה"מה", יש להחליט אילו נתונים הפונקציה צריכה </a:t>
            </a:r>
            <a:r>
              <a:rPr lang="he-IL" b="1" dirty="0" smtClean="0"/>
              <a:t>לקבל</a:t>
            </a:r>
            <a:r>
              <a:rPr lang="he-IL" dirty="0" smtClean="0"/>
              <a:t> כדי לבצע את העבודה</a:t>
            </a:r>
          </a:p>
          <a:p>
            <a:pPr lvl="1">
              <a:buClr>
                <a:schemeClr val="tx2">
                  <a:lumMod val="75000"/>
                </a:schemeClr>
              </a:buClr>
              <a:defRPr/>
            </a:pPr>
            <a:r>
              <a:rPr lang="he-IL" dirty="0" smtClean="0"/>
              <a:t>לבסוף נגדיר מה הטיפוס שהפונקציה </a:t>
            </a:r>
            <a:r>
              <a:rPr lang="he-IL" b="1" dirty="0" smtClean="0"/>
              <a:t>מחזירה</a:t>
            </a:r>
            <a:r>
              <a:rPr lang="he-IL" dirty="0" smtClean="0"/>
              <a:t> לנו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Wingdings" pitchFamily="2" charset="2"/>
              <a:buNone/>
              <a:defRPr/>
            </a:pPr>
            <a:endParaRPr lang="he-IL" dirty="0" smtClean="0"/>
          </a:p>
          <a:p>
            <a:pPr marL="514350" indent="-514350">
              <a:buClr>
                <a:schemeClr val="tx2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he-IL" b="1" dirty="0" smtClean="0"/>
              <a:t>שימוש בפונקציה</a:t>
            </a:r>
          </a:p>
          <a:p>
            <a:pPr marL="514350" indent="-514350">
              <a:buClr>
                <a:schemeClr val="tx2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he-IL" b="1" dirty="0" smtClean="0"/>
              <a:t>מימוש הפונקציה</a:t>
            </a:r>
          </a:p>
          <a:p>
            <a:pPr>
              <a:defRPr/>
            </a:pPr>
            <a:endParaRPr lang="he-IL" dirty="0" smtClean="0"/>
          </a:p>
          <a:p>
            <a:pPr>
              <a:defRPr/>
            </a:pPr>
            <a:endParaRPr lang="en-US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E0300F38-6170-429B-A656-556C36C712D7}" type="slidenum">
              <a:rPr lang="he-IL" smtClean="0">
                <a:cs typeface="Arial" pitchFamily="34" charset="0"/>
              </a:rPr>
              <a:pPr algn="r" rtl="1"/>
              <a:t>9</a:t>
            </a:fld>
            <a:endParaRPr lang="he-IL" smtClean="0">
              <a:cs typeface="Arial" pitchFamily="34" charset="0"/>
            </a:endParaRPr>
          </a:p>
          <a:p>
            <a:pPr algn="r"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algn="r" rtl="1"/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yOpenU2008a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evel">
      <a:majorFont>
        <a:latin typeface="Garamond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36392</TotalTime>
  <Words>6121</Words>
  <Application>Microsoft Office PowerPoint</Application>
  <PresentationFormat>On-screen Show (4:3)</PresentationFormat>
  <Paragraphs>2163</Paragraphs>
  <Slides>85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7" baseType="lpstr">
      <vt:lpstr>Arial</vt:lpstr>
      <vt:lpstr>Calibri</vt:lpstr>
      <vt:lpstr>Courier</vt:lpstr>
      <vt:lpstr>Garamond</vt:lpstr>
      <vt:lpstr>Mincho</vt:lpstr>
      <vt:lpstr>Times</vt:lpstr>
      <vt:lpstr>Times New Roman</vt:lpstr>
      <vt:lpstr>Verdana</vt:lpstr>
      <vt:lpstr>Wingdings</vt:lpstr>
      <vt:lpstr>Wingdings 2</vt:lpstr>
      <vt:lpstr>MyOpenU2008aTheme</vt:lpstr>
      <vt:lpstr>משוואה</vt:lpstr>
      <vt:lpstr>פונקציות</vt:lpstr>
      <vt:lpstr>ביחידה זו נלמד:</vt:lpstr>
      <vt:lpstr>מהי פונקציה</vt:lpstr>
      <vt:lpstr>דוגמא לשימוש בפונקציה</vt:lpstr>
      <vt:lpstr>דוגמא לשכפול קוד: חישוב חלוקת log </vt:lpstr>
      <vt:lpstr>הדוגמא ללא שכפול קוד, קריאות טובה ומודלריות</vt:lpstr>
      <vt:lpstr>פונקציות - מוטיבציה</vt:lpstr>
      <vt:lpstr>תזכרו!</vt:lpstr>
      <vt:lpstr>החלקים בשילוב פונקציה שלנו בקוד</vt:lpstr>
      <vt:lpstr>איך כותבים הצהרה של פונקציה</vt:lpstr>
      <vt:lpstr>איך כותבים הצהרה של פונקציה</vt:lpstr>
      <vt:lpstr>בחירת שם לפונקציה</vt:lpstr>
      <vt:lpstr>הצהרת פונקציה - הערך המוחזר (1)</vt:lpstr>
      <vt:lpstr>הצהרת פונקציה - הערך המוחזר void</vt:lpstr>
      <vt:lpstr>הצהרת פונקציה – הפרמטרים המועברים</vt:lpstr>
      <vt:lpstr>מימוש פונקציה</vt:lpstr>
      <vt:lpstr>אבל זהירות!</vt:lpstr>
      <vt:lpstr>תוכנית שלמה עם פונקציה</vt:lpstr>
      <vt:lpstr>דוגמא: תוכנית שלמה עם הפונקציה max</vt:lpstr>
      <vt:lpstr>ואפשר גם כך..</vt:lpstr>
      <vt:lpstr>מחסנית הקריאות</vt:lpstr>
      <vt:lpstr>תוכנית שלמה עם פונקציה - הרצה</vt:lpstr>
      <vt:lpstr>סדר ביצוע פעולות</vt:lpstr>
      <vt:lpstr>סדר ביצוע פעולות (2)</vt:lpstr>
      <vt:lpstr>תוכנית שלמה עם פונקציה - הזיכרון</vt:lpstr>
      <vt:lpstr>כיצד נראה הזיכרון  - סיכום</vt:lpstr>
      <vt:lpstr>הפרדה בין הצהרות למימוש</vt:lpstr>
      <vt:lpstr>תכנון TOP-DOWN</vt:lpstr>
      <vt:lpstr>תכנות TOP-DOWN  דוגמא: ציור משולש</vt:lpstr>
      <vt:lpstr>דוגמאת סיכום: חישוב מרחק בין 2 נקודות</vt:lpstr>
      <vt:lpstr>דוגמא: חישוב מרחק בין 2 נקודות (2)</vt:lpstr>
      <vt:lpstr>דוגמא: חישוב מרחק בין 2 נקודות – תרשים הפונקציה</vt:lpstr>
      <vt:lpstr>PowerPoint Presentation</vt:lpstr>
      <vt:lpstr>דוגמא איך לא כותבים פונקציה</vt:lpstr>
      <vt:lpstr>מדוע לא לכתוב קוד כמו הדוגמא הקודמת?</vt:lpstr>
      <vt:lpstr>מדוע לא לכתוב קוד כמו הדוגמא הקודמת?</vt:lpstr>
      <vt:lpstr>פונקציות ספריה</vt:lpstr>
      <vt:lpstr>יצירת קובץ ספריה</vt:lpstr>
      <vt:lpstr>דוגמא – ספריה המטפלת בתווים (1)</vt:lpstr>
      <vt:lpstr>דוגמא – ספריה המטפלת בתווים (2)</vt:lpstr>
      <vt:lpstr>דוגמא – ספריה המטפלת בתווים (3)</vt:lpstr>
      <vt:lpstr>ספריות שלנו - סיכום</vt:lpstr>
      <vt:lpstr>העברת פרמטר לפונקציה – by reference</vt:lpstr>
      <vt:lpstr>שליחת פרמטר by ref  לעומת by val </vt:lpstr>
      <vt:lpstr>העברת פרמטר לפונקציה – by reference</vt:lpstr>
      <vt:lpstr>העברה by value – דוגמא: swap</vt:lpstr>
      <vt:lpstr>הדוגמא swap</vt:lpstr>
      <vt:lpstr>החזרת יותר מערך יחיד מפונקציה</vt:lpstr>
      <vt:lpstr>מציאת מינימום ומקסימום</vt:lpstr>
      <vt:lpstr>הארות</vt:lpstr>
      <vt:lpstr>אתחול פרמטר המועבר by ref</vt:lpstr>
      <vt:lpstr>תזכורת למשמעות של העברה by value</vt:lpstr>
      <vt:lpstr>מערכים כפרמטר לפונקציה - דוגמא</vt:lpstr>
      <vt:lpstr>מערכים כפרמטר לפונקציה</vt:lpstr>
      <vt:lpstr>העברת מספר האיברים במערך כפרמטר לפונקציה</vt:lpstr>
      <vt:lpstr>דוגמא איך פונקציה המקבלת מערך לא צריכה להיות</vt:lpstr>
      <vt:lpstr>דוגמא איך פונקציה המקבלת מערך  כן צריכה להיות</vt:lpstr>
      <vt:lpstr>העברת מטריצה לפונקציה –  דוגמא</vt:lpstr>
      <vt:lpstr>העברת מטריצה לפונקציה –  דוגמא (פלט)</vt:lpstr>
      <vt:lpstr>העברת מטריצה לפונקציה</vt:lpstr>
      <vt:lpstr>יצירת מספרים אקראיים</vt:lpstr>
      <vt:lpstr>יצירת מספרים אקראיים (2)</vt:lpstr>
      <vt:lpstr>יצירת מספרים אקראיים (3)</vt:lpstr>
      <vt:lpstr>יצירת מספרים אקראיים בטווח מסוים</vt:lpstr>
      <vt:lpstr>יצירת מספרים אקראיים בטווח מסוים (2)</vt:lpstr>
      <vt:lpstr>אגב, זו לא פונקצייתrand  טובה ;-)</vt:lpstr>
      <vt:lpstr>פונקציות נפוצות שיש בספריה math.h</vt:lpstr>
      <vt:lpstr>דוגמאות חישוב</vt:lpstr>
      <vt:lpstr>העמסת פונקציות</vt:lpstr>
      <vt:lpstr>תהליך הפיכת תוכנית cpp לשפת מכונה</vt:lpstr>
      <vt:lpstr>דוגמא לשגיאת קומפילציה</vt:lpstr>
      <vt:lpstr>דוגמא לשגיאת לינקר</vt:lpstr>
      <vt:lpstr>נכון שזה נכון?? אז די!</vt:lpstr>
      <vt:lpstr>סוגי משתנים</vt:lpstr>
      <vt:lpstr>משתנים מקומיים</vt:lpstr>
      <vt:lpstr>משתנים סטטיים</vt:lpstr>
      <vt:lpstr>משתנים סטטיים</vt:lpstr>
      <vt:lpstr>משתנים גלובליים</vt:lpstr>
      <vt:lpstr>משתנים גלובליים</vt:lpstr>
      <vt:lpstr>השוואה בין סוגי המשתנים השונים</vt:lpstr>
      <vt:lpstr>ביחידה זו למדנו:</vt:lpstr>
      <vt:lpstr>תרגיל 1:</vt:lpstr>
      <vt:lpstr>תרגיל 2:</vt:lpstr>
      <vt:lpstr>תרגיל 3:</vt:lpstr>
      <vt:lpstr>תרגיל 4:</vt:lpstr>
    </vt:vector>
  </TitlesOfParts>
  <Company>Keren Kalif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07- functions</dc:title>
  <dc:creator>Keren Kalif</dc:creator>
  <cp:lastModifiedBy>Keren Kalif</cp:lastModifiedBy>
  <cp:revision>413</cp:revision>
  <dcterms:created xsi:type="dcterms:W3CDTF">2008-06-04T06:20:55Z</dcterms:created>
  <dcterms:modified xsi:type="dcterms:W3CDTF">2017-12-01T06:06:12Z</dcterms:modified>
</cp:coreProperties>
</file>