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7" r:id="rId3"/>
    <p:sldId id="268" r:id="rId4"/>
    <p:sldId id="307" r:id="rId5"/>
    <p:sldId id="274" r:id="rId6"/>
    <p:sldId id="276" r:id="rId7"/>
    <p:sldId id="277" r:id="rId8"/>
    <p:sldId id="278" r:id="rId9"/>
    <p:sldId id="271" r:id="rId10"/>
    <p:sldId id="272" r:id="rId11"/>
    <p:sldId id="279" r:id="rId12"/>
    <p:sldId id="300" r:id="rId13"/>
    <p:sldId id="273" r:id="rId14"/>
    <p:sldId id="280" r:id="rId15"/>
    <p:sldId id="283" r:id="rId16"/>
    <p:sldId id="308" r:id="rId17"/>
    <p:sldId id="282" r:id="rId18"/>
    <p:sldId id="284" r:id="rId19"/>
    <p:sldId id="288" r:id="rId20"/>
    <p:sldId id="309" r:id="rId21"/>
    <p:sldId id="287" r:id="rId22"/>
    <p:sldId id="306" r:id="rId23"/>
    <p:sldId id="295" r:id="rId24"/>
    <p:sldId id="296" r:id="rId25"/>
    <p:sldId id="301" r:id="rId26"/>
    <p:sldId id="310" r:id="rId27"/>
    <p:sldId id="311" r:id="rId28"/>
    <p:sldId id="312" r:id="rId29"/>
    <p:sldId id="314" r:id="rId30"/>
    <p:sldId id="320" r:id="rId31"/>
    <p:sldId id="290" r:id="rId32"/>
    <p:sldId id="292" r:id="rId33"/>
    <p:sldId id="291" r:id="rId34"/>
    <p:sldId id="322" r:id="rId35"/>
    <p:sldId id="321" r:id="rId36"/>
    <p:sldId id="318" r:id="rId37"/>
    <p:sldId id="315" r:id="rId38"/>
    <p:sldId id="316" r:id="rId39"/>
    <p:sldId id="31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AES" cryptAlgorithmClass="hash" cryptAlgorithmType="typeAny" cryptAlgorithmSid="14" spinCount="100000" saltData="rBgCvJBK2VqRmq9zbpd8fw==" hashData="dRtkD7Id+rGJx26w/EKeqQQvvcf08d4YWv6auLWCFZqqHEoX/On7vnE8Jn+QPoFUyUWzKWrjqoXKsKJjwiCKM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DAEC"/>
    <a:srgbClr val="33CC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7"/>
  </p:normalViewPr>
  <p:slideViewPr>
    <p:cSldViewPr>
      <p:cViewPr varScale="1">
        <p:scale>
          <a:sx n="75" d="100"/>
          <a:sy n="75" d="100"/>
        </p:scale>
        <p:origin x="158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0A6FD5-A63E-4252-A6C9-B807B98D7239}" type="datetimeFigureOut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E988256-AC41-4122-AC18-3690336AA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0E9AC5-CCF7-442E-AC5D-EDD32D90D851}" type="slidenum">
              <a:rPr lang="he-IL" smtClean="0">
                <a:cs typeface="Arial" pitchFamily="34" charset="0"/>
              </a:rPr>
              <a:pPr/>
              <a:t>37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4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200531-1DB1-431E-B9FD-A5C798E59CE2}" type="slidenum">
              <a:rPr lang="he-IL" smtClean="0">
                <a:cs typeface="Arial" pitchFamily="34" charset="0"/>
              </a:rPr>
              <a:pPr/>
              <a:t>38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2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43D2CA-B6E6-433C-AA99-5B5DE299DB8E}" type="slidenum">
              <a:rPr lang="he-IL" smtClean="0">
                <a:cs typeface="Arial" pitchFamily="34" charset="0"/>
              </a:rPr>
              <a:pPr/>
              <a:t>39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B313-1768-4225-A4E2-A163A63BDBB2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3849-48C6-4E75-B8D0-3ED66B514D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75D2B-4E27-4499-AFDC-60F34B81C77D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A039-6247-40F3-BD6E-4223F8540A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916D9-A33A-4658-81E8-324E3FA89A53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F9494-C5EC-4F45-B33B-ED078EA170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E1513-AD25-47C2-B463-88380001A09F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38E6-C936-4298-BE7E-FCDDFA2654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F2FD-9B27-417A-AEE2-748D607A2206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D50FA-84D7-4681-ABBB-F9A054D4FD5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8534400" y="624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fld id="{3A159742-4FC1-4A93-84C8-3CCB8F456B03}" type="slidenum">
              <a:rPr lang="he-IL" sz="1200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77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© Keren Kalif</a:t>
            </a:r>
          </a:p>
        </p:txBody>
      </p:sp>
    </p:spTree>
    <p:extLst>
      <p:ext uri="{BB962C8B-B14F-4D97-AF65-F5344CB8AC3E}">
        <p14:creationId xmlns:p14="http://schemas.microsoft.com/office/powerpoint/2010/main" val="26370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649F-8E87-41F6-95B3-7FAB2C3E804E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AC188-9A2E-45A4-A4BE-8E6E65E737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683F-3B38-4C23-9F66-D959E9114751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5CF0-EA84-4B66-9186-A9D57095972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68DD-1CFE-4422-B116-C38D0C3153D7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A64D-6700-4E17-A057-2DE19368A0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E42A-2CCC-4F34-B784-1A93A4831148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7CAF4-F2A0-4F61-90F9-17D74E5693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CDF4F-44D1-44AA-80D9-F2528F321C6E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1EB-63A5-4968-BA9C-F174A643E44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F3B0A-73AA-44F1-B28F-C30826778B08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B260-F6A8-4491-961A-D796E0579FA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8645-96DF-4164-9DC4-4CF49EF58B62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D4585-7239-4655-8E50-80BA70B7D6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EF64C-E353-4796-B492-B8AEA9D4831C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CA46-B534-4398-BC33-154404BD5BA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DA663E22-0A26-46CC-A229-28BE78380E43}" type="datetime1">
              <a:rPr lang="en-US"/>
              <a:pPr>
                <a:defRPr/>
              </a:pPr>
              <a:t>4/11/2019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EF2D696E-C953-4487-A104-BF45BEF84B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4" r:id="rId14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/>
              <a:t>מחרוזות</a:t>
            </a:r>
            <a:endParaRPr lang="en-US" sz="360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/>
              <a:t>קרן כליף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382000" cy="51054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char  str[50];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int  numOfWords=0, i=0;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cout &lt;&lt; "Please enter a sentence: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cin.getline(str, 50);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while (str[i] != '\0')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if (str[i] == ‘ ‘)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numOfWords++;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i++;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numOfWords++;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cout &lt;&lt; "There are “ &lt;&lt; numOfWords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&lt;&lt; “ words in the sentence: “ &lt;&lt; str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e-IL" sz="1800"/>
          </a:p>
        </p:txBody>
      </p:sp>
      <p:sp>
        <p:nvSpPr>
          <p:cNvPr id="122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דוגמא: כמה מילים יש במשפט </a:t>
            </a:r>
            <a:r>
              <a:rPr lang="he-IL" sz="2400"/>
              <a:t>(הנחה: רווח אחד בלבד מפריד בין מילה למילה ויש לפחות מילה אחת במשפט)</a:t>
            </a:r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0" y="3505200"/>
            <a:ext cx="5670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C8AE96D-5668-45F8-9316-D7E359049ED0}" type="slidenum">
              <a:rPr lang="he-IL" sz="1000">
                <a:latin typeface="Verdana" pitchFamily="34" charset="0"/>
              </a:rPr>
              <a:pPr algn="r" rtl="1"/>
              <a:t>10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382000" cy="51054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char  str[50];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int  numOfWords=0, i=0;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cout &lt;&lt; "Please enter a sentence: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cin.getline(str, 50);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while (str[i] != '\0')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if (str[</a:t>
            </a:r>
            <a:r>
              <a:rPr lang="en-US" sz="1800" b="1"/>
              <a:t>i++</a:t>
            </a:r>
            <a:r>
              <a:rPr lang="en-US" sz="1800"/>
              <a:t>] == ' ')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numOfWords++;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numOfWords++;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cout &lt;&lt; "There are “ &lt;&lt; numOfWords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&lt;&lt; “ words in the sentence: “ &lt;&lt; str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endParaRPr lang="he-IL" sz="1800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דוגמא: כמה מילים יש במשפט </a:t>
            </a:r>
            <a:r>
              <a:rPr lang="he-IL" sz="2400"/>
              <a:t>(הנחה: רווח אחד בלבד מפריד בין מילה למילה ויש לפחות מילה אחת במשפט)</a:t>
            </a:r>
            <a:endParaRPr lang="en-US"/>
          </a:p>
        </p:txBody>
      </p:sp>
      <p:sp>
        <p:nvSpPr>
          <p:cNvPr id="13316" name="Rounded Rectangular Callout 6"/>
          <p:cNvSpPr>
            <a:spLocks noChangeArrowheads="1"/>
          </p:cNvSpPr>
          <p:nvPr/>
        </p:nvSpPr>
        <p:spPr bwMode="auto">
          <a:xfrm>
            <a:off x="3276600" y="3810000"/>
            <a:ext cx="2438400" cy="381000"/>
          </a:xfrm>
          <a:prstGeom prst="wedgeRoundRectCallout">
            <a:avLst>
              <a:gd name="adj1" fmla="val -93745"/>
              <a:gd name="adj2" fmla="val 826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תזכורת שאפשר גם כך: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3480295-9376-49C7-9030-BBFAD2F8C729}" type="slidenum">
              <a:rPr lang="he-IL" sz="1000">
                <a:latin typeface="Verdana" pitchFamily="34" charset="0"/>
              </a:rPr>
              <a:pPr algn="r" rtl="1"/>
              <a:t>11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04800" y="1600200"/>
            <a:ext cx="9296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void main()</a:t>
            </a:r>
          </a:p>
          <a:p>
            <a:pPr>
              <a:spcBef>
                <a:spcPts val="0"/>
              </a:spcBef>
              <a:defRPr/>
            </a:pPr>
            <a:r>
              <a:rPr lang="he-IL" sz="1600" dirty="0">
                <a:latin typeface="+mn-lt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char  </a:t>
            </a:r>
            <a:r>
              <a:rPr lang="en-US" sz="1600" dirty="0" err="1">
                <a:latin typeface="+mn-lt"/>
              </a:rPr>
              <a:t>str</a:t>
            </a:r>
            <a:r>
              <a:rPr lang="en-US" sz="1600" dirty="0">
                <a:latin typeface="+mn-lt"/>
              </a:rPr>
              <a:t>[50]; 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numOfWords</a:t>
            </a:r>
            <a:r>
              <a:rPr lang="en-US" sz="1600" dirty="0">
                <a:latin typeface="+mn-lt"/>
              </a:rPr>
              <a:t>=0,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=0;</a:t>
            </a:r>
          </a:p>
          <a:p>
            <a:pPr>
              <a:spcBef>
                <a:spcPts val="0"/>
              </a:spcBef>
              <a:defRPr/>
            </a:pPr>
            <a:endParaRPr lang="he-IL" sz="1600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</a:t>
            </a:r>
            <a:r>
              <a:rPr lang="en-US" sz="1600" dirty="0" err="1">
                <a:latin typeface="+mn-lt"/>
                <a:cs typeface="Arial" charset="0"/>
              </a:rPr>
              <a:t>cout</a:t>
            </a:r>
            <a:r>
              <a:rPr lang="en-US" sz="1600" dirty="0">
                <a:latin typeface="+mn-lt"/>
                <a:cs typeface="Arial" charset="0"/>
              </a:rPr>
              <a:t> &lt;&lt; "Please enter a sentence: ";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  <a:cs typeface="Arial" charset="0"/>
              </a:rPr>
              <a:t>     </a:t>
            </a:r>
            <a:r>
              <a:rPr lang="en-US" sz="1600" dirty="0" err="1">
                <a:latin typeface="+mn-lt"/>
                <a:cs typeface="Arial" charset="0"/>
              </a:rPr>
              <a:t>cin.getline</a:t>
            </a:r>
            <a:r>
              <a:rPr lang="en-US" sz="1600" dirty="0">
                <a:latin typeface="+mn-lt"/>
                <a:cs typeface="Arial" charset="0"/>
              </a:rPr>
              <a:t>(</a:t>
            </a:r>
            <a:r>
              <a:rPr lang="en-US" sz="1600" dirty="0" err="1">
                <a:latin typeface="+mn-lt"/>
                <a:cs typeface="Arial" charset="0"/>
              </a:rPr>
              <a:t>str</a:t>
            </a:r>
            <a:r>
              <a:rPr lang="en-US" sz="1600" dirty="0">
                <a:latin typeface="+mn-lt"/>
                <a:cs typeface="Arial" charset="0"/>
              </a:rPr>
              <a:t>, 50);</a:t>
            </a:r>
          </a:p>
          <a:p>
            <a:pPr>
              <a:spcBef>
                <a:spcPts val="0"/>
              </a:spcBef>
              <a:defRPr/>
            </a:pPr>
            <a:endParaRPr lang="he-IL" sz="1600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while (</a:t>
            </a:r>
            <a:r>
              <a:rPr lang="en-US" sz="1600" dirty="0" err="1">
                <a:latin typeface="+mn-lt"/>
              </a:rPr>
              <a:t>str</a:t>
            </a:r>
            <a:r>
              <a:rPr lang="en-US" sz="1600" dirty="0">
                <a:latin typeface="+mn-lt"/>
              </a:rPr>
              <a:t>[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] != '\0')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</a:t>
            </a:r>
            <a:r>
              <a:rPr lang="he-IL" sz="1600" dirty="0">
                <a:latin typeface="+mn-lt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  if (</a:t>
            </a:r>
            <a:r>
              <a:rPr lang="en-US" sz="1600" dirty="0" err="1">
                <a:latin typeface="+mn-lt"/>
              </a:rPr>
              <a:t>str</a:t>
            </a:r>
            <a:r>
              <a:rPr lang="en-US" sz="1600" dirty="0">
                <a:latin typeface="+mn-lt"/>
              </a:rPr>
              <a:t>[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] != ' ') 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// check if this letter might be a beginning of a new word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  </a:t>
            </a:r>
            <a:r>
              <a:rPr lang="he-IL" sz="1600" dirty="0">
                <a:latin typeface="+mn-lt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	if ( (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==0) ||           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// if this is the first letter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	     (</a:t>
            </a:r>
            <a:r>
              <a:rPr lang="en-US" sz="1600" dirty="0" err="1">
                <a:latin typeface="+mn-lt"/>
              </a:rPr>
              <a:t>str</a:t>
            </a:r>
            <a:r>
              <a:rPr lang="en-US" sz="1600" dirty="0">
                <a:latin typeface="+mn-lt"/>
              </a:rPr>
              <a:t>[i-1] == ' ') ) 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// of if is a letter wit space before it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numOfWords</a:t>
            </a:r>
            <a:r>
              <a:rPr lang="en-US" sz="1600" dirty="0">
                <a:latin typeface="+mn-lt"/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  </a:t>
            </a:r>
            <a:r>
              <a:rPr lang="he-IL" sz="1600" dirty="0">
                <a:latin typeface="Arial" charset="0"/>
              </a:rPr>
              <a:t>{</a:t>
            </a:r>
            <a:r>
              <a:rPr lang="en-US" sz="1600" dirty="0">
                <a:latin typeface="Arial" charset="0"/>
              </a:rPr>
              <a:t>  </a:t>
            </a:r>
            <a:endParaRPr lang="en-US" sz="1600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 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</a:t>
            </a:r>
            <a:r>
              <a:rPr lang="he-IL" sz="1600" dirty="0">
                <a:latin typeface="+mn-lt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  <a:cs typeface="Arial" charset="0"/>
              </a:rPr>
              <a:t>     </a:t>
            </a:r>
            <a:r>
              <a:rPr lang="en-US" sz="1600" dirty="0" err="1">
                <a:latin typeface="+mn-lt"/>
                <a:cs typeface="Arial" charset="0"/>
              </a:rPr>
              <a:t>cout</a:t>
            </a:r>
            <a:r>
              <a:rPr lang="en-US" sz="1600" dirty="0">
                <a:latin typeface="+mn-lt"/>
                <a:cs typeface="Arial" charset="0"/>
              </a:rPr>
              <a:t> &lt;&lt; "There are “ &lt;&lt; </a:t>
            </a:r>
            <a:r>
              <a:rPr lang="en-US" sz="1600" dirty="0" err="1">
                <a:latin typeface="+mn-lt"/>
                <a:cs typeface="Arial" charset="0"/>
              </a:rPr>
              <a:t>numOfWords</a:t>
            </a:r>
            <a:r>
              <a:rPr lang="en-US" sz="1600" dirty="0">
                <a:latin typeface="+mn-lt"/>
                <a:cs typeface="Arial" charset="0"/>
              </a:rPr>
              <a:t>  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  <a:cs typeface="Arial" charset="0"/>
              </a:rPr>
              <a:t>	&lt;&lt; “ words in the sentence: |“ &lt;&lt; </a:t>
            </a:r>
            <a:r>
              <a:rPr lang="en-US" sz="1600" dirty="0" err="1">
                <a:latin typeface="+mn-lt"/>
                <a:cs typeface="Arial" charset="0"/>
              </a:rPr>
              <a:t>str</a:t>
            </a:r>
            <a:r>
              <a:rPr lang="en-US" sz="1600" dirty="0">
                <a:latin typeface="+mn-lt"/>
                <a:cs typeface="Arial" charset="0"/>
              </a:rPr>
              <a:t> &lt;&lt; “|\n”;</a:t>
            </a:r>
          </a:p>
          <a:p>
            <a:pPr>
              <a:spcBef>
                <a:spcPts val="0"/>
              </a:spcBef>
              <a:defRPr/>
            </a:pPr>
            <a:r>
              <a:rPr lang="he-IL" sz="1600" dirty="0">
                <a:latin typeface="+mn-lt"/>
              </a:rPr>
              <a:t>{</a:t>
            </a:r>
            <a:endParaRPr lang="he-IL" sz="1600" kern="0" dirty="0">
              <a:latin typeface="+mn-lt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defRPr/>
            </a:pPr>
            <a:r>
              <a:rPr lang="he-IL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דוגמא: כמה מילים יש במשפט </a:t>
            </a:r>
            <a:r>
              <a:rPr lang="he-IL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(בלי הנחות, כל מקרי הקצה מטופלים </a:t>
            </a:r>
            <a:r>
              <a:rPr lang="he-IL" sz="2400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r>
              <a:rPr lang="he-IL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0890077C-4D47-400B-99A7-09E4ED0A8F68}" type="slidenum">
              <a:rPr lang="he-IL" sz="1000">
                <a:latin typeface="Verdana" pitchFamily="34" charset="0"/>
              </a:rPr>
              <a:pPr algn="r" rtl="1"/>
              <a:t>12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0"/>
            <a:ext cx="672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3200400"/>
            <a:ext cx="560546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הספריה </a:t>
            </a:r>
            <a:r>
              <a:rPr lang="en-US"/>
              <a:t>string.h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יש כל מיני פעולות נפוצות שניתן לבצע על מחרוזות, כגון: חישוב אורך, העתקה, שירשור וכד'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מאחר ואלו פעולות נפוצות, שפת </a:t>
            </a:r>
            <a:r>
              <a:rPr lang="en-US"/>
              <a:t>++C</a:t>
            </a:r>
            <a:r>
              <a:rPr lang="he-IL"/>
              <a:t> מספקת לנו ספריה הנקראת </a:t>
            </a:r>
            <a:r>
              <a:rPr lang="en-US"/>
              <a:t>string.h</a:t>
            </a:r>
            <a:r>
              <a:rPr lang="he-IL"/>
              <a:t> המכילה פונקציות שעושות את העבודה בשבילנו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פונקציה היא קופסא שחורה המקבלת נתונים ומחזירה נתון אחר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למשל, פונקציה המחזירה אורך של מחרוזת: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		</a:t>
            </a:r>
            <a:r>
              <a:rPr lang="en-US"/>
              <a:t>“hello”</a:t>
            </a:r>
            <a:r>
              <a:rPr lang="he-IL"/>
              <a:t>  </a:t>
            </a:r>
            <a:r>
              <a:rPr lang="he-IL">
                <a:sym typeface="Wingdings" pitchFamily="2" charset="2"/>
              </a:rPr>
              <a:t>                         5</a:t>
            </a:r>
            <a:endParaRPr lang="he-IL"/>
          </a:p>
        </p:txBody>
      </p:sp>
      <p:sp>
        <p:nvSpPr>
          <p:cNvPr id="15364" name="Flowchart: Process 5"/>
          <p:cNvSpPr>
            <a:spLocks noChangeArrowheads="1"/>
          </p:cNvSpPr>
          <p:nvPr/>
        </p:nvSpPr>
        <p:spPr bwMode="auto">
          <a:xfrm>
            <a:off x="5105400" y="52578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15365" name="Straight Arrow Connector 7"/>
          <p:cNvCxnSpPr>
            <a:cxnSpLocks noChangeShapeType="1"/>
          </p:cNvCxnSpPr>
          <p:nvPr/>
        </p:nvCxnSpPr>
        <p:spPr bwMode="auto">
          <a:xfrm rot="10800000">
            <a:off x="6248400" y="55626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6" name="Straight Arrow Connector 8"/>
          <p:cNvCxnSpPr>
            <a:cxnSpLocks noChangeShapeType="1"/>
          </p:cNvCxnSpPr>
          <p:nvPr/>
        </p:nvCxnSpPr>
        <p:spPr bwMode="auto">
          <a:xfrm rot="10800000">
            <a:off x="4648200" y="55626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6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BEB5FDE-DCF1-435D-A668-BFE1F5B4F3B8}" type="slidenum">
              <a:rPr lang="he-IL" sz="1000">
                <a:latin typeface="Verdana" pitchFamily="34" charset="0"/>
              </a:rPr>
              <a:pPr algn="r" rtl="1"/>
              <a:t>13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strlen</a:t>
            </a:r>
            <a:r>
              <a:rPr lang="he-IL"/>
              <a:t> 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489075"/>
            <a:ext cx="8229600" cy="53689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600" b="1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endParaRPr lang="en-US" sz="1600" b="1"/>
          </a:p>
          <a:p>
            <a:pPr algn="l" rtl="0">
              <a:buFont typeface="Wingdings" pitchFamily="2" charset="2"/>
              <a:buNone/>
            </a:pPr>
            <a:r>
              <a:rPr lang="en-US" sz="16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char  str1[] = "hello", str2[20], str3[]={'h','I','\0','h','I'};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int     len1, len2, len3;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"Please enter a string: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cin.getline(str2, 20);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len1 = strlen(str1);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len2 = strlen(str2);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len3 = strlen(str3);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str1 &lt;&lt; “| is “ &lt;&lt; len1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str2 &lt;&lt; “| is “ &lt;&lt; len2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str3 &lt;&lt; “| is “ &lt;&lt; len3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60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505200"/>
            <a:ext cx="4922838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895600" y="1524000"/>
            <a:ext cx="609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175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400" kern="0" dirty="0">
                <a:latin typeface="+mn-lt"/>
                <a:cs typeface="+mn-cs"/>
              </a:rPr>
              <a:t>הפונקציה </a:t>
            </a:r>
            <a:r>
              <a:rPr lang="en-US" sz="2400" kern="0" dirty="0" err="1">
                <a:latin typeface="+mn-lt"/>
                <a:cs typeface="+mn-cs"/>
              </a:rPr>
              <a:t>strlen</a:t>
            </a:r>
            <a:r>
              <a:rPr lang="he-IL" sz="2400" kern="0" dirty="0">
                <a:latin typeface="+mn-lt"/>
                <a:cs typeface="+mn-cs"/>
              </a:rPr>
              <a:t> מקבלת מחרוזת ומחזירה את מספר התווים עד ה- </a:t>
            </a:r>
            <a:r>
              <a:rPr lang="en-US" sz="2400" kern="0" dirty="0">
                <a:latin typeface="+mn-lt"/>
                <a:cs typeface="+mn-cs"/>
              </a:rPr>
              <a:t>‘\0’</a:t>
            </a:r>
            <a:r>
              <a:rPr lang="he-IL" sz="2400" kern="0" dirty="0">
                <a:latin typeface="+mn-lt"/>
                <a:cs typeface="+mn-cs"/>
              </a:rPr>
              <a:t> הראשון שבו נתקלה</a:t>
            </a:r>
          </a:p>
        </p:txBody>
      </p:sp>
      <p:sp>
        <p:nvSpPr>
          <p:cNvPr id="1639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1149F3DA-9F1A-4592-B0D4-C2C7B89CAB09}" type="slidenum">
              <a:rPr lang="he-IL" sz="1000">
                <a:latin typeface="Verdana" pitchFamily="34" charset="0"/>
              </a:rPr>
              <a:pPr algn="r" rtl="1"/>
              <a:t>14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strlen</a:t>
            </a:r>
            <a:r>
              <a:rPr lang="he-IL"/>
              <a:t> 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489075"/>
            <a:ext cx="8229600" cy="53689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600" b="1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endParaRPr lang="en-US" sz="1600" b="1"/>
          </a:p>
          <a:p>
            <a:pPr algn="l" rtl="0">
              <a:buFont typeface="Wingdings" pitchFamily="2" charset="2"/>
              <a:buNone/>
            </a:pPr>
            <a:r>
              <a:rPr lang="en-US" sz="16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char str1[] = "hello", str2[20], str3[]={'h','I','\0','h','I'};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8000"/>
                </a:solidFill>
              </a:rPr>
              <a:t>// int len1, len2, len3;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"Please enter a string: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cin.getline(str2, 20);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8000"/>
                </a:solidFill>
              </a:rPr>
              <a:t>// len1 = strlen(str1);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>
                <a:solidFill>
                  <a:srgbClr val="008000"/>
                </a:solidFill>
              </a:rPr>
              <a:t>	// len2 = strlen(str2);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>
                <a:solidFill>
                  <a:srgbClr val="008000"/>
                </a:solidFill>
              </a:rPr>
              <a:t>	// len3 = strlen(str3);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str1 &lt;&lt; “| is “ &lt;&lt; strlen(str1)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str2 &lt;&lt; “| is “ &lt;&lt; strlen(str2)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	cout &lt;&lt; "The len of |” &lt;&lt; str3 &lt;&lt; “| is “ &lt;&lt; strlen(str3)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60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505200"/>
            <a:ext cx="4922838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57800" y="1524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400" kern="0" dirty="0">
                <a:latin typeface="+mn-lt"/>
                <a:cs typeface="+mn-cs"/>
              </a:rPr>
              <a:t>וכמובן שאפשר גם כך:</a:t>
            </a: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8E2F562-4C54-4845-9497-AA90966BB9FF}" type="slidenum">
              <a:rPr lang="he-IL" sz="1000">
                <a:latin typeface="Verdana" pitchFamily="34" charset="0"/>
              </a:rPr>
              <a:pPr algn="r" rtl="1"/>
              <a:t>15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ראינו שכדי להעתיק מערכים צריך לעבור בלולאה איבר-איבר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עבור מחרוזות הספריה </a:t>
            </a:r>
            <a:r>
              <a:rPr lang="en-US"/>
              <a:t>string.h</a:t>
            </a:r>
            <a:r>
              <a:rPr lang="he-IL"/>
              <a:t> מספקת לנו פונקציה המעתיקה תוכן מחרוזת אחת לאחרת בפקודה אחת: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strcpy(dest, src)</a:t>
            </a:r>
            <a:endParaRPr lang="he-IL"/>
          </a:p>
          <a:p>
            <a:pPr lvl="1" eaLnBrk="1" hangingPunct="1">
              <a:lnSpc>
                <a:spcPct val="90000"/>
              </a:lnSpc>
            </a:pPr>
            <a:r>
              <a:rPr lang="en-US"/>
              <a:t>dest</a:t>
            </a:r>
            <a:r>
              <a:rPr lang="he-IL"/>
              <a:t> היא המחרוזת אליה נרצה להעתיק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src</a:t>
            </a:r>
            <a:r>
              <a:rPr lang="he-IL"/>
              <a:t> היא המחרוזת ממנה נרצה להעתיק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במקרה זה "הקופסא השחורה" מקבלת 2 מחרוזות, מעדכנת את המחרוזת </a:t>
            </a:r>
            <a:r>
              <a:rPr lang="en-US"/>
              <a:t>dest</a:t>
            </a:r>
            <a:r>
              <a:rPr lang="he-IL"/>
              <a:t> ומחזירה אותה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				</a:t>
            </a:r>
            <a:r>
              <a:rPr lang="en-US"/>
              <a:t>	dest</a:t>
            </a:r>
            <a:r>
              <a:rPr lang="he-IL"/>
              <a:t>                              </a:t>
            </a:r>
            <a:endParaRPr lang="en-US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				</a:t>
            </a:r>
            <a:r>
              <a:rPr lang="en-US"/>
              <a:t>	src </a:t>
            </a:r>
            <a:endParaRPr lang="he-IL"/>
          </a:p>
          <a:p>
            <a:pPr lvl="1"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strcpy</a:t>
            </a:r>
          </a:p>
        </p:txBody>
      </p:sp>
      <p:sp>
        <p:nvSpPr>
          <p:cNvPr id="21508" name="Flowchart: Process 5"/>
          <p:cNvSpPr>
            <a:spLocks noChangeArrowheads="1"/>
          </p:cNvSpPr>
          <p:nvPr/>
        </p:nvSpPr>
        <p:spPr bwMode="auto">
          <a:xfrm>
            <a:off x="2438400" y="55626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21509" name="Straight Arrow Connector 8"/>
          <p:cNvCxnSpPr>
            <a:cxnSpLocks noChangeShapeType="1"/>
          </p:cNvCxnSpPr>
          <p:nvPr/>
        </p:nvCxnSpPr>
        <p:spPr bwMode="auto">
          <a:xfrm rot="10800000">
            <a:off x="3657600" y="60198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0" name="Straight Arrow Connector 9"/>
          <p:cNvCxnSpPr>
            <a:cxnSpLocks noChangeShapeType="1"/>
          </p:cNvCxnSpPr>
          <p:nvPr/>
        </p:nvCxnSpPr>
        <p:spPr bwMode="auto">
          <a:xfrm rot="10800000">
            <a:off x="3657600" y="57150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A631ED7-CC30-48D1-9D5F-C47417812C62}" type="slidenum">
              <a:rPr lang="he-IL" sz="1000">
                <a:latin typeface="Verdana" pitchFamily="34" charset="0"/>
              </a:rPr>
              <a:pPr algn="r" rtl="1"/>
              <a:t>16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562600"/>
            <a:ext cx="914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charset="0"/>
              </a:rPr>
              <a:t>dest</a:t>
            </a:r>
            <a:endParaRPr lang="en-US" dirty="0">
              <a:latin typeface="+mn-lt"/>
              <a:cs typeface="Arial" charset="0"/>
            </a:endParaRP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rot="10800000">
            <a:off x="1981200" y="58674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</a:t>
            </a:r>
            <a:r>
              <a:rPr lang="en-US"/>
              <a:t> </a:t>
            </a:r>
            <a:r>
              <a:rPr lang="he-IL"/>
              <a:t> </a:t>
            </a:r>
            <a:r>
              <a:rPr lang="en-US"/>
              <a:t>strcpy</a:t>
            </a:r>
            <a:r>
              <a:rPr lang="he-IL"/>
              <a:t> - דוגמא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 b="1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char  str1[]="hello", str2[10];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"Before copy: str1=|"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                     &lt;&lt; "|, str2=|" &lt;&lt; str2 &lt;&lt; "|\n";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strcpy(str2, 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"After copy: str1=|"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		&lt;&lt; "|, str2=|" &lt;&lt; str2 &lt;&lt; "|\n";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410200"/>
            <a:ext cx="8305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7562962E-FECE-435A-93FE-DE74E181D024}" type="slidenum">
              <a:rPr lang="he-IL" sz="1000">
                <a:latin typeface="Verdana" pitchFamily="34" charset="0"/>
              </a:rPr>
              <a:pPr algn="r" rtl="1"/>
              <a:t>17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strcpy</a:t>
            </a:r>
            <a:r>
              <a:rPr lang="he-IL"/>
              <a:t> - דגשים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he-IL"/>
              <a:t>גם פה יש חשיבות לכך שהמחרוזת מסתיימת ב- </a:t>
            </a:r>
            <a:r>
              <a:rPr lang="en-US"/>
              <a:t>‘\0’</a:t>
            </a:r>
            <a:r>
              <a:rPr lang="he-IL"/>
              <a:t> וההעתקה מבוצעת עד ה- </a:t>
            </a:r>
            <a:r>
              <a:rPr lang="en-US"/>
              <a:t> ‘\0’</a:t>
            </a:r>
            <a:r>
              <a:rPr lang="he-IL"/>
              <a:t>בלבד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אחריות המתכנת לוודא כי ב- </a:t>
            </a:r>
            <a:r>
              <a:rPr lang="en-US"/>
              <a:t>dest</a:t>
            </a:r>
            <a:r>
              <a:rPr lang="he-IL"/>
              <a:t> מספיק מקום להכיל את </a:t>
            </a:r>
            <a:r>
              <a:rPr lang="en-US"/>
              <a:t>src</a:t>
            </a:r>
            <a:r>
              <a:rPr lang="he-IL"/>
              <a:t>! הקומפיילר לא מתריע על כך, ובזמן ריצה אנו עלולים לדרוס זיכרון שאינו שלנו!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421AAE2-0368-42C6-9E31-3EA331FA52E8}" type="slidenum">
              <a:rPr lang="he-IL" sz="1000">
                <a:latin typeface="Verdana" pitchFamily="34" charset="0"/>
              </a:rPr>
              <a:pPr algn="r" rtl="1"/>
              <a:t>18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ChangeArrowheads="1"/>
          </p:cNvSpPr>
          <p:nvPr/>
        </p:nvSpPr>
        <p:spPr bwMode="auto">
          <a:xfrm>
            <a:off x="6629400" y="1219200"/>
            <a:ext cx="2514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strcpy</a:t>
            </a:r>
            <a:r>
              <a:rPr lang="he-IL"/>
              <a:t> - דגשים</a:t>
            </a:r>
            <a:endParaRPr lang="en-US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5257800"/>
            <a:ext cx="566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858000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aphicFrame>
        <p:nvGraphicFramePr>
          <p:cNvPr id="9" name="Group 64"/>
          <p:cNvGraphicFramePr>
            <a:graphicFrameLocks/>
          </p:cNvGraphicFramePr>
          <p:nvPr/>
        </p:nvGraphicFramePr>
        <p:xfrm>
          <a:off x="6858000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4478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string.h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char  str1[]={'h','e',0,'l','l','o',0}, str2[8];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r>
              <a:rPr lang="en-US" dirty="0">
                <a:latin typeface="Arial" charset="0"/>
                <a:cs typeface="Arial" charset="0"/>
              </a:rPr>
              <a:t> &lt;&lt; "Before copy: str1=|" &lt;&lt; str1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                           &lt;&lt; "|, str2=|" &lt;&lt; str2 &lt;&lt; "|\n";</a:t>
            </a:r>
            <a:r>
              <a:rPr lang="en-US" kern="0" dirty="0">
                <a:latin typeface="+mn-lt"/>
                <a:cs typeface="+mn-cs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strcpy</a:t>
            </a:r>
            <a:r>
              <a:rPr lang="en-US" kern="0" dirty="0">
                <a:latin typeface="+mn-lt"/>
                <a:cs typeface="+mn-cs"/>
              </a:rPr>
              <a:t>(str2, str1);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r>
              <a:rPr lang="en-US" dirty="0">
                <a:latin typeface="Arial" charset="0"/>
                <a:cs typeface="Arial" charset="0"/>
              </a:rPr>
              <a:t> &lt;&lt; “After copy: str1=|" &lt;&lt; str1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		&lt;&lt; "|, str2=|" &lt;&lt; str2 &lt;&lt; "|\n";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sp>
        <p:nvSpPr>
          <p:cNvPr id="21641" name="Slide Number Placeholder 3"/>
          <p:cNvSpPr txBox="1">
            <a:spLocks noGrp="1"/>
          </p:cNvSpPr>
          <p:nvPr/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  <a:p>
            <a:fld id="{8A7715A7-BA5D-4083-B0C1-45F70973389D}" type="slidenum">
              <a:rPr lang="he-IL" sz="1000">
                <a:latin typeface="Verdana" pitchFamily="34" charset="0"/>
              </a:rPr>
              <a:pPr/>
              <a:t>19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ביחידה זו נלמד:</a:t>
            </a:r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מהי מחרוזת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איתחול מחרוזת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cin.getline</a:t>
            </a:r>
            <a:endParaRPr lang="he-IL"/>
          </a:p>
          <a:p>
            <a:pPr>
              <a:lnSpc>
                <a:spcPct val="90000"/>
              </a:lnSpc>
            </a:pPr>
            <a:r>
              <a:rPr lang="he-IL"/>
              <a:t>הספריה </a:t>
            </a:r>
            <a:r>
              <a:rPr lang="en-US"/>
              <a:t>string.h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strlen</a:t>
            </a:r>
            <a:endParaRPr lang="he-IL"/>
          </a:p>
          <a:p>
            <a:pPr lvl="1">
              <a:lnSpc>
                <a:spcPct val="90000"/>
              </a:lnSpc>
            </a:pPr>
            <a:r>
              <a:rPr lang="en-US"/>
              <a:t>strcpy</a:t>
            </a:r>
            <a:endParaRPr lang="he-IL"/>
          </a:p>
          <a:p>
            <a:pPr lvl="1">
              <a:lnSpc>
                <a:spcPct val="90000"/>
              </a:lnSpc>
            </a:pPr>
            <a:r>
              <a:rPr lang="en-US"/>
              <a:t>strcmp</a:t>
            </a:r>
            <a:endParaRPr lang="he-IL"/>
          </a:p>
          <a:p>
            <a:pPr lvl="1">
              <a:lnSpc>
                <a:spcPct val="90000"/>
              </a:lnSpc>
            </a:pPr>
            <a:r>
              <a:rPr lang="en-US"/>
              <a:t> strcat</a:t>
            </a:r>
            <a:endParaRPr lang="he-IL"/>
          </a:p>
          <a:p>
            <a:pPr>
              <a:lnSpc>
                <a:spcPct val="90000"/>
              </a:lnSpc>
            </a:pPr>
            <a:r>
              <a:rPr lang="he-IL"/>
              <a:t>מערך של מחרוזות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05733707-BAA0-4520-8D01-9EB0DAA7571E}" type="slidenum">
              <a:rPr lang="he-IL" sz="1000">
                <a:latin typeface="Verdana" pitchFamily="34" charset="0"/>
              </a:rPr>
              <a:pPr algn="r" rtl="1"/>
              <a:t>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פונקציה זו משרשרת מחרוזת אחת לסופה של אחרת: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strcat(dest, src)</a:t>
            </a:r>
            <a:endParaRPr lang="he-IL"/>
          </a:p>
          <a:p>
            <a:pPr lvl="1" eaLnBrk="1" hangingPunct="1">
              <a:lnSpc>
                <a:spcPct val="90000"/>
              </a:lnSpc>
            </a:pPr>
            <a:r>
              <a:rPr lang="en-US"/>
              <a:t>dest</a:t>
            </a:r>
            <a:r>
              <a:rPr lang="he-IL"/>
              <a:t> היא המחרוזת אליה נרצה לשרשר לסופה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src</a:t>
            </a:r>
            <a:r>
              <a:rPr lang="he-IL"/>
              <a:t> היא המחרוזת אותה נרצה להעתיק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גם במקרה זה "הקופסא השחורה" מקבלת 2 מחרוזות, מעדכנת את המחרוזת </a:t>
            </a:r>
            <a:r>
              <a:rPr lang="en-US"/>
              <a:t>dest</a:t>
            </a:r>
            <a:r>
              <a:rPr lang="he-IL"/>
              <a:t> ומחזירה אותה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				</a:t>
            </a:r>
            <a:r>
              <a:rPr lang="en-US"/>
              <a:t>	dest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/>
              <a:t>   				</a:t>
            </a:r>
            <a:r>
              <a:rPr lang="en-US"/>
              <a:t>	src  </a:t>
            </a:r>
            <a:endParaRPr lang="he-IL"/>
          </a:p>
        </p:txBody>
      </p:sp>
      <p:sp>
        <p:nvSpPr>
          <p:cNvPr id="25604" name="Flowchart: Process 5"/>
          <p:cNvSpPr>
            <a:spLocks noChangeArrowheads="1"/>
          </p:cNvSpPr>
          <p:nvPr/>
        </p:nvSpPr>
        <p:spPr bwMode="auto">
          <a:xfrm>
            <a:off x="2514600" y="57150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25605" name="Straight Arrow Connector 8"/>
          <p:cNvCxnSpPr>
            <a:cxnSpLocks noChangeShapeType="1"/>
          </p:cNvCxnSpPr>
          <p:nvPr/>
        </p:nvCxnSpPr>
        <p:spPr bwMode="auto">
          <a:xfrm rot="10800000">
            <a:off x="3733800" y="61722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06" name="Straight Arrow Connector 9"/>
          <p:cNvCxnSpPr>
            <a:cxnSpLocks noChangeShapeType="1"/>
          </p:cNvCxnSpPr>
          <p:nvPr/>
        </p:nvCxnSpPr>
        <p:spPr bwMode="auto">
          <a:xfrm rot="10800000">
            <a:off x="3733800" y="58674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3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1AE41486-72BF-4D1F-8C27-EC91727F6856}" type="slidenum">
              <a:rPr lang="he-IL" sz="1000">
                <a:latin typeface="Verdana" pitchFamily="34" charset="0"/>
              </a:rPr>
              <a:pPr algn="r" rtl="1"/>
              <a:t>20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715000"/>
            <a:ext cx="914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charset="0"/>
              </a:rPr>
              <a:t>dest</a:t>
            </a:r>
            <a:endParaRPr lang="en-US" dirty="0">
              <a:latin typeface="+mn-lt"/>
              <a:cs typeface="Arial" charset="0"/>
            </a:endParaRP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rot="10800000">
            <a:off x="2057400" y="60198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 </a:t>
            </a:r>
            <a:r>
              <a:rPr lang="en-US"/>
              <a:t>strcat</a:t>
            </a:r>
            <a:r>
              <a:rPr lang="he-IL"/>
              <a:t> - דוגמא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"Please enter 2 strings: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str1 &gt;&gt; str2;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"Before: str1:\t 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	&lt;&lt; "|\t str2: |" &lt;&lt; str2 &lt;&lt; "|\n";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strcat</a:t>
            </a:r>
            <a:r>
              <a:rPr lang="en-US" sz="1800" dirty="0"/>
              <a:t>(str1, str2);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“After: str1:\t 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	&lt;&lt; "|\t str2: |" &lt;&lt; str2 &lt;&lt; "|\n";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5472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C86CFE3-E179-4BAC-ACD2-E2CFACE9E5D0}" type="slidenum">
              <a:rPr lang="he-IL" sz="1000">
                <a:latin typeface="Verdana" pitchFamily="34" charset="0"/>
              </a:rPr>
              <a:pPr algn="r" rtl="1"/>
              <a:t>21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04800" y="1295400"/>
            <a:ext cx="26670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 </a:t>
            </a:r>
            <a:r>
              <a:rPr lang="en-US"/>
              <a:t>strcat</a:t>
            </a:r>
            <a:r>
              <a:rPr lang="he-IL"/>
              <a:t> – הוספת רווח </a:t>
            </a:r>
            <a:endParaRPr lang="en-US"/>
          </a:p>
        </p:txBody>
      </p:sp>
      <p:sp>
        <p:nvSpPr>
          <p:cNvPr id="2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6054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"Please enter 2 strings: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cin &gt;&gt; str1 &gt;&gt; str2;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"Before: str1:\t 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	&lt;&lt; "|\t str2: |" &lt;&lt; str2 &lt;&lt; "|\n";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 b="1"/>
              <a:t>	strcat(str1, “ “);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/>
              <a:t>     </a:t>
            </a:r>
            <a:r>
              <a:rPr lang="en-US" sz="1800"/>
              <a:t>strcat(str1, str2);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“After: str1:\t |" &lt;&lt; str1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	&lt;&lt; "|\t str2: |" &lt;&lt; str2 &lt;&lt; "|\n";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47AE014-31F0-433B-A3F3-C453D617D67A}" type="slidenum">
              <a:rPr lang="he-IL" sz="1000">
                <a:latin typeface="Verdana" pitchFamily="34" charset="0"/>
              </a:rPr>
              <a:pPr algn="r" rtl="1"/>
              <a:t>22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3863" y="1371600"/>
            <a:ext cx="59801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strcat</a:t>
            </a:r>
            <a:r>
              <a:rPr lang="he-IL"/>
              <a:t> - דגשים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he-IL"/>
              <a:t>בדיוק כמו הדגשים של </a:t>
            </a:r>
            <a:r>
              <a:rPr lang="en-US"/>
              <a:t>strcpy</a:t>
            </a:r>
            <a:r>
              <a:rPr lang="he-IL"/>
              <a:t>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he-IL"/>
              <a:t>גם פה יש חשיבות לכך שהמחרוזת מסתיימת ב- </a:t>
            </a:r>
            <a:r>
              <a:rPr lang="en-US"/>
              <a:t>‘\0’</a:t>
            </a:r>
            <a:r>
              <a:rPr lang="he-IL"/>
              <a:t> והשירשור מבוצע עד ה- </a:t>
            </a:r>
            <a:r>
              <a:rPr lang="en-US"/>
              <a:t> ‘\0’</a:t>
            </a:r>
            <a:r>
              <a:rPr lang="he-IL"/>
              <a:t>של המחרוזת המועתקת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בשירשור אנו דורסים את ה- </a:t>
            </a:r>
            <a:r>
              <a:rPr lang="en-US"/>
              <a:t>‘\0’</a:t>
            </a:r>
            <a:r>
              <a:rPr lang="he-IL"/>
              <a:t> של המחרוזת אליה משרשרים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אחריות המתכנת לוודא כי ב- </a:t>
            </a:r>
            <a:r>
              <a:rPr lang="en-US"/>
              <a:t>dest</a:t>
            </a:r>
            <a:r>
              <a:rPr lang="he-IL"/>
              <a:t> מספיק מקום להכיל את </a:t>
            </a:r>
            <a:r>
              <a:rPr lang="en-US"/>
              <a:t>src</a:t>
            </a:r>
            <a:r>
              <a:rPr lang="he-IL"/>
              <a:t>! הקומפיילר לא מתריע על כך, ובזמן ריצה אנו עלולים לדרוס זיכרון שאינו שלנו!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DE07C40-5511-4FA2-BC5D-27890C68A957}" type="slidenum">
              <a:rPr lang="he-IL" sz="1000">
                <a:latin typeface="Verdana" pitchFamily="34" charset="0"/>
              </a:rPr>
              <a:pPr algn="r" rtl="1"/>
              <a:t>23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5943600" y="1295400"/>
            <a:ext cx="26670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strcat</a:t>
            </a:r>
            <a:r>
              <a:rPr lang="he-IL"/>
              <a:t> - הרצה</a:t>
            </a:r>
            <a:endParaRPr 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858000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aphicFrame>
        <p:nvGraphicFramePr>
          <p:cNvPr id="9" name="Group 64"/>
          <p:cNvGraphicFramePr>
            <a:graphicFrameLocks/>
          </p:cNvGraphicFramePr>
          <p:nvPr/>
        </p:nvGraphicFramePr>
        <p:xfrm>
          <a:off x="6858000" y="1371600"/>
          <a:ext cx="2133600" cy="5486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4478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#include &lt;</a:t>
            </a:r>
            <a:r>
              <a:rPr lang="en-US" kern="0" dirty="0" err="1">
                <a:latin typeface="+mn-lt"/>
                <a:cs typeface="+mn-cs"/>
              </a:rPr>
              <a:t>string.h</a:t>
            </a:r>
            <a:r>
              <a:rPr lang="en-US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{</a:t>
            </a:r>
          </a:p>
          <a:p>
            <a:pPr>
              <a:defRPr/>
            </a:pPr>
            <a:r>
              <a:rPr lang="en-US" kern="0" dirty="0">
                <a:latin typeface="+mn-lt"/>
                <a:cs typeface="+mn-cs"/>
              </a:rPr>
              <a:t>     </a:t>
            </a:r>
            <a:r>
              <a:rPr lang="en-US" dirty="0">
                <a:latin typeface="+mn-lt"/>
                <a:cs typeface="Arial" charset="0"/>
              </a:rPr>
              <a:t>char str1[]={'h','e',0,'l','l','o',0}, str2[10]="hi";</a:t>
            </a: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     </a:t>
            </a: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     </a:t>
            </a:r>
            <a:r>
              <a:rPr lang="en-US" dirty="0" err="1">
                <a:latin typeface="+mn-lt"/>
                <a:cs typeface="Arial" charset="0"/>
              </a:rPr>
              <a:t>cout</a:t>
            </a:r>
            <a:r>
              <a:rPr lang="en-US" dirty="0">
                <a:latin typeface="+mn-lt"/>
                <a:cs typeface="Arial" charset="0"/>
              </a:rPr>
              <a:t> &lt;&lt; "Before cat: str1:\t |" &lt;&lt; str1 </a:t>
            </a: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		&lt;&lt; "|\t str2: |" &lt;&lt; str2 &lt;&lt; "|\n";</a:t>
            </a:r>
          </a:p>
          <a:p>
            <a:pPr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     </a:t>
            </a:r>
            <a:r>
              <a:rPr lang="en-US" dirty="0" err="1">
                <a:latin typeface="+mn-lt"/>
                <a:cs typeface="Arial" charset="0"/>
              </a:rPr>
              <a:t>strcat</a:t>
            </a:r>
            <a:r>
              <a:rPr lang="en-US" dirty="0">
                <a:latin typeface="+mn-lt"/>
                <a:cs typeface="Arial" charset="0"/>
              </a:rPr>
              <a:t>(str2, str1);</a:t>
            </a:r>
          </a:p>
          <a:p>
            <a:pPr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     </a:t>
            </a:r>
            <a:r>
              <a:rPr lang="en-US" dirty="0" err="1">
                <a:latin typeface="+mn-lt"/>
                <a:cs typeface="Arial" charset="0"/>
              </a:rPr>
              <a:t>cout</a:t>
            </a:r>
            <a:r>
              <a:rPr lang="en-US" dirty="0">
                <a:latin typeface="+mn-lt"/>
                <a:cs typeface="Arial" charset="0"/>
              </a:rPr>
              <a:t> &lt;&lt; “After cat: str1:\t |" &lt;&lt; str1 </a:t>
            </a:r>
          </a:p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		&lt;&lt; "|\t str2: |" &lt;&lt; str2 &lt;&lt; "|\n";</a:t>
            </a:r>
          </a:p>
          <a:p>
            <a:pPr>
              <a:defRPr/>
            </a:pPr>
            <a:r>
              <a:rPr lang="en-US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sp>
        <p:nvSpPr>
          <p:cNvPr id="26760" name="Slide Number Placeholder 3"/>
          <p:cNvSpPr txBox="1">
            <a:spLocks noGrp="1"/>
          </p:cNvSpPr>
          <p:nvPr/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fld id="{CB24A450-2BED-413F-BC3A-69B0291C3867}" type="slidenum">
              <a:rPr lang="he-IL" sz="1000">
                <a:latin typeface="Verdana" pitchFamily="34" charset="0"/>
              </a:rPr>
              <a:pPr/>
              <a:t>24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2" name="Picture 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638800"/>
            <a:ext cx="63833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1">
              <a:defRPr/>
            </a:pPr>
            <a:r>
              <a:rPr lang="he-IL" sz="4000" kern="0" dirty="0">
                <a:solidFill>
                  <a:schemeClr val="tx2"/>
                </a:solidFill>
                <a:latin typeface="Arial" charset="0"/>
                <a:cs typeface="Arial" charset="0"/>
              </a:rPr>
              <a:t>דוגמא לשימוש בערך המוחזר מ- </a:t>
            </a:r>
            <a:r>
              <a:rPr lang="en-US" sz="4000" kern="0" dirty="0" err="1">
                <a:solidFill>
                  <a:schemeClr val="tx2"/>
                </a:solidFill>
                <a:latin typeface="Arial" charset="0"/>
                <a:cs typeface="Arial" charset="0"/>
              </a:rPr>
              <a:t>strcat</a:t>
            </a:r>
            <a:endParaRPr lang="en-US" sz="4000" kern="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עפ"י ההצהרה הרשמית, הפונקציות </a:t>
            </a:r>
            <a:r>
              <a:rPr lang="en-US" sz="2800" kern="0" dirty="0" err="1">
                <a:latin typeface="+mn-lt"/>
                <a:cs typeface="+mn-cs"/>
              </a:rPr>
              <a:t>strcpy</a:t>
            </a:r>
            <a:r>
              <a:rPr lang="en-US" sz="2800" kern="0" dirty="0">
                <a:latin typeface="+mn-lt"/>
                <a:cs typeface="+mn-cs"/>
              </a:rPr>
              <a:t> </a:t>
            </a:r>
            <a:r>
              <a:rPr lang="he-IL" sz="2800" kern="0" dirty="0">
                <a:latin typeface="+mn-lt"/>
                <a:cs typeface="+mn-cs"/>
              </a:rPr>
              <a:t> ו- </a:t>
            </a:r>
            <a:r>
              <a:rPr lang="en-US" sz="2800" kern="0" dirty="0" err="1">
                <a:latin typeface="+mn-lt"/>
                <a:cs typeface="+mn-cs"/>
              </a:rPr>
              <a:t>strcat</a:t>
            </a:r>
            <a:r>
              <a:rPr lang="he-IL" sz="2800" kern="0" dirty="0">
                <a:latin typeface="+mn-lt"/>
                <a:cs typeface="+mn-cs"/>
              </a:rPr>
              <a:t> מחזירות את המחרוזת אותן שינו</a:t>
            </a: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ברוב המקרים לא משתמשים בערך מוחזר זה (כי הנתון המקורי בכל מקרה התעדכן)</a:t>
            </a:r>
          </a:p>
          <a:p>
            <a:pPr marL="457200" indent="-457200"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marL="457200" indent="-457200">
              <a:defRPr/>
            </a:pPr>
            <a:endParaRPr lang="he-IL" sz="2000" dirty="0"/>
          </a:p>
          <a:p>
            <a:pPr marL="457200" indent="-457200">
              <a:defRPr/>
            </a:pPr>
            <a:r>
              <a:rPr lang="en-US" sz="2000" dirty="0"/>
              <a:t>void main()</a:t>
            </a:r>
          </a:p>
          <a:p>
            <a:pPr marL="457200" indent="-457200">
              <a:defRPr/>
            </a:pPr>
            <a:r>
              <a:rPr lang="en-US" sz="2000" dirty="0"/>
              <a:t>{</a:t>
            </a:r>
            <a:endParaRPr lang="he-IL" sz="2000" dirty="0"/>
          </a:p>
          <a:p>
            <a:pPr marL="457200" indent="-457200">
              <a:defRPr/>
            </a:pPr>
            <a:r>
              <a:rPr lang="en-US" sz="2000" dirty="0"/>
              <a:t>	char str1[20]="hello", str2[20]="world"; </a:t>
            </a:r>
          </a:p>
          <a:p>
            <a:pPr marL="457200" indent="-457200">
              <a:defRPr/>
            </a:pPr>
            <a:endParaRPr lang="he-IL" sz="2000" dirty="0"/>
          </a:p>
          <a:p>
            <a:pPr marL="457200" indent="-457200">
              <a:defRPr/>
            </a:pPr>
            <a:r>
              <a:rPr lang="en-US" sz="2000" dirty="0"/>
              <a:t>	</a:t>
            </a:r>
            <a:r>
              <a:rPr lang="en-US" sz="2000" dirty="0" err="1"/>
              <a:t>strcat</a:t>
            </a:r>
            <a:r>
              <a:rPr lang="en-US" sz="2000" dirty="0"/>
              <a:t>(str1, “ “);</a:t>
            </a:r>
          </a:p>
          <a:p>
            <a:pPr marL="457200" indent="-457200">
              <a:defRPr/>
            </a:pPr>
            <a:r>
              <a:rPr lang="en-US" sz="2000" dirty="0"/>
              <a:t>       </a:t>
            </a:r>
            <a:r>
              <a:rPr lang="en-US" sz="2000" dirty="0" err="1"/>
              <a:t>strcat</a:t>
            </a:r>
            <a:r>
              <a:rPr lang="en-US" sz="2000" dirty="0"/>
              <a:t>(str1, str2);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"str1 : |” &lt;&lt; str1 &lt;&lt; “|\n”;</a:t>
            </a:r>
            <a:endParaRPr lang="he-IL" sz="2000" dirty="0"/>
          </a:p>
          <a:p>
            <a:pPr marL="457200" indent="-457200">
              <a:defRPr/>
            </a:pPr>
            <a:r>
              <a:rPr lang="he-IL" sz="2000" dirty="0"/>
              <a:t>{</a:t>
            </a:r>
            <a:endParaRPr lang="he-IL" sz="2000" kern="0" dirty="0">
              <a:latin typeface="+mn-lt"/>
              <a:cs typeface="+mn-cs"/>
            </a:endParaRP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F03D217-819C-4441-8280-593640B58697}" type="slidenum">
              <a:rPr lang="he-IL" sz="1000">
                <a:latin typeface="Verdana" pitchFamily="34" charset="0"/>
              </a:rPr>
              <a:pPr algn="r" rtl="1"/>
              <a:t>25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76638"/>
            <a:ext cx="59483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7600" y="5181600"/>
            <a:ext cx="297180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strcat(strcat(str1, " "), str2);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124200" y="5370513"/>
            <a:ext cx="457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strcmp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השוואה בין מחרוזות היא השוואה לקסיקוגרפית (ולא לפי אורך המילה)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כדי להשוות בין מספרים או תווים השתמשנו באופרטורים &gt;,&lt;,&gt;=,&lt;=,==,=!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כדי להשוות בין מחרוזות לא נשתמש באופרטורים אלו, אלא בפונקציה </a:t>
            </a:r>
            <a:r>
              <a:rPr lang="en-US"/>
              <a:t>strcmp</a:t>
            </a:r>
            <a:r>
              <a:rPr lang="he-IL"/>
              <a:t>, שהיא "הקופסא השחורה" הבאה: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str1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str2</a:t>
            </a:r>
          </a:p>
        </p:txBody>
      </p:sp>
      <p:sp>
        <p:nvSpPr>
          <p:cNvPr id="30724" name="Flowchart: Process 5"/>
          <p:cNvSpPr>
            <a:spLocks noChangeArrowheads="1"/>
          </p:cNvSpPr>
          <p:nvPr/>
        </p:nvSpPr>
        <p:spPr bwMode="auto">
          <a:xfrm>
            <a:off x="5181600" y="51816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30725" name="Straight Arrow Connector 6"/>
          <p:cNvCxnSpPr>
            <a:cxnSpLocks noChangeShapeType="1"/>
          </p:cNvCxnSpPr>
          <p:nvPr/>
        </p:nvCxnSpPr>
        <p:spPr bwMode="auto">
          <a:xfrm rot="10800000">
            <a:off x="6324600" y="52578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6" name="Straight Arrow Connector 7"/>
          <p:cNvCxnSpPr>
            <a:cxnSpLocks noChangeShapeType="1"/>
          </p:cNvCxnSpPr>
          <p:nvPr/>
        </p:nvCxnSpPr>
        <p:spPr bwMode="auto">
          <a:xfrm rot="10800000">
            <a:off x="6324600" y="57134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7" name="Straight Arrow Connector 8"/>
          <p:cNvCxnSpPr>
            <a:cxnSpLocks noChangeShapeType="1"/>
          </p:cNvCxnSpPr>
          <p:nvPr/>
        </p:nvCxnSpPr>
        <p:spPr bwMode="auto">
          <a:xfrm rot="10800000">
            <a:off x="4648200" y="54848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1905000" y="53340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2000" dirty="0"/>
              <a:t>מספר שלילי / חיובי / 0</a:t>
            </a:r>
            <a:endParaRPr lang="en-US" sz="2000" dirty="0"/>
          </a:p>
        </p:txBody>
      </p:sp>
      <p:sp>
        <p:nvSpPr>
          <p:cNvPr id="2868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27C5E0D-FB30-47C1-85B2-49F14D043251}" type="slidenum">
              <a:rPr lang="he-IL" sz="1000">
                <a:latin typeface="Verdana" pitchFamily="34" charset="0"/>
              </a:rPr>
              <a:pPr algn="r" rtl="1"/>
              <a:t>26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 </a:t>
            </a:r>
            <a:r>
              <a:rPr lang="en-US"/>
              <a:t>strcmp</a:t>
            </a:r>
            <a:r>
              <a:rPr lang="he-IL"/>
              <a:t> (2)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/>
              <a:t>הפונקציה מקבלת 2 מחרוזות, ומחזירה: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/>
              <a:t>0 אם הם שוות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/>
              <a:t>מספר חיובי אם הראשונה גדולה </a:t>
            </a:r>
            <a:r>
              <a:rPr lang="he-IL" dirty="0" err="1"/>
              <a:t>מהשניה</a:t>
            </a:r>
            <a:r>
              <a:rPr lang="he-IL" dirty="0"/>
              <a:t> (כלומר במילון </a:t>
            </a:r>
            <a:r>
              <a:rPr lang="en-US" dirty="0"/>
              <a:t>str1</a:t>
            </a:r>
            <a:r>
              <a:rPr lang="he-IL" dirty="0"/>
              <a:t> תופיע אחרי </a:t>
            </a:r>
            <a:r>
              <a:rPr lang="en-US" dirty="0"/>
              <a:t>str2</a:t>
            </a:r>
            <a:r>
              <a:rPr lang="he-IL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/>
              <a:t>מספר שלילי אם הראשונה קטנה </a:t>
            </a:r>
            <a:r>
              <a:rPr lang="he-IL" dirty="0" err="1"/>
              <a:t>מהשניה</a:t>
            </a:r>
            <a:r>
              <a:rPr lang="en-US" dirty="0"/>
              <a:t> </a:t>
            </a:r>
            <a:r>
              <a:rPr lang="he-IL" dirty="0"/>
              <a:t>(כלומר במילון </a:t>
            </a:r>
            <a:r>
              <a:rPr lang="en-US" dirty="0"/>
              <a:t>str1</a:t>
            </a:r>
            <a:r>
              <a:rPr lang="he-IL" dirty="0"/>
              <a:t> תופיע לפני </a:t>
            </a:r>
            <a:r>
              <a:rPr lang="en-US" dirty="0"/>
              <a:t>str2</a:t>
            </a:r>
            <a:r>
              <a:rPr lang="he-IL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str1=“hello”, str2=“world”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he-IL" dirty="0"/>
              <a:t>יוחזר 1-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str1=“world”, str2=“hello”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he-IL" dirty="0"/>
              <a:t>יוחזר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str1=“hello”, str2=“hello”</a:t>
            </a:r>
            <a:r>
              <a:rPr lang="he-IL" dirty="0"/>
              <a:t>  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he-IL" dirty="0"/>
              <a:t>יוחזר </a:t>
            </a:r>
            <a:r>
              <a:rPr lang="en-US" dirty="0"/>
              <a:t>0</a:t>
            </a:r>
            <a:endParaRPr lang="he-IL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str1=“</a:t>
            </a:r>
            <a:r>
              <a:rPr lang="en-US" dirty="0" err="1"/>
              <a:t>zz</a:t>
            </a:r>
            <a:r>
              <a:rPr lang="en-US" dirty="0"/>
              <a:t>”, str2=“</a:t>
            </a:r>
            <a:r>
              <a:rPr lang="en-US" dirty="0" err="1"/>
              <a:t>aaa</a:t>
            </a:r>
            <a:r>
              <a:rPr lang="en-US" dirty="0"/>
              <a:t>”</a:t>
            </a:r>
            <a:r>
              <a:rPr lang="he-IL" dirty="0"/>
              <a:t>         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he-IL" dirty="0"/>
              <a:t>יוחזר </a:t>
            </a:r>
            <a:r>
              <a:rPr lang="en-US" dirty="0"/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str1=“bb”, str2=“</a:t>
            </a:r>
            <a:r>
              <a:rPr lang="en-US" dirty="0" err="1"/>
              <a:t>bbb</a:t>
            </a:r>
            <a:r>
              <a:rPr lang="en-US" dirty="0"/>
              <a:t>”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  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he-IL" dirty="0">
                <a:sym typeface="Wingdings" pitchFamily="2" charset="2"/>
              </a:rPr>
              <a:t> </a:t>
            </a:r>
            <a:r>
              <a:rPr lang="he-IL" dirty="0"/>
              <a:t>יוחזר 1-</a:t>
            </a:r>
          </a:p>
          <a:p>
            <a:pPr lvl="1" eaLnBrk="1" hangingPunct="1">
              <a:lnSpc>
                <a:spcPct val="90000"/>
              </a:lnSpc>
            </a:pPr>
            <a:endParaRPr lang="he-IL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50969EB-844E-46F1-92BD-F87B7403BC45}" type="slidenum">
              <a:rPr lang="he-IL" sz="1000">
                <a:latin typeface="Verdana" pitchFamily="34" charset="0"/>
              </a:rPr>
              <a:pPr algn="r" rtl="1"/>
              <a:t>27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457200" y="1295400"/>
            <a:ext cx="3276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הפונקציה </a:t>
            </a:r>
            <a:r>
              <a:rPr lang="en-US"/>
              <a:t>strcmp</a:t>
            </a:r>
            <a:r>
              <a:rPr lang="he-IL"/>
              <a:t> - דוגמא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700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char str1[10], str2[10];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int res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     bool  fContinue=true;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while (fContinue)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cout &lt;&lt; "Please enter 2 strings, or '</a:t>
            </a:r>
            <a:r>
              <a:rPr lang="he-IL" sz="1700"/>
              <a:t>!</a:t>
            </a:r>
            <a:r>
              <a:rPr lang="en-US" sz="1700"/>
              <a:t>' to exit: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        cin &gt;&gt; str1 &gt;&gt; str2;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if (strcmp(str1, “!") == 0 &amp;&amp; strcmp(str2, “!") == 0)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     fContinue = false;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else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{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      res = strcmp(str1,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	      cout &lt;&lt; "The result of strcmp(str1, str2): “ &lt;&lt; res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             }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	} </a:t>
            </a:r>
          </a:p>
          <a:p>
            <a:pPr algn="l" rtl="0">
              <a:buFont typeface="Wingdings" pitchFamily="2" charset="2"/>
              <a:buNone/>
            </a:pPr>
            <a:r>
              <a:rPr lang="en-US" sz="170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700"/>
          </a:p>
          <a:p>
            <a:pPr algn="l" rtl="0">
              <a:buFont typeface="Wingdings" pitchFamily="2" charset="2"/>
              <a:buNone/>
            </a:pPr>
            <a:endParaRPr lang="en-US" sz="170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700"/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2E7E72C-A71E-4AD5-BA6C-F12F11CFCB78}" type="slidenum">
              <a:rPr lang="he-IL" sz="1000">
                <a:latin typeface="Verdana" pitchFamily="34" charset="0"/>
              </a:rPr>
              <a:pPr algn="r" rtl="1"/>
              <a:t>28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371600"/>
            <a:ext cx="55245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אפסים שונים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b="1"/>
              <a:t>המספר 0</a:t>
            </a:r>
            <a:r>
              <a:rPr lang="he-IL"/>
              <a:t> ייוצג בזכרון ב- 4 בתים כמספר 0:</a:t>
            </a:r>
            <a:endParaRPr 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 b="1"/>
              <a:t>התו '0'</a:t>
            </a:r>
            <a:r>
              <a:rPr lang="he-IL"/>
              <a:t> (ערכו האסקיי 48) ייוצג בזכרון בבית אחד:</a:t>
            </a:r>
          </a:p>
          <a:p>
            <a:pPr eaLnBrk="1" hangingPunct="1">
              <a:lnSpc>
                <a:spcPct val="90000"/>
              </a:lnSpc>
            </a:pPr>
            <a:endParaRPr lang="en-US" b="1"/>
          </a:p>
          <a:p>
            <a:pPr eaLnBrk="1" hangingPunct="1">
              <a:lnSpc>
                <a:spcPct val="90000"/>
              </a:lnSpc>
            </a:pPr>
            <a:r>
              <a:rPr lang="he-IL" b="1"/>
              <a:t>התו </a:t>
            </a:r>
            <a:r>
              <a:rPr lang="en-US" b="1"/>
              <a:t>‘\0’</a:t>
            </a:r>
            <a:r>
              <a:rPr lang="he-IL"/>
              <a:t> (ערכו האסקיי 0) ייוצג בזכרון בבית אחד:</a:t>
            </a:r>
            <a:endParaRPr lang="en-US" b="1"/>
          </a:p>
          <a:p>
            <a:pPr eaLnBrk="1" hangingPunct="1">
              <a:lnSpc>
                <a:spcPct val="90000"/>
              </a:lnSpc>
            </a:pPr>
            <a:endParaRPr lang="he-IL" b="1"/>
          </a:p>
          <a:p>
            <a:pPr eaLnBrk="1" hangingPunct="1">
              <a:lnSpc>
                <a:spcPct val="90000"/>
              </a:lnSpc>
            </a:pPr>
            <a:r>
              <a:rPr lang="he-IL" b="1"/>
              <a:t>המחרוזת "0"</a:t>
            </a:r>
            <a:r>
              <a:rPr lang="he-IL"/>
              <a:t> תייוצג בזכרון ע"י 2 בתים, מאחר וזו מחרוזת שהתו הראשון שלה מייצג את התו '0'</a:t>
            </a:r>
            <a:r>
              <a:rPr lang="en-US"/>
              <a:t> </a:t>
            </a:r>
            <a:r>
              <a:rPr lang="he-IL"/>
              <a:t> והתא השני את התו </a:t>
            </a:r>
            <a:r>
              <a:rPr lang="en-US"/>
              <a:t>‘\0’</a:t>
            </a:r>
            <a:endParaRPr lang="he-IL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9A0F894-567C-4521-BBBA-7ADF5B9F3354}" type="slidenum">
              <a:rPr lang="he-IL" sz="1000">
                <a:latin typeface="Verdana" pitchFamily="34" charset="0"/>
              </a:rPr>
              <a:pPr algn="r" rtl="1"/>
              <a:t>29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43125"/>
          <a:ext cx="624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3057525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4038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57150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מהי מחרוזת</a:t>
            </a:r>
            <a:endParaRPr lang="en-US"/>
          </a:p>
        </p:txBody>
      </p:sp>
      <p:sp>
        <p:nvSpPr>
          <p:cNvPr id="410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/>
              <a:t>מחרוזת הינה טיפוס שנועד לאחסן מילים שלמות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/>
              <a:t>מחרוזת היא מקרה פרטי של מערך מטיפוס </a:t>
            </a:r>
            <a:r>
              <a:rPr lang="en-US" dirty="0"/>
              <a:t>char</a:t>
            </a:r>
            <a:endParaRPr lang="he-IL" dirty="0"/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/>
              <a:t>אבל התו האחרון במחרוזת תמיד יהיה </a:t>
            </a:r>
            <a:r>
              <a:rPr lang="en-US" dirty="0"/>
              <a:t>‘\0’</a:t>
            </a:r>
            <a:r>
              <a:rPr lang="he-IL" dirty="0"/>
              <a:t> </a:t>
            </a:r>
            <a:r>
              <a:rPr lang="he-IL" sz="2400" dirty="0"/>
              <a:t>(קוד ה- </a:t>
            </a:r>
            <a:r>
              <a:rPr lang="en-US" sz="2400" dirty="0"/>
              <a:t>ASCII</a:t>
            </a:r>
            <a:r>
              <a:rPr lang="he-IL" sz="2400" dirty="0"/>
              <a:t> שלו הוא 0)</a:t>
            </a:r>
            <a:endParaRPr lang="he-IL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/>
              <a:t>לכן מחרוזת גם נקראית </a:t>
            </a:r>
            <a:r>
              <a:rPr lang="en-US" dirty="0"/>
              <a:t>Null </a:t>
            </a:r>
            <a:r>
              <a:rPr lang="en-US" dirty="0" err="1"/>
              <a:t>Termianted</a:t>
            </a:r>
            <a:r>
              <a:rPr lang="en-US" dirty="0"/>
              <a:t> String</a:t>
            </a:r>
            <a:endParaRPr lang="he-IL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/>
              <a:t>מערך של תווים:</a:t>
            </a:r>
            <a:endParaRPr lang="en-US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char name[5] = {‘h’, ‘e’, ‘l’, ‘l’, ‘o’};</a:t>
            </a:r>
            <a:endParaRPr lang="he-IL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/>
              <a:t>מחרוזת:</a:t>
            </a:r>
            <a:endParaRPr lang="en-US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char name[</a:t>
            </a:r>
            <a:r>
              <a:rPr lang="he-IL" b="1" dirty="0"/>
              <a:t>6</a:t>
            </a:r>
            <a:r>
              <a:rPr lang="en-US" dirty="0"/>
              <a:t>] = {‘h’, ‘e’, ‘l’, ‘l’, ‘o’, </a:t>
            </a:r>
            <a:r>
              <a:rPr lang="en-US" b="1" dirty="0"/>
              <a:t>‘\0’</a:t>
            </a:r>
            <a:r>
              <a:rPr lang="en-US" dirty="0"/>
              <a:t>};</a:t>
            </a:r>
            <a:endParaRPr lang="he-IL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bg2"/>
              </a:buClr>
              <a:buFont typeface="Wingdings" pitchFamily="2" charset="2"/>
              <a:buChar char="p"/>
              <a:defRPr/>
            </a:pPr>
            <a:r>
              <a:rPr lang="he-IL" sz="2800" dirty="0"/>
              <a:t>העובדה שמחרוזת נגמרת ב- </a:t>
            </a:r>
            <a:r>
              <a:rPr lang="en-US" sz="2800" dirty="0"/>
              <a:t>‘\0’</a:t>
            </a:r>
            <a:r>
              <a:rPr lang="he-IL" sz="2800" dirty="0"/>
              <a:t> </a:t>
            </a:r>
            <a:r>
              <a:rPr lang="he-IL" sz="2800" dirty="0">
                <a:ea typeface="+mn-ea"/>
              </a:rPr>
              <a:t>מאפשרת לנו לרוץ עליה מבלי לדעת את גודלה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e-IL" dirty="0"/>
          </a:p>
        </p:txBody>
      </p:sp>
      <p:sp>
        <p:nvSpPr>
          <p:cNvPr id="5124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C2CA032-864A-4ABA-8DDC-8D35ADC35E8E}" type="slidenum">
              <a:rPr lang="he-IL" sz="1000">
                <a:latin typeface="Verdana" pitchFamily="34" charset="0"/>
              </a:rPr>
              <a:pPr algn="r" rtl="1"/>
              <a:t>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92088"/>
            <a:ext cx="5962650" cy="65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3821B8D-D86A-42C1-B921-6B16444E9A5E}" type="slidenum">
              <a:rPr lang="he-IL" sz="1000">
                <a:latin typeface="Verdana" pitchFamily="34" charset="0"/>
              </a:rPr>
              <a:pPr algn="r" rtl="1"/>
              <a:t>30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105400"/>
            <a:ext cx="1447800" cy="5334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10200" y="5029200"/>
            <a:ext cx="1447800" cy="5334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מערך של מחרוזות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אם נרצה לשמור טקסט בשורות נפרדות, נשתמש במערך של מחרוזות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זוהי למעשה מטריצה של תווים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he-IL"/>
              <a:t>למשל מטריצה עם </a:t>
            </a:r>
            <a:r>
              <a:rPr lang="en-US"/>
              <a:t>LINES</a:t>
            </a:r>
            <a:r>
              <a:rPr lang="he-IL"/>
              <a:t> שורות, ובכל שורה מקסימום </a:t>
            </a:r>
            <a:r>
              <a:rPr lang="en-US"/>
              <a:t>MAX</a:t>
            </a:r>
            <a:r>
              <a:rPr lang="he-IL"/>
              <a:t>_</a:t>
            </a:r>
            <a:r>
              <a:rPr lang="en-US"/>
              <a:t>LETTERS</a:t>
            </a:r>
            <a:r>
              <a:rPr lang="he-IL"/>
              <a:t> תווים: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char  text[LINES][MAX_LETTERS];</a:t>
            </a: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כדי לפנות לתא מסוים במטריצה נפנה ע"י </a:t>
            </a:r>
            <a:r>
              <a:rPr lang="en-US"/>
              <a:t>text[i][j]</a:t>
            </a: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כדי לפנות לשורה שלמה (מחרוזת אחת), שהיא למעשה איבר במערך של מחרוזות נפנה ע"י </a:t>
            </a:r>
            <a:r>
              <a:rPr lang="en-US"/>
              <a:t>text[i]</a:t>
            </a:r>
            <a:endParaRPr lang="he-IL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901086E-253D-4685-B956-EFFAB3D010C5}" type="slidenum">
              <a:rPr lang="he-IL" sz="1000">
                <a:latin typeface="Verdana" pitchFamily="34" charset="0"/>
              </a:rPr>
              <a:pPr algn="r" rtl="1"/>
              <a:t>31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381000" y="1371600"/>
            <a:ext cx="57150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z="4000"/>
              <a:t>מערך של מחרוזות – דוגמא - </a:t>
            </a:r>
            <a:r>
              <a:rPr lang="he-IL" sz="3200"/>
              <a:t>שורות בהן מופיע תו מסוים</a:t>
            </a:r>
            <a:endParaRPr lang="en-US" sz="3200"/>
          </a:p>
        </p:txBody>
      </p:sp>
      <p:sp>
        <p:nvSpPr>
          <p:cNvPr id="32772" name="Content Placeholder 2"/>
          <p:cNvSpPr>
            <a:spLocks noGrp="1"/>
          </p:cNvSpPr>
          <p:nvPr>
            <p:ph idx="4294967295"/>
          </p:nvPr>
        </p:nvSpPr>
        <p:spPr>
          <a:xfrm>
            <a:off x="228600" y="762000"/>
            <a:ext cx="8915400" cy="62484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const  int LINES             = 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const  int MAX_LETTERS = 81;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char text[LINES][MAX_LETTERS], ch;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cout &lt;&lt; "Please enter " &lt;&lt; LINES &lt;&lt; " lines:\n";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for (int i=0 ; i &lt; LINES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      cin.getline(text[i], MAX_LETTERS);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cout &lt;&lt; "Please enter a charchter to search: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cin &gt;&gt; ch;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for (int i=0 ; i &lt; LINES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      for (int j=0 ; text[i][j] != '\0'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   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if (text[i][j] == ch)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       cout &lt;&lt; "The char " &lt;&lt; ch &lt;&lt; " appears in the line: |" &lt;&lt; text[i] &lt;&lt; "|\n";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       break; </a:t>
            </a:r>
            <a:r>
              <a:rPr lang="en-US" sz="1400" b="1">
                <a:solidFill>
                  <a:srgbClr val="008000"/>
                </a:solidFill>
              </a:rPr>
              <a:t>// stops inner for..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      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}</a:t>
            </a: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134EF2DE-ADB7-4F54-B6D4-8B85247439C5}" type="slidenum">
              <a:rPr lang="he-IL" sz="1000">
                <a:latin typeface="Verdana" pitchFamily="34" charset="0"/>
              </a:rPr>
              <a:pPr algn="r" rtl="1"/>
              <a:t>32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962400"/>
            <a:ext cx="4594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7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7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27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27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27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7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27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7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27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1000" y="1295400"/>
            <a:ext cx="87630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מערך של מחרוזות – דוגמא – </a:t>
            </a:r>
            <a:r>
              <a:rPr lang="he-IL" sz="2800"/>
              <a:t>מצא את השורה הארוכה ביותר</a:t>
            </a:r>
            <a:r>
              <a:rPr lang="he-IL" sz="2400"/>
              <a:t> (הנחה: יש לפחות שורה אחת בטקסט)</a:t>
            </a:r>
            <a:endParaRPr lang="en-US"/>
          </a:p>
        </p:txBody>
      </p:sp>
      <p:sp>
        <p:nvSpPr>
          <p:cNvPr id="33796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47800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const  int LINES             = 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const  int MAX_LETTERS = 81;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char text[LINES][MAX_LETTERS];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int  maxLineLen=0, maxLineIndex, currentLen;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cout &lt;&lt; "Please enter " &lt;&lt; LINES &lt;&lt; " lines:\n";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for (int i=0 ; i &lt; LINES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cin.getline(text[i], MAX_LETTERS);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</a:t>
            </a:r>
            <a:r>
              <a:rPr lang="en-US" sz="1400" b="1">
                <a:solidFill>
                  <a:srgbClr val="008000"/>
                </a:solidFill>
              </a:rPr>
              <a:t>// find the longest line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for (int i=0 ; i &lt; LINES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currentLen = strlen(text[i]);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if (currentLen &gt; maxLineLen)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    maxLineLen = currentLen;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       maxLineIndex = i;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cout &lt;&lt; "Longest line is #" &lt;&lt; maxLineIndex+1 &lt;&lt; " and is |"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			&lt;&lt; text[maxLineIndex] &lt;&lt; "|\n";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/>
              <a:t>}</a:t>
            </a:r>
          </a:p>
        </p:txBody>
      </p:sp>
      <p:graphicFrame>
        <p:nvGraphicFramePr>
          <p:cNvPr id="30887" name="Group 167"/>
          <p:cNvGraphicFramePr>
            <a:graphicFrameLocks noGrp="1"/>
          </p:cNvGraphicFramePr>
          <p:nvPr/>
        </p:nvGraphicFramePr>
        <p:xfrm>
          <a:off x="3048000" y="1601788"/>
          <a:ext cx="6095998" cy="836296"/>
        </p:xfrm>
        <a:graphic>
          <a:graphicData uri="http://schemas.openxmlformats.org/drawingml/2006/table">
            <a:tbl>
              <a:tblPr/>
              <a:tblGrid>
                <a:gridCol w="44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0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35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79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35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0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793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83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72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0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793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355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‘w’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90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D4F2609E-DF07-4560-911D-E2D853C901EF}" type="slidenum">
              <a:rPr lang="he-IL" sz="1000">
                <a:latin typeface="Verdana" pitchFamily="34" charset="0"/>
              </a:rPr>
              <a:pPr algn="r" rtl="1"/>
              <a:t>33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35908" name="Picture 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990975"/>
            <a:ext cx="5057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3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7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37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37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379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379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304800" y="2819400"/>
            <a:ext cx="4724400" cy="39703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cleanBuffer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47675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476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0" y="3097411"/>
            <a:ext cx="22098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097411"/>
            <a:ext cx="76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x=5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886200" y="4763472"/>
            <a:ext cx="3220720" cy="909717"/>
          </a:xfrm>
          <a:prstGeom prst="wedgeRoundRectCallout">
            <a:avLst>
              <a:gd name="adj1" fmla="val -61842"/>
              <a:gd name="adj2" fmla="val 3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הפקודה קראה את האנטר שהיה ב- </a:t>
            </a:r>
            <a:r>
              <a:rPr lang="en-US" b="1" dirty="0" smtClean="0"/>
              <a:t>buffer</a:t>
            </a:r>
            <a:r>
              <a:rPr lang="he-IL" b="1" dirty="0" smtClean="0"/>
              <a:t> ולכן נדמה כאילו התוכנית דילגה על הפעולה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11076"/>
            <a:ext cx="4724400" cy="2308324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cleanBuffer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he-I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!=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!=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0" y="381000"/>
            <a:ext cx="4267200" cy="1143000"/>
          </a:xfrm>
          <a:noFill/>
        </p:spPr>
        <p:txBody>
          <a:bodyPr/>
          <a:lstStyle/>
          <a:p>
            <a:r>
              <a:rPr lang="he-IL" dirty="0" smtClean="0"/>
              <a:t>בעיה נפוצה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097411"/>
            <a:ext cx="1905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x=5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=hi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3122811"/>
            <a:ext cx="5334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hi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0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04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92B696A5-C96B-4FA9-AF08-320791B595A1}" type="slidenum">
              <a:rPr lang="he-IL" sz="1000">
                <a:latin typeface="Verdana" pitchFamily="34" charset="0"/>
              </a:rPr>
              <a:pPr algn="r" rtl="1"/>
              <a:t>35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בעיה בגרסאות קומפיילר מתקדמות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הקומפיילר של </a:t>
            </a:r>
            <a:r>
              <a:rPr lang="en-US" dirty="0"/>
              <a:t>visual studio</a:t>
            </a:r>
            <a:r>
              <a:rPr lang="he-IL" dirty="0"/>
              <a:t> לא תמיד אוהב את הפונקציות שיש ב- </a:t>
            </a:r>
            <a:r>
              <a:rPr lang="en-US" dirty="0" err="1"/>
              <a:t>string.h</a:t>
            </a:r>
            <a:r>
              <a:rPr lang="he-IL" dirty="0"/>
              <a:t> ולכן נותן </a:t>
            </a:r>
            <a:r>
              <a:rPr lang="en-US" dirty="0"/>
              <a:t>warning</a:t>
            </a:r>
            <a:r>
              <a:rPr lang="he-IL" dirty="0"/>
              <a:t> (ובחלק מהגרסאות אפילו </a:t>
            </a:r>
            <a:r>
              <a:rPr lang="en-US" dirty="0"/>
              <a:t>error</a:t>
            </a:r>
            <a:r>
              <a:rPr lang="he-IL" dirty="0"/>
              <a:t>) שמספרו 4996, והקומפיילר מציע לכם להשתמש בפונקציה חליפית</a:t>
            </a:r>
          </a:p>
          <a:p>
            <a:pPr lvl="1"/>
            <a:r>
              <a:rPr lang="he-IL" b="1" dirty="0"/>
              <a:t>לא להשתמש בה!</a:t>
            </a:r>
          </a:p>
          <a:p>
            <a:r>
              <a:rPr lang="he-IL" dirty="0"/>
              <a:t>הפתרון הוא הוספת השורה הבאה כשורה הראשונה בתוכנית:</a:t>
            </a:r>
          </a:p>
          <a:p>
            <a:pPr algn="ctr" rtl="0"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warning (</a:t>
            </a:r>
            <a:r>
              <a:rPr lang="en-US" dirty="0">
                <a:solidFill>
                  <a:srgbClr val="0070C0"/>
                </a:solidFill>
              </a:rPr>
              <a:t>disable</a:t>
            </a:r>
            <a:r>
              <a:rPr lang="en-US" dirty="0"/>
              <a:t>: 4996)</a:t>
            </a:r>
            <a:endParaRPr lang="he-IL" dirty="0"/>
          </a:p>
          <a:p>
            <a:r>
              <a:rPr lang="he-IL" dirty="0"/>
              <a:t>משמעות שורה זו היא לומר לקומפיילר להתעלם מהערה/שגיאה עם מספר זה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ביחידה זו למדנו:</a:t>
            </a:r>
            <a:endParaRPr lang="en-US"/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9F051860-208A-4F63-A9C9-4B79D1D656DE}" type="slidenum">
              <a:rPr lang="he-IL" sz="1000">
                <a:latin typeface="Verdana" pitchFamily="34" charset="0"/>
              </a:rPr>
              <a:pPr algn="r" rtl="1"/>
              <a:t>36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600200"/>
            <a:ext cx="84582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>
                <a:latin typeface="+mn-lt"/>
                <a:cs typeface="+mn-cs"/>
              </a:rPr>
              <a:t>מהי מחרוזת</a:t>
            </a: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>
                <a:latin typeface="+mn-lt"/>
                <a:cs typeface="+mn-cs"/>
              </a:rPr>
              <a:t>איתחול מחרוזת</a:t>
            </a:r>
            <a:endParaRPr lang="en-US" sz="2800" kern="0">
              <a:latin typeface="+mn-lt"/>
              <a:cs typeface="+mn-cs"/>
            </a:endParaRP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kern="0">
                <a:latin typeface="+mn-lt"/>
                <a:cs typeface="+mn-cs"/>
              </a:rPr>
              <a:t>cin.getline</a:t>
            </a:r>
            <a:endParaRPr lang="he-IL" sz="2800" kern="0">
              <a:latin typeface="+mn-lt"/>
              <a:cs typeface="+mn-cs"/>
            </a:endParaRPr>
          </a:p>
          <a:p>
            <a:pPr marL="342900" indent="-34290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>
                <a:latin typeface="+mn-lt"/>
                <a:cs typeface="+mn-cs"/>
              </a:rPr>
              <a:t>הספריה </a:t>
            </a:r>
            <a:r>
              <a:rPr lang="en-US" sz="2800" kern="0">
                <a:latin typeface="+mn-lt"/>
                <a:cs typeface="+mn-cs"/>
              </a:rPr>
              <a:t>string.h</a:t>
            </a:r>
            <a:r>
              <a:rPr lang="he-IL" sz="2800" kern="0">
                <a:latin typeface="+mn-lt"/>
                <a:cs typeface="+mn-cs"/>
              </a:rPr>
              <a:t>:</a:t>
            </a:r>
            <a:r>
              <a:rPr lang="en-US" sz="2800" kern="0">
                <a:latin typeface="+mn-lt"/>
                <a:cs typeface="+mn-cs"/>
              </a:rPr>
              <a:t> </a:t>
            </a:r>
            <a:r>
              <a:rPr lang="he-IL" sz="2800" kern="0">
                <a:latin typeface="+mn-lt"/>
                <a:cs typeface="+mn-cs"/>
              </a:rPr>
              <a:t> </a:t>
            </a:r>
          </a:p>
          <a:p>
            <a:pPr marL="742950" lvl="1" indent="-28575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>
                <a:latin typeface="+mn-lt"/>
                <a:cs typeface="+mn-cs"/>
              </a:rPr>
              <a:t>strlen</a:t>
            </a:r>
            <a:endParaRPr lang="he-IL" sz="2400" kern="0">
              <a:latin typeface="+mn-lt"/>
              <a:cs typeface="+mn-cs"/>
            </a:endParaRPr>
          </a:p>
          <a:p>
            <a:pPr marL="742950" lvl="1" indent="-28575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>
                <a:latin typeface="+mn-lt"/>
                <a:cs typeface="+mn-cs"/>
              </a:rPr>
              <a:t>strcpy</a:t>
            </a:r>
            <a:endParaRPr lang="he-IL" sz="2400" kern="0">
              <a:latin typeface="+mn-lt"/>
              <a:cs typeface="+mn-cs"/>
            </a:endParaRPr>
          </a:p>
          <a:p>
            <a:pPr marL="742950" lvl="1" indent="-28575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>
                <a:latin typeface="+mn-lt"/>
                <a:cs typeface="+mn-cs"/>
              </a:rPr>
              <a:t>strcmp</a:t>
            </a:r>
            <a:endParaRPr lang="he-IL" sz="2400" kern="0">
              <a:latin typeface="+mn-lt"/>
              <a:cs typeface="+mn-cs"/>
            </a:endParaRPr>
          </a:p>
          <a:p>
            <a:pPr marL="742950" lvl="1" indent="-28575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>
                <a:latin typeface="+mn-lt"/>
                <a:cs typeface="+mn-cs"/>
              </a:rPr>
              <a:t> strcat</a:t>
            </a:r>
            <a:endParaRPr lang="he-IL" sz="2400" kern="0">
              <a:latin typeface="+mn-lt"/>
              <a:cs typeface="+mn-cs"/>
            </a:endParaRPr>
          </a:p>
          <a:p>
            <a:pPr marL="342900" indent="-34290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>
                <a:latin typeface="+mn-lt"/>
                <a:cs typeface="+mn-cs"/>
              </a:rPr>
              <a:t>מערך של מחרוזות</a:t>
            </a: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תרגיל 1:</a:t>
            </a:r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r>
              <a:rPr lang="he-IL"/>
              <a:t>הגדר מטריצה של תווים (מערך של מחרוזות) וקרא לתוכו קלט</a:t>
            </a:r>
            <a:endParaRPr lang="en-US"/>
          </a:p>
          <a:p>
            <a:r>
              <a:rPr lang="he-IL"/>
              <a:t>הגדר מחרוזת וקרא לתוכה קלט</a:t>
            </a:r>
            <a:endParaRPr lang="en-US"/>
          </a:p>
          <a:p>
            <a:r>
              <a:rPr lang="he-IL"/>
              <a:t>הדפס כמה שורות במטריצה זהות למחרוזת</a:t>
            </a:r>
            <a:endParaRPr lang="en-US"/>
          </a:p>
          <a:p>
            <a:r>
              <a:rPr lang="he-IL"/>
              <a:t>דוגמא: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D980427-8852-41CE-B8E5-53E281C2D456}" type="slidenum">
              <a:rPr lang="he-IL" sz="1000">
                <a:latin typeface="Verdana" pitchFamily="34" charset="0"/>
              </a:rPr>
              <a:pPr algn="r" rtl="1"/>
              <a:t>37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343400"/>
            <a:ext cx="4930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תרגיל 2:</a:t>
            </a:r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>
              <a:defRPr/>
            </a:pPr>
            <a:r>
              <a:rPr lang="he-IL" sz="2400" dirty="0"/>
              <a:t>כתוב תוכנית המגדירה 3 מערכים של מחרוזות (מטריצות)</a:t>
            </a:r>
            <a:r>
              <a:rPr lang="en-US" sz="2400"/>
              <a:t>  </a:t>
            </a:r>
            <a:r>
              <a:rPr lang="he-IL" sz="2400"/>
              <a:t> </a:t>
            </a:r>
            <a:r>
              <a:rPr lang="en-US" sz="2400" dirty="0"/>
              <a:t>(text1, text2, text3)</a:t>
            </a:r>
            <a:r>
              <a:rPr lang="he-IL" sz="2400" dirty="0"/>
              <a:t> באותו הגודל וקרא נתונים ל-2 המטריצות הראשונות</a:t>
            </a:r>
            <a:endParaRPr lang="en-US" sz="2400" dirty="0"/>
          </a:p>
          <a:p>
            <a:pPr>
              <a:defRPr/>
            </a:pPr>
            <a:r>
              <a:rPr lang="he-IL" sz="2400" dirty="0"/>
              <a:t>הפונקציה תשים מחרוזות  ב-</a:t>
            </a:r>
            <a:r>
              <a:rPr lang="en-US" sz="2400" dirty="0"/>
              <a:t>text3</a:t>
            </a:r>
            <a:r>
              <a:rPr lang="he-IL" sz="2400" dirty="0"/>
              <a:t> באופן הבא:</a:t>
            </a:r>
            <a:endParaRPr lang="en-US" sz="2400" dirty="0"/>
          </a:p>
          <a:p>
            <a:pPr lvl="1">
              <a:defRPr/>
            </a:pPr>
            <a:r>
              <a:rPr lang="he-IL" sz="2000" dirty="0">
                <a:ea typeface="+mn-ea"/>
              </a:rPr>
              <a:t>במידה והאורך הכולל של השורה המתאימה ב- </a:t>
            </a:r>
            <a:r>
              <a:rPr lang="en-US" sz="2000" dirty="0">
                <a:ea typeface="+mn-ea"/>
              </a:rPr>
              <a:t>text1</a:t>
            </a:r>
            <a:r>
              <a:rPr lang="he-IL" sz="2000" dirty="0">
                <a:ea typeface="+mn-ea"/>
              </a:rPr>
              <a:t> וב- </a:t>
            </a:r>
            <a:r>
              <a:rPr lang="en-US" sz="2000" dirty="0">
                <a:ea typeface="+mn-ea"/>
              </a:rPr>
              <a:t>text2</a:t>
            </a:r>
            <a:r>
              <a:rPr lang="he-IL" sz="2000" dirty="0">
                <a:ea typeface="+mn-ea"/>
              </a:rPr>
              <a:t> קטן מאורך שורה אפשרית, נעתיק את השורה המתאימה מ- </a:t>
            </a:r>
            <a:r>
              <a:rPr lang="en-US" sz="2000" dirty="0">
                <a:ea typeface="+mn-ea"/>
              </a:rPr>
              <a:t>text1</a:t>
            </a:r>
            <a:r>
              <a:rPr lang="he-IL" sz="2000" dirty="0">
                <a:ea typeface="+mn-ea"/>
              </a:rPr>
              <a:t> ל- </a:t>
            </a:r>
            <a:r>
              <a:rPr lang="en-US" sz="2000" dirty="0">
                <a:ea typeface="+mn-ea"/>
              </a:rPr>
              <a:t>text3</a:t>
            </a:r>
            <a:r>
              <a:rPr lang="he-IL" sz="2000" dirty="0">
                <a:ea typeface="+mn-ea"/>
              </a:rPr>
              <a:t> ואח"כ נשרשר את השורה המתאימה מ- </a:t>
            </a:r>
            <a:r>
              <a:rPr lang="en-US" sz="2000" dirty="0">
                <a:ea typeface="+mn-ea"/>
              </a:rPr>
              <a:t>text2</a:t>
            </a:r>
            <a:r>
              <a:rPr lang="he-IL" sz="2000" dirty="0">
                <a:ea typeface="+mn-ea"/>
              </a:rPr>
              <a:t>. אחרת נשים ב- </a:t>
            </a:r>
            <a:r>
              <a:rPr lang="en-US" sz="2000" dirty="0">
                <a:ea typeface="+mn-ea"/>
              </a:rPr>
              <a:t>text3</a:t>
            </a:r>
            <a:r>
              <a:rPr lang="he-IL" sz="2000" dirty="0">
                <a:ea typeface="+mn-ea"/>
              </a:rPr>
              <a:t> שורה ריקה.</a:t>
            </a:r>
            <a:endParaRPr lang="en-US" sz="2000" dirty="0">
              <a:ea typeface="+mn-ea"/>
            </a:endParaRPr>
          </a:p>
          <a:p>
            <a:pPr>
              <a:defRPr/>
            </a:pPr>
            <a:r>
              <a:rPr lang="he-IL" sz="2400" dirty="0"/>
              <a:t>לבסוף התוכנית תדפיס את  </a:t>
            </a:r>
            <a:r>
              <a:rPr lang="en-US" sz="2400" dirty="0"/>
              <a:t>text3</a:t>
            </a:r>
          </a:p>
          <a:p>
            <a:pPr>
              <a:defRPr/>
            </a:pPr>
            <a:r>
              <a:rPr lang="he-IL" sz="2400" dirty="0"/>
              <a:t> </a:t>
            </a:r>
            <a:endParaRPr lang="en-US" sz="2400" dirty="0"/>
          </a:p>
          <a:p>
            <a:pPr>
              <a:defRPr/>
            </a:pPr>
            <a:r>
              <a:rPr lang="he-IL" sz="2400" u="sng" dirty="0"/>
              <a:t>שימו לב</a:t>
            </a:r>
            <a:r>
              <a:rPr lang="he-IL" sz="2400" dirty="0"/>
              <a:t>: אין "להמציא את הגלגל</a:t>
            </a:r>
          </a:p>
          <a:p>
            <a:pPr>
              <a:buFont typeface="Wingdings" pitchFamily="2" charset="2"/>
              <a:buNone/>
              <a:defRPr/>
            </a:pPr>
            <a:r>
              <a:rPr lang="he-IL" sz="2400" dirty="0"/>
              <a:t>	 מחדש"!!</a:t>
            </a:r>
            <a:endParaRPr lang="en-US" sz="2400" dirty="0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0A5DF6A-E7C6-44C2-9016-F3547BFFC256}" type="slidenum">
              <a:rPr lang="he-IL" sz="1000">
                <a:latin typeface="Verdana" pitchFamily="34" charset="0"/>
              </a:rPr>
              <a:pPr algn="r" rtl="1"/>
              <a:t>38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38227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תרגיל 3:</a:t>
            </a:r>
            <a:endParaRPr 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r>
              <a:rPr lang="he-IL"/>
              <a:t>כתוב תוכנית המגדירה מערך של מחרוזות. יש לסובב את איברי המערך כך שבשורה השניה תהיה המחרוזת הראשונה, בשורה השלישית המחרוזת השניה וכו'. השורה האחרונה תועתק במקום המחרוזת הראשונה</a:t>
            </a:r>
            <a:endParaRPr lang="en-US"/>
          </a:p>
          <a:p>
            <a:r>
              <a:rPr lang="he-IL"/>
              <a:t>לבסוף התוכנית תדפיס את  המערך המעודכן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9FB35A0A-F96A-4A27-8CC2-0A0773E97937}" type="slidenum">
              <a:rPr lang="he-IL" sz="1000">
                <a:latin typeface="Verdana" pitchFamily="34" charset="0"/>
              </a:rPr>
              <a:pPr algn="r" rtl="1"/>
              <a:t>39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51546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איתחול מחרוזת</a:t>
            </a:r>
            <a:endParaRPr lang="en-US"/>
          </a:p>
        </p:txBody>
      </p:sp>
      <p:sp>
        <p:nvSpPr>
          <p:cNvPr id="410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ראינו כי אתחול מחרוזת יעשה כך: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/>
              <a:t>char str[] = {'h','e','l','l','o',</a:t>
            </a:r>
            <a:r>
              <a:rPr lang="it-IT" b="1"/>
              <a:t>'\0'</a:t>
            </a:r>
            <a:r>
              <a:rPr lang="it-IT"/>
              <a:t>};</a:t>
            </a: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אך ניתן לאתחלה גם באופן הבא: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char str[] = “hello”;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char str[30] = “hello”;</a:t>
            </a:r>
          </a:p>
          <a:p>
            <a:pPr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/>
              <a:t> </a:t>
            </a:r>
            <a:endParaRPr lang="en-US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char str[] = “hello”;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  int x = 4;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}</a:t>
            </a:r>
            <a:endParaRPr lang="he-IL" sz="2400"/>
          </a:p>
          <a:p>
            <a:pPr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/>
          </a:p>
        </p:txBody>
      </p:sp>
      <p:graphicFrame>
        <p:nvGraphicFramePr>
          <p:cNvPr id="6" name="Group 64"/>
          <p:cNvGraphicFramePr>
            <a:graphicFrameLocks/>
          </p:cNvGraphicFramePr>
          <p:nvPr/>
        </p:nvGraphicFramePr>
        <p:xfrm>
          <a:off x="4800600" y="4114800"/>
          <a:ext cx="2362199" cy="2560320"/>
        </p:xfrm>
        <a:graphic>
          <a:graphicData uri="http://schemas.openxmlformats.org/drawingml/2006/table">
            <a:tbl>
              <a:tblPr/>
              <a:tblGrid>
                <a:gridCol w="1066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724400" y="3048000"/>
            <a:ext cx="4191000" cy="990600"/>
          </a:xfrm>
          <a:prstGeom prst="wedgeRoundRectCallout">
            <a:avLst>
              <a:gd name="adj1" fmla="val -55954"/>
              <a:gd name="adj2" fmla="val 7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במקרה זה מוקצה מערך בגודל 30, ורק ב- 5 התאים הראשונים יש תווים, ובשאר 0, כמו איתחול חלקי של מערך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8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D75213F4-8A76-4BB1-92E9-FCACB9A32B39}" type="slidenum">
              <a:rPr lang="he-IL" sz="1000">
                <a:latin typeface="Verdana" pitchFamily="34" charset="0"/>
              </a:rPr>
              <a:pPr algn="r" rtl="1"/>
              <a:t>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ריצה על מחרוזת</a:t>
            </a:r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using  namespace  std;</a:t>
            </a:r>
            <a:endParaRPr lang="he-IL" sz="2000"/>
          </a:p>
          <a:p>
            <a:pPr algn="l" rtl="0">
              <a:buFont typeface="Wingdings" pitchFamily="2" charset="2"/>
              <a:buNone/>
            </a:pPr>
            <a:endParaRPr lang="en-US" sz="2000"/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2000"/>
              <a:t>	char str[] = </a:t>
            </a:r>
            <a:r>
              <a:rPr lang="en-US" sz="2000"/>
              <a:t>“hello”</a:t>
            </a:r>
            <a:r>
              <a:rPr lang="it-IT" sz="200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int i=0;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while (str[i] != '\0')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	cout &lt;&lt; str[i]; </a:t>
            </a:r>
            <a:endParaRPr lang="en-US" sz="2000" b="1" i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000"/>
              <a:t>		i++;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275" y="2395538"/>
            <a:ext cx="5470525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EB52DD3-F5CB-4D6A-90E7-FC08A740F91B}" type="slidenum">
              <a:rPr lang="he-IL" sz="1000">
                <a:latin typeface="Verdana" pitchFamily="34" charset="0"/>
              </a:rPr>
              <a:pPr algn="r" rtl="1"/>
              <a:t>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הדפסת מחרוזת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מחרוזת היא אמנם מערך, אבל כדי להדפיס את איבריה אין צורך בלולאה!</a:t>
            </a:r>
            <a:endParaRPr lang="en-US"/>
          </a:p>
          <a:p>
            <a:pPr algn="l" rtl="0">
              <a:buFont typeface="Wingdings" pitchFamily="2" charset="2"/>
              <a:buNone/>
            </a:pPr>
            <a:r>
              <a:rPr lang="en-US" sz="180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using  namespace  std;</a:t>
            </a:r>
            <a:endParaRPr lang="he-IL" sz="1800"/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/>
              <a:t>	char str[] = </a:t>
            </a:r>
            <a:r>
              <a:rPr lang="en-US" sz="1800"/>
              <a:t>“hello”</a:t>
            </a:r>
            <a:r>
              <a:rPr lang="it-IT" sz="180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str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eaLnBrk="1" hangingPunct="1">
              <a:lnSpc>
                <a:spcPct val="90000"/>
              </a:lnSpc>
            </a:pPr>
            <a:endParaRPr lang="he-IL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62538"/>
            <a:ext cx="5470525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40CC0CD-80F4-4AA2-A113-D7D6C86E1663}" type="slidenum">
              <a:rPr lang="he-IL" sz="1000">
                <a:latin typeface="Verdana" pitchFamily="34" charset="0"/>
              </a:rPr>
              <a:pPr algn="r" rtl="1"/>
              <a:t>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הדפסת מחרוזת – נשים לב להבדל</a:t>
            </a: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using  namespace  std;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/>
              <a:t>	char str1[] = {'h','e','l','l','o'}; </a:t>
            </a:r>
            <a:r>
              <a:rPr lang="it-IT" sz="1800" b="1">
                <a:solidFill>
                  <a:srgbClr val="008000"/>
                </a:solidFill>
              </a:rPr>
              <a:t>//  doesn’t end with ‘\0’!!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char str2[] = "hello";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</a:t>
            </a:r>
            <a:r>
              <a:rPr lang="it-IT" sz="1800"/>
              <a:t>char str3[] = {'h','e','l',</a:t>
            </a:r>
            <a:r>
              <a:rPr lang="it-IT" sz="1800" b="1"/>
              <a:t>'\0'</a:t>
            </a:r>
            <a:r>
              <a:rPr lang="it-IT" sz="1800"/>
              <a:t>,'l','o'};</a:t>
            </a:r>
            <a:r>
              <a:rPr lang="en-US" sz="1800"/>
              <a:t> </a:t>
            </a:r>
            <a:r>
              <a:rPr lang="en-US" sz="1800" b="1">
                <a:solidFill>
                  <a:srgbClr val="008000"/>
                </a:solidFill>
              </a:rPr>
              <a:t>// note the ‘\0’ in the middle</a:t>
            </a:r>
            <a:endParaRPr lang="it-IT" sz="1800" b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it-IT" sz="1800"/>
              <a:t>	char str4[] = {'h','e','l',</a:t>
            </a:r>
            <a:r>
              <a:rPr lang="it-IT" sz="1800" b="1"/>
              <a:t>0</a:t>
            </a:r>
            <a:r>
              <a:rPr lang="it-IT" sz="1800"/>
              <a:t>,'l','o'};    </a:t>
            </a:r>
            <a:r>
              <a:rPr lang="en-US" sz="1800" b="1">
                <a:solidFill>
                  <a:srgbClr val="008000"/>
                </a:solidFill>
              </a:rPr>
              <a:t>// note the 0 in the middle</a:t>
            </a:r>
            <a:endParaRPr lang="it-IT" sz="1800" b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str1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str2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str3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cout &lt;&lt; str4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3800" y="1600200"/>
            <a:ext cx="49530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כאשר מדפיסים מחרוזת יודפסו איברי המערך עד אשר הקומפיילר יתקל בתא שיש בו את הערך 0 (כלומר ערך ה-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ASCII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של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‘\0’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),</a:t>
            </a:r>
          </a:p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ולכן החשיבות של השמת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‘\0’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בסוף המחרוזת!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814888"/>
            <a:ext cx="5130800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02E94CC-C730-49B9-A3D1-6C9889A01A67}" type="slidenum">
              <a:rPr lang="he-IL" sz="1000">
                <a:latin typeface="Verdana" pitchFamily="34" charset="0"/>
              </a:rPr>
              <a:pPr algn="r" rtl="1"/>
              <a:t>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קליטת מחרוזת</a:t>
            </a:r>
            <a:endParaRPr lang="en-US"/>
          </a:p>
        </p:txBody>
      </p:sp>
      <p:sp>
        <p:nvSpPr>
          <p:cNvPr id="410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he-IL" sz="2400"/>
              <a:t>גם כדי לקלוט מחרוזת לא צריך לולאה:</a:t>
            </a:r>
            <a:endParaRPr lang="en-US" sz="2000"/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char  str[10];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"Please enter a string: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cin &gt;&gt; str; </a:t>
            </a:r>
            <a:endParaRPr lang="en-US" sz="2000" b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"The string is: “ &lt;&lt;  str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  <a:endParaRPr lang="he-IL" sz="2000"/>
          </a:p>
          <a:p>
            <a:r>
              <a:rPr lang="he-IL" sz="2400"/>
              <a:t>כאשר הפקודה </a:t>
            </a:r>
            <a:r>
              <a:rPr lang="en-US" sz="2400"/>
              <a:t>cin</a:t>
            </a:r>
            <a:r>
              <a:rPr lang="he-IL" sz="2400"/>
              <a:t> מקבלת מערך תווים היא קוראת תווים עד אשר יוקלד רווח מטיפוס כלשהו שיסמל את ה- </a:t>
            </a:r>
            <a:r>
              <a:rPr lang="en-US" sz="2400"/>
              <a:t>‘\0’</a:t>
            </a:r>
            <a:endParaRPr lang="he-IL" sz="2400"/>
          </a:p>
          <a:p>
            <a:r>
              <a:rPr lang="he-IL" sz="2400"/>
              <a:t>נשים לב שאורך המחרוזת שנכניס לא יהייה יותר גדול מגודל המערך שהגדרנו, כדי לא לדרוס תאים שלא הוקצו עבורו</a:t>
            </a:r>
            <a:endParaRPr lang="en-US" sz="240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/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81200"/>
            <a:ext cx="431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4681ED0-759D-4587-B60F-1186F44B6C6A}" type="slidenum">
              <a:rPr lang="he-IL" sz="1000">
                <a:latin typeface="Verdana" pitchFamily="34" charset="0"/>
              </a:rPr>
              <a:pPr algn="r" rtl="1"/>
              <a:t>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/>
              <a:t>הפקודה </a:t>
            </a:r>
            <a:r>
              <a:rPr lang="en-US"/>
              <a:t>cin.getline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עד כה ראינו כיצד ניתן לקרוא מילה שלמה (ללא רווחים), לשמור אותה במערך ולהדפיסה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כעת נראה כיצד ניתן לבצע פעולות אלו גם עבור משפט (מחרוזת הכוללת רווחים):</a:t>
            </a:r>
            <a:endParaRPr lang="en-US"/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char  str[50];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cout &lt;&lt; "Please enter a sentence: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/>
              <a:t>	cin.getline(str, 50);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</a:t>
            </a:r>
            <a:endParaRPr lang="he-IL" sz="2000"/>
          </a:p>
          <a:p>
            <a:pPr algn="l" rtl="0">
              <a:buFont typeface="Wingdings" pitchFamily="2" charset="2"/>
              <a:buNone/>
            </a:pPr>
            <a:endParaRPr lang="en-US" sz="2000"/>
          </a:p>
          <a:p>
            <a:pPr algn="l" rtl="0">
              <a:buFont typeface="Wingdings" pitchFamily="2" charset="2"/>
              <a:buNone/>
            </a:pPr>
            <a:r>
              <a:rPr lang="en-US" sz="2000"/>
              <a:t>    cout &lt;&lt; "The sentence is:\n" &lt;&lt; str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  <a:endParaRPr lang="he-IL" sz="200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352800"/>
            <a:ext cx="4554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938B44E-4C46-4192-B9D5-E2A3EFFB1149}" type="slidenum">
              <a:rPr lang="he-IL" sz="1000">
                <a:latin typeface="Verdana" pitchFamily="34" charset="0"/>
              </a:rPr>
              <a:pPr algn="r" rtl="1"/>
              <a:t>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3657600" y="5181600"/>
            <a:ext cx="5334000" cy="685800"/>
          </a:xfrm>
          <a:prstGeom prst="wedgeRectCallout">
            <a:avLst>
              <a:gd name="adj1" fmla="val -72028"/>
              <a:gd name="adj2" fmla="val -569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קולטת משפט עד ירידת שורה ('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\n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'), ולא רק עד רווח. תקלוט מקסימום 49 תווים (מקום נוסף ל-'0\')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25070</TotalTime>
  <Words>2182</Words>
  <Application>Microsoft Office PowerPoint</Application>
  <PresentationFormat>On-screen Show (4:3)</PresentationFormat>
  <Paragraphs>818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Garamond</vt:lpstr>
      <vt:lpstr>Times New Roman</vt:lpstr>
      <vt:lpstr>Verdana</vt:lpstr>
      <vt:lpstr>Wingdings</vt:lpstr>
      <vt:lpstr>MyOpenU2008aTheme</vt:lpstr>
      <vt:lpstr>מחרוזות</vt:lpstr>
      <vt:lpstr>ביחידה זו נלמד:</vt:lpstr>
      <vt:lpstr>מהי מחרוזת</vt:lpstr>
      <vt:lpstr>איתחול מחרוזת</vt:lpstr>
      <vt:lpstr>ריצה על מחרוזת</vt:lpstr>
      <vt:lpstr>הדפסת מחרוזת</vt:lpstr>
      <vt:lpstr>הדפסת מחרוזת – נשים לב להבדל</vt:lpstr>
      <vt:lpstr>קליטת מחרוזת</vt:lpstr>
      <vt:lpstr>הפקודה cin.getline</vt:lpstr>
      <vt:lpstr>דוגמא: כמה מילים יש במשפט (הנחה: רווח אחד בלבד מפריד בין מילה למילה ויש לפחות מילה אחת במשפט)</vt:lpstr>
      <vt:lpstr>דוגמא: כמה מילים יש במשפט (הנחה: רווח אחד בלבד מפריד בין מילה למילה ויש לפחות מילה אחת במשפט)</vt:lpstr>
      <vt:lpstr>PowerPoint Presentation</vt:lpstr>
      <vt:lpstr>הספריה string.h</vt:lpstr>
      <vt:lpstr>הפונקציה strlen </vt:lpstr>
      <vt:lpstr>הפונקציה strlen </vt:lpstr>
      <vt:lpstr>הפונקציה strcpy</vt:lpstr>
      <vt:lpstr>הפונקציה  strcpy - דוגמא</vt:lpstr>
      <vt:lpstr>הפונקציה strcpy - דגשים</vt:lpstr>
      <vt:lpstr>הפונקציה strcpy - דגשים</vt:lpstr>
      <vt:lpstr>הפונקציה strcat</vt:lpstr>
      <vt:lpstr>הפונקציה  strcat - דוגמא</vt:lpstr>
      <vt:lpstr>הפונקציה  strcat – הוספת רווח </vt:lpstr>
      <vt:lpstr>הפונקציה strcat - דגשים</vt:lpstr>
      <vt:lpstr>הפונקציה strcat - הרצה</vt:lpstr>
      <vt:lpstr>PowerPoint Presentation</vt:lpstr>
      <vt:lpstr>הפונקציה strcmp</vt:lpstr>
      <vt:lpstr>הפונקציה  strcmp (2)</vt:lpstr>
      <vt:lpstr>הפונקציה strcmp - דוגמא</vt:lpstr>
      <vt:lpstr>אפסים שונים</vt:lpstr>
      <vt:lpstr>PowerPoint Presentation</vt:lpstr>
      <vt:lpstr>מערך של מחרוזות</vt:lpstr>
      <vt:lpstr>מערך של מחרוזות – דוגמא - שורות בהן מופיע תו מסוים</vt:lpstr>
      <vt:lpstr>מערך של מחרוזות – דוגמא – מצא את השורה הארוכה ביותר (הנחה: יש לפחות שורה אחת בטקסט)</vt:lpstr>
      <vt:lpstr>בעיה נפוצה</vt:lpstr>
      <vt:lpstr>בעיה בגרסאות קומפיילר מתקדמות</vt:lpstr>
      <vt:lpstr>ביחידה זו למדנו:</vt:lpstr>
      <vt:lpstr>תרגיל 1:</vt:lpstr>
      <vt:lpstr>תרגיל 2:</vt:lpstr>
      <vt:lpstr>תרגיל 3: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 strings</dc:title>
  <dc:creator>Keren Kalif</dc:creator>
  <cp:lastModifiedBy>Keren Kalif</cp:lastModifiedBy>
  <cp:revision>603</cp:revision>
  <dcterms:created xsi:type="dcterms:W3CDTF">2008-06-04T06:20:55Z</dcterms:created>
  <dcterms:modified xsi:type="dcterms:W3CDTF">2019-04-10T23:14:25Z</dcterms:modified>
</cp:coreProperties>
</file>