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313" r:id="rId11"/>
    <p:sldId id="29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84" r:id="rId20"/>
    <p:sldId id="309" r:id="rId21"/>
    <p:sldId id="310" r:id="rId22"/>
    <p:sldId id="308" r:id="rId23"/>
    <p:sldId id="279" r:id="rId24"/>
    <p:sldId id="280" r:id="rId25"/>
    <p:sldId id="281" r:id="rId26"/>
    <p:sldId id="282" r:id="rId27"/>
    <p:sldId id="294" r:id="rId28"/>
    <p:sldId id="268" r:id="rId29"/>
    <p:sldId id="297" r:id="rId30"/>
    <p:sldId id="269" r:id="rId31"/>
    <p:sldId id="296" r:id="rId32"/>
    <p:sldId id="285" r:id="rId33"/>
    <p:sldId id="314" r:id="rId34"/>
    <p:sldId id="315" r:id="rId35"/>
    <p:sldId id="286" r:id="rId36"/>
    <p:sldId id="289" r:id="rId37"/>
    <p:sldId id="295" r:id="rId38"/>
    <p:sldId id="283" r:id="rId39"/>
    <p:sldId id="316" r:id="rId40"/>
    <p:sldId id="317" r:id="rId41"/>
    <p:sldId id="318" r:id="rId42"/>
    <p:sldId id="319" r:id="rId43"/>
  </p:sldIdLst>
  <p:sldSz cx="9144000" cy="6858000" type="screen4x3"/>
  <p:notesSz cx="6858000" cy="9144000"/>
  <p:custShowLst>
    <p:custShow name="Custom Show 1" id="0">
      <p:sldLst>
        <p:sld r:id="rId20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C4007-239A-45BE-9D0E-829C40294328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D92ECA7-A958-486C-A8FE-62521990F9C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F7CA3A-1A44-4C3E-AA2A-440AD979FAE7}" type="slidenum">
              <a:rPr lang="he-IL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0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97A8BB-D76E-4CCA-9A60-6E4B8B1B13A9}" type="slidenum">
              <a:rPr lang="he-IL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1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0D30F5-7E87-4F5B-A50D-199DE28E059F}" type="slidenum">
              <a:rPr lang="he-IL" smtClean="0">
                <a:cs typeface="Arial" pitchFamily="34" charset="0"/>
              </a:rPr>
              <a:pPr/>
              <a:t>40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8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7171-0B6B-4451-907E-F44DB5D63C81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C50E-EEF3-4665-86FD-5204B1F628D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61BD3-6F7A-4C5A-A649-A2D0FA1C6911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76DB4-159A-4D5B-A8C1-21B63306A8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2367-7068-485C-9C43-3EC17D7AAA69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C70-8E5E-4BB2-AAC3-31A877EB24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30CE4-6804-40CC-B192-C13D31B6B456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E780C-9843-41A9-96DD-B117255505A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720A7-92E4-45F9-885E-DA69731A70C3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88E71-EA29-45EC-98BC-18B1FCDE5F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BC064-7054-4A95-B4FC-AAD95DAE6C43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4DE70-5280-4D80-93D0-45ACC7ACAE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5C4E-D529-41A5-AFCC-39029280F9A7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0DDF-6B28-46BF-81B6-E5351C0442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00654-56A5-4B92-BC6C-28A7E973AA91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4FB94-61F8-4583-878A-3115676060C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B811C-D4E3-4455-A31E-CC6E915BAC26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1891E-B942-48C4-A7FE-2E792F1A37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52839-55F3-4B54-9304-98E160CB0DDB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2784-45B2-4F4D-AD0E-772C30E3FD1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87699-F9D8-478A-AD1E-43C92CCC5887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3055E-85D1-4C48-94CE-C3B1F07BBC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03768-A932-4D8D-8619-A80C50BC47C6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1BB4-454C-4560-BB60-79B62F6D8E3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E60410DB-81C3-4EBF-8D71-9A7933337BFA}" type="datetime1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679B4EBD-C75E-4EE4-A93B-C969B052F3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מצביעים</a:t>
            </a:r>
            <a:endParaRPr 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305800" cy="4530725"/>
          </a:xfrm>
        </p:spPr>
        <p:txBody>
          <a:bodyPr/>
          <a:lstStyle/>
          <a:p>
            <a:r>
              <a:rPr lang="he-IL" smtClean="0"/>
              <a:t>כדי לפנות לתוכן שבכתובת אליה אנו מצביעים נשתמש באופרטור *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x = 3, y;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y = *pX; </a:t>
            </a:r>
            <a:endParaRPr lang="en-US" sz="1800" noProof="1" smtClean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"x = “ &lt;&lt; x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"*pX = “ &lt;&lt; *pX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"y = “ &lt;&lt; y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graphicFrame>
        <p:nvGraphicFramePr>
          <p:cNvPr id="10" name="Group 27"/>
          <p:cNvGraphicFramePr>
            <a:graphicFrameLocks/>
          </p:cNvGraphicFramePr>
          <p:nvPr/>
        </p:nvGraphicFramePr>
        <p:xfrm>
          <a:off x="4953000" y="4267200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*</a:t>
            </a:r>
            <a:endParaRPr 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486400"/>
            <a:ext cx="45386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891" name="Group 27"/>
          <p:cNvGraphicFramePr>
            <a:graphicFrameLocks noGrp="1"/>
          </p:cNvGraphicFramePr>
          <p:nvPr>
            <p:ph sz="half" idx="2"/>
          </p:nvPr>
        </p:nvGraphicFramePr>
        <p:xfrm>
          <a:off x="4953000" y="4267200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93" name="Group 29"/>
          <p:cNvGraphicFramePr>
            <a:graphicFrameLocks noGrp="1"/>
          </p:cNvGraphicFramePr>
          <p:nvPr/>
        </p:nvGraphicFramePr>
        <p:xfrm>
          <a:off x="4953000" y="4267200"/>
          <a:ext cx="3810000" cy="1112838"/>
        </p:xfrm>
        <a:graphic>
          <a:graphicData uri="http://schemas.openxmlformats.org/drawingml/2006/table">
            <a:tbl>
              <a:tblPr/>
              <a:tblGrid>
                <a:gridCol w="1866900"/>
                <a:gridCol w="1035050"/>
                <a:gridCol w="90805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0" name="AutoShape 46"/>
          <p:cNvSpPr>
            <a:spLocks noChangeArrowheads="1"/>
          </p:cNvSpPr>
          <p:nvPr/>
        </p:nvSpPr>
        <p:spPr bwMode="auto">
          <a:xfrm>
            <a:off x="2438400" y="3276600"/>
            <a:ext cx="3048000" cy="457200"/>
          </a:xfrm>
          <a:prstGeom prst="wedgeRectCallout">
            <a:avLst>
              <a:gd name="adj1" fmla="val -81301"/>
              <a:gd name="adj2" fmla="val 85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תפנה לתוכן שבכתובת 1000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9F6F424-BD21-419E-82BB-D291A27F7A54}" type="slidenum">
              <a:rPr lang="he-IL" smtClean="0">
                <a:cs typeface="Arial" pitchFamily="34" charset="0"/>
              </a:rPr>
              <a:pPr algn="r" rtl="1"/>
              <a:t>10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05000" y="3810000"/>
            <a:ext cx="464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same as y = x;</a:t>
            </a:r>
            <a:endParaRPr lang="he-IL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0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ChangeArrowheads="1"/>
          </p:cNvSpPr>
          <p:nvPr/>
        </p:nvSpPr>
        <p:spPr bwMode="auto">
          <a:xfrm>
            <a:off x="381000" y="1371600"/>
            <a:ext cx="45720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>
                <a:latin typeface="Arial" pitchFamily="34" charset="0"/>
              </a:rPr>
              <a:t>דוגמא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2275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int x = 7;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int* px = &amp;x;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int** ppx = &amp;px;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int*** pppx = &amp;ppx;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fr-FR" sz="1800" smtClean="0">
                <a:latin typeface="Arial" pitchFamily="34" charset="0"/>
              </a:rPr>
              <a:t>	</a:t>
            </a:r>
            <a:r>
              <a:rPr lang="fr-FR" sz="1800" smtClean="0"/>
              <a:t>cout &lt;&lt; "x=" &lt;&lt; x &lt;&lt; " &amp;x=" &lt;&lt; &amp;x &lt;&lt; endl;</a:t>
            </a:r>
            <a:endParaRPr lang="fr-FR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fr-FR" sz="1800" smtClean="0"/>
              <a:t>cout &lt;&lt; "px=" &lt;&lt; px &lt;&lt; " &amp;px=" &lt;&lt; &amp;px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"ppx=" &lt;&lt; ppx &lt;&lt; " &amp;ppx=" &lt;&lt; &amp;ppx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"pppx=" &lt;&lt; pppx &lt;&lt; " &amp;pppx=" &lt;&lt; &amp;pppx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"pppx=" &lt;&lt;  pppx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"*pppx=" &lt;&lt; *pppx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	 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"**pppx=" &lt;&lt; **pppx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      </a:t>
            </a:r>
            <a:r>
              <a:rPr lang="en-US" sz="1800" smtClean="0"/>
              <a:t>cout &lt;&lt; "***pppx=" &lt;&lt; ***pppx &lt;&lt; endl;</a:t>
            </a:r>
            <a:endParaRPr lang="en-US" sz="1800" smtClean="0">
              <a:latin typeface="Arial" pitchFamily="34" charset="0"/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Arial" pitchFamily="34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7530" y="457200"/>
          <a:ext cx="354853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"/>
                <a:gridCol w="792125"/>
                <a:gridCol w="2090928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7530" y="457200"/>
          <a:ext cx="354853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"/>
                <a:gridCol w="792125"/>
                <a:gridCol w="2090928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7530" y="457200"/>
          <a:ext cx="354853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"/>
                <a:gridCol w="792125"/>
                <a:gridCol w="2090928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ppx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7530" y="457200"/>
          <a:ext cx="354853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5480"/>
                <a:gridCol w="792125"/>
                <a:gridCol w="2090928"/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he-IL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ppx</a:t>
                      </a:r>
                      <a:endParaRPr lang="he-IL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  <a:endParaRPr lang="he-IL" sz="1400" b="0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  <a:endParaRPr kumimoji="0" lang="he-IL" sz="16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***: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pppx</a:t>
                      </a:r>
                      <a:endParaRPr lang="he-IL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62600" y="2590800"/>
            <a:ext cx="3748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b="1"/>
              <a:t>x = 7   &amp;x= 1000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62600" y="31242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b="1"/>
              <a:t>px   = 1000  &amp;px=1004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62600" y="3744913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b="1"/>
              <a:t>ppx  = 1004 &amp;ppx=1008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62600" y="42672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b="1"/>
              <a:t>pppx  = 1008 &amp;pppx=1012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562600" y="4811713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b="1"/>
              <a:t>pppx  = 1008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53340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*</a:t>
            </a:r>
            <a:r>
              <a:rPr lang="en-US" b="1"/>
              <a:t>pppx  = 1004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62600" y="58674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**</a:t>
            </a:r>
            <a:r>
              <a:rPr lang="en-US" b="1"/>
              <a:t>pppx  = 1000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62600" y="6488113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>
                <a:sym typeface="Wingdings" pitchFamily="2" charset="2"/>
              </a:rPr>
              <a:t> ***</a:t>
            </a:r>
            <a:r>
              <a:rPr lang="en-US" b="1"/>
              <a:t>pppx  = 7</a:t>
            </a:r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3FFED36-D5C9-485C-9106-D5FE1236985C}" type="slidenum">
              <a:rPr lang="he-IL" smtClean="0">
                <a:cs typeface="Arial" pitchFamily="34" charset="0"/>
              </a:rPr>
              <a:pPr algn="r" rtl="1"/>
              <a:t>11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מצביעים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z="2400" smtClean="0"/>
              <a:t>כמו כל משתנה אחר, גם משתנה מטיפוס מצביע מכיל זבל עד אשר הוא מאותחל</a:t>
            </a:r>
          </a:p>
          <a:p>
            <a:r>
              <a:rPr lang="he-IL" sz="2400" smtClean="0"/>
              <a:t>כאשר ננסה לפנות לתוכן של מצביע שהתוכן שלו הוא זבל – התוכנית תעוף!! כי למעשה אנחנו מנסים לגשת לתא זיכרון שלא קיים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x = 3, y;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y = *pX;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graphicFrame>
        <p:nvGraphicFramePr>
          <p:cNvPr id="38916" name="Group 4"/>
          <p:cNvGraphicFramePr>
            <a:graphicFrameLocks noGrp="1"/>
          </p:cNvGraphicFramePr>
          <p:nvPr>
            <p:ph sz="half" idx="2"/>
          </p:nvPr>
        </p:nvGraphicFramePr>
        <p:xfrm>
          <a:off x="914400" y="5410200"/>
          <a:ext cx="3657600" cy="1254126"/>
        </p:xfrm>
        <a:graphic>
          <a:graphicData uri="http://schemas.openxmlformats.org/drawingml/2006/table">
            <a:tbl>
              <a:tblPr/>
              <a:tblGrid>
                <a:gridCol w="1792288"/>
                <a:gridCol w="993775"/>
                <a:gridCol w="871537"/>
              </a:tblGrid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505200"/>
            <a:ext cx="54864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3886200" y="4648200"/>
            <a:ext cx="5105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43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7EAE114-8F7E-4C5C-8E55-9B5C486BC9A6}" type="slidenum">
              <a:rPr lang="he-IL" smtClean="0">
                <a:cs typeface="Arial" pitchFamily="34" charset="0"/>
              </a:rPr>
              <a:pPr algn="r" rtl="1"/>
              <a:t>12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איך נראה מצביע מזובל בקומפיילר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ראינו שהכתובות שאיתן אנו מדגימים אינן הכתובות שהקומפיילר משתמש</a:t>
            </a:r>
          </a:p>
          <a:p>
            <a:r>
              <a:rPr lang="he-IL" smtClean="0"/>
              <a:t>כתובת מזובלת בקומפיילר אינה </a:t>
            </a:r>
            <a:r>
              <a:rPr lang="he-IL" b="1" smtClean="0"/>
              <a:t>???</a:t>
            </a:r>
            <a:r>
              <a:rPr lang="he-IL" smtClean="0"/>
              <a:t> אלא כתובת מיוחדת בהקסה-דצימלי: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int x;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int* pX = &amp;x, *p;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fr-FR" sz="2000" smtClean="0"/>
              <a:t> cout &lt;&lt; "pX=" &lt;&lt; pX &lt;&lt; " p=" &lt;&lt; p &lt;&lt; endl;</a:t>
            </a:r>
            <a:endParaRPr lang="fr-FR" sz="2000" noProof="1" smtClean="0"/>
          </a:p>
          <a:p>
            <a:pPr algn="l" rtl="0">
              <a:buFont typeface="Wingdings" pitchFamily="2" charset="2"/>
              <a:buNone/>
            </a:pPr>
            <a:r>
              <a:rPr lang="fr-FR" sz="2000" noProof="1" smtClean="0"/>
              <a:t>}</a:t>
            </a:r>
            <a:endParaRPr lang="en-US" sz="2000" smtClean="0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505200" y="4343400"/>
            <a:ext cx="5181600" cy="381000"/>
          </a:xfrm>
          <a:prstGeom prst="wedgeRectCallout">
            <a:avLst>
              <a:gd name="adj1" fmla="val -7792"/>
              <a:gd name="adj2" fmla="val 119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פה התוכנית תעוף כי מנסים לגשת לכתובת מזובלת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0"/>
            <a:ext cx="4953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343400" y="5791200"/>
            <a:ext cx="14478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114800" y="6096000"/>
            <a:ext cx="1828800" cy="304800"/>
          </a:xfrm>
          <a:prstGeom prst="rect">
            <a:avLst/>
          </a:prstGeom>
          <a:noFill/>
          <a:ln w="381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53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170E503-54A1-4756-9BF5-37EA7CC43689}" type="slidenum">
              <a:rPr lang="he-IL" smtClean="0">
                <a:cs typeface="Arial" pitchFamily="34" charset="0"/>
              </a:rPr>
              <a:pPr algn="r" rtl="1"/>
              <a:t>13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1" grpId="0" animBg="1"/>
      <p:bldP spid="399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(1)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"&amp;num1 = “ &lt;&lt; &amp;num1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"&amp;p1 = “ &lt;&lt; &amp;p1 &lt;&lt;endl;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44068" name="Group 36"/>
          <p:cNvGraphicFramePr>
            <a:graphicFrameLocks noGrp="1"/>
          </p:cNvGraphicFramePr>
          <p:nvPr>
            <p:ph sz="half" idx="2"/>
          </p:nvPr>
        </p:nvGraphicFramePr>
        <p:xfrm>
          <a:off x="533400" y="45720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248400" y="3276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&amp;num1</a:t>
            </a:r>
            <a:r>
              <a:rPr lang="en-US" noProof="1"/>
              <a:t> </a:t>
            </a:r>
            <a:r>
              <a:rPr lang="en-US"/>
              <a:t>= 1000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553200" y="359568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&amp;p1</a:t>
            </a:r>
            <a:r>
              <a:rPr lang="en-US" noProof="1"/>
              <a:t> </a:t>
            </a:r>
            <a:r>
              <a:rPr lang="en-US"/>
              <a:t>= 1008</a:t>
            </a:r>
          </a:p>
        </p:txBody>
      </p:sp>
      <p:sp>
        <p:nvSpPr>
          <p:cNvPr id="164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BE9FC4B-5232-4835-B973-3C2890853E8D}" type="slidenum">
              <a:rPr lang="he-IL" smtClean="0">
                <a:cs typeface="Arial" pitchFamily="34" charset="0"/>
              </a:rPr>
              <a:pPr algn="r" rtl="1"/>
              <a:t>14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9" grpId="0"/>
      <p:bldP spid="440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(2)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smtClean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num2 = *p1;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“p1=” &lt;&lt; p1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“num2=” &lt;&lt; num2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“&amp;num2=” &lt;&lt; &amp;num2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/>
            <a:endParaRPr lang="en-US" sz="2000" smtClean="0"/>
          </a:p>
        </p:txBody>
      </p:sp>
      <p:graphicFrame>
        <p:nvGraphicFramePr>
          <p:cNvPr id="47108" name="Group 4"/>
          <p:cNvGraphicFramePr>
            <a:graphicFrameLocks noGrp="1"/>
          </p:cNvGraphicFramePr>
          <p:nvPr>
            <p:ph sz="half" idx="2"/>
          </p:nvPr>
        </p:nvGraphicFramePr>
        <p:xfrm>
          <a:off x="914400" y="52578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5638800" y="4357688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num2</a:t>
            </a:r>
            <a:r>
              <a:rPr lang="en-US" noProof="1"/>
              <a:t> </a:t>
            </a:r>
            <a:r>
              <a:rPr lang="en-US"/>
              <a:t>= 10</a:t>
            </a:r>
          </a:p>
        </p:txBody>
      </p:sp>
      <p:graphicFrame>
        <p:nvGraphicFramePr>
          <p:cNvPr id="47153" name="Group 49"/>
          <p:cNvGraphicFramePr>
            <a:graphicFrameLocks noGrp="1"/>
          </p:cNvGraphicFramePr>
          <p:nvPr/>
        </p:nvGraphicFramePr>
        <p:xfrm>
          <a:off x="914400" y="52578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5638800" y="3976688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p1</a:t>
            </a:r>
            <a:r>
              <a:rPr lang="en-US" noProof="1"/>
              <a:t> </a:t>
            </a:r>
            <a:r>
              <a:rPr lang="en-US"/>
              <a:t>= 1000</a:t>
            </a:r>
          </a:p>
        </p:txBody>
      </p:sp>
      <p:graphicFrame>
        <p:nvGraphicFramePr>
          <p:cNvPr id="47176" name="Group 72"/>
          <p:cNvGraphicFramePr>
            <a:graphicFrameLocks noGrp="1"/>
          </p:cNvGraphicFramePr>
          <p:nvPr/>
        </p:nvGraphicFramePr>
        <p:xfrm>
          <a:off x="914400" y="52578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219" name="Text Box 115"/>
          <p:cNvSpPr txBox="1">
            <a:spLocks noChangeArrowheads="1"/>
          </p:cNvSpPr>
          <p:nvPr/>
        </p:nvSpPr>
        <p:spPr bwMode="auto">
          <a:xfrm>
            <a:off x="5638800" y="4738688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&amp;num2</a:t>
            </a:r>
            <a:r>
              <a:rPr lang="en-US" noProof="1"/>
              <a:t> </a:t>
            </a:r>
            <a:r>
              <a:rPr lang="en-US"/>
              <a:t>= 1004</a:t>
            </a:r>
          </a:p>
        </p:txBody>
      </p:sp>
      <p:sp>
        <p:nvSpPr>
          <p:cNvPr id="174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DB2CBA1-4717-46C2-A146-D1E85434F6A4}" type="slidenum">
              <a:rPr lang="he-IL" smtClean="0">
                <a:cs typeface="Arial" pitchFamily="34" charset="0"/>
              </a:rPr>
              <a:pPr algn="r" rtl="1"/>
              <a:t>15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9" grpId="0"/>
      <p:bldP spid="47175" grpId="0"/>
      <p:bldP spid="472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(3)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smtClean="0"/>
              <a:t>*p1 = num1;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num2 = *p1;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“num2=” &lt;&lt;  num2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0180" name="Group 4"/>
          <p:cNvGraphicFramePr>
            <a:graphicFrameLocks noGrp="1"/>
          </p:cNvGraphicFramePr>
          <p:nvPr>
            <p:ph sz="half" idx="2"/>
          </p:nvPr>
        </p:nvGraphicFramePr>
        <p:xfrm>
          <a:off x="609600" y="50292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46" name="AutoShape 70"/>
          <p:cNvSpPr>
            <a:spLocks noChangeArrowheads="1"/>
          </p:cNvSpPr>
          <p:nvPr/>
        </p:nvSpPr>
        <p:spPr bwMode="auto">
          <a:xfrm>
            <a:off x="3048000" y="3124200"/>
            <a:ext cx="4876800" cy="381000"/>
          </a:xfrm>
          <a:prstGeom prst="wedgeRectCallout">
            <a:avLst>
              <a:gd name="adj1" fmla="val -59148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התוכנית תעוף כי מנסים לגשת לתוכן של זבל..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CCC3727-C948-42AC-84E7-BE03741C6F09}" type="slidenum">
              <a:rPr lang="he-IL" smtClean="0">
                <a:cs typeface="Arial" pitchFamily="34" charset="0"/>
              </a:rPr>
              <a:pPr algn="r" rtl="1"/>
              <a:t>16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(4)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smtClean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*p1 = num2;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“num1=” &lt;&lt; num1 &lt;&lt; endl;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ph sz="half" idx="2"/>
          </p:nvPr>
        </p:nvGraphicFramePr>
        <p:xfrm>
          <a:off x="609600" y="50292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70" name="Group 70"/>
          <p:cNvGraphicFramePr>
            <a:graphicFrameLocks noGrp="1"/>
          </p:cNvGraphicFramePr>
          <p:nvPr/>
        </p:nvGraphicFramePr>
        <p:xfrm>
          <a:off x="609600" y="50292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91" name="Group 91"/>
          <p:cNvGraphicFramePr>
            <a:graphicFrameLocks noGrp="1"/>
          </p:cNvGraphicFramePr>
          <p:nvPr/>
        </p:nvGraphicFramePr>
        <p:xfrm>
          <a:off x="609600" y="5029200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12" name="Text Box 112"/>
          <p:cNvSpPr txBox="1">
            <a:spLocks noChangeArrowheads="1"/>
          </p:cNvSpPr>
          <p:nvPr/>
        </p:nvSpPr>
        <p:spPr bwMode="auto">
          <a:xfrm>
            <a:off x="5029200" y="4052888"/>
            <a:ext cx="3276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num1</a:t>
            </a:r>
            <a:r>
              <a:rPr lang="en-US" noProof="1"/>
              <a:t> </a:t>
            </a:r>
            <a:r>
              <a:rPr lang="en-US"/>
              <a:t>= 20</a:t>
            </a:r>
          </a:p>
        </p:txBody>
      </p:sp>
      <p:sp>
        <p:nvSpPr>
          <p:cNvPr id="195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02A4B26-3421-44F1-AC94-651EF9EF51B0}" type="slidenum">
              <a:rPr lang="he-IL" smtClean="0">
                <a:cs typeface="Arial" pitchFamily="34" charset="0"/>
              </a:rPr>
              <a:pPr algn="r" rtl="1"/>
              <a:t>17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(5)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smtClean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*p1 = &amp;num2;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*p1 = *p2;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“num1=” &lt;&lt; num1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2228" name="Group 4"/>
          <p:cNvGraphicFramePr>
            <a:graphicFrameLocks noGrp="1"/>
          </p:cNvGraphicFramePr>
          <p:nvPr>
            <p:ph sz="half" idx="2"/>
          </p:nvPr>
        </p:nvGraphicFramePr>
        <p:xfrm>
          <a:off x="533400" y="5235575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49" name="Group 25"/>
          <p:cNvGraphicFramePr>
            <a:graphicFrameLocks noGrp="1"/>
          </p:cNvGraphicFramePr>
          <p:nvPr/>
        </p:nvGraphicFramePr>
        <p:xfrm>
          <a:off x="533400" y="5235575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92" name="AutoShape 68"/>
          <p:cNvSpPr>
            <a:spLocks noChangeArrowheads="1"/>
          </p:cNvSpPr>
          <p:nvPr/>
        </p:nvSpPr>
        <p:spPr bwMode="auto">
          <a:xfrm>
            <a:off x="3276600" y="3429000"/>
            <a:ext cx="5715000" cy="609600"/>
          </a:xfrm>
          <a:prstGeom prst="wedgeRectCallout">
            <a:avLst>
              <a:gd name="adj1" fmla="val -58028"/>
              <a:gd name="adj2" fmla="val 1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לא יתקמפל כי מנסים לשים כתובת בתוך משתנה המכיל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 rtl="1"/>
            <a:r>
              <a:rPr lang="en-US" b="1">
                <a:solidFill>
                  <a:schemeClr val="bg1"/>
                </a:solidFill>
              </a:rPr>
              <a:t>cannot  convert  from int* to int</a:t>
            </a:r>
            <a:endParaRPr lang="en-US" b="1" noProof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5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5B40276-8452-4B92-BCB4-930F29F5081C}" type="slidenum">
              <a:rPr lang="he-IL" smtClean="0">
                <a:cs typeface="Arial" pitchFamily="34" charset="0"/>
              </a:rPr>
              <a:pPr algn="r" rtl="1"/>
              <a:t>18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מצביעים – מה יקרה בתוכנית? (</a:t>
            </a:r>
            <a:r>
              <a:rPr lang="en-US" sz="4000" smtClean="0"/>
              <a:t>6</a:t>
            </a:r>
            <a:r>
              <a:rPr lang="he-IL" sz="4000" smtClean="0"/>
              <a:t>) </a:t>
            </a:r>
            <a:r>
              <a:rPr lang="he-IL" sz="3200" smtClean="0"/>
              <a:t>(הנחה: הזיכרון מתחיל בכתובת 1000)</a:t>
            </a:r>
            <a:endParaRPr lang="en-US" sz="320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num1=10, num2=20;	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*p1, *p2;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smtClean="0"/>
              <a:t>p1 = &amp;num1;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&amp;num2= p1;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cout &lt;&lt; “num2=” &lt;&lt; num2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52228" name="Group 4"/>
          <p:cNvGraphicFramePr>
            <a:graphicFrameLocks noGrp="1"/>
          </p:cNvGraphicFramePr>
          <p:nvPr>
            <p:ph sz="half" idx="2"/>
          </p:nvPr>
        </p:nvGraphicFramePr>
        <p:xfrm>
          <a:off x="533400" y="5235575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49" name="Group 25"/>
          <p:cNvGraphicFramePr>
            <a:graphicFrameLocks noGrp="1"/>
          </p:cNvGraphicFramePr>
          <p:nvPr/>
        </p:nvGraphicFramePr>
        <p:xfrm>
          <a:off x="533400" y="5235575"/>
          <a:ext cx="3048000" cy="1470026"/>
        </p:xfrm>
        <a:graphic>
          <a:graphicData uri="http://schemas.openxmlformats.org/drawingml/2006/table">
            <a:tbl>
              <a:tblPr/>
              <a:tblGrid>
                <a:gridCol w="1493838"/>
                <a:gridCol w="828675"/>
                <a:gridCol w="7254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92" name="AutoShape 68"/>
          <p:cNvSpPr>
            <a:spLocks noChangeArrowheads="1"/>
          </p:cNvSpPr>
          <p:nvPr/>
        </p:nvSpPr>
        <p:spPr bwMode="auto">
          <a:xfrm>
            <a:off x="3276600" y="3352800"/>
            <a:ext cx="3657600" cy="609600"/>
          </a:xfrm>
          <a:prstGeom prst="wedgeRectCallout">
            <a:avLst>
              <a:gd name="adj1" fmla="val -69181"/>
              <a:gd name="adj2" fmla="val 26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לא יתקמפל כי לא ניתן לשנות את כתובת המשתנה, אלא רק את ערכו!!</a:t>
            </a:r>
            <a:endParaRPr lang="he-IL" b="1" noProof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5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4076B74-7700-442B-842F-A9039545F94F}" type="slidenum">
              <a:rPr lang="he-IL" smtClean="0">
                <a:cs typeface="Arial" pitchFamily="34" charset="0"/>
              </a:rPr>
              <a:pPr algn="r" rtl="1"/>
              <a:t>19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מצביע (פוינטר)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למצביעים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אופרטור &amp;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אופרטור *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אתחול מצביע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פרמטר לפונקציה </a:t>
            </a:r>
            <a:r>
              <a:rPr lang="en-US" smtClean="0"/>
              <a:t>by pointer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מצביע </a:t>
            </a:r>
            <a:r>
              <a:rPr lang="en-US" smtClean="0"/>
              <a:t>const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7015F3D-706C-4C29-B352-7977E3E84B0D}" type="slidenum">
              <a:rPr lang="he-IL" smtClean="0">
                <a:cs typeface="Arial" pitchFamily="34" charset="0"/>
              </a:rPr>
              <a:pPr algn="r" rtl="1"/>
              <a:t>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91440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 a, int b)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function, before swap: a=“ &lt;&lt; a &lt;&lt; “ b=“ &lt;&lt; 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temp = b;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b = a;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a = temp;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"In function, after swap: a=“ &lt;&lt; a &lt;&lt; “ b=“ &lt;&lt; 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num1=2, num2=3;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before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swap(num1, num2);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after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17" name="Group 16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8" name="Text Box 4"/>
          <p:cNvSpPr txBox="1">
            <a:spLocks noChangeArrowheads="1"/>
          </p:cNvSpPr>
          <p:nvPr/>
        </p:nvSpPr>
        <p:spPr bwMode="auto">
          <a:xfrm>
            <a:off x="3733800" y="1524000"/>
            <a:ext cx="502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המטרה: פונקציה המקבלת 2 מספרים ומחליפה בינהם</a:t>
            </a:r>
            <a:endParaRPr lang="en-US"/>
          </a:p>
        </p:txBody>
      </p:sp>
      <p:graphicFrame>
        <p:nvGraphicFramePr>
          <p:cNvPr id="16" name="Group 29"/>
          <p:cNvGraphicFramePr>
            <a:graphicFrameLocks/>
          </p:cNvGraphicFramePr>
          <p:nvPr/>
        </p:nvGraphicFramePr>
        <p:xfrm>
          <a:off x="5181600" y="56610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העברה </a:t>
            </a:r>
            <a:r>
              <a:rPr lang="en-US" smtClean="0"/>
              <a:t>by value</a:t>
            </a:r>
            <a:r>
              <a:rPr lang="he-IL" smtClean="0"/>
              <a:t> – דוגמא: </a:t>
            </a:r>
            <a:r>
              <a:rPr lang="en-US" smtClean="0"/>
              <a:t>swap</a:t>
            </a:r>
          </a:p>
        </p:txBody>
      </p:sp>
      <p:graphicFrame>
        <p:nvGraphicFramePr>
          <p:cNvPr id="55325" name="Group 29"/>
          <p:cNvGraphicFramePr>
            <a:graphicFrameLocks noGrp="1"/>
          </p:cNvGraphicFramePr>
          <p:nvPr>
            <p:ph sz="half" idx="2"/>
          </p:nvPr>
        </p:nvGraphicFramePr>
        <p:xfrm>
          <a:off x="5181600" y="56610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92" name="Text Box 96"/>
          <p:cNvSpPr txBox="1">
            <a:spLocks noChangeArrowheads="1"/>
          </p:cNvSpPr>
          <p:nvPr/>
        </p:nvSpPr>
        <p:spPr bwMode="auto">
          <a:xfrm>
            <a:off x="5181600" y="64150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pic>
        <p:nvPicPr>
          <p:cNvPr id="55393" name="Picture 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562600"/>
            <a:ext cx="44196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40" name="Group 14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423" name="Text Box 127"/>
          <p:cNvSpPr txBox="1">
            <a:spLocks noChangeArrowheads="1"/>
          </p:cNvSpPr>
          <p:nvPr/>
        </p:nvSpPr>
        <p:spPr bwMode="auto">
          <a:xfrm>
            <a:off x="6477000" y="4433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swap</a:t>
            </a:r>
          </a:p>
        </p:txBody>
      </p:sp>
      <p:pic>
        <p:nvPicPr>
          <p:cNvPr id="55425" name="Picture 1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562600"/>
            <a:ext cx="44196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442" name="Group 146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460" name="Group 164"/>
          <p:cNvGraphicFramePr>
            <a:graphicFrameLocks noGrp="1"/>
          </p:cNvGraphicFramePr>
          <p:nvPr/>
        </p:nvGraphicFramePr>
        <p:xfrm>
          <a:off x="6629400" y="3290888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5477" name="Picture 18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562600"/>
            <a:ext cx="44196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562600"/>
            <a:ext cx="441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478" name="Rectangle 182"/>
          <p:cNvSpPr>
            <a:spLocks noChangeArrowheads="1"/>
          </p:cNvSpPr>
          <p:nvPr/>
        </p:nvSpPr>
        <p:spPr bwMode="auto">
          <a:xfrm>
            <a:off x="2209800" y="3657600"/>
            <a:ext cx="403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הפונקציה לא באמת החליפה בין הערכים...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26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9966CBC-0B4C-468F-96AF-AAEB4CC5111A}" type="slidenum">
              <a:rPr lang="he-IL" smtClean="0">
                <a:cs typeface="Arial" pitchFamily="34" charset="0"/>
              </a:rPr>
              <a:pPr algn="r" rtl="1"/>
              <a:t>20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5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55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55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55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55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23" grpId="0"/>
      <p:bldP spid="554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94"/>
          <p:cNvGraphicFramePr>
            <a:graphicFrameLocks noGrp="1"/>
          </p:cNvGraphicFramePr>
          <p:nvPr/>
        </p:nvGraphicFramePr>
        <p:xfrm>
          <a:off x="5943600" y="57372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העברה </a:t>
            </a:r>
            <a:r>
              <a:rPr lang="en-US" smtClean="0"/>
              <a:t>by pointer</a:t>
            </a:r>
            <a:r>
              <a:rPr lang="he-IL" smtClean="0"/>
              <a:t> – דוגמא: </a:t>
            </a:r>
            <a:r>
              <a:rPr lang="en-US" smtClean="0"/>
              <a:t>swap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91440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swap(int</a:t>
            </a:r>
            <a:r>
              <a:rPr lang="en-US" sz="1600" smtClean="0"/>
              <a:t>*</a:t>
            </a:r>
            <a:r>
              <a:rPr lang="en-US" sz="1600" noProof="1" smtClean="0"/>
              <a:t> a, int</a:t>
            </a:r>
            <a:r>
              <a:rPr lang="en-US" sz="1600" smtClean="0"/>
              <a:t>*</a:t>
            </a:r>
            <a:r>
              <a:rPr lang="en-US" sz="1600" noProof="1" smtClean="0"/>
              <a:t> b)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function, before swap: a=“ &lt;&lt; *a &lt;&lt; “ b=“ &lt;&lt; *b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temp = </a:t>
            </a:r>
            <a:r>
              <a:rPr lang="en-US" sz="1600" smtClean="0"/>
              <a:t>*</a:t>
            </a:r>
            <a:r>
              <a:rPr lang="en-US" sz="1600" noProof="1" smtClean="0"/>
              <a:t>b;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*</a:t>
            </a:r>
            <a:r>
              <a:rPr lang="en-US" sz="1600" noProof="1" smtClean="0"/>
              <a:t>b = </a:t>
            </a:r>
            <a:r>
              <a:rPr lang="en-US" sz="1600" smtClean="0"/>
              <a:t>*</a:t>
            </a:r>
            <a:r>
              <a:rPr lang="en-US" sz="1600" noProof="1" smtClean="0"/>
              <a:t>a;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*</a:t>
            </a:r>
            <a:r>
              <a:rPr lang="en-US" sz="1600" noProof="1" smtClean="0"/>
              <a:t>a = temp;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cout &lt;&lt; "In function, after swap: a=“ &lt;&lt; *a &lt;&lt; “ b=“ &lt;&lt; *b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num1=2, num2=3;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before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swap(</a:t>
            </a:r>
            <a:r>
              <a:rPr lang="en-US" sz="1600" b="1" smtClean="0"/>
              <a:t>&amp;</a:t>
            </a:r>
            <a:r>
              <a:rPr lang="en-US" sz="1600" noProof="1" smtClean="0"/>
              <a:t>num1, </a:t>
            </a:r>
            <a:r>
              <a:rPr lang="en-US" sz="1600" b="1" smtClean="0"/>
              <a:t>&amp;</a:t>
            </a:r>
            <a:r>
              <a:rPr lang="en-US" sz="1600" noProof="1" smtClean="0"/>
              <a:t>num2);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"In main, after swap: num1=“ &lt;&lt; num1 &lt;&lt; “, num2=“ &lt;&lt; num2;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23569" name="Text Box 4"/>
          <p:cNvSpPr txBox="1">
            <a:spLocks noChangeArrowheads="1"/>
          </p:cNvSpPr>
          <p:nvPr/>
        </p:nvSpPr>
        <p:spPr bwMode="auto">
          <a:xfrm>
            <a:off x="3733800" y="1524000"/>
            <a:ext cx="502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המטרה: פונקציה המקבלת 2 מספרים ומחליפה בינהם</a:t>
            </a:r>
            <a:endParaRPr lang="en-US"/>
          </a:p>
        </p:txBody>
      </p:sp>
      <p:graphicFrame>
        <p:nvGraphicFramePr>
          <p:cNvPr id="58373" name="Group 5"/>
          <p:cNvGraphicFramePr>
            <a:graphicFrameLocks noGrp="1"/>
          </p:cNvGraphicFramePr>
          <p:nvPr>
            <p:ph sz="half" idx="2"/>
          </p:nvPr>
        </p:nvGraphicFramePr>
        <p:xfrm>
          <a:off x="5943600" y="57372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943600" y="64912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562600"/>
            <a:ext cx="4419600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6477000" y="45100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swap</a:t>
            </a:r>
          </a:p>
        </p:txBody>
      </p:sp>
      <p:graphicFrame>
        <p:nvGraphicFramePr>
          <p:cNvPr id="58462" name="Group 94"/>
          <p:cNvGraphicFramePr>
            <a:graphicFrameLocks noGrp="1"/>
          </p:cNvGraphicFramePr>
          <p:nvPr/>
        </p:nvGraphicFramePr>
        <p:xfrm>
          <a:off x="5943600" y="5737225"/>
          <a:ext cx="2362200" cy="815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477" name="Picture 1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562600"/>
            <a:ext cx="4419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478" name="Picture 1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562600"/>
            <a:ext cx="44196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476" name="Group 108"/>
          <p:cNvGraphicFramePr>
            <a:graphicFrameLocks noGrp="1"/>
          </p:cNvGraphicFramePr>
          <p:nvPr/>
        </p:nvGraphicFramePr>
        <p:xfrm>
          <a:off x="5943600" y="5715000"/>
          <a:ext cx="2362200" cy="838201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num1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num2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479" name="Picture 1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524500"/>
            <a:ext cx="44196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Group 79"/>
          <p:cNvGraphicFramePr>
            <a:graphicFrameLocks noGrp="1"/>
          </p:cNvGraphicFramePr>
          <p:nvPr/>
        </p:nvGraphicFramePr>
        <p:xfrm>
          <a:off x="6477000" y="3375025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47" name="Group 79"/>
          <p:cNvGraphicFramePr>
            <a:graphicFrameLocks noGrp="1"/>
          </p:cNvGraphicFramePr>
          <p:nvPr/>
        </p:nvGraphicFramePr>
        <p:xfrm>
          <a:off x="6477000" y="3375025"/>
          <a:ext cx="2362200" cy="1196976"/>
        </p:xfrm>
        <a:graphic>
          <a:graphicData uri="http://schemas.openxmlformats.org/drawingml/2006/table">
            <a:tbl>
              <a:tblPr/>
              <a:tblGrid>
                <a:gridCol w="1157288"/>
                <a:gridCol w="642937"/>
                <a:gridCol w="5619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temp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0"/>
            <a:ext cx="2133600" cy="457200"/>
          </a:xfrm>
          <a:noFill/>
        </p:spPr>
        <p:txBody>
          <a:bodyPr/>
          <a:lstStyle/>
          <a:p>
            <a:pPr rtl="1"/>
            <a:fld id="{FB0BF7BF-EE7B-4CE1-B507-E1EE8060C378}" type="slidenum">
              <a:rPr lang="he-IL" smtClean="0">
                <a:cs typeface="Arial" pitchFamily="34" charset="0"/>
              </a:rPr>
              <a:pPr rtl="1"/>
              <a:t>21</a:t>
            </a:fld>
            <a:endParaRPr lang="he-IL" smtClean="0">
              <a:cs typeface="Arial" pitchFamily="34" charset="0"/>
            </a:endParaRPr>
          </a:p>
          <a:p>
            <a:pPr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83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583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6" grpId="0"/>
      <p:bldP spid="58405" grpId="0"/>
      <p:bldP spid="584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העברת פרמטר לפונקציה – </a:t>
            </a:r>
            <a:r>
              <a:rPr lang="en-US" sz="4000" smtClean="0"/>
              <a:t>by pointer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ראינו: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 כאשר מעבירים משתנה לפונקציה עותק שלו מועבר למחסנית של הפונקציה (העברה </a:t>
            </a:r>
            <a:r>
              <a:rPr lang="en-US" smtClean="0"/>
              <a:t>by value</a:t>
            </a:r>
            <a:r>
              <a:rPr lang="he-IL" smtClean="0"/>
              <a:t>)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אם בפונקציה משנים את הפרמטר זה לא משפיע על המשתנה המקורי</a:t>
            </a:r>
          </a:p>
          <a:p>
            <a:pPr>
              <a:lnSpc>
                <a:spcPct val="90000"/>
              </a:lnSpc>
            </a:pPr>
            <a:r>
              <a:rPr lang="he-IL" smtClean="0"/>
              <a:t>גם כאשר מעבירים משתנה מטיפוס מצביע לפונקציה מעבירים עותק (של הכתובת), אבל כאשר מבצעים שינוי </a:t>
            </a:r>
            <a:r>
              <a:rPr lang="he-IL" b="1" smtClean="0"/>
              <a:t>בתוכן המצביע </a:t>
            </a:r>
            <a:r>
              <a:rPr lang="he-IL" smtClean="0"/>
              <a:t>בפונקציה אז השינוי משפיע גם על המשתנה המקורי</a:t>
            </a:r>
          </a:p>
          <a:p>
            <a:pPr>
              <a:lnSpc>
                <a:spcPct val="90000"/>
              </a:lnSpc>
            </a:pPr>
            <a:r>
              <a:rPr lang="he-IL" smtClean="0"/>
              <a:t>העברת פרמטר מטיפוס מצביע לפונקציה המשנה את תוכן המצביע נקראת העברה </a:t>
            </a:r>
            <a:r>
              <a:rPr lang="en-US" smtClean="0"/>
              <a:t>by pointer</a:t>
            </a:r>
            <a:endParaRPr lang="en-US" b="1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2D69741-0AD5-4BA1-9A13-3FB9CE8E055F}" type="slidenum">
              <a:rPr lang="he-IL" smtClean="0">
                <a:cs typeface="Arial" pitchFamily="34" charset="0"/>
              </a:rPr>
              <a:pPr algn="r" rtl="1"/>
              <a:t>22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יותר מערך יחיד מפונקציה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למשל נרצה לכתוב פונקציה המקבלת מערך, וצריכה להחזיר מהו המספר המקסימאלי ומה המינימאלי</a:t>
            </a:r>
          </a:p>
          <a:p>
            <a:r>
              <a:rPr lang="he-IL" smtClean="0"/>
              <a:t>עד כה יכולנו לעשות זאת באמצעות מנגנון העברת פרמטרים </a:t>
            </a:r>
            <a:r>
              <a:rPr lang="en-US" smtClean="0"/>
              <a:t>by reference</a:t>
            </a:r>
          </a:p>
          <a:p>
            <a:r>
              <a:rPr lang="he-IL" smtClean="0"/>
              <a:t>עכשיו ניתן גם ע"י העברת פרמטר </a:t>
            </a:r>
            <a:r>
              <a:rPr lang="en-US" smtClean="0"/>
              <a:t>by pointer</a:t>
            </a:r>
            <a:r>
              <a:rPr lang="he-IL" smtClean="0"/>
              <a:t> עבור משתנה שיכיל לבסוף את התוצאה</a:t>
            </a: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35A0D2A-29EC-4EE5-9D95-E313F8F04F67}" type="slidenum">
              <a:rPr lang="he-IL" smtClean="0">
                <a:cs typeface="Arial" pitchFamily="34" charset="0"/>
              </a:rPr>
              <a:pPr algn="r" rtl="1"/>
              <a:t>23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9075"/>
            <a:ext cx="8229600" cy="59785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minMax(int arr[], int size, int* min, int* max)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*min = *max = arr[0];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</a:t>
            </a:r>
            <a:r>
              <a:rPr lang="he-IL" sz="1600" dirty="0" smtClean="0"/>
              <a:t>         </a:t>
            </a:r>
            <a:r>
              <a:rPr lang="he-IL" sz="1600" noProof="1" smtClean="0"/>
              <a:t>(         ;                 ;  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</a:t>
            </a:r>
            <a:r>
              <a:rPr lang="en-US" sz="1600" noProof="1" smtClean="0"/>
              <a:t>(arr[i] &lt; *min)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dirty="0" smtClean="0"/>
              <a:t>    </a:t>
            </a:r>
            <a:r>
              <a:rPr lang="en-US" sz="1600" noProof="1" smtClean="0"/>
              <a:t>*min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</a:t>
            </a:r>
            <a:r>
              <a:rPr lang="en-US" sz="1600" noProof="1" smtClean="0"/>
              <a:t>(arr[i] &gt; *max)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dirty="0" smtClean="0"/>
              <a:t>    </a:t>
            </a:r>
            <a:r>
              <a:rPr lang="en-US" sz="1600" noProof="1" smtClean="0"/>
              <a:t>*max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{5,2,8};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m</a:t>
            </a:r>
            <a:r>
              <a:rPr lang="en-US" sz="1600" dirty="0" smtClean="0"/>
              <a:t>in</a:t>
            </a:r>
            <a:r>
              <a:rPr lang="en-US" sz="1600" noProof="1" smtClean="0"/>
              <a:t>imum, m</a:t>
            </a:r>
            <a:r>
              <a:rPr lang="en-US" sz="1600" dirty="0" smtClean="0"/>
              <a:t>ax</a:t>
            </a:r>
            <a:r>
              <a:rPr lang="en-US" sz="1600" noProof="1" smtClean="0"/>
              <a:t>imum;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minMax(arr, sizeof(arr)/sizeof(arr[0]), </a:t>
            </a:r>
            <a:r>
              <a:rPr lang="en-US" sz="1600" b="1" noProof="1" smtClean="0"/>
              <a:t>&amp;</a:t>
            </a:r>
            <a:r>
              <a:rPr lang="en-US" sz="1600" noProof="1" smtClean="0"/>
              <a:t>minimum, </a:t>
            </a:r>
            <a:r>
              <a:rPr lang="en-US" sz="1600" b="1" noProof="1" smtClean="0"/>
              <a:t>&amp;</a:t>
            </a:r>
            <a:r>
              <a:rPr lang="en-US" sz="1600" noProof="1" smtClean="0"/>
              <a:t>maximum);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"max is “ &lt;&lt; maximum &lt;&lt; “ and min is “ &lt;&lt; minimum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dirty="0" smtClean="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2743200" y="243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i++</a:t>
            </a:r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מציאת מינימום ומקסימום</a:t>
            </a:r>
            <a:endParaRPr lang="en-US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53200" y="54244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0461" name="Group 45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6553200" y="30622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minMax</a:t>
            </a:r>
          </a:p>
        </p:txBody>
      </p:sp>
      <p:graphicFrame>
        <p:nvGraphicFramePr>
          <p:cNvPr id="60493" name="Group 77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91" name="Rectangle 75"/>
          <p:cNvSpPr>
            <a:spLocks noChangeArrowheads="1"/>
          </p:cNvSpPr>
          <p:nvPr/>
        </p:nvSpPr>
        <p:spPr bwMode="auto">
          <a:xfrm>
            <a:off x="2971800" y="4267200"/>
            <a:ext cx="2971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תזכורת: כאשר מעבירים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מערך לפונקציה מתייחסים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למערך המקורי, ולא לעותק שלו!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0520" name="Text Box 104"/>
          <p:cNvSpPr txBox="1">
            <a:spLocks noChangeArrowheads="1"/>
          </p:cNvSpPr>
          <p:nvPr/>
        </p:nvSpPr>
        <p:spPr bwMode="auto">
          <a:xfrm>
            <a:off x="1066800" y="2438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i=1</a:t>
            </a:r>
            <a:endParaRPr lang="en-US"/>
          </a:p>
        </p:txBody>
      </p: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1676400" y="2438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 &lt; size</a:t>
            </a:r>
            <a:endParaRPr lang="en-US"/>
          </a:p>
        </p:txBody>
      </p:sp>
      <p:graphicFrame>
        <p:nvGraphicFramePr>
          <p:cNvPr id="60711" name="Group 295"/>
          <p:cNvGraphicFramePr>
            <a:graphicFrameLocks noGrp="1"/>
          </p:cNvGraphicFramePr>
          <p:nvPr/>
        </p:nvGraphicFramePr>
        <p:xfrm>
          <a:off x="6248400" y="1600200"/>
          <a:ext cx="2655888" cy="1524001"/>
        </p:xfrm>
        <a:graphic>
          <a:graphicData uri="http://schemas.openxmlformats.org/drawingml/2006/table">
            <a:tbl>
              <a:tblPr/>
              <a:tblGrid>
                <a:gridCol w="1436688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69" name="Group 153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33" name="Group 217"/>
          <p:cNvGraphicFramePr>
            <a:graphicFrameLocks noGrp="1"/>
          </p:cNvGraphicFramePr>
          <p:nvPr/>
        </p:nvGraphicFramePr>
        <p:xfrm>
          <a:off x="6248400" y="3576638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58" name="Group 242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83" name="Group 267"/>
          <p:cNvGraphicFramePr>
            <a:graphicFrameLocks noGrp="1"/>
          </p:cNvGraphicFramePr>
          <p:nvPr/>
        </p:nvGraphicFramePr>
        <p:xfrm>
          <a:off x="6248400" y="3576638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590" name="Group 174"/>
          <p:cNvGraphicFramePr>
            <a:graphicFrameLocks noGrp="1"/>
          </p:cNvGraphicFramePr>
          <p:nvPr/>
        </p:nvGraphicFramePr>
        <p:xfrm>
          <a:off x="6248400" y="1600200"/>
          <a:ext cx="2667000" cy="1524001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0712" name="Picture 2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362200"/>
            <a:ext cx="4591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714" name="Group 298"/>
          <p:cNvGraphicFramePr>
            <a:graphicFrameLocks noGrp="1"/>
          </p:cNvGraphicFramePr>
          <p:nvPr/>
        </p:nvGraphicFramePr>
        <p:xfrm>
          <a:off x="6248400" y="3581400"/>
          <a:ext cx="2667000" cy="1909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int:minimum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int:maximum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24A5585-5C8F-49AB-A94A-0626DA76D2A9}" type="slidenum">
              <a:rPr lang="he-IL" smtClean="0">
                <a:cs typeface="Arial" pitchFamily="34" charset="0"/>
              </a:rPr>
              <a:pPr algn="r" rtl="1"/>
              <a:t>24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0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60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605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6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6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0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6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60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60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6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" grpId="0"/>
      <p:bldP spid="60523" grpId="1"/>
      <p:bldP spid="60523" grpId="2"/>
      <p:bldP spid="60420" grpId="0"/>
      <p:bldP spid="60462" grpId="0"/>
      <p:bldP spid="60462" grpId="1"/>
      <p:bldP spid="60491" grpId="0" animBg="1"/>
      <p:bldP spid="60520" grpId="0"/>
      <p:bldP spid="60520" grpId="1"/>
      <p:bldP spid="60522" grpId="0"/>
      <p:bldP spid="60522" grpId="1"/>
      <p:bldP spid="60522" grpId="2"/>
      <p:bldP spid="60522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הארות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ניתן היה להעביר לפונקציה רק את </a:t>
            </a:r>
            <a:r>
              <a:rPr lang="en-US" smtClean="0"/>
              <a:t>min</a:t>
            </a:r>
            <a:r>
              <a:rPr lang="he-IL" smtClean="0"/>
              <a:t> או רק את </a:t>
            </a:r>
            <a:r>
              <a:rPr lang="en-US" smtClean="0"/>
              <a:t>max</a:t>
            </a:r>
            <a:r>
              <a:rPr lang="he-IL" smtClean="0"/>
              <a:t> ואת הערך השני להחזיר ע"י </a:t>
            </a:r>
            <a:r>
              <a:rPr lang="en-US" smtClean="0"/>
              <a:t>return</a:t>
            </a:r>
            <a:endParaRPr lang="he-IL" smtClean="0"/>
          </a:p>
          <a:p>
            <a:pPr lvl="1"/>
            <a:r>
              <a:rPr lang="he-IL" u="sng" smtClean="0"/>
              <a:t>אבל:</a:t>
            </a:r>
            <a:r>
              <a:rPr lang="he-IL" smtClean="0"/>
              <a:t> כאשר הפונקציה מחזירה יותר מערך אחד והם כולם בעלי אותה תפקיד, נעדיף שכולם יוחזרו </a:t>
            </a:r>
            <a:r>
              <a:rPr lang="en-US" smtClean="0"/>
              <a:t>by pointer </a:t>
            </a:r>
            <a:r>
              <a:rPr lang="he-IL" smtClean="0"/>
              <a:t>(אחידות בסגנון)</a:t>
            </a:r>
          </a:p>
          <a:p>
            <a:endParaRPr lang="he-IL" smtClean="0"/>
          </a:p>
          <a:p>
            <a:r>
              <a:rPr lang="he-IL" smtClean="0"/>
              <a:t>אם מעבירים לפונקציה פרמטר </a:t>
            </a:r>
            <a:r>
              <a:rPr lang="en-US" smtClean="0"/>
              <a:t>by pointer</a:t>
            </a:r>
            <a:r>
              <a:rPr lang="he-IL" smtClean="0"/>
              <a:t> שהפונקציה מתבססת על ערכו, חובה לאתחלו בפונקציה, ולא להתבסס על אתחול (שאולי) בוצע בפונקציה שקראה</a:t>
            </a: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906BD9E-3F2B-42AB-B56E-917BDF5A04B4}" type="slidenum">
              <a:rPr lang="he-IL" smtClean="0">
                <a:cs typeface="Arial" pitchFamily="34" charset="0"/>
              </a:rPr>
              <a:pPr algn="r" rtl="1"/>
              <a:t>25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1403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countPositive(int arr[], int size, int* count)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*count = 0;</a:t>
            </a:r>
            <a:r>
              <a:rPr lang="en-US" sz="1600" smtClean="0"/>
              <a:t> </a:t>
            </a:r>
            <a:r>
              <a:rPr lang="en-US" sz="1600" b="1" smtClean="0">
                <a:solidFill>
                  <a:srgbClr val="009900"/>
                </a:solidFill>
              </a:rPr>
              <a:t>// it is our responsibility to initialize the value!</a:t>
            </a: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       ;             ; 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if (arr[i] &gt; 0)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 </a:t>
            </a:r>
            <a:r>
              <a:rPr lang="en-US" sz="1600" noProof="1" smtClean="0"/>
              <a:t>(*count)++;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{-4,2,-8};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numOfPositive;</a:t>
            </a:r>
            <a:r>
              <a:rPr lang="en-US" sz="1600" smtClean="0"/>
              <a:t> </a:t>
            </a:r>
            <a:r>
              <a:rPr lang="en-US" sz="1600" b="1" smtClean="0">
                <a:solidFill>
                  <a:srgbClr val="009900"/>
                </a:solidFill>
              </a:rPr>
              <a:t>// we can’t assume that who wrote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009900"/>
                </a:solidFill>
              </a:rPr>
              <a:t>	    		       // the main initialized that variable!!</a:t>
            </a: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b="1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countPositive(arr, sizeof(arr)/sizeof(arr[0]), &amp;numOfPositive);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"There are “ &lt;&lt; numOfPositive  &lt;&lt; “ positive numbers in the array\n”;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פרמטר המועבר </a:t>
            </a:r>
            <a:r>
              <a:rPr lang="en-US" smtClean="0"/>
              <a:t>by pointer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77000" y="4495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3124200" y="30480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6019800" y="2971800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00400" y="41910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countPositive</a:t>
            </a:r>
          </a:p>
        </p:txBody>
      </p:sp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6019800" y="2971800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04"/>
          <p:cNvSpPr txBox="1">
            <a:spLocks noChangeArrowheads="1"/>
          </p:cNvSpPr>
          <p:nvPr/>
        </p:nvSpPr>
        <p:spPr bwMode="auto">
          <a:xfrm>
            <a:off x="1066800" y="2452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i=0</a:t>
            </a:r>
            <a:endParaRPr lang="en-US"/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1676400" y="2452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 &lt; size</a:t>
            </a:r>
            <a:endParaRPr lang="en-US"/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2743200" y="2452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noProof="1"/>
              <a:t>i++</a:t>
            </a:r>
            <a:endParaRPr lang="en-US"/>
          </a:p>
        </p:txBody>
      </p:sp>
      <p:graphicFrame>
        <p:nvGraphicFramePr>
          <p:cNvPr id="15" name="Group 298"/>
          <p:cNvGraphicFramePr>
            <a:graphicFrameLocks noGrp="1"/>
          </p:cNvGraphicFramePr>
          <p:nvPr/>
        </p:nvGraphicFramePr>
        <p:xfrm>
          <a:off x="6019800" y="2963863"/>
          <a:ext cx="2895600" cy="1531938"/>
        </p:xfrm>
        <a:graphic>
          <a:graphicData uri="http://schemas.openxmlformats.org/drawingml/2006/table">
            <a:tbl>
              <a:tblPr/>
              <a:tblGrid>
                <a:gridCol w="1905000"/>
                <a:gridCol w="457200"/>
                <a:gridCol w="5334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numOfPositive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74"/>
          <p:cNvGraphicFramePr>
            <a:graphicFrameLocks noGrp="1"/>
          </p:cNvGraphicFramePr>
          <p:nvPr/>
        </p:nvGraphicFramePr>
        <p:xfrm>
          <a:off x="3124200" y="30480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174"/>
          <p:cNvGraphicFramePr>
            <a:graphicFrameLocks noGrp="1"/>
          </p:cNvGraphicFramePr>
          <p:nvPr/>
        </p:nvGraphicFramePr>
        <p:xfrm>
          <a:off x="3124200" y="30480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74"/>
          <p:cNvGraphicFramePr>
            <a:graphicFrameLocks noGrp="1"/>
          </p:cNvGraphicFramePr>
          <p:nvPr/>
        </p:nvGraphicFramePr>
        <p:xfrm>
          <a:off x="3124200" y="30480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174"/>
          <p:cNvGraphicFramePr>
            <a:graphicFrameLocks noGrp="1"/>
          </p:cNvGraphicFramePr>
          <p:nvPr/>
        </p:nvGraphicFramePr>
        <p:xfrm>
          <a:off x="3124200" y="3048000"/>
          <a:ext cx="2667000" cy="1147763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count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4A8CFFE-51B5-4CAA-97CF-7AFF54B79C30}" type="slidenum">
              <a:rPr lang="he-IL" smtClean="0">
                <a:cs typeface="Arial" pitchFamily="34" charset="0"/>
              </a:rPr>
              <a:pPr algn="r" rtl="1"/>
              <a:t>26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97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97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297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297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297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97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297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0" grpId="0"/>
      <p:bldP spid="10" grpId="1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2"/>
          <p:cNvSpPr>
            <a:spLocks noChangeArrowheads="1"/>
          </p:cNvSpPr>
          <p:nvPr/>
        </p:nvSpPr>
        <p:spPr bwMode="auto">
          <a:xfrm>
            <a:off x="228600" y="1219200"/>
            <a:ext cx="63246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פונקציה המחזירה מצביע: </a:t>
            </a:r>
            <a:r>
              <a:rPr lang="he-IL" sz="4000" smtClean="0"/>
              <a:t>כתובת האיבר המקסימלי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975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int* getAddressOfMaxElem(int arr[], int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i, maxIndex = 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2000" smtClean="0"/>
              <a:t>	for (       ;              ;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if (arr[i] &gt; arr[maxIndex])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	maxIndex = i;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return &amp;arr[maxIndex];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arr[] = {3,7,2};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size = sizeof(arr) / sizeof(arr[0]);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int* pMax =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cout &lt;&lt; "Max value is at address “ &lt;&lt; pMax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&lt;&lt; “ and is “ &lt;&lt; *pMax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77000" y="5195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0200" y="29718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getAddressOfMaxElem</a:t>
            </a:r>
          </a:p>
        </p:txBody>
      </p:sp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6477000" y="3367088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6477000" y="3352800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8"/>
          <p:cNvGraphicFramePr>
            <a:graphicFrameLocks noGrp="1"/>
          </p:cNvGraphicFramePr>
          <p:nvPr/>
        </p:nvGraphicFramePr>
        <p:xfrm>
          <a:off x="6477000" y="3352800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2200" y="5334000"/>
            <a:ext cx="50292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</a:rPr>
              <a:t>getAddressOfMaxElem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arr</a:t>
            </a:r>
            <a:r>
              <a:rPr lang="en-US" sz="2000" dirty="0">
                <a:latin typeface="+mn-lt"/>
              </a:rPr>
              <a:t>, size);</a:t>
            </a:r>
            <a:endParaRPr lang="he-IL" sz="2000" dirty="0">
              <a:latin typeface="+mn-lt"/>
            </a:endParaRPr>
          </a:p>
        </p:txBody>
      </p:sp>
      <p:sp>
        <p:nvSpPr>
          <p:cNvPr id="29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0FC39D0-94C4-4266-AA0F-4A03AE9BAE59}" type="slidenum">
              <a:rPr lang="he-IL" smtClean="0">
                <a:cs typeface="Arial" pitchFamily="34" charset="0"/>
              </a:rPr>
              <a:pPr algn="r" rtl="1"/>
              <a:t>27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90800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i=</a:t>
            </a:r>
            <a:r>
              <a:rPr lang="he-IL" sz="2000" dirty="0">
                <a:latin typeface="+mn-lt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2590800"/>
            <a:ext cx="14478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 &lt; size</a:t>
            </a:r>
            <a:endParaRPr lang="he-IL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2590800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i++</a:t>
            </a:r>
            <a:endParaRPr lang="he-IL" sz="2000" dirty="0">
              <a:latin typeface="+mn-lt"/>
            </a:endParaRPr>
          </a:p>
        </p:txBody>
      </p:sp>
      <p:graphicFrame>
        <p:nvGraphicFramePr>
          <p:cNvPr id="17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74"/>
          <p:cNvGraphicFramePr>
            <a:graphicFrameLocks noGrp="1"/>
          </p:cNvGraphicFramePr>
          <p:nvPr/>
        </p:nvGraphicFramePr>
        <p:xfrm>
          <a:off x="6172200" y="18288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98"/>
          <p:cNvGraphicFramePr>
            <a:graphicFrameLocks noGrp="1"/>
          </p:cNvGraphicFramePr>
          <p:nvPr/>
        </p:nvGraphicFramePr>
        <p:xfrm>
          <a:off x="6477000" y="3352800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pMax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1" grpId="0"/>
      <p:bldP spid="11" grpId="1"/>
      <p:bldP spid="14" grpId="0"/>
      <p:bldP spid="14" grpId="1"/>
      <p:bldP spid="15" grpId="0"/>
      <p:bldP spid="15" grpId="1"/>
      <p:bldP spid="15" grpId="2"/>
      <p:bldP spid="15" grpId="3"/>
      <p:bldP spid="16" grpId="0"/>
      <p:bldP spid="16" grpId="1"/>
      <p:bldP spid="16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מצביע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ראינו שניתן לאתחל מצביע עם כתובת של משתנה מהטיפוס המתאים</a:t>
            </a:r>
          </a:p>
          <a:p>
            <a:r>
              <a:rPr lang="he-IL" smtClean="0"/>
              <a:t>ראינו שכאשר לא מאתחלים מצביע, אז כמו כל משתנה לא מאותחל, הוא מכיל לזבל</a:t>
            </a:r>
          </a:p>
          <a:p>
            <a:r>
              <a:rPr lang="he-IL" smtClean="0"/>
              <a:t>ניתן לאתחל מצביע שלא מצביע לשום-מקום בערך מיוחד הנקרא </a:t>
            </a:r>
            <a:r>
              <a:rPr lang="en-US" smtClean="0"/>
              <a:t>NULL</a:t>
            </a:r>
            <a:r>
              <a:rPr lang="he-IL" smtClean="0"/>
              <a:t>, שזוהי למעשה הכתובת 0</a:t>
            </a:r>
          </a:p>
          <a:p>
            <a:r>
              <a:rPr lang="he-IL" smtClean="0"/>
              <a:t>פניה למצביע שהוא </a:t>
            </a:r>
            <a:r>
              <a:rPr lang="en-US" smtClean="0"/>
              <a:t>NULL</a:t>
            </a:r>
            <a:r>
              <a:rPr lang="he-IL" smtClean="0"/>
              <a:t> </a:t>
            </a:r>
            <a:r>
              <a:rPr lang="he-IL" b="1" u="sng" smtClean="0"/>
              <a:t>לא</a:t>
            </a:r>
            <a:r>
              <a:rPr lang="he-IL" smtClean="0"/>
              <a:t> תגרום לתעופת התוכנית </a:t>
            </a:r>
          </a:p>
          <a:p>
            <a:r>
              <a:rPr lang="he-IL" smtClean="0"/>
              <a:t>פניה לתוכן של מצביע שהוא </a:t>
            </a:r>
            <a:r>
              <a:rPr lang="en-US" smtClean="0"/>
              <a:t>NULL</a:t>
            </a:r>
            <a:r>
              <a:rPr lang="he-IL" smtClean="0"/>
              <a:t> </a:t>
            </a:r>
            <a:r>
              <a:rPr lang="he-IL" b="1" u="sng" smtClean="0"/>
              <a:t>כן</a:t>
            </a:r>
            <a:r>
              <a:rPr lang="he-IL" smtClean="0"/>
              <a:t> תגרום לתעופת התוכנית, כי אין בו כלום..</a:t>
            </a: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727E71E-7767-42A4-9390-5C7245B73207}" type="slidenum">
              <a:rPr lang="he-IL" smtClean="0">
                <a:cs typeface="Arial" pitchFamily="34" charset="0"/>
              </a:rPr>
              <a:pPr algn="r" rtl="1"/>
              <a:t>28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פניה למצביע </a:t>
            </a:r>
            <a:r>
              <a:rPr lang="en-US" smtClean="0"/>
              <a:t>NULL</a:t>
            </a:r>
            <a:r>
              <a:rPr lang="he-IL" smtClean="0"/>
              <a:t> לעומת מצביע זבל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	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      int* p1 = NULL, *p2;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   cout &lt;&lt; p1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   cout &lt;&lt; p2 &lt;&lt; endl;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{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ABB11CA-0708-448A-862A-FCC01B43BB79}" type="slidenum">
              <a:rPr lang="he-IL" smtClean="0">
                <a:cs typeface="Arial" pitchFamily="34" charset="0"/>
              </a:rPr>
              <a:pPr algn="r" rtl="1"/>
              <a:t>29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8" name="AutoShape 68"/>
          <p:cNvSpPr>
            <a:spLocks noChangeArrowheads="1"/>
          </p:cNvSpPr>
          <p:nvPr/>
        </p:nvSpPr>
        <p:spPr bwMode="auto">
          <a:xfrm>
            <a:off x="5486400" y="2438400"/>
            <a:ext cx="2971800" cy="609600"/>
          </a:xfrm>
          <a:prstGeom prst="wedgeRectCallout">
            <a:avLst>
              <a:gd name="adj1" fmla="val -87060"/>
              <a:gd name="adj2" fmla="val 60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שורה זו עוברת בהצלחה ומדפיסה את הכתובת </a:t>
            </a:r>
            <a:r>
              <a:rPr lang="en-US" b="1">
                <a:solidFill>
                  <a:schemeClr val="bg1"/>
                </a:solidFill>
              </a:rPr>
              <a:t>NULL</a:t>
            </a:r>
            <a:endParaRPr lang="he-IL" b="1" noProof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5486400" y="3200400"/>
            <a:ext cx="2971800" cy="609600"/>
          </a:xfrm>
          <a:prstGeom prst="wedgeRectCallout">
            <a:avLst>
              <a:gd name="adj1" fmla="val -86069"/>
              <a:gd name="adj2" fmla="val 10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ניסיון הדפסה לכתובת זבל מעיף את התוכנית</a:t>
            </a:r>
            <a:endParaRPr lang="he-IL" b="1" noProof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0"/>
            <a:ext cx="6477000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200" y="4343400"/>
            <a:ext cx="568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החזרת יותר מערך אחד מפונקציה</a:t>
            </a:r>
          </a:p>
          <a:p>
            <a:r>
              <a:rPr lang="he-IL" smtClean="0"/>
              <a:t>שפונקציה תוכל לשנות את הפרמטרים שהיא  קיבלה (למשל כמו </a:t>
            </a:r>
            <a:r>
              <a:rPr lang="en-US" smtClean="0"/>
              <a:t>strcpy</a:t>
            </a:r>
            <a:r>
              <a:rPr lang="he-IL" smtClean="0"/>
              <a:t> ו- </a:t>
            </a:r>
            <a:r>
              <a:rPr lang="en-US" smtClean="0"/>
              <a:t>strcat</a:t>
            </a:r>
            <a:r>
              <a:rPr lang="he-IL" smtClean="0"/>
              <a:t>)</a:t>
            </a:r>
          </a:p>
          <a:p>
            <a:r>
              <a:rPr lang="he-IL" smtClean="0"/>
              <a:t>העברת מערכים לפונקציות</a:t>
            </a:r>
          </a:p>
          <a:p>
            <a:r>
              <a:rPr lang="he-IL" smtClean="0"/>
              <a:t>הקצאת מערכים בגודל לא ידוע בזמן קומפילציה – הקצאה דינאמית (לא נראה ביחידה זו)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4DB3802-346A-40B3-87DB-389E6662D309}" type="slidenum">
              <a:rPr lang="he-IL" smtClean="0">
                <a:cs typeface="Arial" pitchFamily="34" charset="0"/>
              </a:rPr>
              <a:pPr algn="r" rtl="1"/>
              <a:t>3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מצביע ל- </a:t>
            </a:r>
            <a:r>
              <a:rPr lang="en-US" smtClean="0"/>
              <a:t>NULL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	int x;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	int* pX = &amp;x, *p = NULL;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	cout &lt;&lt; "pX=“ &lt;&lt; pX &lt;&lt; “ p=“ &lt;&lt; p &lt;&lt; endl;</a:t>
            </a:r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	cout &lt;&lt; "*p=“  &lt;&lt; *p &lt;&lt; endl;</a:t>
            </a:r>
            <a:endParaRPr lang="en-US" sz="2000" smtClean="0"/>
          </a:p>
          <a:p>
            <a:pPr marL="533400" indent="-533400"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810000" y="2209800"/>
            <a:ext cx="5181600" cy="457200"/>
          </a:xfrm>
          <a:prstGeom prst="wedgeRectCallout">
            <a:avLst>
              <a:gd name="adj1" fmla="val -10431"/>
              <a:gd name="adj2" fmla="val 155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פה התוכנית </a:t>
            </a:r>
            <a:r>
              <a:rPr lang="he-IL" b="1" u="sng">
                <a:solidFill>
                  <a:schemeClr val="bg1"/>
                </a:solidFill>
              </a:rPr>
              <a:t>לא</a:t>
            </a:r>
            <a:r>
              <a:rPr lang="he-IL" b="1">
                <a:solidFill>
                  <a:schemeClr val="bg1"/>
                </a:solidFill>
              </a:rPr>
              <a:t> תעוף כי ניגשים לכתובת מאופסת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267200"/>
            <a:ext cx="79248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2F6BAC6-1EEE-4A3A-B30B-2807A6F48CEA}" type="slidenum">
              <a:rPr lang="he-IL" smtClean="0">
                <a:cs typeface="Arial" pitchFamily="34" charset="0"/>
              </a:rPr>
              <a:pPr algn="r" rtl="1"/>
              <a:t>30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3781425"/>
            <a:ext cx="4867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5410200" y="4800600"/>
            <a:ext cx="3200400" cy="685800"/>
          </a:xfrm>
          <a:prstGeom prst="wedgeRectCallout">
            <a:avLst>
              <a:gd name="adj1" fmla="val -87005"/>
              <a:gd name="adj2" fmla="val -2025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פה התוכנית </a:t>
            </a:r>
            <a:r>
              <a:rPr lang="he-IL" b="1" u="sng">
                <a:solidFill>
                  <a:schemeClr val="bg1"/>
                </a:solidFill>
              </a:rPr>
              <a:t>כן</a:t>
            </a:r>
            <a:r>
              <a:rPr lang="he-IL" b="1">
                <a:solidFill>
                  <a:schemeClr val="bg1"/>
                </a:solidFill>
              </a:rPr>
              <a:t> תעוף כי ניגשים לתוכן של מקום שאין בו כלום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ChangeArrowheads="1"/>
          </p:cNvSpPr>
          <p:nvPr/>
        </p:nvSpPr>
        <p:spPr bwMode="auto">
          <a:xfrm>
            <a:off x="304800" y="1371600"/>
            <a:ext cx="62484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en-US">
              <a:latin typeface="Verdana" pitchFamily="34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פונקציה המחזירה </a:t>
            </a:r>
            <a:r>
              <a:rPr lang="en-US" sz="4000" smtClean="0"/>
              <a:t>NULL</a:t>
            </a:r>
            <a:r>
              <a:rPr lang="he-IL" sz="4000" smtClean="0"/>
              <a:t>: </a:t>
            </a:r>
            <a:r>
              <a:rPr lang="he-IL" sz="3600" smtClean="0"/>
              <a:t>כתובת איבר לחיפוש</a:t>
            </a:r>
            <a:endParaRPr lang="he-IL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60198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int* findNumber(int arr[], int size, int lookFor)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i;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2000" smtClean="0"/>
              <a:t>	for (       ;              ;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if (arr[i] == lookFor)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    return &amp;arr[i];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return NULL;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arr[] = {3,7,2};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size = sizeof(arr) / sizeof(arr[0]);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int* p =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if (p != NULL)  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 cout &lt;&lt; "The number is found at address “ &lt;&lt; p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else	    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   cout &lt;&lt; "The number is not in the array\n”;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77000" y="504825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10200" y="282416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findNumber</a:t>
            </a:r>
          </a:p>
        </p:txBody>
      </p:sp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6477000" y="3219450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6172200" y="1681163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lookFor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6477000" y="3205163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298"/>
          <p:cNvGraphicFramePr>
            <a:graphicFrameLocks noGrp="1"/>
          </p:cNvGraphicFramePr>
          <p:nvPr/>
        </p:nvGraphicFramePr>
        <p:xfrm>
          <a:off x="6477000" y="3200400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5000" y="4648200"/>
            <a:ext cx="50292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</a:rPr>
              <a:t>findNumber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arr</a:t>
            </a:r>
            <a:r>
              <a:rPr lang="en-US" sz="2000" dirty="0">
                <a:latin typeface="+mn-lt"/>
              </a:rPr>
              <a:t>, size, 4);</a:t>
            </a:r>
            <a:endParaRPr lang="he-IL" sz="2000" dirty="0">
              <a:latin typeface="+mn-lt"/>
            </a:endParaRPr>
          </a:p>
        </p:txBody>
      </p:sp>
      <p:sp>
        <p:nvSpPr>
          <p:cNvPr id="338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F6EF6AB-148E-4789-A2AD-A9E188605F95}" type="slidenum">
              <a:rPr lang="he-IL" smtClean="0">
                <a:cs typeface="Arial" pitchFamily="34" charset="0"/>
              </a:rPr>
              <a:pPr algn="r" rtl="1"/>
              <a:t>31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1905000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i=</a:t>
            </a:r>
            <a:r>
              <a:rPr lang="he-IL" sz="2000" dirty="0">
                <a:latin typeface="+mn-lt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1905000"/>
            <a:ext cx="14478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 &lt; size</a:t>
            </a:r>
            <a:endParaRPr lang="he-IL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1905000"/>
            <a:ext cx="1143000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nn-NO" sz="2000" dirty="0">
                <a:latin typeface="+mn-lt"/>
              </a:rPr>
              <a:t>i++</a:t>
            </a:r>
            <a:endParaRPr lang="he-IL" sz="2000" dirty="0">
              <a:latin typeface="+mn-lt"/>
            </a:endParaRPr>
          </a:p>
        </p:txBody>
      </p:sp>
      <p:graphicFrame>
        <p:nvGraphicFramePr>
          <p:cNvPr id="18" name="Group 174"/>
          <p:cNvGraphicFramePr>
            <a:graphicFrameLocks noGrp="1"/>
          </p:cNvGraphicFramePr>
          <p:nvPr/>
        </p:nvGraphicFramePr>
        <p:xfrm>
          <a:off x="6172200" y="16764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lookFor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174"/>
          <p:cNvGraphicFramePr>
            <a:graphicFrameLocks noGrp="1"/>
          </p:cNvGraphicFramePr>
          <p:nvPr/>
        </p:nvGraphicFramePr>
        <p:xfrm>
          <a:off x="6172200" y="1681163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lookFor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74"/>
          <p:cNvGraphicFramePr>
            <a:graphicFrameLocks noGrp="1"/>
          </p:cNvGraphicFramePr>
          <p:nvPr/>
        </p:nvGraphicFramePr>
        <p:xfrm>
          <a:off x="6172200" y="1676400"/>
          <a:ext cx="2819400" cy="1147763"/>
        </p:xfrm>
        <a:graphic>
          <a:graphicData uri="http://schemas.openxmlformats.org/drawingml/2006/table">
            <a:tbl>
              <a:tblPr/>
              <a:tblGrid>
                <a:gridCol w="1530531"/>
                <a:gridCol w="724989"/>
                <a:gridCol w="56388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lookFor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98"/>
          <p:cNvGraphicFramePr>
            <a:graphicFrameLocks noGrp="1"/>
          </p:cNvGraphicFramePr>
          <p:nvPr/>
        </p:nvGraphicFramePr>
        <p:xfrm>
          <a:off x="6477000" y="3205163"/>
          <a:ext cx="2514601" cy="1909763"/>
        </p:xfrm>
        <a:graphic>
          <a:graphicData uri="http://schemas.openxmlformats.org/drawingml/2006/table">
            <a:tbl>
              <a:tblPr/>
              <a:tblGrid>
                <a:gridCol w="1219201"/>
                <a:gridCol w="685800"/>
                <a:gridCol w="6096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1" grpId="0"/>
      <p:bldP spid="11" grpId="1"/>
      <p:bldP spid="14" grpId="0"/>
      <p:bldP spid="14" grpId="1"/>
      <p:bldP spid="15" grpId="0"/>
      <p:bldP spid="15" grpId="1"/>
      <p:bldP spid="15" grpId="2"/>
      <p:bldP spid="15" grpId="3"/>
      <p:bldP spid="16" grpId="0"/>
      <p:bldP spid="16" grpId="1"/>
      <p:bldP spid="16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משתנה </a:t>
            </a:r>
            <a:r>
              <a:rPr lang="en-US" sz="5400" smtClean="0"/>
              <a:t>const</a:t>
            </a:r>
            <a:r>
              <a:rPr lang="he-IL" sz="5400" smtClean="0"/>
              <a:t> - תזכורת</a:t>
            </a:r>
            <a:endParaRPr lang="he-IL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ראינו כי ניתן להגדיר משתנה כ- </a:t>
            </a:r>
            <a:r>
              <a:rPr lang="en-US" smtClean="0"/>
              <a:t>const</a:t>
            </a:r>
            <a:r>
              <a:rPr lang="he-IL" smtClean="0"/>
              <a:t>, ואז לא ניתן לשנות את ערכו במהלך ריצת התוכנית</a:t>
            </a:r>
          </a:p>
          <a:p>
            <a:endParaRPr lang="he-IL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}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const double PI = 3.14;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PI = 3.1417; </a:t>
            </a:r>
            <a:r>
              <a:rPr lang="en-US" sz="2400" smtClean="0">
                <a:solidFill>
                  <a:srgbClr val="009900"/>
                </a:solidFill>
              </a:rPr>
              <a:t>// l-value specifies const object</a:t>
            </a: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{</a:t>
            </a:r>
          </a:p>
        </p:txBody>
      </p:sp>
      <p:sp>
        <p:nvSpPr>
          <p:cNvPr id="34820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FCEFF90-7B4B-434E-B587-98FB84B669FF}" type="slidenum">
              <a:rPr lang="he-IL" sz="1000">
                <a:latin typeface="Verdana" pitchFamily="34" charset="0"/>
              </a:rPr>
              <a:pPr algn="r" rtl="1"/>
              <a:t>32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מצביע </a:t>
            </a:r>
            <a:r>
              <a:rPr lang="en-US" sz="4800" smtClean="0"/>
              <a:t>const</a:t>
            </a:r>
            <a:r>
              <a:rPr lang="he-IL" sz="4800" smtClean="0"/>
              <a:t> </a:t>
            </a:r>
            <a:r>
              <a:rPr lang="he-IL" smtClean="0"/>
              <a:t>על תוכן ההצבעה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int x = 2, y;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const 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x = 5;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*pX = 4;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   pX = &amp;y;</a:t>
            </a:r>
            <a:endParaRPr lang="en-US" sz="2400" smtClean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he-IL" sz="2400" smtClean="0"/>
              <a:t>{</a:t>
            </a:r>
          </a:p>
        </p:txBody>
      </p:sp>
      <p:sp>
        <p:nvSpPr>
          <p:cNvPr id="35844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D1FF313-F4AA-41B1-A6F6-0C2B47D1460F}" type="slidenum">
              <a:rPr lang="he-IL" sz="1000">
                <a:latin typeface="Verdana" pitchFamily="34" charset="0"/>
              </a:rPr>
              <a:pPr algn="r" rtl="1"/>
              <a:t>33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0" y="3805238"/>
            <a:ext cx="624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9900"/>
                </a:solidFill>
              </a:rPr>
              <a:t>// l-value specifies const object</a:t>
            </a:r>
            <a:endParaRPr lang="he-IL" sz="24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7000" y="5715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6172200" y="4572000"/>
          <a:ext cx="2667000" cy="1168400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74"/>
          <p:cNvGraphicFramePr>
            <a:graphicFrameLocks noGrp="1"/>
          </p:cNvGraphicFramePr>
          <p:nvPr/>
        </p:nvGraphicFramePr>
        <p:xfrm>
          <a:off x="6172200" y="4572000"/>
          <a:ext cx="2667000" cy="1168400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74"/>
          <p:cNvGraphicFramePr>
            <a:graphicFrameLocks noGrp="1"/>
          </p:cNvGraphicFramePr>
          <p:nvPr/>
        </p:nvGraphicFramePr>
        <p:xfrm>
          <a:off x="6172200" y="4572000"/>
          <a:ext cx="2667000" cy="1168400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1143000" y="5029200"/>
            <a:ext cx="4191000" cy="381000"/>
          </a:xfrm>
          <a:prstGeom prst="wedgeRectCallout">
            <a:avLst>
              <a:gd name="adj1" fmla="val 69935"/>
              <a:gd name="adj2" fmla="val 772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לא ניתן לפנות ל-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*pX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ולשנות את ערכו</a:t>
            </a:r>
          </a:p>
        </p:txBody>
      </p:sp>
      <p:sp>
        <p:nvSpPr>
          <p:cNvPr id="14" name="Rectangular Callout 13"/>
          <p:cNvSpPr>
            <a:spLocks noChangeArrowheads="1"/>
          </p:cNvSpPr>
          <p:nvPr/>
        </p:nvSpPr>
        <p:spPr bwMode="auto">
          <a:xfrm>
            <a:off x="4191000" y="2438400"/>
            <a:ext cx="4648200" cy="381000"/>
          </a:xfrm>
          <a:prstGeom prst="wedgeRectCallout">
            <a:avLst>
              <a:gd name="adj1" fmla="val -55060"/>
              <a:gd name="adj2" fmla="val 1252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עדיין ניתן לפנות ל-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x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ישירות ולשנות את ערכו</a:t>
            </a:r>
          </a:p>
        </p:txBody>
      </p:sp>
      <p:graphicFrame>
        <p:nvGraphicFramePr>
          <p:cNvPr id="15" name="Group 174"/>
          <p:cNvGraphicFramePr>
            <a:graphicFrameLocks noGrp="1"/>
          </p:cNvGraphicFramePr>
          <p:nvPr/>
        </p:nvGraphicFramePr>
        <p:xfrm>
          <a:off x="6172200" y="4572000"/>
          <a:ext cx="2667000" cy="1168400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838200" y="4038600"/>
            <a:ext cx="1447800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5791200"/>
            <a:ext cx="480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מצביע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const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למשתנה אינו הופך את המשתנה ל-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const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, אלא אך ורק בעיני המצביע עצמו!</a:t>
            </a:r>
          </a:p>
        </p:txBody>
      </p:sp>
      <p:graphicFrame>
        <p:nvGraphicFramePr>
          <p:cNvPr id="19" name="Group 174"/>
          <p:cNvGraphicFramePr>
            <a:graphicFrameLocks noGrp="1"/>
          </p:cNvGraphicFramePr>
          <p:nvPr/>
        </p:nvGraphicFramePr>
        <p:xfrm>
          <a:off x="6172200" y="4572000"/>
          <a:ext cx="2667000" cy="1168400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4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מצביע </a:t>
            </a:r>
            <a:r>
              <a:rPr lang="en-US" sz="4800" smtClean="0"/>
              <a:t>const</a:t>
            </a:r>
            <a:r>
              <a:rPr lang="he-IL" sz="4800" smtClean="0"/>
              <a:t> </a:t>
            </a:r>
            <a:r>
              <a:rPr lang="he-IL" smtClean="0"/>
              <a:t>על ההצבעה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int x = 2, y;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int* const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x = 5;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*pX = 4;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pX = &amp;y;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</a:t>
            </a:r>
            <a:r>
              <a:rPr lang="he-IL" sz="2400" smtClean="0"/>
              <a:t> {</a:t>
            </a:r>
          </a:p>
        </p:txBody>
      </p:sp>
      <p:sp>
        <p:nvSpPr>
          <p:cNvPr id="36868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1AD1E7B-4D2A-48E7-B071-D7445E2BB7E5}" type="slidenum">
              <a:rPr lang="he-IL" sz="1000">
                <a:latin typeface="Verdana" pitchFamily="34" charset="0"/>
              </a:rPr>
              <a:pPr algn="r" rtl="1"/>
              <a:t>34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0800" y="4262438"/>
            <a:ext cx="624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9900"/>
                </a:solidFill>
              </a:rPr>
              <a:t>// l-value specifies const object</a:t>
            </a:r>
            <a:endParaRPr lang="he-IL" sz="2400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838200" y="4449763"/>
            <a:ext cx="1447800" cy="46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00800" y="6096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9" name="Group 174"/>
          <p:cNvGraphicFramePr>
            <a:graphicFrameLocks noGrp="1"/>
          </p:cNvGraphicFramePr>
          <p:nvPr/>
        </p:nvGraphicFramePr>
        <p:xfrm>
          <a:off x="6248400" y="4876800"/>
          <a:ext cx="2667000" cy="1146175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 const: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74"/>
          <p:cNvGraphicFramePr>
            <a:graphicFrameLocks noGrp="1"/>
          </p:cNvGraphicFramePr>
          <p:nvPr/>
        </p:nvGraphicFramePr>
        <p:xfrm>
          <a:off x="6248400" y="4873625"/>
          <a:ext cx="2667000" cy="1146175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 const: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74"/>
          <p:cNvGraphicFramePr>
            <a:graphicFrameLocks noGrp="1"/>
          </p:cNvGraphicFramePr>
          <p:nvPr/>
        </p:nvGraphicFramePr>
        <p:xfrm>
          <a:off x="6248400" y="4873625"/>
          <a:ext cx="2667000" cy="1146175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 const: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4038600" y="2286000"/>
            <a:ext cx="3657600" cy="609600"/>
          </a:xfrm>
          <a:prstGeom prst="wedgeRectCallout">
            <a:avLst>
              <a:gd name="adj1" fmla="val -89676"/>
              <a:gd name="adj2" fmla="val 768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התוכן של </a:t>
            </a:r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pX</a:t>
            </a:r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 קבוע ולא ניתן לשנות את ערכו לאחר האתחול</a:t>
            </a:r>
          </a:p>
        </p:txBody>
      </p:sp>
      <p:graphicFrame>
        <p:nvGraphicFramePr>
          <p:cNvPr id="13" name="Group 174"/>
          <p:cNvGraphicFramePr>
            <a:graphicFrameLocks noGrp="1"/>
          </p:cNvGraphicFramePr>
          <p:nvPr/>
        </p:nvGraphicFramePr>
        <p:xfrm>
          <a:off x="6248400" y="4873625"/>
          <a:ext cx="2667000" cy="1146175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 const: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74"/>
          <p:cNvGraphicFramePr>
            <a:graphicFrameLocks noGrp="1"/>
          </p:cNvGraphicFramePr>
          <p:nvPr/>
        </p:nvGraphicFramePr>
        <p:xfrm>
          <a:off x="6248400" y="4873625"/>
          <a:ext cx="2667000" cy="1146175"/>
        </p:xfrm>
        <a:graphic>
          <a:graphicData uri="http://schemas.openxmlformats.org/drawingml/2006/table">
            <a:tbl>
              <a:tblPr/>
              <a:tblGrid>
                <a:gridCol w="1447800"/>
                <a:gridCol w="6858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 const: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סיכום:</a:t>
            </a:r>
            <a:r>
              <a:rPr lang="en-US" smtClean="0"/>
              <a:t> </a:t>
            </a:r>
            <a:r>
              <a:rPr lang="he-IL" smtClean="0"/>
              <a:t>מצביע </a:t>
            </a:r>
            <a:r>
              <a:rPr lang="en-US" sz="4800" smtClean="0"/>
              <a:t>const</a:t>
            </a:r>
            <a:endParaRPr lang="he-IL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ניתן גם להגדיר מצביע כ- </a:t>
            </a:r>
            <a:r>
              <a:rPr lang="en-US" smtClean="0"/>
              <a:t>const</a:t>
            </a:r>
          </a:p>
          <a:p>
            <a:endParaRPr lang="en-US" smtClean="0"/>
          </a:p>
          <a:p>
            <a:r>
              <a:rPr lang="he-IL" smtClean="0"/>
              <a:t>ישנם 2 אופנים להגדיר מצביע כ- </a:t>
            </a:r>
            <a:r>
              <a:rPr lang="en-US" smtClean="0"/>
              <a:t>const</a:t>
            </a:r>
            <a:r>
              <a:rPr lang="he-IL" smtClean="0"/>
              <a:t>:</a:t>
            </a:r>
          </a:p>
          <a:p>
            <a:pPr marL="914400" lvl="1" indent="-514350">
              <a:buFont typeface="Garamond" pitchFamily="18" charset="0"/>
              <a:buAutoNum type="arabicPeriod"/>
            </a:pPr>
            <a:r>
              <a:rPr lang="he-IL" smtClean="0"/>
              <a:t>כך שלא ניתן לשנות את התוכן בכתובת שהמשתנה מצביע מכיל:</a:t>
            </a:r>
          </a:p>
          <a:p>
            <a:pPr marL="914400" lvl="1" indent="-514350" algn="l" rtl="0">
              <a:buFont typeface="Wingdings" pitchFamily="2" charset="2"/>
              <a:buNone/>
            </a:pPr>
            <a:r>
              <a:rPr lang="en-US" b="1" smtClean="0"/>
              <a:t>const</a:t>
            </a:r>
            <a:r>
              <a:rPr lang="en-US" smtClean="0"/>
              <a:t>  &lt;type&gt;*  var;</a:t>
            </a:r>
            <a:endParaRPr lang="he-IL" smtClean="0"/>
          </a:p>
          <a:p>
            <a:pPr marL="914400" lvl="1" indent="-514350">
              <a:buFont typeface="Garamond" pitchFamily="18" charset="0"/>
              <a:buAutoNum type="arabicPeriod" startAt="2"/>
            </a:pPr>
            <a:endParaRPr lang="en-US" smtClean="0"/>
          </a:p>
          <a:p>
            <a:pPr marL="914400" lvl="1" indent="-514350">
              <a:buFont typeface="Garamond" pitchFamily="18" charset="0"/>
              <a:buAutoNum type="arabicPeriod" startAt="2"/>
            </a:pPr>
            <a:r>
              <a:rPr lang="he-IL" smtClean="0"/>
              <a:t>כך שלא ניתן לשנות את הכתובת אותה המשתנה מצביע מכיל:</a:t>
            </a:r>
          </a:p>
          <a:p>
            <a:pPr marL="914400" lvl="1" indent="-514350" algn="l" rtl="0">
              <a:buFont typeface="Wingdings" pitchFamily="2" charset="2"/>
              <a:buNone/>
            </a:pPr>
            <a:r>
              <a:rPr lang="en-US" smtClean="0"/>
              <a:t>&lt;type&gt;*  </a:t>
            </a:r>
            <a:r>
              <a:rPr lang="en-US" b="1" smtClean="0"/>
              <a:t>const</a:t>
            </a:r>
            <a:r>
              <a:rPr lang="en-US" smtClean="0"/>
              <a:t>  var;</a:t>
            </a:r>
            <a:endParaRPr lang="he-IL" smtClean="0"/>
          </a:p>
          <a:p>
            <a:pPr marL="914400" lvl="1" indent="-514350" rtl="0">
              <a:buFont typeface="Wingdings" pitchFamily="2" charset="2"/>
              <a:buNone/>
            </a:pPr>
            <a:endParaRPr lang="en-US" smtClean="0"/>
          </a:p>
          <a:p>
            <a:pPr marL="914400" lvl="1" indent="-514350" rtl="0">
              <a:buFont typeface="Wingdings" pitchFamily="2" charset="2"/>
              <a:buNone/>
            </a:pPr>
            <a:endParaRPr lang="he-IL" smtClean="0"/>
          </a:p>
        </p:txBody>
      </p:sp>
      <p:sp>
        <p:nvSpPr>
          <p:cNvPr id="37892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8E2D2B6-52DF-4162-9329-D5036B285880}" type="slidenum">
              <a:rPr lang="he-IL" sz="1000">
                <a:latin typeface="Verdana" pitchFamily="34" charset="0"/>
              </a:rPr>
              <a:pPr algn="r" rtl="1"/>
              <a:t>35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pPr algn="r"/>
            <a:r>
              <a:rPr lang="he-IL" sz="4000" smtClean="0"/>
              <a:t>שימוש במצביע </a:t>
            </a:r>
            <a:r>
              <a:rPr lang="en-US" sz="4800" smtClean="0"/>
              <a:t>const </a:t>
            </a:r>
            <a:r>
              <a:rPr lang="he-IL" sz="4800" smtClean="0"/>
              <a:t> </a:t>
            </a:r>
            <a:r>
              <a:rPr lang="he-IL" sz="4000" smtClean="0"/>
              <a:t>בהעברת פרמטר לפונקציה</a:t>
            </a:r>
            <a:endParaRPr lang="he-IL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כאשר מעבירים נתונים לפונקציה, למעשה מעבירים העתק שלהם </a:t>
            </a:r>
            <a:r>
              <a:rPr lang="en-US" smtClean="0"/>
              <a:t>(by value)</a:t>
            </a:r>
            <a:r>
              <a:rPr lang="he-IL" smtClean="0"/>
              <a:t>, אלא אם מעבירים אותם </a:t>
            </a:r>
            <a:r>
              <a:rPr lang="en-US" smtClean="0"/>
              <a:t>by pointer</a:t>
            </a:r>
            <a:endParaRPr lang="he-IL" smtClean="0"/>
          </a:p>
          <a:p>
            <a:r>
              <a:rPr lang="he-IL" smtClean="0"/>
              <a:t>ראינו שכאשר מעבירים מערך לפונקציה, למעשה מעבירים את המערך המקורי, ולא העתק </a:t>
            </a:r>
            <a:r>
              <a:rPr lang="en-US" smtClean="0"/>
              <a:t>(by pointer)</a:t>
            </a:r>
            <a:endParaRPr lang="he-IL" smtClean="0"/>
          </a:p>
          <a:p>
            <a:r>
              <a:rPr lang="he-IL" smtClean="0"/>
              <a:t>הפונקציה יכולה "בטעות" לשנות אותו</a:t>
            </a:r>
          </a:p>
          <a:p>
            <a:r>
              <a:rPr lang="he-IL" smtClean="0"/>
              <a:t>לכן פונקציות המקבלות מערך ללא כוונה לשנות אותו, יצהירו על הפרמטר שהוא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38916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F8D08ABB-3091-4E17-AC4F-6873FB9E8C9B}" type="slidenum">
              <a:rPr lang="he-IL" sz="1000">
                <a:latin typeface="Verdana" pitchFamily="34" charset="0"/>
              </a:rPr>
              <a:pPr algn="r" rtl="1"/>
              <a:t>36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להעברת פרמטר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20574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400" smtClean="0"/>
              <a:t>void foo(const int arr[], int size)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  <a:endParaRPr lang="he-IL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 arr[0] = 10; </a:t>
            </a:r>
            <a:endParaRPr lang="en-US" sz="2400" b="1" smtClean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</a:t>
            </a:r>
            <a:endParaRPr lang="he-IL" sz="2400" smtClean="0"/>
          </a:p>
        </p:txBody>
      </p:sp>
      <p:sp>
        <p:nvSpPr>
          <p:cNvPr id="39940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223935F-D248-4B34-912B-C9BFDC60167E}" type="slidenum">
              <a:rPr lang="he-IL" sz="1000">
                <a:latin typeface="Verdana" pitchFamily="34" charset="0"/>
              </a:rPr>
              <a:pPr algn="r" rtl="1"/>
              <a:t>37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286000" y="2362200"/>
            <a:ext cx="4800600" cy="381000"/>
          </a:xfrm>
          <a:prstGeom prst="wedgeRectCallout">
            <a:avLst>
              <a:gd name="adj1" fmla="val -45741"/>
              <a:gd name="adj2" fmla="val 1511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הפונקציה מצהירה שלא תשנה את ערכי המערך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39624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9900"/>
                </a:solidFill>
              </a:rPr>
              <a:t>// l-value specifies const object</a:t>
            </a:r>
            <a:endParaRPr lang="he-IL" sz="2400"/>
          </a:p>
        </p:txBody>
      </p:sp>
      <p:sp>
        <p:nvSpPr>
          <p:cNvPr id="8" name="Line 38"/>
          <p:cNvSpPr>
            <a:spLocks noChangeShapeType="1"/>
          </p:cNvSpPr>
          <p:nvPr/>
        </p:nvSpPr>
        <p:spPr bwMode="auto">
          <a:xfrm>
            <a:off x="914400" y="4149725"/>
            <a:ext cx="1905000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1752600" y="4495800"/>
            <a:ext cx="4800600" cy="381000"/>
          </a:xfrm>
          <a:prstGeom prst="wedgeRectCallout">
            <a:avLst>
              <a:gd name="adj1" fmla="val -50431"/>
              <a:gd name="adj2" fmla="val -85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ניסיון לשנות את תוכן המערך, בניגוד להצהרה!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מצביע (פוינטר)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למצביעים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אופרטור &amp;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אופרטור *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אתחול מצביע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פרמטר לפונקציה </a:t>
            </a:r>
            <a:r>
              <a:rPr lang="en-US" smtClean="0"/>
              <a:t>by pointer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מצביע </a:t>
            </a:r>
            <a:r>
              <a:rPr lang="en-US" smtClean="0"/>
              <a:t>const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4FA9101-6C08-442A-A049-829A465C1E71}" type="slidenum">
              <a:rPr lang="he-IL" smtClean="0">
                <a:cs typeface="Arial" pitchFamily="34" charset="0"/>
              </a:rPr>
              <a:pPr algn="r" rtl="1"/>
              <a:t>38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1: </a:t>
            </a:r>
            <a:r>
              <a:rPr lang="he-IL" sz="2800" smtClean="0"/>
              <a:t>אם מתקמפל מה הפלט, אחרת מהי השגיאה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#include &lt;stdio.h&gt;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 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func(int**  ptr)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**ptr = 99;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 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x = 30;		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int* pX = &amp;x;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func(&amp;pX);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cout &lt;&lt; *pX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{</a:t>
            </a:r>
            <a:endParaRPr lang="en-US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 </a:t>
            </a:r>
            <a:endParaRPr lang="en-US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914D173-D04D-4B63-9CDE-238133C0CA73}" type="slidenum">
              <a:rPr lang="he-IL" smtClean="0">
                <a:cs typeface="Arial" pitchFamily="34" charset="0"/>
              </a:rPr>
              <a:pPr algn="r" rtl="1"/>
              <a:t>39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00800" y="5794375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6248400" y="4943475"/>
          <a:ext cx="2667000" cy="77152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00800" y="30607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func</a:t>
            </a:r>
          </a:p>
        </p:txBody>
      </p:sp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6248400" y="2574925"/>
          <a:ext cx="2667000" cy="3968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ptr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74"/>
          <p:cNvGraphicFramePr>
            <a:graphicFrameLocks noGrp="1"/>
          </p:cNvGraphicFramePr>
          <p:nvPr/>
        </p:nvGraphicFramePr>
        <p:xfrm>
          <a:off x="6248400" y="4953000"/>
          <a:ext cx="2667000" cy="77152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0" y="5257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FF0000"/>
                </a:solidFill>
              </a:rPr>
              <a:t>99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מהו מצביע (פוינטר)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he-IL" smtClean="0"/>
              <a:t>עד כה ראינו טיפוסים שונים:</a:t>
            </a:r>
          </a:p>
          <a:p>
            <a:pPr lvl="1"/>
            <a:r>
              <a:rPr lang="he-IL" smtClean="0"/>
              <a:t>דוגמאות:</a:t>
            </a:r>
          </a:p>
          <a:p>
            <a:pPr lvl="2"/>
            <a:r>
              <a:rPr lang="en-US" smtClean="0"/>
              <a:t>int</a:t>
            </a:r>
            <a:r>
              <a:rPr lang="he-IL" smtClean="0"/>
              <a:t> – מכיל מספר שלם</a:t>
            </a:r>
          </a:p>
          <a:p>
            <a:pPr lvl="2"/>
            <a:r>
              <a:rPr lang="en-US" smtClean="0"/>
              <a:t>double</a:t>
            </a:r>
            <a:r>
              <a:rPr lang="he-IL" smtClean="0"/>
              <a:t> – מכיל מספר עשרוני</a:t>
            </a:r>
          </a:p>
          <a:p>
            <a:pPr lvl="2"/>
            <a:r>
              <a:rPr lang="en-US" smtClean="0"/>
              <a:t>char</a:t>
            </a:r>
            <a:r>
              <a:rPr lang="he-IL" smtClean="0"/>
              <a:t> – מכיל תו</a:t>
            </a:r>
          </a:p>
          <a:p>
            <a:r>
              <a:rPr lang="he-IL" smtClean="0"/>
              <a:t>מצביע הוא </a:t>
            </a:r>
            <a:r>
              <a:rPr lang="he-IL" b="1" smtClean="0"/>
              <a:t>טיפוס המכיל כתובת</a:t>
            </a:r>
            <a:r>
              <a:rPr lang="he-IL" smtClean="0"/>
              <a:t> של משתנה אחר</a:t>
            </a:r>
          </a:p>
          <a:p>
            <a:r>
              <a:rPr lang="he-IL" smtClean="0"/>
              <a:t>עבור כל טיפוס שלמדנו עד כה יש מצביע מהטיפוס המתאים (למשל מצביע לתא המכיל </a:t>
            </a:r>
            <a:r>
              <a:rPr lang="en-US" smtClean="0"/>
              <a:t>int</a:t>
            </a:r>
            <a:r>
              <a:rPr lang="he-IL" smtClean="0"/>
              <a:t>, מצביע לתא המכיל </a:t>
            </a:r>
            <a:r>
              <a:rPr lang="en-US" smtClean="0"/>
              <a:t>double</a:t>
            </a:r>
            <a:r>
              <a:rPr lang="he-IL" smtClean="0"/>
              <a:t> וכו')</a:t>
            </a:r>
          </a:p>
          <a:p>
            <a:r>
              <a:rPr lang="he-IL" smtClean="0"/>
              <a:t>גודלו של משתנה מטיפוס מצביע הוא 4 בתים</a:t>
            </a: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FFBC642-BC1A-48E2-82CA-37BFA7A2B91B}" type="slidenum">
              <a:rPr lang="he-IL" smtClean="0">
                <a:cs typeface="Arial" pitchFamily="34" charset="0"/>
              </a:rPr>
              <a:pPr algn="r" rtl="1"/>
              <a:t>4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2: </a:t>
            </a:r>
            <a:r>
              <a:rPr lang="he-IL" sz="2800" smtClean="0"/>
              <a:t>אם מתקמפל מה הפלט, אחרת מהי השגיאה</a:t>
            </a:r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2000" smtClean="0"/>
              <a:t> </a:t>
            </a:r>
            <a:endParaRPr lang="en-US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myFunc(int** x, int* y, int z)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y = &amp;z;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x = &amp;y;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 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20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int x=3, *y, **z;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myFunc(x, y, z);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cout &lt;&lt; "x=" &lt;&lt; x &lt;&lt; "*y=" &lt;&lt; *y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		 &lt;&lt; " **z=" &lt;&lt; **z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}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9F0523D-80AA-4B7C-AEB6-634AE2692D73}" type="slidenum">
              <a:rPr lang="he-IL" smtClean="0">
                <a:cs typeface="Arial" pitchFamily="34" charset="0"/>
              </a:rPr>
              <a:pPr algn="r" rtl="1"/>
              <a:t>40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00800" y="5257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/>
        </p:nvGraphicFramePr>
        <p:xfrm>
          <a:off x="6248400" y="4038600"/>
          <a:ext cx="2667000" cy="11461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**: z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00800" y="30607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myFunc</a:t>
            </a:r>
          </a:p>
        </p:txBody>
      </p:sp>
      <p:graphicFrame>
        <p:nvGraphicFramePr>
          <p:cNvPr id="8" name="Group 174"/>
          <p:cNvGraphicFramePr>
            <a:graphicFrameLocks noGrp="1"/>
          </p:cNvGraphicFramePr>
          <p:nvPr/>
        </p:nvGraphicFramePr>
        <p:xfrm>
          <a:off x="6248400" y="1828800"/>
          <a:ext cx="2667000" cy="119062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y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z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3: </a:t>
            </a:r>
            <a:r>
              <a:rPr lang="he-IL" sz="2800" smtClean="0"/>
              <a:t>אם מתקמפל מה הפלט, אחרת מהי השגיאה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5029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400" smtClean="0"/>
              <a:t>void foo(int *ptr1, int *ptr2)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{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if (*ptr1 &gt; *ptr2)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     *ptr1 = *ptr2;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8F8D962-5BFE-4D46-8124-59C7010BDE93}" type="slidenum">
              <a:rPr lang="he-IL" smtClean="0">
                <a:cs typeface="Arial" pitchFamily="34" charset="0"/>
              </a:rPr>
              <a:pPr algn="r" rtl="1"/>
              <a:t>41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57600" y="2971800"/>
            <a:ext cx="53340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</a:t>
            </a:r>
            <a:r>
              <a:rPr lang="en-US" sz="1400" kern="0" dirty="0" err="1">
                <a:latin typeface="+mn-lt"/>
                <a:cs typeface="+mn-cs"/>
              </a:rPr>
              <a:t>int</a:t>
            </a:r>
            <a:r>
              <a:rPr lang="en-US" sz="1400" kern="0" dirty="0">
                <a:latin typeface="+mn-lt"/>
                <a:cs typeface="+mn-cs"/>
              </a:rPr>
              <a:t> a=</a:t>
            </a:r>
            <a:r>
              <a:rPr lang="he-IL" sz="1400" kern="0" dirty="0">
                <a:latin typeface="+mn-lt"/>
                <a:cs typeface="+mn-cs"/>
              </a:rPr>
              <a:t>8</a:t>
            </a:r>
            <a:r>
              <a:rPr lang="en-US" sz="1400" kern="0" dirty="0">
                <a:latin typeface="+mn-lt"/>
                <a:cs typeface="+mn-cs"/>
              </a:rPr>
              <a:t>, b[]={1,2,3};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char </a:t>
            </a:r>
            <a:r>
              <a:rPr lang="en-US" sz="1400" kern="0" dirty="0" err="1">
                <a:latin typeface="+mn-lt"/>
                <a:cs typeface="+mn-cs"/>
              </a:rPr>
              <a:t>ch</a:t>
            </a:r>
            <a:r>
              <a:rPr lang="en-US" sz="1400" kern="0" dirty="0">
                <a:latin typeface="+mn-lt"/>
                <a:cs typeface="+mn-cs"/>
              </a:rPr>
              <a:t>='a';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</a:t>
            </a:r>
            <a:r>
              <a:rPr lang="en-US" sz="1400" kern="0" dirty="0" err="1">
                <a:latin typeface="+mn-lt"/>
                <a:cs typeface="+mn-cs"/>
              </a:rPr>
              <a:t>int</a:t>
            </a:r>
            <a:r>
              <a:rPr lang="en-US" sz="1400" kern="0" dirty="0">
                <a:latin typeface="+mn-lt"/>
                <a:cs typeface="+mn-cs"/>
              </a:rPr>
              <a:t> *p1, *p2;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p1 = &amp;a;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p2 = b;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pt-BR" sz="1400" kern="0" dirty="0">
                <a:latin typeface="+mn-lt"/>
                <a:cs typeface="+mn-cs"/>
              </a:rPr>
              <a:t>	cout &lt;&lt; *p1+*p2 &lt;&lt;  *p2-b[1] &lt;&lt; endl;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</a:t>
            </a:r>
            <a:r>
              <a:rPr lang="en-US" sz="1400" kern="0" dirty="0" err="1">
                <a:latin typeface="+mn-lt"/>
                <a:cs typeface="+mn-cs"/>
              </a:rPr>
              <a:t>foo</a:t>
            </a:r>
            <a:r>
              <a:rPr lang="en-US" sz="1400" kern="0" dirty="0">
                <a:latin typeface="+mn-lt"/>
                <a:cs typeface="+mn-cs"/>
              </a:rPr>
              <a:t>(&amp;</a:t>
            </a:r>
            <a:r>
              <a:rPr lang="en-US" sz="1400" kern="0" dirty="0" err="1">
                <a:latin typeface="+mn-lt"/>
                <a:cs typeface="+mn-cs"/>
              </a:rPr>
              <a:t>a,b</a:t>
            </a:r>
            <a:r>
              <a:rPr lang="en-US" sz="1400" kern="0" dirty="0">
                <a:latin typeface="+mn-lt"/>
                <a:cs typeface="+mn-cs"/>
              </a:rPr>
              <a:t>);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a = </a:t>
            </a:r>
            <a:r>
              <a:rPr lang="en-US" sz="1400" kern="0" dirty="0" err="1">
                <a:latin typeface="+mn-lt"/>
                <a:cs typeface="+mn-cs"/>
              </a:rPr>
              <a:t>ch</a:t>
            </a:r>
            <a:r>
              <a:rPr lang="en-US" sz="1400" kern="0" dirty="0">
                <a:latin typeface="+mn-lt"/>
                <a:cs typeface="+mn-cs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	</a:t>
            </a:r>
            <a:r>
              <a:rPr lang="en-US" sz="1400" kern="0" dirty="0" err="1">
                <a:latin typeface="+mn-lt"/>
                <a:cs typeface="+mn-cs"/>
              </a:rPr>
              <a:t>cout</a:t>
            </a:r>
            <a:r>
              <a:rPr lang="en-US" sz="1400" kern="0" dirty="0">
                <a:latin typeface="+mn-lt"/>
                <a:cs typeface="+mn-cs"/>
              </a:rPr>
              <a:t> &lt;&lt; a &lt;&lt; </a:t>
            </a:r>
            <a:r>
              <a:rPr lang="en-US" sz="1400" kern="0" dirty="0" err="1">
                <a:latin typeface="+mn-lt"/>
                <a:cs typeface="+mn-cs"/>
              </a:rPr>
              <a:t>endl</a:t>
            </a:r>
            <a:r>
              <a:rPr lang="en-US" sz="1400" kern="0" dirty="0">
                <a:latin typeface="+mn-lt"/>
                <a:cs typeface="+mn-cs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1400" kern="0" dirty="0">
                <a:latin typeface="+mn-lt"/>
                <a:cs typeface="+mn-cs"/>
              </a:rPr>
              <a:t>}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53200" y="42052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7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37480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foo</a:t>
            </a:r>
          </a:p>
        </p:txBody>
      </p:sp>
      <p:graphicFrame>
        <p:nvGraphicFramePr>
          <p:cNvPr id="9" name="Group 174"/>
          <p:cNvGraphicFramePr>
            <a:graphicFrameLocks noGrp="1"/>
          </p:cNvGraphicFramePr>
          <p:nvPr/>
        </p:nvGraphicFramePr>
        <p:xfrm>
          <a:off x="838200" y="2940050"/>
          <a:ext cx="2667000" cy="79375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153400" y="5257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  -1</a:t>
            </a:r>
          </a:p>
        </p:txBody>
      </p:sp>
      <p:graphicFrame>
        <p:nvGraphicFramePr>
          <p:cNvPr id="16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74"/>
          <p:cNvGraphicFramePr>
            <a:graphicFrameLocks noGrp="1"/>
          </p:cNvGraphicFramePr>
          <p:nvPr/>
        </p:nvGraphicFramePr>
        <p:xfrm>
          <a:off x="6172200" y="1600200"/>
          <a:ext cx="2667000" cy="2644775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533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a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b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*: p2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1200" y="60309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4:</a:t>
            </a:r>
            <a:endParaRPr lang="en-US" smtClean="0"/>
          </a:p>
        </p:txBody>
      </p:sp>
      <p:sp>
        <p:nvSpPr>
          <p:cNvPr id="4505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כתוב פונקציה המקבלת לפחות את הפרמטרים הבאים:</a:t>
            </a:r>
          </a:p>
          <a:p>
            <a:pPr lvl="1"/>
            <a:r>
              <a:rPr lang="he-IL" smtClean="0"/>
              <a:t>מערך של מספרים וגודלו, ו- 2 מספרים נוספים</a:t>
            </a:r>
          </a:p>
          <a:p>
            <a:r>
              <a:rPr lang="he-IL" smtClean="0"/>
              <a:t>הפונקציה תחזיר את כמות האיברים שערכם מתחלק ללא שארית במספר הראשון וכן את כמות האיברים שערכם מתחלק ללא שארית במספר השני</a:t>
            </a:r>
          </a:p>
          <a:p>
            <a:endParaRPr lang="he-IL" u="sng" smtClean="0"/>
          </a:p>
          <a:p>
            <a:r>
              <a:rPr lang="he-IL" u="sng" smtClean="0"/>
              <a:t>דוגמא</a:t>
            </a:r>
            <a:r>
              <a:rPr lang="he-IL" smtClean="0"/>
              <a:t>: עבור המערך </a:t>
            </a:r>
            <a:r>
              <a:rPr lang="en-US" smtClean="0"/>
              <a:t>{1,2,3,4,5,6,7,8,9,10,11}</a:t>
            </a:r>
            <a:r>
              <a:rPr lang="he-IL" smtClean="0"/>
              <a:t>, גודלו 11 והמספרים 2 ו- 4, הפונקציה תחזיר:</a:t>
            </a:r>
          </a:p>
          <a:p>
            <a:pPr lvl="1"/>
            <a:r>
              <a:rPr lang="he-IL" smtClean="0"/>
              <a:t> 5 (מאחר ו- 5 ערכים מתחלקים ב- 2 ללא שארית) </a:t>
            </a:r>
          </a:p>
          <a:p>
            <a:pPr lvl="1"/>
            <a:r>
              <a:rPr lang="he-IL" smtClean="0"/>
              <a:t>2 (מאחר ו-2  ערכים מתחלקים ב- 4 ללא שארית)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 rtl="1"/>
            <a:fld id="{BB9DCC1A-5D1A-4D9C-B247-907C017C7313}" type="slidenum">
              <a:rPr lang="he-IL" smtClean="0">
                <a:cs typeface="Arial" pitchFamily="34" charset="0"/>
              </a:rPr>
              <a:pPr algn="r" rtl="1"/>
              <a:t>42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הגדרת מצביע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3200" smtClean="0"/>
              <a:t>כדי להגדיר מצביע:</a:t>
            </a:r>
          </a:p>
          <a:p>
            <a:pPr algn="l" rtl="0">
              <a:buFont typeface="Wingdings" pitchFamily="2" charset="2"/>
              <a:buNone/>
            </a:pPr>
            <a:r>
              <a:rPr lang="en-US" sz="3200" smtClean="0"/>
              <a:t>&lt;type&gt;* &lt;var_name&gt;;</a:t>
            </a:r>
          </a:p>
          <a:p>
            <a:pPr lvl="1"/>
            <a:r>
              <a:rPr lang="he-IL" sz="2800" smtClean="0"/>
              <a:t>למשל:</a:t>
            </a:r>
          </a:p>
          <a:p>
            <a:pPr lvl="2"/>
            <a:r>
              <a:rPr lang="he-IL" sz="2400" smtClean="0"/>
              <a:t>הגדרת משתנה המצביע למשתנה אחר מטיפוס </a:t>
            </a:r>
            <a:r>
              <a:rPr lang="en-US" sz="2400" smtClean="0"/>
              <a:t>int</a:t>
            </a:r>
            <a:r>
              <a:rPr lang="he-IL" sz="2400" smtClean="0"/>
              <a:t>:</a:t>
            </a:r>
          </a:p>
          <a:p>
            <a:pPr lvl="2" algn="l" rtl="0">
              <a:buFont typeface="Wingdings" pitchFamily="2" charset="2"/>
              <a:buNone/>
            </a:pPr>
            <a:r>
              <a:rPr lang="he-IL" sz="2400" smtClean="0"/>
              <a:t>	</a:t>
            </a:r>
            <a:r>
              <a:rPr lang="en-US" sz="2400" smtClean="0"/>
              <a:t>int*   ptr;</a:t>
            </a:r>
          </a:p>
          <a:p>
            <a:pPr lvl="2"/>
            <a:r>
              <a:rPr lang="he-IL" sz="2400" smtClean="0"/>
              <a:t>הגדרת משתנה המצביע למשתנה אחר מטיפוס </a:t>
            </a:r>
            <a:r>
              <a:rPr lang="en-US" sz="2400" smtClean="0"/>
              <a:t>char</a:t>
            </a:r>
            <a:r>
              <a:rPr lang="he-IL" sz="2400" smtClean="0"/>
              <a:t>:</a:t>
            </a:r>
          </a:p>
          <a:p>
            <a:pPr lvl="2" algn="l" rtl="0">
              <a:buFont typeface="Wingdings" pitchFamily="2" charset="2"/>
              <a:buNone/>
            </a:pPr>
            <a:r>
              <a:rPr lang="he-IL" sz="2400" smtClean="0"/>
              <a:t>	</a:t>
            </a:r>
            <a:r>
              <a:rPr lang="en-US" sz="2400" smtClean="0"/>
              <a:t>char* ptr;</a:t>
            </a:r>
          </a:p>
          <a:p>
            <a:pPr lvl="2" algn="l" rtl="0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04C954A-5FD9-4063-B0A9-3F3B0C0E9AD4}" type="slidenum">
              <a:rPr lang="he-IL" smtClean="0">
                <a:cs typeface="Arial" pitchFamily="34" charset="0"/>
              </a:rPr>
              <a:pPr algn="r" rtl="1"/>
              <a:t>5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&amp;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229600" cy="4648200"/>
          </a:xfrm>
        </p:spPr>
        <p:txBody>
          <a:bodyPr/>
          <a:lstStyle/>
          <a:p>
            <a:endParaRPr lang="he-IL" sz="3200" smtClean="0"/>
          </a:p>
          <a:p>
            <a:r>
              <a:rPr lang="he-IL" sz="3200" smtClean="0"/>
              <a:t>כל משתנה נמצא בזיכרון בכתובת כלשהי</a:t>
            </a:r>
          </a:p>
          <a:p>
            <a:endParaRPr lang="he-IL" sz="3200" smtClean="0"/>
          </a:p>
          <a:p>
            <a:r>
              <a:rPr lang="he-IL" sz="3200" smtClean="0"/>
              <a:t>כדי לקבל את הכתובת של משתנה כלשהו נשתמש באופרטור &amp;</a:t>
            </a:r>
          </a:p>
          <a:p>
            <a:endParaRPr lang="he-IL" sz="3200" smtClean="0"/>
          </a:p>
          <a:p>
            <a:r>
              <a:rPr lang="he-IL" sz="3200" smtClean="0"/>
              <a:t>את הכתובת שנקבל נוכל לשים במשתנה מטיפוס מצביע מהטיפוס המתאים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7250E5D8-F424-4904-8656-76826DE692C9}" type="slidenum">
              <a:rPr lang="he-IL" smtClean="0">
                <a:cs typeface="Arial" pitchFamily="34" charset="0"/>
              </a:rPr>
              <a:pPr algn="r" rtl="1"/>
              <a:t>6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he-IL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noProof="1" smtClean="0"/>
              <a:t>int x = 3;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"x = “ &lt;&lt; x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"address of x = “ &lt;&lt;&amp;x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"pX = “ &lt;&lt; pX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"address of pX = “ &lt;&lt; &amp;pX &lt;&lt; endl;</a:t>
            </a: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אופרטור &amp; - דוגמא</a:t>
            </a:r>
            <a:endParaRPr lang="en-U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105400"/>
            <a:ext cx="39624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749" name="Group 5"/>
          <p:cNvGraphicFramePr>
            <a:graphicFrameLocks noGrp="1"/>
          </p:cNvGraphicFramePr>
          <p:nvPr>
            <p:ph sz="half" idx="2"/>
          </p:nvPr>
        </p:nvGraphicFramePr>
        <p:xfrm>
          <a:off x="5867400" y="1676400"/>
          <a:ext cx="2362200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33425"/>
                <a:gridCol w="563562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66" name="Group 22"/>
          <p:cNvGraphicFramePr>
            <a:graphicFrameLocks noGrp="1"/>
          </p:cNvGraphicFramePr>
          <p:nvPr/>
        </p:nvGraphicFramePr>
        <p:xfrm>
          <a:off x="5867400" y="1676400"/>
          <a:ext cx="2362200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33425"/>
                <a:gridCol w="563562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8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35887"/>
              </p:ext>
            </p:extLst>
          </p:nvPr>
        </p:nvGraphicFramePr>
        <p:xfrm>
          <a:off x="5867400" y="1676400"/>
          <a:ext cx="2362200" cy="1247775"/>
        </p:xfrm>
        <a:graphic>
          <a:graphicData uri="http://schemas.openxmlformats.org/drawingml/2006/table">
            <a:tbl>
              <a:tblPr/>
              <a:tblGrid>
                <a:gridCol w="1065213"/>
                <a:gridCol w="733425"/>
                <a:gridCol w="563562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6629400" y="31242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x=3</a:t>
            </a:r>
            <a:r>
              <a:rPr lang="he-IL"/>
              <a:t> </a:t>
            </a:r>
            <a:endParaRPr lang="en-US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5638800" y="3505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 noProof="1"/>
              <a:t>address of x </a:t>
            </a:r>
            <a:r>
              <a:rPr lang="en-US"/>
              <a:t>= 1000</a:t>
            </a:r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6553200" y="3886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 pX = 1000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5029200" y="42672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יודפס: </a:t>
            </a:r>
            <a:r>
              <a:rPr lang="en-US" noProof="1"/>
              <a:t>address of </a:t>
            </a:r>
            <a:r>
              <a:rPr lang="en-US"/>
              <a:t>pX</a:t>
            </a:r>
            <a:r>
              <a:rPr lang="en-US" noProof="1"/>
              <a:t> </a:t>
            </a:r>
            <a:r>
              <a:rPr lang="en-US"/>
              <a:t>= 1004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4953000" y="4800600"/>
            <a:ext cx="396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2"/>
                </a:solidFill>
              </a:rPr>
              <a:t>אנו רואים שהכתובות במחשב הן לא </a:t>
            </a:r>
          </a:p>
          <a:p>
            <a:pPr algn="ctr" rtl="1"/>
            <a:r>
              <a:rPr lang="he-IL" b="1">
                <a:solidFill>
                  <a:schemeClr val="bg2"/>
                </a:solidFill>
              </a:rPr>
              <a:t>מספרים דצימאלים, אלא הקסה-דצימאלים!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4953000" y="5562600"/>
            <a:ext cx="3352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bg2"/>
              </a:solidFill>
            </a:endParaRPr>
          </a:p>
          <a:p>
            <a:pPr algn="ctr"/>
            <a:r>
              <a:rPr lang="he-IL" b="1">
                <a:solidFill>
                  <a:schemeClr val="bg2"/>
                </a:solidFill>
              </a:rPr>
              <a:t>בדוגמאות שלנו נמשיך להשתמש </a:t>
            </a:r>
          </a:p>
          <a:p>
            <a:pPr algn="ctr"/>
            <a:r>
              <a:rPr lang="he-IL" b="1">
                <a:solidFill>
                  <a:schemeClr val="bg2"/>
                </a:solidFill>
              </a:rPr>
              <a:t>בכתובות בבסיס דצימאלי</a:t>
            </a:r>
            <a:endParaRPr lang="en-US" b="1">
              <a:solidFill>
                <a:schemeClr val="bg2"/>
              </a:solidFill>
            </a:endParaRPr>
          </a:p>
          <a:p>
            <a:pPr algn="ctr"/>
            <a:endParaRPr lang="en-US"/>
          </a:p>
        </p:txBody>
      </p:sp>
      <p:sp>
        <p:nvSpPr>
          <p:cNvPr id="92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6DB5076-CF82-4B0E-8C3A-47821AC17215}" type="slidenum">
              <a:rPr lang="he-IL" smtClean="0">
                <a:cs typeface="Arial" pitchFamily="34" charset="0"/>
              </a:rPr>
              <a:pPr algn="r" rtl="1"/>
              <a:t>7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0" grpId="0"/>
      <p:bldP spid="31801" grpId="0"/>
      <p:bldP spid="31802" grpId="0"/>
      <p:bldP spid="31803" grpId="0"/>
      <p:bldP spid="31805" grpId="0" animBg="1"/>
      <p:bldP spid="318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נשים לב..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הדרך היחידה לתת ערך למשתנה מטיפוס מצביע היא ע"י מתן כתובת של משתנה אחר ע"י האופרטור &amp;, או השמה ממשתנה המכיל מצביע מאותו טיפוס</a:t>
            </a:r>
          </a:p>
          <a:p>
            <a:endParaRPr lang="he-IL" smtClean="0"/>
          </a:p>
          <a:p>
            <a:r>
              <a:rPr lang="he-IL" smtClean="0"/>
              <a:t>לא ניתן לבצע השמה עם מספר</a:t>
            </a:r>
          </a:p>
          <a:p>
            <a:endParaRPr lang="he-IL" smtClean="0"/>
          </a:p>
          <a:p>
            <a:r>
              <a:rPr lang="he-IL" smtClean="0"/>
              <a:t>לא נבצע השמה של כתובת למשתנה מצביע שאינו מאותו טיפוס (למשל מכתובת של </a:t>
            </a:r>
            <a:r>
              <a:rPr lang="en-US" smtClean="0"/>
              <a:t>double</a:t>
            </a:r>
            <a:r>
              <a:rPr lang="he-IL" smtClean="0"/>
              <a:t> ל- </a:t>
            </a:r>
            <a:r>
              <a:rPr lang="en-US" smtClean="0"/>
              <a:t>int*</a:t>
            </a:r>
            <a:r>
              <a:rPr lang="he-IL" smtClean="0"/>
              <a:t>)</a:t>
            </a: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FFC0C86-6664-411E-AD34-843095BA7714}" type="slidenum">
              <a:rPr lang="he-IL" smtClean="0">
                <a:cs typeface="Arial" pitchFamily="34" charset="0"/>
              </a:rPr>
              <a:pPr algn="r" rtl="1"/>
              <a:t>8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דוגמאות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int x = 3;</a:t>
            </a:r>
          </a:p>
          <a:p>
            <a:pPr algn="l" rtl="0"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en-US" sz="2000" noProof="1" smtClean="0"/>
              <a:t>double* pDouble;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int* pInt1, *pInt2;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pInt1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pInt1 = 1000;</a:t>
            </a:r>
            <a:endParaRPr lang="en-US" sz="2000" noProof="1" smtClean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pDouble = pInt1; </a:t>
            </a:r>
            <a:endParaRPr lang="en-US" sz="2000" noProof="1" smtClean="0">
              <a:solidFill>
                <a:srgbClr val="0099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	pInt2 = pInt1;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429000" y="2590800"/>
            <a:ext cx="3733800" cy="685800"/>
          </a:xfrm>
          <a:prstGeom prst="wedgeRectCallout">
            <a:avLst>
              <a:gd name="adj1" fmla="val -75764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כאשר מגדירים כמה מצביעים בשורה אחת, צריך להגדיר * לפני כל אחד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32914" name="Group 146"/>
          <p:cNvGraphicFramePr>
            <a:graphicFrameLocks noGrp="1"/>
          </p:cNvGraphicFramePr>
          <p:nvPr>
            <p:ph sz="half" idx="2"/>
          </p:nvPr>
        </p:nvGraphicFramePr>
        <p:xfrm>
          <a:off x="1066800" y="5105400"/>
          <a:ext cx="3733800" cy="1571626"/>
        </p:xfrm>
        <a:graphic>
          <a:graphicData uri="http://schemas.openxmlformats.org/drawingml/2006/table">
            <a:tbl>
              <a:tblPr/>
              <a:tblGrid>
                <a:gridCol w="1828800"/>
                <a:gridCol w="1014413"/>
                <a:gridCol w="8905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double*: pDouble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5334000" y="5029200"/>
            <a:ext cx="3276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כל משתנה מטיפוס מצביע תופס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4 בתים בזיכרון, בלי קשר לגודל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הטיפוס אליו הוא מצביע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838200" y="4038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838200" y="44196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2903" name="Group 135"/>
          <p:cNvGraphicFramePr>
            <a:graphicFrameLocks noGrp="1"/>
          </p:cNvGraphicFramePr>
          <p:nvPr/>
        </p:nvGraphicFramePr>
        <p:xfrm>
          <a:off x="1066800" y="5105400"/>
          <a:ext cx="3733800" cy="1571626"/>
        </p:xfrm>
        <a:graphic>
          <a:graphicData uri="http://schemas.openxmlformats.org/drawingml/2006/table">
            <a:tbl>
              <a:tblPr/>
              <a:tblGrid>
                <a:gridCol w="1828800"/>
                <a:gridCol w="1014413"/>
                <a:gridCol w="8905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double*: pDouble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79" name="Group 211"/>
          <p:cNvGraphicFramePr>
            <a:graphicFrameLocks noGrp="1"/>
          </p:cNvGraphicFramePr>
          <p:nvPr/>
        </p:nvGraphicFramePr>
        <p:xfrm>
          <a:off x="1066800" y="5105400"/>
          <a:ext cx="3733800" cy="1571626"/>
        </p:xfrm>
        <a:graphic>
          <a:graphicData uri="http://schemas.openxmlformats.org/drawingml/2006/table">
            <a:tbl>
              <a:tblPr/>
              <a:tblGrid>
                <a:gridCol w="1828800"/>
                <a:gridCol w="1014413"/>
                <a:gridCol w="8905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double*: pDouble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023" name="Group 255"/>
          <p:cNvGraphicFramePr>
            <a:graphicFrameLocks noGrp="1"/>
          </p:cNvGraphicFramePr>
          <p:nvPr/>
        </p:nvGraphicFramePr>
        <p:xfrm>
          <a:off x="1066800" y="5105400"/>
          <a:ext cx="3733800" cy="1571626"/>
        </p:xfrm>
        <a:graphic>
          <a:graphicData uri="http://schemas.openxmlformats.org/drawingml/2006/table">
            <a:tbl>
              <a:tblPr/>
              <a:tblGrid>
                <a:gridCol w="1828800"/>
                <a:gridCol w="1014413"/>
                <a:gridCol w="890587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double*: pDouble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int*: pInt2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84D1151D-743B-4203-AE4B-97E80C78E97B}" type="slidenum">
              <a:rPr lang="he-IL" smtClean="0">
                <a:cs typeface="Arial" pitchFamily="34" charset="0"/>
              </a:rPr>
              <a:pPr algn="r" rtl="1"/>
              <a:t>9</a:t>
            </a:fld>
            <a:endParaRPr lang="he-IL" smtClean="0">
              <a:cs typeface="Arial" pitchFamily="34" charset="0"/>
            </a:endParaRPr>
          </a:p>
          <a:p>
            <a:pPr algn="r" rtl="1"/>
            <a:r>
              <a:rPr lang="en-US" smtClean="0">
                <a:cs typeface="Arial" pitchFamily="34" charset="0"/>
              </a:rPr>
              <a:t>© Keren Kalif</a:t>
            </a:r>
          </a:p>
          <a:p>
            <a:pPr algn="r" rtl="1"/>
            <a:endParaRPr lang="en-US" smtClean="0">
              <a:cs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6600" y="38100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cannot  convert  from  int to int*</a:t>
            </a:r>
            <a:endParaRPr lang="he-IL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6600" y="41910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noProof="1">
                <a:solidFill>
                  <a:srgbClr val="009900"/>
                </a:solidFill>
              </a:rPr>
              <a:t>// cannot  convert  from  int* to double*</a:t>
            </a:r>
            <a:endParaRPr lang="he-IL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804" grpId="0" animBg="1"/>
      <p:bldP spid="32805" grpId="0" animBg="1"/>
      <p:bldP spid="32806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11761</TotalTime>
  <Words>3461</Words>
  <Application>Microsoft Office PowerPoint</Application>
  <PresentationFormat>On-screen Show (4:3)</PresentationFormat>
  <Paragraphs>1627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  <vt:variant>
        <vt:lpstr>Custom Shows</vt:lpstr>
      </vt:variant>
      <vt:variant>
        <vt:i4>1</vt:i4>
      </vt:variant>
    </vt:vector>
  </HeadingPairs>
  <TitlesOfParts>
    <vt:vector size="51" baseType="lpstr">
      <vt:lpstr>Arial</vt:lpstr>
      <vt:lpstr>Calibri</vt:lpstr>
      <vt:lpstr>Garamond</vt:lpstr>
      <vt:lpstr>Times New Roman</vt:lpstr>
      <vt:lpstr>Verdana</vt:lpstr>
      <vt:lpstr>Wingdings</vt:lpstr>
      <vt:lpstr>Wingdings 2</vt:lpstr>
      <vt:lpstr>MyOpenU2008aTheme</vt:lpstr>
      <vt:lpstr>מצביעים</vt:lpstr>
      <vt:lpstr>ביחידה זו נלמד:</vt:lpstr>
      <vt:lpstr>מוטיבציה</vt:lpstr>
      <vt:lpstr>מהו מצביע (פוינטר)</vt:lpstr>
      <vt:lpstr>הגדרת מצביע</vt:lpstr>
      <vt:lpstr>אופרטור &amp;</vt:lpstr>
      <vt:lpstr>אופרטור &amp; - דוגמא</vt:lpstr>
      <vt:lpstr>נשים לב..</vt:lpstr>
      <vt:lpstr>דוגמאות</vt:lpstr>
      <vt:lpstr>אופרטור *</vt:lpstr>
      <vt:lpstr>דוגמא</vt:lpstr>
      <vt:lpstr>אתחול מצביעים</vt:lpstr>
      <vt:lpstr>איך נראה מצביע מזובל בקומפיילר</vt:lpstr>
      <vt:lpstr>מצביעים – מה יקרה בתוכנית? (1) (הנחה: הזיכרון מתחיל בכתובת 1000)</vt:lpstr>
      <vt:lpstr>מצביעים – מה יקרה בתוכנית? (2) (הנחה: הזיכרון מתחיל בכתובת 1000)</vt:lpstr>
      <vt:lpstr>מצביעים – מה יקרה בתוכנית? (3) (הנחה: הזיכרון מתחיל בכתובת 1000)</vt:lpstr>
      <vt:lpstr>מצביעים – מה יקרה בתוכנית? (4) (הנחה: הזיכרון מתחיל בכתובת 1000)</vt:lpstr>
      <vt:lpstr>מצביעים – מה יקרה בתוכנית? (5) (הנחה: הזיכרון מתחיל בכתובת 1000)</vt:lpstr>
      <vt:lpstr>מצביעים – מה יקרה בתוכנית? (6) (הנחה: הזיכרון מתחיל בכתובת 1000)</vt:lpstr>
      <vt:lpstr>העברה by value – דוגמא: swap</vt:lpstr>
      <vt:lpstr>העברה by pointer – דוגמא: swap</vt:lpstr>
      <vt:lpstr>העברת פרמטר לפונקציה – by pointer</vt:lpstr>
      <vt:lpstr>החזרת יותר מערך יחיד מפונקציה</vt:lpstr>
      <vt:lpstr>מציאת מינימום ומקסימום</vt:lpstr>
      <vt:lpstr>הארות</vt:lpstr>
      <vt:lpstr>אתחול פרמטר המועבר by pointer</vt:lpstr>
      <vt:lpstr>פונקציה המחזירה מצביע: כתובת האיבר המקסימלי</vt:lpstr>
      <vt:lpstr>אתחול מצביע</vt:lpstr>
      <vt:lpstr>פניה למצביע NULL לעומת מצביע זבל</vt:lpstr>
      <vt:lpstr>אתחול מצביע ל- NULL - דוגמא</vt:lpstr>
      <vt:lpstr>פונקציה המחזירה NULL: כתובת איבר לחיפוש</vt:lpstr>
      <vt:lpstr>משתנה const - תזכורת</vt:lpstr>
      <vt:lpstr>מצביע const על תוכן ההצבעה</vt:lpstr>
      <vt:lpstr>מצביע const על ההצבעה</vt:lpstr>
      <vt:lpstr>סיכום: מצביע const</vt:lpstr>
      <vt:lpstr>שימוש במצביע const  בהעברת פרמטר לפונקציה</vt:lpstr>
      <vt:lpstr>דוגמא להעברת פרמטר כ- const</vt:lpstr>
      <vt:lpstr>ביחידה זו למדנו:</vt:lpstr>
      <vt:lpstr>תרגיל 1: אם מתקמפל מה הפלט, אחרת מהי השגיאה</vt:lpstr>
      <vt:lpstr>תרגיל 2: אם מתקמפל מה הפלט, אחרת מהי השגיאה</vt:lpstr>
      <vt:lpstr>תרגיל 3: אם מתקמפל מה הפלט, אחרת מהי השגיאה</vt:lpstr>
      <vt:lpstr>תרגיל 4:</vt:lpstr>
      <vt:lpstr>Custom Show 1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 pointers</dc:title>
  <dc:creator>Keren Kalif</dc:creator>
  <cp:lastModifiedBy>Keren Kalif</cp:lastModifiedBy>
  <cp:revision>350</cp:revision>
  <dcterms:created xsi:type="dcterms:W3CDTF">2008-06-04T06:20:55Z</dcterms:created>
  <dcterms:modified xsi:type="dcterms:W3CDTF">2017-12-03T13:43:17Z</dcterms:modified>
</cp:coreProperties>
</file>