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322" r:id="rId5"/>
    <p:sldId id="261" r:id="rId6"/>
    <p:sldId id="262" r:id="rId7"/>
    <p:sldId id="323" r:id="rId8"/>
    <p:sldId id="264" r:id="rId9"/>
    <p:sldId id="267" r:id="rId10"/>
    <p:sldId id="268" r:id="rId11"/>
    <p:sldId id="278" r:id="rId12"/>
    <p:sldId id="271" r:id="rId13"/>
    <p:sldId id="269" r:id="rId14"/>
    <p:sldId id="270" r:id="rId15"/>
    <p:sldId id="272" r:id="rId16"/>
    <p:sldId id="293" r:id="rId17"/>
    <p:sldId id="324" r:id="rId18"/>
    <p:sldId id="318" r:id="rId19"/>
    <p:sldId id="325" r:id="rId20"/>
    <p:sldId id="320" r:id="rId21"/>
    <p:sldId id="326" r:id="rId22"/>
    <p:sldId id="260" r:id="rId23"/>
    <p:sldId id="259" r:id="rId24"/>
    <p:sldId id="273" r:id="rId25"/>
    <p:sldId id="276" r:id="rId26"/>
    <p:sldId id="280" r:id="rId27"/>
    <p:sldId id="277" r:id="rId28"/>
    <p:sldId id="327" r:id="rId29"/>
    <p:sldId id="282" r:id="rId30"/>
    <p:sldId id="283" r:id="rId31"/>
    <p:sldId id="281" r:id="rId32"/>
    <p:sldId id="286" r:id="rId33"/>
    <p:sldId id="285" r:id="rId34"/>
    <p:sldId id="291" r:id="rId35"/>
    <p:sldId id="292" r:id="rId36"/>
    <p:sldId id="313" r:id="rId37"/>
    <p:sldId id="301" r:id="rId38"/>
    <p:sldId id="303" r:id="rId39"/>
    <p:sldId id="328" r:id="rId40"/>
    <p:sldId id="287" r:id="rId41"/>
    <p:sldId id="288" r:id="rId42"/>
    <p:sldId id="290" r:id="rId43"/>
    <p:sldId id="294" r:id="rId44"/>
    <p:sldId id="295" r:id="rId45"/>
    <p:sldId id="296" r:id="rId46"/>
    <p:sldId id="297" r:id="rId47"/>
    <p:sldId id="304" r:id="rId48"/>
    <p:sldId id="305" r:id="rId49"/>
    <p:sldId id="284" r:id="rId50"/>
    <p:sldId id="329" r:id="rId51"/>
    <p:sldId id="330" r:id="rId52"/>
    <p:sldId id="331" r:id="rId53"/>
    <p:sldId id="332" r:id="rId54"/>
    <p:sldId id="333" r:id="rId55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76" autoAdjust="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935E445-EB5F-46C6-B57B-F0F1BE70717C}" type="datetimeFigureOut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E63406-5D18-40BF-9CCB-D5D4FA73AE4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2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746BD9-DA58-4152-AF0D-483D61009695}" type="slidenum">
              <a:rPr lang="he-IL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44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D79374-A370-4CAF-80AA-B38C62DAE489}" type="slidenum">
              <a:rPr lang="he-IL" smtClean="0">
                <a:cs typeface="Arial" charset="0"/>
              </a:rPr>
              <a:pPr/>
              <a:t>54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F92F2F-12C2-43A2-8D94-504FEC79B60E}" type="slidenum">
              <a:rPr lang="he-IL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87C110-4E1B-411A-8D61-D4B437BFA868}" type="slidenum">
              <a:rPr lang="he-IL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3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71A8E9-4868-4734-8868-CF64DDDA7F87}" type="slidenum">
              <a:rPr lang="he-IL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6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C74BEE-17B8-4DF3-A19F-00281B868960}" type="slidenum">
              <a:rPr lang="he-IL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1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E3B1D3-2D76-451E-9F29-B75B3BE69922}" type="slidenum">
              <a:rPr lang="he-IL" smtClean="0">
                <a:cs typeface="Arial" charset="0"/>
              </a:rPr>
              <a:pPr/>
              <a:t>50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EDE64A-0576-4555-9542-422CF65E3D56}" type="slidenum">
              <a:rPr lang="he-IL" smtClean="0">
                <a:cs typeface="Arial" charset="0"/>
              </a:rPr>
              <a:pPr/>
              <a:t>51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16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BEA151-EFB3-41C5-A058-8729C2DF2C7F}" type="slidenum">
              <a:rPr lang="he-IL" smtClean="0">
                <a:cs typeface="Arial" charset="0"/>
              </a:rPr>
              <a:pPr/>
              <a:t>52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1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C6B4F1-E647-476C-8A43-65A3A28C9D9F}" type="slidenum">
              <a:rPr lang="he-IL" smtClean="0">
                <a:cs typeface="Arial" charset="0"/>
              </a:rPr>
              <a:pPr/>
              <a:t>53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1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FECF-6F4A-48C5-AE21-C387DDCAFB85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B9B9A-E966-48F4-BA8F-735020F4DB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A8614-E19A-4CF8-B0BF-3765B4C87DFC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29DD5-0522-415B-ACE8-03FC589D19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288C-D2B3-4E19-AD06-FB34BC2CC09F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E78A9-AA7F-4783-846A-AAF0A57198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9542-7FF2-4655-88F1-4DA6AFCBB38E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9BA9C-AFC0-41EB-B70D-5B1A7FF688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E233-B160-4D6C-A997-0B00A1A5AE38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06778-6C60-455D-BEFA-3F62C1BE9C0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D6B0-1405-4995-99B3-373B84488788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E7FE7-007D-47D6-A912-BB2EBE32000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08E5A-8224-41D5-B0AC-C7768E9B09D8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3DDD3-91D3-4657-A377-C530453C5C1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A233F-7F58-4864-AC5D-DCDCA2E3D137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0E10E-2466-4AC9-8E22-E939D520D00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4AF57-8CFB-455A-8BA5-031FDDAE69AF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9573B-D5AC-4753-8627-30D07E6E11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2717C-011D-41F4-BC36-787DDEB787D4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804E7-49EC-4EFB-A650-3227606BD3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BBB69-985F-412F-97BC-B2E918660616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67622-1690-4634-B89E-FCBCF39805C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E6EA-E13C-4F62-9155-B06EA6FA76E1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9C2B7-BAAE-465D-A685-3C1116732BE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E488F193-B675-4E19-9775-82233113D1E9}" type="datetime1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B1696F9-9616-4154-9769-28AFE07A2C4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כתובות ומערכים </a:t>
            </a:r>
            <a:br>
              <a:rPr lang="he-IL" smtClean="0"/>
            </a:br>
            <a:r>
              <a:rPr lang="he-IL" smtClean="0"/>
              <a:t>אריתמטיקה של כתובות</a:t>
            </a:r>
            <a:endParaRPr lang="en-US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פעולות אריתמטיות על כתובות – </a:t>
            </a:r>
            <a:r>
              <a:rPr lang="he-IL" sz="3200" smtClean="0"/>
              <a:t>דוגמא 3</a:t>
            </a:r>
            <a:endParaRPr lang="en-US" sz="32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8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noProof="1" smtClean="0"/>
              <a:t>int arr[] = {4,2,8};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int* p = NULL;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noProof="1" smtClean="0">
                <a:solidFill>
                  <a:schemeClr val="hlink"/>
                </a:solidFill>
              </a:rPr>
              <a:t>for (int  i=0 ; i &lt; sizeof(arr)/sizeof(arr[0])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>
                <a:solidFill>
                  <a:schemeClr val="hlink"/>
                </a:solidFill>
              </a:rPr>
              <a:t>		cout &lt;&lt; "arr+" &lt;&lt; i &lt;&lt; "=" &lt;&lt; arr+i 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>
                <a:solidFill>
                  <a:schemeClr val="hlink"/>
                </a:solidFill>
              </a:rPr>
              <a:t>			&lt;&lt; " *(arr+" &lt;&lt; i &lt;&lt; ")=" &lt;&lt; *(arr+i) &lt;&lt; endl;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>
              <a:solidFill>
                <a:schemeClr val="hlink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p = arr + 2;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fr-FR" sz="1800" smtClean="0"/>
              <a:t> cout &lt;&lt; "p=" &lt;&lt; p &lt;&lt; ", *p=" &lt;&lt; *p &lt;&lt; endl;</a:t>
            </a:r>
            <a:endParaRPr lang="en-US" sz="18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4267200" y="51054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arr+0=1000, *(arr+0)=4</a:t>
            </a:r>
          </a:p>
        </p:txBody>
      </p:sp>
      <p:graphicFrame>
        <p:nvGraphicFramePr>
          <p:cNvPr id="80922" name="Group 26"/>
          <p:cNvGraphicFramePr>
            <a:graphicFrameLocks noGrp="1"/>
          </p:cNvGraphicFramePr>
          <p:nvPr/>
        </p:nvGraphicFramePr>
        <p:xfrm>
          <a:off x="762000" y="5181600"/>
          <a:ext cx="2667000" cy="146367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64" name="Text Box 68"/>
          <p:cNvSpPr txBox="1">
            <a:spLocks noChangeArrowheads="1"/>
          </p:cNvSpPr>
          <p:nvPr/>
        </p:nvSpPr>
        <p:spPr bwMode="auto">
          <a:xfrm>
            <a:off x="4267200" y="54102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arr+1=1004, *(arr+1)=2</a:t>
            </a:r>
          </a:p>
        </p:txBody>
      </p:sp>
      <p:sp>
        <p:nvSpPr>
          <p:cNvPr id="80965" name="Text Box 69"/>
          <p:cNvSpPr txBox="1">
            <a:spLocks noChangeArrowheads="1"/>
          </p:cNvSpPr>
          <p:nvPr/>
        </p:nvSpPr>
        <p:spPr bwMode="auto">
          <a:xfrm>
            <a:off x="4267200" y="5700713"/>
            <a:ext cx="464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arr+2=1008, *(arr+2)=8</a:t>
            </a:r>
          </a:p>
        </p:txBody>
      </p:sp>
      <p:sp>
        <p:nvSpPr>
          <p:cNvPr id="80966" name="Text Box 70"/>
          <p:cNvSpPr txBox="1">
            <a:spLocks noChangeArrowheads="1"/>
          </p:cNvSpPr>
          <p:nvPr/>
        </p:nvSpPr>
        <p:spPr bwMode="auto">
          <a:xfrm>
            <a:off x="4267200" y="60198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p=1008, *p=8</a:t>
            </a:r>
          </a:p>
        </p:txBody>
      </p:sp>
      <p:graphicFrame>
        <p:nvGraphicFramePr>
          <p:cNvPr id="80967" name="Group 71"/>
          <p:cNvGraphicFramePr>
            <a:graphicFrameLocks noGrp="1"/>
          </p:cNvGraphicFramePr>
          <p:nvPr/>
        </p:nvGraphicFramePr>
        <p:xfrm>
          <a:off x="762000" y="5181600"/>
          <a:ext cx="2667000" cy="146367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0988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38862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39" name="Rectangle 93"/>
          <p:cNvSpPr>
            <a:spLocks noChangeArrowheads="1"/>
          </p:cNvSpPr>
          <p:nvPr/>
        </p:nvSpPr>
        <p:spPr bwMode="auto">
          <a:xfrm>
            <a:off x="5791200" y="4191000"/>
            <a:ext cx="2895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וכמובן שניתן גם עם לולאה...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9AA9F2E-FD5A-4D66-8282-57316B210F5C}" type="slidenum">
              <a:rPr lang="he-IL" smtClean="0">
                <a:cs typeface="Arial" charset="0"/>
              </a:rPr>
              <a:pPr algn="r" rtl="1"/>
              <a:t>10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21" grpId="0"/>
      <p:bldP spid="80964" grpId="0"/>
      <p:bldP spid="80965" grpId="0"/>
      <p:bldP spid="809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חיסור בין כתובות</a:t>
            </a:r>
            <a:endParaRPr 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400" smtClean="0"/>
              <a:t>חיסור בין כתובות נותן את מספר התאים ביניהם (ולא את הפרש הכתובות!)</a:t>
            </a:r>
          </a:p>
          <a:p>
            <a:pPr>
              <a:lnSpc>
                <a:spcPct val="90000"/>
              </a:lnSpc>
            </a:pPr>
            <a:endParaRPr lang="he-IL" sz="24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int arr[] = {4,2,8};</a:t>
            </a:r>
            <a:endParaRPr lang="he-IL" sz="18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he-IL" sz="1800" smtClean="0"/>
              <a:t>	</a:t>
            </a:r>
            <a:r>
              <a:rPr lang="en-US" sz="1800" noProof="1" smtClean="0"/>
              <a:t>int* p;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int size = sizeof(arr)/sizeof(arr[0]);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cout &lt;&lt; "The values in the array: “;</a:t>
            </a:r>
            <a:endParaRPr lang="en-US" sz="18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for (</a:t>
            </a:r>
            <a:r>
              <a:rPr lang="en-US" sz="1800" smtClean="0"/>
              <a:t>        </a:t>
            </a:r>
            <a:r>
              <a:rPr lang="en-US" sz="1800" noProof="1" smtClean="0"/>
              <a:t> ; </a:t>
            </a:r>
            <a:r>
              <a:rPr lang="en-US" sz="1800" smtClean="0"/>
              <a:t>                  </a:t>
            </a:r>
            <a:r>
              <a:rPr lang="en-US" sz="1800" noProof="1" smtClean="0"/>
              <a:t> ;</a:t>
            </a:r>
            <a:r>
              <a:rPr lang="en-US" sz="1800" smtClean="0"/>
              <a:t>       </a:t>
            </a:r>
            <a:r>
              <a:rPr lang="en-US" sz="1800" noProof="1" smtClean="0"/>
              <a:t>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	 cout &lt;&lt; *p &lt;&lt; “ “;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 cout &lt;&lt; endl;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graphicFrame>
        <p:nvGraphicFramePr>
          <p:cNvPr id="99358" name="Group 30"/>
          <p:cNvGraphicFramePr>
            <a:graphicFrameLocks noGrp="1"/>
          </p:cNvGraphicFramePr>
          <p:nvPr>
            <p:ph sz="half" idx="2"/>
          </p:nvPr>
        </p:nvGraphicFramePr>
        <p:xfrm>
          <a:off x="5715000" y="3279775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467" name="Rectangle 139"/>
          <p:cNvSpPr>
            <a:spLocks noChangeArrowheads="1"/>
          </p:cNvSpPr>
          <p:nvPr/>
        </p:nvSpPr>
        <p:spPr bwMode="auto">
          <a:xfrm>
            <a:off x="1371600" y="5105400"/>
            <a:ext cx="72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noProof="1"/>
              <a:t>p=arr</a:t>
            </a:r>
            <a:endParaRPr lang="en-US"/>
          </a:p>
        </p:txBody>
      </p:sp>
      <p:sp>
        <p:nvSpPr>
          <p:cNvPr id="99468" name="Rectangle 140"/>
          <p:cNvSpPr>
            <a:spLocks noChangeArrowheads="1"/>
          </p:cNvSpPr>
          <p:nvPr/>
        </p:nvSpPr>
        <p:spPr bwMode="auto">
          <a:xfrm>
            <a:off x="2362200" y="5105400"/>
            <a:ext cx="133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p-arr &lt; size</a:t>
            </a:r>
          </a:p>
        </p:txBody>
      </p:sp>
      <p:sp>
        <p:nvSpPr>
          <p:cNvPr id="99469" name="Rectangle 141"/>
          <p:cNvSpPr>
            <a:spLocks noChangeArrowheads="1"/>
          </p:cNvSpPr>
          <p:nvPr/>
        </p:nvSpPr>
        <p:spPr bwMode="auto">
          <a:xfrm>
            <a:off x="3962400" y="511968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p++</a:t>
            </a:r>
          </a:p>
        </p:txBody>
      </p:sp>
      <p:graphicFrame>
        <p:nvGraphicFramePr>
          <p:cNvPr id="99572" name="Group 244"/>
          <p:cNvGraphicFramePr>
            <a:graphicFrameLocks noGrp="1"/>
          </p:cNvGraphicFramePr>
          <p:nvPr/>
        </p:nvGraphicFramePr>
        <p:xfrm>
          <a:off x="5715000" y="3276600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36625"/>
                <a:gridCol w="5334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412" name="Group 84"/>
          <p:cNvGraphicFramePr>
            <a:graphicFrameLocks noGrp="1"/>
          </p:cNvGraphicFramePr>
          <p:nvPr/>
        </p:nvGraphicFramePr>
        <p:xfrm>
          <a:off x="5715000" y="3276600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438" name="Group 110"/>
          <p:cNvGraphicFramePr>
            <a:graphicFrameLocks noGrp="1"/>
          </p:cNvGraphicFramePr>
          <p:nvPr/>
        </p:nvGraphicFramePr>
        <p:xfrm>
          <a:off x="5715000" y="3276600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470" name="Group 142"/>
          <p:cNvGraphicFramePr>
            <a:graphicFrameLocks noGrp="1"/>
          </p:cNvGraphicFramePr>
          <p:nvPr/>
        </p:nvGraphicFramePr>
        <p:xfrm>
          <a:off x="5715000" y="3276600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520" name="Group 192"/>
          <p:cNvGraphicFramePr>
            <a:graphicFrameLocks noGrp="1"/>
          </p:cNvGraphicFramePr>
          <p:nvPr/>
        </p:nvGraphicFramePr>
        <p:xfrm>
          <a:off x="5715000" y="3276600"/>
          <a:ext cx="2743200" cy="18415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521" name="Group 193"/>
          <p:cNvGraphicFramePr>
            <a:graphicFrameLocks noGrp="1"/>
          </p:cNvGraphicFramePr>
          <p:nvPr/>
        </p:nvGraphicFramePr>
        <p:xfrm>
          <a:off x="5715000" y="3276600"/>
          <a:ext cx="2743200" cy="1828800"/>
        </p:xfrm>
        <a:graphic>
          <a:graphicData uri="http://schemas.openxmlformats.org/drawingml/2006/table">
            <a:tbl>
              <a:tblPr/>
              <a:tblGrid>
                <a:gridCol w="1273175"/>
                <a:gridCol w="950913"/>
                <a:gridCol w="51911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574" name="AutoShape 246"/>
          <p:cNvSpPr>
            <a:spLocks/>
          </p:cNvSpPr>
          <p:nvPr/>
        </p:nvSpPr>
        <p:spPr bwMode="auto">
          <a:xfrm rot="-5400000">
            <a:off x="2571750" y="4887913"/>
            <a:ext cx="266700" cy="5334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rtl="0"/>
            <a:endParaRPr lang="he-IL">
              <a:solidFill>
                <a:schemeClr val="tx2"/>
              </a:solidFill>
            </a:endParaRPr>
          </a:p>
        </p:txBody>
      </p:sp>
      <p:sp>
        <p:nvSpPr>
          <p:cNvPr id="99575" name="Text Box 247"/>
          <p:cNvSpPr txBox="1">
            <a:spLocks noChangeArrowheads="1"/>
          </p:cNvSpPr>
          <p:nvPr/>
        </p:nvSpPr>
        <p:spPr bwMode="auto">
          <a:xfrm>
            <a:off x="1828800" y="4724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1000-1000 = 0</a:t>
            </a:r>
          </a:p>
        </p:txBody>
      </p:sp>
      <p:sp>
        <p:nvSpPr>
          <p:cNvPr id="99576" name="Text Box 248"/>
          <p:cNvSpPr txBox="1">
            <a:spLocks noChangeArrowheads="1"/>
          </p:cNvSpPr>
          <p:nvPr/>
        </p:nvSpPr>
        <p:spPr bwMode="auto">
          <a:xfrm>
            <a:off x="1828800" y="4724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1004-1000 = 1</a:t>
            </a:r>
          </a:p>
        </p:txBody>
      </p:sp>
      <p:sp>
        <p:nvSpPr>
          <p:cNvPr id="99577" name="Text Box 249"/>
          <p:cNvSpPr txBox="1">
            <a:spLocks noChangeArrowheads="1"/>
          </p:cNvSpPr>
          <p:nvPr/>
        </p:nvSpPr>
        <p:spPr bwMode="auto">
          <a:xfrm>
            <a:off x="1828800" y="4724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1008-1000 = 2</a:t>
            </a:r>
          </a:p>
        </p:txBody>
      </p:sp>
      <p:sp>
        <p:nvSpPr>
          <p:cNvPr id="99578" name="Text Box 250"/>
          <p:cNvSpPr txBox="1">
            <a:spLocks noChangeArrowheads="1"/>
          </p:cNvSpPr>
          <p:nvPr/>
        </p:nvSpPr>
        <p:spPr bwMode="auto">
          <a:xfrm>
            <a:off x="1828800" y="4724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1012-1000 = 3</a:t>
            </a:r>
          </a:p>
        </p:txBody>
      </p:sp>
      <p:sp>
        <p:nvSpPr>
          <p:cNvPr id="134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31F27D75-CD46-4173-BCBB-85AD0140AAB1}" type="slidenum">
              <a:rPr lang="he-IL" smtClean="0">
                <a:cs typeface="Arial" charset="0"/>
              </a:rPr>
              <a:pPr algn="r" rtl="1"/>
              <a:t>11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9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9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99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9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9" dur="500"/>
                                        <p:tgtEl>
                                          <p:spTgt spid="99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9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994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1" dur="500"/>
                                        <p:tgtEl>
                                          <p:spTgt spid="99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9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67" grpId="0"/>
      <p:bldP spid="99467" grpId="1"/>
      <p:bldP spid="99468" grpId="0"/>
      <p:bldP spid="99468" grpId="1"/>
      <p:bldP spid="99468" grpId="2"/>
      <p:bldP spid="99468" grpId="3"/>
      <p:bldP spid="99468" grpId="4"/>
      <p:bldP spid="99469" grpId="0"/>
      <p:bldP spid="99469" grpId="1"/>
      <p:bldP spid="99469" grpId="2"/>
      <p:bldP spid="99469" grpId="3"/>
      <p:bldP spid="99574" grpId="0" animBg="1"/>
      <p:bldP spid="99575" grpId="0"/>
      <p:bldP spid="99575" grpId="1"/>
      <p:bldP spid="99576" grpId="0"/>
      <p:bldP spid="99576" grpId="1"/>
      <p:bldP spid="99577" grpId="0"/>
      <p:bldP spid="99577" grpId="1"/>
      <p:bldP spid="995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פעולות אריתמטיות על כתובות – </a:t>
            </a:r>
            <a:r>
              <a:rPr lang="he-IL" sz="3200" smtClean="0"/>
              <a:t>דוגמא 4</a:t>
            </a:r>
            <a:endParaRPr lang="en-US" sz="320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6868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int* p;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size;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arr[] = {4,2,8};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size = sizeof(arr)/sizeof(arr[0]);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p = arr + size;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"p=“ &lt;&lt; p &lt;&lt; “, *p=“ &lt;&lt; *p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p = p - 2;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"After p=p-2:\n”;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"p=“ &lt;&lt; p &lt;&lt; “, *p=“ &lt;&lt; *p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5562600" y="4572000"/>
            <a:ext cx="335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p=1020, *p=???</a:t>
            </a:r>
          </a:p>
        </p:txBody>
      </p:sp>
      <p:graphicFrame>
        <p:nvGraphicFramePr>
          <p:cNvPr id="86176" name="Group 160"/>
          <p:cNvGraphicFramePr>
            <a:graphicFrameLocks noGrp="1"/>
          </p:cNvGraphicFramePr>
          <p:nvPr/>
        </p:nvGraphicFramePr>
        <p:xfrm>
          <a:off x="5867400" y="1752600"/>
          <a:ext cx="2667000" cy="219392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177" name="Text Box 161"/>
          <p:cNvSpPr txBox="1">
            <a:spLocks noChangeArrowheads="1"/>
          </p:cNvSpPr>
          <p:nvPr/>
        </p:nvSpPr>
        <p:spPr bwMode="auto">
          <a:xfrm>
            <a:off x="5334000" y="5500688"/>
            <a:ext cx="358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p=1012, *p=2</a:t>
            </a:r>
          </a:p>
        </p:txBody>
      </p:sp>
      <p:graphicFrame>
        <p:nvGraphicFramePr>
          <p:cNvPr id="86209" name="Group 193"/>
          <p:cNvGraphicFramePr>
            <a:graphicFrameLocks noGrp="1"/>
          </p:cNvGraphicFramePr>
          <p:nvPr/>
        </p:nvGraphicFramePr>
        <p:xfrm>
          <a:off x="5867400" y="1752600"/>
          <a:ext cx="2667000" cy="219392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67" name="Group 251"/>
          <p:cNvGraphicFramePr>
            <a:graphicFrameLocks noGrp="1"/>
          </p:cNvGraphicFramePr>
          <p:nvPr/>
        </p:nvGraphicFramePr>
        <p:xfrm>
          <a:off x="5867400" y="1752600"/>
          <a:ext cx="2667000" cy="219392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38" name="Group 222"/>
          <p:cNvGraphicFramePr>
            <a:graphicFrameLocks noGrp="1"/>
          </p:cNvGraphicFramePr>
          <p:nvPr/>
        </p:nvGraphicFramePr>
        <p:xfrm>
          <a:off x="5867400" y="1752600"/>
          <a:ext cx="2667000" cy="219392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327" name="Group 311"/>
          <p:cNvGraphicFramePr>
            <a:graphicFrameLocks noGrp="1"/>
          </p:cNvGraphicFramePr>
          <p:nvPr/>
        </p:nvGraphicFramePr>
        <p:xfrm>
          <a:off x="5867400" y="1752600"/>
          <a:ext cx="2667000" cy="219392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6356" name="Picture 3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348615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17BB46B-C4FD-44EF-B32B-C4C745299657}" type="slidenum">
              <a:rPr lang="he-IL" smtClean="0">
                <a:cs typeface="Arial" charset="0"/>
              </a:rPr>
              <a:pPr algn="r" rtl="1"/>
              <a:t>12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8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8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86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86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86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86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86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86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1" grpId="0"/>
      <p:bldP spid="86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400" smtClean="0"/>
              <a:t>ניתן לראות כי אם </a:t>
            </a:r>
            <a:r>
              <a:rPr lang="en-US" sz="2400" smtClean="0"/>
              <a:t>arr</a:t>
            </a:r>
            <a:r>
              <a:rPr lang="he-IL" sz="2400" smtClean="0"/>
              <a:t> הינו שם של מערך אזי ערך הביטוי </a:t>
            </a:r>
            <a:r>
              <a:rPr lang="en-US" sz="2400" smtClean="0"/>
              <a:t>(arr+i)</a:t>
            </a:r>
            <a:r>
              <a:rPr lang="he-IL" sz="2400" smtClean="0"/>
              <a:t> הוא כתובת האיבר ה- </a:t>
            </a:r>
            <a:r>
              <a:rPr lang="en-US" sz="2400" smtClean="0"/>
              <a:t>i</a:t>
            </a:r>
            <a:r>
              <a:rPr lang="he-IL" sz="2400" smtClean="0"/>
              <a:t> במערך, והביטוי </a:t>
            </a:r>
            <a:r>
              <a:rPr lang="en-US" sz="2400" smtClean="0"/>
              <a:t>*(arr+i)</a:t>
            </a:r>
            <a:r>
              <a:rPr lang="he-IL" sz="2400" smtClean="0"/>
              <a:t> הינו תוכן האיבר ה- </a:t>
            </a:r>
            <a:r>
              <a:rPr lang="en-US" sz="2400" smtClean="0"/>
              <a:t>i</a:t>
            </a:r>
            <a:r>
              <a:rPr lang="he-IL" sz="2400" smtClean="0"/>
              <a:t>:</a:t>
            </a:r>
            <a:endParaRPr lang="en-US" sz="2400" smtClean="0"/>
          </a:p>
          <a:p>
            <a:pPr algn="l" rtl="0">
              <a:lnSpc>
                <a:spcPct val="90000"/>
              </a:lnSpc>
            </a:pPr>
            <a:r>
              <a:rPr lang="en-US" sz="2400" smtClean="0"/>
              <a:t>&amp;arr[i] ≡  (arr+i)</a:t>
            </a:r>
          </a:p>
          <a:p>
            <a:pPr algn="l" rtl="0">
              <a:lnSpc>
                <a:spcPct val="90000"/>
              </a:lnSpc>
            </a:pPr>
            <a:r>
              <a:rPr lang="en-US" sz="2400" smtClean="0"/>
              <a:t>arr[i]   ≡ *(arr+i)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שקילויות</a:t>
            </a:r>
            <a:endParaRPr lang="en-US" smtClean="0"/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3276600" cy="2552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886200"/>
            <a:ext cx="2743200" cy="2616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FEF8C08-55F1-46B5-A37B-45B4FD19AD52}" type="slidenum">
              <a:rPr lang="he-IL" smtClean="0">
                <a:cs typeface="Arial" charset="0"/>
              </a:rPr>
              <a:pPr algn="r" rtl="1"/>
              <a:t>13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632075"/>
            <a:ext cx="80772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int* p;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int size = sizeof(arr)/sizeof(arr[0]);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cout &lt;&lt; "Values in the array: “;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for (</a:t>
            </a:r>
            <a:r>
              <a:rPr lang="en-US" sz="1800" smtClean="0"/>
              <a:t>        </a:t>
            </a:r>
            <a:r>
              <a:rPr lang="en-US" sz="1800" noProof="1" smtClean="0"/>
              <a:t> ; </a:t>
            </a:r>
            <a:r>
              <a:rPr lang="en-US" sz="1800" smtClean="0"/>
              <a:t>                  </a:t>
            </a:r>
            <a:r>
              <a:rPr lang="en-US" sz="1800" noProof="1" smtClean="0"/>
              <a:t> ; </a:t>
            </a:r>
            <a:r>
              <a:rPr lang="en-US" sz="1800" smtClean="0"/>
              <a:t>         </a:t>
            </a:r>
            <a:r>
              <a:rPr lang="en-US" sz="1800" noProof="1" smtClean="0"/>
              <a:t>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	cout &lt;&lt; *p &lt;&lt; “ “;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cout &lt;&lt; endl;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מעבר עולה על איברי מערך עם מצביע </a:t>
            </a:r>
            <a:r>
              <a:rPr lang="he-IL" sz="3600" smtClean="0"/>
              <a:t>(ולא עם אינדקס) – </a:t>
            </a:r>
            <a:r>
              <a:rPr lang="he-IL" sz="4000" smtClean="0"/>
              <a:t>פוינטר מטייל</a:t>
            </a:r>
            <a:endParaRPr lang="en-US" sz="3600" smtClean="0"/>
          </a:p>
        </p:txBody>
      </p:sp>
      <p:graphicFrame>
        <p:nvGraphicFramePr>
          <p:cNvPr id="82987" name="Group 43"/>
          <p:cNvGraphicFramePr>
            <a:graphicFrameLocks noGrp="1"/>
          </p:cNvGraphicFramePr>
          <p:nvPr>
            <p:ph sz="half" idx="2"/>
          </p:nvPr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15" name="Group 71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65" name="Group 121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3090" name="Picture 1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46482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092" name="Rectangle 148"/>
          <p:cNvSpPr>
            <a:spLocks noChangeArrowheads="1"/>
          </p:cNvSpPr>
          <p:nvPr/>
        </p:nvSpPr>
        <p:spPr bwMode="auto">
          <a:xfrm>
            <a:off x="1219200" y="4738688"/>
            <a:ext cx="723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noProof="1"/>
              <a:t>p=arr</a:t>
            </a:r>
            <a:endParaRPr lang="en-US"/>
          </a:p>
        </p:txBody>
      </p:sp>
      <p:sp>
        <p:nvSpPr>
          <p:cNvPr id="83093" name="Rectangle 149"/>
          <p:cNvSpPr>
            <a:spLocks noChangeArrowheads="1"/>
          </p:cNvSpPr>
          <p:nvPr/>
        </p:nvSpPr>
        <p:spPr bwMode="auto">
          <a:xfrm>
            <a:off x="2209800" y="4738688"/>
            <a:ext cx="139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p &lt; arr+size</a:t>
            </a:r>
          </a:p>
        </p:txBody>
      </p:sp>
      <p:sp>
        <p:nvSpPr>
          <p:cNvPr id="83094" name="Rectangle 150"/>
          <p:cNvSpPr>
            <a:spLocks noChangeArrowheads="1"/>
          </p:cNvSpPr>
          <p:nvPr/>
        </p:nvSpPr>
        <p:spPr bwMode="auto">
          <a:xfrm>
            <a:off x="3886200" y="473868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p++</a:t>
            </a:r>
          </a:p>
        </p:txBody>
      </p:sp>
      <p:graphicFrame>
        <p:nvGraphicFramePr>
          <p:cNvPr id="83040" name="Group 96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95" name="Rectangle 151"/>
          <p:cNvSpPr>
            <a:spLocks noChangeArrowheads="1"/>
          </p:cNvSpPr>
          <p:nvPr/>
        </p:nvSpPr>
        <p:spPr bwMode="auto">
          <a:xfrm>
            <a:off x="4800600" y="4191000"/>
            <a:ext cx="3962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he-IL" b="1">
                <a:solidFill>
                  <a:schemeClr val="bg1"/>
                </a:solidFill>
              </a:rPr>
              <a:t>תזכורת:</a:t>
            </a:r>
            <a:endParaRPr lang="en-US" b="1">
              <a:solidFill>
                <a:schemeClr val="bg1"/>
              </a:solidFill>
            </a:endParaRPr>
          </a:p>
          <a:p>
            <a:pPr algn="ctr" rtl="0"/>
            <a:r>
              <a:rPr lang="en-US" b="1">
                <a:solidFill>
                  <a:schemeClr val="bg1"/>
                </a:solidFill>
              </a:rPr>
              <a:t>arr+size = &amp;arr + size*sizeof(int) = </a:t>
            </a:r>
          </a:p>
          <a:p>
            <a:pPr algn="ctr" rtl="0"/>
            <a:r>
              <a:rPr lang="en-US" b="1">
                <a:solidFill>
                  <a:schemeClr val="bg1"/>
                </a:solidFill>
              </a:rPr>
              <a:t>1000 + 3*4 = 1012</a:t>
            </a:r>
          </a:p>
        </p:txBody>
      </p:sp>
      <p:graphicFrame>
        <p:nvGraphicFramePr>
          <p:cNvPr id="83096" name="Group 152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122" name="Group 178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148" name="Group 204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174" name="Rectangle 230"/>
          <p:cNvSpPr>
            <a:spLocks noChangeArrowheads="1"/>
          </p:cNvSpPr>
          <p:nvPr/>
        </p:nvSpPr>
        <p:spPr bwMode="auto">
          <a:xfrm>
            <a:off x="3733800" y="5105400"/>
            <a:ext cx="525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</a:t>
            </a:r>
            <a:r>
              <a:rPr lang="he-IL" b="1">
                <a:solidFill>
                  <a:schemeClr val="bg1"/>
                </a:solidFill>
              </a:rPr>
              <a:t> הוא משתנה שמחזיק כל פעם את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הכתובת של האיבר הבא במערך אותו רוצים להדפיס,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ומאחר והוא מכיל כתובת ל-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 הוא מטיפוס </a:t>
            </a:r>
            <a:r>
              <a:rPr lang="en-US" b="1">
                <a:solidFill>
                  <a:schemeClr val="bg1"/>
                </a:solidFill>
              </a:rPr>
              <a:t>int*</a:t>
            </a:r>
            <a:r>
              <a:rPr lang="he-IL" b="1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צריך לרוץ איתו עד אשר הוא יכיל את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הכתובת של אחרי סיום המערך (התנאי לסיום הלולאה)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569" name="Slide Number Placeholder 3"/>
          <p:cNvSpPr txBox="1">
            <a:spLocks/>
          </p:cNvSpPr>
          <p:nvPr/>
        </p:nvSpPr>
        <p:spPr bwMode="auto">
          <a:xfrm>
            <a:off x="2286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FC55BBCC-6104-42F0-97BB-D7029789B8B3}" type="slidenum">
              <a:rPr lang="he-IL" sz="1000">
                <a:latin typeface="Verdana" pitchFamily="34" charset="0"/>
              </a:rPr>
              <a:pPr algn="l"/>
              <a:t>14</a:t>
            </a:fld>
            <a:endParaRPr lang="he-IL" sz="1000">
              <a:latin typeface="Verdana" pitchFamily="34" charset="0"/>
            </a:endParaRPr>
          </a:p>
          <a:p>
            <a:pPr algn="l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l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309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30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830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8309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3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3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8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83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8" dur="500"/>
                                        <p:tgtEl>
                                          <p:spTgt spid="83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1" dur="500"/>
                                        <p:tgtEl>
                                          <p:spTgt spid="83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83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83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8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92" grpId="0"/>
      <p:bldP spid="83093" grpId="0"/>
      <p:bldP spid="83093" grpId="1"/>
      <p:bldP spid="83093" grpId="2"/>
      <p:bldP spid="83093" grpId="3"/>
      <p:bldP spid="83094" grpId="0"/>
      <p:bldP spid="83094" grpId="1"/>
      <p:bldP spid="83094" grpId="2"/>
      <p:bldP spid="83095" grpId="0" animBg="1"/>
      <p:bldP spid="831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מעבר יורד על איברי מערך עם מצביע </a:t>
            </a:r>
            <a:r>
              <a:rPr lang="he-IL" sz="3600" smtClean="0"/>
              <a:t>(ולא עם אינדקס) – </a:t>
            </a:r>
            <a:r>
              <a:rPr lang="he-IL" sz="4000" smtClean="0"/>
              <a:t>פוינטר מטייל</a:t>
            </a:r>
            <a:endParaRPr lang="en-US" sz="360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int* p;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int size = sizeof(arr)/sizeof(arr[0]);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cout &lt;&lt; "Values in the array: “;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for (</a:t>
            </a:r>
            <a:r>
              <a:rPr lang="en-US" sz="1800" smtClean="0"/>
              <a:t>                </a:t>
            </a:r>
            <a:r>
              <a:rPr lang="en-US" sz="1800" noProof="1" smtClean="0"/>
              <a:t> ; </a:t>
            </a:r>
            <a:r>
              <a:rPr lang="en-US" sz="1800" smtClean="0"/>
              <a:t>             </a:t>
            </a:r>
            <a:r>
              <a:rPr lang="en-US" sz="1800" noProof="1" smtClean="0"/>
              <a:t> ; </a:t>
            </a:r>
            <a:r>
              <a:rPr lang="en-US" sz="1800" smtClean="0"/>
              <a:t>        </a:t>
            </a:r>
            <a:r>
              <a:rPr lang="en-US" sz="1800" noProof="1" smtClean="0"/>
              <a:t>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	 cout &lt;&lt; *p &lt;&lt; “ “;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 cout &lt;&lt; endl;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87044" name="Group 4"/>
          <p:cNvGraphicFramePr>
            <a:graphicFrameLocks noGrp="1"/>
          </p:cNvGraphicFramePr>
          <p:nvPr>
            <p:ph sz="half" idx="2"/>
          </p:nvPr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069" name="Group 29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094" name="Group 54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20" name="Rectangle 80"/>
          <p:cNvSpPr>
            <a:spLocks noChangeArrowheads="1"/>
          </p:cNvSpPr>
          <p:nvPr/>
        </p:nvSpPr>
        <p:spPr bwMode="auto">
          <a:xfrm>
            <a:off x="1371600" y="3671888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noProof="1"/>
              <a:t>p=arr</a:t>
            </a:r>
            <a:r>
              <a:rPr lang="en-US"/>
              <a:t>+size-1</a:t>
            </a:r>
          </a:p>
        </p:txBody>
      </p:sp>
      <p:sp>
        <p:nvSpPr>
          <p:cNvPr id="87121" name="Rectangle 81"/>
          <p:cNvSpPr>
            <a:spLocks noChangeArrowheads="1"/>
          </p:cNvSpPr>
          <p:nvPr/>
        </p:nvSpPr>
        <p:spPr bwMode="auto">
          <a:xfrm>
            <a:off x="2978150" y="367188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p &gt;= arr</a:t>
            </a:r>
          </a:p>
        </p:txBody>
      </p:sp>
      <p:sp>
        <p:nvSpPr>
          <p:cNvPr id="87122" name="Rectangle 82"/>
          <p:cNvSpPr>
            <a:spLocks noChangeArrowheads="1"/>
          </p:cNvSpPr>
          <p:nvPr/>
        </p:nvSpPr>
        <p:spPr bwMode="auto">
          <a:xfrm>
            <a:off x="4184650" y="36576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/>
              <a:t>p--</a:t>
            </a:r>
          </a:p>
        </p:txBody>
      </p:sp>
      <p:graphicFrame>
        <p:nvGraphicFramePr>
          <p:cNvPr id="87123" name="Group 83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48" name="Rectangle 108"/>
          <p:cNvSpPr>
            <a:spLocks noChangeArrowheads="1"/>
          </p:cNvSpPr>
          <p:nvPr/>
        </p:nvSpPr>
        <p:spPr bwMode="auto">
          <a:xfrm>
            <a:off x="4114800" y="4191000"/>
            <a:ext cx="464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he-IL" b="1">
                <a:solidFill>
                  <a:schemeClr val="bg1"/>
                </a:solidFill>
              </a:rPr>
              <a:t>תזכורת:</a:t>
            </a:r>
            <a:endParaRPr lang="en-US" b="1">
              <a:solidFill>
                <a:schemeClr val="bg1"/>
              </a:solidFill>
            </a:endParaRPr>
          </a:p>
          <a:p>
            <a:pPr algn="ctr" rtl="0"/>
            <a:r>
              <a:rPr lang="en-US" b="1">
                <a:solidFill>
                  <a:schemeClr val="bg1"/>
                </a:solidFill>
              </a:rPr>
              <a:t>arr+size-1 = &amp;arr + (size-1)*sizeof(int) = </a:t>
            </a:r>
          </a:p>
          <a:p>
            <a:pPr algn="ctr" rtl="0"/>
            <a:r>
              <a:rPr lang="en-US" b="1">
                <a:solidFill>
                  <a:schemeClr val="bg1"/>
                </a:solidFill>
              </a:rPr>
              <a:t>1000 + (3-1)*4 = 1008</a:t>
            </a:r>
          </a:p>
        </p:txBody>
      </p:sp>
      <p:graphicFrame>
        <p:nvGraphicFramePr>
          <p:cNvPr id="87149" name="Group 109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74" name="Group 134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199" name="Group 159"/>
          <p:cNvGraphicFramePr>
            <a:graphicFrameLocks noGrp="1"/>
          </p:cNvGraphicFramePr>
          <p:nvPr/>
        </p:nvGraphicFramePr>
        <p:xfrm>
          <a:off x="5791200" y="1828800"/>
          <a:ext cx="2819400" cy="2043113"/>
        </p:xfrm>
        <a:graphic>
          <a:graphicData uri="http://schemas.openxmlformats.org/drawingml/2006/table">
            <a:tbl>
              <a:tblPr/>
              <a:tblGrid>
                <a:gridCol w="1308100"/>
                <a:gridCol w="977900"/>
                <a:gridCol w="5334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996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7225" name="Picture 1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0"/>
            <a:ext cx="53340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DABCBB5-FA0D-4634-A94E-7A2838FED11E}" type="slidenum">
              <a:rPr lang="he-IL" smtClean="0">
                <a:cs typeface="Arial" charset="0"/>
              </a:rPr>
              <a:pPr algn="r" rtl="1"/>
              <a:t>15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712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71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8712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87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87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8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87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20" grpId="0"/>
      <p:bldP spid="87121" grpId="0"/>
      <p:bldP spid="87121" grpId="1"/>
      <p:bldP spid="87121" grpId="2"/>
      <p:bldP spid="87121" grpId="3"/>
      <p:bldP spid="87122" grpId="0"/>
      <p:bldP spid="87122" grpId="1"/>
      <p:bldP spid="87122" grpId="2"/>
      <p:bldP spid="871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305800" cy="5105400"/>
          </a:xfrm>
        </p:spPr>
        <p:txBody>
          <a:bodyPr/>
          <a:lstStyle/>
          <a:p>
            <a:r>
              <a:rPr lang="he-IL" smtClean="0"/>
              <a:t>מה תהייה התוצאה של הפעולות הבאות: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int x=3;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int* pX = &amp;x;</a:t>
            </a:r>
          </a:p>
          <a:p>
            <a:pPr algn="l" rtl="0">
              <a:buFont typeface="Wingdings" pitchFamily="2" charset="2"/>
              <a:buNone/>
            </a:pPr>
            <a:r>
              <a:rPr lang="en-US" sz="2000" noProof="1" smtClean="0"/>
              <a:t>*pX++;</a:t>
            </a:r>
            <a:endParaRPr lang="he-IL" sz="2000" smtClean="0"/>
          </a:p>
          <a:p>
            <a:r>
              <a:rPr lang="he-IL" smtClean="0"/>
              <a:t>האם:</a:t>
            </a:r>
          </a:p>
          <a:p>
            <a:pPr lvl="1"/>
            <a:r>
              <a:rPr lang="he-IL" smtClean="0"/>
              <a:t> קודם מקדמים את </a:t>
            </a:r>
            <a:r>
              <a:rPr lang="en-US" smtClean="0"/>
              <a:t>pX</a:t>
            </a:r>
            <a:r>
              <a:rPr lang="he-IL" smtClean="0"/>
              <a:t> ל- 1004 ועל זה מפעילים *?</a:t>
            </a:r>
          </a:p>
          <a:p>
            <a:pPr lvl="1"/>
            <a:r>
              <a:rPr lang="he-IL" smtClean="0"/>
              <a:t>קודם מפעילים את * על </a:t>
            </a:r>
            <a:r>
              <a:rPr lang="en-US" smtClean="0"/>
              <a:t>pX</a:t>
            </a:r>
            <a:r>
              <a:rPr lang="he-IL" smtClean="0"/>
              <a:t> ועל התוכן מפעילים ++?</a:t>
            </a:r>
          </a:p>
          <a:p>
            <a:pPr lvl="2"/>
            <a:endParaRPr lang="he-IL" smtClean="0"/>
          </a:p>
          <a:p>
            <a:r>
              <a:rPr lang="he-IL" smtClean="0"/>
              <a:t>כאשר מופעלים כמה אופרטורים אונריים על משתנה סדר הפעולות הוא מימין לשמאל</a:t>
            </a:r>
          </a:p>
          <a:p>
            <a:pPr lvl="1"/>
            <a:r>
              <a:rPr lang="he-IL" smtClean="0"/>
              <a:t>לסוגריים יש עדיפות, לכן התיקון יהיה </a:t>
            </a:r>
            <a:r>
              <a:rPr lang="en-US" smtClean="0"/>
              <a:t>(*pX)++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סדר פעולות</a:t>
            </a:r>
            <a:endParaRPr lang="en-US" smtClean="0"/>
          </a:p>
        </p:txBody>
      </p:sp>
      <p:graphicFrame>
        <p:nvGraphicFramePr>
          <p:cNvPr id="125956" name="Group 4"/>
          <p:cNvGraphicFramePr>
            <a:graphicFrameLocks noGrp="1"/>
          </p:cNvGraphicFramePr>
          <p:nvPr>
            <p:ph sz="half" idx="2"/>
          </p:nvPr>
        </p:nvGraphicFramePr>
        <p:xfrm>
          <a:off x="4495800" y="2317750"/>
          <a:ext cx="2209800" cy="731838"/>
        </p:xfrm>
        <a:graphic>
          <a:graphicData uri="http://schemas.openxmlformats.org/drawingml/2006/table">
            <a:tbl>
              <a:tblPr/>
              <a:tblGrid>
                <a:gridCol w="914400"/>
                <a:gridCol w="762000"/>
                <a:gridCol w="5334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C60318B5-80FE-4131-8654-321F431AC93C}" type="slidenum">
              <a:rPr lang="he-IL" smtClean="0">
                <a:cs typeface="Arial" charset="0"/>
              </a:rPr>
              <a:pPr algn="r" rtl="1"/>
              <a:t>16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נשים לב...</a:t>
            </a:r>
            <a:endParaRPr 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153400" cy="5029200"/>
          </a:xfrm>
        </p:spPr>
        <p:txBody>
          <a:bodyPr/>
          <a:lstStyle/>
          <a:p>
            <a:r>
              <a:rPr lang="he-IL" smtClean="0"/>
              <a:t>ראינו שניתן לבצע את הפעולה ++ על משתנה מטיפוס כתובת</a:t>
            </a:r>
          </a:p>
          <a:p>
            <a:r>
              <a:rPr lang="he-IL" smtClean="0"/>
              <a:t>אבל אסור לקדם מערך (</a:t>
            </a:r>
            <a:r>
              <a:rPr lang="en-US" smtClean="0"/>
              <a:t>arr++</a:t>
            </a:r>
            <a:r>
              <a:rPr lang="he-IL" smtClean="0"/>
              <a:t>) אפילו ש- </a:t>
            </a:r>
            <a:r>
              <a:rPr lang="en-US" smtClean="0"/>
              <a:t>arr </a:t>
            </a:r>
            <a:r>
              <a:rPr lang="he-IL" smtClean="0"/>
              <a:t> הוא כתובת תחילת המערך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 arr[] = {4,2,8};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    int* p = arr;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     p++;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arr++;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graphicFrame>
        <p:nvGraphicFramePr>
          <p:cNvPr id="77860" name="Group 36"/>
          <p:cNvGraphicFramePr>
            <a:graphicFrameLocks noGrp="1"/>
          </p:cNvGraphicFramePr>
          <p:nvPr>
            <p:ph sz="half" idx="2"/>
          </p:nvPr>
        </p:nvGraphicFramePr>
        <p:xfrm>
          <a:off x="6324600" y="3733800"/>
          <a:ext cx="2362200" cy="1546225"/>
        </p:xfrm>
        <a:graphic>
          <a:graphicData uri="http://schemas.openxmlformats.org/drawingml/2006/table">
            <a:tbl>
              <a:tblPr/>
              <a:tblGrid>
                <a:gridCol w="1066800"/>
                <a:gridCol w="7620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946" name="Group 122"/>
          <p:cNvGraphicFramePr>
            <a:graphicFrameLocks noGrp="1"/>
          </p:cNvGraphicFramePr>
          <p:nvPr/>
        </p:nvGraphicFramePr>
        <p:xfrm>
          <a:off x="6324600" y="3733800"/>
          <a:ext cx="2362200" cy="1546225"/>
        </p:xfrm>
        <a:graphic>
          <a:graphicData uri="http://schemas.openxmlformats.org/drawingml/2006/table">
            <a:tbl>
              <a:tblPr/>
              <a:tblGrid>
                <a:gridCol w="1066800"/>
                <a:gridCol w="7620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948" name="Text Box 124"/>
          <p:cNvSpPr txBox="1">
            <a:spLocks noChangeArrowheads="1"/>
          </p:cNvSpPr>
          <p:nvPr/>
        </p:nvSpPr>
        <p:spPr bwMode="auto">
          <a:xfrm>
            <a:off x="1905000" y="5348288"/>
            <a:ext cx="510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// same as: arr = arr+1 </a:t>
            </a:r>
            <a:r>
              <a:rPr lang="en-US" b="1">
                <a:solidFill>
                  <a:srgbClr val="009900"/>
                </a:solidFill>
                <a:sym typeface="Wingdings" pitchFamily="2" charset="2"/>
              </a:rPr>
              <a:t> arr = 1004</a:t>
            </a:r>
            <a:endParaRPr lang="en-US" b="1">
              <a:solidFill>
                <a:srgbClr val="009900"/>
              </a:solidFill>
            </a:endParaRPr>
          </a:p>
        </p:txBody>
      </p:sp>
      <p:sp>
        <p:nvSpPr>
          <p:cNvPr id="77949" name="Line 125"/>
          <p:cNvSpPr>
            <a:spLocks noChangeShapeType="1"/>
          </p:cNvSpPr>
          <p:nvPr/>
        </p:nvSpPr>
        <p:spPr bwMode="auto">
          <a:xfrm>
            <a:off x="914400" y="55768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950" name="AutoShape 126"/>
          <p:cNvSpPr>
            <a:spLocks noChangeArrowheads="1"/>
          </p:cNvSpPr>
          <p:nvPr/>
        </p:nvSpPr>
        <p:spPr bwMode="auto">
          <a:xfrm>
            <a:off x="4953000" y="5943600"/>
            <a:ext cx="3886200" cy="685800"/>
          </a:xfrm>
          <a:prstGeom prst="wedgeRectCallout">
            <a:avLst>
              <a:gd name="adj1" fmla="val -134162"/>
              <a:gd name="adj2" fmla="val -87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he-IL" b="1">
                <a:solidFill>
                  <a:schemeClr val="bg1"/>
                </a:solidFill>
              </a:rPr>
              <a:t>שורה זו לא תתקמפל, כי לא ניתן לשנות את מיקומם של משתנים בזיכרון!!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7951" name="Line 127"/>
          <p:cNvSpPr>
            <a:spLocks noChangeShapeType="1"/>
          </p:cNvSpPr>
          <p:nvPr/>
        </p:nvSpPr>
        <p:spPr bwMode="auto">
          <a:xfrm>
            <a:off x="914400" y="55006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Slide Number Placeholder 3"/>
          <p:cNvSpPr txBox="1">
            <a:spLocks/>
          </p:cNvSpPr>
          <p:nvPr/>
        </p:nvSpPr>
        <p:spPr bwMode="auto">
          <a:xfrm>
            <a:off x="228600" y="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B3AC78C1-E7DA-4297-83A0-46354D090ABD}" type="slidenum">
              <a:rPr lang="he-IL" sz="1000">
                <a:latin typeface="Verdana" pitchFamily="34" charset="0"/>
              </a:rPr>
              <a:pPr algn="l"/>
              <a:t>17</a:t>
            </a:fld>
            <a:endParaRPr lang="he-IL" sz="1000">
              <a:latin typeface="Verdana" pitchFamily="34" charset="0"/>
            </a:endParaRPr>
          </a:p>
          <a:p>
            <a:pPr algn="l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l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13" name="Group 122"/>
          <p:cNvGraphicFramePr>
            <a:graphicFrameLocks noGrp="1"/>
          </p:cNvGraphicFramePr>
          <p:nvPr/>
        </p:nvGraphicFramePr>
        <p:xfrm>
          <a:off x="6324600" y="3733800"/>
          <a:ext cx="2362200" cy="1546225"/>
        </p:xfrm>
        <a:graphic>
          <a:graphicData uri="http://schemas.openxmlformats.org/drawingml/2006/table">
            <a:tbl>
              <a:tblPr/>
              <a:tblGrid>
                <a:gridCol w="1066800"/>
                <a:gridCol w="7620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906" name="Group 82"/>
          <p:cNvGraphicFramePr>
            <a:graphicFrameLocks noGrp="1"/>
          </p:cNvGraphicFramePr>
          <p:nvPr/>
        </p:nvGraphicFramePr>
        <p:xfrm>
          <a:off x="6324600" y="3733800"/>
          <a:ext cx="2362200" cy="1546225"/>
        </p:xfrm>
        <a:graphic>
          <a:graphicData uri="http://schemas.openxmlformats.org/drawingml/2006/table">
            <a:tbl>
              <a:tblPr/>
              <a:tblGrid>
                <a:gridCol w="1066800"/>
                <a:gridCol w="762000"/>
                <a:gridCol w="533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77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779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7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48" grpId="0"/>
      <p:bldP spid="77949" grpId="0" animBg="1"/>
      <p:bldP spid="77950" grpId="0" animBg="1"/>
      <p:bldP spid="779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strchr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פונקציה המקבלת מחרוזת ותו, ומחזירה את הכתובת של המופע הראשון של התו במחרוזת, </a:t>
            </a:r>
            <a:r>
              <a:rPr lang="en-US" smtClean="0"/>
              <a:t>NULL</a:t>
            </a:r>
            <a:r>
              <a:rPr lang="he-IL" smtClean="0"/>
              <a:t> אם לא קיים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algn="ctr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char* strchr(const char str[], char ch)</a:t>
            </a:r>
            <a:endParaRPr lang="he-IL" smtClean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  <a:p>
            <a:fld id="{D2F602ED-E5AD-49F4-942A-D825BA44F735}" type="slidenum">
              <a:rPr lang="he-IL" sz="1000">
                <a:latin typeface="Verdana" pitchFamily="34" charset="0"/>
              </a:rPr>
              <a:pPr/>
              <a:t>18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ChangeArrowheads="1"/>
          </p:cNvSpPr>
          <p:nvPr/>
        </p:nvSpPr>
        <p:spPr bwMode="auto">
          <a:xfrm>
            <a:off x="381000" y="1295400"/>
            <a:ext cx="83058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he-IL">
              <a:latin typeface="Verdana" pitchFamily="34" charset="0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strchr</a:t>
            </a:r>
            <a:r>
              <a:rPr lang="he-IL" smtClean="0"/>
              <a:t>  -דוגמא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97536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 str[] = “abcdef";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char* pos;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char ch = ‘c';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cout &lt;&lt; "|" &lt;&lt; str &lt;&lt; "| appears at address " &lt;&lt; &amp;str &lt;&lt; "\n\n";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   pos = strchr(str,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     if (pos != NULL)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 cout &lt;&lt; "'" &lt;&lt; ch &lt;&lt; "' appears first at index=" &lt;&lt; pos-str &lt;&lt; "\n";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</a:t>
            </a:r>
            <a:endParaRPr lang="he-IL" sz="16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ch = 'm';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pos = strchr(str, ch);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if (pos == NULL)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	   cout &lt;&lt; "'" &lt;&lt; ch &lt;&lt; "' is not in the string\n";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}</a:t>
            </a:r>
            <a:endParaRPr lang="he-IL" sz="1600" smtClean="0"/>
          </a:p>
        </p:txBody>
      </p:sp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6400800" y="3200400"/>
          <a:ext cx="2590800" cy="3292475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15000"/>
            <a:ext cx="60198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51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  <a:p>
            <a:fld id="{491DACE8-FA53-4897-AFEE-3E75451D489C}" type="slidenum">
              <a:rPr lang="he-IL" sz="1000">
                <a:latin typeface="Verdana" pitchFamily="34" charset="0"/>
              </a:rPr>
              <a:pPr/>
              <a:t>19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endParaRPr lang="en-US" sz="1000">
              <a:latin typeface="Verdana" pitchFamily="34" charset="0"/>
            </a:endParaRPr>
          </a:p>
        </p:txBody>
      </p:sp>
      <p:graphicFrame>
        <p:nvGraphicFramePr>
          <p:cNvPr id="12" name="Group 64"/>
          <p:cNvGraphicFramePr>
            <a:graphicFrameLocks/>
          </p:cNvGraphicFramePr>
          <p:nvPr/>
        </p:nvGraphicFramePr>
        <p:xfrm>
          <a:off x="6400800" y="3200400"/>
          <a:ext cx="2590800" cy="3292475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64"/>
          <p:cNvGraphicFramePr>
            <a:graphicFrameLocks/>
          </p:cNvGraphicFramePr>
          <p:nvPr/>
        </p:nvGraphicFramePr>
        <p:xfrm>
          <a:off x="6400800" y="3200400"/>
          <a:ext cx="2590800" cy="3292475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64"/>
          <p:cNvGraphicFramePr>
            <a:graphicFrameLocks/>
          </p:cNvGraphicFramePr>
          <p:nvPr/>
        </p:nvGraphicFramePr>
        <p:xfrm>
          <a:off x="6400800" y="3200400"/>
          <a:ext cx="2590800" cy="3292475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‘m’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3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3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הקשר בין מערך לכתובת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פעולות חיבור וחיסור עם כתובות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מצביע מטייל על מערך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הפונקציות </a:t>
            </a:r>
            <a:r>
              <a:rPr lang="en-US" smtClean="0"/>
              <a:t>strstr</a:t>
            </a:r>
            <a:r>
              <a:rPr lang="he-IL" smtClean="0"/>
              <a:t> ו- </a:t>
            </a:r>
            <a:r>
              <a:rPr lang="en-US" smtClean="0"/>
              <a:t>strchr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העברת מערך לפונקציה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הבעייתיות בהחזרת מערך מפונקציה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מערך של כתובות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איתחול מצביע למחרוזת קבועה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העברת מצביע לפונקציה לצורך שינוי הצבעתו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4100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91855C7-342C-42FE-9716-0E7D9DF1B371}" type="slidenum">
              <a:rPr lang="he-IL" sz="1000">
                <a:latin typeface="Verdana" pitchFamily="34" charset="0"/>
              </a:rPr>
              <a:pPr/>
              <a:t>2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strstr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פונקציה המקבלת 2 מחרוזות, ובודקת האם המחרוזת השניה היא תת-מחרוזת בראשונה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/>
              <a:t>אם כן, מחזירה את כתובת תחילת הרצף בראשונה, אחרת מחזירה </a:t>
            </a:r>
            <a:r>
              <a:rPr lang="en-US" smtClean="0"/>
              <a:t>NULL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algn="ctr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char* strstr(const char str1[], </a:t>
            </a:r>
          </a:p>
          <a:p>
            <a:pPr algn="ctr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              const char str2[])</a:t>
            </a:r>
            <a:endParaRPr lang="he-IL" smtClean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  <a:p>
            <a:fld id="{75F106A9-DC19-4A40-A802-DC6318F635D4}" type="slidenum">
              <a:rPr lang="he-IL" sz="1000">
                <a:latin typeface="Verdana" pitchFamily="34" charset="0"/>
              </a:rPr>
              <a:pPr/>
              <a:t>20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1295400"/>
            <a:ext cx="8839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he-IL">
              <a:latin typeface="Verdana" pitchFamily="34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152400" y="76200"/>
            <a:ext cx="88392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/>
              <a:t>{</a:t>
            </a:r>
            <a:endParaRPr lang="he-IL" sz="14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char str[] = "abcdef“, *pos, subStr[] = "cde“;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</a:t>
            </a:r>
            <a:r>
              <a:rPr lang="he-IL" sz="160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cout &lt;&lt; "|" &lt;&lt; str &lt;&lt; "| appears at address " &lt;&lt; &amp;str &lt;&lt; "\n\n";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pos = strstr(str, subStr);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if (pos != NULL)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       cout &lt;&lt; "|" &lt;&lt; subStr &lt;&lt; "| starts at index=" 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		&lt;&lt; pos-str &lt;&lt; "\n\n";</a:t>
            </a:r>
            <a:endParaRPr lang="he-IL" sz="1600" smtClean="0"/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     strcpy(subStr, "cdd”);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pos = strstr(str, subStr);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if (pos == NULL)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	    cout &lt;&lt; "|" &lt;&lt; subStr &lt;&lt; "| is not a sub-string\n";</a:t>
            </a:r>
          </a:p>
          <a:p>
            <a:pPr algn="l" rtl="0">
              <a:buFont typeface="Wingdings" pitchFamily="2" charset="2"/>
              <a:buNone/>
            </a:pPr>
            <a:r>
              <a:rPr lang="en-US" sz="1600" smtClean="0"/>
              <a:t>}</a:t>
            </a:r>
            <a:endParaRPr lang="he-IL" sz="1600" smtClean="0"/>
          </a:p>
        </p:txBody>
      </p:sp>
      <p:sp>
        <p:nvSpPr>
          <p:cNvPr id="23556" name="Title 1"/>
          <p:cNvSpPr>
            <a:spLocks noGrp="1"/>
          </p:cNvSpPr>
          <p:nvPr>
            <p:ph type="title" idx="4294967295"/>
          </p:nvPr>
        </p:nvSpPr>
        <p:spPr>
          <a:xfrm>
            <a:off x="762000" y="-457200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הפונקציה </a:t>
            </a:r>
            <a:r>
              <a:rPr lang="en-US" smtClean="0"/>
              <a:t>strstr</a:t>
            </a:r>
            <a:r>
              <a:rPr lang="he-IL" smtClean="0"/>
              <a:t>  -דוגמא</a:t>
            </a:r>
            <a:endParaRPr lang="en-US" smtClean="0"/>
          </a:p>
        </p:txBody>
      </p:sp>
      <p:graphicFrame>
        <p:nvGraphicFramePr>
          <p:cNvPr id="7" name="Group 64"/>
          <p:cNvGraphicFramePr>
            <a:graphicFrameLocks/>
          </p:cNvGraphicFramePr>
          <p:nvPr/>
        </p:nvGraphicFramePr>
        <p:xfrm>
          <a:off x="6477000" y="2011363"/>
          <a:ext cx="2590800" cy="4389437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10" name="Slide Number Placeholder 3"/>
          <p:cNvSpPr txBox="1">
            <a:spLocks noGrp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 sz="1000">
              <a:latin typeface="Verdana" pitchFamily="34" charset="0"/>
            </a:endParaRPr>
          </a:p>
          <a:p>
            <a:fld id="{799E8413-1169-4FD6-A2FA-5E2DF115D2B5}" type="slidenum">
              <a:rPr lang="he-IL" sz="1000">
                <a:latin typeface="Verdana" pitchFamily="34" charset="0"/>
              </a:rPr>
              <a:pPr/>
              <a:t>21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endParaRPr lang="en-US" sz="1000">
              <a:latin typeface="Verdana" pitchFamily="34" charset="0"/>
            </a:endParaRPr>
          </a:p>
        </p:txBody>
      </p:sp>
      <p:graphicFrame>
        <p:nvGraphicFramePr>
          <p:cNvPr id="11" name="Group 64"/>
          <p:cNvGraphicFramePr>
            <a:graphicFrameLocks/>
          </p:cNvGraphicFramePr>
          <p:nvPr/>
        </p:nvGraphicFramePr>
        <p:xfrm>
          <a:off x="6477000" y="2011363"/>
          <a:ext cx="2590800" cy="4389437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64"/>
          <p:cNvGraphicFramePr>
            <a:graphicFrameLocks/>
          </p:cNvGraphicFramePr>
          <p:nvPr/>
        </p:nvGraphicFramePr>
        <p:xfrm>
          <a:off x="6477000" y="2011363"/>
          <a:ext cx="2590800" cy="4389437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64"/>
          <p:cNvGraphicFramePr>
            <a:graphicFrameLocks/>
          </p:cNvGraphicFramePr>
          <p:nvPr/>
        </p:nvGraphicFramePr>
        <p:xfrm>
          <a:off x="6477000" y="2011363"/>
          <a:ext cx="2590800" cy="4389437"/>
        </p:xfrm>
        <a:graphic>
          <a:graphicData uri="http://schemas.openxmlformats.org/drawingml/2006/table">
            <a:tbl>
              <a:tblPr/>
              <a:tblGrid>
                <a:gridCol w="1209040"/>
                <a:gridCol w="777241"/>
                <a:gridCol w="60451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char*: pos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1007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char[]: sub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charset="0"/>
                        </a:rPr>
                        <a:t>1014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818" name="Picture 2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5257800"/>
            <a:ext cx="59959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7" dur="50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8" dur="50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9" dur="50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מערך לפונקציה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ראינו שבעזרת כתובת תחילת המערך (שם המערך)</a:t>
            </a:r>
            <a:r>
              <a:rPr lang="en-US" smtClean="0"/>
              <a:t> </a:t>
            </a:r>
            <a:r>
              <a:rPr lang="he-IL" smtClean="0"/>
              <a:t>ניתן לגשת לכל איברי המערך</a:t>
            </a:r>
          </a:p>
          <a:p>
            <a:r>
              <a:rPr lang="he-IL" smtClean="0"/>
              <a:t>ראינו כאשר מעבירים מערך לפונקציה, הפונקציה יכולה לשנות את המערך המקורי</a:t>
            </a:r>
          </a:p>
          <a:p>
            <a:r>
              <a:rPr lang="he-IL" b="1" smtClean="0"/>
              <a:t>הסיבה היא שלא מועבר עותק של המערך לפונקציה, אלא מועברת כתובת ההתחלה שלו (שם המערך)</a:t>
            </a:r>
          </a:p>
          <a:p>
            <a:r>
              <a:rPr lang="he-IL" smtClean="0"/>
              <a:t>כאשר מעבירים מערך לפונקציה יש להעביר כפרמטר גם את גודלו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6D34615-F3B9-4986-9E54-EE6AB3E2A39B}" type="slidenum">
              <a:rPr lang="he-IL" smtClean="0">
                <a:cs typeface="Arial" charset="0"/>
              </a:rPr>
              <a:pPr algn="r" rtl="1"/>
              <a:t>22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01" name="Line 117"/>
          <p:cNvSpPr>
            <a:spLocks noChangeShapeType="1"/>
          </p:cNvSpPr>
          <p:nvPr/>
        </p:nvSpPr>
        <p:spPr bwMode="auto">
          <a:xfrm flipV="1">
            <a:off x="3048000" y="1828800"/>
            <a:ext cx="3581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מערך לפונקציה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he-IL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he-IL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printArray(int arr[], int size)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cout &lt;&lt; "In func: The array starts at “ &lt;&lt; arr &lt;&lt; endl;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arr[] = {4, 2, 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cout &lt;&lt; "In main: The array starts at “ &lt;&lt; arr &lt;&lt; endl;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printArray(arr, sizeof(arr)/sizeof(arr[0]));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5715000"/>
            <a:ext cx="42672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623" name="Group 39"/>
          <p:cNvGraphicFramePr>
            <a:graphicFrameLocks noGrp="1"/>
          </p:cNvGraphicFramePr>
          <p:nvPr>
            <p:ph sz="half" idx="2"/>
          </p:nvPr>
        </p:nvGraphicFramePr>
        <p:xfrm>
          <a:off x="6705600" y="5381625"/>
          <a:ext cx="2209800" cy="1096963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6096000" y="64770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67645" name="Group 61"/>
          <p:cNvGraphicFramePr>
            <a:graphicFrameLocks noGrp="1"/>
          </p:cNvGraphicFramePr>
          <p:nvPr/>
        </p:nvGraphicFramePr>
        <p:xfrm>
          <a:off x="6553200" y="1600200"/>
          <a:ext cx="2362200" cy="731838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42" name="Text Box 58"/>
          <p:cNvSpPr txBox="1">
            <a:spLocks noChangeArrowheads="1"/>
          </p:cNvSpPr>
          <p:nvPr/>
        </p:nvSpPr>
        <p:spPr bwMode="auto">
          <a:xfrm>
            <a:off x="6019800" y="22860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printArray</a:t>
            </a:r>
          </a:p>
        </p:txBody>
      </p:sp>
      <p:graphicFrame>
        <p:nvGraphicFramePr>
          <p:cNvPr id="67683" name="Group 99"/>
          <p:cNvGraphicFramePr>
            <a:graphicFrameLocks noGrp="1"/>
          </p:cNvGraphicFramePr>
          <p:nvPr/>
        </p:nvGraphicFramePr>
        <p:xfrm>
          <a:off x="6705600" y="5381625"/>
          <a:ext cx="2209800" cy="1096963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8400" y="3352800"/>
            <a:ext cx="6629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כאשר מעבירים מערך כפרמטר לפונקציה,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he-IL" b="1">
                <a:solidFill>
                  <a:schemeClr val="bg1"/>
                </a:solidFill>
              </a:rPr>
              <a:t>למעשה מעבירים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את כתובת ההתחלה שלו. לכן ניתן לכתוב בהצהרה שהפרמטר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הוא   </a:t>
            </a:r>
            <a:r>
              <a:rPr lang="en-US" b="1" i="1">
                <a:solidFill>
                  <a:schemeClr val="bg1"/>
                </a:solidFill>
              </a:rPr>
              <a:t>int arr[]</a:t>
            </a:r>
            <a:r>
              <a:rPr lang="he-IL" b="1" i="1">
                <a:solidFill>
                  <a:schemeClr val="bg1"/>
                </a:solidFill>
              </a:rPr>
              <a:t>   </a:t>
            </a:r>
            <a:r>
              <a:rPr lang="he-IL" b="1">
                <a:solidFill>
                  <a:schemeClr val="bg1"/>
                </a:solidFill>
              </a:rPr>
              <a:t>או   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i="1">
                <a:solidFill>
                  <a:schemeClr val="bg1"/>
                </a:solidFill>
              </a:rPr>
              <a:t>int* arr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בכל צורת כתיבה, ההתייחסות למערך בתוך הפונקציה היא כאל מצביע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7703" name="Text Box 119"/>
          <p:cNvSpPr txBox="1">
            <a:spLocks noChangeArrowheads="1"/>
          </p:cNvSpPr>
          <p:nvPr/>
        </p:nvSpPr>
        <p:spPr bwMode="auto">
          <a:xfrm>
            <a:off x="1676400" y="19812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000" b="1" u="sng">
                <a:solidFill>
                  <a:srgbClr val="FF0000"/>
                </a:solidFill>
                <a:latin typeface="Verdana" pitchFamily="34" charset="0"/>
              </a:rPr>
              <a:t>או: </a:t>
            </a:r>
            <a:r>
              <a:rPr lang="en-US" sz="2000" b="1" u="sng">
                <a:solidFill>
                  <a:srgbClr val="FF0000"/>
                </a:solidFill>
                <a:latin typeface="Verdana" pitchFamily="34" charset="0"/>
              </a:rPr>
              <a:t>int* arr</a:t>
            </a:r>
          </a:p>
        </p:txBody>
      </p:sp>
      <p:sp>
        <p:nvSpPr>
          <p:cNvPr id="25657" name="Slide Number Placeholder 3"/>
          <p:cNvSpPr txBox="1">
            <a:spLocks/>
          </p:cNvSpPr>
          <p:nvPr/>
        </p:nvSpPr>
        <p:spPr bwMode="auto">
          <a:xfrm>
            <a:off x="228600" y="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D65DB8CD-1F44-4FE8-B692-247BB8FA7F37}" type="slidenum">
              <a:rPr lang="he-IL" sz="1000">
                <a:latin typeface="Verdana" pitchFamily="34" charset="0"/>
              </a:rPr>
              <a:pPr algn="l"/>
              <a:t>23</a:t>
            </a:fld>
            <a:endParaRPr lang="he-IL" sz="1000">
              <a:latin typeface="Verdana" pitchFamily="34" charset="0"/>
            </a:endParaRPr>
          </a:p>
          <a:p>
            <a:pPr algn="l"/>
            <a:r>
              <a:rPr lang="en-US" sz="1000">
                <a:latin typeface="Verdana" pitchFamily="34" charset="0"/>
              </a:rPr>
              <a:t>© Keren Kalif</a:t>
            </a:r>
          </a:p>
          <a:p>
            <a:pPr algn="l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01" grpId="0" animBg="1"/>
      <p:bldP spid="67624" grpId="0"/>
      <p:bldP spid="67642" grpId="0"/>
      <p:bldP spid="67702" grpId="0" animBg="1"/>
      <p:bldP spid="677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דוגמא: פונקציה הסוכמת איברי מערך (1)</a:t>
            </a:r>
            <a:endParaRPr lang="en-US" sz="400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5562600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int sumArray(int* arr, int size)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i;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sum = 0;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for (</a:t>
            </a:r>
            <a:r>
              <a:rPr lang="en-US" sz="2000" smtClean="0"/>
              <a:t>      </a:t>
            </a:r>
            <a:r>
              <a:rPr lang="en-US" sz="2000" noProof="1" smtClean="0"/>
              <a:t>; </a:t>
            </a:r>
            <a:r>
              <a:rPr lang="en-US" sz="2000" smtClean="0"/>
              <a:t>           </a:t>
            </a:r>
            <a:r>
              <a:rPr lang="en-US" sz="2000" noProof="1" smtClean="0"/>
              <a:t> ; </a:t>
            </a:r>
            <a:r>
              <a:rPr lang="en-US" sz="2000" smtClean="0"/>
              <a:t>      )</a:t>
            </a: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	sum += arr[i];</a:t>
            </a:r>
            <a:r>
              <a:rPr lang="en-US" sz="2000" smtClean="0"/>
              <a:t> </a:t>
            </a: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return sum;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en-US" sz="20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    cout &lt;&lt; "The sum is “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	&lt;&lt;                                                             &lt;&lt; endl;</a:t>
            </a:r>
            <a:r>
              <a:rPr lang="he-IL" sz="2000" noProof="1" smtClean="0"/>
              <a:t>         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he-IL" sz="2000" noProof="1" smtClean="0"/>
              <a:t>}</a:t>
            </a:r>
            <a:endParaRPr lang="en-US" sz="2000" smtClean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276600" y="32766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// same as:   sum += *(arr+i)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943600" y="51196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91250" name="Group 114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6019800" y="3062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printArray</a:t>
            </a:r>
          </a:p>
        </p:txBody>
      </p:sp>
      <p:graphicFrame>
        <p:nvGraphicFramePr>
          <p:cNvPr id="91156" name="Group 20"/>
          <p:cNvGraphicFramePr>
            <a:graphicFrameLocks noGrp="1"/>
          </p:cNvGraphicFramePr>
          <p:nvPr/>
        </p:nvGraphicFramePr>
        <p:xfrm>
          <a:off x="6629400" y="4114800"/>
          <a:ext cx="2209800" cy="1096963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227" name="Group 91"/>
          <p:cNvGraphicFramePr>
            <a:graphicFrameLocks noGrp="1"/>
          </p:cNvGraphicFramePr>
          <p:nvPr/>
        </p:nvGraphicFramePr>
        <p:xfrm>
          <a:off x="6629400" y="4114800"/>
          <a:ext cx="2209800" cy="1096963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228" name="Text Box 92"/>
          <p:cNvSpPr txBox="1">
            <a:spLocks noChangeArrowheads="1"/>
          </p:cNvSpPr>
          <p:nvPr/>
        </p:nvSpPr>
        <p:spPr bwMode="auto">
          <a:xfrm>
            <a:off x="1676400" y="5957888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sumArray(arr, sizeof(arr)/sizeof(arr[0]))</a:t>
            </a:r>
            <a:endParaRPr lang="en-US">
              <a:latin typeface="Verdana" pitchFamily="34" charset="0"/>
            </a:endParaRPr>
          </a:p>
        </p:txBody>
      </p:sp>
      <p:sp>
        <p:nvSpPr>
          <p:cNvPr id="91317" name="Text Box 181"/>
          <p:cNvSpPr txBox="1">
            <a:spLocks noChangeArrowheads="1"/>
          </p:cNvSpPr>
          <p:nvPr/>
        </p:nvSpPr>
        <p:spPr bwMode="auto">
          <a:xfrm>
            <a:off x="1143000" y="29098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i=0</a:t>
            </a:r>
          </a:p>
        </p:txBody>
      </p:sp>
      <p:sp>
        <p:nvSpPr>
          <p:cNvPr id="91318" name="Text Box 182"/>
          <p:cNvSpPr txBox="1">
            <a:spLocks noChangeArrowheads="1"/>
          </p:cNvSpPr>
          <p:nvPr/>
        </p:nvSpPr>
        <p:spPr bwMode="auto">
          <a:xfrm>
            <a:off x="1905000" y="28956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i &lt; size</a:t>
            </a:r>
          </a:p>
        </p:txBody>
      </p:sp>
      <p:sp>
        <p:nvSpPr>
          <p:cNvPr id="91319" name="Text Box 183"/>
          <p:cNvSpPr txBox="1">
            <a:spLocks noChangeArrowheads="1"/>
          </p:cNvSpPr>
          <p:nvPr/>
        </p:nvSpPr>
        <p:spPr bwMode="auto">
          <a:xfrm>
            <a:off x="3124200" y="2895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i++</a:t>
            </a:r>
          </a:p>
        </p:txBody>
      </p:sp>
      <p:graphicFrame>
        <p:nvGraphicFramePr>
          <p:cNvPr id="91295" name="Group 159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273" name="Group 137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341" name="Group 205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320" name="Group 184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425" name="Group 289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1447" name="Picture 3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038600"/>
            <a:ext cx="25908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1362" name="Group 226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404" name="Group 268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470" name="Group 334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AD3226B-4C3C-4038-9DC6-4534121B9EC5}" type="slidenum">
              <a:rPr lang="he-IL" smtClean="0">
                <a:cs typeface="Arial" charset="0"/>
              </a:rPr>
              <a:pPr algn="r" rtl="1"/>
              <a:t>24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91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9122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9131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913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913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913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9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7" dur="500"/>
                                        <p:tgtEl>
                                          <p:spTgt spid="91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0" dur="500"/>
                                        <p:tgtEl>
                                          <p:spTgt spid="9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3" dur="500"/>
                                        <p:tgtEl>
                                          <p:spTgt spid="91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9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9" dur="500"/>
                                        <p:tgtEl>
                                          <p:spTgt spid="91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2" dur="500"/>
                                        <p:tgtEl>
                                          <p:spTgt spid="91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5" dur="500"/>
                                        <p:tgtEl>
                                          <p:spTgt spid="9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8" dur="500"/>
                                        <p:tgtEl>
                                          <p:spTgt spid="91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1" dur="500"/>
                                        <p:tgtEl>
                                          <p:spTgt spid="9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4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91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91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91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4" dur="500"/>
                                        <p:tgtEl>
                                          <p:spTgt spid="9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  <p:bldP spid="91141" grpId="0"/>
      <p:bldP spid="91155" grpId="0"/>
      <p:bldP spid="91155" grpId="1"/>
      <p:bldP spid="91228" grpId="0"/>
      <p:bldP spid="91228" grpId="1"/>
      <p:bldP spid="91317" grpId="0"/>
      <p:bldP spid="91317" grpId="1"/>
      <p:bldP spid="91318" grpId="0" build="allAtOnce"/>
      <p:bldP spid="91318" grpId="1" build="allAtOnce"/>
      <p:bldP spid="91318" grpId="2" build="allAtOnce"/>
      <p:bldP spid="91318" grpId="3" build="allAtOnce"/>
      <p:bldP spid="91319" grpId="0"/>
      <p:bldP spid="91319" grpId="1"/>
      <p:bldP spid="91319" grpId="2"/>
      <p:bldP spid="91319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דוגמא: פונקציה הסוכמת איברי מערך (2)</a:t>
            </a:r>
            <a:endParaRPr lang="en-US" sz="400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int sumArray(int* arr, int size)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int* p;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sum = 0;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for (</a:t>
            </a:r>
            <a:r>
              <a:rPr lang="en-US" sz="2000" smtClean="0"/>
              <a:t>          </a:t>
            </a:r>
            <a:r>
              <a:rPr lang="en-US" sz="2000" noProof="1" smtClean="0"/>
              <a:t>;</a:t>
            </a:r>
            <a:r>
              <a:rPr lang="en-US" sz="2000" smtClean="0"/>
              <a:t>                   </a:t>
            </a:r>
            <a:r>
              <a:rPr lang="en-US" sz="2000" noProof="1" smtClean="0"/>
              <a:t>; </a:t>
            </a:r>
            <a:r>
              <a:rPr lang="en-US" sz="2000" smtClean="0"/>
              <a:t>       </a:t>
            </a:r>
            <a:r>
              <a:rPr lang="en-US" sz="2000" noProof="1" smtClean="0"/>
              <a:t>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	sum += *p;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return sum;</a:t>
            </a:r>
            <a:endParaRPr lang="en-US" sz="20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en-US" sz="20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cout &lt;&lt; "The sum is “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	&lt;&lt;                                                             &lt;&lt; endl;</a:t>
            </a:r>
            <a:r>
              <a:rPr lang="he-IL" sz="2000" noProof="1" smtClean="0"/>
              <a:t>        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he-IL" sz="2000" noProof="1" smtClean="0"/>
              <a:t>{ </a:t>
            </a:r>
            <a:endParaRPr lang="en-US" sz="2000" smtClean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5943600" y="51196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97286" name="Group 6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6019800" y="3062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printArray</a:t>
            </a:r>
          </a:p>
        </p:txBody>
      </p:sp>
      <p:graphicFrame>
        <p:nvGraphicFramePr>
          <p:cNvPr id="97308" name="Group 28"/>
          <p:cNvGraphicFramePr>
            <a:graphicFrameLocks noGrp="1"/>
          </p:cNvGraphicFramePr>
          <p:nvPr/>
        </p:nvGraphicFramePr>
        <p:xfrm>
          <a:off x="6629400" y="4114800"/>
          <a:ext cx="2209800" cy="1096963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25" name="Group 45"/>
          <p:cNvGraphicFramePr>
            <a:graphicFrameLocks noGrp="1"/>
          </p:cNvGraphicFramePr>
          <p:nvPr/>
        </p:nvGraphicFramePr>
        <p:xfrm>
          <a:off x="6629400" y="4114800"/>
          <a:ext cx="2209800" cy="1096963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42" name="Text Box 62"/>
          <p:cNvSpPr txBox="1">
            <a:spLocks noChangeArrowheads="1"/>
          </p:cNvSpPr>
          <p:nvPr/>
        </p:nvSpPr>
        <p:spPr bwMode="auto">
          <a:xfrm>
            <a:off x="1752600" y="5957888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sumArray(arr, sizeof(arr)/sizeof(arr[0]))</a:t>
            </a:r>
            <a:endParaRPr lang="en-US">
              <a:latin typeface="Verdana" pitchFamily="34" charset="0"/>
            </a:endParaRPr>
          </a:p>
        </p:txBody>
      </p:sp>
      <p:sp>
        <p:nvSpPr>
          <p:cNvPr id="97343" name="Text Box 63"/>
          <p:cNvSpPr txBox="1">
            <a:spLocks noChangeArrowheads="1"/>
          </p:cNvSpPr>
          <p:nvPr/>
        </p:nvSpPr>
        <p:spPr bwMode="auto">
          <a:xfrm>
            <a:off x="1143000" y="29098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p=arr</a:t>
            </a:r>
          </a:p>
        </p:txBody>
      </p:sp>
      <p:sp>
        <p:nvSpPr>
          <p:cNvPr id="97344" name="Text Box 64"/>
          <p:cNvSpPr txBox="1">
            <a:spLocks noChangeArrowheads="1"/>
          </p:cNvSpPr>
          <p:nvPr/>
        </p:nvSpPr>
        <p:spPr bwMode="auto">
          <a:xfrm>
            <a:off x="2209800" y="2909888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noProof="1"/>
              <a:t>p &lt; arr+size</a:t>
            </a:r>
            <a:endParaRPr lang="en-US" sz="2000"/>
          </a:p>
        </p:txBody>
      </p:sp>
      <p:sp>
        <p:nvSpPr>
          <p:cNvPr id="97345" name="Text Box 65"/>
          <p:cNvSpPr txBox="1">
            <a:spLocks noChangeArrowheads="1"/>
          </p:cNvSpPr>
          <p:nvPr/>
        </p:nvSpPr>
        <p:spPr bwMode="auto">
          <a:xfrm>
            <a:off x="4114800" y="2895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p++</a:t>
            </a:r>
          </a:p>
        </p:txBody>
      </p:sp>
      <p:graphicFrame>
        <p:nvGraphicFramePr>
          <p:cNvPr id="97346" name="Group 66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67" name="Group 87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388" name="Group 108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409" name="Group 129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430" name="Group 150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7451" name="Picture 1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038600"/>
            <a:ext cx="25908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7452" name="Group 172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473" name="Group 193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494" name="Group 214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515" name="AutoShape 235"/>
          <p:cNvSpPr>
            <a:spLocks/>
          </p:cNvSpPr>
          <p:nvPr/>
        </p:nvSpPr>
        <p:spPr bwMode="auto">
          <a:xfrm rot="-5400000">
            <a:off x="3048000" y="2438400"/>
            <a:ext cx="266700" cy="876300"/>
          </a:xfrm>
          <a:prstGeom prst="rightBrace">
            <a:avLst>
              <a:gd name="adj1" fmla="val 273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97516" name="Text Box 236"/>
          <p:cNvSpPr txBox="1">
            <a:spLocks noChangeArrowheads="1"/>
          </p:cNvSpPr>
          <p:nvPr/>
        </p:nvSpPr>
        <p:spPr bwMode="auto">
          <a:xfrm>
            <a:off x="2819400" y="2438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1012</a:t>
            </a:r>
          </a:p>
        </p:txBody>
      </p:sp>
      <p:sp>
        <p:nvSpPr>
          <p:cNvPr id="278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CEFE65D2-B433-4556-9E24-A9B7E74D46A1}" type="slidenum">
              <a:rPr lang="he-IL" smtClean="0">
                <a:cs typeface="Arial" charset="0"/>
              </a:rPr>
              <a:pPr algn="r" rtl="1"/>
              <a:t>25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7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9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9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9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9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97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9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4" dur="500"/>
                                        <p:tgtEl>
                                          <p:spTgt spid="97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7" dur="500"/>
                                        <p:tgtEl>
                                          <p:spTgt spid="97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0" dur="5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97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97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97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2" dur="500"/>
                                        <p:tgtEl>
                                          <p:spTgt spid="97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97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8" dur="500"/>
                                        <p:tgtEl>
                                          <p:spTgt spid="97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1" dur="500"/>
                                        <p:tgtEl>
                                          <p:spTgt spid="97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7" dur="500"/>
                                        <p:tgtEl>
                                          <p:spTgt spid="9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/>
      <p:bldP spid="97307" grpId="0"/>
      <p:bldP spid="97307" grpId="1"/>
      <p:bldP spid="97342" grpId="0"/>
      <p:bldP spid="97342" grpId="1"/>
      <p:bldP spid="97343" grpId="0"/>
      <p:bldP spid="97343" grpId="1"/>
      <p:bldP spid="97344" grpId="0" build="allAtOnce"/>
      <p:bldP spid="97344" grpId="1" build="allAtOnce"/>
      <p:bldP spid="97344" grpId="2" build="allAtOnce"/>
      <p:bldP spid="97344" grpId="3" build="allAtOnce"/>
      <p:bldP spid="97345" grpId="0"/>
      <p:bldP spid="97345" grpId="1"/>
      <p:bldP spid="97345" grpId="2"/>
      <p:bldP spid="97345" grpId="3"/>
      <p:bldP spid="97515" grpId="0" animBg="1"/>
      <p:bldP spid="97515" grpId="1" animBg="1"/>
      <p:bldP spid="97516" grpId="0"/>
      <p:bldP spid="9751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דוגמא: סכימת רק חלק מאיברי המערך</a:t>
            </a:r>
            <a:endParaRPr lang="en-US" sz="400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int sumArray(int* arr, int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	int* 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	int sum = 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	for (</a:t>
            </a:r>
            <a:r>
              <a:rPr lang="en-US" sz="2000" smtClean="0"/>
              <a:t>          </a:t>
            </a:r>
            <a:r>
              <a:rPr lang="en-US" sz="2000" noProof="1" smtClean="0"/>
              <a:t>;</a:t>
            </a:r>
            <a:r>
              <a:rPr lang="en-US" sz="2000" smtClean="0"/>
              <a:t>                   </a:t>
            </a:r>
            <a:r>
              <a:rPr lang="en-US" sz="2000" noProof="1" smtClean="0"/>
              <a:t>; </a:t>
            </a:r>
            <a:r>
              <a:rPr lang="en-US" sz="2000" smtClean="0"/>
              <a:t>       </a:t>
            </a:r>
            <a:r>
              <a:rPr lang="en-US" sz="20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		sum += *p;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	return sum;</a:t>
            </a:r>
            <a:endParaRPr lang="en-US" sz="20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en-US" sz="20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	int arr[] = {4,2,8};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noProof="1" smtClean="0"/>
              <a:t>	cout &lt;&lt; "The sum is “ &lt;&lt;</a:t>
            </a:r>
            <a:endParaRPr lang="en-US" sz="20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                                                                           &lt;&lt; endl</a:t>
            </a:r>
            <a:r>
              <a:rPr lang="en-US" sz="2000" noProof="1" smtClean="0"/>
              <a:t>;</a:t>
            </a:r>
            <a:endParaRPr lang="he-IL" sz="20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he-IL" sz="2000" noProof="1" smtClean="0"/>
              <a:t> { </a:t>
            </a:r>
            <a:endParaRPr lang="en-US" sz="2000" smtClean="0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943600" y="51196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01381" name="Group 5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6019800" y="3062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printArray</a:t>
            </a:r>
          </a:p>
        </p:txBody>
      </p:sp>
      <p:graphicFrame>
        <p:nvGraphicFramePr>
          <p:cNvPr id="101403" name="Group 27"/>
          <p:cNvGraphicFramePr>
            <a:graphicFrameLocks noGrp="1"/>
          </p:cNvGraphicFramePr>
          <p:nvPr/>
        </p:nvGraphicFramePr>
        <p:xfrm>
          <a:off x="6629400" y="4114800"/>
          <a:ext cx="2209800" cy="1096963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20" name="Group 44"/>
          <p:cNvGraphicFramePr>
            <a:graphicFrameLocks noGrp="1"/>
          </p:cNvGraphicFramePr>
          <p:nvPr/>
        </p:nvGraphicFramePr>
        <p:xfrm>
          <a:off x="6629400" y="4114800"/>
          <a:ext cx="2209800" cy="1096963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437" name="Text Box 61"/>
          <p:cNvSpPr txBox="1">
            <a:spLocks noChangeArrowheads="1"/>
          </p:cNvSpPr>
          <p:nvPr/>
        </p:nvSpPr>
        <p:spPr bwMode="auto">
          <a:xfrm>
            <a:off x="1447800" y="5562600"/>
            <a:ext cx="685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noProof="1">
                <a:latin typeface="Verdana" pitchFamily="34" charset="0"/>
              </a:rPr>
              <a:t>sumArray(arr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+1</a:t>
            </a:r>
            <a:r>
              <a:rPr lang="en-US" noProof="1">
                <a:latin typeface="Verdana" pitchFamily="34" charset="0"/>
              </a:rPr>
              <a:t>, sizeof(arr)/sizeof(arr[0])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en-US" noProof="1">
                <a:latin typeface="Verdana" pitchFamily="34" charset="0"/>
              </a:rPr>
              <a:t>)</a:t>
            </a:r>
            <a:endParaRPr lang="en-US">
              <a:latin typeface="Verdana" pitchFamily="34" charset="0"/>
            </a:endParaRPr>
          </a:p>
        </p:txBody>
      </p:sp>
      <p:sp>
        <p:nvSpPr>
          <p:cNvPr id="101438" name="Text Box 62"/>
          <p:cNvSpPr txBox="1">
            <a:spLocks noChangeArrowheads="1"/>
          </p:cNvSpPr>
          <p:nvPr/>
        </p:nvSpPr>
        <p:spPr bwMode="auto">
          <a:xfrm>
            <a:off x="1143000" y="280352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p=arr</a:t>
            </a:r>
          </a:p>
        </p:txBody>
      </p:sp>
      <p:sp>
        <p:nvSpPr>
          <p:cNvPr id="101439" name="Text Box 63"/>
          <p:cNvSpPr txBox="1">
            <a:spLocks noChangeArrowheads="1"/>
          </p:cNvSpPr>
          <p:nvPr/>
        </p:nvSpPr>
        <p:spPr bwMode="auto">
          <a:xfrm>
            <a:off x="2209800" y="28035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noProof="1"/>
              <a:t>p &lt; arr+size</a:t>
            </a:r>
            <a:endParaRPr lang="en-US" sz="2000"/>
          </a:p>
        </p:txBody>
      </p:sp>
      <p:sp>
        <p:nvSpPr>
          <p:cNvPr id="101440" name="Text Box 64"/>
          <p:cNvSpPr txBox="1">
            <a:spLocks noChangeArrowheads="1"/>
          </p:cNvSpPr>
          <p:nvPr/>
        </p:nvSpPr>
        <p:spPr bwMode="auto">
          <a:xfrm>
            <a:off x="4114800" y="278923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/>
              <a:t>p++</a:t>
            </a:r>
          </a:p>
        </p:txBody>
      </p:sp>
      <p:graphicFrame>
        <p:nvGraphicFramePr>
          <p:cNvPr id="101441" name="Group 65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62" name="Group 86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83" name="Group 107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504" name="Group 128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525" name="Group 149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610" name="AutoShape 234"/>
          <p:cNvSpPr>
            <a:spLocks/>
          </p:cNvSpPr>
          <p:nvPr/>
        </p:nvSpPr>
        <p:spPr bwMode="auto">
          <a:xfrm rot="-5400000">
            <a:off x="3048000" y="2324100"/>
            <a:ext cx="266700" cy="876300"/>
          </a:xfrm>
          <a:prstGeom prst="rightBrace">
            <a:avLst>
              <a:gd name="adj1" fmla="val 273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01611" name="Text Box 235"/>
          <p:cNvSpPr txBox="1">
            <a:spLocks noChangeArrowheads="1"/>
          </p:cNvSpPr>
          <p:nvPr/>
        </p:nvSpPr>
        <p:spPr bwMode="auto">
          <a:xfrm>
            <a:off x="2819400" y="23320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1012</a:t>
            </a:r>
          </a:p>
        </p:txBody>
      </p:sp>
      <p:graphicFrame>
        <p:nvGraphicFramePr>
          <p:cNvPr id="101547" name="Group 171"/>
          <p:cNvGraphicFramePr>
            <a:graphicFrameLocks noGrp="1"/>
          </p:cNvGraphicFramePr>
          <p:nvPr/>
        </p:nvGraphicFramePr>
        <p:xfrm>
          <a:off x="6553200" y="16002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sum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6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D51EBF8-D4B6-4C52-9378-DCFC5D56D41A}" type="slidenum">
              <a:rPr lang="he-IL" smtClean="0">
                <a:cs typeface="Arial" charset="0"/>
              </a:rPr>
              <a:pPr algn="r" rtl="1"/>
              <a:t>26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0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01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101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101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101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01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101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8" dur="500"/>
                                        <p:tgtEl>
                                          <p:spTgt spid="101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1" dur="500"/>
                                        <p:tgtEl>
                                          <p:spTgt spid="101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10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402" grpId="0"/>
      <p:bldP spid="101402" grpId="1"/>
      <p:bldP spid="101437" grpId="0"/>
      <p:bldP spid="101438" grpId="0"/>
      <p:bldP spid="101439" grpId="0" build="allAtOnce"/>
      <p:bldP spid="101439" grpId="1" build="allAtOnce"/>
      <p:bldP spid="101440" grpId="0"/>
      <p:bldP spid="101440" grpId="1"/>
      <p:bldP spid="101610" grpId="0" animBg="1"/>
      <p:bldP spid="101610" grpId="1" animBg="1"/>
      <p:bldP spid="101611" grpId="0"/>
      <p:bldP spid="10161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דוגמא: פונקציה המגדילה את כל איברי המערך ב- 1</a:t>
            </a:r>
            <a:endParaRPr lang="en-US" sz="400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incArray(int* arr, int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int* 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</a:t>
            </a:r>
            <a:r>
              <a:rPr lang="en-US" sz="1600" smtClean="0"/>
              <a:t>          </a:t>
            </a:r>
            <a:r>
              <a:rPr lang="en-US" sz="1600" noProof="1" smtClean="0"/>
              <a:t> ; </a:t>
            </a:r>
            <a:r>
              <a:rPr lang="en-US" sz="1600" smtClean="0"/>
              <a:t>                      </a:t>
            </a:r>
            <a:r>
              <a:rPr lang="en-US" sz="1600" noProof="1" smtClean="0"/>
              <a:t> ; </a:t>
            </a:r>
            <a:r>
              <a:rPr lang="en-US" sz="1600" smtClean="0"/>
              <a:t>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(*p)++;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printArray(int* arr, int size)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int* p;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</a:t>
            </a:r>
            <a:r>
              <a:rPr lang="en-US" sz="1600" smtClean="0"/>
              <a:t>          </a:t>
            </a:r>
            <a:r>
              <a:rPr lang="en-US" sz="1600" noProof="1" smtClean="0"/>
              <a:t> ; </a:t>
            </a:r>
            <a:r>
              <a:rPr lang="en-US" sz="1600" smtClean="0"/>
              <a:t>                      </a:t>
            </a:r>
            <a:r>
              <a:rPr lang="en-US" sz="1600" noProof="1" smtClean="0"/>
              <a:t> ; </a:t>
            </a:r>
            <a:r>
              <a:rPr lang="en-US" sz="1600" smtClean="0"/>
              <a:t> 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*p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arr[] = {4,2,8};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size = sizeof(arr)/sizeof(arr[0]);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incArray(arr, size);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"The array after increment is: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printArray(arr, size);</a:t>
            </a:r>
            <a:endParaRPr lang="en-US" sz="16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smtClean="0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867400" y="55768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6019800" y="3062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incArray</a:t>
            </a:r>
          </a:p>
        </p:txBody>
      </p:sp>
      <p:graphicFrame>
        <p:nvGraphicFramePr>
          <p:cNvPr id="98548" name="Group 244"/>
          <p:cNvGraphicFramePr>
            <a:graphicFrameLocks noGrp="1"/>
          </p:cNvGraphicFramePr>
          <p:nvPr/>
        </p:nvGraphicFramePr>
        <p:xfrm>
          <a:off x="6629400" y="4114800"/>
          <a:ext cx="2209800" cy="1463675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555" name="Group 251"/>
          <p:cNvGraphicFramePr>
            <a:graphicFrameLocks noGrp="1"/>
          </p:cNvGraphicFramePr>
          <p:nvPr/>
        </p:nvGraphicFramePr>
        <p:xfrm>
          <a:off x="6629400" y="4114800"/>
          <a:ext cx="2209800" cy="1463675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66" name="Text Box 62"/>
          <p:cNvSpPr txBox="1">
            <a:spLocks noChangeArrowheads="1"/>
          </p:cNvSpPr>
          <p:nvPr/>
        </p:nvSpPr>
        <p:spPr bwMode="auto">
          <a:xfrm>
            <a:off x="990600" y="2286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p=arr</a:t>
            </a:r>
          </a:p>
        </p:txBody>
      </p:sp>
      <p:sp>
        <p:nvSpPr>
          <p:cNvPr id="98367" name="Text Box 63"/>
          <p:cNvSpPr txBox="1">
            <a:spLocks noChangeArrowheads="1"/>
          </p:cNvSpPr>
          <p:nvPr/>
        </p:nvSpPr>
        <p:spPr bwMode="auto">
          <a:xfrm>
            <a:off x="1981200" y="2300288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noProof="1">
                <a:latin typeface="Verdana" pitchFamily="34" charset="0"/>
              </a:rPr>
              <a:t>p &lt; arr+size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98368" name="Text Box 64"/>
          <p:cNvSpPr txBox="1">
            <a:spLocks noChangeArrowheads="1"/>
          </p:cNvSpPr>
          <p:nvPr/>
        </p:nvSpPr>
        <p:spPr bwMode="auto">
          <a:xfrm>
            <a:off x="3733800" y="22860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p++</a:t>
            </a:r>
          </a:p>
        </p:txBody>
      </p:sp>
      <p:graphicFrame>
        <p:nvGraphicFramePr>
          <p:cNvPr id="98598" name="Group 294"/>
          <p:cNvGraphicFramePr>
            <a:graphicFrameLocks noGrp="1"/>
          </p:cNvGraphicFramePr>
          <p:nvPr/>
        </p:nvGraphicFramePr>
        <p:xfrm>
          <a:off x="6553200" y="1905000"/>
          <a:ext cx="2362200" cy="1096963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538" name="AutoShape 234"/>
          <p:cNvSpPr>
            <a:spLocks/>
          </p:cNvSpPr>
          <p:nvPr/>
        </p:nvSpPr>
        <p:spPr bwMode="auto">
          <a:xfrm rot="-5400000">
            <a:off x="2819400" y="1828800"/>
            <a:ext cx="266700" cy="876300"/>
          </a:xfrm>
          <a:prstGeom prst="rightBrace">
            <a:avLst>
              <a:gd name="adj1" fmla="val 273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98539" name="Text Box 235"/>
          <p:cNvSpPr txBox="1">
            <a:spLocks noChangeArrowheads="1"/>
          </p:cNvSpPr>
          <p:nvPr/>
        </p:nvSpPr>
        <p:spPr bwMode="auto">
          <a:xfrm>
            <a:off x="2590800" y="18732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b="1"/>
              <a:t>1012</a:t>
            </a:r>
          </a:p>
        </p:txBody>
      </p:sp>
      <p:graphicFrame>
        <p:nvGraphicFramePr>
          <p:cNvPr id="98556" name="Group 252"/>
          <p:cNvGraphicFramePr>
            <a:graphicFrameLocks noGrp="1"/>
          </p:cNvGraphicFramePr>
          <p:nvPr/>
        </p:nvGraphicFramePr>
        <p:xfrm>
          <a:off x="6629400" y="4114800"/>
          <a:ext cx="2209800" cy="1463675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577" name="Group 273"/>
          <p:cNvGraphicFramePr>
            <a:graphicFrameLocks noGrp="1"/>
          </p:cNvGraphicFramePr>
          <p:nvPr/>
        </p:nvGraphicFramePr>
        <p:xfrm>
          <a:off x="6629400" y="4114800"/>
          <a:ext cx="2209800" cy="1463675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600" name="Group 296"/>
          <p:cNvGraphicFramePr>
            <a:graphicFrameLocks noGrp="1"/>
          </p:cNvGraphicFramePr>
          <p:nvPr/>
        </p:nvGraphicFramePr>
        <p:xfrm>
          <a:off x="6553200" y="1905000"/>
          <a:ext cx="2362200" cy="1096963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617" name="Group 313"/>
          <p:cNvGraphicFramePr>
            <a:graphicFrameLocks noGrp="1"/>
          </p:cNvGraphicFramePr>
          <p:nvPr/>
        </p:nvGraphicFramePr>
        <p:xfrm>
          <a:off x="6629400" y="4114800"/>
          <a:ext cx="2209800" cy="1463675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638" name="Group 334"/>
          <p:cNvGraphicFramePr>
            <a:graphicFrameLocks noGrp="1"/>
          </p:cNvGraphicFramePr>
          <p:nvPr/>
        </p:nvGraphicFramePr>
        <p:xfrm>
          <a:off x="6629400" y="4114800"/>
          <a:ext cx="2209800" cy="1463675"/>
        </p:xfrm>
        <a:graphic>
          <a:graphicData uri="http://schemas.openxmlformats.org/drawingml/2006/table">
            <a:tbl>
              <a:tblPr/>
              <a:tblGrid>
                <a:gridCol w="1063625"/>
                <a:gridCol w="612775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660" name="Group 356"/>
          <p:cNvGraphicFramePr>
            <a:graphicFrameLocks noGrp="1"/>
          </p:cNvGraphicFramePr>
          <p:nvPr/>
        </p:nvGraphicFramePr>
        <p:xfrm>
          <a:off x="6553200" y="1905000"/>
          <a:ext cx="2362200" cy="1096963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694" name="Group 390"/>
          <p:cNvGraphicFramePr>
            <a:graphicFrameLocks noGrp="1"/>
          </p:cNvGraphicFramePr>
          <p:nvPr/>
        </p:nvGraphicFramePr>
        <p:xfrm>
          <a:off x="6553200" y="1905000"/>
          <a:ext cx="2362200" cy="1096963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677" name="Group 373"/>
          <p:cNvGraphicFramePr>
            <a:graphicFrameLocks noGrp="1"/>
          </p:cNvGraphicFramePr>
          <p:nvPr/>
        </p:nvGraphicFramePr>
        <p:xfrm>
          <a:off x="6553200" y="1905000"/>
          <a:ext cx="2362200" cy="1096963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711" name="Text Box 407"/>
          <p:cNvSpPr txBox="1">
            <a:spLocks noChangeArrowheads="1"/>
          </p:cNvSpPr>
          <p:nvPr/>
        </p:nvSpPr>
        <p:spPr bwMode="auto">
          <a:xfrm>
            <a:off x="6019800" y="30480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printArray</a:t>
            </a:r>
          </a:p>
        </p:txBody>
      </p:sp>
      <p:sp>
        <p:nvSpPr>
          <p:cNvPr id="98712" name="Text Box 408"/>
          <p:cNvSpPr txBox="1">
            <a:spLocks noChangeArrowheads="1"/>
          </p:cNvSpPr>
          <p:nvPr/>
        </p:nvSpPr>
        <p:spPr bwMode="auto">
          <a:xfrm>
            <a:off x="3657600" y="37338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p++</a:t>
            </a:r>
          </a:p>
        </p:txBody>
      </p:sp>
      <p:sp>
        <p:nvSpPr>
          <p:cNvPr id="98713" name="Text Box 409"/>
          <p:cNvSpPr txBox="1">
            <a:spLocks noChangeArrowheads="1"/>
          </p:cNvSpPr>
          <p:nvPr/>
        </p:nvSpPr>
        <p:spPr bwMode="auto">
          <a:xfrm>
            <a:off x="2057400" y="37338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 &lt; arr+size</a:t>
            </a:r>
          </a:p>
        </p:txBody>
      </p:sp>
      <p:sp>
        <p:nvSpPr>
          <p:cNvPr id="98714" name="Text Box 410"/>
          <p:cNvSpPr txBox="1">
            <a:spLocks noChangeArrowheads="1"/>
          </p:cNvSpPr>
          <p:nvPr/>
        </p:nvSpPr>
        <p:spPr bwMode="auto">
          <a:xfrm>
            <a:off x="1066800" y="377825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p=arr</a:t>
            </a:r>
          </a:p>
        </p:txBody>
      </p:sp>
      <p:sp>
        <p:nvSpPr>
          <p:cNvPr id="98715" name="AutoShape 411"/>
          <p:cNvSpPr>
            <a:spLocks/>
          </p:cNvSpPr>
          <p:nvPr/>
        </p:nvSpPr>
        <p:spPr bwMode="auto">
          <a:xfrm rot="-5400000">
            <a:off x="2895600" y="3314700"/>
            <a:ext cx="266700" cy="876300"/>
          </a:xfrm>
          <a:prstGeom prst="rightBrace">
            <a:avLst>
              <a:gd name="adj1" fmla="val 273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98716" name="Text Box 412"/>
          <p:cNvSpPr txBox="1">
            <a:spLocks noChangeArrowheads="1"/>
          </p:cNvSpPr>
          <p:nvPr/>
        </p:nvSpPr>
        <p:spPr bwMode="auto">
          <a:xfrm>
            <a:off x="2667000" y="33591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b="1"/>
              <a:t>1012</a:t>
            </a:r>
          </a:p>
        </p:txBody>
      </p:sp>
      <p:pic>
        <p:nvPicPr>
          <p:cNvPr id="98717" name="Picture 4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124200"/>
            <a:ext cx="43243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925" name="AutoShape 414"/>
          <p:cNvSpPr>
            <a:spLocks noChangeArrowheads="1"/>
          </p:cNvSpPr>
          <p:nvPr/>
        </p:nvSpPr>
        <p:spPr bwMode="auto">
          <a:xfrm>
            <a:off x="304800" y="762000"/>
            <a:ext cx="914400" cy="457200"/>
          </a:xfrm>
          <a:prstGeom prst="lightningBol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99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451DE270-425D-4BB4-9CE6-8196689BF833}" type="slidenum">
              <a:rPr lang="he-IL" smtClean="0">
                <a:cs typeface="Arial" charset="0"/>
              </a:rPr>
              <a:pPr algn="r" rtl="1"/>
              <a:t>27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98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98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8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98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9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98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98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98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98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983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9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9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9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9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9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9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98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98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98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9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9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98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983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9" dur="500"/>
                                        <p:tgtEl>
                                          <p:spTgt spid="9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987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987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987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9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9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5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8" dur="500"/>
                                        <p:tgtEl>
                                          <p:spTgt spid="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1" dur="500"/>
                                        <p:tgtEl>
                                          <p:spTgt spid="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6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1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2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7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8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9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4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5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9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9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9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1" dur="indefinite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5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987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9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9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5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6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7" dur="indefinite"/>
                                        <p:tgtEl>
                                          <p:spTgt spid="987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1" dur="indefinite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2" dur="indefinite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3" dur="indefinite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1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4" dur="500"/>
                                        <p:tgtEl>
                                          <p:spTgt spid="98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7" dur="500"/>
                                        <p:tgtEl>
                                          <p:spTgt spid="98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0" dur="500"/>
                                        <p:tgtEl>
                                          <p:spTgt spid="98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3" dur="500"/>
                                        <p:tgtEl>
                                          <p:spTgt spid="9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6" dur="500"/>
                                        <p:tgtEl>
                                          <p:spTgt spid="9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9" dur="500"/>
                                        <p:tgtEl>
                                          <p:spTgt spid="98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3" dur="500"/>
                                        <p:tgtEl>
                                          <p:spTgt spid="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7" dur="indefinite"/>
                                        <p:tgtEl>
                                          <p:spTgt spid="98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28" dur="indefinite"/>
                                        <p:tgtEl>
                                          <p:spTgt spid="98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9" dur="indefinite"/>
                                        <p:tgtEl>
                                          <p:spTgt spid="983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30" grpId="0"/>
      <p:bldP spid="98330" grpId="1"/>
      <p:bldP spid="98330" grpId="2"/>
      <p:bldP spid="98366" grpId="0"/>
      <p:bldP spid="98366" grpId="1"/>
      <p:bldP spid="98367" grpId="0"/>
      <p:bldP spid="98367" grpId="1"/>
      <p:bldP spid="98367" grpId="2"/>
      <p:bldP spid="98367" grpId="3"/>
      <p:bldP spid="98367" grpId="4"/>
      <p:bldP spid="98368" grpId="0"/>
      <p:bldP spid="98368" grpId="1"/>
      <p:bldP spid="98368" grpId="2"/>
      <p:bldP spid="98368" grpId="3"/>
      <p:bldP spid="98538" grpId="0" animBg="1"/>
      <p:bldP spid="98539" grpId="0"/>
      <p:bldP spid="98711" grpId="0"/>
      <p:bldP spid="98711" grpId="1"/>
      <p:bldP spid="98712" grpId="0"/>
      <p:bldP spid="98712" grpId="1"/>
      <p:bldP spid="98712" grpId="2"/>
      <p:bldP spid="98712" grpId="3"/>
      <p:bldP spid="98713" grpId="0"/>
      <p:bldP spid="98713" grpId="1"/>
      <p:bldP spid="98713" grpId="2"/>
      <p:bldP spid="98713" grpId="3"/>
      <p:bldP spid="98713" grpId="4"/>
      <p:bldP spid="98714" grpId="0"/>
      <p:bldP spid="98714" grpId="1"/>
      <p:bldP spid="98715" grpId="0" animBg="1"/>
      <p:bldP spid="987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92964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printArraySize(int* arr)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  <a:endParaRPr lang="en-US" sz="18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    int size;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cout &lt;&lt; "in function: sizeof(arr)= “ &lt;&lt; sizeof(arr) &lt;&lt; endl;</a:t>
            </a: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size = sizeof(arr)/sizeof(arr[0]);</a:t>
            </a:r>
          </a:p>
          <a:p>
            <a:pPr algn="l" rtl="0">
              <a:buFont typeface="Wingdings" pitchFamily="2" charset="2"/>
              <a:buNone/>
            </a:pP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</a:t>
            </a:r>
            <a:r>
              <a:rPr lang="en-US" sz="1800" smtClean="0"/>
              <a:t>"in function: size = “ &lt;&lt; size &lt;&lt; endl;</a:t>
            </a: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int arr[] = {4,2,8};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cout &lt;&lt; </a:t>
            </a:r>
            <a:r>
              <a:rPr lang="en-US" sz="1800" smtClean="0"/>
              <a:t>"in main: sizeof(arr)= “ &lt;&lt; sizeof(arr) &lt;&lt; endl;</a:t>
            </a:r>
            <a:endParaRPr lang="en-US" sz="18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printArraySize(arr);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smtClean="0"/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>
            <a:off x="4419600" y="1524000"/>
            <a:ext cx="4419600" cy="1828800"/>
          </a:xfrm>
          <a:prstGeom prst="wedgeRectCallout">
            <a:avLst>
              <a:gd name="adj1" fmla="val -92315"/>
              <a:gd name="adj2" fmla="val 52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arr</a:t>
            </a:r>
            <a:r>
              <a:rPr lang="he-IL" b="1">
                <a:solidFill>
                  <a:schemeClr val="bg1"/>
                </a:solidFill>
              </a:rPr>
              <a:t> הוא מטיפוס כתובת, וגודלו של משתנה מטיפוס כתובת הוא תמיד 4 בתים...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לכן כאשר מתייחסים לשם המערך בפונקציה לא ניתן לדעת את גודלו!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רק בפונקציה שבה מוקצה שטח הזיכרון של המערך ניתן לדעת את גודלו ע"י </a:t>
            </a:r>
            <a:r>
              <a:rPr lang="en-US" b="1">
                <a:solidFill>
                  <a:schemeClr val="bg1"/>
                </a:solidFill>
              </a:rPr>
              <a:t>sizeof</a:t>
            </a:r>
            <a:r>
              <a:rPr lang="he-IL" b="1">
                <a:solidFill>
                  <a:schemeClr val="bg1"/>
                </a:solidFill>
              </a:rPr>
              <a:t>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מדוע צריך להעביר לפונקציה את גודל המערך (ולא להסתמך על </a:t>
            </a:r>
            <a:r>
              <a:rPr lang="en-US" sz="4000" smtClean="0"/>
              <a:t>sizeof</a:t>
            </a:r>
            <a:r>
              <a:rPr lang="he-IL" sz="4000" smtClean="0"/>
              <a:t>..)</a:t>
            </a:r>
            <a:endParaRPr lang="en-US" sz="4000" smtClean="0"/>
          </a:p>
        </p:txBody>
      </p:sp>
      <p:sp>
        <p:nvSpPr>
          <p:cNvPr id="93189" name="AutoShape 5"/>
          <p:cNvSpPr>
            <a:spLocks/>
          </p:cNvSpPr>
          <p:nvPr/>
        </p:nvSpPr>
        <p:spPr bwMode="auto">
          <a:xfrm rot="5400000">
            <a:off x="1790700" y="3314700"/>
            <a:ext cx="304800" cy="1295400"/>
          </a:xfrm>
          <a:prstGeom prst="rightBrace">
            <a:avLst>
              <a:gd name="adj1" fmla="val 357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he-IL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752600" y="40386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3191" name="AutoShape 7"/>
          <p:cNvSpPr>
            <a:spLocks/>
          </p:cNvSpPr>
          <p:nvPr/>
        </p:nvSpPr>
        <p:spPr bwMode="auto">
          <a:xfrm rot="16200000" flipH="1">
            <a:off x="3332162" y="3221038"/>
            <a:ext cx="269875" cy="1600200"/>
          </a:xfrm>
          <a:prstGeom prst="rightBrace">
            <a:avLst>
              <a:gd name="adj1" fmla="val 42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>
              <a:defRPr/>
            </a:pPr>
            <a:endParaRPr lang="he-IL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352800" y="40386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07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1EC89C9-84BC-4385-BB7E-C50F6A7CB966}" type="slidenum">
              <a:rPr lang="he-IL" smtClean="0">
                <a:cs typeface="Arial" charset="0"/>
              </a:rPr>
              <a:pPr algn="r" rtl="1"/>
              <a:t>28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8213" y="4876800"/>
            <a:ext cx="38719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 animBg="1"/>
      <p:bldP spid="93189" grpId="0" animBg="1"/>
      <p:bldP spid="93190" grpId="0"/>
      <p:bldP spid="93191" grpId="0" animBg="1"/>
      <p:bldP spid="931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מימוש הפונקציה </a:t>
            </a:r>
            <a:r>
              <a:rPr lang="en-US" smtClean="0"/>
              <a:t> strlen</a:t>
            </a:r>
            <a:r>
              <a:rPr lang="he-IL" smtClean="0"/>
              <a:t>(1)</a:t>
            </a:r>
            <a:endParaRPr 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876800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int myStrlen(char str</a:t>
            </a:r>
            <a:r>
              <a:rPr lang="en-US" sz="2000" smtClean="0"/>
              <a:t>[]</a:t>
            </a:r>
            <a:r>
              <a:rPr lang="en-US" sz="2000" noProof="1" smtClean="0"/>
              <a:t>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len = 0;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for (</a:t>
            </a:r>
            <a:r>
              <a:rPr lang="en-US" sz="2000" smtClean="0"/>
              <a:t> </a:t>
            </a:r>
            <a:r>
              <a:rPr lang="en-US" sz="2000" noProof="1" smtClean="0"/>
              <a:t> ; </a:t>
            </a:r>
            <a:r>
              <a:rPr lang="en-US" sz="2000" smtClean="0"/>
              <a:t>               </a:t>
            </a:r>
            <a:r>
              <a:rPr lang="en-US" sz="2000" noProof="1" smtClean="0"/>
              <a:t>; </a:t>
            </a:r>
            <a:r>
              <a:rPr lang="en-US" sz="2000" smtClean="0"/>
              <a:t>        )</a:t>
            </a: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	len++;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return len;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char str[4] = "Hi";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cout &lt;&lt; "The len of |” &lt;&lt; str &lt;&lt; “| is “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	&lt;&lt;                         &lt;&lt; endl</a:t>
            </a:r>
            <a:endParaRPr lang="he-IL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he-IL" sz="2000" noProof="1" smtClean="0"/>
              <a:t>}</a:t>
            </a:r>
            <a:endParaRPr lang="en-US" sz="2000" smtClean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943600" y="43434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07566" name="Group 46"/>
          <p:cNvGraphicFramePr>
            <a:graphicFrameLocks noGrp="1"/>
          </p:cNvGraphicFramePr>
          <p:nvPr/>
        </p:nvGraphicFramePr>
        <p:xfrm>
          <a:off x="6477000" y="3276600"/>
          <a:ext cx="2514600" cy="10969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586" name="Group 66"/>
          <p:cNvGraphicFramePr>
            <a:graphicFrameLocks noGrp="1"/>
          </p:cNvGraphicFramePr>
          <p:nvPr/>
        </p:nvGraphicFramePr>
        <p:xfrm>
          <a:off x="6477000" y="3276600"/>
          <a:ext cx="2514600" cy="10969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604" name="Text Box 84"/>
          <p:cNvSpPr txBox="1">
            <a:spLocks noChangeArrowheads="1"/>
          </p:cNvSpPr>
          <p:nvPr/>
        </p:nvSpPr>
        <p:spPr bwMode="auto">
          <a:xfrm>
            <a:off x="1905000" y="5622925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noProof="1">
                <a:latin typeface="Verdana" pitchFamily="34" charset="0"/>
              </a:rPr>
              <a:t>myStrlen(str)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107605" name="Text Box 85"/>
          <p:cNvSpPr txBox="1">
            <a:spLocks noChangeArrowheads="1"/>
          </p:cNvSpPr>
          <p:nvPr/>
        </p:nvSpPr>
        <p:spPr bwMode="auto">
          <a:xfrm>
            <a:off x="5943600" y="26050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myStrlen</a:t>
            </a:r>
          </a:p>
        </p:txBody>
      </p:sp>
      <p:graphicFrame>
        <p:nvGraphicFramePr>
          <p:cNvPr id="107779" name="Group 259"/>
          <p:cNvGraphicFramePr>
            <a:graphicFrameLocks noGrp="1"/>
          </p:cNvGraphicFramePr>
          <p:nvPr/>
        </p:nvGraphicFramePr>
        <p:xfrm>
          <a:off x="6096000" y="18605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len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778" name="Group 258"/>
          <p:cNvGraphicFramePr>
            <a:graphicFrameLocks noGrp="1"/>
          </p:cNvGraphicFramePr>
          <p:nvPr/>
        </p:nvGraphicFramePr>
        <p:xfrm>
          <a:off x="6096000" y="18605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len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7679" name="Text Box 159"/>
          <p:cNvSpPr txBox="1">
            <a:spLocks noChangeArrowheads="1"/>
          </p:cNvSpPr>
          <p:nvPr/>
        </p:nvSpPr>
        <p:spPr bwMode="auto">
          <a:xfrm>
            <a:off x="1600200" y="260508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*str != ‘\0’</a:t>
            </a:r>
          </a:p>
        </p:txBody>
      </p:sp>
      <p:sp>
        <p:nvSpPr>
          <p:cNvPr id="107680" name="Text Box 160"/>
          <p:cNvSpPr txBox="1">
            <a:spLocks noChangeArrowheads="1"/>
          </p:cNvSpPr>
          <p:nvPr/>
        </p:nvSpPr>
        <p:spPr bwMode="auto">
          <a:xfrm>
            <a:off x="3200400" y="2590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str++</a:t>
            </a:r>
          </a:p>
        </p:txBody>
      </p:sp>
      <p:graphicFrame>
        <p:nvGraphicFramePr>
          <p:cNvPr id="107776" name="Group 256"/>
          <p:cNvGraphicFramePr>
            <a:graphicFrameLocks noGrp="1"/>
          </p:cNvGraphicFramePr>
          <p:nvPr/>
        </p:nvGraphicFramePr>
        <p:xfrm>
          <a:off x="6096000" y="18605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len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775" name="Group 255"/>
          <p:cNvGraphicFramePr>
            <a:graphicFrameLocks noGrp="1"/>
          </p:cNvGraphicFramePr>
          <p:nvPr/>
        </p:nvGraphicFramePr>
        <p:xfrm>
          <a:off x="6096000" y="18605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len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774" name="Group 254"/>
          <p:cNvGraphicFramePr>
            <a:graphicFrameLocks noGrp="1"/>
          </p:cNvGraphicFramePr>
          <p:nvPr/>
        </p:nvGraphicFramePr>
        <p:xfrm>
          <a:off x="6096000" y="18605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len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773" name="Group 253"/>
          <p:cNvGraphicFramePr>
            <a:graphicFrameLocks noGrp="1"/>
          </p:cNvGraphicFramePr>
          <p:nvPr/>
        </p:nvGraphicFramePr>
        <p:xfrm>
          <a:off x="6096000" y="18605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len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865" name="Picture 2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5981700"/>
            <a:ext cx="4267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780" name="AutoShape 260"/>
          <p:cNvSpPr>
            <a:spLocks noChangeArrowheads="1"/>
          </p:cNvSpPr>
          <p:nvPr/>
        </p:nvSpPr>
        <p:spPr bwMode="auto">
          <a:xfrm>
            <a:off x="2590800" y="3352800"/>
            <a:ext cx="3581400" cy="1219200"/>
          </a:xfrm>
          <a:prstGeom prst="wedgeRectCallout">
            <a:avLst>
              <a:gd name="adj1" fmla="val -17551"/>
              <a:gd name="adj2" fmla="val -8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he-IL" b="1">
                <a:solidFill>
                  <a:schemeClr val="bg1"/>
                </a:solidFill>
              </a:rPr>
              <a:t>בפונקציה כן מותר לבצע ++ על שם המערך, שכן פה מתייחסים לתוכנו של משתנה, ולא משנים את כתובתו הפיזית של המערך!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18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70B79DBC-1FF6-431B-9688-E206B83BA997}" type="slidenum">
              <a:rPr lang="he-IL" smtClean="0">
                <a:cs typeface="Arial" charset="0"/>
              </a:rPr>
              <a:pPr algn="r" rtl="1"/>
              <a:t>29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0760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0760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0760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0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0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0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7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7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0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0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0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10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107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107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107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9" dur="500"/>
                                        <p:tgtEl>
                                          <p:spTgt spid="107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2" dur="500"/>
                                        <p:tgtEl>
                                          <p:spTgt spid="107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5" dur="500"/>
                                        <p:tgtEl>
                                          <p:spTgt spid="107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107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07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604" grpId="0"/>
      <p:bldP spid="107604" grpId="1"/>
      <p:bldP spid="107605" grpId="0"/>
      <p:bldP spid="107605" grpId="1"/>
      <p:bldP spid="107605" grpId="2"/>
      <p:bldP spid="107679" grpId="0"/>
      <p:bldP spid="107679" grpId="1"/>
      <p:bldP spid="107679" grpId="2"/>
      <p:bldP spid="107679" grpId="3"/>
      <p:bldP spid="107680" grpId="0" build="allAtOnce"/>
      <p:bldP spid="107680" grpId="1" build="allAtOnce"/>
      <p:bldP spid="1077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13" name="Rectangle 77"/>
          <p:cNvSpPr>
            <a:spLocks noChangeArrowheads="1"/>
          </p:cNvSpPr>
          <p:nvPr/>
        </p:nvSpPr>
        <p:spPr bwMode="auto">
          <a:xfrm>
            <a:off x="228600" y="2209800"/>
            <a:ext cx="739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2800">
              <a:latin typeface="Verdana" pitchFamily="34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void main()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{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int arr[] = {4,2,8};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	</a:t>
            </a:r>
            <a:r>
              <a:rPr lang="en-US" sz="2000"/>
              <a:t>cout &lt;&lt; "In main1: The array starts at " &lt;&lt; arr &lt;&lt; endl;</a:t>
            </a:r>
            <a:endParaRPr lang="en-US" sz="2000">
              <a:latin typeface="Verdana" pitchFamily="34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>
                <a:latin typeface="Verdana" pitchFamily="34" charset="0"/>
              </a:rPr>
              <a:t>	</a:t>
            </a:r>
            <a:r>
              <a:rPr lang="en-US" sz="2000"/>
              <a:t>cout &lt;&lt; "In main2: The array starts at " &lt;&lt; &amp;arr &lt;&lt; endl;</a:t>
            </a:r>
            <a:endParaRPr lang="en-US" noProof="1">
              <a:latin typeface="Verdana" pitchFamily="34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noProof="1">
                <a:latin typeface="Verdana" pitchFamily="34" charset="0"/>
              </a:rPr>
              <a:t>}</a:t>
            </a:r>
            <a:endParaRPr lang="he-IL" sz="200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endParaRPr lang="he-IL" sz="2400">
              <a:latin typeface="Verdana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הקשר בין מערך וכתובת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mtClean="0"/>
              <a:t>כאשר פונים למשתנה רגיל מקבלים את הערך בתא</a:t>
            </a:r>
          </a:p>
          <a:p>
            <a:r>
              <a:rPr lang="he-IL" smtClean="0"/>
              <a:t>כאשר פונים למערך, מקבלים את כתובת תחילת המערך</a:t>
            </a:r>
          </a:p>
          <a:p>
            <a:pPr algn="l" rtl="0">
              <a:buFont typeface="Wingdings" pitchFamily="2" charset="2"/>
              <a:buNone/>
            </a:pPr>
            <a:endParaRPr lang="he-IL" sz="2000" noProof="1" smtClean="0"/>
          </a:p>
        </p:txBody>
      </p:sp>
      <p:sp>
        <p:nvSpPr>
          <p:cNvPr id="65568" name="Rectangle 32"/>
          <p:cNvSpPr>
            <a:spLocks noChangeArrowheads="1"/>
          </p:cNvSpPr>
          <p:nvPr/>
        </p:nvSpPr>
        <p:spPr bwMode="auto">
          <a:xfrm>
            <a:off x="3733800" y="3124200"/>
            <a:ext cx="510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he-IL" b="1">
                <a:solidFill>
                  <a:schemeClr val="bg1"/>
                </a:solidFill>
              </a:rPr>
              <a:t>פניה לשם המערך נותנת לנו את כתובת ההתחלה שלו!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 flipH="1">
            <a:off x="5715000" y="3581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606" name="Group 70"/>
          <p:cNvGraphicFramePr>
            <a:graphicFrameLocks noGrp="1"/>
          </p:cNvGraphicFramePr>
          <p:nvPr>
            <p:ph sz="half" idx="2"/>
          </p:nvPr>
        </p:nvGraphicFramePr>
        <p:xfrm>
          <a:off x="6858000" y="5257800"/>
          <a:ext cx="2133600" cy="1097280"/>
        </p:xfrm>
        <a:graphic>
          <a:graphicData uri="http://schemas.openxmlformats.org/drawingml/2006/table">
            <a:tbl>
              <a:tblPr/>
              <a:tblGrid>
                <a:gridCol w="990600"/>
                <a:gridCol w="533400"/>
                <a:gridCol w="609600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07" name="Text Box 71"/>
          <p:cNvSpPr txBox="1">
            <a:spLocks noChangeArrowheads="1"/>
          </p:cNvSpPr>
          <p:nvPr/>
        </p:nvSpPr>
        <p:spPr bwMode="auto">
          <a:xfrm>
            <a:off x="76200" y="51054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 noProof="1"/>
              <a:t>In main: The array starts at </a:t>
            </a:r>
            <a:r>
              <a:rPr lang="en-US"/>
              <a:t>1000</a:t>
            </a:r>
          </a:p>
        </p:txBody>
      </p:sp>
      <p:pic>
        <p:nvPicPr>
          <p:cNvPr id="65608" name="Picture 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513388"/>
            <a:ext cx="56388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609" name="Text Box 73"/>
          <p:cNvSpPr txBox="1">
            <a:spLocks noChangeArrowheads="1"/>
          </p:cNvSpPr>
          <p:nvPr/>
        </p:nvSpPr>
        <p:spPr bwMode="auto">
          <a:xfrm>
            <a:off x="7315200" y="42052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b="1"/>
              <a:t>ואפשר גם כך:</a:t>
            </a:r>
            <a:endParaRPr lang="en-US" b="1"/>
          </a:p>
        </p:txBody>
      </p:sp>
      <p:sp>
        <p:nvSpPr>
          <p:cNvPr id="65610" name="Rectangle 74"/>
          <p:cNvSpPr>
            <a:spLocks noChangeArrowheads="1"/>
          </p:cNvSpPr>
          <p:nvPr/>
        </p:nvSpPr>
        <p:spPr bwMode="auto">
          <a:xfrm>
            <a:off x="4724400" y="47244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פניה לכתובת של </a:t>
            </a:r>
            <a:r>
              <a:rPr lang="en-US" b="1">
                <a:solidFill>
                  <a:schemeClr val="bg1"/>
                </a:solidFill>
              </a:rPr>
              <a:t>arr</a:t>
            </a:r>
          </a:p>
        </p:txBody>
      </p:sp>
      <p:sp>
        <p:nvSpPr>
          <p:cNvPr id="65611" name="Line 75"/>
          <p:cNvSpPr>
            <a:spLocks noChangeShapeType="1"/>
          </p:cNvSpPr>
          <p:nvPr/>
        </p:nvSpPr>
        <p:spPr bwMode="auto">
          <a:xfrm flipH="1" flipV="1">
            <a:off x="5791200" y="449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D63D90AB-0A74-4AFD-86E1-9354A3CBBE6D}" type="slidenum">
              <a:rPr lang="he-IL" smtClean="0">
                <a:cs typeface="Arial" charset="0"/>
              </a:rPr>
              <a:pPr algn="r" rtl="1"/>
              <a:t>3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5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5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5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5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8" grpId="0" animBg="1"/>
      <p:bldP spid="65570" grpId="0" animBg="1"/>
      <p:bldP spid="65607" grpId="0"/>
      <p:bldP spid="65609" grpId="0"/>
      <p:bldP spid="65610" grpId="0" animBg="1"/>
      <p:bldP spid="656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מימוש הפונקציה </a:t>
            </a:r>
            <a:r>
              <a:rPr lang="en-US" smtClean="0"/>
              <a:t>strlen</a:t>
            </a:r>
            <a:r>
              <a:rPr lang="he-IL" smtClean="0"/>
              <a:t> (2)</a:t>
            </a:r>
            <a:endParaRPr lang="en-US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int myStrlen(char str</a:t>
            </a:r>
            <a:r>
              <a:rPr lang="en-US" sz="2000" smtClean="0"/>
              <a:t>[]</a:t>
            </a:r>
            <a:r>
              <a:rPr lang="en-US" sz="2000" noProof="1" smtClean="0"/>
              <a:t>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2000" noProof="1" smtClean="0"/>
              <a:t>char* p;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for (</a:t>
            </a:r>
            <a:r>
              <a:rPr lang="en-US" sz="2000" smtClean="0"/>
              <a:t>        </a:t>
            </a:r>
            <a:r>
              <a:rPr lang="en-US" sz="2000" noProof="1" smtClean="0"/>
              <a:t>; </a:t>
            </a:r>
            <a:r>
              <a:rPr lang="en-US" sz="2000" smtClean="0"/>
              <a:t>    </a:t>
            </a:r>
            <a:r>
              <a:rPr lang="en-US" sz="2000" noProof="1" smtClean="0"/>
              <a:t> ; </a:t>
            </a:r>
            <a:r>
              <a:rPr lang="en-US" sz="2000" smtClean="0"/>
              <a:t>      </a:t>
            </a:r>
            <a:r>
              <a:rPr lang="en-US" sz="2000" noProof="1" smtClean="0"/>
              <a:t>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return p-str;</a:t>
            </a:r>
            <a:endParaRPr lang="en-US" sz="20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char str[4] = "Hi";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cout &lt;&lt; "The len of |” &lt;&lt; str &lt;&lt; “| is “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	&lt;&lt;                         &lt;&lt; endl;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he-IL" sz="2000" noProof="1" smtClean="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943600" y="43434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10597" name="Group 5"/>
          <p:cNvGraphicFramePr>
            <a:graphicFrameLocks noGrp="1"/>
          </p:cNvGraphicFramePr>
          <p:nvPr/>
        </p:nvGraphicFramePr>
        <p:xfrm>
          <a:off x="6477000" y="3276600"/>
          <a:ext cx="2514600" cy="10969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0614" name="Group 22"/>
          <p:cNvGraphicFramePr>
            <a:graphicFrameLocks noGrp="1"/>
          </p:cNvGraphicFramePr>
          <p:nvPr/>
        </p:nvGraphicFramePr>
        <p:xfrm>
          <a:off x="6477000" y="3276600"/>
          <a:ext cx="2514600" cy="10969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31" name="Text Box 39"/>
          <p:cNvSpPr txBox="1">
            <a:spLocks noChangeArrowheads="1"/>
          </p:cNvSpPr>
          <p:nvPr/>
        </p:nvSpPr>
        <p:spPr bwMode="auto">
          <a:xfrm>
            <a:off x="2057400" y="5318125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 noProof="1">
                <a:latin typeface="Verdana" pitchFamily="34" charset="0"/>
              </a:rPr>
              <a:t>myStrlen(str)</a:t>
            </a:r>
            <a:endParaRPr lang="en-US" sz="2000">
              <a:latin typeface="Verdana" pitchFamily="34" charset="0"/>
            </a:endParaRPr>
          </a:p>
        </p:txBody>
      </p:sp>
      <p:sp>
        <p:nvSpPr>
          <p:cNvPr id="110632" name="Text Box 40"/>
          <p:cNvSpPr txBox="1">
            <a:spLocks noChangeArrowheads="1"/>
          </p:cNvSpPr>
          <p:nvPr/>
        </p:nvSpPr>
        <p:spPr bwMode="auto">
          <a:xfrm>
            <a:off x="5943600" y="26050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myStrlen</a:t>
            </a:r>
          </a:p>
        </p:txBody>
      </p:sp>
      <p:graphicFrame>
        <p:nvGraphicFramePr>
          <p:cNvPr id="110756" name="Group 164"/>
          <p:cNvGraphicFramePr>
            <a:graphicFrameLocks noGrp="1"/>
          </p:cNvGraphicFramePr>
          <p:nvPr/>
        </p:nvGraphicFramePr>
        <p:xfrm>
          <a:off x="6172200" y="19367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84" name="Text Box 92"/>
          <p:cNvSpPr txBox="1">
            <a:spLocks noChangeArrowheads="1"/>
          </p:cNvSpPr>
          <p:nvPr/>
        </p:nvSpPr>
        <p:spPr bwMode="auto">
          <a:xfrm>
            <a:off x="1219200" y="2590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p=str</a:t>
            </a:r>
          </a:p>
        </p:txBody>
      </p:sp>
      <p:sp>
        <p:nvSpPr>
          <p:cNvPr id="110685" name="Text Box 93"/>
          <p:cNvSpPr txBox="1">
            <a:spLocks noChangeArrowheads="1"/>
          </p:cNvSpPr>
          <p:nvPr/>
        </p:nvSpPr>
        <p:spPr bwMode="auto">
          <a:xfrm>
            <a:off x="2133600" y="2590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*p</a:t>
            </a:r>
          </a:p>
        </p:txBody>
      </p:sp>
      <p:sp>
        <p:nvSpPr>
          <p:cNvPr id="110686" name="Text Box 94"/>
          <p:cNvSpPr txBox="1">
            <a:spLocks noChangeArrowheads="1"/>
          </p:cNvSpPr>
          <p:nvPr/>
        </p:nvSpPr>
        <p:spPr bwMode="auto">
          <a:xfrm>
            <a:off x="2743200" y="26050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p++</a:t>
            </a:r>
          </a:p>
        </p:txBody>
      </p:sp>
      <p:pic>
        <p:nvPicPr>
          <p:cNvPr id="32825" name="Picture 1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791200"/>
            <a:ext cx="4267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0773" name="Group 181"/>
          <p:cNvGraphicFramePr>
            <a:graphicFrameLocks noGrp="1"/>
          </p:cNvGraphicFramePr>
          <p:nvPr/>
        </p:nvGraphicFramePr>
        <p:xfrm>
          <a:off x="6172200" y="19367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786" name="AutoShape 194"/>
          <p:cNvSpPr>
            <a:spLocks noChangeArrowheads="1"/>
          </p:cNvSpPr>
          <p:nvPr/>
        </p:nvSpPr>
        <p:spPr bwMode="auto">
          <a:xfrm>
            <a:off x="3124200" y="1981200"/>
            <a:ext cx="2286000" cy="457200"/>
          </a:xfrm>
          <a:prstGeom prst="wedgeRectCallout">
            <a:avLst>
              <a:gd name="adj1" fmla="val -67917"/>
              <a:gd name="adj2" fmla="val 767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שקול ל:  </a:t>
            </a:r>
            <a:r>
              <a:rPr lang="en-US" b="1">
                <a:solidFill>
                  <a:schemeClr val="bg1"/>
                </a:solidFill>
              </a:rPr>
              <a:t>*p != ‘\0’</a:t>
            </a:r>
          </a:p>
        </p:txBody>
      </p:sp>
      <p:graphicFrame>
        <p:nvGraphicFramePr>
          <p:cNvPr id="110788" name="Group 196"/>
          <p:cNvGraphicFramePr>
            <a:graphicFrameLocks noGrp="1"/>
          </p:cNvGraphicFramePr>
          <p:nvPr/>
        </p:nvGraphicFramePr>
        <p:xfrm>
          <a:off x="6172200" y="19367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0802" name="Group 210"/>
          <p:cNvGraphicFramePr>
            <a:graphicFrameLocks noGrp="1"/>
          </p:cNvGraphicFramePr>
          <p:nvPr/>
        </p:nvGraphicFramePr>
        <p:xfrm>
          <a:off x="6172200" y="1936750"/>
          <a:ext cx="2895600" cy="731838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815" name="Text Box 223"/>
          <p:cNvSpPr txBox="1">
            <a:spLocks noChangeArrowheads="1"/>
          </p:cNvSpPr>
          <p:nvPr/>
        </p:nvSpPr>
        <p:spPr bwMode="auto">
          <a:xfrm>
            <a:off x="2514600" y="29718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>
                <a:solidFill>
                  <a:srgbClr val="009900"/>
                </a:solidFill>
              </a:rPr>
              <a:t>// returns: 2</a:t>
            </a:r>
          </a:p>
        </p:txBody>
      </p:sp>
      <p:sp>
        <p:nvSpPr>
          <p:cNvPr id="3286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0653A8A-0960-434D-9DBA-F2D55541964D}" type="slidenum">
              <a:rPr lang="he-IL" smtClean="0">
                <a:cs typeface="Arial" charset="0"/>
              </a:rPr>
              <a:pPr algn="r" rtl="1"/>
              <a:t>30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1068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1068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1068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1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1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1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1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11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1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1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1068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10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110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110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10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500"/>
                                        <p:tgtEl>
                                          <p:spTgt spid="110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1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631" grpId="0"/>
      <p:bldP spid="110632" grpId="0"/>
      <p:bldP spid="110632" grpId="1"/>
      <p:bldP spid="110684" grpId="0"/>
      <p:bldP spid="110684" grpId="1"/>
      <p:bldP spid="110685" grpId="0"/>
      <p:bldP spid="110685" grpId="1"/>
      <p:bldP spid="110685" grpId="2"/>
      <p:bldP spid="110685" grpId="3"/>
      <p:bldP spid="110686" grpId="0" build="allAtOnce"/>
      <p:bldP spid="110686" grpId="1" build="allAtOnce"/>
      <p:bldP spid="11078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myStrcpy(char* dest, char* src)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while (*</a:t>
            </a:r>
            <a:r>
              <a:rPr lang="en-US" sz="1600" smtClean="0"/>
              <a:t>src</a:t>
            </a:r>
            <a:r>
              <a:rPr lang="en-US" sz="1600" noProof="1" smtClean="0"/>
              <a:t> != '\0')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*dest = *</a:t>
            </a:r>
            <a:r>
              <a:rPr lang="en-US" sz="1600" smtClean="0"/>
              <a:t>src</a:t>
            </a:r>
            <a:r>
              <a:rPr lang="en-US" sz="16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dest++;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src</a:t>
            </a:r>
            <a:r>
              <a:rPr lang="en-US" sz="1600" noProof="1" smtClean="0"/>
              <a:t>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*dest = '\0';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char str1[4] = "Hi", str2[4];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"Before copy: str1=|” &lt;&lt; str1 &lt;&lt; “|, str2=|” &lt;&lt; str2 &lt;&lt; “|\n”;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myStrcpy(str2, str1);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“After copy: str1=|” &lt;&lt; str1 &lt;&lt; “|, str2=|” &lt;&lt; str2 &lt;&lt; “|\n”;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מימוש </a:t>
            </a:r>
            <a:r>
              <a:rPr lang="en-US" smtClean="0"/>
              <a:t>strcpy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715000"/>
            <a:ext cx="57150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096000" y="4586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04511" name="Group 63"/>
          <p:cNvGraphicFramePr>
            <a:graphicFrameLocks noGrp="1"/>
          </p:cNvGraphicFramePr>
          <p:nvPr/>
        </p:nvGraphicFramePr>
        <p:xfrm>
          <a:off x="6553200" y="1676400"/>
          <a:ext cx="2514600" cy="29257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551" name="Group 103"/>
          <p:cNvGraphicFramePr>
            <a:graphicFrameLocks noGrp="1"/>
          </p:cNvGraphicFramePr>
          <p:nvPr/>
        </p:nvGraphicFramePr>
        <p:xfrm>
          <a:off x="6553200" y="1676400"/>
          <a:ext cx="2514600" cy="29257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588" name="Text Box 140"/>
          <p:cNvSpPr txBox="1">
            <a:spLocks noChangeArrowheads="1"/>
          </p:cNvSpPr>
          <p:nvPr/>
        </p:nvSpPr>
        <p:spPr bwMode="auto">
          <a:xfrm>
            <a:off x="3048000" y="41910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myStrcpy</a:t>
            </a:r>
          </a:p>
        </p:txBody>
      </p:sp>
      <p:graphicFrame>
        <p:nvGraphicFramePr>
          <p:cNvPr id="104795" name="Group 347"/>
          <p:cNvGraphicFramePr>
            <a:graphicFrameLocks noGrp="1"/>
          </p:cNvGraphicFramePr>
          <p:nvPr/>
        </p:nvGraphicFramePr>
        <p:xfrm>
          <a:off x="3505200" y="3460750"/>
          <a:ext cx="2667000" cy="731838"/>
        </p:xfrm>
        <a:graphic>
          <a:graphicData uri="http://schemas.openxmlformats.org/drawingml/2006/table">
            <a:tbl>
              <a:tblPr/>
              <a:tblGrid>
                <a:gridCol w="1295400"/>
                <a:gridCol w="806450"/>
                <a:gridCol w="5651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dest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src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609" name="Group 161"/>
          <p:cNvGraphicFramePr>
            <a:graphicFrameLocks noGrp="1"/>
          </p:cNvGraphicFramePr>
          <p:nvPr/>
        </p:nvGraphicFramePr>
        <p:xfrm>
          <a:off x="6553200" y="1676400"/>
          <a:ext cx="2514600" cy="29257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794" name="Group 346"/>
          <p:cNvGraphicFramePr>
            <a:graphicFrameLocks noGrp="1"/>
          </p:cNvGraphicFramePr>
          <p:nvPr/>
        </p:nvGraphicFramePr>
        <p:xfrm>
          <a:off x="3505200" y="3460750"/>
          <a:ext cx="2667000" cy="731838"/>
        </p:xfrm>
        <a:graphic>
          <a:graphicData uri="http://schemas.openxmlformats.org/drawingml/2006/table">
            <a:tbl>
              <a:tblPr/>
              <a:tblGrid>
                <a:gridCol w="1295400"/>
                <a:gridCol w="806450"/>
                <a:gridCol w="5651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dest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src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681" name="Group 233"/>
          <p:cNvGraphicFramePr>
            <a:graphicFrameLocks noGrp="1"/>
          </p:cNvGraphicFramePr>
          <p:nvPr/>
        </p:nvGraphicFramePr>
        <p:xfrm>
          <a:off x="6553200" y="1676400"/>
          <a:ext cx="2514600" cy="29257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793" name="Group 345"/>
          <p:cNvGraphicFramePr>
            <a:graphicFrameLocks noGrp="1"/>
          </p:cNvGraphicFramePr>
          <p:nvPr/>
        </p:nvGraphicFramePr>
        <p:xfrm>
          <a:off x="3505200" y="3460750"/>
          <a:ext cx="2667000" cy="731838"/>
        </p:xfrm>
        <a:graphic>
          <a:graphicData uri="http://schemas.openxmlformats.org/drawingml/2006/table">
            <a:tbl>
              <a:tblPr/>
              <a:tblGrid>
                <a:gridCol w="1295400"/>
                <a:gridCol w="806450"/>
                <a:gridCol w="5651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dest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src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735" name="Group 287"/>
          <p:cNvGraphicFramePr>
            <a:graphicFrameLocks noGrp="1"/>
          </p:cNvGraphicFramePr>
          <p:nvPr/>
        </p:nvGraphicFramePr>
        <p:xfrm>
          <a:off x="6553200" y="1676400"/>
          <a:ext cx="2514600" cy="29257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792" name="Group 344"/>
          <p:cNvGraphicFramePr>
            <a:graphicFrameLocks noGrp="1"/>
          </p:cNvGraphicFramePr>
          <p:nvPr/>
        </p:nvGraphicFramePr>
        <p:xfrm>
          <a:off x="3505200" y="3460750"/>
          <a:ext cx="2667000" cy="731838"/>
        </p:xfrm>
        <a:graphic>
          <a:graphicData uri="http://schemas.openxmlformats.org/drawingml/2006/table">
            <a:tbl>
              <a:tblPr/>
              <a:tblGrid>
                <a:gridCol w="1295400"/>
                <a:gridCol w="806450"/>
                <a:gridCol w="5651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dest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src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0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0"/>
            <a:ext cx="2133600" cy="457200"/>
          </a:xfrm>
          <a:noFill/>
        </p:spPr>
        <p:txBody>
          <a:bodyPr/>
          <a:lstStyle/>
          <a:p>
            <a:pPr rtl="1"/>
            <a:fld id="{345B7D4B-F9C5-440B-B49C-1A2076A56520}" type="slidenum">
              <a:rPr lang="he-IL" smtClean="0">
                <a:cs typeface="Arial" charset="0"/>
              </a:rPr>
              <a:pPr rtl="1"/>
              <a:t>31</a:t>
            </a:fld>
            <a:endParaRPr lang="he-IL" smtClean="0">
              <a:cs typeface="Arial" charset="0"/>
            </a:endParaRPr>
          </a:p>
          <a:p>
            <a:pPr rtl="1"/>
            <a:r>
              <a:rPr lang="en-US" smtClean="0">
                <a:cs typeface="Arial" charset="0"/>
              </a:rPr>
              <a:t>© Keren Kalif</a:t>
            </a:r>
          </a:p>
          <a:p>
            <a:pPr rtl="1"/>
            <a:endParaRPr lang="en-US" smtClean="0">
              <a:cs typeface="Arial" charset="0"/>
            </a:endParaRPr>
          </a:p>
        </p:txBody>
      </p:sp>
      <p:sp>
        <p:nvSpPr>
          <p:cNvPr id="34037" name="AutoShape 414"/>
          <p:cNvSpPr>
            <a:spLocks noChangeArrowheads="1"/>
          </p:cNvSpPr>
          <p:nvPr/>
        </p:nvSpPr>
        <p:spPr bwMode="auto">
          <a:xfrm>
            <a:off x="304800" y="762000"/>
            <a:ext cx="914400" cy="457200"/>
          </a:xfrm>
          <a:prstGeom prst="lightningBol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0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0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0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0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10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4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4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4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4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104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1" dur="500"/>
                                        <p:tgtEl>
                                          <p:spTgt spid="104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4" dur="500"/>
                                        <p:tgtEl>
                                          <p:spTgt spid="104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7" dur="500"/>
                                        <p:tgtEl>
                                          <p:spTgt spid="104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0" dur="500"/>
                                        <p:tgtEl>
                                          <p:spTgt spid="104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10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0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0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10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10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10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5" dur="5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8" dur="500"/>
                                        <p:tgtEl>
                                          <p:spTgt spid="104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10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4" dur="500"/>
                                        <p:tgtEl>
                                          <p:spTgt spid="104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7" dur="500"/>
                                        <p:tgtEl>
                                          <p:spTgt spid="104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0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3" grpId="1"/>
      <p:bldP spid="104588" grpId="0"/>
      <p:bldP spid="10458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מימוש </a:t>
            </a:r>
            <a:r>
              <a:rPr lang="en-US" smtClean="0"/>
              <a:t>strcmp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4864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 myStrcmp(char str1[], char str2[])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while (*str1 == *str2)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{</a:t>
            </a:r>
            <a:endParaRPr lang="he-IL" sz="16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he-IL" sz="1600" smtClean="0"/>
              <a:t>		</a:t>
            </a:r>
            <a:r>
              <a:rPr lang="en-US" sz="1600" noProof="1" smtClean="0"/>
              <a:t>if (*str1 == '\0')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    </a:t>
            </a:r>
            <a:r>
              <a:rPr lang="en-US" sz="1600" noProof="1" smtClean="0"/>
              <a:t>return 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str1++;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str2++;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if (*str1 &lt; *str2)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return -1;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return 1;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char str1[4] = "Hi", str2[4]="Hii";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“</a:t>
            </a:r>
            <a:r>
              <a:rPr lang="en-US" sz="1600" smtClean="0"/>
              <a:t>R</a:t>
            </a:r>
            <a:r>
              <a:rPr lang="en-US" sz="1600" noProof="1" smtClean="0"/>
              <a:t>esult of strcmp: “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&lt;&lt;                                              &lt;&lt; endl;</a:t>
            </a:r>
            <a:endParaRPr lang="he-IL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he-IL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019800" y="62626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14693" name="Group 5"/>
          <p:cNvGraphicFramePr>
            <a:graphicFrameLocks noGrp="1"/>
          </p:cNvGraphicFramePr>
          <p:nvPr/>
        </p:nvGraphicFramePr>
        <p:xfrm>
          <a:off x="6477000" y="3352800"/>
          <a:ext cx="2514600" cy="29257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731" name="Group 43"/>
          <p:cNvGraphicFramePr>
            <a:graphicFrameLocks noGrp="1"/>
          </p:cNvGraphicFramePr>
          <p:nvPr/>
        </p:nvGraphicFramePr>
        <p:xfrm>
          <a:off x="6477000" y="3352800"/>
          <a:ext cx="2514600" cy="2925763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68" name="Rectangle 80"/>
          <p:cNvSpPr>
            <a:spLocks noChangeArrowheads="1"/>
          </p:cNvSpPr>
          <p:nvPr/>
        </p:nvSpPr>
        <p:spPr bwMode="auto">
          <a:xfrm>
            <a:off x="2209800" y="6172200"/>
            <a:ext cx="2466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1600" noProof="1">
                <a:latin typeface="Verdana" pitchFamily="34" charset="0"/>
              </a:rPr>
              <a:t>myStrcmp(str2, str1))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114769" name="Text Box 81"/>
          <p:cNvSpPr txBox="1">
            <a:spLocks noChangeArrowheads="1"/>
          </p:cNvSpPr>
          <p:nvPr/>
        </p:nvSpPr>
        <p:spPr bwMode="auto">
          <a:xfrm>
            <a:off x="5029200" y="263525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myStrcmp</a:t>
            </a:r>
          </a:p>
        </p:txBody>
      </p:sp>
      <p:graphicFrame>
        <p:nvGraphicFramePr>
          <p:cNvPr id="114770" name="Group 82"/>
          <p:cNvGraphicFramePr>
            <a:graphicFrameLocks noGrp="1"/>
          </p:cNvGraphicFramePr>
          <p:nvPr/>
        </p:nvGraphicFramePr>
        <p:xfrm>
          <a:off x="5486400" y="1905000"/>
          <a:ext cx="2667000" cy="731838"/>
        </p:xfrm>
        <a:graphic>
          <a:graphicData uri="http://schemas.openxmlformats.org/drawingml/2006/table">
            <a:tbl>
              <a:tblPr/>
              <a:tblGrid>
                <a:gridCol w="1295400"/>
                <a:gridCol w="806450"/>
                <a:gridCol w="5651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784" name="Group 96"/>
          <p:cNvGraphicFramePr>
            <a:graphicFrameLocks noGrp="1"/>
          </p:cNvGraphicFramePr>
          <p:nvPr/>
        </p:nvGraphicFramePr>
        <p:xfrm>
          <a:off x="5486400" y="1905000"/>
          <a:ext cx="2667000" cy="731838"/>
        </p:xfrm>
        <a:graphic>
          <a:graphicData uri="http://schemas.openxmlformats.org/drawingml/2006/table">
            <a:tbl>
              <a:tblPr/>
              <a:tblGrid>
                <a:gridCol w="1295400"/>
                <a:gridCol w="806450"/>
                <a:gridCol w="5651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798" name="Group 110"/>
          <p:cNvGraphicFramePr>
            <a:graphicFrameLocks noGrp="1"/>
          </p:cNvGraphicFramePr>
          <p:nvPr/>
        </p:nvGraphicFramePr>
        <p:xfrm>
          <a:off x="5486400" y="1905000"/>
          <a:ext cx="2667000" cy="731838"/>
        </p:xfrm>
        <a:graphic>
          <a:graphicData uri="http://schemas.openxmlformats.org/drawingml/2006/table">
            <a:tbl>
              <a:tblPr/>
              <a:tblGrid>
                <a:gridCol w="1295400"/>
                <a:gridCol w="806450"/>
                <a:gridCol w="5651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4812" name="Picture 1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597400"/>
            <a:ext cx="40386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937" name="AutoShape 125"/>
          <p:cNvSpPr>
            <a:spLocks noChangeArrowheads="1"/>
          </p:cNvSpPr>
          <p:nvPr/>
        </p:nvSpPr>
        <p:spPr bwMode="auto">
          <a:xfrm>
            <a:off x="304800" y="762000"/>
            <a:ext cx="914400" cy="457200"/>
          </a:xfrm>
          <a:prstGeom prst="lightningBol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349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0"/>
            <a:ext cx="2133600" cy="457200"/>
          </a:xfrm>
          <a:noFill/>
        </p:spPr>
        <p:txBody>
          <a:bodyPr/>
          <a:lstStyle/>
          <a:p>
            <a:pPr rtl="1"/>
            <a:fld id="{7F059A1C-0EEE-47AC-B7D1-DD90B52EFA8F}" type="slidenum">
              <a:rPr lang="he-IL" smtClean="0">
                <a:cs typeface="Arial" charset="0"/>
              </a:rPr>
              <a:pPr rtl="1"/>
              <a:t>32</a:t>
            </a:fld>
            <a:endParaRPr lang="he-IL" smtClean="0">
              <a:cs typeface="Arial" charset="0"/>
            </a:endParaRPr>
          </a:p>
          <a:p>
            <a:pPr rtl="1"/>
            <a:r>
              <a:rPr lang="en-US" smtClean="0">
                <a:cs typeface="Arial" charset="0"/>
              </a:rPr>
              <a:t>© Keren Kalif</a:t>
            </a:r>
          </a:p>
          <a:p>
            <a:pPr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146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146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46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146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1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146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146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146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5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5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5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11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114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11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14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14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146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146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1146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146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146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146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11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768" grpId="0"/>
      <p:bldP spid="114768" grpId="1"/>
      <p:bldP spid="114769" grpId="0"/>
      <p:bldP spid="11476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דוגמא: מימוש </a:t>
            </a:r>
            <a:r>
              <a:rPr lang="en-US" smtClean="0"/>
              <a:t>strcat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9144000" cy="5105400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myStrcat(char dest[], char src[])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</a:t>
            </a:r>
            <a:r>
              <a:rPr lang="en-US" sz="2000" smtClean="0"/>
              <a:t>s</a:t>
            </a:r>
            <a:r>
              <a:rPr lang="en-US" sz="2000" noProof="1" smtClean="0"/>
              <a:t>trcpy(dest+strlen(dest), src);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</a:t>
            </a:r>
            <a:r>
              <a:rPr lang="en-US" sz="1800" noProof="1" smtClean="0"/>
              <a:t>char str1[</a:t>
            </a:r>
            <a:r>
              <a:rPr lang="he-IL" sz="1800" smtClean="0"/>
              <a:t>6</a:t>
            </a:r>
            <a:r>
              <a:rPr lang="en-US" sz="1800" noProof="1" smtClean="0"/>
              <a:t>] = "Hi", str2[</a:t>
            </a:r>
            <a:r>
              <a:rPr lang="he-IL" sz="1800" smtClean="0"/>
              <a:t>4</a:t>
            </a:r>
            <a:r>
              <a:rPr lang="en-US" sz="1800" noProof="1" smtClean="0"/>
              <a:t>]="You";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cout &lt;&lt; "Before: str1=|” &lt;&lt; str1 &lt;&lt; “|, str2=|” &lt;&lt; str2 &lt;&lt; “|\n”;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myStrcat(str1, str2);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noProof="1" smtClean="0"/>
              <a:t>	cout &lt;&lt; “After: str1=|” &lt;&lt; str1 &lt;&lt; “|, str2=|” &lt;&lt; str2 &lt;&lt; “|\n”;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6019800" y="4967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13759" name="Group 95"/>
          <p:cNvGraphicFramePr>
            <a:graphicFrameLocks noGrp="1"/>
          </p:cNvGraphicFramePr>
          <p:nvPr/>
        </p:nvGraphicFramePr>
        <p:xfrm>
          <a:off x="6553200" y="1377950"/>
          <a:ext cx="2514600" cy="3657600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1009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807" name="Group 143"/>
          <p:cNvGraphicFramePr>
            <a:graphicFrameLocks noGrp="1"/>
          </p:cNvGraphicFramePr>
          <p:nvPr/>
        </p:nvGraphicFramePr>
        <p:xfrm>
          <a:off x="6553200" y="1377950"/>
          <a:ext cx="2514600" cy="3657600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1009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853" name="Text Box 189"/>
          <p:cNvSpPr txBox="1">
            <a:spLocks noChangeArrowheads="1"/>
          </p:cNvSpPr>
          <p:nvPr/>
        </p:nvSpPr>
        <p:spPr bwMode="auto">
          <a:xfrm>
            <a:off x="3276600" y="454025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myStrcat</a:t>
            </a:r>
          </a:p>
        </p:txBody>
      </p:sp>
      <p:graphicFrame>
        <p:nvGraphicFramePr>
          <p:cNvPr id="113854" name="Group 190"/>
          <p:cNvGraphicFramePr>
            <a:graphicFrameLocks noGrp="1"/>
          </p:cNvGraphicFramePr>
          <p:nvPr/>
        </p:nvGraphicFramePr>
        <p:xfrm>
          <a:off x="3733800" y="3810000"/>
          <a:ext cx="2667000" cy="731838"/>
        </p:xfrm>
        <a:graphic>
          <a:graphicData uri="http://schemas.openxmlformats.org/drawingml/2006/table">
            <a:tbl>
              <a:tblPr/>
              <a:tblGrid>
                <a:gridCol w="1295400"/>
                <a:gridCol w="806450"/>
                <a:gridCol w="56515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dest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src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867" name="AutoShape 203"/>
          <p:cNvSpPr>
            <a:spLocks/>
          </p:cNvSpPr>
          <p:nvPr/>
        </p:nvSpPr>
        <p:spPr bwMode="auto">
          <a:xfrm rot="-5400000">
            <a:off x="2914650" y="2609850"/>
            <a:ext cx="266700" cy="1524000"/>
          </a:xfrm>
          <a:prstGeom prst="rightBrace">
            <a:avLst>
              <a:gd name="adj1" fmla="val 4761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13868" name="Text Box 204"/>
          <p:cNvSpPr txBox="1">
            <a:spLocks noChangeArrowheads="1"/>
          </p:cNvSpPr>
          <p:nvPr/>
        </p:nvSpPr>
        <p:spPr bwMode="auto">
          <a:xfrm>
            <a:off x="2895600" y="2971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3869" name="AutoShape 205"/>
          <p:cNvSpPr>
            <a:spLocks/>
          </p:cNvSpPr>
          <p:nvPr/>
        </p:nvSpPr>
        <p:spPr bwMode="auto">
          <a:xfrm rot="5400000">
            <a:off x="2495550" y="2686050"/>
            <a:ext cx="266700" cy="2209800"/>
          </a:xfrm>
          <a:prstGeom prst="rightBrace">
            <a:avLst>
              <a:gd name="adj1" fmla="val 6904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13870" name="Text Box 206"/>
          <p:cNvSpPr txBox="1">
            <a:spLocks noChangeArrowheads="1"/>
          </p:cNvSpPr>
          <p:nvPr/>
        </p:nvSpPr>
        <p:spPr bwMode="auto">
          <a:xfrm>
            <a:off x="2362200" y="3886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1002</a:t>
            </a:r>
          </a:p>
        </p:txBody>
      </p:sp>
      <p:graphicFrame>
        <p:nvGraphicFramePr>
          <p:cNvPr id="113918" name="Group 254"/>
          <p:cNvGraphicFramePr>
            <a:graphicFrameLocks noGrp="1"/>
          </p:cNvGraphicFramePr>
          <p:nvPr/>
        </p:nvGraphicFramePr>
        <p:xfrm>
          <a:off x="6553200" y="1377950"/>
          <a:ext cx="2514600" cy="3657600"/>
        </p:xfrm>
        <a:graphic>
          <a:graphicData uri="http://schemas.openxmlformats.org/drawingml/2006/table">
            <a:tbl>
              <a:tblPr/>
              <a:tblGrid>
                <a:gridCol w="1298575"/>
                <a:gridCol w="609600"/>
                <a:gridCol w="6064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1003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1005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‘o’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1007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1009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98" name="AutoShape 299"/>
          <p:cNvSpPr>
            <a:spLocks noChangeArrowheads="1"/>
          </p:cNvSpPr>
          <p:nvPr/>
        </p:nvSpPr>
        <p:spPr bwMode="auto">
          <a:xfrm>
            <a:off x="304800" y="838200"/>
            <a:ext cx="914400" cy="457200"/>
          </a:xfrm>
          <a:prstGeom prst="lightningBol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3599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AA5D337-6889-4BFD-A686-D026B3311FAE}" type="slidenum">
              <a:rPr lang="he-IL" smtClean="0">
                <a:cs typeface="Arial" charset="0"/>
              </a:rPr>
              <a:pPr algn="r" rtl="1"/>
              <a:t>33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pic>
        <p:nvPicPr>
          <p:cNvPr id="36001" name="Picture 1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5092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1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1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1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1000"/>
                                        <p:tgtEl>
                                          <p:spTgt spid="11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1000"/>
                                        <p:tgtEl>
                                          <p:spTgt spid="11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1000"/>
                                        <p:tgtEl>
                                          <p:spTgt spid="11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1000"/>
                                        <p:tgtEl>
                                          <p:spTgt spid="11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3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3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113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113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113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113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113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113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113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113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0" dur="500"/>
                                        <p:tgtEl>
                                          <p:spTgt spid="113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6" grpId="0"/>
      <p:bldP spid="113706" grpId="1"/>
      <p:bldP spid="113853" grpId="0"/>
      <p:bldP spid="113853" grpId="1"/>
      <p:bldP spid="113867" grpId="0" animBg="1"/>
      <p:bldP spid="113867" grpId="1" animBg="1"/>
      <p:bldP spid="113868" grpId="0"/>
      <p:bldP spid="113868" grpId="1"/>
      <p:bldP spid="113869" grpId="0" animBg="1"/>
      <p:bldP spid="113869" grpId="1" animBg="1"/>
      <p:bldP spid="113870" grpId="0"/>
      <p:bldP spid="11387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פונקציה יכולה להחזיר כל טיפוס, פרט למערך (בינתיים)</a:t>
            </a:r>
          </a:p>
          <a:p>
            <a:pPr>
              <a:lnSpc>
                <a:spcPct val="90000"/>
              </a:lnSpc>
            </a:pPr>
            <a:r>
              <a:rPr lang="he-IL" smtClean="0"/>
              <a:t>ראינו שכאשר פונים לשם המערך, פונים לכתובת ההתחלה שלו</a:t>
            </a:r>
          </a:p>
          <a:p>
            <a:pPr>
              <a:lnSpc>
                <a:spcPct val="90000"/>
              </a:lnSpc>
            </a:pPr>
            <a:r>
              <a:rPr lang="he-IL" smtClean="0"/>
              <a:t>כאשר מעבירים מערך לפונקציה, מעבירים רק את כתובת ההתחלה שלו, ולא עותק של כל המערך</a:t>
            </a:r>
          </a:p>
          <a:p>
            <a:pPr>
              <a:lnSpc>
                <a:spcPct val="90000"/>
              </a:lnSpc>
            </a:pPr>
            <a:r>
              <a:rPr lang="he-IL" smtClean="0"/>
              <a:t>ובאופן דומה, כאשר מחזירים מערך שהוגדר בפונקציה, חוזרת כתובת ההתחלה שלו, ולא עותק של כל המערך</a:t>
            </a:r>
          </a:p>
          <a:p>
            <a:pPr>
              <a:lnSpc>
                <a:spcPct val="90000"/>
              </a:lnSpc>
            </a:pPr>
            <a:r>
              <a:rPr lang="he-IL" u="sng" smtClean="0"/>
              <a:t>הבעייתיות:</a:t>
            </a:r>
            <a:r>
              <a:rPr lang="he-IL" smtClean="0"/>
              <a:t> כאשר יוצאים מהפונקציה שטח הזיכרון שלה משתחרר ויש לנו מצביע לזיכרון שנמחק...</a:t>
            </a:r>
          </a:p>
          <a:p>
            <a:pPr>
              <a:lnSpc>
                <a:spcPct val="90000"/>
              </a:lnSpc>
            </a:pPr>
            <a:r>
              <a:rPr lang="he-IL" u="sng" smtClean="0"/>
              <a:t>הפתרון:</a:t>
            </a:r>
            <a:r>
              <a:rPr lang="he-IL" smtClean="0"/>
              <a:t> כאשר נלמד על הקצאות דינאמיות</a:t>
            </a:r>
            <a:endParaRPr lang="en-US" u="sng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3C27A21-73D6-4C32-86C8-81C579DE5E0D}" type="slidenum">
              <a:rPr lang="he-IL" smtClean="0">
                <a:cs typeface="Arial" charset="0"/>
              </a:rPr>
              <a:pPr algn="r" rtl="1"/>
              <a:t>34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החזרת מערך מפונקציה - דוגמא</a:t>
            </a:r>
            <a:endParaRPr lang="en-US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52578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const  int SIZE=3;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int* readArray()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arr[SIZE],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"Please enter “ &lt;&lt; SIZE &lt;&lt; “ numbers: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cin &gt;&gt; arr[i];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return arr;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int* arr, i;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arr =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“The array is: 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(i=0 ; i &lt; SIZE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smtClean="0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3124200" y="3505200"/>
            <a:ext cx="5943600" cy="914400"/>
          </a:xfrm>
          <a:prstGeom prst="wedgeRectCallout">
            <a:avLst>
              <a:gd name="adj1" fmla="val -71954"/>
              <a:gd name="adj2" fmla="val -4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הקומפיילר נותן </a:t>
            </a:r>
            <a:r>
              <a:rPr lang="en-US" b="1">
                <a:solidFill>
                  <a:schemeClr val="bg1"/>
                </a:solidFill>
              </a:rPr>
              <a:t>warning</a:t>
            </a:r>
            <a:r>
              <a:rPr lang="he-IL" b="1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b="1" noProof="1">
                <a:solidFill>
                  <a:schemeClr val="bg1"/>
                </a:solidFill>
              </a:rPr>
              <a:t>returning address of local variable or temporary</a:t>
            </a:r>
            <a:endParaRPr lang="he-IL" b="1">
              <a:solidFill>
                <a:schemeClr val="bg1"/>
              </a:solidFill>
            </a:endParaRPr>
          </a:p>
          <a:p>
            <a:pPr algn="ctr"/>
            <a:r>
              <a:rPr lang="he-IL" b="1">
                <a:solidFill>
                  <a:schemeClr val="bg1"/>
                </a:solidFill>
              </a:rPr>
              <a:t>שפירושה שאנחנו מחזירים כתובת למשתנה בזיכרון שישתחרר</a:t>
            </a:r>
          </a:p>
          <a:p>
            <a:pPr algn="ctr"/>
            <a:endParaRPr lang="he-IL" b="1">
              <a:solidFill>
                <a:schemeClr val="bg1"/>
              </a:solidFill>
            </a:endParaRPr>
          </a:p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943600" y="62484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867400" y="30749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readArray</a:t>
            </a:r>
          </a:p>
        </p:txBody>
      </p:sp>
      <p:graphicFrame>
        <p:nvGraphicFramePr>
          <p:cNvPr id="123969" name="Group 65"/>
          <p:cNvGraphicFramePr>
            <a:graphicFrameLocks noGrp="1"/>
          </p:cNvGraphicFramePr>
          <p:nvPr/>
        </p:nvGraphicFramePr>
        <p:xfrm>
          <a:off x="6553200" y="16764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032" name="Group 128"/>
          <p:cNvGraphicFramePr>
            <a:graphicFrameLocks noGrp="1"/>
          </p:cNvGraphicFramePr>
          <p:nvPr/>
        </p:nvGraphicFramePr>
        <p:xfrm>
          <a:off x="6629400" y="5518150"/>
          <a:ext cx="2362200" cy="731838"/>
        </p:xfrm>
        <a:graphic>
          <a:graphicData uri="http://schemas.openxmlformats.org/drawingml/2006/table">
            <a:tbl>
              <a:tblPr/>
              <a:tblGrid>
                <a:gridCol w="977900"/>
                <a:gridCol w="8143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3951" name="Picture 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447800"/>
            <a:ext cx="3962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70" name="Rectangle 66"/>
          <p:cNvSpPr>
            <a:spLocks noChangeArrowheads="1"/>
          </p:cNvSpPr>
          <p:nvPr/>
        </p:nvSpPr>
        <p:spPr bwMode="auto">
          <a:xfrm>
            <a:off x="3581400" y="4800600"/>
            <a:ext cx="2667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לעולם לא נחזיר מפונקציה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 כתובת של משתנה 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שהוגדר מקומית בפונקציה!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3971" name="Text Box 67"/>
          <p:cNvSpPr txBox="1">
            <a:spLocks noChangeArrowheads="1"/>
          </p:cNvSpPr>
          <p:nvPr/>
        </p:nvSpPr>
        <p:spPr bwMode="auto">
          <a:xfrm>
            <a:off x="1219200" y="48006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readArray();</a:t>
            </a:r>
          </a:p>
        </p:txBody>
      </p:sp>
      <p:graphicFrame>
        <p:nvGraphicFramePr>
          <p:cNvPr id="123995" name="Group 91"/>
          <p:cNvGraphicFramePr>
            <a:graphicFrameLocks noGrp="1"/>
          </p:cNvGraphicFramePr>
          <p:nvPr/>
        </p:nvGraphicFramePr>
        <p:xfrm>
          <a:off x="6553200" y="1676400"/>
          <a:ext cx="2362200" cy="1463675"/>
        </p:xfrm>
        <a:graphic>
          <a:graphicData uri="http://schemas.openxmlformats.org/drawingml/2006/table">
            <a:tbl>
              <a:tblPr/>
              <a:tblGrid>
                <a:gridCol w="1066800"/>
                <a:gridCol w="7254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048" name="Group 144"/>
          <p:cNvGraphicFramePr>
            <a:graphicFrameLocks noGrp="1"/>
          </p:cNvGraphicFramePr>
          <p:nvPr/>
        </p:nvGraphicFramePr>
        <p:xfrm>
          <a:off x="6629400" y="5518150"/>
          <a:ext cx="2362200" cy="731838"/>
        </p:xfrm>
        <a:graphic>
          <a:graphicData uri="http://schemas.openxmlformats.org/drawingml/2006/table">
            <a:tbl>
              <a:tblPr/>
              <a:tblGrid>
                <a:gridCol w="977900"/>
                <a:gridCol w="814388"/>
                <a:gridCol w="5699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0"/>
            <a:ext cx="2133600" cy="457200"/>
          </a:xfrm>
          <a:noFill/>
        </p:spPr>
        <p:txBody>
          <a:bodyPr/>
          <a:lstStyle/>
          <a:p>
            <a:pPr rtl="1"/>
            <a:fld id="{23BCD96A-3A20-4D86-87EA-40CBF1ADCF8B}" type="slidenum">
              <a:rPr lang="he-IL" smtClean="0">
                <a:cs typeface="Arial" charset="0"/>
              </a:rPr>
              <a:pPr rtl="1"/>
              <a:t>35</a:t>
            </a:fld>
            <a:endParaRPr lang="he-IL" smtClean="0">
              <a:cs typeface="Arial" charset="0"/>
            </a:endParaRPr>
          </a:p>
          <a:p>
            <a:pPr rtl="1"/>
            <a:r>
              <a:rPr lang="en-US" smtClean="0">
                <a:cs typeface="Arial" charset="0"/>
              </a:rPr>
              <a:t>© Keren Kalif</a:t>
            </a:r>
          </a:p>
          <a:p>
            <a:pPr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39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2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2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23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123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2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2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23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23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10" grpId="0"/>
      <p:bldP spid="123911" grpId="0"/>
      <p:bldP spid="123911" grpId="1"/>
      <p:bldP spid="123970" grpId="0" animBg="1"/>
      <p:bldP spid="123971" grpId="0"/>
      <p:bldP spid="12397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אריתמטיקה של מטריצות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he-IL" smtClean="0"/>
              <a:t>כאשר מחברים לשם של מערך מספר </a:t>
            </a:r>
            <a:r>
              <a:rPr lang="en-US" smtClean="0"/>
              <a:t>i</a:t>
            </a:r>
            <a:r>
              <a:rPr lang="he-IL" smtClean="0"/>
              <a:t>, מקבלים את כתובת האיבר ה- </a:t>
            </a:r>
            <a:r>
              <a:rPr lang="en-US" smtClean="0"/>
              <a:t>i</a:t>
            </a:r>
            <a:endParaRPr lang="he-IL" smtClean="0"/>
          </a:p>
          <a:p>
            <a:r>
              <a:rPr lang="he-IL" smtClean="0"/>
              <a:t>כאשר פונים למטריצה רק עם מימד אחד מקבלים את כתובת תחילת השורה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A4657B17-4DBD-49F2-905D-5B2A8AF9D77F}" type="slidenum">
              <a:rPr lang="he-IL" smtClean="0">
                <a:cs typeface="Arial" charset="0"/>
              </a:rPr>
              <a:pPr algn="r" rtl="1"/>
              <a:t>36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28600" y="2819400"/>
            <a:ext cx="89154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365125" rtl="0"/>
            <a:r>
              <a:rPr lang="en-US" sz="1600"/>
              <a:t>void printArr(int* arr, int size)</a:t>
            </a:r>
          </a:p>
          <a:p>
            <a:pPr algn="l" defTabSz="365125" rtl="0"/>
            <a:r>
              <a:rPr lang="en-US" sz="1600"/>
              <a:t>{</a:t>
            </a:r>
          </a:p>
          <a:p>
            <a:pPr algn="l" defTabSz="365125" rtl="0"/>
            <a:r>
              <a:rPr lang="nn-NO" sz="1600"/>
              <a:t>	for (int i=0 ; i &lt; size ; i++)</a:t>
            </a:r>
          </a:p>
          <a:p>
            <a:pPr algn="l" defTabSz="365125" rtl="0"/>
            <a:r>
              <a:rPr lang="en-US" sz="1600"/>
              <a:t>		cout &lt;&lt; arr[i] &lt;&lt; “ “;</a:t>
            </a:r>
          </a:p>
          <a:p>
            <a:pPr algn="l" defTabSz="365125" rtl="0"/>
            <a:r>
              <a:rPr lang="en-US" sz="1600"/>
              <a:t>	cout &lt;&lt; endl;</a:t>
            </a:r>
          </a:p>
          <a:p>
            <a:pPr algn="l" defTabSz="365125" rtl="0"/>
            <a:r>
              <a:rPr lang="en-US" sz="1600"/>
              <a:t>}</a:t>
            </a:r>
          </a:p>
          <a:p>
            <a:pPr algn="l" defTabSz="365125" rtl="0"/>
            <a:endParaRPr lang="he-IL" sz="1600"/>
          </a:p>
          <a:p>
            <a:pPr algn="l" defTabSz="365125" rtl="0"/>
            <a:r>
              <a:rPr lang="en-US" sz="1600"/>
              <a:t>void main()</a:t>
            </a:r>
          </a:p>
          <a:p>
            <a:pPr algn="l" defTabSz="365125" rtl="0"/>
            <a:r>
              <a:rPr lang="en-US" sz="1600"/>
              <a:t>{</a:t>
            </a:r>
            <a:endParaRPr lang="he-IL" sz="1600"/>
          </a:p>
          <a:p>
            <a:pPr algn="l" defTabSz="365125" rtl="0"/>
            <a:r>
              <a:rPr lang="en-US" sz="1600"/>
              <a:t>	int mat[2][3] = { {1,2,3}, {4,5,6} };</a:t>
            </a:r>
          </a:p>
          <a:p>
            <a:pPr algn="l" defTabSz="365125" rtl="0"/>
            <a:r>
              <a:rPr lang="en-US" sz="1600"/>
              <a:t>	</a:t>
            </a:r>
          </a:p>
          <a:p>
            <a:pPr algn="l" defTabSz="365125" rtl="0"/>
            <a:r>
              <a:rPr lang="en-US" sz="1600"/>
              <a:t>	printArr((int*)mat, 6); </a:t>
            </a:r>
            <a:endParaRPr lang="he-IL" sz="1600"/>
          </a:p>
          <a:p>
            <a:pPr algn="l" defTabSz="365125" rtl="0"/>
            <a:r>
              <a:rPr lang="he-IL" sz="1600"/>
              <a:t>      </a:t>
            </a:r>
            <a:r>
              <a:rPr lang="en-US" sz="1600"/>
              <a:t>printArr(mat[0], 6); </a:t>
            </a:r>
          </a:p>
          <a:p>
            <a:pPr algn="l" defTabSz="365125" rtl="0"/>
            <a:r>
              <a:rPr lang="en-US" sz="1600"/>
              <a:t>	printArr(mat[1], 6);</a:t>
            </a:r>
          </a:p>
          <a:p>
            <a:pPr algn="l" defTabSz="365125" rtl="0"/>
            <a:r>
              <a:rPr lang="en-US" sz="1600"/>
              <a:t>	printArr(mat[1]+1, 6);</a:t>
            </a:r>
          </a:p>
          <a:p>
            <a:pPr algn="l" defTabSz="365125" rtl="0"/>
            <a:r>
              <a:rPr lang="en-US" sz="1600"/>
              <a:t>}</a:t>
            </a:r>
            <a:endParaRPr lang="he-IL" sz="1600"/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4267200" y="5181600"/>
            <a:ext cx="3810000" cy="609600"/>
          </a:xfrm>
          <a:prstGeom prst="wedgeRectCallout">
            <a:avLst>
              <a:gd name="adj1" fmla="val -101255"/>
              <a:gd name="adj2" fmla="val 538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אומרים לקומפיילר להתייחס לכתובת המטריצה כאל כתובת התחלה של מערך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5105400" y="5867400"/>
            <a:ext cx="2971800" cy="381000"/>
          </a:xfrm>
          <a:prstGeom prst="wedgeRectCallout">
            <a:avLst>
              <a:gd name="adj1" fmla="val -143444"/>
              <a:gd name="adj2" fmla="val 31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שליחת כתובת השורה השניה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6324600"/>
            <a:ext cx="2819400" cy="381000"/>
          </a:xfrm>
          <a:prstGeom prst="wedgeRectCallout">
            <a:avLst>
              <a:gd name="adj1" fmla="val -145958"/>
              <a:gd name="adj2" fmla="val -195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שליחת כתובת האיבר השני</a:t>
            </a:r>
          </a:p>
        </p:txBody>
      </p:sp>
      <p:pic>
        <p:nvPicPr>
          <p:cNvPr id="3994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505200"/>
            <a:ext cx="4914900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99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99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99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מטריצה לפונקציה המקבלת מערך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6E154ED2-E3BB-4416-B9A4-F7158BF4B7BC}" type="slidenum">
              <a:rPr lang="he-IL" smtClean="0">
                <a:cs typeface="Arial" charset="0"/>
              </a:rPr>
              <a:pPr algn="r" rtl="1"/>
              <a:t>37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381000" y="1371600"/>
            <a:ext cx="8458200" cy="2286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he-IL">
              <a:latin typeface="Verdana" pitchFamily="34" charset="0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04800" y="1184275"/>
            <a:ext cx="8229600" cy="4530725"/>
          </a:xfrm>
        </p:spPr>
        <p:txBody>
          <a:bodyPr/>
          <a:lstStyle/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const </a:t>
            </a:r>
            <a:r>
              <a:rPr lang="en-US" sz="1800" dirty="0" err="1" smtClean="0">
                <a:cs typeface="+mj-cs"/>
              </a:rPr>
              <a:t>int</a:t>
            </a:r>
            <a:r>
              <a:rPr lang="en-US" sz="1800" dirty="0" smtClean="0">
                <a:cs typeface="+mj-cs"/>
              </a:rPr>
              <a:t> SIZE=3;</a:t>
            </a:r>
            <a:endParaRPr lang="he-IL" sz="1800" dirty="0" smtClean="0">
              <a:cs typeface="+mj-cs"/>
            </a:endParaRP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>
              <a:cs typeface="+mj-cs"/>
            </a:endParaRP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void </a:t>
            </a:r>
            <a:r>
              <a:rPr lang="en-US" sz="1800" dirty="0" err="1" smtClean="0">
                <a:cs typeface="+mj-cs"/>
              </a:rPr>
              <a:t>printMatrix</a:t>
            </a:r>
            <a:r>
              <a:rPr lang="en-US" sz="1800" dirty="0" smtClean="0">
                <a:cs typeface="+mj-cs"/>
              </a:rPr>
              <a:t>(</a:t>
            </a:r>
            <a:r>
              <a:rPr lang="en-US" sz="1800" dirty="0" err="1" smtClean="0">
                <a:cs typeface="+mj-cs"/>
              </a:rPr>
              <a:t>int</a:t>
            </a:r>
            <a:r>
              <a:rPr lang="en-US" sz="1800" dirty="0" smtClean="0">
                <a:cs typeface="+mj-cs"/>
              </a:rPr>
              <a:t> mat[][SIZE], </a:t>
            </a:r>
            <a:r>
              <a:rPr lang="en-US" sz="1800" dirty="0" err="1" smtClean="0">
                <a:cs typeface="+mj-cs"/>
              </a:rPr>
              <a:t>int</a:t>
            </a:r>
            <a:r>
              <a:rPr lang="en-US" sz="1800" dirty="0" smtClean="0">
                <a:cs typeface="+mj-cs"/>
              </a:rPr>
              <a:t> rows)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{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nn-NO" sz="1800" dirty="0" smtClean="0">
                <a:cs typeface="+mj-cs"/>
              </a:rPr>
              <a:t>	for (int i=0 ; i &lt; rows ; i++)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{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	for (</a:t>
            </a:r>
            <a:r>
              <a:rPr lang="en-US" sz="1800" dirty="0" err="1" smtClean="0">
                <a:cs typeface="+mj-cs"/>
              </a:rPr>
              <a:t>int</a:t>
            </a:r>
            <a:r>
              <a:rPr lang="en-US" sz="1800" dirty="0" smtClean="0">
                <a:cs typeface="+mj-cs"/>
              </a:rPr>
              <a:t> j=0 ; j &lt; SIZE; j++)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	     </a:t>
            </a:r>
            <a:r>
              <a:rPr lang="en-US" sz="1800" dirty="0" err="1" smtClean="0">
                <a:cs typeface="+mj-cs"/>
              </a:rPr>
              <a:t>cout</a:t>
            </a:r>
            <a:r>
              <a:rPr lang="en-US" sz="1800" dirty="0" smtClean="0">
                <a:cs typeface="+mj-cs"/>
              </a:rPr>
              <a:t> &lt;&lt; mat[</a:t>
            </a:r>
            <a:r>
              <a:rPr lang="en-US" sz="1800" dirty="0" err="1" smtClean="0">
                <a:cs typeface="+mj-cs"/>
              </a:rPr>
              <a:t>i</a:t>
            </a:r>
            <a:r>
              <a:rPr lang="en-US" sz="1800" dirty="0" smtClean="0">
                <a:cs typeface="+mj-cs"/>
              </a:rPr>
              <a:t>][j] &lt;&lt; "\t";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	</a:t>
            </a:r>
            <a:r>
              <a:rPr lang="en-US" sz="1800" dirty="0" err="1" smtClean="0">
                <a:cs typeface="+mj-cs"/>
              </a:rPr>
              <a:t>cout</a:t>
            </a:r>
            <a:r>
              <a:rPr lang="en-US" sz="1800" dirty="0" smtClean="0">
                <a:cs typeface="+mj-cs"/>
              </a:rPr>
              <a:t> &lt;&lt; </a:t>
            </a:r>
            <a:r>
              <a:rPr lang="en-US" sz="1800" dirty="0" err="1" smtClean="0">
                <a:cs typeface="+mj-cs"/>
              </a:rPr>
              <a:t>endl</a:t>
            </a:r>
            <a:r>
              <a:rPr lang="en-US" sz="1800" dirty="0" smtClean="0">
                <a:cs typeface="+mj-cs"/>
              </a:rPr>
              <a:t>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}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}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 smtClean="0">
              <a:cs typeface="+mj-cs"/>
            </a:endParaRP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err="1" smtClean="0">
                <a:cs typeface="+mj-cs"/>
              </a:rPr>
              <a:t>int</a:t>
            </a:r>
            <a:r>
              <a:rPr lang="en-US" sz="1800" dirty="0" smtClean="0">
                <a:cs typeface="+mj-cs"/>
              </a:rPr>
              <a:t> </a:t>
            </a:r>
            <a:r>
              <a:rPr lang="en-US" sz="1800" dirty="0" err="1" smtClean="0">
                <a:cs typeface="+mj-cs"/>
              </a:rPr>
              <a:t>getMax</a:t>
            </a:r>
            <a:r>
              <a:rPr lang="en-US" sz="1800" dirty="0" smtClean="0">
                <a:cs typeface="+mj-cs"/>
              </a:rPr>
              <a:t>(</a:t>
            </a:r>
            <a:r>
              <a:rPr lang="en-US" sz="1800" dirty="0" err="1" smtClean="0">
                <a:cs typeface="+mj-cs"/>
              </a:rPr>
              <a:t>int</a:t>
            </a:r>
            <a:r>
              <a:rPr lang="en-US" sz="1800" dirty="0" smtClean="0">
                <a:cs typeface="+mj-cs"/>
              </a:rPr>
              <a:t>* </a:t>
            </a:r>
            <a:r>
              <a:rPr lang="en-US" sz="1800" dirty="0" err="1" smtClean="0">
                <a:cs typeface="+mj-cs"/>
              </a:rPr>
              <a:t>arr</a:t>
            </a:r>
            <a:r>
              <a:rPr lang="en-US" sz="1800" dirty="0" smtClean="0">
                <a:cs typeface="+mj-cs"/>
              </a:rPr>
              <a:t>, </a:t>
            </a:r>
            <a:r>
              <a:rPr lang="en-US" sz="1800" dirty="0" err="1" smtClean="0">
                <a:cs typeface="+mj-cs"/>
              </a:rPr>
              <a:t>int</a:t>
            </a:r>
            <a:r>
              <a:rPr lang="en-US" sz="1800" dirty="0" smtClean="0">
                <a:cs typeface="+mj-cs"/>
              </a:rPr>
              <a:t> size)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{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</a:t>
            </a:r>
            <a:r>
              <a:rPr lang="en-US" sz="1800" dirty="0" err="1" smtClean="0">
                <a:cs typeface="+mj-cs"/>
              </a:rPr>
              <a:t>int</a:t>
            </a:r>
            <a:r>
              <a:rPr lang="en-US" sz="1800" dirty="0" smtClean="0">
                <a:cs typeface="+mj-cs"/>
              </a:rPr>
              <a:t> max=</a:t>
            </a:r>
            <a:r>
              <a:rPr lang="en-US" sz="1800" dirty="0" err="1" smtClean="0">
                <a:cs typeface="+mj-cs"/>
              </a:rPr>
              <a:t>arr</a:t>
            </a:r>
            <a:r>
              <a:rPr lang="en-US" sz="1800" dirty="0" smtClean="0">
                <a:cs typeface="+mj-cs"/>
              </a:rPr>
              <a:t>[0];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nn-NO" sz="1800" dirty="0" smtClean="0">
                <a:cs typeface="+mj-cs"/>
              </a:rPr>
              <a:t>	for (int i=1 ; i &lt; size ; i++)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	if (</a:t>
            </a:r>
            <a:r>
              <a:rPr lang="en-US" sz="1800" dirty="0" err="1" smtClean="0">
                <a:cs typeface="+mj-cs"/>
              </a:rPr>
              <a:t>arr</a:t>
            </a:r>
            <a:r>
              <a:rPr lang="en-US" sz="1800" dirty="0" smtClean="0">
                <a:cs typeface="+mj-cs"/>
              </a:rPr>
              <a:t>[</a:t>
            </a:r>
            <a:r>
              <a:rPr lang="en-US" sz="1800" dirty="0" err="1" smtClean="0">
                <a:cs typeface="+mj-cs"/>
              </a:rPr>
              <a:t>i</a:t>
            </a:r>
            <a:r>
              <a:rPr lang="en-US" sz="1800" dirty="0" smtClean="0">
                <a:cs typeface="+mj-cs"/>
              </a:rPr>
              <a:t>] &gt; max)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		max = </a:t>
            </a:r>
            <a:r>
              <a:rPr lang="en-US" sz="1800" dirty="0" err="1" smtClean="0">
                <a:cs typeface="+mj-cs"/>
              </a:rPr>
              <a:t>arr</a:t>
            </a:r>
            <a:r>
              <a:rPr lang="en-US" sz="1800" dirty="0" smtClean="0">
                <a:cs typeface="+mj-cs"/>
              </a:rPr>
              <a:t>[</a:t>
            </a:r>
            <a:r>
              <a:rPr lang="en-US" sz="1800" dirty="0" err="1" smtClean="0">
                <a:cs typeface="+mj-cs"/>
              </a:rPr>
              <a:t>i</a:t>
            </a:r>
            <a:r>
              <a:rPr lang="en-US" sz="1800" dirty="0" smtClean="0">
                <a:cs typeface="+mj-cs"/>
              </a:rPr>
              <a:t>];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	return max;</a:t>
            </a:r>
          </a:p>
          <a:p>
            <a:pPr algn="l" rtl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>
                <a:cs typeface="+mj-cs"/>
              </a:rPr>
              <a:t>}</a:t>
            </a:r>
            <a:endParaRPr lang="he-IL" sz="1800" dirty="0" smtClean="0"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4495800"/>
            <a:ext cx="480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>
              <a:defRPr/>
            </a:pPr>
            <a:r>
              <a:rPr lang="en-US" dirty="0">
                <a:latin typeface="+mn-lt"/>
              </a:rPr>
              <a:t>void </a:t>
            </a:r>
            <a:r>
              <a:rPr lang="en-US" dirty="0" err="1">
                <a:latin typeface="+mn-lt"/>
              </a:rPr>
              <a:t>printArr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*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size)</a:t>
            </a:r>
          </a:p>
          <a:p>
            <a:pPr algn="l" rtl="0">
              <a:defRPr/>
            </a:pPr>
            <a:r>
              <a:rPr lang="en-US" dirty="0">
                <a:latin typeface="+mn-lt"/>
              </a:rPr>
              <a:t>{</a:t>
            </a:r>
          </a:p>
          <a:p>
            <a:pPr algn="l" rtl="0">
              <a:defRPr/>
            </a:pPr>
            <a:r>
              <a:rPr lang="nn-NO" dirty="0">
                <a:latin typeface="+mn-lt"/>
              </a:rPr>
              <a:t>      for 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 </a:t>
            </a:r>
            <a:r>
              <a:rPr lang="nn-NO" dirty="0">
                <a:latin typeface="+mn-lt"/>
              </a:rPr>
              <a:t>i=0 ; i &lt; size ; i++)</a:t>
            </a:r>
          </a:p>
          <a:p>
            <a:pPr algn="l" rtl="0">
              <a:defRPr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 &lt;&lt; </a:t>
            </a:r>
            <a:r>
              <a:rPr lang="en-US" dirty="0" err="1">
                <a:latin typeface="+mn-lt"/>
              </a:rPr>
              <a:t>arr</a:t>
            </a:r>
            <a:r>
              <a:rPr lang="en-US" dirty="0">
                <a:latin typeface="+mn-lt"/>
              </a:rPr>
              <a:t>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 &lt;&lt; " ";</a:t>
            </a:r>
          </a:p>
          <a:p>
            <a:pPr algn="l" rtl="0">
              <a:defRPr/>
            </a:pPr>
            <a:r>
              <a:rPr lang="en-US" dirty="0">
                <a:latin typeface="+mn-lt"/>
              </a:rPr>
              <a:t>      </a:t>
            </a:r>
            <a:r>
              <a:rPr lang="en-US" dirty="0" err="1">
                <a:latin typeface="+mn-lt"/>
              </a:rPr>
              <a:t>cout</a:t>
            </a:r>
            <a:r>
              <a:rPr lang="en-US" dirty="0">
                <a:latin typeface="+mn-lt"/>
              </a:rPr>
              <a:t> &lt;&lt; </a:t>
            </a:r>
            <a:r>
              <a:rPr lang="en-US" dirty="0" err="1">
                <a:latin typeface="+mn-lt"/>
              </a:rPr>
              <a:t>endl</a:t>
            </a:r>
            <a:r>
              <a:rPr lang="en-US" dirty="0">
                <a:latin typeface="+mn-lt"/>
              </a:rPr>
              <a:t>;</a:t>
            </a:r>
          </a:p>
          <a:p>
            <a:pPr algn="l" rtl="0">
              <a:defRPr/>
            </a:pPr>
            <a:r>
              <a:rPr lang="en-US" dirty="0">
                <a:latin typeface="+mn-lt"/>
              </a:rPr>
              <a:t>}</a:t>
            </a:r>
            <a:endParaRPr lang="he-IL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382000" cy="5673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Garamond" pitchFamily="18" charset="0"/>
              <a:buAutoNum type="arabicPeriod"/>
            </a:pP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    int i, mat[SIZE][SIZE]=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	{ {1,2,3}, {4,5,2}, {8,2,3} };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     cout &lt;&lt; "Matrix:\n”;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     printMatrix(mat, SIZE);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pt-BR" sz="1800" smtClean="0"/>
              <a:t>     cout &lt;&lt; "\nMatrix as arr:\n”;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     printArr((int*)mat, SIZE*SIZE);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     cout &lt;&lt; endl;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nn-NO" sz="1800" smtClean="0"/>
              <a:t>     for (        ;               ;        )</a:t>
            </a: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	 cout &lt;&lt; "The max in line #" &lt;&lt; i+1 &lt;&lt; " is " &lt;&lt;  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                                                 &lt;&lt; endl;</a:t>
            </a:r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     cout &lt;&lt; "\nThe max in the matrix is “ &lt;&lt;    </a:t>
            </a:r>
          </a:p>
          <a:p>
            <a:pPr algn="l" rtl="0"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en-US" sz="1800" smtClean="0"/>
              <a:t>                getMax((int*)mat, SIZE*SIZE) &lt;&lt; endl;</a:t>
            </a:r>
            <a:endParaRPr lang="he-IL" sz="1800" smtClean="0"/>
          </a:p>
          <a:p>
            <a:pPr algn="l" rtl="0">
              <a:spcBef>
                <a:spcPct val="0"/>
              </a:spcBef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Garamond" pitchFamily="18" charset="0"/>
              <a:buAutoNum type="arabicPeriod"/>
            </a:pPr>
            <a:endParaRPr lang="he-IL" sz="1800" smtClean="0"/>
          </a:p>
          <a:p>
            <a:pPr algn="l" rtl="0">
              <a:spcBef>
                <a:spcPct val="0"/>
              </a:spcBef>
              <a:buFont typeface="Garamond" pitchFamily="18" charset="0"/>
              <a:buAutoNum type="arabicPeriod"/>
            </a:pPr>
            <a:endParaRPr lang="he-IL" sz="1800" smtClean="0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838200" y="277813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העברת מטריצה לפונקציה</a:t>
            </a:r>
            <a:br>
              <a:rPr lang="he-IL" smtClean="0"/>
            </a:br>
            <a:r>
              <a:rPr lang="he-IL" smtClean="0"/>
              <a:t>המקבלת מערך (2)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2133600" cy="457200"/>
          </a:xfrm>
          <a:noFill/>
        </p:spPr>
        <p:txBody>
          <a:bodyPr/>
          <a:lstStyle/>
          <a:p>
            <a:pPr algn="r" rtl="1"/>
            <a:fld id="{0461B653-8EF2-45CC-8089-D451E8E66D7D}" type="slidenum">
              <a:rPr lang="he-IL" smtClean="0">
                <a:cs typeface="Arial" charset="0"/>
              </a:rPr>
              <a:pPr algn="r" rtl="1"/>
              <a:t>38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graphicFrame>
        <p:nvGraphicFramePr>
          <p:cNvPr id="10" name="Group 607"/>
          <p:cNvGraphicFramePr>
            <a:graphicFrameLocks noGrp="1"/>
          </p:cNvGraphicFramePr>
          <p:nvPr/>
        </p:nvGraphicFramePr>
        <p:xfrm>
          <a:off x="6172200" y="1600200"/>
          <a:ext cx="2819400" cy="3657600"/>
        </p:xfrm>
        <a:graphic>
          <a:graphicData uri="http://schemas.openxmlformats.org/drawingml/2006/table">
            <a:tbl>
              <a:tblPr/>
              <a:tblGrid>
                <a:gridCol w="1409700"/>
                <a:gridCol w="829235"/>
                <a:gridCol w="58046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[][3]: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05000" y="5638800"/>
            <a:ext cx="4191000" cy="369888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 err="1">
                <a:latin typeface="+mn-lt"/>
                <a:cs typeface="Arial" pitchFamily="34" charset="0"/>
              </a:rPr>
              <a:t>getMax</a:t>
            </a:r>
            <a:r>
              <a:rPr lang="en-US" dirty="0">
                <a:latin typeface="+mn-lt"/>
                <a:cs typeface="Arial" pitchFamily="34" charset="0"/>
              </a:rPr>
              <a:t>(mat[</a:t>
            </a:r>
            <a:r>
              <a:rPr lang="en-US" dirty="0" err="1">
                <a:latin typeface="+mn-lt"/>
                <a:cs typeface="Arial" pitchFamily="34" charset="0"/>
              </a:rPr>
              <a:t>i</a:t>
            </a:r>
            <a:r>
              <a:rPr lang="en-US" dirty="0">
                <a:latin typeface="+mn-lt"/>
                <a:cs typeface="Arial" pitchFamily="34" charset="0"/>
              </a:rPr>
              <a:t>], SIZE)</a:t>
            </a:r>
            <a:endParaRPr lang="he-IL" dirty="0">
              <a:latin typeface="+mn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5105400"/>
            <a:ext cx="1143000" cy="369888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 err="1">
                <a:latin typeface="+mn-lt"/>
                <a:cs typeface="Arial" pitchFamily="34" charset="0"/>
              </a:rPr>
              <a:t>i</a:t>
            </a:r>
            <a:r>
              <a:rPr lang="en-US" dirty="0">
                <a:latin typeface="+mn-lt"/>
                <a:cs typeface="Arial" pitchFamily="34" charset="0"/>
              </a:rPr>
              <a:t>=0</a:t>
            </a:r>
            <a:endParaRPr lang="he-IL" dirty="0">
              <a:latin typeface="+mn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0" y="5116513"/>
            <a:ext cx="1447800" cy="369887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 err="1">
                <a:latin typeface="+mn-lt"/>
                <a:cs typeface="Arial" pitchFamily="34" charset="0"/>
              </a:rPr>
              <a:t>i</a:t>
            </a:r>
            <a:r>
              <a:rPr lang="en-US" dirty="0">
                <a:latin typeface="+mn-lt"/>
                <a:cs typeface="Arial" pitchFamily="34" charset="0"/>
              </a:rPr>
              <a:t> &lt; SIZE</a:t>
            </a:r>
            <a:endParaRPr lang="he-IL" dirty="0"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5116513"/>
            <a:ext cx="1143000" cy="369887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 err="1">
                <a:latin typeface="+mn-lt"/>
                <a:cs typeface="Arial" pitchFamily="34" charset="0"/>
              </a:rPr>
              <a:t>i</a:t>
            </a:r>
            <a:r>
              <a:rPr lang="en-US" dirty="0">
                <a:latin typeface="+mn-lt"/>
                <a:cs typeface="Arial" pitchFamily="34" charset="0"/>
              </a:rPr>
              <a:t>++</a:t>
            </a:r>
            <a:endParaRPr lang="he-IL" dirty="0">
              <a:latin typeface="+mn-lt"/>
              <a:cs typeface="Arial" pitchFamily="34" charset="0"/>
            </a:endParaRPr>
          </a:p>
        </p:txBody>
      </p:sp>
      <p:graphicFrame>
        <p:nvGraphicFramePr>
          <p:cNvPr id="16" name="Group 607"/>
          <p:cNvGraphicFramePr>
            <a:graphicFrameLocks noGrp="1"/>
          </p:cNvGraphicFramePr>
          <p:nvPr/>
        </p:nvGraphicFramePr>
        <p:xfrm>
          <a:off x="6172200" y="1600200"/>
          <a:ext cx="2819400" cy="3657600"/>
        </p:xfrm>
        <a:graphic>
          <a:graphicData uri="http://schemas.openxmlformats.org/drawingml/2006/table">
            <a:tbl>
              <a:tblPr/>
              <a:tblGrid>
                <a:gridCol w="1409700"/>
                <a:gridCol w="829235"/>
                <a:gridCol w="58046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[][3]: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607"/>
          <p:cNvGraphicFramePr>
            <a:graphicFrameLocks noGrp="1"/>
          </p:cNvGraphicFramePr>
          <p:nvPr/>
        </p:nvGraphicFramePr>
        <p:xfrm>
          <a:off x="6172200" y="1600200"/>
          <a:ext cx="2819400" cy="3657600"/>
        </p:xfrm>
        <a:graphic>
          <a:graphicData uri="http://schemas.openxmlformats.org/drawingml/2006/table">
            <a:tbl>
              <a:tblPr/>
              <a:tblGrid>
                <a:gridCol w="1409700"/>
                <a:gridCol w="829235"/>
                <a:gridCol w="58046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[][3]: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607"/>
          <p:cNvGraphicFramePr>
            <a:graphicFrameLocks noGrp="1"/>
          </p:cNvGraphicFramePr>
          <p:nvPr/>
        </p:nvGraphicFramePr>
        <p:xfrm>
          <a:off x="6172200" y="1600200"/>
          <a:ext cx="2819400" cy="3657600"/>
        </p:xfrm>
        <a:graphic>
          <a:graphicData uri="http://schemas.openxmlformats.org/drawingml/2006/table">
            <a:tbl>
              <a:tblPr/>
              <a:tblGrid>
                <a:gridCol w="1409700"/>
                <a:gridCol w="829235"/>
                <a:gridCol w="58046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[][3]: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607"/>
          <p:cNvGraphicFramePr>
            <a:graphicFrameLocks noGrp="1"/>
          </p:cNvGraphicFramePr>
          <p:nvPr/>
        </p:nvGraphicFramePr>
        <p:xfrm>
          <a:off x="6172200" y="1600200"/>
          <a:ext cx="2819400" cy="3657600"/>
        </p:xfrm>
        <a:graphic>
          <a:graphicData uri="http://schemas.openxmlformats.org/drawingml/2006/table">
            <a:tbl>
              <a:tblPr/>
              <a:tblGrid>
                <a:gridCol w="1409700"/>
                <a:gridCol w="829235"/>
                <a:gridCol w="58046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[][3]: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Rectangular Callout 19"/>
          <p:cNvSpPr>
            <a:spLocks noChangeArrowheads="1"/>
          </p:cNvSpPr>
          <p:nvPr/>
        </p:nvSpPr>
        <p:spPr bwMode="auto">
          <a:xfrm>
            <a:off x="2971800" y="4648200"/>
            <a:ext cx="3429000" cy="533400"/>
          </a:xfrm>
          <a:prstGeom prst="wedgeRectCallout">
            <a:avLst>
              <a:gd name="adj1" fmla="val -56273"/>
              <a:gd name="adj2" fmla="val -561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 sz="1700" b="1">
                <a:solidFill>
                  <a:schemeClr val="bg1"/>
                </a:solidFill>
                <a:latin typeface="Verdana" pitchFamily="34" charset="0"/>
              </a:rPr>
              <a:t>סימון לקומפיילר להתייחס לכתובת ככתובת התחלה של מערך </a:t>
            </a:r>
          </a:p>
        </p:txBody>
      </p:sp>
      <p:pic>
        <p:nvPicPr>
          <p:cNvPr id="42219" name="Picture 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89560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12" grpId="0"/>
      <p:bldP spid="12" grpId="1"/>
      <p:bldP spid="13" grpId="0"/>
      <p:bldP spid="13" grpId="1"/>
      <p:bldP spid="13" grpId="2"/>
      <p:bldP spid="13" grpId="3"/>
      <p:bldP spid="13" grpId="4"/>
      <p:bldP spid="14" grpId="0"/>
      <p:bldP spid="14" grpId="1"/>
      <p:bldP spid="14" grpId="2"/>
      <p:bldP spid="14" grpId="3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העברת מטריצה לפונקציה המקבלת מערך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he-IL" smtClean="0"/>
              <a:t>מטריצה היא למעשה מערך דו-מימדי: שורות ועמודות</a:t>
            </a:r>
          </a:p>
          <a:p>
            <a:pPr>
              <a:buFont typeface="Wingdings" pitchFamily="2" charset="2"/>
              <a:buNone/>
            </a:pPr>
            <a:endParaRPr lang="he-IL" smtClean="0"/>
          </a:p>
          <a:p>
            <a:pPr>
              <a:buFont typeface="Wingdings" pitchFamily="2" charset="2"/>
              <a:buNone/>
            </a:pPr>
            <a:endParaRPr lang="he-IL" smtClean="0"/>
          </a:p>
          <a:p>
            <a:endParaRPr lang="he-IL" smtClean="0"/>
          </a:p>
          <a:p>
            <a:r>
              <a:rPr lang="he-IL" smtClean="0"/>
              <a:t>ניתן גם להסתכל עליה כמערך של מערכים, כאשר כל איבר הוא מערך חד-מימדי</a:t>
            </a:r>
          </a:p>
          <a:p>
            <a:endParaRPr lang="he-IL" smtClean="0"/>
          </a:p>
          <a:p>
            <a:r>
              <a:rPr lang="he-IL" smtClean="0"/>
              <a:t>לכן ניתן לשלוח כל איבר בה (שהוא מערך בפני עצמו) לפונקציה המקבלת מערך חד-מימדי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96BD5F53-1025-468E-B73B-7D026C6F54F4}" type="slidenum">
              <a:rPr lang="he-IL" smtClean="0">
                <a:cs typeface="Arial" charset="0"/>
              </a:rPr>
              <a:pPr algn="r" rtl="1"/>
              <a:t>39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2209800"/>
          <a:ext cx="2667000" cy="11128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[0,0]</a:t>
                      </a:r>
                      <a:endParaRPr lang="he-IL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52800" y="2209800"/>
            <a:ext cx="26670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>
              <a:latin typeface="Verdan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52800" y="2590800"/>
            <a:ext cx="26670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>
              <a:latin typeface="Verdana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52800" y="2971800"/>
            <a:ext cx="26670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mtClean="0"/>
              <a:t>מערך הוא גם מחרוזות, אבל הדפסתו תדפיס את כל התווים עד ה- </a:t>
            </a:r>
            <a:r>
              <a:rPr lang="en-US" smtClean="0"/>
              <a:t>\0’</a:t>
            </a:r>
            <a:r>
              <a:rPr lang="he-IL" smtClean="0"/>
              <a:t>'</a:t>
            </a:r>
            <a:endParaRPr lang="en-US" smtClean="0"/>
          </a:p>
          <a:p>
            <a:r>
              <a:rPr lang="he-IL" smtClean="0"/>
              <a:t>כדי להדפיס את כתובת תחילת המחרוזת נשתמש ב- &amp;</a:t>
            </a:r>
          </a:p>
          <a:p>
            <a:pPr algn="l" rtl="0">
              <a:buFont typeface="Wingdings" pitchFamily="2" charset="2"/>
              <a:buNone/>
            </a:pPr>
            <a:endParaRPr lang="he-IL" sz="2000" noProof="1" smtClean="0"/>
          </a:p>
        </p:txBody>
      </p:sp>
      <p:sp>
        <p:nvSpPr>
          <p:cNvPr id="65613" name="Rectangle 77"/>
          <p:cNvSpPr>
            <a:spLocks noChangeArrowheads="1"/>
          </p:cNvSpPr>
          <p:nvPr/>
        </p:nvSpPr>
        <p:spPr bwMode="auto">
          <a:xfrm>
            <a:off x="228600" y="2971800"/>
            <a:ext cx="739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he-IL" sz="2800" dirty="0">
              <a:latin typeface="Verdana" pitchFamily="34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noProof="1">
                <a:latin typeface="Verdana" pitchFamily="34" charset="0"/>
              </a:rPr>
              <a:t>void main()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noProof="1">
                <a:latin typeface="Verdana" pitchFamily="34" charset="0"/>
              </a:rPr>
              <a:t>{</a:t>
            </a:r>
          </a:p>
          <a:p>
            <a:pPr algn="l" rtl="0">
              <a:defRPr/>
            </a:pPr>
            <a:r>
              <a:rPr lang="en-US" sz="2000" noProof="1">
                <a:latin typeface="Verdana" pitchFamily="34" charset="0"/>
              </a:rPr>
              <a:t>      </a:t>
            </a:r>
            <a:r>
              <a:rPr lang="en-US" sz="2000" dirty="0"/>
              <a:t>char </a:t>
            </a:r>
            <a:r>
              <a:rPr lang="he-IL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[] = "hello";</a:t>
            </a:r>
          </a:p>
          <a:p>
            <a:pPr algn="l" rtl="0">
              <a:defRPr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"In main1: The array starts at " &lt;&lt; </a:t>
            </a:r>
            <a:r>
              <a:rPr lang="en-US" sz="2000" dirty="0" err="1"/>
              <a:t>arr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algn="l" rtl="0">
              <a:defRPr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"In main2: The array starts at " &lt;&lt; &amp;</a:t>
            </a:r>
            <a:r>
              <a:rPr lang="en-US" sz="2000" dirty="0" err="1"/>
              <a:t>arr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000" noProof="1">
                <a:latin typeface="Verdana" pitchFamily="34" charset="0"/>
              </a:rPr>
              <a:t>}</a:t>
            </a:r>
            <a:endParaRPr lang="he-IL" sz="2000" dirty="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400" dirty="0">
              <a:latin typeface="Verdan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הקשר בין מערך וכתובת - מחרוזות</a:t>
            </a:r>
            <a:endParaRPr lang="en-US" smtClean="0"/>
          </a:p>
        </p:txBody>
      </p:sp>
      <p:sp>
        <p:nvSpPr>
          <p:cNvPr id="614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4C835104-654F-40E6-8553-D5F1EB7C77A3}" type="slidenum">
              <a:rPr lang="he-IL" smtClean="0">
                <a:cs typeface="Arial" charset="0"/>
              </a:rPr>
              <a:pPr algn="r" rtl="1"/>
              <a:t>4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5562600"/>
            <a:ext cx="772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של כתובות</a:t>
            </a:r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ראינו כי מערך הוא אוסף של איברים מאותו טיפוס</a:t>
            </a:r>
          </a:p>
          <a:p>
            <a:pPr>
              <a:lnSpc>
                <a:spcPct val="90000"/>
              </a:lnSpc>
            </a:pPr>
            <a:r>
              <a:rPr lang="he-IL" smtClean="0"/>
              <a:t>ראינו שמשתנה המכיל כתובת הוא גם טיפוס</a:t>
            </a:r>
          </a:p>
          <a:p>
            <a:pPr>
              <a:lnSpc>
                <a:spcPct val="90000"/>
              </a:lnSpc>
            </a:pPr>
            <a:r>
              <a:rPr lang="he-IL" smtClean="0"/>
              <a:t>ניתן להגדיר מערך של כתובות: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int* matrix[]</a:t>
            </a: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כל איבר במערך הוא כתובת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כל כתובת כזו יכולה להיות כתובת התחלה של מערך חד-מימדי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כאשר מעבירים מערך של כתובות לפונקציה נכתוב אותו בהצהרה כך: </a:t>
            </a:r>
            <a:r>
              <a:rPr lang="en-US" b="1" smtClean="0"/>
              <a:t>int** arr</a:t>
            </a:r>
            <a:r>
              <a:rPr lang="he-IL" smtClean="0"/>
              <a:t> או כך: </a:t>
            </a:r>
            <a:r>
              <a:rPr lang="en-US" b="1" smtClean="0"/>
              <a:t>int* arr[]</a:t>
            </a:r>
          </a:p>
          <a:p>
            <a:pPr algn="ctr" rtl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4CF3EEC8-20AE-4EFF-B6A5-633C9F5CABE8}" type="slidenum">
              <a:rPr lang="he-IL" smtClean="0">
                <a:cs typeface="Arial" charset="0"/>
              </a:rPr>
              <a:pPr algn="r" rtl="1"/>
              <a:t>40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1"/>
          <p:cNvSpPr>
            <a:spLocks noChangeArrowheads="1"/>
          </p:cNvSpPr>
          <p:nvPr/>
        </p:nvSpPr>
        <p:spPr bwMode="auto">
          <a:xfrm>
            <a:off x="381000" y="1371600"/>
            <a:ext cx="8382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he-IL">
              <a:latin typeface="Verdana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75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מערך של מצביעים</a:t>
            </a:r>
            <a:br>
              <a:rPr lang="he-IL" smtClean="0"/>
            </a:br>
            <a:r>
              <a:rPr lang="he-IL" smtClean="0"/>
              <a:t>דוגמא (1)</a:t>
            </a:r>
            <a:endParaRPr lang="en-US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327275"/>
            <a:ext cx="80772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printMatrix(int** mat, int rows, int cols)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 i, j;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</a:t>
            </a:r>
            <a:r>
              <a:rPr lang="en-US" sz="1600" smtClean="0"/>
              <a:t>      </a:t>
            </a:r>
            <a:r>
              <a:rPr lang="en-US" sz="1600" noProof="1" smtClean="0"/>
              <a:t> ; </a:t>
            </a:r>
            <a:r>
              <a:rPr lang="en-US" sz="1600" smtClean="0"/>
              <a:t>               </a:t>
            </a:r>
            <a:r>
              <a:rPr lang="en-US" sz="1600" noProof="1" smtClean="0"/>
              <a:t> ; </a:t>
            </a:r>
            <a:r>
              <a:rPr lang="en-US" sz="1600" smtClean="0"/>
              <a:t>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for (</a:t>
            </a:r>
            <a:r>
              <a:rPr lang="en-US" sz="1600" smtClean="0"/>
              <a:t>       </a:t>
            </a:r>
            <a:r>
              <a:rPr lang="en-US" sz="1600" noProof="1" smtClean="0"/>
              <a:t> ; </a:t>
            </a:r>
            <a:r>
              <a:rPr lang="en-US" sz="1600" smtClean="0"/>
              <a:t>             </a:t>
            </a:r>
            <a:r>
              <a:rPr lang="en-US" sz="1600" noProof="1" smtClean="0"/>
              <a:t> ; </a:t>
            </a:r>
            <a:r>
              <a:rPr lang="en-US" sz="1600" smtClean="0"/>
              <a:t>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</a:t>
            </a:r>
            <a:r>
              <a:rPr lang="en-US" sz="1600" smtClean="0"/>
              <a:t>     </a:t>
            </a:r>
            <a:r>
              <a:rPr lang="en-US" sz="1600" noProof="1" smtClean="0"/>
              <a:t>cout &lt;&lt; mat [i][j] &lt;&lt; “\t”;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	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1600" noProof="1" smtClean="0"/>
              <a:t>int arr1[]={1,2,3}, arr2[]={4,5,6}, arr3[]={7,8,9};</a:t>
            </a:r>
            <a:r>
              <a:rPr lang="en-US" sz="1800" noProof="1" smtClean="0"/>
              <a:t>	</a:t>
            </a:r>
            <a:endParaRPr lang="en-US" sz="18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600" noProof="1" smtClean="0"/>
              <a:t>int* mat</a:t>
            </a:r>
            <a:r>
              <a:rPr lang="en-US" sz="1600" smtClean="0"/>
              <a:t>1</a:t>
            </a:r>
            <a:r>
              <a:rPr lang="en-US" sz="1600" noProof="1" smtClean="0"/>
              <a:t>[] = {arr1, arr2};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"matrix 1:\n”;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printMatrix(mat1, 2, 3);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smtClean="0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019800" y="6491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19372" name="Group 588"/>
          <p:cNvGraphicFramePr>
            <a:graphicFrameLocks noGrp="1"/>
          </p:cNvGraphicFramePr>
          <p:nvPr/>
        </p:nvGraphicFramePr>
        <p:xfrm>
          <a:off x="6477000" y="2530475"/>
          <a:ext cx="2590800" cy="4022725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arr1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arr3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mat1[]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379" name="Group 595"/>
          <p:cNvGraphicFramePr>
            <a:graphicFrameLocks noGrp="1"/>
          </p:cNvGraphicFramePr>
          <p:nvPr/>
        </p:nvGraphicFramePr>
        <p:xfrm>
          <a:off x="6477000" y="2530475"/>
          <a:ext cx="2590800" cy="4022725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arr1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arr3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mat1[]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381" name="Group 597"/>
          <p:cNvGraphicFramePr>
            <a:graphicFrameLocks noGrp="1"/>
          </p:cNvGraphicFramePr>
          <p:nvPr/>
        </p:nvGraphicFramePr>
        <p:xfrm>
          <a:off x="6477000" y="2530475"/>
          <a:ext cx="2590800" cy="4022725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arr1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arr3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mat1[]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391" name="Group 607"/>
          <p:cNvGraphicFramePr>
            <a:graphicFrameLocks noGrp="1"/>
          </p:cNvGraphicFramePr>
          <p:nvPr/>
        </p:nvGraphicFramePr>
        <p:xfrm>
          <a:off x="6477000" y="2530475"/>
          <a:ext cx="2590800" cy="4022725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arr1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arr3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mat1[]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350" name="Text Box 566"/>
          <p:cNvSpPr txBox="1">
            <a:spLocks noChangeArrowheads="1"/>
          </p:cNvSpPr>
          <p:nvPr/>
        </p:nvSpPr>
        <p:spPr bwMode="auto">
          <a:xfrm>
            <a:off x="1600200" y="19050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printMatrix</a:t>
            </a:r>
          </a:p>
        </p:txBody>
      </p:sp>
      <p:graphicFrame>
        <p:nvGraphicFramePr>
          <p:cNvPr id="119419" name="Group 635"/>
          <p:cNvGraphicFramePr>
            <a:graphicFrameLocks noGrp="1"/>
          </p:cNvGraphicFramePr>
          <p:nvPr/>
        </p:nvGraphicFramePr>
        <p:xfrm>
          <a:off x="1981200" y="158750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422" name="Text Box 638"/>
          <p:cNvSpPr txBox="1">
            <a:spLocks noChangeArrowheads="1"/>
          </p:cNvSpPr>
          <p:nvPr/>
        </p:nvSpPr>
        <p:spPr bwMode="auto">
          <a:xfrm>
            <a:off x="990600" y="301625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i=0</a:t>
            </a:r>
          </a:p>
        </p:txBody>
      </p:sp>
      <p:sp>
        <p:nvSpPr>
          <p:cNvPr id="119423" name="Text Box 639"/>
          <p:cNvSpPr txBox="1">
            <a:spLocks noChangeArrowheads="1"/>
          </p:cNvSpPr>
          <p:nvPr/>
        </p:nvSpPr>
        <p:spPr bwMode="auto">
          <a:xfrm>
            <a:off x="1752600" y="301625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 &lt; rows</a:t>
            </a:r>
          </a:p>
        </p:txBody>
      </p:sp>
      <p:sp>
        <p:nvSpPr>
          <p:cNvPr id="119424" name="Text Box 640"/>
          <p:cNvSpPr txBox="1">
            <a:spLocks noChangeArrowheads="1"/>
          </p:cNvSpPr>
          <p:nvPr/>
        </p:nvSpPr>
        <p:spPr bwMode="auto">
          <a:xfrm>
            <a:off x="2971800" y="301625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i++</a:t>
            </a:r>
          </a:p>
        </p:txBody>
      </p:sp>
      <p:sp>
        <p:nvSpPr>
          <p:cNvPr id="119425" name="Text Box 641"/>
          <p:cNvSpPr txBox="1">
            <a:spLocks noChangeArrowheads="1"/>
          </p:cNvSpPr>
          <p:nvPr/>
        </p:nvSpPr>
        <p:spPr bwMode="auto">
          <a:xfrm>
            <a:off x="1600200" y="35052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j=0</a:t>
            </a:r>
          </a:p>
        </p:txBody>
      </p:sp>
      <p:sp>
        <p:nvSpPr>
          <p:cNvPr id="119426" name="Text Box 642"/>
          <p:cNvSpPr txBox="1">
            <a:spLocks noChangeArrowheads="1"/>
          </p:cNvSpPr>
          <p:nvPr/>
        </p:nvSpPr>
        <p:spPr bwMode="auto">
          <a:xfrm>
            <a:off x="2362200" y="35052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j &lt; cols</a:t>
            </a:r>
          </a:p>
        </p:txBody>
      </p:sp>
      <p:sp>
        <p:nvSpPr>
          <p:cNvPr id="119427" name="Text Box 643"/>
          <p:cNvSpPr txBox="1">
            <a:spLocks noChangeArrowheads="1"/>
          </p:cNvSpPr>
          <p:nvPr/>
        </p:nvSpPr>
        <p:spPr bwMode="auto">
          <a:xfrm>
            <a:off x="3429000" y="35052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j++</a:t>
            </a:r>
          </a:p>
        </p:txBody>
      </p:sp>
      <p:graphicFrame>
        <p:nvGraphicFramePr>
          <p:cNvPr id="119429" name="Group 645"/>
          <p:cNvGraphicFramePr>
            <a:graphicFrameLocks noGrp="1"/>
          </p:cNvGraphicFramePr>
          <p:nvPr/>
        </p:nvGraphicFramePr>
        <p:xfrm>
          <a:off x="1981200" y="158750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455" name="Group 671"/>
          <p:cNvGraphicFramePr>
            <a:graphicFrameLocks noGrp="1"/>
          </p:cNvGraphicFramePr>
          <p:nvPr/>
        </p:nvGraphicFramePr>
        <p:xfrm>
          <a:off x="1981200" y="152400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481" name="Group 697"/>
          <p:cNvGraphicFramePr>
            <a:graphicFrameLocks noGrp="1"/>
          </p:cNvGraphicFramePr>
          <p:nvPr/>
        </p:nvGraphicFramePr>
        <p:xfrm>
          <a:off x="1981200" y="152400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507" name="Group 723"/>
          <p:cNvGraphicFramePr>
            <a:graphicFrameLocks noGrp="1"/>
          </p:cNvGraphicFramePr>
          <p:nvPr/>
        </p:nvGraphicFramePr>
        <p:xfrm>
          <a:off x="1981200" y="152400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533" name="Group 749"/>
          <p:cNvGraphicFramePr>
            <a:graphicFrameLocks noGrp="1"/>
          </p:cNvGraphicFramePr>
          <p:nvPr/>
        </p:nvGraphicFramePr>
        <p:xfrm>
          <a:off x="1981200" y="155575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559" name="Group 775"/>
          <p:cNvGraphicFramePr>
            <a:graphicFrameLocks noGrp="1"/>
          </p:cNvGraphicFramePr>
          <p:nvPr/>
        </p:nvGraphicFramePr>
        <p:xfrm>
          <a:off x="1981200" y="152400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585" name="Group 801"/>
          <p:cNvGraphicFramePr>
            <a:graphicFrameLocks noGrp="1"/>
          </p:cNvGraphicFramePr>
          <p:nvPr/>
        </p:nvGraphicFramePr>
        <p:xfrm>
          <a:off x="1981200" y="152400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611" name="Group 827"/>
          <p:cNvGraphicFramePr>
            <a:graphicFrameLocks noGrp="1"/>
          </p:cNvGraphicFramePr>
          <p:nvPr/>
        </p:nvGraphicFramePr>
        <p:xfrm>
          <a:off x="1981200" y="152400"/>
          <a:ext cx="24384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i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j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9636" name="AutoShape 852"/>
          <p:cNvSpPr>
            <a:spLocks/>
          </p:cNvSpPr>
          <p:nvPr/>
        </p:nvSpPr>
        <p:spPr bwMode="auto">
          <a:xfrm rot="5400000">
            <a:off x="2000250" y="2419350"/>
            <a:ext cx="266700" cy="457200"/>
          </a:xfrm>
          <a:prstGeom prst="rightBrace">
            <a:avLst>
              <a:gd name="adj1" fmla="val 1428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19637" name="Text Box 853"/>
          <p:cNvSpPr txBox="1">
            <a:spLocks noChangeArrowheads="1"/>
          </p:cNvSpPr>
          <p:nvPr/>
        </p:nvSpPr>
        <p:spPr bwMode="auto">
          <a:xfrm>
            <a:off x="1295400" y="26670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he-IL" sz="1600" b="1">
                <a:solidFill>
                  <a:srgbClr val="FF0000"/>
                </a:solidFill>
              </a:rPr>
              <a:t>כל איבר במערך הוא כתובת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44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57200"/>
          </a:xfrm>
          <a:noFill/>
        </p:spPr>
        <p:txBody>
          <a:bodyPr/>
          <a:lstStyle/>
          <a:p>
            <a:pPr algn="r" rtl="1"/>
            <a:fld id="{84D6567C-57FC-45D0-9888-7327DAB496E8}" type="slidenum">
              <a:rPr lang="he-IL" smtClean="0">
                <a:cs typeface="Arial" charset="0"/>
              </a:rPr>
              <a:pPr algn="r" rtl="1"/>
              <a:t>41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sp>
        <p:nvSpPr>
          <p:cNvPr id="119420" name="Rectangle 636"/>
          <p:cNvSpPr>
            <a:spLocks noChangeArrowheads="1"/>
          </p:cNvSpPr>
          <p:nvPr/>
        </p:nvSpPr>
        <p:spPr bwMode="auto">
          <a:xfrm>
            <a:off x="2438400" y="4267200"/>
            <a:ext cx="3810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 b="1">
                <a:solidFill>
                  <a:schemeClr val="bg1"/>
                </a:solidFill>
              </a:rPr>
              <a:t>mat[ i ][ j ] = *(*(mat+i)+j))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דוגמא עבור </a:t>
            </a:r>
            <a:r>
              <a:rPr lang="en-US" b="1">
                <a:solidFill>
                  <a:schemeClr val="bg1"/>
                </a:solidFill>
              </a:rPr>
              <a:t>i=j=0</a:t>
            </a:r>
            <a:r>
              <a:rPr lang="he-IL" b="1">
                <a:solidFill>
                  <a:schemeClr val="bg1"/>
                </a:solidFill>
              </a:rPr>
              <a:t>:</a:t>
            </a:r>
          </a:p>
          <a:p>
            <a:pPr algn="ctr" rtl="0"/>
            <a:r>
              <a:rPr lang="en-US" b="1">
                <a:solidFill>
                  <a:schemeClr val="bg1"/>
                </a:solidFill>
              </a:rPr>
              <a:t>*(*(1036+0)+0)</a:t>
            </a:r>
            <a:r>
              <a:rPr lang="he-IL" b="1">
                <a:solidFill>
                  <a:schemeClr val="bg1"/>
                </a:solidFill>
              </a:rPr>
              <a:t>=</a:t>
            </a:r>
            <a:r>
              <a:rPr lang="en-US" b="1">
                <a:solidFill>
                  <a:schemeClr val="bg1"/>
                </a:solidFill>
              </a:rPr>
              <a:t>*(*1036)) = *1000=1</a:t>
            </a:r>
          </a:p>
        </p:txBody>
      </p:sp>
      <p:sp>
        <p:nvSpPr>
          <p:cNvPr id="119421" name="Line 637"/>
          <p:cNvSpPr>
            <a:spLocks noChangeShapeType="1"/>
          </p:cNvSpPr>
          <p:nvPr/>
        </p:nvSpPr>
        <p:spPr bwMode="auto">
          <a:xfrm>
            <a:off x="3733800" y="4038600"/>
            <a:ext cx="609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1676400"/>
            <a:ext cx="1371600" cy="369888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 err="1">
                <a:latin typeface="+mn-lt"/>
                <a:cs typeface="Arial" pitchFamily="34" charset="0"/>
              </a:rPr>
              <a:t>int</a:t>
            </a:r>
            <a:r>
              <a:rPr lang="en-US" dirty="0">
                <a:latin typeface="+mn-lt"/>
                <a:cs typeface="Arial" pitchFamily="34" charset="0"/>
              </a:rPr>
              <a:t>* mat[]</a:t>
            </a:r>
            <a:endParaRPr lang="he-IL" dirty="0">
              <a:latin typeface="+mn-lt"/>
              <a:cs typeface="Arial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>
            <a:off x="1600200" y="1981200"/>
            <a:ext cx="533400" cy="3810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1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1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8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187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187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18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18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1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18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1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18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1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1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187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187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1187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18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18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18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1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1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1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1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1942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1194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1942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194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194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194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194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194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194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1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1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19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19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1194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1194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1194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1194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1194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1194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1194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1194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8" dur="indefinite"/>
                                        <p:tgtEl>
                                          <p:spTgt spid="1194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3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8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0" dur="indefinite"/>
                                        <p:tgtEl>
                                          <p:spTgt spid="1194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19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19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1194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9350" grpId="0"/>
      <p:bldP spid="119422" grpId="0"/>
      <p:bldP spid="119422" grpId="1"/>
      <p:bldP spid="119423" grpId="0"/>
      <p:bldP spid="119423" grpId="1"/>
      <p:bldP spid="119423" grpId="2"/>
      <p:bldP spid="119424" grpId="0"/>
      <p:bldP spid="119425" grpId="0"/>
      <p:bldP spid="119425" grpId="1"/>
      <p:bldP spid="119426" grpId="0"/>
      <p:bldP spid="119426" grpId="1"/>
      <p:bldP spid="119426" grpId="2"/>
      <p:bldP spid="119426" grpId="3"/>
      <p:bldP spid="119426" grpId="4"/>
      <p:bldP spid="119426" grpId="5"/>
      <p:bldP spid="119427" grpId="0"/>
      <p:bldP spid="119427" grpId="1"/>
      <p:bldP spid="119427" grpId="2"/>
      <p:bldP spid="119427" grpId="3"/>
      <p:bldP spid="119636" grpId="0" animBg="1"/>
      <p:bldP spid="119637" grpId="0"/>
      <p:bldP spid="119420" grpId="0" animBg="1"/>
      <p:bldP spid="119421" grpId="0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5"/>
          <p:cNvSpPr>
            <a:spLocks noChangeArrowheads="1"/>
          </p:cNvSpPr>
          <p:nvPr/>
        </p:nvSpPr>
        <p:spPr bwMode="auto">
          <a:xfrm>
            <a:off x="381000" y="1371600"/>
            <a:ext cx="8382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he-IL">
              <a:latin typeface="Verdana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60375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 מערך של מצביעים</a:t>
            </a:r>
            <a:br>
              <a:rPr lang="he-IL" smtClean="0"/>
            </a:br>
            <a:r>
              <a:rPr lang="he-IL" smtClean="0"/>
              <a:t> דוגמא (2)</a:t>
            </a:r>
            <a:endParaRPr lang="en-US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327275"/>
            <a:ext cx="80772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printMatrix(int** mat, int rows, int cols)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int</a:t>
            </a:r>
            <a:r>
              <a:rPr lang="en-US" sz="1600" smtClean="0"/>
              <a:t>** pRows, *pCols;</a:t>
            </a: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for (</a:t>
            </a:r>
            <a:r>
              <a:rPr lang="en-US" sz="1600" smtClean="0"/>
              <a:t>                  </a:t>
            </a:r>
            <a:r>
              <a:rPr lang="en-US" sz="1600" noProof="1" smtClean="0"/>
              <a:t> ; </a:t>
            </a:r>
            <a:r>
              <a:rPr lang="en-US" sz="1600" smtClean="0"/>
              <a:t>                            </a:t>
            </a:r>
            <a:r>
              <a:rPr lang="en-US" sz="1600" noProof="1" smtClean="0"/>
              <a:t> ;</a:t>
            </a:r>
            <a:r>
              <a:rPr lang="en-US" sz="1600" smtClean="0"/>
              <a:t>       </a:t>
            </a:r>
            <a:r>
              <a:rPr lang="en-US" sz="1600" noProof="1" smtClean="0"/>
              <a:t> </a:t>
            </a:r>
            <a:r>
              <a:rPr lang="en-US" sz="1600" smtClean="0"/>
              <a:t> 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  for (</a:t>
            </a:r>
            <a:r>
              <a:rPr lang="en-US" sz="1600" smtClean="0"/>
              <a:t>                       </a:t>
            </a:r>
            <a:r>
              <a:rPr lang="en-US" sz="1600" noProof="1" smtClean="0"/>
              <a:t> ; </a:t>
            </a:r>
            <a:r>
              <a:rPr lang="en-US" sz="1600" smtClean="0"/>
              <a:t>                                 </a:t>
            </a:r>
            <a:r>
              <a:rPr lang="en-US" sz="1600" noProof="1" smtClean="0"/>
              <a:t> ; </a:t>
            </a:r>
            <a:r>
              <a:rPr lang="en-US" sz="1600" smtClean="0"/>
              <a:t>     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</a:t>
            </a:r>
            <a:r>
              <a:rPr lang="en-US" sz="1600" smtClean="0"/>
              <a:t>     </a:t>
            </a:r>
            <a:r>
              <a:rPr lang="en-US" sz="1600" noProof="1" smtClean="0"/>
              <a:t>cout &lt;&lt; </a:t>
            </a:r>
            <a:r>
              <a:rPr lang="en-US" sz="1600" smtClean="0"/>
              <a:t>*pCols &lt;&lt; “\t”</a:t>
            </a:r>
            <a:r>
              <a:rPr lang="en-US" sz="16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    cout &lt;&lt; endl;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1600" noProof="1" smtClean="0"/>
              <a:t>int arr1[]={1,2,3}, arr2[]={4,5,6}, arr3[]={7,8,9};</a:t>
            </a:r>
            <a:r>
              <a:rPr lang="en-US" sz="1800" noProof="1" smtClean="0"/>
              <a:t>	</a:t>
            </a:r>
            <a:endParaRPr lang="en-US" sz="18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600" noProof="1" smtClean="0"/>
              <a:t>int* mat</a:t>
            </a:r>
            <a:r>
              <a:rPr lang="en-US" sz="1600" smtClean="0"/>
              <a:t>1</a:t>
            </a:r>
            <a:r>
              <a:rPr lang="en-US" sz="1600" noProof="1" smtClean="0"/>
              <a:t>[] = {arr1, arr2};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cout &lt;&lt; "matrix 1:\n”;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	printMatrix(mat1, 2, 3);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600" noProof="1" smtClean="0"/>
              <a:t>}</a:t>
            </a:r>
            <a:endParaRPr lang="en-US" sz="1600" smtClean="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019800" y="6491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21861" name="Group 5"/>
          <p:cNvGraphicFramePr>
            <a:graphicFrameLocks noGrp="1"/>
          </p:cNvGraphicFramePr>
          <p:nvPr/>
        </p:nvGraphicFramePr>
        <p:xfrm>
          <a:off x="6477000" y="2530475"/>
          <a:ext cx="2590800" cy="4022725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arr1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arr3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mat1[]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922" name="Group 66"/>
          <p:cNvGraphicFramePr>
            <a:graphicFrameLocks noGrp="1"/>
          </p:cNvGraphicFramePr>
          <p:nvPr/>
        </p:nvGraphicFramePr>
        <p:xfrm>
          <a:off x="6477000" y="2530475"/>
          <a:ext cx="2590800" cy="4022725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arr1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arr3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mat1[]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1983" name="Group 127"/>
          <p:cNvGraphicFramePr>
            <a:graphicFrameLocks noGrp="1"/>
          </p:cNvGraphicFramePr>
          <p:nvPr/>
        </p:nvGraphicFramePr>
        <p:xfrm>
          <a:off x="6477000" y="2530475"/>
          <a:ext cx="2590800" cy="4022725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arr1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arr3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mat1[]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044" name="Group 188"/>
          <p:cNvGraphicFramePr>
            <a:graphicFrameLocks noGrp="1"/>
          </p:cNvGraphicFramePr>
          <p:nvPr/>
        </p:nvGraphicFramePr>
        <p:xfrm>
          <a:off x="6477000" y="2530475"/>
          <a:ext cx="2590800" cy="4022725"/>
        </p:xfrm>
        <a:graphic>
          <a:graphicData uri="http://schemas.openxmlformats.org/drawingml/2006/table">
            <a:tbl>
              <a:tblPr/>
              <a:tblGrid>
                <a:gridCol w="1295400"/>
                <a:gridCol w="7620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arr1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arr2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arr3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mat1[]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361" name="Group 505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133" name="Text Box 277"/>
          <p:cNvSpPr txBox="1">
            <a:spLocks noChangeArrowheads="1"/>
          </p:cNvSpPr>
          <p:nvPr/>
        </p:nvSpPr>
        <p:spPr bwMode="auto">
          <a:xfrm>
            <a:off x="990600" y="3013075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noProof="1">
                <a:latin typeface="Verdana" pitchFamily="34" charset="0"/>
              </a:rPr>
              <a:t>pRows=mat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122134" name="Text Box 278"/>
          <p:cNvSpPr txBox="1">
            <a:spLocks noChangeArrowheads="1"/>
          </p:cNvSpPr>
          <p:nvPr/>
        </p:nvSpPr>
        <p:spPr bwMode="auto">
          <a:xfrm>
            <a:off x="2438400" y="3013075"/>
            <a:ext cx="335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noProof="1">
                <a:latin typeface="Verdana" pitchFamily="34" charset="0"/>
              </a:rPr>
              <a:t>pRows &lt; mat+rows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122135" name="Text Box 279"/>
          <p:cNvSpPr txBox="1">
            <a:spLocks noChangeArrowheads="1"/>
          </p:cNvSpPr>
          <p:nvPr/>
        </p:nvSpPr>
        <p:spPr bwMode="auto">
          <a:xfrm>
            <a:off x="4648200" y="3013075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pRows++</a:t>
            </a:r>
          </a:p>
        </p:txBody>
      </p:sp>
      <p:sp>
        <p:nvSpPr>
          <p:cNvPr id="122136" name="Text Box 280"/>
          <p:cNvSpPr txBox="1">
            <a:spLocks noChangeArrowheads="1"/>
          </p:cNvSpPr>
          <p:nvPr/>
        </p:nvSpPr>
        <p:spPr bwMode="auto">
          <a:xfrm>
            <a:off x="1295400" y="3514725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noProof="1">
                <a:latin typeface="Verdana" pitchFamily="34" charset="0"/>
              </a:rPr>
              <a:t>pCols=*pRows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122137" name="Text Box 281"/>
          <p:cNvSpPr txBox="1">
            <a:spLocks noChangeArrowheads="1"/>
          </p:cNvSpPr>
          <p:nvPr/>
        </p:nvSpPr>
        <p:spPr bwMode="auto">
          <a:xfrm>
            <a:off x="3048000" y="3514725"/>
            <a:ext cx="289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noProof="1">
                <a:latin typeface="Verdana" pitchFamily="34" charset="0"/>
              </a:rPr>
              <a:t>pCols &lt; *pRows+cols</a:t>
            </a:r>
            <a:endParaRPr lang="en-US" sz="1600">
              <a:latin typeface="Verdana" pitchFamily="34" charset="0"/>
            </a:endParaRPr>
          </a:p>
        </p:txBody>
      </p:sp>
      <p:sp>
        <p:nvSpPr>
          <p:cNvPr id="122138" name="Text Box 282"/>
          <p:cNvSpPr txBox="1">
            <a:spLocks noChangeArrowheads="1"/>
          </p:cNvSpPr>
          <p:nvPr/>
        </p:nvSpPr>
        <p:spPr bwMode="auto">
          <a:xfrm>
            <a:off x="5715000" y="35052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pCols++</a:t>
            </a:r>
          </a:p>
        </p:txBody>
      </p:sp>
      <p:graphicFrame>
        <p:nvGraphicFramePr>
          <p:cNvPr id="122365" name="Group 509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391" name="AutoShape 535"/>
          <p:cNvSpPr>
            <a:spLocks/>
          </p:cNvSpPr>
          <p:nvPr/>
        </p:nvSpPr>
        <p:spPr bwMode="auto">
          <a:xfrm rot="-5400000">
            <a:off x="3924300" y="2517775"/>
            <a:ext cx="152400" cy="990600"/>
          </a:xfrm>
          <a:prstGeom prst="rightBrace">
            <a:avLst>
              <a:gd name="adj1" fmla="val 1625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22392" name="Text Box 536"/>
          <p:cNvSpPr txBox="1">
            <a:spLocks noChangeArrowheads="1"/>
          </p:cNvSpPr>
          <p:nvPr/>
        </p:nvSpPr>
        <p:spPr bwMode="auto">
          <a:xfrm>
            <a:off x="2514600" y="2632075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1036+2*4=1044</a:t>
            </a:r>
          </a:p>
        </p:txBody>
      </p:sp>
      <p:graphicFrame>
        <p:nvGraphicFramePr>
          <p:cNvPr id="122393" name="Group 537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419" name="AutoShape 563"/>
          <p:cNvSpPr>
            <a:spLocks/>
          </p:cNvSpPr>
          <p:nvPr/>
        </p:nvSpPr>
        <p:spPr bwMode="auto">
          <a:xfrm rot="-5400000">
            <a:off x="4610100" y="2974975"/>
            <a:ext cx="152400" cy="1143000"/>
          </a:xfrm>
          <a:prstGeom prst="rightBrace">
            <a:avLst>
              <a:gd name="adj1" fmla="val 1875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22420" name="Text Box 564"/>
          <p:cNvSpPr txBox="1">
            <a:spLocks noChangeArrowheads="1"/>
          </p:cNvSpPr>
          <p:nvPr/>
        </p:nvSpPr>
        <p:spPr bwMode="auto">
          <a:xfrm>
            <a:off x="3276600" y="3165475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1000+3*4=1012</a:t>
            </a:r>
          </a:p>
        </p:txBody>
      </p:sp>
      <p:graphicFrame>
        <p:nvGraphicFramePr>
          <p:cNvPr id="122422" name="Group 566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448" name="Group 592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474" name="Group 618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500" name="Group 644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526" name="Group 670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551" name="Text Box 695"/>
          <p:cNvSpPr txBox="1">
            <a:spLocks noChangeArrowheads="1"/>
          </p:cNvSpPr>
          <p:nvPr/>
        </p:nvSpPr>
        <p:spPr bwMode="auto">
          <a:xfrm>
            <a:off x="3276600" y="3165475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</a:rPr>
              <a:t>1012+3*4=1024</a:t>
            </a:r>
          </a:p>
        </p:txBody>
      </p:sp>
      <p:graphicFrame>
        <p:nvGraphicFramePr>
          <p:cNvPr id="122553" name="Group 697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579" name="Group 723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605" name="Group 749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2631" name="Group 775"/>
          <p:cNvGraphicFramePr>
            <a:graphicFrameLocks noGrp="1"/>
          </p:cNvGraphicFramePr>
          <p:nvPr/>
        </p:nvGraphicFramePr>
        <p:xfrm>
          <a:off x="1828800" y="152400"/>
          <a:ext cx="27432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806450"/>
                <a:gridCol w="5651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mat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1036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int**: pRows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1044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pCols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1024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656" name="Rectangle 800"/>
          <p:cNvSpPr>
            <a:spLocks noChangeArrowheads="1"/>
          </p:cNvSpPr>
          <p:nvPr/>
        </p:nvSpPr>
        <p:spPr bwMode="auto">
          <a:xfrm>
            <a:off x="1600200" y="4308475"/>
            <a:ext cx="487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pRows</a:t>
            </a:r>
            <a:r>
              <a:rPr lang="he-IL" b="1">
                <a:solidFill>
                  <a:schemeClr val="bg1"/>
                </a:solidFill>
              </a:rPr>
              <a:t> מטיפוס </a:t>
            </a:r>
            <a:r>
              <a:rPr lang="en-US" b="1">
                <a:solidFill>
                  <a:schemeClr val="bg1"/>
                </a:solidFill>
              </a:rPr>
              <a:t>int**</a:t>
            </a:r>
            <a:r>
              <a:rPr lang="he-IL" b="1">
                <a:solidFill>
                  <a:schemeClr val="bg1"/>
                </a:solidFill>
              </a:rPr>
              <a:t> משום שזה משתנה המכיל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את הכתובת של האיבר במערך אליו אנו רוצים לפנות.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מאחר והמערך מכיל כתובות ל-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 הוא מטיפוס </a:t>
            </a:r>
            <a:r>
              <a:rPr lang="en-US" b="1">
                <a:solidFill>
                  <a:schemeClr val="bg1"/>
                </a:solidFill>
              </a:rPr>
              <a:t>int**</a:t>
            </a:r>
          </a:p>
        </p:txBody>
      </p:sp>
      <p:sp>
        <p:nvSpPr>
          <p:cNvPr id="455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57200"/>
          </a:xfrm>
          <a:noFill/>
        </p:spPr>
        <p:txBody>
          <a:bodyPr/>
          <a:lstStyle/>
          <a:p>
            <a:pPr algn="r" rtl="1"/>
            <a:fld id="{D52E3616-2777-40F4-A554-9A70D998640B}" type="slidenum">
              <a:rPr lang="he-IL" smtClean="0">
                <a:cs typeface="Arial" charset="0"/>
              </a:rPr>
              <a:pPr algn="r" rtl="1"/>
              <a:t>42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sp>
        <p:nvSpPr>
          <p:cNvPr id="37" name="Text Box 566"/>
          <p:cNvSpPr txBox="1">
            <a:spLocks noChangeArrowheads="1"/>
          </p:cNvSpPr>
          <p:nvPr/>
        </p:nvSpPr>
        <p:spPr bwMode="auto">
          <a:xfrm>
            <a:off x="1600200" y="19050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</a:t>
            </a:r>
            <a:r>
              <a:rPr lang="en-US"/>
              <a:t>printMatrix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1218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218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218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21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21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218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2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2213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221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221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2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2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2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2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2213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221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2213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2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2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2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2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2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2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2213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2213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221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12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6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12213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221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2213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12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4" dur="500"/>
                                        <p:tgtEl>
                                          <p:spTgt spid="122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8" dur="500"/>
                                        <p:tgtEl>
                                          <p:spTgt spid="1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4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0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3" dur="500"/>
                                        <p:tgtEl>
                                          <p:spTgt spid="1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" presetClass="emph" presetSubtype="1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4" dur="500"/>
                                        <p:tgtEl>
                                          <p:spTgt spid="1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" presetClass="emph" presetSubtype="1" grpId="6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5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06" dur="indefinite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5" presetClass="emph" presetSubtype="1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0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1221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5" dur="500"/>
                                        <p:tgtEl>
                                          <p:spTgt spid="1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" presetClass="emph" presetSubtype="1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1221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6" dur="indefinite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1" dur="indefinite"/>
                                        <p:tgtEl>
                                          <p:spTgt spid="12213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2" dur="indefinite"/>
                                        <p:tgtEl>
                                          <p:spTgt spid="12213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1221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6" dur="500"/>
                                        <p:tgtEl>
                                          <p:spTgt spid="1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0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12213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6" dur="indefinite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7" dur="indefinite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8" dur="indefinite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2" dur="500"/>
                                        <p:tgtEl>
                                          <p:spTgt spid="122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5" dur="500"/>
                                        <p:tgtEl>
                                          <p:spTgt spid="122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8" dur="500"/>
                                        <p:tgtEl>
                                          <p:spTgt spid="122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1" dur="500"/>
                                        <p:tgtEl>
                                          <p:spTgt spid="122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4" dur="500"/>
                                        <p:tgtEl>
                                          <p:spTgt spid="12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7" dur="500"/>
                                        <p:tgtEl>
                                          <p:spTgt spid="12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0" dur="500"/>
                                        <p:tgtEl>
                                          <p:spTgt spid="122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3" dur="500"/>
                                        <p:tgtEl>
                                          <p:spTgt spid="122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6" dur="500"/>
                                        <p:tgtEl>
                                          <p:spTgt spid="122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9" dur="500"/>
                                        <p:tgtEl>
                                          <p:spTgt spid="122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2" dur="500"/>
                                        <p:tgtEl>
                                          <p:spTgt spid="122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5" dur="500"/>
                                        <p:tgtEl>
                                          <p:spTgt spid="122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3" dur="indefinite"/>
                                        <p:tgtEl>
                                          <p:spTgt spid="1218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4" dur="indefinite"/>
                                        <p:tgtEl>
                                          <p:spTgt spid="1218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5" dur="indefinite"/>
                                        <p:tgtEl>
                                          <p:spTgt spid="1218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2133" grpId="0"/>
      <p:bldP spid="122133" grpId="1"/>
      <p:bldP spid="122134" grpId="0"/>
      <p:bldP spid="122134" grpId="1"/>
      <p:bldP spid="122134" grpId="2"/>
      <p:bldP spid="122134" grpId="3"/>
      <p:bldP spid="122135" grpId="0"/>
      <p:bldP spid="122135" grpId="1"/>
      <p:bldP spid="122135" grpId="2"/>
      <p:bldP spid="122136" grpId="0"/>
      <p:bldP spid="122136" grpId="1"/>
      <p:bldP spid="122136" grpId="2"/>
      <p:bldP spid="122137" grpId="0"/>
      <p:bldP spid="122137" grpId="1"/>
      <p:bldP spid="122137" grpId="2"/>
      <p:bldP spid="122137" grpId="3"/>
      <p:bldP spid="122137" grpId="4"/>
      <p:bldP spid="122137" grpId="5"/>
      <p:bldP spid="122137" grpId="6"/>
      <p:bldP spid="122137" grpId="7"/>
      <p:bldP spid="122137" grpId="8"/>
      <p:bldP spid="122138" grpId="0"/>
      <p:bldP spid="122138" grpId="1"/>
      <p:bldP spid="122138" grpId="2"/>
      <p:bldP spid="122138" grpId="3"/>
      <p:bldP spid="122138" grpId="4"/>
      <p:bldP spid="122138" grpId="5"/>
      <p:bldP spid="122138" grpId="6"/>
      <p:bldP spid="122391" grpId="0" animBg="1"/>
      <p:bldP spid="122392" grpId="0"/>
      <p:bldP spid="122419" grpId="0" animBg="1"/>
      <p:bldP spid="122420" grpId="0"/>
      <p:bldP spid="122420" grpId="1"/>
      <p:bldP spid="122551" grpId="0"/>
      <p:bldP spid="122656" grpId="0" animBg="1"/>
      <p:bldP spid="37" grpId="0"/>
      <p:bldP spid="3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איתחול מצביע למחרוזת קבועה</a:t>
            </a:r>
            <a:endParaRPr lang="en-US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876800"/>
          </a:xfrm>
        </p:spPr>
        <p:txBody>
          <a:bodyPr/>
          <a:lstStyle/>
          <a:p>
            <a:r>
              <a:rPr lang="he-IL" sz="2400" smtClean="0"/>
              <a:t>ראינו איתחול מחרוזת: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char str[] = “Hi”;</a:t>
            </a:r>
            <a:endParaRPr lang="he-IL" sz="2400" smtClean="0"/>
          </a:p>
          <a:p>
            <a:endParaRPr lang="he-IL" sz="2400" smtClean="0"/>
          </a:p>
          <a:p>
            <a:endParaRPr lang="he-IL" sz="2400" smtClean="0"/>
          </a:p>
          <a:p>
            <a:r>
              <a:rPr lang="he-IL" sz="2400" smtClean="0"/>
              <a:t>ניתן לאתחל מצביע למחרוזת כך: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char* str = “Hi”;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algn="l" rtl="0">
              <a:buFont typeface="Wingdings" pitchFamily="2" charset="2"/>
              <a:buNone/>
            </a:pPr>
            <a:endParaRPr lang="en-US" sz="2400" smtClean="0"/>
          </a:p>
          <a:p>
            <a:pPr algn="l" rtl="0">
              <a:buFont typeface="Wingdings" pitchFamily="2" charset="2"/>
              <a:buNone/>
            </a:pPr>
            <a:endParaRPr lang="he-IL" sz="2400" smtClean="0"/>
          </a:p>
        </p:txBody>
      </p:sp>
      <p:graphicFrame>
        <p:nvGraphicFramePr>
          <p:cNvPr id="128004" name="Group 4"/>
          <p:cNvGraphicFramePr>
            <a:graphicFrameLocks noGrp="1"/>
          </p:cNvGraphicFramePr>
          <p:nvPr>
            <p:ph sz="half" idx="2"/>
          </p:nvPr>
        </p:nvGraphicFramePr>
        <p:xfrm>
          <a:off x="3429000" y="2209800"/>
          <a:ext cx="2590800" cy="1096963"/>
        </p:xfrm>
        <a:graphic>
          <a:graphicData uri="http://schemas.openxmlformats.org/drawingml/2006/table">
            <a:tbl>
              <a:tblPr/>
              <a:tblGrid>
                <a:gridCol w="1143000"/>
                <a:gridCol w="914400"/>
                <a:gridCol w="5334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char[]: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8021" name="Group 21"/>
          <p:cNvGraphicFramePr>
            <a:graphicFrameLocks noGrp="1"/>
          </p:cNvGraphicFramePr>
          <p:nvPr/>
        </p:nvGraphicFramePr>
        <p:xfrm>
          <a:off x="3429000" y="4010025"/>
          <a:ext cx="2590800" cy="365125"/>
        </p:xfrm>
        <a:graphic>
          <a:graphicData uri="http://schemas.openxmlformats.org/drawingml/2006/table">
            <a:tbl>
              <a:tblPr/>
              <a:tblGrid>
                <a:gridCol w="1143000"/>
                <a:gridCol w="914400"/>
                <a:gridCol w="5334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char*: str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6019800" y="3810000"/>
            <a:ext cx="2971800" cy="1447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172200" y="5181600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128031" name="Group 31"/>
          <p:cNvGraphicFramePr>
            <a:graphicFrameLocks noGrp="1"/>
          </p:cNvGraphicFramePr>
          <p:nvPr/>
        </p:nvGraphicFramePr>
        <p:xfrm>
          <a:off x="6629400" y="3962400"/>
          <a:ext cx="1905000" cy="109855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5334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2501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049" name="Text Box 49"/>
          <p:cNvSpPr txBox="1">
            <a:spLocks noChangeArrowheads="1"/>
          </p:cNvSpPr>
          <p:nvPr/>
        </p:nvSpPr>
        <p:spPr bwMode="auto">
          <a:xfrm>
            <a:off x="152400" y="4937125"/>
            <a:ext cx="5257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he-IL" sz="2000"/>
              <a:t>  </a:t>
            </a:r>
            <a:r>
              <a:rPr lang="en-US" sz="2000"/>
              <a:t>str</a:t>
            </a:r>
            <a:r>
              <a:rPr lang="he-IL" sz="2000"/>
              <a:t> יכיל את כתובת ההתחלה של המערך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he-IL" sz="2000"/>
              <a:t>  כאשר מאתחלים מצביע למחרוזת בצורה זו       המערך נשמר בזיכרון הנקרא </a:t>
            </a:r>
            <a:r>
              <a:rPr lang="en-US" sz="2000"/>
              <a:t>static storage</a:t>
            </a:r>
            <a:endParaRPr lang="he-IL" sz="200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he-IL" sz="2000"/>
              <a:t>  כל פעולה שניתן לבצע על מערך ניתן לבצע על מערך תווים זה (פרט לשינוי ערכי המערך)</a:t>
            </a:r>
            <a:endParaRPr lang="en-US" sz="2000"/>
          </a:p>
          <a:p>
            <a:pPr>
              <a:buClr>
                <a:schemeClr val="tx2"/>
              </a:buCl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461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57200"/>
          </a:xfrm>
          <a:noFill/>
        </p:spPr>
        <p:txBody>
          <a:bodyPr/>
          <a:lstStyle/>
          <a:p>
            <a:pPr algn="r" rtl="1"/>
            <a:fld id="{CF76A6EF-7A7A-4B36-BB56-0EEC155149FE}" type="slidenum">
              <a:rPr lang="he-IL" smtClean="0">
                <a:cs typeface="Arial" charset="0"/>
              </a:rPr>
              <a:pPr algn="r" rtl="1"/>
              <a:t>43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0" grpId="0" animBg="1"/>
      <p:bldP spid="3" grpId="0"/>
      <p:bldP spid="1280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ה- </a:t>
            </a:r>
            <a:r>
              <a:rPr lang="en-US" smtClean="0"/>
              <a:t>static storage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dirty="0" smtClean="0"/>
              <a:t>זהו שטח זיכרון המכיל מחרוזות סטטיות שהוגדרו בזמן קומפילציה, ושלא הוקצה להן שטח זיכרון על ה- </a:t>
            </a:r>
            <a:r>
              <a:rPr lang="en-US" dirty="0" smtClean="0"/>
              <a:t>stack</a:t>
            </a:r>
            <a:r>
              <a:rPr lang="he-IL" dirty="0" smtClean="0"/>
              <a:t>, </a:t>
            </a:r>
            <a:r>
              <a:rPr lang="he-IL" dirty="0" smtClean="0"/>
              <a:t>כמו </a:t>
            </a:r>
            <a:r>
              <a:rPr lang="he-IL" dirty="0" err="1" smtClean="0"/>
              <a:t>בדוגמאת</a:t>
            </a:r>
            <a:r>
              <a:rPr lang="he-IL" dirty="0" smtClean="0"/>
              <a:t> </a:t>
            </a:r>
            <a:r>
              <a:rPr lang="he-IL" dirty="0" err="1" smtClean="0"/>
              <a:t>איתחול</a:t>
            </a:r>
            <a:r>
              <a:rPr lang="he-IL" dirty="0" smtClean="0"/>
              <a:t> מצביע למחרוזת: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char* </a:t>
            </a:r>
            <a:r>
              <a:rPr lang="en-US" dirty="0" err="1" smtClean="0"/>
              <a:t>str</a:t>
            </a:r>
            <a:r>
              <a:rPr lang="en-US" dirty="0" smtClean="0"/>
              <a:t> = “Hi”;</a:t>
            </a:r>
          </a:p>
          <a:p>
            <a:pPr>
              <a:lnSpc>
                <a:spcPct val="90000"/>
              </a:lnSpc>
            </a:pPr>
            <a:r>
              <a:rPr lang="he-IL" dirty="0" smtClean="0"/>
              <a:t>זיכרון זה הינו סטטי ולא ניתן לשנות את תוכנו: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void main</a:t>
            </a:r>
            <a:r>
              <a:rPr lang="en-US" sz="2400" noProof="1" smtClean="0"/>
              <a:t>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	char* str = "hhhhh";	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	cin &gt;&gt; str;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/>
              <a:t>}</a:t>
            </a:r>
            <a:endParaRPr lang="en-US" sz="2400" dirty="0" smtClean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562600"/>
            <a:ext cx="6461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4C9CC4FB-3BD9-40F4-B564-36F08629B9A1}" type="slidenum">
              <a:rPr lang="he-IL" smtClean="0">
                <a:cs typeface="Arial" charset="0"/>
              </a:rPr>
              <a:pPr algn="r" rtl="1"/>
              <a:t>44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מערך של מצביעים למחרוזות - דוגמא</a:t>
            </a:r>
            <a:endParaRPr lang="en-US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void main</a:t>
            </a:r>
            <a:r>
              <a:rPr lang="en-US" sz="1800" noProof="1" smtClean="0"/>
              <a:t>()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char* arr[3] = {"This", "is", "nice"};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cout &lt;&lt; (*(arr+2))[1]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}</a:t>
            </a:r>
            <a:endParaRPr lang="en-US" sz="1800" dirty="0" smtClean="0"/>
          </a:p>
        </p:txBody>
      </p:sp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838200" y="4176713"/>
            <a:ext cx="7772400" cy="2071687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3124200" y="6248400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130139" name="Group 91"/>
          <p:cNvGraphicFramePr>
            <a:graphicFrameLocks noGrp="1"/>
          </p:cNvGraphicFramePr>
          <p:nvPr/>
        </p:nvGraphicFramePr>
        <p:xfrm>
          <a:off x="6248400" y="4176713"/>
          <a:ext cx="1905000" cy="1832612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‘s’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104" name="Group 56"/>
          <p:cNvGraphicFramePr>
            <a:graphicFrameLocks noGrp="1"/>
          </p:cNvGraphicFramePr>
          <p:nvPr/>
        </p:nvGraphicFramePr>
        <p:xfrm>
          <a:off x="5638800" y="1752600"/>
          <a:ext cx="3124200" cy="109728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106" name="Group 58"/>
          <p:cNvGraphicFramePr>
            <a:graphicFrameLocks noGrp="1"/>
          </p:cNvGraphicFramePr>
          <p:nvPr/>
        </p:nvGraphicFramePr>
        <p:xfrm>
          <a:off x="5638800" y="1752600"/>
          <a:ext cx="3124200" cy="109728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194" name="Group 146"/>
          <p:cNvGraphicFramePr>
            <a:graphicFrameLocks noGrp="1"/>
          </p:cNvGraphicFramePr>
          <p:nvPr/>
        </p:nvGraphicFramePr>
        <p:xfrm>
          <a:off x="1905000" y="4710113"/>
          <a:ext cx="1905000" cy="1100139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‘s’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167" name="Group 119"/>
          <p:cNvGraphicFramePr>
            <a:graphicFrameLocks noGrp="1"/>
          </p:cNvGraphicFramePr>
          <p:nvPr/>
        </p:nvGraphicFramePr>
        <p:xfrm>
          <a:off x="4038600" y="4176713"/>
          <a:ext cx="1905000" cy="1832612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195" name="AutoShape 147"/>
          <p:cNvSpPr>
            <a:spLocks/>
          </p:cNvSpPr>
          <p:nvPr/>
        </p:nvSpPr>
        <p:spPr bwMode="auto">
          <a:xfrm rot="5400000">
            <a:off x="2266950" y="2838450"/>
            <a:ext cx="266700" cy="381000"/>
          </a:xfrm>
          <a:prstGeom prst="rightBrace">
            <a:avLst>
              <a:gd name="adj1" fmla="val 1190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30196" name="Text Box 148"/>
          <p:cNvSpPr txBox="1">
            <a:spLocks noChangeArrowheads="1"/>
          </p:cNvSpPr>
          <p:nvPr/>
        </p:nvSpPr>
        <p:spPr bwMode="auto">
          <a:xfrm>
            <a:off x="2057400" y="30480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he-IL" sz="1600" b="1">
                <a:solidFill>
                  <a:srgbClr val="FF0000"/>
                </a:solidFill>
              </a:rPr>
              <a:t>1000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30197" name="AutoShape 149"/>
          <p:cNvSpPr>
            <a:spLocks/>
          </p:cNvSpPr>
          <p:nvPr/>
        </p:nvSpPr>
        <p:spPr bwMode="auto">
          <a:xfrm rot="5400000">
            <a:off x="2419350" y="3035300"/>
            <a:ext cx="266700" cy="685800"/>
          </a:xfrm>
          <a:prstGeom prst="rightBrace">
            <a:avLst>
              <a:gd name="adj1" fmla="val 21429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30198" name="Text Box 150"/>
          <p:cNvSpPr txBox="1">
            <a:spLocks noChangeArrowheads="1"/>
          </p:cNvSpPr>
          <p:nvPr/>
        </p:nvSpPr>
        <p:spPr bwMode="auto">
          <a:xfrm>
            <a:off x="2209800" y="33972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he-IL" sz="1600" b="1">
                <a:solidFill>
                  <a:schemeClr val="hlink"/>
                </a:solidFill>
              </a:rPr>
              <a:t>1008</a:t>
            </a:r>
            <a:endParaRPr lang="en-US" sz="1600" b="1">
              <a:solidFill>
                <a:schemeClr val="hlink"/>
              </a:solidFill>
            </a:endParaRPr>
          </a:p>
        </p:txBody>
      </p:sp>
      <p:sp>
        <p:nvSpPr>
          <p:cNvPr id="130199" name="AutoShape 151"/>
          <p:cNvSpPr>
            <a:spLocks/>
          </p:cNvSpPr>
          <p:nvPr/>
        </p:nvSpPr>
        <p:spPr bwMode="auto">
          <a:xfrm rot="5400000">
            <a:off x="2381250" y="3149600"/>
            <a:ext cx="266700" cy="1066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30200" name="Text Box 152"/>
          <p:cNvSpPr txBox="1">
            <a:spLocks noChangeArrowheads="1"/>
          </p:cNvSpPr>
          <p:nvPr/>
        </p:nvSpPr>
        <p:spPr bwMode="auto">
          <a:xfrm>
            <a:off x="2209800" y="37020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he-IL" sz="1600" b="1">
                <a:solidFill>
                  <a:srgbClr val="009900"/>
                </a:solidFill>
              </a:rPr>
              <a:t>3200</a:t>
            </a:r>
            <a:endParaRPr lang="en-US" sz="1600" b="1">
              <a:solidFill>
                <a:srgbClr val="009900"/>
              </a:solidFill>
            </a:endParaRPr>
          </a:p>
        </p:txBody>
      </p:sp>
      <p:pic>
        <p:nvPicPr>
          <p:cNvPr id="130201" name="Picture 1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124200"/>
            <a:ext cx="3581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202" name="AutoShape 154"/>
          <p:cNvSpPr>
            <a:spLocks/>
          </p:cNvSpPr>
          <p:nvPr/>
        </p:nvSpPr>
        <p:spPr bwMode="auto">
          <a:xfrm rot="5400000">
            <a:off x="2651125" y="3260725"/>
            <a:ext cx="260350" cy="1600200"/>
          </a:xfrm>
          <a:prstGeom prst="rightBrace">
            <a:avLst>
              <a:gd name="adj1" fmla="val 51220"/>
              <a:gd name="adj2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130203" name="Text Box 155"/>
          <p:cNvSpPr txBox="1">
            <a:spLocks noChangeArrowheads="1"/>
          </p:cNvSpPr>
          <p:nvPr/>
        </p:nvSpPr>
        <p:spPr bwMode="auto">
          <a:xfrm>
            <a:off x="2743200" y="40830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130205" name="Text Box 157"/>
          <p:cNvSpPr txBox="1">
            <a:spLocks noChangeArrowheads="1"/>
          </p:cNvSpPr>
          <p:nvPr/>
        </p:nvSpPr>
        <p:spPr bwMode="auto">
          <a:xfrm>
            <a:off x="2057400" y="1676400"/>
            <a:ext cx="3200400" cy="376238"/>
          </a:xfrm>
          <a:prstGeom prst="rect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b="1" noProof="1">
                <a:solidFill>
                  <a:schemeClr val="bg1"/>
                </a:solidFill>
              </a:rPr>
              <a:t>(*(arr+2))[1]</a:t>
            </a:r>
            <a:r>
              <a:rPr lang="he-IL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</a:rPr>
              <a:t> ≡ *(</a:t>
            </a:r>
            <a:r>
              <a:rPr lang="en-US" b="1" noProof="1">
                <a:solidFill>
                  <a:schemeClr val="bg1"/>
                </a:solidFill>
              </a:rPr>
              <a:t>*(arr+2)</a:t>
            </a:r>
            <a:r>
              <a:rPr lang="en-US" b="1">
                <a:solidFill>
                  <a:schemeClr val="bg1"/>
                </a:solidFill>
              </a:rPr>
              <a:t>+1)</a:t>
            </a:r>
          </a:p>
        </p:txBody>
      </p:sp>
      <p:sp>
        <p:nvSpPr>
          <p:cNvPr id="482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274C1CF-7BAB-49A1-A12A-7EF508F29696}" type="slidenum">
              <a:rPr lang="he-IL" smtClean="0">
                <a:cs typeface="Arial" charset="0"/>
              </a:rPr>
              <a:pPr algn="r" rtl="1"/>
              <a:t>45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3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3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3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3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3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3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0" grpId="0" animBg="1"/>
      <p:bldP spid="3" grpId="0"/>
      <p:bldP spid="130195" grpId="0" animBg="1"/>
      <p:bldP spid="130196" grpId="0"/>
      <p:bldP spid="130197" grpId="0" animBg="1"/>
      <p:bldP spid="130198" grpId="0"/>
      <p:bldP spid="130199" grpId="0" animBg="1"/>
      <p:bldP spid="130200" grpId="0"/>
      <p:bldP spid="130202" grpId="0" animBg="1"/>
      <p:bldP spid="130203" grpId="0"/>
      <p:bldP spid="1302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דוגמא: הדפסת איברי מערך של מחרוזות</a:t>
            </a:r>
            <a:endParaRPr lang="en-US" sz="40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0772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void main</a:t>
            </a:r>
            <a:r>
              <a:rPr lang="en-US" sz="1600" noProof="1" smtClean="0"/>
              <a:t>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char* words[] = {"Hi", "Bye", "Nice"};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char** ptr;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int numOfWord = sizeof(words)/sizeof(words[0]);</a:t>
            </a:r>
            <a:endParaRPr lang="en-US" sz="1600" dirty="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6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for (</a:t>
            </a:r>
            <a:r>
              <a:rPr lang="en-US" sz="1600" dirty="0" smtClean="0"/>
              <a:t>                </a:t>
            </a:r>
            <a:r>
              <a:rPr lang="en-US" sz="1600" noProof="1" smtClean="0"/>
              <a:t> ; </a:t>
            </a:r>
            <a:r>
              <a:rPr lang="en-US" sz="1600" dirty="0" smtClean="0"/>
              <a:t>                                         </a:t>
            </a:r>
            <a:r>
              <a:rPr lang="en-US" sz="1600" noProof="1" smtClean="0"/>
              <a:t> ; </a:t>
            </a:r>
            <a:r>
              <a:rPr lang="en-US" sz="1600" dirty="0" smtClean="0"/>
              <a:t>          </a:t>
            </a:r>
            <a:r>
              <a:rPr lang="en-US" sz="1600" noProof="1" smtClean="0"/>
              <a:t>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	cout &lt;&lt; "Day: “ &lt;&lt; *ptr &lt;&lt; “\t2nd letter:”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noProof="1" smtClean="0"/>
              <a:t>			&lt;&lt;  *(*ptr+1)) &lt;&lt; endl;</a:t>
            </a:r>
            <a:endParaRPr lang="he-IL" sz="1600" dirty="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 smtClean="0"/>
              <a:t> </a:t>
            </a:r>
            <a:r>
              <a:rPr lang="he-IL" sz="1600" b="1" dirty="0" smtClean="0"/>
              <a:t>{</a:t>
            </a:r>
            <a:endParaRPr lang="en-US" sz="1600" b="1" dirty="0" smtClean="0"/>
          </a:p>
        </p:txBody>
      </p:sp>
      <p:graphicFrame>
        <p:nvGraphicFramePr>
          <p:cNvPr id="132318" name="Group 222"/>
          <p:cNvGraphicFramePr>
            <a:graphicFrameLocks noGrp="1"/>
          </p:cNvGraphicFramePr>
          <p:nvPr>
            <p:ph sz="half" idx="2"/>
          </p:nvPr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4191000" y="4114800"/>
            <a:ext cx="4953000" cy="2071688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477000" y="6324600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static storage</a:t>
            </a:r>
          </a:p>
        </p:txBody>
      </p:sp>
      <p:graphicFrame>
        <p:nvGraphicFramePr>
          <p:cNvPr id="132146" name="Group 50"/>
          <p:cNvGraphicFramePr>
            <a:graphicFrameLocks noGrp="1"/>
          </p:cNvGraphicFramePr>
          <p:nvPr/>
        </p:nvGraphicFramePr>
        <p:xfrm>
          <a:off x="7162800" y="4176713"/>
          <a:ext cx="1905000" cy="1832612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219" name="Group 123"/>
          <p:cNvGraphicFramePr>
            <a:graphicFrameLocks noGrp="1"/>
          </p:cNvGraphicFramePr>
          <p:nvPr/>
        </p:nvGraphicFramePr>
        <p:xfrm>
          <a:off x="4495800" y="5486400"/>
          <a:ext cx="1905000" cy="1099186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‘i’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218" name="Group 122"/>
          <p:cNvGraphicFramePr>
            <a:graphicFrameLocks noGrp="1"/>
          </p:cNvGraphicFramePr>
          <p:nvPr/>
        </p:nvGraphicFramePr>
        <p:xfrm>
          <a:off x="5105400" y="3962400"/>
          <a:ext cx="1905000" cy="1465899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6096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317" name="Group 221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16" name="Group 220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990600" y="304800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ptr=words</a:t>
            </a:r>
          </a:p>
        </p:txBody>
      </p:sp>
      <p:sp>
        <p:nvSpPr>
          <p:cNvPr id="132282" name="Text Box 186"/>
          <p:cNvSpPr txBox="1">
            <a:spLocks noChangeArrowheads="1"/>
          </p:cNvSpPr>
          <p:nvPr/>
        </p:nvSpPr>
        <p:spPr bwMode="auto">
          <a:xfrm>
            <a:off x="2362200" y="3048000"/>
            <a:ext cx="342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ptr &lt; words+numOfWords</a:t>
            </a:r>
          </a:p>
        </p:txBody>
      </p:sp>
      <p:sp>
        <p:nvSpPr>
          <p:cNvPr id="132283" name="Text Box 187"/>
          <p:cNvSpPr txBox="1">
            <a:spLocks noChangeArrowheads="1"/>
          </p:cNvSpPr>
          <p:nvPr/>
        </p:nvSpPr>
        <p:spPr bwMode="auto">
          <a:xfrm>
            <a:off x="5486400" y="304800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ptr++</a:t>
            </a:r>
          </a:p>
        </p:txBody>
      </p:sp>
      <p:graphicFrame>
        <p:nvGraphicFramePr>
          <p:cNvPr id="132315" name="Group 219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314" name="Text Box 218"/>
          <p:cNvSpPr txBox="1">
            <a:spLocks noChangeArrowheads="1"/>
          </p:cNvSpPr>
          <p:nvPr/>
        </p:nvSpPr>
        <p:spPr bwMode="auto">
          <a:xfrm>
            <a:off x="3429000" y="28956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1012</a:t>
            </a:r>
          </a:p>
        </p:txBody>
      </p:sp>
      <p:graphicFrame>
        <p:nvGraphicFramePr>
          <p:cNvPr id="132319" name="Group 223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45" name="Group 249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371" name="Group 275"/>
          <p:cNvGraphicFramePr>
            <a:graphicFrameLocks noGrp="1"/>
          </p:cNvGraphicFramePr>
          <p:nvPr/>
        </p:nvGraphicFramePr>
        <p:xfrm>
          <a:off x="457200" y="4521200"/>
          <a:ext cx="3276600" cy="20320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533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char*[]: 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char**: ptr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numOfWords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0427" name="Picture 3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524000"/>
            <a:ext cx="35052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2444" name="Group 348"/>
          <p:cNvGraphicFramePr>
            <a:graphicFrameLocks noGrp="1"/>
          </p:cNvGraphicFramePr>
          <p:nvPr/>
        </p:nvGraphicFramePr>
        <p:xfrm>
          <a:off x="7086600" y="2747963"/>
          <a:ext cx="609600" cy="106203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2424" name="Group 328"/>
          <p:cNvGraphicFramePr>
            <a:graphicFrameLocks noGrp="1"/>
          </p:cNvGraphicFramePr>
          <p:nvPr/>
        </p:nvGraphicFramePr>
        <p:xfrm>
          <a:off x="8077200" y="2747963"/>
          <a:ext cx="914400" cy="1117601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“Hi”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“Bye”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“Nice”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431" name="Line 335"/>
          <p:cNvSpPr>
            <a:spLocks noChangeShapeType="1"/>
          </p:cNvSpPr>
          <p:nvPr/>
        </p:nvSpPr>
        <p:spPr bwMode="auto">
          <a:xfrm>
            <a:off x="75438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32" name="Line 336"/>
          <p:cNvSpPr>
            <a:spLocks noChangeShapeType="1"/>
          </p:cNvSpPr>
          <p:nvPr/>
        </p:nvSpPr>
        <p:spPr bwMode="auto">
          <a:xfrm>
            <a:off x="7543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33" name="Line 337"/>
          <p:cNvSpPr>
            <a:spLocks noChangeShapeType="1"/>
          </p:cNvSpPr>
          <p:nvPr/>
        </p:nvSpPr>
        <p:spPr bwMode="auto">
          <a:xfrm>
            <a:off x="75438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45" name="Text Box 349"/>
          <p:cNvSpPr txBox="1">
            <a:spLocks noChangeArrowheads="1"/>
          </p:cNvSpPr>
          <p:nvPr/>
        </p:nvSpPr>
        <p:spPr bwMode="auto">
          <a:xfrm>
            <a:off x="6248400" y="259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400"/>
              <a:t>words</a:t>
            </a:r>
          </a:p>
        </p:txBody>
      </p:sp>
      <p:sp>
        <p:nvSpPr>
          <p:cNvPr id="132446" name="Line 350"/>
          <p:cNvSpPr>
            <a:spLocks noChangeShapeType="1"/>
          </p:cNvSpPr>
          <p:nvPr/>
        </p:nvSpPr>
        <p:spPr bwMode="auto">
          <a:xfrm>
            <a:off x="68580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47" name="Text Box 351"/>
          <p:cNvSpPr txBox="1">
            <a:spLocks noChangeArrowheads="1"/>
          </p:cNvSpPr>
          <p:nvPr/>
        </p:nvSpPr>
        <p:spPr bwMode="auto">
          <a:xfrm>
            <a:off x="6248400" y="2819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400"/>
              <a:t>ptr</a:t>
            </a:r>
          </a:p>
        </p:txBody>
      </p:sp>
      <p:sp>
        <p:nvSpPr>
          <p:cNvPr id="132448" name="Line 352"/>
          <p:cNvSpPr>
            <a:spLocks noChangeShapeType="1"/>
          </p:cNvSpPr>
          <p:nvPr/>
        </p:nvSpPr>
        <p:spPr bwMode="auto">
          <a:xfrm flipV="1">
            <a:off x="6553200" y="2743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49" name="Line 353"/>
          <p:cNvSpPr>
            <a:spLocks noChangeShapeType="1"/>
          </p:cNvSpPr>
          <p:nvPr/>
        </p:nvSpPr>
        <p:spPr bwMode="auto">
          <a:xfrm>
            <a:off x="6553200" y="29718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50" name="Line 354"/>
          <p:cNvSpPr>
            <a:spLocks noChangeShapeType="1"/>
          </p:cNvSpPr>
          <p:nvPr/>
        </p:nvSpPr>
        <p:spPr bwMode="auto">
          <a:xfrm>
            <a:off x="6553200" y="2971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451" name="Line 355"/>
          <p:cNvSpPr>
            <a:spLocks noChangeShapeType="1"/>
          </p:cNvSpPr>
          <p:nvPr/>
        </p:nvSpPr>
        <p:spPr bwMode="auto">
          <a:xfrm>
            <a:off x="6553200" y="2971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4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457200"/>
          </a:xfrm>
          <a:noFill/>
        </p:spPr>
        <p:txBody>
          <a:bodyPr/>
          <a:lstStyle/>
          <a:p>
            <a:pPr algn="r" rtl="1"/>
            <a:fld id="{3673A9F1-3743-4ACC-BD2B-4FFDF90D92B2}" type="slidenum">
              <a:rPr lang="he-IL" smtClean="0">
                <a:cs typeface="Arial" charset="0"/>
              </a:rPr>
              <a:pPr algn="r" rtl="1"/>
              <a:t>46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3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3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3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3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3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3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3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3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3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3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3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13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1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13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32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2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1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13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13228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5" dur="500"/>
                                        <p:tgtEl>
                                          <p:spTgt spid="5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3" dur="500"/>
                                        <p:tgtEl>
                                          <p:spTgt spid="132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6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9" dur="500"/>
                                        <p:tgtEl>
                                          <p:spTgt spid="132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132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13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13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132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132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7" dur="500"/>
                                        <p:tgtEl>
                                          <p:spTgt spid="132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0" dur="500"/>
                                        <p:tgtEl>
                                          <p:spTgt spid="132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3" dur="500"/>
                                        <p:tgtEl>
                                          <p:spTgt spid="132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6" dur="500"/>
                                        <p:tgtEl>
                                          <p:spTgt spid="13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9" dur="500"/>
                                        <p:tgtEl>
                                          <p:spTgt spid="13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2" dur="500"/>
                                        <p:tgtEl>
                                          <p:spTgt spid="132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5" dur="500"/>
                                        <p:tgtEl>
                                          <p:spTgt spid="132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8" dur="500"/>
                                        <p:tgtEl>
                                          <p:spTgt spid="132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1" dur="500"/>
                                        <p:tgtEl>
                                          <p:spTgt spid="132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132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7" dur="500"/>
                                        <p:tgtEl>
                                          <p:spTgt spid="132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0" dur="500"/>
                                        <p:tgtEl>
                                          <p:spTgt spid="132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132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6" dur="500"/>
                                        <p:tgtEl>
                                          <p:spTgt spid="132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9" dur="500"/>
                                        <p:tgtEl>
                                          <p:spTgt spid="132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40" grpId="0" animBg="1"/>
      <p:bldP spid="3" grpId="0"/>
      <p:bldP spid="132281" grpId="0"/>
      <p:bldP spid="132281" grpId="1"/>
      <p:bldP spid="132282" grpId="0"/>
      <p:bldP spid="132282" grpId="1"/>
      <p:bldP spid="132282" grpId="2"/>
      <p:bldP spid="132282" grpId="3"/>
      <p:bldP spid="132282" grpId="4"/>
      <p:bldP spid="132283" grpId="0"/>
      <p:bldP spid="132283" grpId="1"/>
      <p:bldP spid="132283" grpId="2"/>
      <p:bldP spid="132283" grpId="3"/>
      <p:bldP spid="132314" grpId="0"/>
      <p:bldP spid="132314" grpId="1"/>
      <p:bldP spid="132431" grpId="0" animBg="1"/>
      <p:bldP spid="132431" grpId="1" animBg="1"/>
      <p:bldP spid="132432" grpId="0" animBg="1"/>
      <p:bldP spid="132432" grpId="1" animBg="1"/>
      <p:bldP spid="132433" grpId="0" animBg="1"/>
      <p:bldP spid="132433" grpId="1" animBg="1"/>
      <p:bldP spid="132445" grpId="0"/>
      <p:bldP spid="132445" grpId="1"/>
      <p:bldP spid="132446" grpId="0" animBg="1"/>
      <p:bldP spid="132446" grpId="1" animBg="1"/>
      <p:bldP spid="132447" grpId="0"/>
      <p:bldP spid="132447" grpId="1"/>
      <p:bldP spid="132448" grpId="0" animBg="1"/>
      <p:bldP spid="132448" grpId="1" animBg="1"/>
      <p:bldP spid="132448" grpId="2" animBg="1"/>
      <p:bldP spid="132449" grpId="0" animBg="1"/>
      <p:bldP spid="132449" grpId="1" animBg="1"/>
      <p:bldP spid="132449" grpId="2" animBg="1"/>
      <p:bldP spid="132450" grpId="0" animBg="1"/>
      <p:bldP spid="132450" grpId="1" animBg="1"/>
      <p:bldP spid="132450" grpId="2" animBg="1"/>
      <p:bldP spid="132451" grpId="0" animBg="1"/>
      <p:bldP spid="132451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-3810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פונקציה המשנה מצביע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609600"/>
            <a:ext cx="99822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getMinMaxAddress(int arr[], int size, int* min, int* max)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min = max = &amp;arr[0];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800" smtClean="0"/>
              <a:t>	for (int  i=1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if (arr[i] &lt; *min)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min = &amp;arr[i];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if (arr[i] &gt; *max)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max = &amp;arr[i];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cout &lt;&lt; "Min at “ &lt;&lt; min &lt;&lt;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“ Max at “ &lt;&lt; max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  <a:endParaRPr lang="en-US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int arr[] = {5,6,3};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int* min=NULL, *max=NULL;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getMinMaxAddress(arr, sizeof(arr)/sizeof(arr[0]), min, max);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cout &lt;&lt; "Min at “ &lt;&lt; min &lt;&lt; “ Max at “ &lt;&lt; max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483A9C0-294E-46DC-A745-53D626DEC5D2}" type="slidenum">
              <a:rPr lang="he-IL" smtClean="0">
                <a:cs typeface="Arial" charset="0"/>
              </a:rPr>
              <a:pPr algn="r" rtl="1"/>
              <a:t>47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graphicFrame>
        <p:nvGraphicFramePr>
          <p:cNvPr id="11" name="Group 58"/>
          <p:cNvGraphicFramePr>
            <a:graphicFrameLocks noGrp="1"/>
          </p:cNvGraphicFramePr>
          <p:nvPr/>
        </p:nvGraphicFramePr>
        <p:xfrm>
          <a:off x="5943600" y="36576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19800" y="54244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3" name="Group 58"/>
          <p:cNvGraphicFramePr>
            <a:graphicFrameLocks noGrp="1"/>
          </p:cNvGraphicFramePr>
          <p:nvPr/>
        </p:nvGraphicFramePr>
        <p:xfrm>
          <a:off x="5943600" y="36576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58"/>
          <p:cNvGraphicFramePr>
            <a:graphicFrameLocks noGrp="1"/>
          </p:cNvGraphicFramePr>
          <p:nvPr/>
        </p:nvGraphicFramePr>
        <p:xfrm>
          <a:off x="6019800" y="1295400"/>
          <a:ext cx="3124200" cy="1463675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57800" y="28194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getMinMaxAddress</a:t>
            </a:r>
          </a:p>
        </p:txBody>
      </p:sp>
      <p:graphicFrame>
        <p:nvGraphicFramePr>
          <p:cNvPr id="16" name="Group 58"/>
          <p:cNvGraphicFramePr>
            <a:graphicFrameLocks noGrp="1"/>
          </p:cNvGraphicFramePr>
          <p:nvPr/>
        </p:nvGraphicFramePr>
        <p:xfrm>
          <a:off x="6019800" y="1295400"/>
          <a:ext cx="3124200" cy="1463675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58"/>
          <p:cNvGraphicFramePr>
            <a:graphicFrameLocks noGrp="1"/>
          </p:cNvGraphicFramePr>
          <p:nvPr/>
        </p:nvGraphicFramePr>
        <p:xfrm>
          <a:off x="6019800" y="1295400"/>
          <a:ext cx="3124200" cy="1463675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00200" y="4267200"/>
            <a:ext cx="43434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הפונקציה שינתה את ההעתקים של הכתובות, לכן צריך להעביר כתובת של כתובת..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-3810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פונקציה המשנה מצביע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685800"/>
            <a:ext cx="9982200" cy="4530725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getMinMaxAddress(int arr[], int size, int** min, int** max)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*min = *max = &amp;arr[0];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800" smtClean="0"/>
              <a:t>	for (               ;              ;        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if (arr[i] &lt; **min)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*min = &amp;arr[i];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    if (arr[i] &gt; **max)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*max = &amp;arr[i];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cout &lt;&lt; "Min at “ &lt;&lt; *min &lt;&lt; 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	“ Max at “ &lt;&lt; *max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int arr[] = {5,6,3};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int* min=NULL, *max=NULL;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getMinMaxAddress(arr, sizeof(arr)/sizeof(arr[0]), &amp;min, &amp;max);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/>
              <a:t>	cout &lt;&lt; "Min at “ &lt;&lt; min &lt;&lt; “ Max at “ &lt;&lt; max &lt;&lt; endl;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he-IL" sz="18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he-IL" sz="1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CADEC3C-4E73-4D3C-A983-99DCA7214451}" type="slidenum">
              <a:rPr lang="he-IL" smtClean="0">
                <a:cs typeface="Arial" charset="0"/>
              </a:rPr>
              <a:pPr algn="r" rtl="1"/>
              <a:t>48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graphicFrame>
        <p:nvGraphicFramePr>
          <p:cNvPr id="11" name="Group 58"/>
          <p:cNvGraphicFramePr>
            <a:graphicFrameLocks noGrp="1"/>
          </p:cNvGraphicFramePr>
          <p:nvPr/>
        </p:nvGraphicFramePr>
        <p:xfrm>
          <a:off x="5943600" y="36576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19800" y="54244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3" name="Group 58"/>
          <p:cNvGraphicFramePr>
            <a:graphicFrameLocks noGrp="1"/>
          </p:cNvGraphicFramePr>
          <p:nvPr/>
        </p:nvGraphicFramePr>
        <p:xfrm>
          <a:off x="5943600" y="36576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58"/>
          <p:cNvGraphicFramePr>
            <a:graphicFrameLocks noGrp="1"/>
          </p:cNvGraphicFramePr>
          <p:nvPr/>
        </p:nvGraphicFramePr>
        <p:xfrm>
          <a:off x="5943600" y="12954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105400" y="3059113"/>
            <a:ext cx="396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getMinMaxAddress</a:t>
            </a:r>
          </a:p>
        </p:txBody>
      </p:sp>
      <p:graphicFrame>
        <p:nvGraphicFramePr>
          <p:cNvPr id="23" name="Group 58"/>
          <p:cNvGraphicFramePr>
            <a:graphicFrameLocks noGrp="1"/>
          </p:cNvGraphicFramePr>
          <p:nvPr/>
        </p:nvGraphicFramePr>
        <p:xfrm>
          <a:off x="5943600" y="36576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90600" y="1524000"/>
            <a:ext cx="1219200" cy="369888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 err="1">
                <a:latin typeface="+mn-lt"/>
                <a:cs typeface="Arial" pitchFamily="34" charset="0"/>
              </a:rPr>
              <a:t>int</a:t>
            </a:r>
            <a:r>
              <a:rPr lang="en-US" dirty="0">
                <a:latin typeface="+mn-lt"/>
                <a:cs typeface="Arial" pitchFamily="34" charset="0"/>
              </a:rPr>
              <a:t>  </a:t>
            </a:r>
            <a:r>
              <a:rPr lang="en-US" dirty="0" err="1">
                <a:latin typeface="+mn-lt"/>
                <a:cs typeface="Arial" pitchFamily="34" charset="0"/>
              </a:rPr>
              <a:t>i</a:t>
            </a:r>
            <a:r>
              <a:rPr lang="en-US" dirty="0">
                <a:latin typeface="+mn-lt"/>
                <a:cs typeface="Arial" pitchFamily="34" charset="0"/>
              </a:rPr>
              <a:t>=1</a:t>
            </a:r>
            <a:endParaRPr lang="he-IL" dirty="0">
              <a:latin typeface="+mn-lt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0" y="1524000"/>
            <a:ext cx="1219200" cy="369888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 err="1">
                <a:latin typeface="+mn-lt"/>
                <a:cs typeface="Arial" pitchFamily="34" charset="0"/>
              </a:rPr>
              <a:t>i</a:t>
            </a:r>
            <a:r>
              <a:rPr lang="en-US" dirty="0">
                <a:latin typeface="+mn-lt"/>
                <a:cs typeface="Arial" pitchFamily="34" charset="0"/>
              </a:rPr>
              <a:t> &lt; size</a:t>
            </a:r>
            <a:endParaRPr lang="he-IL" dirty="0"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5200" y="1524000"/>
            <a:ext cx="1219200" cy="369888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 rtl="0">
              <a:defRPr/>
            </a:pPr>
            <a:r>
              <a:rPr lang="en-US" dirty="0" err="1">
                <a:latin typeface="+mn-lt"/>
                <a:cs typeface="Arial" pitchFamily="34" charset="0"/>
              </a:rPr>
              <a:t>i</a:t>
            </a:r>
            <a:r>
              <a:rPr lang="en-US" dirty="0">
                <a:latin typeface="+mn-lt"/>
                <a:cs typeface="Arial" pitchFamily="34" charset="0"/>
              </a:rPr>
              <a:t>++</a:t>
            </a:r>
            <a:endParaRPr lang="he-IL" dirty="0">
              <a:latin typeface="+mn-lt"/>
              <a:cs typeface="Arial" pitchFamily="34" charset="0"/>
            </a:endParaRPr>
          </a:p>
        </p:txBody>
      </p:sp>
      <p:graphicFrame>
        <p:nvGraphicFramePr>
          <p:cNvPr id="27" name="Group 58"/>
          <p:cNvGraphicFramePr>
            <a:graphicFrameLocks noGrp="1"/>
          </p:cNvGraphicFramePr>
          <p:nvPr/>
        </p:nvGraphicFramePr>
        <p:xfrm>
          <a:off x="5943600" y="12954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58"/>
          <p:cNvGraphicFramePr>
            <a:graphicFrameLocks noGrp="1"/>
          </p:cNvGraphicFramePr>
          <p:nvPr/>
        </p:nvGraphicFramePr>
        <p:xfrm>
          <a:off x="5943600" y="36576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58"/>
          <p:cNvGraphicFramePr>
            <a:graphicFrameLocks noGrp="1"/>
          </p:cNvGraphicFramePr>
          <p:nvPr/>
        </p:nvGraphicFramePr>
        <p:xfrm>
          <a:off x="5943600" y="12954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58"/>
          <p:cNvGraphicFramePr>
            <a:graphicFrameLocks noGrp="1"/>
          </p:cNvGraphicFramePr>
          <p:nvPr/>
        </p:nvGraphicFramePr>
        <p:xfrm>
          <a:off x="5943600" y="36576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Group 58"/>
          <p:cNvGraphicFramePr>
            <a:graphicFrameLocks noGrp="1"/>
          </p:cNvGraphicFramePr>
          <p:nvPr/>
        </p:nvGraphicFramePr>
        <p:xfrm>
          <a:off x="5943600" y="1295400"/>
          <a:ext cx="31242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990600"/>
                <a:gridCol w="6096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2008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min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**: max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2016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14" grpId="1"/>
      <p:bldP spid="24" grpId="0"/>
      <p:bldP spid="24" grpId="1"/>
      <p:bldP spid="25" grpId="0"/>
      <p:bldP spid="25" grpId="1"/>
      <p:bldP spid="25" grpId="2"/>
      <p:bldP spid="25" grpId="3"/>
      <p:bldP spid="26" grpId="0"/>
      <p:bldP spid="26" grpId="1"/>
      <p:bldP spid="26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הקשר בין מערך למצביע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פעולות חיבור וחיסור עם מצביעים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מצביע מטייל על מערך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הפונקציות </a:t>
            </a:r>
            <a:r>
              <a:rPr lang="en-US" smtClean="0"/>
              <a:t>strstr</a:t>
            </a:r>
            <a:r>
              <a:rPr lang="he-IL" smtClean="0"/>
              <a:t> ו- </a:t>
            </a:r>
            <a:r>
              <a:rPr lang="en-US" smtClean="0"/>
              <a:t>strchr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העברת מערך לפונקציה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הבעייתיות בהחזרת מערך מפונקציה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מערך של מצביעים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איתחול מצביע למחרוזת קבועה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העברת מצביע לפונקציה לצורך שינוי הצבעתו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EC16BCC4-915F-4426-818C-F03E30D8E94E}" type="slidenum">
              <a:rPr lang="he-IL" smtClean="0">
                <a:cs typeface="Arial" charset="0"/>
              </a:rPr>
              <a:pPr algn="r" rtl="1"/>
              <a:t>49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הקשר בין מערך וכתובת (2)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מאחר ושם המערך הוא למעשה </a:t>
            </a:r>
            <a:r>
              <a:rPr lang="he-IL" b="1" smtClean="0"/>
              <a:t>כתובת</a:t>
            </a:r>
            <a:r>
              <a:rPr lang="he-IL" smtClean="0"/>
              <a:t> תחילת המערך, ניתן להפעיל עליו את </a:t>
            </a:r>
            <a:r>
              <a:rPr lang="he-IL" b="1" smtClean="0"/>
              <a:t>האופרטור *</a:t>
            </a:r>
          </a:p>
          <a:p>
            <a:endParaRPr lang="he-IL" b="1" smtClean="0"/>
          </a:p>
          <a:p>
            <a:r>
              <a:rPr lang="he-IL" smtClean="0"/>
              <a:t>ראינו כי כאשר מפעילים את האופרטור * על משתנה המכיל כתובת של </a:t>
            </a:r>
            <a:r>
              <a:rPr lang="en-US" smtClean="0"/>
              <a:t>int</a:t>
            </a:r>
            <a:r>
              <a:rPr lang="he-IL" smtClean="0"/>
              <a:t>, אנו מקבלים את הערך שבתוך התא של הכתובת, כלומר </a:t>
            </a:r>
            <a:r>
              <a:rPr lang="en-US" smtClean="0"/>
              <a:t>int</a:t>
            </a:r>
            <a:r>
              <a:rPr lang="he-IL" smtClean="0"/>
              <a:t> כלשהו</a:t>
            </a:r>
          </a:p>
          <a:p>
            <a:endParaRPr lang="he-IL" smtClean="0"/>
          </a:p>
          <a:p>
            <a:r>
              <a:rPr lang="he-IL" smtClean="0"/>
              <a:t>במערך, כתובת ההתחלה מכילה את האיבר הראשון במערך, לכן הפעלת האופרטור * על שם המערך תחזיר את הערך של האיבר הראשון במערך</a:t>
            </a: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584F21B7-2A7E-448B-B23E-7087EFA0FEC0}" type="slidenum">
              <a:rPr lang="he-IL" smtClean="0">
                <a:cs typeface="Arial" charset="0"/>
              </a:rPr>
              <a:pPr algn="r" rtl="1"/>
              <a:t>5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תרגיל 1:</a:t>
            </a:r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3200" smtClean="0"/>
              <a:t>כתוב תוכנית:</a:t>
            </a:r>
            <a:endParaRPr lang="en-US" sz="3200" smtClean="0"/>
          </a:p>
          <a:p>
            <a:pPr lvl="1"/>
            <a:r>
              <a:rPr lang="he-IL" sz="2800" smtClean="0"/>
              <a:t>הגדר מערך של מחרוזות</a:t>
            </a:r>
            <a:endParaRPr lang="en-US" sz="2800" smtClean="0"/>
          </a:p>
          <a:p>
            <a:pPr lvl="1"/>
            <a:r>
              <a:rPr lang="he-IL" sz="2800" smtClean="0"/>
              <a:t>עבור כל מחרוזת יש לדאוג שהאות הראשונה תהיה גדולה </a:t>
            </a:r>
          </a:p>
          <a:p>
            <a:pPr lvl="1"/>
            <a:r>
              <a:rPr lang="he-IL" sz="2800" smtClean="0"/>
              <a:t>הדפס את מערך המחרוזות המעודכן</a:t>
            </a:r>
          </a:p>
          <a:p>
            <a:pPr lvl="1"/>
            <a:endParaRPr lang="he-IL" sz="2800" smtClean="0"/>
          </a:p>
          <a:p>
            <a:r>
              <a:rPr lang="he-IL" smtClean="0"/>
              <a:t>דוגמא:</a:t>
            </a:r>
          </a:p>
          <a:p>
            <a:pPr lvl="1"/>
            <a:r>
              <a:rPr lang="he-IL" smtClean="0"/>
              <a:t>עבור המערך </a:t>
            </a:r>
            <a:r>
              <a:rPr lang="en-US" smtClean="0"/>
              <a:t>“Kuku”, “abc”, “good”</a:t>
            </a:r>
            <a:r>
              <a:rPr lang="he-IL" smtClean="0"/>
              <a:t> הפונקציה תשנה אותו להיות </a:t>
            </a:r>
            <a:r>
              <a:rPr lang="en-US" smtClean="0"/>
              <a:t>“Kuku”, “Abc”, “Good”</a:t>
            </a:r>
          </a:p>
          <a:p>
            <a:r>
              <a:rPr lang="he-IL" sz="3200" smtClean="0"/>
              <a:t>הגבלה: אין להשתמש ב- [], אלא רק במצביעים</a:t>
            </a:r>
            <a:endParaRPr lang="en-US" sz="3200" smtClean="0"/>
          </a:p>
          <a:p>
            <a:pPr lvl="1"/>
            <a:endParaRPr lang="he-IL" sz="280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3DE1EF8-54CD-4F7F-9DB3-04739D59CA36}" type="slidenum">
              <a:rPr lang="he-IL" smtClean="0">
                <a:cs typeface="Arial" charset="0"/>
              </a:rPr>
              <a:pPr algn="r" rtl="1"/>
              <a:t>50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תרגיל 2:</a:t>
            </a:r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Clr>
                <a:srgbClr val="002060"/>
              </a:buClr>
              <a:buFont typeface="+mj-lt"/>
              <a:buAutoNum type="arabicPeriod"/>
              <a:defRPr/>
            </a:pPr>
            <a:r>
              <a:rPr lang="he-IL" dirty="0" smtClean="0"/>
              <a:t>כתוב פונקציה המקבלת מערך של מספרים עשרוניים וגודלו. הפונקציה תקלוט ערכים לתוך המערך מהמשתמש</a:t>
            </a:r>
          </a:p>
          <a:p>
            <a:pPr marL="914400" lvl="1" indent="-457200">
              <a:defRPr/>
            </a:pPr>
            <a:r>
              <a:rPr lang="he-IL" dirty="0" smtClean="0">
                <a:ea typeface="+mn-ea"/>
              </a:rPr>
              <a:t>הגבלה: הפונקציה תשתמש אך ורק במצביעים, ולא ב- []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/>
          </a:p>
          <a:p>
            <a:pPr marL="514350" indent="-514350">
              <a:buClr>
                <a:srgbClr val="002060"/>
              </a:buClr>
              <a:buFont typeface="+mj-lt"/>
              <a:buAutoNum type="arabicPeriod" startAt="2"/>
              <a:defRPr/>
            </a:pPr>
            <a:r>
              <a:rPr lang="he-IL" dirty="0" smtClean="0"/>
              <a:t>כתוב פונקציה המקבלת מערך של מספרים עשרוניים וגודלו ומדפיסה את איבריו מהסוף להתחלה</a:t>
            </a:r>
          </a:p>
          <a:p>
            <a:pPr marL="914400" lvl="1" indent="-457200">
              <a:defRPr/>
            </a:pPr>
            <a:r>
              <a:rPr lang="he-IL" dirty="0" smtClean="0">
                <a:ea typeface="+mn-ea"/>
              </a:rPr>
              <a:t>הגבלה: הפונקציה תשתמש אך ורק במצביעים, ולא ב- []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DC84B8BC-9FF9-4DE4-A103-D318C802F615}" type="slidenum">
              <a:rPr lang="he-IL" smtClean="0">
                <a:cs typeface="Arial" charset="0"/>
              </a:rPr>
              <a:pPr algn="r" rtl="1"/>
              <a:t>51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תרגיל 2 </a:t>
            </a:r>
            <a:r>
              <a:rPr lang="he-IL" sz="3200" smtClean="0"/>
              <a:t>(המשך)</a:t>
            </a:r>
            <a:r>
              <a:rPr lang="he-IL" smtClean="0"/>
              <a:t>:</a:t>
            </a:r>
            <a:endParaRPr 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כתוב </a:t>
            </a:r>
            <a:r>
              <a:rPr lang="en-US" smtClean="0"/>
              <a:t>main</a:t>
            </a:r>
            <a:r>
              <a:rPr lang="he-IL" smtClean="0"/>
              <a:t>: </a:t>
            </a:r>
            <a:endParaRPr lang="en-US" smtClean="0"/>
          </a:p>
          <a:p>
            <a:pPr lvl="1"/>
            <a:r>
              <a:rPr lang="he-IL" smtClean="0"/>
              <a:t>הגדר מערך של 7 מספרים עשרוניים</a:t>
            </a:r>
            <a:endParaRPr lang="en-US" smtClean="0"/>
          </a:p>
          <a:p>
            <a:pPr lvl="1"/>
            <a:r>
              <a:rPr lang="he-IL" smtClean="0"/>
              <a:t>קלוט לתוכו ערכים באמצעות הפונקציה מסעיף 1</a:t>
            </a:r>
            <a:endParaRPr lang="en-US" smtClean="0"/>
          </a:p>
          <a:p>
            <a:pPr lvl="1"/>
            <a:r>
              <a:rPr lang="he-IL" smtClean="0"/>
              <a:t>קרא לפונקציה מסעיף 2 עבור 3 האיברים האחרונים המערך</a:t>
            </a:r>
            <a:endParaRPr lang="en-US" smtClean="0"/>
          </a:p>
          <a:p>
            <a:pPr lvl="1"/>
            <a:r>
              <a:rPr lang="he-IL" smtClean="0"/>
              <a:t>קרא לפונקציה מסעיף 2 עבור כל האיברים פרט לראשון ולאחרון</a:t>
            </a:r>
          </a:p>
          <a:p>
            <a:pPr lvl="1"/>
            <a:endParaRPr lang="en-US" smtClean="0"/>
          </a:p>
          <a:p>
            <a:r>
              <a:rPr lang="he-IL" smtClean="0"/>
              <a:t>שימו לב: הקוד ב-</a:t>
            </a:r>
            <a:r>
              <a:rPr lang="en-US" smtClean="0"/>
              <a:t> main</a:t>
            </a:r>
            <a:r>
              <a:rPr lang="he-IL" smtClean="0"/>
              <a:t> צריך להיות כללי כך שאם נשנה את גודל המערך, לא נצטרך לעשות שינויים נוספים ב- </a:t>
            </a:r>
            <a:r>
              <a:rPr lang="en-US" smtClean="0"/>
              <a:t>main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0D89888A-8C37-445A-9847-55228643E3B8}" type="slidenum">
              <a:rPr lang="he-IL" smtClean="0">
                <a:cs typeface="Arial" charset="0"/>
              </a:rPr>
              <a:pPr algn="r" rtl="1"/>
              <a:t>52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תרגיל 3:</a:t>
            </a:r>
            <a:endParaRPr 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בתרגיל זה יש להשתמש ב-2 הפונקציות מתרגיל 2</a:t>
            </a:r>
          </a:p>
          <a:p>
            <a:endParaRPr lang="he-IL" smtClean="0"/>
          </a:p>
          <a:p>
            <a:r>
              <a:rPr lang="he-IL" smtClean="0"/>
              <a:t>כתוב </a:t>
            </a:r>
            <a:r>
              <a:rPr lang="en-US" smtClean="0"/>
              <a:t>main</a:t>
            </a:r>
            <a:r>
              <a:rPr lang="he-IL" smtClean="0"/>
              <a:t>:</a:t>
            </a:r>
            <a:endParaRPr lang="en-US" smtClean="0"/>
          </a:p>
          <a:p>
            <a:pPr lvl="1"/>
            <a:r>
              <a:rPr lang="he-IL" smtClean="0"/>
              <a:t>הגדר מטריצה של מספרים בגודל 5</a:t>
            </a:r>
            <a:r>
              <a:rPr lang="en-US" smtClean="0"/>
              <a:t>X</a:t>
            </a:r>
            <a:r>
              <a:rPr lang="he-IL" smtClean="0"/>
              <a:t>4</a:t>
            </a:r>
            <a:endParaRPr lang="en-US" smtClean="0"/>
          </a:p>
          <a:p>
            <a:pPr lvl="1"/>
            <a:r>
              <a:rPr lang="he-IL" smtClean="0"/>
              <a:t>שלח </a:t>
            </a:r>
            <a:r>
              <a:rPr lang="he-IL" u="sng" smtClean="0"/>
              <a:t>כל שורה </a:t>
            </a:r>
            <a:r>
              <a:rPr lang="he-IL" smtClean="0"/>
              <a:t>במטריצה לפונקציה הקוראת נתונים</a:t>
            </a:r>
            <a:endParaRPr lang="en-US" smtClean="0"/>
          </a:p>
          <a:p>
            <a:pPr lvl="1"/>
            <a:r>
              <a:rPr lang="he-IL" smtClean="0"/>
              <a:t>שלח את חצי האיברים הראשונים לפונקציה השניה, ואח"כ את חצי האיברים השניים</a:t>
            </a:r>
            <a:endParaRPr lang="en-US" smtClean="0"/>
          </a:p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BF11D874-5F14-4A3A-9C1B-2029168A9DB6}" type="slidenum">
              <a:rPr lang="he-IL" smtClean="0">
                <a:cs typeface="Arial" charset="0"/>
              </a:rPr>
              <a:pPr algn="r" rtl="1"/>
              <a:t>53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תרגיל 3 </a:t>
            </a:r>
            <a:r>
              <a:rPr lang="he-IL" sz="3200" smtClean="0"/>
              <a:t>(המשך)</a:t>
            </a:r>
            <a:r>
              <a:rPr lang="he-IL" smtClean="0"/>
              <a:t>:</a:t>
            </a:r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למשל: עבור המטריצה הבאה בגודל 5</a:t>
            </a:r>
            <a:r>
              <a:rPr lang="en-US" dirty="0" smtClean="0"/>
              <a:t>X</a:t>
            </a:r>
            <a:r>
              <a:rPr lang="he-IL" dirty="0" smtClean="0"/>
              <a:t>4  עם ה- 20 הערכים הבאים (שנקראו ע"י הפונקציה ראשונה)</a:t>
            </a:r>
            <a:endParaRPr lang="en-US" dirty="0" smtClean="0"/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endParaRPr lang="he-IL" dirty="0" smtClean="0"/>
          </a:p>
          <a:p>
            <a:pPr>
              <a:defRPr/>
            </a:pPr>
            <a:r>
              <a:rPr lang="he-IL" dirty="0" smtClean="0"/>
              <a:t>עליך להדפיס את חצי מכמות האיברים הראשונים (בצהוב) מהסוף להתחלה, ואח"כ תדפיס את חצי מכמות האיברים האחרונים (בירוק) מהסוף להתחלה:</a:t>
            </a:r>
            <a:endParaRPr lang="en-US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1,2,5,6,7,8,1,2,3,4,   7,8,9,0,3,4,5,6,9,0</a:t>
            </a:r>
          </a:p>
          <a:p>
            <a:pPr marL="514350" indent="-514350">
              <a:buClr>
                <a:srgbClr val="002060"/>
              </a:buClr>
              <a:buFont typeface="+mj-lt"/>
              <a:buAutoNum type="arabicPeriod"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28120204-ACC4-4146-86FB-CEF4A7A732DF}" type="slidenum">
              <a:rPr lang="he-IL" smtClean="0">
                <a:cs typeface="Arial" charset="0"/>
              </a:rPr>
              <a:pPr algn="r" rtl="1"/>
              <a:t>54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33600"/>
            <a:ext cx="914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הקשר בין מערך וכתובת (3)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he-IL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he-IL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cout &lt;&lt;"value of first element is “ &lt;&lt;  *arr &lt;&lt; endl;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}</a:t>
            </a:r>
            <a:endParaRPr lang="en-US" sz="2000" smtClean="0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724400"/>
            <a:ext cx="5257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685" name="Group 5"/>
          <p:cNvGraphicFramePr>
            <a:graphicFrameLocks noGrp="1"/>
          </p:cNvGraphicFramePr>
          <p:nvPr>
            <p:ph sz="half" idx="2"/>
          </p:nvPr>
        </p:nvGraphicFramePr>
        <p:xfrm>
          <a:off x="6172200" y="4724400"/>
          <a:ext cx="2438400" cy="1177926"/>
        </p:xfrm>
        <a:graphic>
          <a:graphicData uri="http://schemas.openxmlformats.org/drawingml/2006/table">
            <a:tbl>
              <a:tblPr/>
              <a:tblGrid>
                <a:gridCol w="1131888"/>
                <a:gridCol w="609600"/>
                <a:gridCol w="696912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04" name="AutoShape 24"/>
          <p:cNvSpPr>
            <a:spLocks/>
          </p:cNvSpPr>
          <p:nvPr/>
        </p:nvSpPr>
        <p:spPr bwMode="auto">
          <a:xfrm rot="-5400000">
            <a:off x="6172200" y="2971800"/>
            <a:ext cx="266700" cy="419100"/>
          </a:xfrm>
          <a:prstGeom prst="rightBrace">
            <a:avLst>
              <a:gd name="adj1" fmla="val 13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5638800" y="275748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he-IL"/>
              <a:t>כתובת 1000</a:t>
            </a:r>
            <a:endParaRPr lang="en-US"/>
          </a:p>
        </p:txBody>
      </p:sp>
      <p:sp>
        <p:nvSpPr>
          <p:cNvPr id="71706" name="AutoShape 26"/>
          <p:cNvSpPr>
            <a:spLocks/>
          </p:cNvSpPr>
          <p:nvPr/>
        </p:nvSpPr>
        <p:spPr bwMode="auto">
          <a:xfrm rot="5400000">
            <a:off x="6057900" y="3390900"/>
            <a:ext cx="266700" cy="571500"/>
          </a:xfrm>
          <a:prstGeom prst="rightBrace">
            <a:avLst>
              <a:gd name="adj1" fmla="val 178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5181600" y="3671888"/>
            <a:ext cx="2209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he-IL"/>
              <a:t>התוכן שבכתובת 1000</a:t>
            </a:r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6858000" y="3581400"/>
            <a:ext cx="220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כתובת ההתחלה מכילה את האיבר הראשון במערך</a:t>
            </a:r>
            <a:endParaRPr lang="en-US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 flipH="1">
            <a:off x="8153400" y="4495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58823C9A-CFAF-4FC6-8B9E-B7528F8AA4CD}" type="slidenum">
              <a:rPr lang="he-IL" sz="1000">
                <a:latin typeface="Verdana" pitchFamily="34" charset="0"/>
              </a:rPr>
              <a:pPr/>
              <a:t>6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nimBg="1"/>
      <p:bldP spid="71705" grpId="0"/>
      <p:bldP spid="71706" grpId="0" animBg="1"/>
      <p:bldP spid="71707" grpId="0"/>
      <p:bldP spid="71708" grpId="0"/>
      <p:bldP spid="717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he-IL" dirty="0" smtClean="0"/>
              <a:t>מוגדרות 3 פעולות אריתמטיות לפעולות עם כתובות: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he-IL" dirty="0" smtClean="0"/>
              <a:t>כתובת + מספר שלם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>
                <a:sym typeface="Wingdings" pitchFamily="2" charset="2"/>
              </a:rPr>
              <a:t> </a:t>
            </a:r>
            <a:r>
              <a:rPr lang="he-IL" dirty="0" smtClean="0"/>
              <a:t>כתובת </a:t>
            </a:r>
          </a:p>
          <a:p>
            <a:pPr lvl="1">
              <a:defRPr/>
            </a:pPr>
            <a:r>
              <a:rPr lang="he-IL" dirty="0" smtClean="0"/>
              <a:t>כאשר מחברים כתובת </a:t>
            </a:r>
            <a:r>
              <a:rPr lang="en-US" dirty="0" smtClean="0"/>
              <a:t>p</a:t>
            </a:r>
            <a:r>
              <a:rPr lang="he-IL" dirty="0" smtClean="0"/>
              <a:t> לטיפוס </a:t>
            </a:r>
            <a:r>
              <a:rPr lang="en-US" dirty="0" smtClean="0"/>
              <a:t>type</a:t>
            </a:r>
            <a:r>
              <a:rPr lang="he-IL" dirty="0" smtClean="0"/>
              <a:t> מספר שלם </a:t>
            </a:r>
            <a:r>
              <a:rPr lang="en-US" dirty="0" smtClean="0"/>
              <a:t>k</a:t>
            </a:r>
            <a:r>
              <a:rPr lang="he-IL" dirty="0" smtClean="0"/>
              <a:t> התוצאה: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he-IL" sz="2400" dirty="0" smtClean="0"/>
              <a:t>  </a:t>
            </a:r>
            <a:r>
              <a:rPr lang="en-US" sz="2400" dirty="0" err="1" smtClean="0"/>
              <a:t>p+k</a:t>
            </a:r>
            <a:r>
              <a:rPr lang="en-US" sz="2400" dirty="0" smtClean="0"/>
              <a:t> =p + k*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(type)</a:t>
            </a:r>
          </a:p>
          <a:p>
            <a:pPr marL="914400" lvl="1" indent="-457200">
              <a:buFont typeface="Wingdings" pitchFamily="2" charset="2"/>
              <a:buNone/>
              <a:defRPr/>
            </a:pPr>
            <a:endParaRPr lang="he-IL" dirty="0" smtClean="0"/>
          </a:p>
          <a:p>
            <a:pPr marL="914400" lvl="1" indent="-457200">
              <a:buFont typeface="+mj-lt"/>
              <a:buAutoNum type="arabicPeriod" startAt="2"/>
              <a:defRPr/>
            </a:pPr>
            <a:r>
              <a:rPr lang="he-IL" dirty="0" smtClean="0"/>
              <a:t>כתובת - מספר שלם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>
                <a:sym typeface="Wingdings" pitchFamily="2" charset="2"/>
              </a:rPr>
              <a:t> </a:t>
            </a:r>
            <a:r>
              <a:rPr lang="he-IL" dirty="0" smtClean="0"/>
              <a:t>כתובת </a:t>
            </a:r>
          </a:p>
          <a:p>
            <a:pPr lvl="1">
              <a:defRPr/>
            </a:pPr>
            <a:r>
              <a:rPr lang="he-IL" sz="2000" dirty="0" smtClean="0"/>
              <a:t>כאשר מחסרים מכתובת </a:t>
            </a:r>
            <a:r>
              <a:rPr lang="en-US" sz="2000" dirty="0" smtClean="0"/>
              <a:t>p</a:t>
            </a:r>
            <a:r>
              <a:rPr lang="he-IL" sz="2000" dirty="0" smtClean="0"/>
              <a:t> לטיפוס </a:t>
            </a:r>
            <a:r>
              <a:rPr lang="en-US" sz="2000" dirty="0" smtClean="0"/>
              <a:t>type</a:t>
            </a:r>
            <a:r>
              <a:rPr lang="he-IL" sz="2000" dirty="0" smtClean="0"/>
              <a:t> מספר שלם </a:t>
            </a:r>
            <a:r>
              <a:rPr lang="en-US" sz="2000" dirty="0" smtClean="0"/>
              <a:t>k</a:t>
            </a:r>
            <a:r>
              <a:rPr lang="he-IL" sz="2000" dirty="0" smtClean="0"/>
              <a:t> התוצאה:</a:t>
            </a:r>
          </a:p>
          <a:p>
            <a:pPr algn="l" rtl="0">
              <a:buFont typeface="Wingdings" pitchFamily="2" charset="2"/>
              <a:buNone/>
              <a:defRPr/>
            </a:pPr>
            <a:r>
              <a:rPr lang="he-IL" sz="2400" dirty="0" smtClean="0"/>
              <a:t>  </a:t>
            </a:r>
            <a:r>
              <a:rPr lang="en-US" sz="2400" dirty="0" smtClean="0"/>
              <a:t>p-k =p - k*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(type)</a:t>
            </a:r>
            <a:endParaRPr lang="he-IL" sz="2400" dirty="0" smtClean="0"/>
          </a:p>
          <a:p>
            <a:pPr marL="914400" lvl="1" indent="-457200">
              <a:buFont typeface="+mj-lt"/>
              <a:buAutoNum type="arabicPeriod"/>
              <a:defRPr/>
            </a:pPr>
            <a:endParaRPr lang="he-IL" dirty="0" smtClean="0"/>
          </a:p>
          <a:p>
            <a:pPr marL="914400" lvl="1" indent="-457200">
              <a:buFont typeface="+mj-lt"/>
              <a:buAutoNum type="arabicPeriod" startAt="3"/>
              <a:defRPr/>
            </a:pPr>
            <a:r>
              <a:rPr lang="he-IL" dirty="0" smtClean="0"/>
              <a:t>כתובת– כתובת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he-IL" dirty="0" smtClean="0">
                <a:sym typeface="Wingdings" pitchFamily="2" charset="2"/>
              </a:rPr>
              <a:t> מספר שלם</a:t>
            </a:r>
          </a:p>
          <a:p>
            <a:pPr>
              <a:defRPr/>
            </a:pPr>
            <a:endParaRPr lang="he-IL" sz="2400" dirty="0" smtClean="0"/>
          </a:p>
          <a:p>
            <a:pPr>
              <a:defRPr/>
            </a:pPr>
            <a:endParaRPr lang="he-IL" sz="2400" dirty="0" smtClean="0"/>
          </a:p>
          <a:p>
            <a:pPr algn="l" rtl="0">
              <a:buFont typeface="Wingdings" pitchFamily="2" charset="2"/>
              <a:buNone/>
              <a:defRPr/>
            </a:pPr>
            <a:endParaRPr lang="he-IL" sz="2400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פעולות אריתמטיות על כתובות</a:t>
            </a:r>
            <a:endParaRPr lang="en-US" smtClean="0"/>
          </a:p>
        </p:txBody>
      </p:sp>
      <p:sp>
        <p:nvSpPr>
          <p:cNvPr id="9220" name="Slide Number Placeholder 3"/>
          <p:cNvSpPr txBox="1">
            <a:spLocks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944C0885-1A72-4777-8532-9D1A95B2C5E6}" type="slidenum">
              <a:rPr lang="he-IL" sz="1000">
                <a:latin typeface="Verdana" pitchFamily="34" charset="0"/>
              </a:rPr>
              <a:pPr/>
              <a:t>7</a:t>
            </a:fld>
            <a:endParaRPr lang="he-IL" sz="1000">
              <a:latin typeface="Verdana" pitchFamily="34" charset="0"/>
            </a:endParaRPr>
          </a:p>
          <a:p>
            <a:r>
              <a:rPr lang="en-US" sz="1000">
                <a:latin typeface="Verdana" pitchFamily="34" charset="0"/>
              </a:rPr>
              <a:t>© Keren Kalif</a:t>
            </a:r>
          </a:p>
          <a:p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77" name="Group 125"/>
          <p:cNvGraphicFramePr>
            <a:graphicFrameLocks noGrp="1"/>
          </p:cNvGraphicFramePr>
          <p:nvPr/>
        </p:nvGraphicFramePr>
        <p:xfrm>
          <a:off x="533400" y="5008563"/>
          <a:ext cx="2667000" cy="1620837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פעולות אריתמטיות על כתובות – </a:t>
            </a:r>
            <a:r>
              <a:rPr lang="he-IL" sz="3200" smtClean="0"/>
              <a:t>דוגמא 1</a:t>
            </a:r>
            <a:endParaRPr lang="en-US" sz="320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7630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noProof="1" smtClean="0"/>
              <a:t>int arr[] = {4,2,8};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int* p = arr;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noProof="1" smtClean="0"/>
              <a:t>	</a:t>
            </a:r>
            <a:r>
              <a:rPr lang="fr-FR" sz="2000" smtClean="0"/>
              <a:t>cout &lt;&lt; "&amp;arr=" &lt;&lt; arr &lt;&lt; " p=" &lt;&lt; p &lt;&lt; endl;</a:t>
            </a:r>
            <a:endParaRPr lang="fr-FR" sz="2000" noProof="1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fr-FR" sz="2000" noProof="1" smtClean="0"/>
              <a:t>	p++;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fr-FR" sz="2000" noProof="1" smtClean="0"/>
              <a:t>	</a:t>
            </a:r>
            <a:r>
              <a:rPr lang="fr-FR" sz="2000" smtClean="0"/>
              <a:t>cout &lt;&lt; "&amp;(arr+1)=" &lt;&lt; arr+1 &lt;&lt; ", p=" &lt;&lt; p &lt;&lt; endl;</a:t>
            </a:r>
            <a:endParaRPr lang="he-IL" sz="20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he-IL" sz="2000" smtClean="0"/>
              <a:t>	</a:t>
            </a:r>
            <a:r>
              <a:rPr lang="fr-FR" sz="2000" smtClean="0"/>
              <a:t>cout &lt;&lt; "*(arr+1)=" &lt;&lt; *(arr+1) &lt;&lt; ", *p=" &lt;&lt; *p &lt;&lt; endl;</a:t>
            </a:r>
            <a:endParaRPr lang="en-US" sz="18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graphicFrame>
        <p:nvGraphicFramePr>
          <p:cNvPr id="74788" name="Group 36"/>
          <p:cNvGraphicFramePr>
            <a:graphicFrameLocks noGrp="1"/>
          </p:cNvGraphicFramePr>
          <p:nvPr>
            <p:ph sz="half" idx="2"/>
          </p:nvPr>
        </p:nvGraphicFramePr>
        <p:xfrm>
          <a:off x="533400" y="5008563"/>
          <a:ext cx="2667000" cy="1620837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12" name="Group 60"/>
          <p:cNvGraphicFramePr>
            <a:graphicFrameLocks noGrp="1"/>
          </p:cNvGraphicFramePr>
          <p:nvPr/>
        </p:nvGraphicFramePr>
        <p:xfrm>
          <a:off x="533400" y="5008563"/>
          <a:ext cx="2667000" cy="1620837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54" name="Group 102"/>
          <p:cNvGraphicFramePr>
            <a:graphicFrameLocks noGrp="1"/>
          </p:cNvGraphicFramePr>
          <p:nvPr/>
        </p:nvGraphicFramePr>
        <p:xfrm>
          <a:off x="533400" y="5008563"/>
          <a:ext cx="2667000" cy="1620837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[]: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75" name="Text Box 123"/>
          <p:cNvSpPr txBox="1">
            <a:spLocks noChangeArrowheads="1"/>
          </p:cNvSpPr>
          <p:nvPr/>
        </p:nvSpPr>
        <p:spPr bwMode="auto">
          <a:xfrm>
            <a:off x="4267200" y="4357688"/>
            <a:ext cx="464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&amp;arr=1000, p=1000</a:t>
            </a:r>
          </a:p>
        </p:txBody>
      </p:sp>
      <p:sp>
        <p:nvSpPr>
          <p:cNvPr id="74876" name="Text Box 124"/>
          <p:cNvSpPr txBox="1">
            <a:spLocks noChangeArrowheads="1"/>
          </p:cNvSpPr>
          <p:nvPr/>
        </p:nvSpPr>
        <p:spPr bwMode="auto">
          <a:xfrm>
            <a:off x="4267200" y="47244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&amp;(arr+1)=1004, p=1004</a:t>
            </a:r>
          </a:p>
        </p:txBody>
      </p:sp>
      <p:sp>
        <p:nvSpPr>
          <p:cNvPr id="74901" name="Line 149"/>
          <p:cNvSpPr>
            <a:spLocks noChangeShapeType="1"/>
          </p:cNvSpPr>
          <p:nvPr/>
        </p:nvSpPr>
        <p:spPr bwMode="auto">
          <a:xfrm flipH="1">
            <a:off x="1371600" y="2590800"/>
            <a:ext cx="3352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903" name="Text Box 151"/>
          <p:cNvSpPr txBox="1">
            <a:spLocks noChangeArrowheads="1"/>
          </p:cNvSpPr>
          <p:nvPr/>
        </p:nvSpPr>
        <p:spPr bwMode="auto">
          <a:xfrm>
            <a:off x="4267200" y="5043488"/>
            <a:ext cx="464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*(arr+1)=2, *p=2</a:t>
            </a:r>
          </a:p>
        </p:txBody>
      </p:sp>
      <p:pic>
        <p:nvPicPr>
          <p:cNvPr id="74904" name="Picture 1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527675"/>
            <a:ext cx="42672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900" name="Text Box 148"/>
          <p:cNvSpPr txBox="1">
            <a:spLocks noChangeArrowheads="1"/>
          </p:cNvSpPr>
          <p:nvPr/>
        </p:nvSpPr>
        <p:spPr bwMode="auto">
          <a:xfrm>
            <a:off x="4648200" y="1695450"/>
            <a:ext cx="4343400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מאחר וזוהי כתובת של 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, קידום ב- 1 ייתן: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</a:rPr>
              <a:t>p+k =p + k*sizeof(type)</a:t>
            </a:r>
            <a:endParaRPr lang="he-IL" b="1">
              <a:solidFill>
                <a:schemeClr val="bg1"/>
              </a:solidFill>
            </a:endParaRPr>
          </a:p>
          <a:p>
            <a:pPr algn="ctr" rtl="0"/>
            <a:r>
              <a:rPr lang="en-US" b="1">
                <a:solidFill>
                  <a:schemeClr val="bg1"/>
                </a:solidFill>
              </a:rPr>
              <a:t>1000 + 1*4 = 1004</a:t>
            </a:r>
          </a:p>
        </p:txBody>
      </p:sp>
      <p:sp>
        <p:nvSpPr>
          <p:cNvPr id="103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1B26A7C0-637F-44CC-B02A-BA7C421945F5}" type="slidenum">
              <a:rPr lang="he-IL" smtClean="0">
                <a:cs typeface="Arial" charset="0"/>
              </a:rPr>
              <a:pPr algn="r" rtl="1"/>
              <a:t>8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75" grpId="0"/>
      <p:bldP spid="74876" grpId="0"/>
      <p:bldP spid="74901" grpId="0" animBg="1"/>
      <p:bldP spid="74903" grpId="0"/>
      <p:bldP spid="749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פעולות אריתמטיות על כתובות – </a:t>
            </a:r>
            <a:r>
              <a:rPr lang="he-IL" sz="3200" smtClean="0"/>
              <a:t>דוגמא 2</a:t>
            </a:r>
            <a:endParaRPr lang="en-US" sz="3200" smtClean="0"/>
          </a:p>
        </p:txBody>
      </p:sp>
      <p:sp>
        <p:nvSpPr>
          <p:cNvPr id="79896" name="Rectangle 2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9677400" cy="4530725"/>
          </a:xfrm>
        </p:spPr>
        <p:txBody>
          <a:bodyPr/>
          <a:lstStyle/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void main()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noProof="1" smtClean="0"/>
              <a:t>int arr[] = {4,2,8};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int* p = NULL;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1800" smtClean="0"/>
              <a:t>cout &lt;&lt; "arr+0=" &lt;&lt; arr+0 &lt;&lt; ", *(arr+0)=" &lt;&lt; *(arr+0) &lt;&lt; endl;</a:t>
            </a: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1800" smtClean="0"/>
              <a:t>cout &lt;&lt; "arr+1=" &lt;&lt; arr+1 &lt;&lt; ", *(arr+1)=" &lt;&lt; *(arr+1) &lt;&lt; endl;</a:t>
            </a: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en-US" sz="1800" smtClean="0"/>
              <a:t>cout &lt;&lt; "arr+2=" &lt;&lt; arr+2 &lt;&lt; ", *(arr+2)=" &lt;&lt; *(arr+2) &lt;&lt; endl;</a:t>
            </a:r>
            <a:endParaRPr lang="en-US" sz="18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p = arr + 2;</a:t>
            </a:r>
          </a:p>
          <a:p>
            <a:pPr algn="l" rtl="0">
              <a:buFont typeface="Wingdings" pitchFamily="2" charset="2"/>
              <a:buNone/>
            </a:pPr>
            <a:r>
              <a:rPr lang="en-US" sz="1800" noProof="1" smtClean="0"/>
              <a:t>	</a:t>
            </a:r>
            <a:r>
              <a:rPr lang="fr-FR" sz="1800" smtClean="0"/>
              <a:t>cout &lt;&lt; "p=" &lt;&lt; p &lt;&lt; ", *p=" &lt;&lt; *p &lt;&lt; endl;</a:t>
            </a:r>
            <a:endParaRPr lang="en-US" sz="1800" smtClean="0"/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</p:txBody>
      </p:sp>
      <p:graphicFrame>
        <p:nvGraphicFramePr>
          <p:cNvPr id="79966" name="Group 94"/>
          <p:cNvGraphicFramePr>
            <a:graphicFrameLocks noGrp="1"/>
          </p:cNvGraphicFramePr>
          <p:nvPr/>
        </p:nvGraphicFramePr>
        <p:xfrm>
          <a:off x="533400" y="5257800"/>
          <a:ext cx="2667000" cy="146367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60" name="Text Box 88"/>
          <p:cNvSpPr txBox="1">
            <a:spLocks noChangeArrowheads="1"/>
          </p:cNvSpPr>
          <p:nvPr/>
        </p:nvSpPr>
        <p:spPr bwMode="auto">
          <a:xfrm>
            <a:off x="4267200" y="4967288"/>
            <a:ext cx="464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arr+0=1000, *(arr+0)=4</a:t>
            </a:r>
          </a:p>
        </p:txBody>
      </p:sp>
      <p:graphicFrame>
        <p:nvGraphicFramePr>
          <p:cNvPr id="80033" name="Group 161"/>
          <p:cNvGraphicFramePr>
            <a:graphicFrameLocks noGrp="1"/>
          </p:cNvGraphicFramePr>
          <p:nvPr/>
        </p:nvGraphicFramePr>
        <p:xfrm>
          <a:off x="533400" y="5257800"/>
          <a:ext cx="2667000" cy="146367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078" name="Group 206"/>
          <p:cNvGraphicFramePr>
            <a:graphicFrameLocks noGrp="1"/>
          </p:cNvGraphicFramePr>
          <p:nvPr/>
        </p:nvGraphicFramePr>
        <p:xfrm>
          <a:off x="533400" y="5257800"/>
          <a:ext cx="2667000" cy="146367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099" name="Text Box 227"/>
          <p:cNvSpPr txBox="1">
            <a:spLocks noChangeArrowheads="1"/>
          </p:cNvSpPr>
          <p:nvPr/>
        </p:nvSpPr>
        <p:spPr bwMode="auto">
          <a:xfrm>
            <a:off x="4267200" y="5272088"/>
            <a:ext cx="464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arr+1=1004, *(arr+1)=2</a:t>
            </a:r>
          </a:p>
        </p:txBody>
      </p:sp>
      <p:sp>
        <p:nvSpPr>
          <p:cNvPr id="80100" name="Text Box 228"/>
          <p:cNvSpPr txBox="1">
            <a:spLocks noChangeArrowheads="1"/>
          </p:cNvSpPr>
          <p:nvPr/>
        </p:nvSpPr>
        <p:spPr bwMode="auto">
          <a:xfrm>
            <a:off x="4267200" y="55626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arr+2=1008, *(arr+2)=8</a:t>
            </a:r>
          </a:p>
        </p:txBody>
      </p:sp>
      <p:sp>
        <p:nvSpPr>
          <p:cNvPr id="80101" name="Text Box 229"/>
          <p:cNvSpPr txBox="1">
            <a:spLocks noChangeArrowheads="1"/>
          </p:cNvSpPr>
          <p:nvPr/>
        </p:nvSpPr>
        <p:spPr bwMode="auto">
          <a:xfrm>
            <a:off x="4267200" y="5881688"/>
            <a:ext cx="464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יודפס: </a:t>
            </a:r>
            <a:r>
              <a:rPr lang="en-US"/>
              <a:t>p=1008, *p=8</a:t>
            </a:r>
          </a:p>
        </p:txBody>
      </p:sp>
      <p:graphicFrame>
        <p:nvGraphicFramePr>
          <p:cNvPr id="80012" name="Group 140"/>
          <p:cNvGraphicFramePr>
            <a:graphicFrameLocks noGrp="1"/>
          </p:cNvGraphicFramePr>
          <p:nvPr/>
        </p:nvGraphicFramePr>
        <p:xfrm>
          <a:off x="533400" y="5257800"/>
          <a:ext cx="2667000" cy="1463675"/>
        </p:xfrm>
        <a:graphic>
          <a:graphicData uri="http://schemas.openxmlformats.org/drawingml/2006/table">
            <a:tbl>
              <a:tblPr/>
              <a:tblGrid>
                <a:gridCol w="1238250"/>
                <a:gridCol w="782638"/>
                <a:gridCol w="6461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int[]: arr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int*: p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1012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0102" name="Picture 2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38862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5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  <a:noFill/>
        </p:spPr>
        <p:txBody>
          <a:bodyPr/>
          <a:lstStyle/>
          <a:p>
            <a:pPr algn="r" rtl="1"/>
            <a:fld id="{F4B3FDF4-E44F-45AD-9FD1-730534A9F5C1}" type="slidenum">
              <a:rPr lang="he-IL" smtClean="0">
                <a:cs typeface="Arial" charset="0"/>
              </a:rPr>
              <a:pPr algn="r" rtl="1"/>
              <a:t>9</a:t>
            </a:fld>
            <a:endParaRPr lang="he-IL" smtClean="0">
              <a:cs typeface="Arial" charset="0"/>
            </a:endParaRPr>
          </a:p>
          <a:p>
            <a:pPr algn="r" rtl="1"/>
            <a:r>
              <a:rPr lang="en-US" smtClean="0">
                <a:cs typeface="Arial" charset="0"/>
              </a:rPr>
              <a:t>© Keren Kalif</a:t>
            </a:r>
          </a:p>
          <a:p>
            <a:pPr algn="r" rtl="1"/>
            <a:endParaRPr lang="en-US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9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79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9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79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9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79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79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79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9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79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79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798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98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798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79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79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79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79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79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79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8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798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798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798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79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80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80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80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60" grpId="0"/>
      <p:bldP spid="80099" grpId="0"/>
      <p:bldP spid="80100" grpId="0"/>
      <p:bldP spid="80101" grpId="0"/>
    </p:bld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26435</TotalTime>
  <Words>6765</Words>
  <Application>Microsoft Office PowerPoint</Application>
  <PresentationFormat>On-screen Show (4:3)</PresentationFormat>
  <Paragraphs>3561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Garamond</vt:lpstr>
      <vt:lpstr>Times New Roman</vt:lpstr>
      <vt:lpstr>Verdana</vt:lpstr>
      <vt:lpstr>Wingdings</vt:lpstr>
      <vt:lpstr>MyOpenU2008aTheme</vt:lpstr>
      <vt:lpstr>כתובות ומערכים  אריתמטיקה של כתובות</vt:lpstr>
      <vt:lpstr>ביחידה זו נלמד:</vt:lpstr>
      <vt:lpstr>הקשר בין מערך וכתובת</vt:lpstr>
      <vt:lpstr>הקשר בין מערך וכתובת - מחרוזות</vt:lpstr>
      <vt:lpstr>הקשר בין מערך וכתובת (2)</vt:lpstr>
      <vt:lpstr>הקשר בין מערך וכתובת (3)</vt:lpstr>
      <vt:lpstr>פעולות אריתמטיות על כתובות</vt:lpstr>
      <vt:lpstr>פעולות אריתמטיות על כתובות – דוגמא 1</vt:lpstr>
      <vt:lpstr>פעולות אריתמטיות על כתובות – דוגמא 2</vt:lpstr>
      <vt:lpstr>פעולות אריתמטיות על כתובות – דוגמא 3</vt:lpstr>
      <vt:lpstr>חיסור בין כתובות</vt:lpstr>
      <vt:lpstr>פעולות אריתמטיות על כתובות – דוגמא 4</vt:lpstr>
      <vt:lpstr>שקילויות</vt:lpstr>
      <vt:lpstr>מעבר עולה על איברי מערך עם מצביע (ולא עם אינדקס) – פוינטר מטייל</vt:lpstr>
      <vt:lpstr>מעבר יורד על איברי מערך עם מצביע (ולא עם אינדקס) – פוינטר מטייל</vt:lpstr>
      <vt:lpstr>סדר פעולות</vt:lpstr>
      <vt:lpstr>נשים לב...</vt:lpstr>
      <vt:lpstr>הפונקציה strchr</vt:lpstr>
      <vt:lpstr>הפונקציה strchr  -דוגמא</vt:lpstr>
      <vt:lpstr>הפונקציה strstr</vt:lpstr>
      <vt:lpstr>הפונקציה strstr  -דוגמא</vt:lpstr>
      <vt:lpstr>העברת מערך לפונקציה</vt:lpstr>
      <vt:lpstr>העברת מערך לפונקציה</vt:lpstr>
      <vt:lpstr>דוגמא: פונקציה הסוכמת איברי מערך (1)</vt:lpstr>
      <vt:lpstr>דוגמא: פונקציה הסוכמת איברי מערך (2)</vt:lpstr>
      <vt:lpstr>דוגמא: סכימת רק חלק מאיברי המערך</vt:lpstr>
      <vt:lpstr>דוגמא: פונקציה המגדילה את כל איברי המערך ב- 1</vt:lpstr>
      <vt:lpstr>מדוע צריך להעביר לפונקציה את גודל המערך (ולא להסתמך על sizeof..)</vt:lpstr>
      <vt:lpstr>דוגמא: מימוש הפונקציה  strlen(1)</vt:lpstr>
      <vt:lpstr>דוגמא: מימוש הפונקציה strlen (2)</vt:lpstr>
      <vt:lpstr>דוגמא: מימוש strcpy</vt:lpstr>
      <vt:lpstr>דוגמא: מימוש strcmp</vt:lpstr>
      <vt:lpstr>דוגמא: מימוש strcat</vt:lpstr>
      <vt:lpstr>החזרת מערך מפונקציה</vt:lpstr>
      <vt:lpstr>החזרת מערך מפונקציה - דוגמא</vt:lpstr>
      <vt:lpstr>אריתמטיקה של מטריצות</vt:lpstr>
      <vt:lpstr>העברת מטריצה לפונקציה המקבלת מערך</vt:lpstr>
      <vt:lpstr>העברת מטריצה לפונקציה המקבלת מערך (2)</vt:lpstr>
      <vt:lpstr>העברת מטריצה לפונקציה המקבלת מערך</vt:lpstr>
      <vt:lpstr>מערך של כתובות</vt:lpstr>
      <vt:lpstr>מערך של מצביעים דוגמא (1)</vt:lpstr>
      <vt:lpstr> מערך של מצביעים  דוגמא (2)</vt:lpstr>
      <vt:lpstr>איתחול מצביע למחרוזת קבועה</vt:lpstr>
      <vt:lpstr>ה- static storage</vt:lpstr>
      <vt:lpstr>מערך של מצביעים למחרוזות - דוגמא</vt:lpstr>
      <vt:lpstr>דוגמא: הדפסת איברי מערך של מחרוזות</vt:lpstr>
      <vt:lpstr>פונקציה המשנה מצביע</vt:lpstr>
      <vt:lpstr>פונקציה המשנה מצביע (2)</vt:lpstr>
      <vt:lpstr>ביחידה זו למדנו:</vt:lpstr>
      <vt:lpstr>תרגיל 1:</vt:lpstr>
      <vt:lpstr>תרגיל 2:</vt:lpstr>
      <vt:lpstr>תרגיל 2 (המשך):</vt:lpstr>
      <vt:lpstr>תרגיל 3:</vt:lpstr>
      <vt:lpstr>תרגיל 3 (המשך):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 pointers aritmethics and arrays</dc:title>
  <dc:creator>Keren Kalif</dc:creator>
  <cp:lastModifiedBy>Keren Kalif</cp:lastModifiedBy>
  <cp:revision>552</cp:revision>
  <dcterms:created xsi:type="dcterms:W3CDTF">2008-06-04T06:20:55Z</dcterms:created>
  <dcterms:modified xsi:type="dcterms:W3CDTF">2017-12-13T12:58:41Z</dcterms:modified>
</cp:coreProperties>
</file>