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8" r:id="rId4"/>
    <p:sldId id="329" r:id="rId5"/>
    <p:sldId id="341" r:id="rId6"/>
    <p:sldId id="330" r:id="rId7"/>
    <p:sldId id="337" r:id="rId8"/>
    <p:sldId id="333" r:id="rId9"/>
    <p:sldId id="338" r:id="rId10"/>
    <p:sldId id="339" r:id="rId11"/>
    <p:sldId id="334" r:id="rId12"/>
    <p:sldId id="353" r:id="rId13"/>
    <p:sldId id="335" r:id="rId14"/>
    <p:sldId id="340" r:id="rId15"/>
    <p:sldId id="354" r:id="rId16"/>
    <p:sldId id="355" r:id="rId17"/>
    <p:sldId id="359" r:id="rId18"/>
    <p:sldId id="360" r:id="rId19"/>
    <p:sldId id="342" r:id="rId20"/>
    <p:sldId id="343" r:id="rId21"/>
    <p:sldId id="346" r:id="rId22"/>
    <p:sldId id="361" r:id="rId23"/>
    <p:sldId id="349" r:id="rId24"/>
    <p:sldId id="347" r:id="rId25"/>
    <p:sldId id="345" r:id="rId26"/>
    <p:sldId id="362" r:id="rId27"/>
    <p:sldId id="351" r:id="rId28"/>
    <p:sldId id="363" r:id="rId29"/>
    <p:sldId id="327" r:id="rId30"/>
    <p:sldId id="364" r:id="rId31"/>
    <p:sldId id="365" r:id="rId32"/>
    <p:sldId id="36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5702E3-440E-4155-AF55-6E056541FC3A}" type="datetimeFigureOut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0FD1146-13DC-4131-B476-0EF92940F94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6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AA87E2-460E-4C85-BCFC-C5E06AAB3B55}" type="datetimeFigureOut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F7373C6-A4D6-4DFC-8089-BFBE152CEE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4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ACF9D0-E127-43ED-B6B3-7E0D812AB5E5}" type="slidenum">
              <a:rPr lang="he-IL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CEAC81-2BBA-4C9B-A04C-7B79C66E91CF}" type="slidenum">
              <a:rPr lang="he-IL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C66E85-32B6-46A6-A454-170C48735C2D}" type="slidenum">
              <a:rPr lang="he-IL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0D6F16-1E60-435A-A03C-33A4FD83D87A}" type="slidenum">
              <a:rPr lang="he-IL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820F4-FF41-4C45-A4CF-B6403D0EF183}" type="slidenum">
              <a:rPr lang="he-IL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53F3D4-3509-4A6D-9367-82B95F9E7754}" type="slidenum">
              <a:rPr lang="he-IL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0F08DF-A3A8-4187-8C0C-673823B3B7ED}" type="slidenum">
              <a:rPr lang="he-IL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558822-F5E0-42FE-8E5F-7C41BE4155DB}" type="slidenum">
              <a:rPr lang="he-IL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ECFA9E-4F8B-4FF4-AFDB-9F804F7FEEA6}" type="slidenum">
              <a:rPr lang="he-IL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EF348-7105-463E-A6FE-9D989A2567B1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66B0-F698-4261-9C1D-30A71D59A1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6834-5017-4356-8F41-D60D62E91487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6293-FC76-4F9E-918E-A8AEAAF752D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AAA7C-8A33-4872-B00C-E4790532A8F5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F5BE-25E1-4767-983C-445F651355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4735-2616-40D4-8930-107AA4AB7F7F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EF8CB-6042-4C8D-B02E-D62AADDB7A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D9828-E036-4BB6-B300-C6FC9E174596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8B94F-244F-468B-A46C-4CE687513E7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99F96-FDD3-4EBA-A8A3-0388D40F1D0C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1DB8E-6E77-4A7C-A76D-82EEF40C82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3CA8-569E-489A-A641-6DFA327A19BC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A14D5-5A65-47DC-8C42-DE226E81CC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7C8E-A542-45F6-B9E1-C705596C7D03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A6D9-E4AF-4EA8-B79F-59DDD2566D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BEFD7-8517-41F6-93C8-8A4640CE08B6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83CA7-0147-475F-8B1C-30C3C917ED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59AC-CAA7-4DFA-98D6-14A6B7EAEAAD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9EBAA-F9E9-42B0-8ED4-1AD28ACC8F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F3FD-6993-49A2-A6BF-F9AF1F468F3A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80433-D109-4A93-A9A3-8E71D87DD0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A7A94-52E0-4C7C-9A94-C6DD2537265E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F6E0-86B9-4D3F-B33F-43D9F0D8A5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4F4B4-AA87-4AD8-834D-EDDF913304D4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8A494-611F-469A-BD03-56F91DFA24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C5012C18-8FE4-4909-AABB-AEC2CBE09717}" type="datetime1">
              <a:rPr lang="en-US"/>
              <a:pPr>
                <a:defRPr/>
              </a:pPr>
              <a:t>12/31/2015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C00E6880-E949-4213-B785-F05583B704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OalU379l3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מיונים וחיפושים</a:t>
            </a:r>
            <a:endParaRPr 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– קצת סדר ופונקציות (2)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8768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sortAsending(int arr[], int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swap(int&amp; a, int&amp; b);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{3,8,1,4};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	sortAscending(arr,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48200" y="1600200"/>
            <a:ext cx="4876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swap(int&amp; a, int&amp; b)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temp = 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a = b;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b = temp;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</a:t>
            </a:r>
            <a:r>
              <a:rPr lang="en-US" sz="1600" noProof="1" smtClean="0">
                <a:latin typeface="Verdana" pitchFamily="34" charset="0"/>
              </a:rPr>
              <a:t>sortAscending(int </a:t>
            </a:r>
            <a:r>
              <a:rPr lang="en-US" sz="1600" noProof="1">
                <a:latin typeface="Verdana" pitchFamily="34" charset="0"/>
              </a:rPr>
              <a:t>arr[], int size)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i, j;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for ( i=size-1 ; i &gt; 0 ; i--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for ( j=0 ; j &lt; i ; j++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</a:t>
            </a:r>
            <a:r>
              <a:rPr lang="en-US" sz="1600" dirty="0">
                <a:latin typeface="Verdana" pitchFamily="34" charset="0"/>
              </a:rPr>
              <a:t>   </a:t>
            </a:r>
            <a:r>
              <a:rPr lang="en-US" sz="1600" noProof="1">
                <a:latin typeface="Verdana" pitchFamily="34" charset="0"/>
              </a:rPr>
              <a:t>if (arr[j] &gt; arr[j+1])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</a:t>
            </a:r>
            <a:r>
              <a:rPr lang="en-US" sz="1600" b="1" dirty="0">
                <a:latin typeface="Verdana" pitchFamily="34" charset="0"/>
              </a:rPr>
              <a:t>     </a:t>
            </a:r>
            <a:r>
              <a:rPr lang="en-US" sz="1600" b="1" noProof="1">
                <a:latin typeface="Verdana" pitchFamily="34" charset="0"/>
              </a:rPr>
              <a:t>    swap(arr[j], arr[j+1]);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 dirty="0">
                <a:latin typeface="Verdana" pitchFamily="34" charset="0"/>
              </a:rPr>
              <a:t>   </a:t>
            </a:r>
            <a:r>
              <a:rPr lang="en-US" sz="1600" noProof="1">
                <a:latin typeface="Verdana" pitchFamily="34" charset="0"/>
              </a:rPr>
              <a:t>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DB9B95D-2626-4463-8759-4B2397C5AF4E}" type="slidenum">
              <a:rPr lang="he-IL" sz="1000">
                <a:latin typeface="Verdana" pitchFamily="34" charset="0"/>
              </a:rPr>
              <a:pPr algn="r" rtl="1"/>
              <a:t>10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מיון בועות – השינוי עבור מערך ממוין בסדר יורד</a:t>
            </a:r>
            <a:endParaRPr lang="en-US" sz="4000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876800" cy="4530725"/>
          </a:xfrm>
          <a:noFill/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</a:t>
            </a:r>
            <a:r>
              <a:rPr lang="en-US" sz="1600" b="1" noProof="1" smtClean="0"/>
              <a:t>sort</a:t>
            </a:r>
            <a:r>
              <a:rPr lang="en-US" sz="1600" b="1" smtClean="0"/>
              <a:t>Desce</a:t>
            </a:r>
            <a:r>
              <a:rPr lang="en-US" sz="1600" b="1" noProof="1" smtClean="0"/>
              <a:t>nding</a:t>
            </a:r>
            <a:r>
              <a:rPr lang="en-US" sz="1600" noProof="1" smtClean="0"/>
              <a:t>(int arr[], int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swap(int&amp; a, int&amp; b);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{3,8,1,4};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b="1" noProof="1" smtClean="0"/>
              <a:t>sort</a:t>
            </a:r>
            <a:r>
              <a:rPr lang="en-US" sz="1600" b="1" smtClean="0"/>
              <a:t>Desce</a:t>
            </a:r>
            <a:r>
              <a:rPr lang="en-US" sz="1600" b="1" noProof="1" smtClean="0"/>
              <a:t>nding</a:t>
            </a:r>
            <a:r>
              <a:rPr lang="en-US" sz="1600" noProof="1" smtClean="0"/>
              <a:t>(arr,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648200" y="1600200"/>
            <a:ext cx="4876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swap(int&amp; a, int&amp; b)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temp = 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a = b;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b = temp;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</a:t>
            </a:r>
            <a:r>
              <a:rPr lang="en-US" sz="1600" b="1" noProof="1">
                <a:latin typeface="Verdana" pitchFamily="34" charset="0"/>
              </a:rPr>
              <a:t>sort</a:t>
            </a:r>
            <a:r>
              <a:rPr lang="en-US" sz="1600" b="1">
                <a:latin typeface="Verdana" pitchFamily="34" charset="0"/>
              </a:rPr>
              <a:t>D</a:t>
            </a:r>
            <a:r>
              <a:rPr lang="en-US" sz="1600" b="1" noProof="1">
                <a:latin typeface="Verdana" pitchFamily="34" charset="0"/>
              </a:rPr>
              <a:t>e</a:t>
            </a:r>
            <a:r>
              <a:rPr lang="en-US" sz="1600" b="1">
                <a:latin typeface="Verdana" pitchFamily="34" charset="0"/>
              </a:rPr>
              <a:t>sce</a:t>
            </a:r>
            <a:r>
              <a:rPr lang="en-US" sz="1600" b="1" noProof="1">
                <a:latin typeface="Verdana" pitchFamily="34" charset="0"/>
              </a:rPr>
              <a:t>nding</a:t>
            </a:r>
            <a:r>
              <a:rPr lang="en-US" sz="1600" noProof="1">
                <a:latin typeface="Verdana" pitchFamily="34" charset="0"/>
              </a:rPr>
              <a:t>(int arr[], int size)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i, j;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for ( i=size-1 ; i &gt; 0 ; i--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for ( j=0 ; j &lt; i ; j++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</a:t>
            </a:r>
            <a:r>
              <a:rPr lang="en-US" sz="1600">
                <a:latin typeface="Verdana" pitchFamily="34" charset="0"/>
              </a:rPr>
              <a:t>   </a:t>
            </a:r>
            <a:r>
              <a:rPr lang="en-US" sz="1600" noProof="1">
                <a:latin typeface="Verdana" pitchFamily="34" charset="0"/>
              </a:rPr>
              <a:t>if (arr[j]</a:t>
            </a:r>
            <a:r>
              <a:rPr lang="he-IL" sz="1600">
                <a:latin typeface="Verdana" pitchFamily="34" charset="0"/>
              </a:rPr>
              <a:t>  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he-IL" sz="3200" b="1">
                <a:solidFill>
                  <a:srgbClr val="FF0000"/>
                </a:solidFill>
                <a:latin typeface="Verdana" pitchFamily="34" charset="0"/>
              </a:rPr>
              <a:t>&gt;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he-IL" sz="1600">
                <a:latin typeface="Verdana" pitchFamily="34" charset="0"/>
              </a:rPr>
              <a:t>  </a:t>
            </a:r>
            <a:r>
              <a:rPr lang="en-US" sz="1600" noProof="1">
                <a:latin typeface="Verdana" pitchFamily="34" charset="0"/>
              </a:rPr>
              <a:t>arr[j+1])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</a:t>
            </a:r>
            <a:r>
              <a:rPr lang="en-US" sz="1600">
                <a:latin typeface="Verdana" pitchFamily="34" charset="0"/>
              </a:rPr>
              <a:t>     </a:t>
            </a:r>
            <a:r>
              <a:rPr lang="en-US" sz="1600" noProof="1">
                <a:latin typeface="Verdana" pitchFamily="34" charset="0"/>
              </a:rPr>
              <a:t>    swap(arr[j], arr[j+1]);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</a:t>
            </a:r>
            <a:r>
              <a:rPr lang="en-US" sz="1600" noProof="1">
                <a:latin typeface="Verdana" pitchFamily="34" charset="0"/>
              </a:rPr>
              <a:t>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81000" y="5486400"/>
            <a:ext cx="4114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כדי למיין את המערך בסדר יורד,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נרצה לפעפע את האיבר הקטן ביותר לסוף.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לכן השינוי היחידי הוא בתנאי לפני ההחלפה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(וכמובן ששם הפונקציה)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791200"/>
            <a:ext cx="46482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fld id="{63418260-B906-4FD2-9271-CCCD4AC27F4A}" type="slidenum">
              <a:rPr lang="he-IL" sz="1000">
                <a:latin typeface="Verdana" pitchFamily="34" charset="0"/>
              </a:rPr>
              <a:pPr rtl="1"/>
              <a:t>11</a:t>
            </a:fld>
            <a:endParaRPr lang="en-US" sz="1000">
              <a:latin typeface="Verdana" pitchFamily="34" charset="0"/>
            </a:endParaRPr>
          </a:p>
          <a:p>
            <a:pPr rtl="1"/>
            <a:r>
              <a:rPr lang="en-US" sz="1000"/>
              <a:t>© Keren Kalif</a:t>
            </a:r>
          </a:p>
          <a:p>
            <a:pPr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3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בועות: אופטימיזציה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sortAscending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/>
              <a:t>bool</a:t>
            </a:r>
            <a:r>
              <a:rPr lang="en-US" sz="2000" dirty="0" smtClean="0"/>
              <a:t>  </a:t>
            </a:r>
            <a:r>
              <a:rPr lang="en-US" sz="2000" b="1" dirty="0" err="1" smtClean="0"/>
              <a:t>hasChanged</a:t>
            </a:r>
            <a:r>
              <a:rPr lang="en-US" sz="2000" b="1" dirty="0" smtClean="0"/>
              <a:t>=true</a:t>
            </a:r>
            <a:r>
              <a:rPr lang="en-US" sz="20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=size-1 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                          ; </a:t>
            </a:r>
            <a:r>
              <a:rPr lang="en-US" sz="2000" dirty="0" err="1" smtClean="0"/>
              <a:t>i</a:t>
            </a:r>
            <a:r>
              <a:rPr lang="en-US" sz="2000" dirty="0" smtClean="0"/>
              <a:t>--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    </a:t>
            </a:r>
            <a:r>
              <a:rPr lang="en-US" sz="2000" b="1" dirty="0" err="1" smtClean="0"/>
              <a:t>hasChanged</a:t>
            </a:r>
            <a:r>
              <a:rPr lang="en-US" sz="2000" b="1" dirty="0" smtClean="0"/>
              <a:t> = false;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 j=0 ; j &lt; </a:t>
            </a:r>
            <a:r>
              <a:rPr lang="en-US" sz="2000" dirty="0" err="1" smtClean="0"/>
              <a:t>i</a:t>
            </a:r>
            <a:r>
              <a:rPr lang="en-US" sz="2000" dirty="0" smtClean="0"/>
              <a:t> ; j++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    </a:t>
            </a:r>
            <a:r>
              <a:rPr lang="en-US" sz="2000" dirty="0" smtClean="0"/>
              <a:t> {</a:t>
            </a:r>
            <a:r>
              <a:rPr lang="he-IL" sz="2000" dirty="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	   if (</a:t>
            </a:r>
            <a:r>
              <a:rPr lang="en-US" sz="2000" dirty="0" err="1" smtClean="0"/>
              <a:t>arr</a:t>
            </a:r>
            <a:r>
              <a:rPr lang="en-US" sz="2000" dirty="0" smtClean="0"/>
              <a:t>[j] &gt; </a:t>
            </a:r>
            <a:r>
              <a:rPr lang="en-US" sz="2000" dirty="0" err="1" smtClean="0"/>
              <a:t>arr</a:t>
            </a:r>
            <a:r>
              <a:rPr lang="en-US" sz="2000" dirty="0" smtClean="0"/>
              <a:t>[j+1])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	    </a:t>
            </a:r>
            <a:r>
              <a:rPr lang="en-US" sz="2000" dirty="0" smtClean="0"/>
              <a:t>{  </a:t>
            </a: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	         swap(</a:t>
            </a:r>
            <a:r>
              <a:rPr lang="en-US" sz="2000" dirty="0" err="1" smtClean="0"/>
              <a:t>arr</a:t>
            </a:r>
            <a:r>
              <a:rPr lang="en-US" sz="2000" dirty="0" smtClean="0"/>
              <a:t>[j], </a:t>
            </a:r>
            <a:r>
              <a:rPr lang="en-US" sz="2000" dirty="0" err="1" smtClean="0"/>
              <a:t>arr</a:t>
            </a:r>
            <a:r>
              <a:rPr lang="en-US" sz="2000" dirty="0" smtClean="0"/>
              <a:t>[j+1]);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		         </a:t>
            </a:r>
            <a:r>
              <a:rPr lang="en-US" sz="2000" b="1" dirty="0" err="1" smtClean="0"/>
              <a:t>hasChanged</a:t>
            </a:r>
            <a:r>
              <a:rPr lang="en-US" sz="2000" b="1" dirty="0" smtClean="0"/>
              <a:t> = true;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	            {     </a:t>
            </a:r>
            <a:r>
              <a:rPr lang="en-US" sz="2000" dirty="0" smtClean="0"/>
              <a:t>  </a:t>
            </a:r>
            <a:endParaRPr lang="he-IL" sz="20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    {     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dirty="0" smtClean="0"/>
              <a:t>{</a:t>
            </a:r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D1DBE4E-24F2-4D20-8DBE-1F7073200B8A}" type="slidenum">
              <a:rPr lang="he-IL" sz="1000">
                <a:latin typeface="Verdana" pitchFamily="34" charset="0"/>
              </a:rPr>
              <a:pPr algn="r" rtl="1"/>
              <a:t>12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38600" y="5638800"/>
            <a:ext cx="39624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התוספת: לאחר איטרציה ללא כל החלפה, ברור כי המערך כבר ממוין ולכן נפסיק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86200" y="2514600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Verdana" pitchFamily="34" charset="0"/>
              </a:rPr>
              <a:t>&amp;&amp; </a:t>
            </a:r>
            <a:r>
              <a:rPr lang="en-US" sz="2000" b="1">
                <a:latin typeface="Verdana" pitchFamily="34" charset="0"/>
              </a:rPr>
              <a:t>hasChanged</a:t>
            </a:r>
            <a:endParaRPr lang="he-IL" sz="2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– מיון טקסט (1)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229600" cy="54102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LINES=  5;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LEN   =30;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</a:t>
            </a:r>
            <a:r>
              <a:rPr lang="en-US" sz="1600" b="1" smtClean="0"/>
              <a:t>char</a:t>
            </a:r>
            <a:r>
              <a:rPr lang="en-US" sz="1600" b="1" noProof="1" smtClean="0"/>
              <a:t>*</a:t>
            </a:r>
            <a:r>
              <a:rPr lang="en-US" sz="1600" noProof="1" smtClean="0"/>
              <a:t> a, </a:t>
            </a:r>
            <a:r>
              <a:rPr lang="en-US" sz="1600" b="1" smtClean="0"/>
              <a:t>char</a:t>
            </a:r>
            <a:r>
              <a:rPr lang="en-US" sz="1600" b="1" noProof="1" smtClean="0"/>
              <a:t>*</a:t>
            </a:r>
            <a:r>
              <a:rPr lang="en-US" sz="1600" noProof="1" smtClean="0"/>
              <a:t> b);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sortAscending(</a:t>
            </a:r>
            <a:r>
              <a:rPr lang="en-US" sz="1600" b="1" noProof="1" smtClean="0"/>
              <a:t>char text[][LEN]</a:t>
            </a:r>
            <a:r>
              <a:rPr lang="en-US" sz="1600" noProof="1" smtClean="0"/>
              <a:t>, int lines);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char text[LINES][LEN];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“ &lt;&lt; LINES &lt;&lt; “ lines:\n”;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(int  i=0 ; i &lt; LINES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cin.getline(text[i], LEN);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sortAscending(</a:t>
            </a:r>
            <a:r>
              <a:rPr lang="en-US" sz="1600" b="1" noProof="1" smtClean="0"/>
              <a:t>text</a:t>
            </a:r>
            <a:r>
              <a:rPr lang="en-US" sz="1600" noProof="1" smtClean="0"/>
              <a:t>, LINES);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“</a:t>
            </a:r>
            <a:r>
              <a:rPr lang="en-US" sz="1600" smtClean="0"/>
              <a:t>\n</a:t>
            </a:r>
            <a:r>
              <a:rPr lang="en-US" sz="1600" noProof="1" smtClean="0"/>
              <a:t>The sorted text:\n”;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(int  i=0 ; i &lt; LINES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text[i]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0725" y="2887663"/>
            <a:ext cx="3876675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65B22E9E-9954-4CCF-93A5-0FA5A0340F50}" type="slidenum">
              <a:rPr lang="he-IL" sz="1000">
                <a:latin typeface="Verdana" pitchFamily="34" charset="0"/>
              </a:rPr>
              <a:pPr algn="r" rtl="1"/>
              <a:t>13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– מיון טקסט (2)</a:t>
            </a:r>
            <a:endParaRPr lang="en-US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1000" y="16764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swap(</a:t>
            </a:r>
            <a:r>
              <a:rPr lang="en-US" sz="1600" b="1" noProof="1">
                <a:latin typeface="Verdana" pitchFamily="34" charset="0"/>
              </a:rPr>
              <a:t>char*</a:t>
            </a:r>
            <a:r>
              <a:rPr lang="en-US" sz="1600" noProof="1">
                <a:latin typeface="Verdana" pitchFamily="34" charset="0"/>
              </a:rPr>
              <a:t> a, </a:t>
            </a:r>
            <a:r>
              <a:rPr lang="en-US" sz="1600" b="1" noProof="1">
                <a:latin typeface="Verdana" pitchFamily="34" charset="0"/>
              </a:rPr>
              <a:t>char*</a:t>
            </a:r>
            <a:r>
              <a:rPr lang="en-US" sz="1600" noProof="1">
                <a:latin typeface="Verdana" pitchFamily="34" charset="0"/>
              </a:rPr>
              <a:t> b)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 b="1" noProof="1">
                <a:latin typeface="Verdana" pitchFamily="34" charset="0"/>
              </a:rPr>
              <a:t>char temp[LEN];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noProof="1">
                <a:latin typeface="Verdana" pitchFamily="34" charset="0"/>
              </a:rPr>
              <a:t>	strcpy(temp, a);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noProof="1">
                <a:latin typeface="Verdana" pitchFamily="34" charset="0"/>
              </a:rPr>
              <a:t>	strcpy(a, b);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noProof="1">
                <a:latin typeface="Verdana" pitchFamily="34" charset="0"/>
              </a:rPr>
              <a:t>	strcpy(b, temp);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sortAscending(char text[][LEN], int lines)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i, j;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for (i=lines-1 ; i &gt; 0 ; i--)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for ( j=0 ; j &lt; i ; j++ 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   if (</a:t>
            </a:r>
            <a:r>
              <a:rPr lang="en-US" sz="1600" b="1" noProof="1">
                <a:latin typeface="Verdana" pitchFamily="34" charset="0"/>
              </a:rPr>
              <a:t>strcmp(text[j], text[j+1]) &gt; 0</a:t>
            </a:r>
            <a:r>
              <a:rPr lang="en-US" sz="1600" noProof="1">
                <a:latin typeface="Verdana" pitchFamily="34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         swap(text[j], text[j+1]);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4BBFCDA8-2C4D-43A0-B37B-914DAC0D601B}" type="slidenum">
              <a:rPr lang="he-IL" sz="1000">
                <a:latin typeface="Verdana" pitchFamily="34" charset="0"/>
              </a:rPr>
              <a:pPr algn="r" rtl="1"/>
              <a:t>14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Selection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במיון זה מחפשים באיטרציה הראשונה את הערך המינימלי ושמים אותו באינדקס ה- 0, ובמקומו שמים את הערך שהיה באינדקס ה- 0</a:t>
            </a:r>
          </a:p>
          <a:p>
            <a:r>
              <a:rPr lang="he-IL" smtClean="0"/>
              <a:t>באיטרציה השניה מחפשים את הערך הנמוך ביותר החל מאינדקס 1, ומחליפים אותו עם הערך באינדקס 1</a:t>
            </a:r>
          </a:p>
          <a:p>
            <a:r>
              <a:rPr lang="he-IL" smtClean="0"/>
              <a:t>וכו'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440055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4686300" y="3219450"/>
            <a:ext cx="457200" cy="4038600"/>
          </a:xfrm>
          <a:prstGeom prst="rightBrace">
            <a:avLst>
              <a:gd name="adj1" fmla="val 8333"/>
              <a:gd name="adj2" fmla="val 489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00800" y="47815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0" y="56959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95600" y="440055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886200" y="3943350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5400000">
            <a:off x="5219700" y="3676650"/>
            <a:ext cx="381000" cy="3048000"/>
          </a:xfrm>
          <a:prstGeom prst="rightBrace">
            <a:avLst>
              <a:gd name="adj1" fmla="val 8333"/>
              <a:gd name="adj2" fmla="val 489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7815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56959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0" y="3943350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5753100" y="4210050"/>
            <a:ext cx="381000" cy="1981200"/>
          </a:xfrm>
          <a:prstGeom prst="rightBrace">
            <a:avLst>
              <a:gd name="adj1" fmla="val 8333"/>
              <a:gd name="adj2" fmla="val 489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10200" y="47815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05400" y="56959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432435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00" y="432435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49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B7D96CD-A0D0-4189-A5C5-3221E18CED27}" type="slidenum">
              <a:rPr lang="he-IL" sz="1000">
                <a:latin typeface="Verdana" pitchFamily="34" charset="0"/>
              </a:rPr>
              <a:pPr algn="r" rtl="1"/>
              <a:t>15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2" grpId="1"/>
      <p:bldP spid="18" grpId="0" animBg="1"/>
      <p:bldP spid="18" grpId="1" animBg="1"/>
      <p:bldP spid="20" grpId="0"/>
      <p:bldP spid="20" grpId="1"/>
      <p:bldP spid="22" grpId="0" animBg="1"/>
      <p:bldP spid="24" grpId="0"/>
      <p:bldP spid="13" grpId="0" animBg="1"/>
      <p:bldP spid="13" grpId="1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Selection Sort</a:t>
            </a:r>
            <a:r>
              <a:rPr lang="he-IL" smtClean="0"/>
              <a:t> </a:t>
            </a:r>
            <a:br>
              <a:rPr lang="he-IL" smtClean="0"/>
            </a:br>
            <a:r>
              <a:rPr lang="he-IL" smtClean="0"/>
              <a:t>- הקוד</a:t>
            </a:r>
            <a:endParaRPr lang="en-US" smtClean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381000" y="1371600"/>
            <a:ext cx="4648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458200" cy="6477000"/>
          </a:xfrm>
        </p:spPr>
        <p:txBody>
          <a:bodyPr/>
          <a:lstStyle/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void swap(</a:t>
            </a:r>
            <a:r>
              <a:rPr lang="en-US" sz="1460" dirty="0" err="1" smtClean="0"/>
              <a:t>int</a:t>
            </a:r>
            <a:r>
              <a:rPr lang="en-US" sz="1460" dirty="0" smtClean="0"/>
              <a:t>&amp; a, </a:t>
            </a:r>
            <a:r>
              <a:rPr lang="en-US" sz="1460" dirty="0" err="1" smtClean="0"/>
              <a:t>int</a:t>
            </a:r>
            <a:r>
              <a:rPr lang="en-US" sz="1460" dirty="0" smtClean="0"/>
              <a:t>&amp; b) 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{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dirty="0" smtClean="0"/>
              <a:t>     </a:t>
            </a:r>
            <a:r>
              <a:rPr lang="en-US" sz="1460" dirty="0" err="1" smtClean="0"/>
              <a:t>int</a:t>
            </a:r>
            <a:r>
              <a:rPr lang="en-US" sz="1460" dirty="0" smtClean="0"/>
              <a:t> temp = a;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dirty="0" smtClean="0"/>
              <a:t>    </a:t>
            </a:r>
            <a:r>
              <a:rPr lang="en-US" sz="1460" dirty="0" smtClean="0"/>
              <a:t> a = b;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dirty="0" smtClean="0"/>
              <a:t>     </a:t>
            </a:r>
            <a:r>
              <a:rPr lang="en-US" sz="1460" dirty="0" smtClean="0"/>
              <a:t> b = temp;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}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b="1" dirty="0" smtClean="0"/>
              <a:t>void </a:t>
            </a:r>
            <a:r>
              <a:rPr lang="en-US" sz="1460" b="1" dirty="0" err="1" smtClean="0"/>
              <a:t>selectionSort</a:t>
            </a:r>
            <a:r>
              <a:rPr lang="en-US" sz="1460" b="1" dirty="0" smtClean="0"/>
              <a:t>(</a:t>
            </a:r>
            <a:r>
              <a:rPr lang="en-US" sz="1460" b="1" dirty="0" err="1" smtClean="0"/>
              <a:t>int</a:t>
            </a:r>
            <a:r>
              <a:rPr lang="en-US" sz="1460" b="1" dirty="0" smtClean="0"/>
              <a:t> 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[], </a:t>
            </a:r>
            <a:r>
              <a:rPr lang="en-US" sz="1460" b="1" dirty="0" err="1" smtClean="0"/>
              <a:t>int</a:t>
            </a:r>
            <a:r>
              <a:rPr lang="en-US" sz="1460" b="1" dirty="0" smtClean="0"/>
              <a:t> size) 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b="1" dirty="0" smtClean="0"/>
              <a:t>{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</a:t>
            </a:r>
            <a:r>
              <a:rPr lang="nn-NO" sz="1460" b="1" dirty="0" smtClean="0"/>
              <a:t>for (int i=0 ; i &lt; size ; i++) </a:t>
            </a:r>
            <a:r>
              <a:rPr lang="he-IL" sz="1460" b="1" dirty="0" smtClean="0"/>
              <a:t> </a:t>
            </a:r>
            <a:endParaRPr lang="en-US" sz="1460" b="1" dirty="0" smtClean="0"/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b="1" dirty="0" smtClean="0"/>
              <a:t>   </a:t>
            </a:r>
            <a:r>
              <a:rPr lang="nn-NO" sz="1460" b="1" dirty="0" smtClean="0"/>
              <a:t>{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</a:t>
            </a:r>
            <a:r>
              <a:rPr lang="en-US" sz="1460" b="1" dirty="0" err="1" smtClean="0"/>
              <a:t>int</a:t>
            </a:r>
            <a:r>
              <a:rPr lang="en-US" sz="1460" b="1" dirty="0" smtClean="0"/>
              <a:t> </a:t>
            </a:r>
            <a:r>
              <a:rPr lang="en-US" sz="1460" b="1" dirty="0" err="1" smtClean="0"/>
              <a:t>minIndex</a:t>
            </a:r>
            <a:r>
              <a:rPr lang="en-US" sz="1460" b="1" dirty="0" smtClean="0"/>
              <a:t> = </a:t>
            </a:r>
            <a:r>
              <a:rPr lang="en-US" sz="1460" b="1" dirty="0" err="1" smtClean="0"/>
              <a:t>i</a:t>
            </a:r>
            <a:r>
              <a:rPr lang="en-US" sz="1460" b="1" dirty="0" smtClean="0"/>
              <a:t>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</a:t>
            </a:r>
            <a:r>
              <a:rPr lang="en-US" sz="1460" b="1" dirty="0" smtClean="0"/>
              <a:t>for (</a:t>
            </a:r>
            <a:r>
              <a:rPr lang="en-US" sz="1460" b="1" dirty="0" err="1" smtClean="0"/>
              <a:t>int</a:t>
            </a:r>
            <a:r>
              <a:rPr lang="en-US" sz="1460" b="1" dirty="0" smtClean="0"/>
              <a:t> j=i+1 ; j &lt; size ; j++) 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b="1" dirty="0" smtClean="0"/>
              <a:t>       {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           </a:t>
            </a:r>
            <a:r>
              <a:rPr lang="en-US" sz="1460" b="1" dirty="0" smtClean="0"/>
              <a:t>if (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[j] &lt; 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</a:t>
            </a:r>
            <a:r>
              <a:rPr lang="en-US" sz="1460" b="1" dirty="0" err="1" smtClean="0"/>
              <a:t>minIndex</a:t>
            </a:r>
            <a:r>
              <a:rPr lang="en-US" sz="1460" b="1" dirty="0" smtClean="0"/>
              <a:t>])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                </a:t>
            </a:r>
            <a:r>
              <a:rPr lang="en-US" sz="1460" b="1" dirty="0" err="1" smtClean="0"/>
              <a:t>minIndex</a:t>
            </a:r>
            <a:r>
              <a:rPr lang="en-US" sz="1460" b="1" dirty="0" smtClean="0"/>
              <a:t> = j;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 </a:t>
            </a:r>
            <a:r>
              <a:rPr lang="en-US" sz="1460" b="1" dirty="0" smtClean="0"/>
              <a:t>}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   </a:t>
            </a:r>
            <a:r>
              <a:rPr lang="en-US" sz="1460" b="1" dirty="0" smtClean="0"/>
              <a:t>swap(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</a:t>
            </a:r>
            <a:r>
              <a:rPr lang="en-US" sz="1460" b="1" dirty="0" err="1" smtClean="0"/>
              <a:t>i</a:t>
            </a:r>
            <a:r>
              <a:rPr lang="en-US" sz="1460" b="1" dirty="0" smtClean="0"/>
              <a:t>], 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</a:t>
            </a:r>
            <a:r>
              <a:rPr lang="en-US" sz="1460" b="1" dirty="0" err="1" smtClean="0"/>
              <a:t>minIndex</a:t>
            </a:r>
            <a:r>
              <a:rPr lang="en-US" sz="1460" b="1" dirty="0" smtClean="0"/>
              <a:t>]);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</a:t>
            </a:r>
            <a:r>
              <a:rPr lang="en-US" sz="1460" b="1" dirty="0" smtClean="0"/>
              <a:t>}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b="1" dirty="0" smtClean="0"/>
              <a:t>}</a:t>
            </a:r>
            <a:endParaRPr lang="en-US" sz="1460" dirty="0" smtClean="0"/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void main() 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{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dirty="0" smtClean="0"/>
              <a:t>      </a:t>
            </a:r>
            <a:r>
              <a:rPr lang="en-US" sz="1460" dirty="0" err="1" smtClean="0"/>
              <a:t>int</a:t>
            </a:r>
            <a:r>
              <a:rPr lang="en-US" sz="1460" dirty="0" smtClean="0"/>
              <a:t> </a:t>
            </a:r>
            <a:r>
              <a:rPr lang="en-US" sz="1460" dirty="0" err="1" smtClean="0"/>
              <a:t>arr</a:t>
            </a:r>
            <a:r>
              <a:rPr lang="en-US" sz="1460" dirty="0" smtClean="0"/>
              <a:t>[] = {5,2,8,1,3};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he-IL" sz="1460" b="1" dirty="0" smtClean="0"/>
              <a:t>      </a:t>
            </a:r>
            <a:r>
              <a:rPr lang="en-US" sz="1460" b="1" dirty="0" err="1" smtClean="0"/>
              <a:t>selectionSort</a:t>
            </a:r>
            <a:r>
              <a:rPr lang="en-US" sz="1460" b="1" dirty="0" smtClean="0"/>
              <a:t>(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, </a:t>
            </a:r>
            <a:r>
              <a:rPr lang="en-US" sz="1460" b="1" dirty="0" err="1" smtClean="0"/>
              <a:t>sizeof</a:t>
            </a:r>
            <a:r>
              <a:rPr lang="en-US" sz="1460" b="1" dirty="0" smtClean="0"/>
              <a:t>(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)/</a:t>
            </a:r>
            <a:r>
              <a:rPr lang="en-US" sz="1460" b="1" dirty="0" err="1" smtClean="0"/>
              <a:t>sizeof</a:t>
            </a:r>
            <a:r>
              <a:rPr lang="en-US" sz="1460" b="1" dirty="0" smtClean="0"/>
              <a:t>(</a:t>
            </a:r>
            <a:r>
              <a:rPr lang="en-US" sz="1460" b="1" dirty="0" err="1" smtClean="0"/>
              <a:t>arr</a:t>
            </a:r>
            <a:r>
              <a:rPr lang="en-US" sz="1460" b="1" dirty="0" smtClean="0"/>
              <a:t>[0]));</a:t>
            </a:r>
          </a:p>
          <a:p>
            <a:pPr marL="252000" algn="l" rtl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1460" dirty="0" smtClean="0"/>
              <a:t>}</a:t>
            </a:r>
            <a:endParaRPr lang="en-US" sz="146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5257800"/>
            <a:ext cx="39624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u="sng">
                <a:solidFill>
                  <a:schemeClr val="bg1"/>
                </a:solidFill>
                <a:latin typeface="Verdana" pitchFamily="34" charset="0"/>
              </a:rPr>
              <a:t>יעילות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: סכום של סדרה חשבונית ולכן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O(size</a:t>
            </a:r>
            <a:r>
              <a:rPr lang="en-US" b="1" baseline="30000">
                <a:solidFill>
                  <a:schemeClr val="bg1"/>
                </a:solidFill>
                <a:latin typeface="Verdana" pitchFamily="34" charset="0"/>
              </a:rPr>
              <a:t>2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)</a:t>
            </a:r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43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BB78550-868D-439A-900E-0B2B28FA3F72}" type="slidenum">
              <a:rPr lang="he-IL" sz="1000">
                <a:latin typeface="Verdana" pitchFamily="34" charset="0"/>
              </a:rPr>
              <a:pPr algn="r" rtl="1"/>
              <a:t>16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Insertion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הרעיון: נכניס כל איבר למקומו</a:t>
            </a: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22098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038600" y="1981200"/>
            <a:ext cx="0" cy="76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1337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029200" y="2895600"/>
            <a:ext cx="0" cy="76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rved Right Arrow 35"/>
          <p:cNvSpPr/>
          <p:nvPr/>
        </p:nvSpPr>
        <p:spPr>
          <a:xfrm rot="5400000">
            <a:off x="3886200" y="2514600"/>
            <a:ext cx="228600" cy="9906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048000" y="39719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029200" y="3733800"/>
            <a:ext cx="0" cy="76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0" y="48768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6096000" y="4724400"/>
            <a:ext cx="0" cy="762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48000" y="58769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Curved Right Arrow 42"/>
          <p:cNvSpPr/>
          <p:nvPr/>
        </p:nvSpPr>
        <p:spPr>
          <a:xfrm rot="5400000">
            <a:off x="5976937" y="5072063"/>
            <a:ext cx="238125" cy="12192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52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BBE4B13A-3B89-4787-9991-794DF27C7534}" type="slidenum">
              <a:rPr lang="he-IL" sz="1000">
                <a:latin typeface="Verdana" pitchFamily="34" charset="0"/>
              </a:rPr>
              <a:pPr algn="r" rtl="1"/>
              <a:t>17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000" y="228600"/>
            <a:ext cx="541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http://www.youtube.com/watch?v=ROalU379l3U</a:t>
            </a:r>
            <a:endParaRPr lang="he-IL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48000" y="58769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urved Right Arrow 20"/>
          <p:cNvSpPr/>
          <p:nvPr/>
        </p:nvSpPr>
        <p:spPr>
          <a:xfrm rot="5400000">
            <a:off x="4876800" y="5191125"/>
            <a:ext cx="304800" cy="10668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3843337" y="5081588"/>
            <a:ext cx="238125" cy="12192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8000" y="58769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58769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086600" y="5724525"/>
            <a:ext cx="0" cy="6762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43" grpId="1" animBg="1"/>
      <p:bldP spid="19" grpId="0"/>
      <p:bldP spid="21" grpId="0" animBg="1"/>
      <p:bldP spid="21" grpId="1" animBg="1"/>
      <p:bldP spid="23" grpId="0" animBg="1"/>
      <p:bldP spid="2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Insertion Sort</a:t>
            </a:r>
            <a:r>
              <a:rPr lang="he-IL" smtClean="0"/>
              <a:t> - הקוד</a:t>
            </a:r>
            <a:endParaRPr lang="en-US" smtClean="0"/>
          </a:p>
        </p:txBody>
      </p: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381000" y="1371600"/>
            <a:ext cx="373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4191000"/>
            <a:ext cx="39624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u="sng">
                <a:solidFill>
                  <a:schemeClr val="bg1"/>
                </a:solidFill>
                <a:latin typeface="Verdana" pitchFamily="34" charset="0"/>
              </a:rPr>
              <a:t>יעילות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: סכום של סדרה חשבונית ולכן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O(size</a:t>
            </a:r>
            <a:r>
              <a:rPr lang="en-US" b="1" baseline="30000">
                <a:solidFill>
                  <a:schemeClr val="bg1"/>
                </a:solidFill>
                <a:latin typeface="Verdana" pitchFamily="34" charset="0"/>
              </a:rPr>
              <a:t>2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)</a:t>
            </a:r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B6AD282-8531-475A-BE84-97B5D2F076E6}" type="slidenum">
              <a:rPr lang="he-IL" sz="1000">
                <a:latin typeface="Verdana" pitchFamily="34" charset="0"/>
              </a:rPr>
              <a:pPr algn="r" rtl="1"/>
              <a:t>18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458200" cy="5410200"/>
          </a:xfrm>
        </p:spPr>
        <p:txBody>
          <a:bodyPr/>
          <a:lstStyle/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void insertionSort(int arr[], int size) 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nn-NO" sz="1600" smtClean="0"/>
              <a:t>   for (int  i=1 ; i &lt; size ; i++) 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nn-NO" sz="1600" smtClean="0"/>
              <a:t>   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nb-NO" sz="1600" smtClean="0"/>
              <a:t>        for (int  j=i ; j &gt; 0 &amp;&amp; </a:t>
            </a:r>
            <a:r>
              <a:rPr lang="en-US" sz="1600" smtClean="0"/>
              <a:t>arr[j-1] &gt; arr[j]</a:t>
            </a:r>
            <a:r>
              <a:rPr lang="nb-NO" sz="1600" smtClean="0"/>
              <a:t> ; j--) 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nb-NO" sz="1600" smtClean="0"/>
              <a:t>        {</a:t>
            </a:r>
            <a:endParaRPr lang="en-US" sz="1600" smtClean="0"/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               int temp = arr[j];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		  arr[j] = arr[j-1];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		  arr[j-1] = temp;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        }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    }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void main() 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     int arr[] = {7,1,8,2,3,6,4,5};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     insertionSort(arr, sizeof(arr)/sizeof(arr[0]));</a:t>
            </a:r>
          </a:p>
          <a:p>
            <a:pPr algn="l" rtl="0">
              <a:spcBef>
                <a:spcPts val="40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חיפוש בינארי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he-IL" smtClean="0"/>
              <a:t>מטרתו של חיפוש בינארי היא למצוא את מיקומו של איבר </a:t>
            </a:r>
            <a:r>
              <a:rPr lang="he-IL" b="1" smtClean="0"/>
              <a:t>במערך ממוין</a:t>
            </a:r>
          </a:p>
          <a:p>
            <a:r>
              <a:rPr lang="he-IL" smtClean="0"/>
              <a:t>לא ניתן להפעיל חיפוש בינארי על מערך לא ממוין!</a:t>
            </a:r>
          </a:p>
          <a:p>
            <a:r>
              <a:rPr lang="he-IL" smtClean="0"/>
              <a:t>הגדרתו: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binarySearch(int arr[], int size, int value)</a:t>
            </a:r>
          </a:p>
          <a:p>
            <a:pPr lvl="1"/>
            <a:r>
              <a:rPr lang="he-IL" sz="2800" smtClean="0"/>
              <a:t>הפונקציה מקבלת:</a:t>
            </a:r>
          </a:p>
          <a:p>
            <a:pPr lvl="2"/>
            <a:r>
              <a:rPr lang="he-IL" sz="2400" smtClean="0"/>
              <a:t>מערך, גודלו וערך לחיפוש</a:t>
            </a:r>
          </a:p>
          <a:p>
            <a:pPr lvl="1"/>
            <a:r>
              <a:rPr lang="he-IL" sz="2800" smtClean="0"/>
              <a:t>הפונקציה מחזירה:</a:t>
            </a:r>
          </a:p>
          <a:p>
            <a:pPr lvl="2"/>
            <a:r>
              <a:rPr lang="he-IL" sz="2400" smtClean="0"/>
              <a:t>את האינדקס של האיבר, או 1- אם לא נמצא</a:t>
            </a:r>
            <a:endParaRPr lang="en-US" sz="2400" smtClean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3F163D9-F79B-4820-89AC-78E9A3F5A979}" type="slidenum">
              <a:rPr lang="he-IL" sz="1000">
                <a:latin typeface="Verdana" pitchFamily="34" charset="0"/>
              </a:rPr>
              <a:pPr algn="r" rtl="1"/>
              <a:t>19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מיון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למיון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מיון בועות </a:t>
            </a:r>
            <a:r>
              <a:rPr lang="en-US" smtClean="0"/>
              <a:t>(Bubble Sort)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מיון בסדר עולה, מיון בסדר יורד, מיון טקסט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Selection Sort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Insertion Sort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חיפוש בינארי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מימוש איטרטיבי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מימוש רקורסיבי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מיזוג מערכים ממוינים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8DF0CD0-B770-4C10-B675-B277704A085B}" type="slidenum">
              <a:rPr lang="he-IL" sz="1000">
                <a:latin typeface="Verdana" pitchFamily="34" charset="0"/>
              </a:rPr>
              <a:pPr algn="r" rtl="1"/>
              <a:t>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חיפוש בינארי - הרעיון</a:t>
            </a:r>
            <a:endParaRPr lang="en-US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mtClean="0"/>
              <a:t>כל עוד יש במערך איברים:</a:t>
            </a:r>
          </a:p>
          <a:p>
            <a:pPr lvl="1"/>
            <a:r>
              <a:rPr lang="he-IL" smtClean="0"/>
              <a:t>נבדוק האם האיבר שאנחנו מחפשים הוא האמצעי</a:t>
            </a:r>
          </a:p>
          <a:p>
            <a:pPr lvl="2"/>
            <a:r>
              <a:rPr lang="he-IL" smtClean="0"/>
              <a:t>אם כן, נחזיר את האינדקס שלו</a:t>
            </a:r>
          </a:p>
          <a:p>
            <a:pPr lvl="2"/>
            <a:r>
              <a:rPr lang="he-IL" smtClean="0"/>
              <a:t>אחרת אם הוא קטן מהאיבר האמצעי, נחפש אותו בחצי המערך השמאלי</a:t>
            </a:r>
          </a:p>
          <a:p>
            <a:pPr lvl="2"/>
            <a:r>
              <a:rPr lang="he-IL" smtClean="0"/>
              <a:t>אחרת, נחפש אותו בחצי המערך הימני</a:t>
            </a:r>
          </a:p>
          <a:p>
            <a:r>
              <a:rPr lang="he-IL" smtClean="0"/>
              <a:t>נחזיר 1- (לא מצאנו..)</a:t>
            </a:r>
          </a:p>
          <a:p>
            <a:r>
              <a:rPr lang="he-IL" smtClean="0"/>
              <a:t>דוגמא, נחפש את הערך 39 במערך:</a:t>
            </a:r>
          </a:p>
          <a:p>
            <a:endParaRPr lang="en-US" smtClean="0"/>
          </a:p>
        </p:txBody>
      </p:sp>
      <p:graphicFrame>
        <p:nvGraphicFramePr>
          <p:cNvPr id="131111" name="Group 39"/>
          <p:cNvGraphicFramePr>
            <a:graphicFrameLocks noGrp="1"/>
          </p:cNvGraphicFramePr>
          <p:nvPr/>
        </p:nvGraphicFramePr>
        <p:xfrm>
          <a:off x="838200" y="5334000"/>
          <a:ext cx="7785100" cy="45720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6438"/>
                <a:gridCol w="708025"/>
                <a:gridCol w="706437"/>
                <a:gridCol w="708025"/>
                <a:gridCol w="708025"/>
                <a:gridCol w="708025"/>
                <a:gridCol w="708025"/>
                <a:gridCol w="708025"/>
                <a:gridCol w="7080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37" name="Line 65"/>
          <p:cNvSpPr>
            <a:spLocks noChangeShapeType="1"/>
          </p:cNvSpPr>
          <p:nvPr/>
        </p:nvSpPr>
        <p:spPr bwMode="auto">
          <a:xfrm flipV="1">
            <a:off x="4724400" y="5943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138" name="Group 66"/>
          <p:cNvGraphicFramePr>
            <a:graphicFrameLocks noGrp="1"/>
          </p:cNvGraphicFramePr>
          <p:nvPr>
            <p:ph sz="half" idx="2"/>
          </p:nvPr>
        </p:nvGraphicFramePr>
        <p:xfrm>
          <a:off x="838200" y="5105400"/>
          <a:ext cx="7772400" cy="274320"/>
        </p:xfrm>
        <a:graphic>
          <a:graphicData uri="http://schemas.openxmlformats.org/drawingml/2006/table">
            <a:tbl>
              <a:tblPr/>
              <a:tblGrid>
                <a:gridCol w="706438"/>
                <a:gridCol w="706437"/>
                <a:gridCol w="706438"/>
                <a:gridCol w="706437"/>
                <a:gridCol w="706438"/>
                <a:gridCol w="708025"/>
                <a:gridCol w="706437"/>
                <a:gridCol w="706438"/>
                <a:gridCol w="706437"/>
                <a:gridCol w="706438"/>
                <a:gridCol w="7064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236" name="Group 164"/>
          <p:cNvGraphicFramePr>
            <a:graphicFrameLocks noGrp="1"/>
          </p:cNvGraphicFramePr>
          <p:nvPr/>
        </p:nvGraphicFramePr>
        <p:xfrm>
          <a:off x="838200" y="5335588"/>
          <a:ext cx="7785100" cy="45720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6438"/>
                <a:gridCol w="708025"/>
                <a:gridCol w="706437"/>
                <a:gridCol w="708025"/>
                <a:gridCol w="708025"/>
                <a:gridCol w="708025"/>
                <a:gridCol w="708025"/>
                <a:gridCol w="708025"/>
                <a:gridCol w="7080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37" name="Line 165"/>
          <p:cNvSpPr>
            <a:spLocks noChangeShapeType="1"/>
          </p:cNvSpPr>
          <p:nvPr/>
        </p:nvSpPr>
        <p:spPr bwMode="auto">
          <a:xfrm flipV="1">
            <a:off x="6858000" y="5943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366" name="Group 294"/>
          <p:cNvGraphicFramePr>
            <a:graphicFrameLocks noGrp="1"/>
          </p:cNvGraphicFramePr>
          <p:nvPr/>
        </p:nvGraphicFramePr>
        <p:xfrm>
          <a:off x="838200" y="5334000"/>
          <a:ext cx="7785100" cy="45720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6438"/>
                <a:gridCol w="708025"/>
                <a:gridCol w="706437"/>
                <a:gridCol w="708025"/>
                <a:gridCol w="708025"/>
                <a:gridCol w="708025"/>
                <a:gridCol w="708025"/>
                <a:gridCol w="708025"/>
                <a:gridCol w="7080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1367" name="Line 295"/>
          <p:cNvSpPr>
            <a:spLocks noChangeShapeType="1"/>
          </p:cNvSpPr>
          <p:nvPr/>
        </p:nvSpPr>
        <p:spPr bwMode="auto">
          <a:xfrm flipV="1">
            <a:off x="6172200" y="5943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2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60322FA-6179-428C-A1DD-61618F1A1159}" type="slidenum">
              <a:rPr lang="he-IL" sz="1000">
                <a:latin typeface="Verdana" pitchFamily="34" charset="0"/>
              </a:rPr>
              <a:pPr algn="r" rtl="1"/>
              <a:t>20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3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3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7" grpId="0" animBg="1"/>
      <p:bldP spid="131137" grpId="1" animBg="1"/>
      <p:bldP spid="131237" grpId="0" animBg="1"/>
      <p:bldP spid="131237" grpId="1" animBg="1"/>
      <p:bldP spid="1313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חיפוש בינארי - ניתוח זמן ריצה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בכל איטרציה מספר הפעולות קבוע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בכל איטרציה גודל הקלט שלנו קטן פי 2, לכן יהיו לנו </a:t>
            </a:r>
            <a:r>
              <a:rPr lang="en-US" smtClean="0"/>
              <a:t>log(n)</a:t>
            </a:r>
            <a:r>
              <a:rPr lang="he-IL" smtClean="0"/>
              <a:t> איטרציות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בסה"כ זמן החישוב במקרה הגרוע ביותר הוא </a:t>
            </a:r>
            <a:r>
              <a:rPr lang="en-US" smtClean="0"/>
              <a:t>O(log(n))</a:t>
            </a:r>
            <a:r>
              <a:rPr lang="he-IL" smtClean="0"/>
              <a:t>, לעומת </a:t>
            </a:r>
            <a:r>
              <a:rPr lang="en-US" smtClean="0"/>
              <a:t>O(n)</a:t>
            </a:r>
            <a:r>
              <a:rPr lang="he-IL" smtClean="0"/>
              <a:t> בחיפוש לינארי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שמו של חיפוש בינארי בא מכך שאנו מטפלים בכל איטרציה ב- ½ מהקלט (בינארי=2)</a:t>
            </a:r>
            <a:endParaRPr lang="en-US" smtClean="0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8B6D28F-4268-4D2D-8673-E37915BE08BD}" type="slidenum">
              <a:rPr lang="he-IL" sz="1000">
                <a:latin typeface="Verdana" pitchFamily="34" charset="0"/>
              </a:rPr>
              <a:pPr algn="r" rtl="1"/>
              <a:t>21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3"/>
          <p:cNvSpPr>
            <a:spLocks noChangeArrowheads="1"/>
          </p:cNvSpPr>
          <p:nvPr/>
        </p:nvSpPr>
        <p:spPr bwMode="auto">
          <a:xfrm>
            <a:off x="381000" y="1295400"/>
            <a:ext cx="82296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229600" cy="68580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const  int  NOT_FOUND </a:t>
            </a:r>
            <a:r>
              <a:rPr lang="en-US" sz="1400" noProof="1" smtClean="0"/>
              <a:t>= -1;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int binarySearch(int a[], int size, int val)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low=0,high=size-1</a:t>
            </a:r>
            <a:r>
              <a:rPr lang="en-US" sz="1400" dirty="0" smtClean="0"/>
              <a:t>, middle</a:t>
            </a:r>
            <a:r>
              <a:rPr lang="en-US" sz="14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while (low &lt;= high)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middle = (low + high)/2;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if (val == a[middle])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</a:t>
            </a:r>
            <a:r>
              <a:rPr lang="en-US" sz="1400" noProof="1" smtClean="0"/>
              <a:t>return middle;   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else if (val &lt; a[middle])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</a:t>
            </a:r>
            <a:r>
              <a:rPr lang="en-US" sz="1400" noProof="1" smtClean="0"/>
              <a:t>high = middle -1;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else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</a:t>
            </a:r>
            <a:r>
              <a:rPr lang="en-US" sz="1400" noProof="1" smtClean="0"/>
              <a:t>low = middle +1;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return NOT_FOUND;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arr[] = {1, 4, 7, 9, 12, 16}</a:t>
            </a:r>
            <a:r>
              <a:rPr lang="en-US" sz="1400" dirty="0" smtClean="0"/>
              <a:t>, index, value</a:t>
            </a:r>
            <a:r>
              <a:rPr lang="en-US" sz="14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endParaRPr lang="en-US" sz="1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noProof="1" smtClean="0"/>
              <a:t>cout &lt;&lt; "Please enter the value to search: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cin &gt;&gt; value;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index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if (index == NOT_FOUND)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cout &lt;&lt; "The value doesn't exist in the array\n”;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else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cout &lt;&lt; "The value exists in index “ &lt;&lt; index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1775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חיפוש בינארי – </a:t>
            </a:r>
            <a:br>
              <a:rPr lang="he-IL" smtClean="0"/>
            </a:br>
            <a:r>
              <a:rPr lang="he-IL" smtClean="0"/>
              <a:t>הקוד</a:t>
            </a:r>
            <a:r>
              <a:rPr lang="en-US" smtClean="0"/>
              <a:t> </a:t>
            </a:r>
            <a:r>
              <a:rPr lang="he-IL" sz="2400" smtClean="0"/>
              <a:t>(חיפוש 4)</a:t>
            </a:r>
            <a:endParaRPr lang="en-US" sz="1200" smtClean="0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172" name="Group 76"/>
          <p:cNvGraphicFramePr>
            <a:graphicFrameLocks noGrp="1"/>
          </p:cNvGraphicFramePr>
          <p:nvPr/>
        </p:nvGraphicFramePr>
        <p:xfrm>
          <a:off x="6781800" y="1498600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14" name="Text Box 118"/>
          <p:cNvSpPr txBox="1">
            <a:spLocks noChangeArrowheads="1"/>
          </p:cNvSpPr>
          <p:nvPr/>
        </p:nvSpPr>
        <p:spPr bwMode="auto">
          <a:xfrm>
            <a:off x="6629400" y="4724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 </a:t>
            </a:r>
            <a:r>
              <a:rPr lang="en-US"/>
              <a:t>main</a:t>
            </a:r>
          </a:p>
        </p:txBody>
      </p:sp>
      <p:graphicFrame>
        <p:nvGraphicFramePr>
          <p:cNvPr id="132216" name="Group 120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57" name="Text Box 161"/>
          <p:cNvSpPr txBox="1">
            <a:spLocks noChangeArrowheads="1"/>
          </p:cNvSpPr>
          <p:nvPr/>
        </p:nvSpPr>
        <p:spPr bwMode="auto">
          <a:xfrm>
            <a:off x="1295400" y="5334000"/>
            <a:ext cx="4267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binarySearch(arr, size, value);</a:t>
            </a:r>
          </a:p>
          <a:p>
            <a:pPr>
              <a:spcBef>
                <a:spcPct val="50000"/>
              </a:spcBef>
            </a:pPr>
            <a:endParaRPr lang="en-US" sz="1400">
              <a:latin typeface="Verdana" pitchFamily="34" charset="0"/>
            </a:endParaRPr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3886200" y="3733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binarySearch</a:t>
            </a:r>
          </a:p>
        </p:txBody>
      </p:sp>
      <p:graphicFrame>
        <p:nvGraphicFramePr>
          <p:cNvPr id="132352" name="Group 256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54" name="Group 25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84" name="Group 28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414" name="Group 31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444" name="Group 34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474" name="Group 37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504" name="Group 408"/>
          <p:cNvGraphicFramePr>
            <a:graphicFrameLocks noGrp="1"/>
          </p:cNvGraphicFramePr>
          <p:nvPr/>
        </p:nvGraphicFramePr>
        <p:xfrm>
          <a:off x="3962400" y="1543050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533" name="Group 437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66"/>
          <p:cNvGraphicFramePr>
            <a:graphicFrameLocks/>
          </p:cNvGraphicFramePr>
          <p:nvPr/>
        </p:nvGraphicFramePr>
        <p:xfrm>
          <a:off x="4746625" y="4953000"/>
          <a:ext cx="4240213" cy="274320"/>
        </p:xfrm>
        <a:graphic>
          <a:graphicData uri="http://schemas.openxmlformats.org/drawingml/2006/table">
            <a:tbl>
              <a:tblPr/>
              <a:tblGrid>
                <a:gridCol w="706438"/>
                <a:gridCol w="706437"/>
                <a:gridCol w="706438"/>
                <a:gridCol w="706437"/>
                <a:gridCol w="706438"/>
                <a:gridCol w="7080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94"/>
          <p:cNvGraphicFramePr>
            <a:graphicFrameLocks noGrp="1"/>
          </p:cNvGraphicFramePr>
          <p:nvPr/>
        </p:nvGraphicFramePr>
        <p:xfrm>
          <a:off x="4746625" y="5181600"/>
          <a:ext cx="4244975" cy="45720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6438"/>
                <a:gridCol w="708025"/>
                <a:gridCol w="706437"/>
                <a:gridCol w="7080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4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7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019800" y="5715000"/>
            <a:ext cx="914400" cy="598488"/>
            <a:chOff x="5943600" y="5943600"/>
            <a:chExt cx="914400" cy="597932"/>
          </a:xfrm>
        </p:grpSpPr>
        <p:sp>
          <p:nvSpPr>
            <p:cNvPr id="25036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7" name="TextBox 89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4572000" y="5715000"/>
            <a:ext cx="914400" cy="598488"/>
            <a:chOff x="5943600" y="5943600"/>
            <a:chExt cx="914400" cy="597932"/>
          </a:xfrm>
        </p:grpSpPr>
        <p:sp>
          <p:nvSpPr>
            <p:cNvPr id="25034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5" name="TextBox 93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low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8153400" y="5715000"/>
            <a:ext cx="914400" cy="598488"/>
            <a:chOff x="5943600" y="5943600"/>
            <a:chExt cx="914400" cy="597932"/>
          </a:xfrm>
        </p:grpSpPr>
        <p:sp>
          <p:nvSpPr>
            <p:cNvPr id="25032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3" name="TextBox 9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high</a:t>
              </a:r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334000" y="5715000"/>
            <a:ext cx="914400" cy="598488"/>
            <a:chOff x="5943600" y="5943600"/>
            <a:chExt cx="914400" cy="597932"/>
          </a:xfrm>
        </p:grpSpPr>
        <p:sp>
          <p:nvSpPr>
            <p:cNvPr id="25030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1" name="TextBox 99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high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4724400" y="5715000"/>
            <a:ext cx="914400" cy="979488"/>
            <a:chOff x="4724400" y="5715000"/>
            <a:chExt cx="914400" cy="978932"/>
          </a:xfrm>
        </p:grpSpPr>
        <p:sp>
          <p:nvSpPr>
            <p:cNvPr id="25028" name="Line 65"/>
            <p:cNvSpPr>
              <a:spLocks noChangeShapeType="1"/>
            </p:cNvSpPr>
            <p:nvPr/>
          </p:nvSpPr>
          <p:spPr bwMode="auto">
            <a:xfrm flipV="1">
              <a:off x="5181599" y="5715000"/>
              <a:ext cx="45719" cy="685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9" name="TextBox 102"/>
            <p:cNvSpPr txBox="1">
              <a:spLocks noChangeArrowheads="1"/>
            </p:cNvSpPr>
            <p:nvPr/>
          </p:nvSpPr>
          <p:spPr bwMode="auto">
            <a:xfrm>
              <a:off x="4724400" y="63246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5486400" y="5715000"/>
            <a:ext cx="914400" cy="914400"/>
            <a:chOff x="5486400" y="5715000"/>
            <a:chExt cx="914400" cy="914400"/>
          </a:xfrm>
        </p:grpSpPr>
        <p:sp>
          <p:nvSpPr>
            <p:cNvPr id="25026" name="Line 65"/>
            <p:cNvSpPr>
              <a:spLocks noChangeShapeType="1"/>
            </p:cNvSpPr>
            <p:nvPr/>
          </p:nvSpPr>
          <p:spPr bwMode="auto">
            <a:xfrm flipV="1">
              <a:off x="5943599" y="5715000"/>
              <a:ext cx="45719" cy="621268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7" name="TextBox 106"/>
            <p:cNvSpPr txBox="1">
              <a:spLocks noChangeArrowheads="1"/>
            </p:cNvSpPr>
            <p:nvPr/>
          </p:nvSpPr>
          <p:spPr bwMode="auto">
            <a:xfrm>
              <a:off x="5486400" y="6260068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low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5181600" y="5867400"/>
            <a:ext cx="914400" cy="979488"/>
            <a:chOff x="4724400" y="5715000"/>
            <a:chExt cx="914400" cy="978932"/>
          </a:xfrm>
        </p:grpSpPr>
        <p:sp>
          <p:nvSpPr>
            <p:cNvPr id="25024" name="Line 65"/>
            <p:cNvSpPr>
              <a:spLocks noChangeShapeType="1"/>
            </p:cNvSpPr>
            <p:nvPr/>
          </p:nvSpPr>
          <p:spPr bwMode="auto">
            <a:xfrm flipV="1">
              <a:off x="5181599" y="5715000"/>
              <a:ext cx="45719" cy="685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5" name="TextBox 111"/>
            <p:cNvSpPr txBox="1">
              <a:spLocks noChangeArrowheads="1"/>
            </p:cNvSpPr>
            <p:nvPr/>
          </p:nvSpPr>
          <p:spPr bwMode="auto">
            <a:xfrm>
              <a:off x="4724400" y="63246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aphicFrame>
        <p:nvGraphicFramePr>
          <p:cNvPr id="113" name="Group 437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2575" name="Picture 4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667000"/>
            <a:ext cx="4572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23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97AFCAC-AA92-4BE7-9B5C-EFBEDF2579A3}" type="slidenum">
              <a:rPr lang="he-IL" sz="1000">
                <a:latin typeface="Verdana" pitchFamily="34" charset="0"/>
              </a:rPr>
              <a:pPr algn="r" rtl="1"/>
              <a:t>22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209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209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209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2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2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2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3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3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3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3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3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7" dur="500"/>
                                        <p:tgtEl>
                                          <p:spTgt spid="13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0" dur="500"/>
                                        <p:tgtEl>
                                          <p:spTgt spid="13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3" dur="500"/>
                                        <p:tgtEl>
                                          <p:spTgt spid="13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6" dur="500"/>
                                        <p:tgtEl>
                                          <p:spTgt spid="132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9" dur="500"/>
                                        <p:tgtEl>
                                          <p:spTgt spid="132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2" dur="500"/>
                                        <p:tgtEl>
                                          <p:spTgt spid="13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5" dur="500"/>
                                        <p:tgtEl>
                                          <p:spTgt spid="13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8" dur="500"/>
                                        <p:tgtEl>
                                          <p:spTgt spid="132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13209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13209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13209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9" dur="indefinite"/>
                                        <p:tgtEl>
                                          <p:spTgt spid="13209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13209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1" dur="indefinite"/>
                                        <p:tgtEl>
                                          <p:spTgt spid="13209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6" dur="500"/>
                                        <p:tgtEl>
                                          <p:spTgt spid="13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14" grpId="0"/>
      <p:bldP spid="132257" grpId="0"/>
      <p:bldP spid="132257" grpId="1"/>
      <p:bldP spid="132300" grpId="0"/>
      <p:bldP spid="1323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1775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חיפוש בינארי – </a:t>
            </a:r>
            <a:br>
              <a:rPr lang="he-IL" smtClean="0"/>
            </a:br>
            <a:r>
              <a:rPr lang="he-IL" smtClean="0"/>
              <a:t>הקוד</a:t>
            </a:r>
            <a:r>
              <a:rPr lang="en-US" smtClean="0"/>
              <a:t> </a:t>
            </a:r>
            <a:r>
              <a:rPr lang="he-IL" sz="2400" smtClean="0"/>
              <a:t>(חיפוש </a:t>
            </a:r>
            <a:r>
              <a:rPr lang="en-US" sz="2400" smtClean="0"/>
              <a:t>10</a:t>
            </a:r>
            <a:r>
              <a:rPr lang="he-IL" sz="2400" smtClean="0"/>
              <a:t>)</a:t>
            </a:r>
            <a:endParaRPr lang="en-US" sz="1200" smtClean="0"/>
          </a:p>
        </p:txBody>
      </p:sp>
      <p:sp>
        <p:nvSpPr>
          <p:cNvPr id="25603" name="Rectangle 47"/>
          <p:cNvSpPr>
            <a:spLocks noChangeArrowheads="1"/>
          </p:cNvSpPr>
          <p:nvPr/>
        </p:nvSpPr>
        <p:spPr bwMode="auto">
          <a:xfrm>
            <a:off x="381000" y="1295400"/>
            <a:ext cx="82296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const  int  NOT_FOUND =  -1;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int binarySearch(int a[], int size, int val)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low=0,high=size-1</a:t>
            </a:r>
            <a:r>
              <a:rPr lang="en-US" sz="1400" smtClean="0"/>
              <a:t>, middle</a:t>
            </a:r>
            <a:r>
              <a:rPr lang="en-US" sz="14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while (low &lt;= high)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middle = (low + high)/2;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if (val == a[middle])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smtClean="0"/>
              <a:t>     </a:t>
            </a:r>
            <a:r>
              <a:rPr lang="en-US" sz="1400" noProof="1" smtClean="0"/>
              <a:t>return middle;   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else if (val &lt; a[middle])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smtClean="0"/>
              <a:t>     </a:t>
            </a:r>
            <a:r>
              <a:rPr lang="en-US" sz="1400" noProof="1" smtClean="0"/>
              <a:t>high = middle -1;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else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smtClean="0"/>
              <a:t>     </a:t>
            </a:r>
            <a:r>
              <a:rPr lang="en-US" sz="1400" noProof="1" smtClean="0"/>
              <a:t>low = middle +1;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return NOT_FOUND;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arr[] = {1, 4, 7, 9, 12, 16}</a:t>
            </a:r>
            <a:r>
              <a:rPr lang="en-US" sz="1400" smtClean="0"/>
              <a:t>, index, value</a:t>
            </a:r>
            <a:r>
              <a:rPr lang="en-US" sz="14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endParaRPr lang="en-US" sz="14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noProof="1" smtClean="0"/>
              <a:t>cout &lt;&lt; "Please enter the value to search: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cin &gt;&gt; value;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index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if (index == NOT_FOUND)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smtClean="0"/>
              <a:t> </a:t>
            </a:r>
            <a:r>
              <a:rPr lang="en-US" sz="1400" noProof="1" smtClean="0"/>
              <a:t>cout &lt;&lt; "The value “ &lt;&lt; value &lt;&lt; “ doesn't exist in the array\n”;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else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smtClean="0"/>
              <a:t>    </a:t>
            </a:r>
            <a:r>
              <a:rPr lang="en-US" sz="1400" noProof="1" smtClean="0"/>
              <a:t>cout &lt;&lt; "The value “ &lt;&lt; value &lt;&lt; “ exists in index “ &lt;&lt;  index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172" name="Group 76"/>
          <p:cNvGraphicFramePr>
            <a:graphicFrameLocks noGrp="1"/>
          </p:cNvGraphicFramePr>
          <p:nvPr/>
        </p:nvGraphicFramePr>
        <p:xfrm>
          <a:off x="6781800" y="1498600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14" name="Text Box 118"/>
          <p:cNvSpPr txBox="1">
            <a:spLocks noChangeArrowheads="1"/>
          </p:cNvSpPr>
          <p:nvPr/>
        </p:nvSpPr>
        <p:spPr bwMode="auto">
          <a:xfrm>
            <a:off x="6629400" y="4724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 </a:t>
            </a:r>
            <a:r>
              <a:rPr lang="en-US"/>
              <a:t>main</a:t>
            </a:r>
          </a:p>
        </p:txBody>
      </p:sp>
      <p:graphicFrame>
        <p:nvGraphicFramePr>
          <p:cNvPr id="132216" name="Group 120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57" name="Text Box 161"/>
          <p:cNvSpPr txBox="1">
            <a:spLocks noChangeArrowheads="1"/>
          </p:cNvSpPr>
          <p:nvPr/>
        </p:nvSpPr>
        <p:spPr bwMode="auto">
          <a:xfrm>
            <a:off x="1371600" y="5362575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binarySearch(arr, size, value);</a:t>
            </a:r>
          </a:p>
          <a:p>
            <a:pPr>
              <a:spcBef>
                <a:spcPct val="50000"/>
              </a:spcBef>
            </a:pPr>
            <a:endParaRPr lang="en-US" sz="1400">
              <a:latin typeface="Verdana" pitchFamily="34" charset="0"/>
            </a:endParaRPr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3886200" y="3733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binarySearch</a:t>
            </a:r>
          </a:p>
        </p:txBody>
      </p:sp>
      <p:graphicFrame>
        <p:nvGraphicFramePr>
          <p:cNvPr id="132352" name="Group 256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54" name="Group 25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84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533" name="Group 437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66"/>
          <p:cNvGraphicFramePr>
            <a:graphicFrameLocks/>
          </p:cNvGraphicFramePr>
          <p:nvPr/>
        </p:nvGraphicFramePr>
        <p:xfrm>
          <a:off x="4746625" y="4953000"/>
          <a:ext cx="4240213" cy="274320"/>
        </p:xfrm>
        <a:graphic>
          <a:graphicData uri="http://schemas.openxmlformats.org/drawingml/2006/table">
            <a:tbl>
              <a:tblPr/>
              <a:tblGrid>
                <a:gridCol w="706438"/>
                <a:gridCol w="706437"/>
                <a:gridCol w="706438"/>
                <a:gridCol w="706437"/>
                <a:gridCol w="706438"/>
                <a:gridCol w="7080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94"/>
          <p:cNvGraphicFramePr>
            <a:graphicFrameLocks noGrp="1"/>
          </p:cNvGraphicFramePr>
          <p:nvPr/>
        </p:nvGraphicFramePr>
        <p:xfrm>
          <a:off x="4746625" y="5181600"/>
          <a:ext cx="4244975" cy="45720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6438"/>
                <a:gridCol w="708025"/>
                <a:gridCol w="706437"/>
                <a:gridCol w="7080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4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7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019800" y="5715000"/>
            <a:ext cx="914400" cy="598488"/>
            <a:chOff x="5943600" y="5943600"/>
            <a:chExt cx="914400" cy="597932"/>
          </a:xfrm>
        </p:grpSpPr>
        <p:sp>
          <p:nvSpPr>
            <p:cNvPr id="26092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93" name="TextBox 89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4572000" y="5715000"/>
            <a:ext cx="914400" cy="598488"/>
            <a:chOff x="5943600" y="5943600"/>
            <a:chExt cx="914400" cy="597932"/>
          </a:xfrm>
        </p:grpSpPr>
        <p:sp>
          <p:nvSpPr>
            <p:cNvPr id="26090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91" name="TextBox 93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low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8153400" y="5715000"/>
            <a:ext cx="914400" cy="598488"/>
            <a:chOff x="5943600" y="5943600"/>
            <a:chExt cx="914400" cy="597932"/>
          </a:xfrm>
        </p:grpSpPr>
        <p:sp>
          <p:nvSpPr>
            <p:cNvPr id="26088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89" name="TextBox 9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high</a:t>
              </a:r>
            </a:p>
          </p:txBody>
        </p:sp>
      </p:grpSp>
      <p:graphicFrame>
        <p:nvGraphicFramePr>
          <p:cNvPr id="113" name="Group 437"/>
          <p:cNvGraphicFramePr>
            <a:graphicFrameLocks noGrp="1"/>
          </p:cNvGraphicFramePr>
          <p:nvPr/>
        </p:nvGraphicFramePr>
        <p:xfrm>
          <a:off x="6781800" y="1508125"/>
          <a:ext cx="2209800" cy="329184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index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1-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value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2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D9C335B-FCBB-435E-8FF0-791F379AA14F}" type="slidenum">
              <a:rPr lang="he-IL" sz="1000">
                <a:latin typeface="Verdana" pitchFamily="34" charset="0"/>
              </a:rPr>
              <a:pPr algn="r" rtl="1"/>
              <a:t>23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50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781800" y="5715000"/>
            <a:ext cx="914400" cy="598488"/>
            <a:chOff x="5943600" y="5943600"/>
            <a:chExt cx="914400" cy="597932"/>
          </a:xfrm>
        </p:grpSpPr>
        <p:sp>
          <p:nvSpPr>
            <p:cNvPr id="26086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87" name="TextBox 93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low</a:t>
              </a:r>
            </a:p>
          </p:txBody>
        </p:sp>
      </p:grpSp>
      <p:graphicFrame>
        <p:nvGraphicFramePr>
          <p:cNvPr id="54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7467600" y="5715000"/>
            <a:ext cx="914400" cy="598488"/>
            <a:chOff x="5943600" y="5943600"/>
            <a:chExt cx="914400" cy="597932"/>
          </a:xfrm>
        </p:grpSpPr>
        <p:sp>
          <p:nvSpPr>
            <p:cNvPr id="26084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85" name="TextBox 89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aphicFrame>
        <p:nvGraphicFramePr>
          <p:cNvPr id="70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7010400" y="5867400"/>
            <a:ext cx="914400" cy="598488"/>
            <a:chOff x="5943600" y="5943600"/>
            <a:chExt cx="914400" cy="597932"/>
          </a:xfrm>
        </p:grpSpPr>
        <p:sp>
          <p:nvSpPr>
            <p:cNvPr id="26082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83" name="TextBox 9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high</a:t>
              </a:r>
            </a:p>
          </p:txBody>
        </p:sp>
      </p:grpSp>
      <p:graphicFrame>
        <p:nvGraphicFramePr>
          <p:cNvPr id="74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6629400" y="6183313"/>
            <a:ext cx="914400" cy="598487"/>
            <a:chOff x="5943600" y="5943600"/>
            <a:chExt cx="914400" cy="597932"/>
          </a:xfrm>
        </p:grpSpPr>
        <p:sp>
          <p:nvSpPr>
            <p:cNvPr id="26080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81" name="TextBox 89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middle</a:t>
              </a:r>
            </a:p>
          </p:txBody>
        </p:sp>
      </p:grpSp>
      <p:graphicFrame>
        <p:nvGraphicFramePr>
          <p:cNvPr id="80" name="Group 288"/>
          <p:cNvGraphicFramePr>
            <a:graphicFrameLocks noGrp="1"/>
          </p:cNvGraphicFramePr>
          <p:nvPr/>
        </p:nvGraphicFramePr>
        <p:xfrm>
          <a:off x="4114800" y="1539875"/>
          <a:ext cx="2514600" cy="2194560"/>
        </p:xfrm>
        <a:graphic>
          <a:graphicData uri="http://schemas.openxmlformats.org/drawingml/2006/table">
            <a:tbl>
              <a:tblPr/>
              <a:tblGrid>
                <a:gridCol w="1219200"/>
                <a:gridCol w="762000"/>
                <a:gridCol w="5334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low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high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middle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7543800" y="5791200"/>
            <a:ext cx="914400" cy="598488"/>
            <a:chOff x="5943600" y="5943600"/>
            <a:chExt cx="914400" cy="597932"/>
          </a:xfrm>
        </p:grpSpPr>
        <p:sp>
          <p:nvSpPr>
            <p:cNvPr id="26078" name="Line 65"/>
            <p:cNvSpPr>
              <a:spLocks noChangeShapeType="1"/>
            </p:cNvSpPr>
            <p:nvPr/>
          </p:nvSpPr>
          <p:spPr bwMode="auto">
            <a:xfrm flipV="1">
              <a:off x="6400800" y="5943600"/>
              <a:ext cx="0" cy="3048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79" name="TextBox 93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low</a:t>
              </a:r>
            </a:p>
          </p:txBody>
        </p:sp>
      </p:grpSp>
      <p:pic>
        <p:nvPicPr>
          <p:cNvPr id="12783" name="Picture 4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43625"/>
            <a:ext cx="6556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2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320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20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320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320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3225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32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32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32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320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4" dur="500"/>
                                        <p:tgtEl>
                                          <p:spTgt spid="13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7" dur="500"/>
                                        <p:tgtEl>
                                          <p:spTgt spid="13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0" dur="500"/>
                                        <p:tgtEl>
                                          <p:spTgt spid="13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3" dur="500"/>
                                        <p:tgtEl>
                                          <p:spTgt spid="132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1320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3209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3209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3209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14" grpId="0"/>
      <p:bldP spid="132257" grpId="0"/>
      <p:bldP spid="132300" grpId="0"/>
      <p:bldP spid="13230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חיפוש בינארי - מימוש רקורסיבי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כדי לממש את החיפוש הבינארי בקוד רקורסיבי נמצא את מרכיבי הרקורסיה בבעיה:</a:t>
            </a:r>
          </a:p>
          <a:p>
            <a:pPr lvl="1"/>
            <a:r>
              <a:rPr lang="he-IL" smtClean="0"/>
              <a:t>תנאי עצירה: </a:t>
            </a:r>
          </a:p>
          <a:p>
            <a:pPr lvl="2"/>
            <a:r>
              <a:rPr lang="he-IL" smtClean="0"/>
              <a:t>אם המערך בגודל 0, נחזיר </a:t>
            </a:r>
            <a:r>
              <a:rPr lang="en-US" smtClean="0"/>
              <a:t>NOT_FOUND</a:t>
            </a:r>
            <a:endParaRPr lang="he-IL" smtClean="0"/>
          </a:p>
          <a:p>
            <a:pPr lvl="1"/>
            <a:r>
              <a:rPr lang="he-IL" smtClean="0"/>
              <a:t>קישור:</a:t>
            </a:r>
          </a:p>
          <a:p>
            <a:pPr lvl="2"/>
            <a:r>
              <a:rPr lang="he-IL" smtClean="0"/>
              <a:t>אם האיבר האמצעי שווה לערך שאנו מחפשים, נחזיר את האינדקס שלו</a:t>
            </a:r>
          </a:p>
          <a:p>
            <a:pPr lvl="1"/>
            <a:r>
              <a:rPr lang="he-IL" smtClean="0"/>
              <a:t>קריאה רקורסיבית (הבעיה הטיפה יותר קטנה היא חצי מהגודל):</a:t>
            </a:r>
          </a:p>
          <a:p>
            <a:pPr lvl="2"/>
            <a:r>
              <a:rPr lang="he-IL" smtClean="0"/>
              <a:t>אם האיבר שאנחנו מחפשים קטן מהאיבר האמצעי, נחפש בתת-המערך השמאלי</a:t>
            </a:r>
          </a:p>
          <a:p>
            <a:pPr lvl="2"/>
            <a:r>
              <a:rPr lang="he-IL" smtClean="0"/>
              <a:t>אחרת,נחפש בתת-המערך הימני</a:t>
            </a:r>
            <a:endParaRPr lang="en-US" smtClean="0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8DC2479-37FF-4AEC-89ED-EA436D8E3FEB}" type="slidenum">
              <a:rPr lang="he-IL" sz="1000">
                <a:latin typeface="Verdana" pitchFamily="34" charset="0"/>
              </a:rPr>
              <a:pPr algn="r" rtl="1"/>
              <a:t>24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58"/>
          <p:cNvSpPr>
            <a:spLocks noChangeShapeType="1"/>
          </p:cNvSpPr>
          <p:nvPr/>
        </p:nvSpPr>
        <p:spPr bwMode="auto">
          <a:xfrm>
            <a:off x="75438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Line 64"/>
          <p:cNvSpPr>
            <a:spLocks noChangeShapeType="1"/>
          </p:cNvSpPr>
          <p:nvPr/>
        </p:nvSpPr>
        <p:spPr bwMode="auto">
          <a:xfrm flipH="1">
            <a:off x="6019800" y="29718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Rectangle 18"/>
          <p:cNvSpPr>
            <a:spLocks noChangeArrowheads="1"/>
          </p:cNvSpPr>
          <p:nvPr/>
        </p:nvSpPr>
        <p:spPr bwMode="auto">
          <a:xfrm>
            <a:off x="381000" y="1295400"/>
            <a:ext cx="82296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חיפוש בינארי -</a:t>
            </a:r>
            <a:br>
              <a:rPr lang="he-IL" sz="4000" smtClean="0"/>
            </a:br>
            <a:r>
              <a:rPr lang="he-IL" sz="4000" smtClean="0"/>
              <a:t>הקוד הרקורסיבי</a:t>
            </a:r>
            <a:endParaRPr lang="en-US" sz="4000" smtClean="0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52400" y="3394075"/>
            <a:ext cx="8991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arr[] = {1, 4, 7, 9, 12, 16};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size = sizeof(arr)/sizeof(arr[0])</a:t>
            </a:r>
            <a:r>
              <a:rPr lang="en-US" sz="1600">
                <a:latin typeface="Verdana" pitchFamily="34" charset="0"/>
              </a:rPr>
              <a:t>, </a:t>
            </a:r>
            <a:r>
              <a:rPr lang="en-US" sz="1600" noProof="1">
                <a:latin typeface="Verdana" pitchFamily="34" charset="0"/>
              </a:rPr>
              <a:t>index, value;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cout &lt;&lt; "Please enter the value to search: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cin &gt;&gt; value;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index = </a:t>
            </a:r>
            <a:r>
              <a:rPr lang="en-US" sz="1600" b="1" noProof="1">
                <a:latin typeface="Verdana" pitchFamily="34" charset="0"/>
              </a:rPr>
              <a:t>binarySearch(arr, 0, size-1, value);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if (index == NOT_FOUND)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      cout &lt;&lt; "The value “ &lt;&lt; value &lt;&lt; “ doesn't exist in the array\n”;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   </a:t>
            </a:r>
            <a:r>
              <a:rPr lang="en-US" sz="1600" noProof="1">
                <a:latin typeface="Verdana" pitchFamily="34" charset="0"/>
              </a:rPr>
              <a:t>cout &lt;&lt; "The value “ &lt;&lt; value &lt;&lt; “ exists in index “ &lt;&lt;  index &lt;&lt; endl</a:t>
            </a:r>
            <a:r>
              <a:rPr lang="en-US" sz="1600" noProof="1"/>
              <a:t>;</a:t>
            </a:r>
            <a:endParaRPr lang="en-US" sz="16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6858000" y="25146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binS (1000, 0, 5, 4)</a:t>
            </a:r>
          </a:p>
          <a:p>
            <a:pPr algn="ctr"/>
            <a:endParaRPr lang="en-US"/>
          </a:p>
        </p:txBody>
      </p:sp>
      <p:sp>
        <p:nvSpPr>
          <p:cNvPr id="27656" name="Rectangle 55"/>
          <p:cNvSpPr>
            <a:spLocks noChangeArrowheads="1"/>
          </p:cNvSpPr>
          <p:nvPr/>
        </p:nvSpPr>
        <p:spPr bwMode="auto">
          <a:xfrm>
            <a:off x="6858000" y="34290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binS (1000, 0, 1, 4)</a:t>
            </a:r>
          </a:p>
          <a:p>
            <a:pPr algn="ctr"/>
            <a:endParaRPr lang="en-US"/>
          </a:p>
        </p:txBody>
      </p:sp>
      <p:sp>
        <p:nvSpPr>
          <p:cNvPr id="27657" name="Rectangle 56"/>
          <p:cNvSpPr>
            <a:spLocks noChangeArrowheads="1"/>
          </p:cNvSpPr>
          <p:nvPr/>
        </p:nvSpPr>
        <p:spPr bwMode="auto">
          <a:xfrm>
            <a:off x="6858000" y="4343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binS (1000, 1, 1, 4)</a:t>
            </a:r>
          </a:p>
          <a:p>
            <a:pPr algn="ctr"/>
            <a:endParaRPr lang="en-US"/>
          </a:p>
        </p:txBody>
      </p:sp>
      <p:sp>
        <p:nvSpPr>
          <p:cNvPr id="27658" name="Rectangle 57"/>
          <p:cNvSpPr>
            <a:spLocks noChangeArrowheads="1"/>
          </p:cNvSpPr>
          <p:nvPr/>
        </p:nvSpPr>
        <p:spPr bwMode="auto">
          <a:xfrm>
            <a:off x="73152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1</a:t>
            </a:r>
          </a:p>
          <a:p>
            <a:pPr algn="ctr"/>
            <a:endParaRPr lang="en-US"/>
          </a:p>
        </p:txBody>
      </p:sp>
      <p:sp>
        <p:nvSpPr>
          <p:cNvPr id="27659" name="Line 59"/>
          <p:cNvSpPr>
            <a:spLocks noChangeShapeType="1"/>
          </p:cNvSpPr>
          <p:nvPr/>
        </p:nvSpPr>
        <p:spPr bwMode="auto">
          <a:xfrm>
            <a:off x="75438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60"/>
          <p:cNvSpPr>
            <a:spLocks noChangeShapeType="1"/>
          </p:cNvSpPr>
          <p:nvPr/>
        </p:nvSpPr>
        <p:spPr bwMode="auto">
          <a:xfrm>
            <a:off x="7543800" y="480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Rectangle 61"/>
          <p:cNvSpPr>
            <a:spLocks noChangeArrowheads="1"/>
          </p:cNvSpPr>
          <p:nvPr/>
        </p:nvSpPr>
        <p:spPr bwMode="auto">
          <a:xfrm>
            <a:off x="5562600" y="3429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middle=2</a:t>
            </a:r>
          </a:p>
          <a:p>
            <a:pPr algn="ctr"/>
            <a:endParaRPr lang="en-US"/>
          </a:p>
        </p:txBody>
      </p:sp>
      <p:sp>
        <p:nvSpPr>
          <p:cNvPr id="27662" name="Rectangle 62"/>
          <p:cNvSpPr>
            <a:spLocks noChangeArrowheads="1"/>
          </p:cNvSpPr>
          <p:nvPr/>
        </p:nvSpPr>
        <p:spPr bwMode="auto">
          <a:xfrm>
            <a:off x="5562600" y="4343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middle=0</a:t>
            </a:r>
          </a:p>
          <a:p>
            <a:pPr algn="ctr"/>
            <a:endParaRPr lang="en-US"/>
          </a:p>
        </p:txBody>
      </p:sp>
      <p:sp>
        <p:nvSpPr>
          <p:cNvPr id="27663" name="Rectangle 63"/>
          <p:cNvSpPr>
            <a:spLocks noChangeArrowheads="1"/>
          </p:cNvSpPr>
          <p:nvPr/>
        </p:nvSpPr>
        <p:spPr bwMode="auto">
          <a:xfrm>
            <a:off x="5562600" y="5257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middle=1</a:t>
            </a:r>
          </a:p>
          <a:p>
            <a:pPr algn="ctr"/>
            <a:endParaRPr lang="en-US"/>
          </a:p>
        </p:txBody>
      </p:sp>
      <p:sp>
        <p:nvSpPr>
          <p:cNvPr id="27664" name="Line 65"/>
          <p:cNvSpPr>
            <a:spLocks noChangeShapeType="1"/>
          </p:cNvSpPr>
          <p:nvPr/>
        </p:nvSpPr>
        <p:spPr bwMode="auto">
          <a:xfrm flipH="1">
            <a:off x="6019800" y="38862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66"/>
          <p:cNvSpPr>
            <a:spLocks noChangeShapeType="1"/>
          </p:cNvSpPr>
          <p:nvPr/>
        </p:nvSpPr>
        <p:spPr bwMode="auto">
          <a:xfrm flipH="1">
            <a:off x="6019800" y="48006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D1046D6-3F12-4C9A-A05F-01BC8975EF78}" type="slidenum">
              <a:rPr lang="he-IL" sz="1000">
                <a:latin typeface="Verdana" pitchFamily="34" charset="0"/>
              </a:rPr>
              <a:pPr algn="r" rtl="1"/>
              <a:t>25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6600" y="1524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</a:rPr>
              <a:t>ניתוח זמן הריצה:</a:t>
            </a:r>
            <a:endParaRPr lang="en-US" b="1" dirty="0">
              <a:latin typeface="Arial" pitchFamily="34" charset="0"/>
            </a:endParaRPr>
          </a:p>
          <a:p>
            <a:pPr algn="ctr" rtl="1">
              <a:defRPr/>
            </a:pPr>
            <a:r>
              <a:rPr lang="he-IL" b="1" dirty="0">
                <a:latin typeface="Arial" pitchFamily="34" charset="0"/>
              </a:rPr>
              <a:t> </a:t>
            </a:r>
            <a:r>
              <a:rPr lang="en-US" b="1" dirty="0">
                <a:latin typeface="Arial" pitchFamily="34" charset="0"/>
              </a:rPr>
              <a:t>O(log(size))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86400" y="4800600"/>
            <a:ext cx="3505200" cy="990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86400" y="3886200"/>
            <a:ext cx="3581400" cy="990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86400" y="2971800"/>
            <a:ext cx="3657600" cy="990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6324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NOT_FOUND=-1;</a:t>
            </a:r>
            <a:endParaRPr lang="he-IL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binarySearch(int arr[], </a:t>
            </a:r>
            <a:r>
              <a:rPr lang="en-US" sz="1600" b="1" noProof="1" smtClean="0"/>
              <a:t>int low, int high</a:t>
            </a:r>
            <a:r>
              <a:rPr lang="en-US" sz="1600" noProof="1" smtClean="0"/>
              <a:t>, int value)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if (low &gt; high)</a:t>
            </a:r>
            <a:r>
              <a:rPr lang="he-IL" sz="1600" smtClean="0"/>
              <a:t>  </a:t>
            </a:r>
            <a:r>
              <a:rPr lang="en-US" sz="1600" noProof="1" smtClean="0"/>
              <a:t> return NOT_FOUND;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int </a:t>
            </a:r>
            <a:r>
              <a:rPr lang="en-US" sz="1600" noProof="1" smtClean="0"/>
              <a:t>middle = (low + high)/2;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if (value == arr[middle])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return middle;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else  if (value &lt; arr[middle])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return binarySearch(arr, low, middle-1, value);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else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return binarySearch(arr, middle+1, high, value); </a:t>
            </a:r>
            <a:endParaRPr lang="en-US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מיזוג מערכים ממוינים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כל עוד יש איברים בשני המערכים:</a:t>
            </a:r>
          </a:p>
          <a:p>
            <a:pPr lvl="1"/>
            <a:r>
              <a:rPr lang="he-IL" smtClean="0"/>
              <a:t>נבדוק האם האיבר הנוכחי במערך הראשון קטן/שווה מהאיבר הנוכחי במערך השני:</a:t>
            </a:r>
          </a:p>
          <a:p>
            <a:pPr lvl="2"/>
            <a:r>
              <a:rPr lang="he-IL" smtClean="0"/>
              <a:t>אם כן, נעתיק איבר נוכחי מהמערך הראשון לנוכחי בשלישי ונקדם את מיקום האיבר הנוכחי</a:t>
            </a:r>
          </a:p>
          <a:p>
            <a:pPr lvl="2"/>
            <a:r>
              <a:rPr lang="he-IL" smtClean="0"/>
              <a:t>אחרת, נעתיק איבר נוכחי מהמערך השני לנוכחי בשלישי ונקדם את מיקום האיבר הנוכחי</a:t>
            </a:r>
          </a:p>
          <a:p>
            <a:r>
              <a:rPr lang="he-IL" smtClean="0"/>
              <a:t>נעתיק את כל מה שנותר מהמערך הראשון לשלישי</a:t>
            </a:r>
          </a:p>
          <a:p>
            <a:r>
              <a:rPr lang="he-IL" smtClean="0"/>
              <a:t>נעתיק את כל מה שנותר מהמערך השני לשלישי</a:t>
            </a:r>
          </a:p>
          <a:p>
            <a:endParaRPr lang="he-IL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69BE967-3E92-46B8-9A22-FD5E39D91875}" type="slidenum">
              <a:rPr lang="he-IL" sz="1000">
                <a:latin typeface="Verdana" pitchFamily="34" charset="0"/>
              </a:rPr>
              <a:pPr algn="r" rtl="1"/>
              <a:t>26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8677" name="Left Brace 5"/>
          <p:cNvSpPr>
            <a:spLocks/>
          </p:cNvSpPr>
          <p:nvPr/>
        </p:nvSpPr>
        <p:spPr bwMode="auto">
          <a:xfrm>
            <a:off x="1066800" y="43434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-152400" y="4419600"/>
            <a:ext cx="121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רק אחד מהם יקרה...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5486400"/>
          <a:ext cx="762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5486400"/>
          <a:ext cx="914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3600" y="54864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3600" y="54864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73600" y="54864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73600" y="54864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673600" y="54864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4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2672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44958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47244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49530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53340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12954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26670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16764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29718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20574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3581400" y="61722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מיזוג מערכים ממוינים - הקוד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mergeArrays(const int arr1[], int size1,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                    const  int arr2[], int size2, int arr3[])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 i=0, j=0;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while ( i &lt; size1 &amp;&amp; j &lt; size2 )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</a:t>
            </a: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if (arr1[i] &lt;= arr2[j])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	arr3[i+j] = arr1[i++];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	arr3[i+j] = arr2[j++];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while ( i &lt; size1) </a:t>
            </a:r>
            <a:r>
              <a:rPr lang="en-US" sz="1800" b="1" smtClean="0">
                <a:solidFill>
                  <a:srgbClr val="00B050"/>
                </a:solidFill>
              </a:rPr>
              <a:t>// copy rest of arr1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arr3[i+j] = arr1[i++];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while ( j &lt; size2) </a:t>
            </a:r>
            <a:r>
              <a:rPr lang="en-US" sz="1800" b="1" smtClean="0">
                <a:solidFill>
                  <a:srgbClr val="00B050"/>
                </a:solidFill>
              </a:rPr>
              <a:t>// copy rest of arr2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arr3[i+j] = arr2[j++];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F0C2CE9E-8C7B-45DB-8F0A-DAD768F90A84}" type="slidenum">
              <a:rPr lang="he-IL" sz="1000">
                <a:latin typeface="Verdana" pitchFamily="34" charset="0"/>
              </a:rPr>
              <a:pPr algn="r" rtl="1"/>
              <a:t>27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96200" y="2362200"/>
          <a:ext cx="762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0" y="3581400"/>
          <a:ext cx="914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054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105400" y="2743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054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1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05400" y="2743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 = 1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1054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2</a:t>
            </a:r>
            <a:endParaRPr lang="he-IL" b="1">
              <a:solidFill>
                <a:srgbClr val="FF000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05400" y="2743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 = 2</a:t>
            </a:r>
            <a:endParaRPr lang="he-IL" b="1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45400" y="4876800"/>
          <a:ext cx="1041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4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05400" y="2743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 = 3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086600" y="27432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arr1:</a:t>
            </a:r>
            <a:endParaRPr lang="he-IL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10400" y="39624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arr2:</a:t>
            </a:r>
            <a:endParaRPr lang="he-IL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10400" y="52578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arr3:</a:t>
            </a:r>
            <a:endParaRPr lang="he-IL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733800" y="6248400"/>
            <a:ext cx="426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000" b="1">
                <a:solidFill>
                  <a:schemeClr val="bg1"/>
                </a:solidFill>
                <a:latin typeface="Verdana" pitchFamily="34" charset="0"/>
              </a:rPr>
              <a:t>ניתוח זמן ריצה: </a:t>
            </a:r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O(size1 + size2)</a:t>
            </a:r>
            <a:endParaRPr lang="he-IL" sz="20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2" grpId="0"/>
      <p:bldP spid="32" grpId="1"/>
      <p:bldP spid="33" grpId="0"/>
      <p:bldP spid="34" grpId="0"/>
      <p:bldP spid="35" grpId="0"/>
      <p:bldP spid="36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0" y="1336675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mergeArrays(const char arr1[][LEN], int size1,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                         const  char arr2[][LEN], int size2, char arr3[][LEN])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int i=0, j=0;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while ( i &lt; size1 &amp;&amp; j &lt; size2 )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if ( strcmp(arr1[i], arr2[j]) &lt;= 0 )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       strcpy(arr3[i+j], arr1[i]);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	       i++;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 	       strcpy(arr3[i+j], arr2[j]);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	       j++;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</a:t>
            </a:r>
            <a:endParaRPr lang="he-IL" sz="1600" smtClean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-228600" y="79375"/>
            <a:ext cx="4191000" cy="1139825"/>
          </a:xfrm>
        </p:spPr>
        <p:txBody>
          <a:bodyPr/>
          <a:lstStyle/>
          <a:p>
            <a:pPr algn="r"/>
            <a:r>
              <a:rPr lang="he-IL" smtClean="0"/>
              <a:t>מיזוג מערכי </a:t>
            </a:r>
            <a:br>
              <a:rPr lang="he-IL" smtClean="0"/>
            </a:br>
            <a:r>
              <a:rPr lang="he-IL" smtClean="0"/>
              <a:t>מחרוזות ממוינים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4FBABFB5-5F70-4D1B-A3C4-36A82532FF1B}" type="slidenum">
              <a:rPr lang="he-IL" sz="1000">
                <a:latin typeface="Verdana" pitchFamily="34" charset="0"/>
              </a:rPr>
              <a:pPr algn="r" rtl="1"/>
              <a:t>28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600" y="3581400"/>
            <a:ext cx="5181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sz="16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while ( 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 &lt; size1) </a:t>
            </a:r>
            <a:r>
              <a:rPr lang="en-US" sz="1600" kern="0" dirty="0">
                <a:solidFill>
                  <a:srgbClr val="00B050"/>
                </a:solidFill>
                <a:latin typeface="+mn-lt"/>
                <a:cs typeface="+mn-cs"/>
              </a:rPr>
              <a:t>// copy rest of arr1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sz="1600" kern="0" dirty="0">
                <a:latin typeface="+mn-lt"/>
                <a:cs typeface="+mn-cs"/>
              </a:rPr>
              <a:t>	}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</a:t>
            </a:r>
            <a:r>
              <a:rPr lang="en-US" sz="1600" kern="0" dirty="0" err="1">
                <a:latin typeface="+mn-lt"/>
                <a:cs typeface="+mn-cs"/>
              </a:rPr>
              <a:t>strcpy</a:t>
            </a:r>
            <a:r>
              <a:rPr lang="en-US" sz="1600" kern="0" dirty="0">
                <a:latin typeface="+mn-lt"/>
                <a:cs typeface="+mn-cs"/>
              </a:rPr>
              <a:t>(arr3[</a:t>
            </a:r>
            <a:r>
              <a:rPr lang="en-US" sz="1600" kern="0" dirty="0" err="1">
                <a:latin typeface="+mn-lt"/>
                <a:cs typeface="+mn-cs"/>
              </a:rPr>
              <a:t>i+j</a:t>
            </a:r>
            <a:r>
              <a:rPr lang="en-US" sz="1600" kern="0" dirty="0">
                <a:latin typeface="+mn-lt"/>
                <a:cs typeface="+mn-cs"/>
              </a:rPr>
              <a:t>], arr1[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]);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++;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sz="1600" kern="0" dirty="0">
                <a:latin typeface="+mn-lt"/>
                <a:cs typeface="+mn-cs"/>
              </a:rPr>
              <a:t>	{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sz="16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while ( j &lt; size2) </a:t>
            </a:r>
            <a:r>
              <a:rPr lang="en-US" sz="1600" kern="0" dirty="0">
                <a:solidFill>
                  <a:srgbClr val="00B050"/>
                </a:solidFill>
                <a:latin typeface="+mn-lt"/>
                <a:cs typeface="+mn-cs"/>
              </a:rPr>
              <a:t>// copy rest of arr2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sz="1600" kern="0" dirty="0">
                <a:latin typeface="+mn-lt"/>
                <a:cs typeface="+mn-cs"/>
              </a:rPr>
              <a:t>	}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</a:t>
            </a:r>
            <a:r>
              <a:rPr lang="en-US" sz="1600" kern="0" dirty="0" err="1">
                <a:latin typeface="+mn-lt"/>
                <a:cs typeface="+mn-cs"/>
              </a:rPr>
              <a:t>strcpy</a:t>
            </a:r>
            <a:r>
              <a:rPr lang="en-US" sz="1600" kern="0" dirty="0">
                <a:latin typeface="+mn-lt"/>
                <a:cs typeface="+mn-cs"/>
              </a:rPr>
              <a:t>(arr3[</a:t>
            </a:r>
            <a:r>
              <a:rPr lang="en-US" sz="1600" kern="0" dirty="0" err="1">
                <a:latin typeface="+mn-lt"/>
                <a:cs typeface="+mn-cs"/>
              </a:rPr>
              <a:t>i+j</a:t>
            </a:r>
            <a:r>
              <a:rPr lang="en-US" sz="1600" kern="0" dirty="0">
                <a:latin typeface="+mn-lt"/>
                <a:cs typeface="+mn-cs"/>
              </a:rPr>
              <a:t>], arr2[j]);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j++;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sz="1600" kern="0" dirty="0">
                <a:latin typeface="+mn-lt"/>
                <a:cs typeface="+mn-cs"/>
              </a:rPr>
              <a:t>	{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sz="1600" kern="0" dirty="0">
                <a:latin typeface="+mn-lt"/>
                <a:cs typeface="+mn-cs"/>
              </a:rPr>
              <a:t>{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3500"/>
            <a:ext cx="12954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מיון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למיון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מיון בועות </a:t>
            </a:r>
            <a:r>
              <a:rPr lang="en-US" smtClean="0"/>
              <a:t>(Bubble Sort)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מיון בסדר עולה, מיון בסדר יורד, מיון טקסט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Selection Sort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Insertion Sort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חיפוש בינארי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מימוש איטרטיבי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מימוש רקורסיבי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מיזוג מערכים ממוינים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DC63E46-37C2-4AA2-B317-2A9A623CC964}" type="slidenum">
              <a:rPr lang="he-IL" sz="1000">
                <a:latin typeface="Verdana" pitchFamily="34" charset="0"/>
              </a:rPr>
              <a:pPr algn="r" rtl="1"/>
              <a:t>29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מהו מיון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endParaRPr lang="he-IL" smtClean="0"/>
          </a:p>
          <a:p>
            <a:r>
              <a:rPr lang="he-IL" smtClean="0"/>
              <a:t>מיון הוא סידור איברי קבוצה מסוימת בסדר עולה או בסדר יורד</a:t>
            </a:r>
          </a:p>
          <a:p>
            <a:endParaRPr lang="he-IL" smtClean="0"/>
          </a:p>
          <a:p>
            <a:r>
              <a:rPr lang="he-IL" smtClean="0"/>
              <a:t>הקבוצה היחידה שאנו מכירים עד כה היא מערך, לכן נראה כיצד ממיינים מערך</a:t>
            </a:r>
          </a:p>
          <a:p>
            <a:endParaRPr lang="en-US" smtClean="0"/>
          </a:p>
        </p:txBody>
      </p:sp>
      <p:graphicFrame>
        <p:nvGraphicFramePr>
          <p:cNvPr id="109584" name="Group 16"/>
          <p:cNvGraphicFramePr>
            <a:graphicFrameLocks noGrp="1"/>
          </p:cNvGraphicFramePr>
          <p:nvPr>
            <p:ph sz="half" idx="2"/>
          </p:nvPr>
        </p:nvGraphicFramePr>
        <p:xfrm>
          <a:off x="2286000" y="4648200"/>
          <a:ext cx="4038600" cy="5683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600" name="Group 32"/>
          <p:cNvGraphicFramePr>
            <a:graphicFrameLocks noGrp="1"/>
          </p:cNvGraphicFramePr>
          <p:nvPr/>
        </p:nvGraphicFramePr>
        <p:xfrm>
          <a:off x="2286000" y="5451475"/>
          <a:ext cx="4038600" cy="5683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8" name="Oval 44"/>
          <p:cNvSpPr>
            <a:spLocks noChangeArrowheads="1"/>
          </p:cNvSpPr>
          <p:nvPr/>
        </p:nvSpPr>
        <p:spPr bwMode="auto">
          <a:xfrm>
            <a:off x="381000" y="746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149" name="Text Box 45"/>
          <p:cNvSpPr txBox="1">
            <a:spLocks noChangeArrowheads="1"/>
          </p:cNvSpPr>
          <p:nvPr/>
        </p:nvSpPr>
        <p:spPr bwMode="auto">
          <a:xfrm>
            <a:off x="6172200" y="4724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000"/>
              <a:t>מערך לא ממוין:</a:t>
            </a:r>
            <a:endParaRPr lang="en-US" sz="2000"/>
          </a:p>
        </p:txBody>
      </p:sp>
      <p:sp>
        <p:nvSpPr>
          <p:cNvPr id="5150" name="Text Box 46"/>
          <p:cNvSpPr txBox="1">
            <a:spLocks noChangeArrowheads="1"/>
          </p:cNvSpPr>
          <p:nvPr/>
        </p:nvSpPr>
        <p:spPr bwMode="auto">
          <a:xfrm>
            <a:off x="6172200" y="5576888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000"/>
              <a:t>מערך ממוין:</a:t>
            </a:r>
            <a:endParaRPr lang="en-US" sz="2000"/>
          </a:p>
        </p:txBody>
      </p:sp>
      <p:sp>
        <p:nvSpPr>
          <p:cNvPr id="5151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C4FCDC8-F795-4D27-A4DF-48353BCD2396}" type="slidenum">
              <a:rPr lang="he-IL" sz="1000">
                <a:latin typeface="Verdana" pitchFamily="34" charset="0"/>
              </a:rPr>
              <a:pPr algn="r" rtl="1"/>
              <a:t>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9" grpId="0"/>
      <p:bldP spid="51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1: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76200" y="1524000"/>
            <a:ext cx="861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מטריצה ריבועית, אשר תמיין את ערכי האלכסון הראשי מהקטן לגדול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עבור המטריצה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יש לעדכנה להיות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marL="742950" lvl="2" indent="-342900" eaLnBrk="1" hangingPunct="1"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r>
              <a:rPr lang="he-IL" smtClean="0"/>
              <a:t>הפתרון יוצג בפתרון בועות, אתם יכולים למיין בכל אלגוריתם אחר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313C09D-13B3-4049-9533-7207B6E13F6B}" type="slidenum">
              <a:rPr lang="he-IL" sz="1000">
                <a:latin typeface="Verdana" pitchFamily="34" charset="0"/>
              </a:rPr>
              <a:pPr algn="r" rtl="1"/>
              <a:t>30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7488" y="3162300"/>
            <a:ext cx="1716087" cy="133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4724400"/>
            <a:ext cx="1724025" cy="1414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2: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מחרוזת הכוללת אותיות קטנות וגדולות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תמיין את אותיות המחרוזת מהאות הקטנה לגדולה, אך לא תבדיל בין אותיות גדולות לקטנות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המחרוזת </a:t>
            </a:r>
            <a:r>
              <a:rPr lang="en-US" smtClean="0"/>
              <a:t>zBa</a:t>
            </a:r>
            <a:r>
              <a:rPr lang="he-IL" smtClean="0"/>
              <a:t> הפונקציה תמיין אותה להיות </a:t>
            </a:r>
            <a:r>
              <a:rPr lang="en-US" smtClean="0"/>
              <a:t>aBz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הפונקציה </a:t>
            </a:r>
            <a:r>
              <a:rPr lang="en-US" smtClean="0"/>
              <a:t>zZaAC</a:t>
            </a:r>
            <a:r>
              <a:rPr lang="he-IL" smtClean="0"/>
              <a:t> הפונקציה תמיין אותה להיות </a:t>
            </a:r>
            <a:r>
              <a:rPr lang="en-US" smtClean="0"/>
              <a:t>aACzZ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הנחה: כאשר יש אות גדולה וקטנה זהה, לא משנה מי תופיע קודם</a:t>
            </a:r>
          </a:p>
          <a:p>
            <a:pPr marL="342900" lvl="2" indent="-342900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mtClean="0"/>
          </a:p>
          <a:p>
            <a:pPr marL="342900" lvl="2" indent="-342900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mtClean="0"/>
              <a:t>	הפתרון יוצג במיון </a:t>
            </a:r>
            <a:r>
              <a:rPr lang="en-US" smtClean="0"/>
              <a:t>Selection Sort</a:t>
            </a:r>
            <a:r>
              <a:rPr lang="he-IL" smtClean="0"/>
              <a:t>, אתם יכולים למיין בכל אלגוריתם אחר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FEFEF1AA-ABD0-468B-8560-EBD032F654EC}" type="slidenum">
              <a:rPr lang="he-IL" sz="1000">
                <a:latin typeface="Verdana" pitchFamily="34" charset="0"/>
              </a:rPr>
              <a:pPr algn="r" rtl="1"/>
              <a:t>31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3: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מטריצה ריבועית שעמודותיה ממוינות וערך לחיפוש. הפונקציה תחזיר את השורה והעמודה בה נמצא הערך, הוא תשים בערכם 1- אם הערך אינו קיים.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למשל, המטריצה הבאה והערך 7: 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תחזיר שורה 2 ועמודה 1 כי במיקום זה קיים הערך 7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7169437-8014-4FB6-A6F8-7EFC12126438}" type="slidenum">
              <a:rPr lang="he-IL" sz="1000">
                <a:latin typeface="Verdana" pitchFamily="34" charset="0"/>
              </a:rPr>
              <a:pPr algn="r" rtl="1"/>
              <a:t>32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76600"/>
            <a:ext cx="26622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כדי למצוא את האיבר המינימאלי במערך, צריך לסרוק את כל האיברים (חיפוש לינארי) 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יעילות: </a:t>
            </a:r>
            <a:r>
              <a:rPr lang="en-US" smtClean="0"/>
              <a:t>O(n)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אם המערך ממוין צריך לבדוק מהו ערכו של האיבר הראשון בלבד</a:t>
            </a:r>
          </a:p>
          <a:p>
            <a:pPr lvl="2">
              <a:lnSpc>
                <a:spcPct val="90000"/>
              </a:lnSpc>
            </a:pPr>
            <a:r>
              <a:rPr lang="he-IL" smtClean="0"/>
              <a:t>יעילות: </a:t>
            </a:r>
            <a:r>
              <a:rPr lang="en-US" smtClean="0"/>
              <a:t>O(1)</a:t>
            </a:r>
          </a:p>
          <a:p>
            <a:pPr>
              <a:lnSpc>
                <a:spcPct val="90000"/>
              </a:lnSpc>
            </a:pPr>
            <a:r>
              <a:rPr lang="he-IL" smtClean="0"/>
              <a:t>כדי למצוא את האיבר המקסימאלי במערך, צריך לסרוק את כל האיברים (חיפוש לינארי)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יעילות: </a:t>
            </a:r>
            <a:r>
              <a:rPr lang="en-US" smtClean="0"/>
              <a:t>O(n)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אם המערך ממוין צריך לבדוק מהו ערכו של האיבר האחרון בלבד</a:t>
            </a:r>
          </a:p>
          <a:p>
            <a:pPr lvl="2">
              <a:lnSpc>
                <a:spcPct val="90000"/>
              </a:lnSpc>
            </a:pPr>
            <a:r>
              <a:rPr lang="he-IL" smtClean="0"/>
              <a:t>יעילות: </a:t>
            </a:r>
            <a:r>
              <a:rPr lang="en-US" smtClean="0"/>
              <a:t>O(1)</a:t>
            </a:r>
            <a:endParaRPr lang="he-IL" smtClean="0"/>
          </a:p>
          <a:p>
            <a:pPr lvl="2">
              <a:lnSpc>
                <a:spcPct val="90000"/>
              </a:lnSpc>
            </a:pPr>
            <a:endParaRPr lang="he-IL" smtClean="0"/>
          </a:p>
          <a:p>
            <a:pPr lvl="3">
              <a:lnSpc>
                <a:spcPct val="90000"/>
              </a:lnSpc>
            </a:pPr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מוטיבציה למיון – שיקולי יעילות בחיפוש ערך מסוים</a:t>
            </a:r>
            <a:endParaRPr lang="en-US" sz="4000" smtClean="0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68B31F2-A662-427C-BA43-78CD1FA668B3}" type="slidenum">
              <a:rPr lang="he-IL" sz="1000">
                <a:latin typeface="Verdana" pitchFamily="34" charset="0"/>
              </a:rPr>
              <a:pPr algn="r" rtl="1"/>
              <a:t>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מוטיבציה למיון – שיקולי יעילות בחיפוש ערך מסוים (2)</a:t>
            </a:r>
            <a:endParaRPr lang="en-US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he-IL" smtClean="0"/>
              <a:t>כדי למצוא איבר כלשהו, צריך לסרוק את כל האיברים </a:t>
            </a:r>
          </a:p>
          <a:p>
            <a:pPr lvl="1"/>
            <a:r>
              <a:rPr lang="he-IL" smtClean="0"/>
              <a:t>יעילות: </a:t>
            </a:r>
            <a:r>
              <a:rPr lang="en-US" smtClean="0"/>
              <a:t>O(n)</a:t>
            </a:r>
            <a:endParaRPr lang="he-IL" smtClean="0"/>
          </a:p>
          <a:p>
            <a:pPr lvl="1"/>
            <a:r>
              <a:rPr lang="he-IL" smtClean="0"/>
              <a:t>אם המערך ממוין ניתן למצוא את האיבר ב- </a:t>
            </a:r>
            <a:r>
              <a:rPr lang="en-US" smtClean="0"/>
              <a:t>O(log(n)) </a:t>
            </a:r>
            <a:r>
              <a:rPr lang="he-IL" smtClean="0"/>
              <a:t> שזה שיפור בסדר גודל שלם!</a:t>
            </a:r>
          </a:p>
          <a:p>
            <a:pPr lvl="1"/>
            <a:endParaRPr lang="he-IL" smtClean="0"/>
          </a:p>
          <a:p>
            <a:r>
              <a:rPr lang="he-IL" smtClean="0"/>
              <a:t>כדי למצוא איבר במערך ממוין בסדר גודל של </a:t>
            </a:r>
            <a:r>
              <a:rPr lang="en-US" smtClean="0"/>
              <a:t>O(log(n))</a:t>
            </a:r>
            <a:r>
              <a:rPr lang="he-IL" smtClean="0"/>
              <a:t> נשתמש בחיפוש בינארי</a:t>
            </a:r>
            <a:endParaRPr lang="en-US" smtClean="0"/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30D7142C-68AA-4342-8742-C11F87F8DB7B}" type="slidenum">
              <a:rPr lang="he-IL" sz="1000">
                <a:latin typeface="Verdana" pitchFamily="34" charset="0"/>
              </a:rPr>
              <a:pPr algn="r" rtl="1"/>
              <a:t>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he-IL" smtClean="0"/>
              <a:t>הרעיון מאחורי השם הוא שמפעפעים את האיבר המתאים למעלה ע"י החלפות</a:t>
            </a:r>
            <a:endParaRPr lang="en-US" smtClean="0"/>
          </a:p>
          <a:p>
            <a:r>
              <a:rPr lang="he-IL" smtClean="0"/>
              <a:t>הרעיון מאחורי מיון בועות (עבור מיון מהערך הקטן לגדול): </a:t>
            </a:r>
          </a:p>
          <a:p>
            <a:pPr lvl="1"/>
            <a:r>
              <a:rPr lang="he-IL" smtClean="0"/>
              <a:t>באיטרציה הראשונה נפעפע את האיבר המקסימלי לסוף המערך ונמקם אותו במקום ה- </a:t>
            </a:r>
            <a:r>
              <a:rPr lang="en-US" smtClean="0"/>
              <a:t>n-1</a:t>
            </a:r>
            <a:r>
              <a:rPr lang="he-IL" smtClean="0"/>
              <a:t> ע"י החלפות</a:t>
            </a:r>
          </a:p>
          <a:p>
            <a:pPr lvl="1"/>
            <a:r>
              <a:rPr lang="he-IL" smtClean="0"/>
              <a:t>באיטרציה השניה נפעפע את האיבר המקסימלי מבין האיברים 0 עד </a:t>
            </a:r>
            <a:r>
              <a:rPr lang="en-US" smtClean="0"/>
              <a:t>n-2</a:t>
            </a:r>
            <a:r>
              <a:rPr lang="he-IL" smtClean="0"/>
              <a:t> ונמקם אותו במקום ה- </a:t>
            </a:r>
            <a:r>
              <a:rPr lang="en-US" smtClean="0"/>
              <a:t>n-2</a:t>
            </a:r>
            <a:r>
              <a:rPr lang="he-IL" smtClean="0"/>
              <a:t> ע"י החלפות</a:t>
            </a:r>
          </a:p>
          <a:p>
            <a:pPr lvl="1"/>
            <a:r>
              <a:rPr lang="he-IL" smtClean="0"/>
              <a:t>וכו' עד סוף המערך</a:t>
            </a:r>
          </a:p>
          <a:p>
            <a:r>
              <a:rPr lang="he-IL" smtClean="0"/>
              <a:t>המצב בסיום האיטרציה ה- </a:t>
            </a:r>
            <a:r>
              <a:rPr lang="en-US" smtClean="0"/>
              <a:t>k</a:t>
            </a:r>
            <a:r>
              <a:rPr lang="he-IL" smtClean="0"/>
              <a:t> שיש לנו את </a:t>
            </a:r>
            <a:r>
              <a:rPr lang="en-US" smtClean="0"/>
              <a:t>k</a:t>
            </a:r>
            <a:r>
              <a:rPr lang="he-IL" smtClean="0"/>
              <a:t> האיברים הגדולים ביותר במערך ממוינים ב- </a:t>
            </a:r>
            <a:r>
              <a:rPr lang="en-US" smtClean="0"/>
              <a:t>k</a:t>
            </a:r>
            <a:r>
              <a:rPr lang="he-IL" smtClean="0"/>
              <a:t> האיברים האחרונים</a:t>
            </a:r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F81FE78-8339-4ACA-9D3D-A7132A8C26CE}" type="slidenum">
              <a:rPr lang="he-IL" sz="1000">
                <a:latin typeface="Verdana" pitchFamily="34" charset="0"/>
              </a:rPr>
              <a:pPr algn="r" rtl="1"/>
              <a:t>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– דוגמת הרצה</a:t>
            </a:r>
            <a:endParaRPr lang="en-US" smtClean="0"/>
          </a:p>
        </p:txBody>
      </p:sp>
      <p:graphicFrame>
        <p:nvGraphicFramePr>
          <p:cNvPr id="121860" name="Group 4"/>
          <p:cNvGraphicFramePr>
            <a:graphicFrameLocks noGrp="1"/>
          </p:cNvGraphicFramePr>
          <p:nvPr>
            <p:ph idx="1"/>
          </p:nvPr>
        </p:nvGraphicFramePr>
        <p:xfrm>
          <a:off x="2362200" y="19050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2971800" y="28956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b="1"/>
              <a:t>אם האיבר השמאלי גדול מהימני, נחליף בינהם</a:t>
            </a:r>
            <a:endParaRPr lang="en-US" b="1"/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7162800" y="3276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1 &lt; 3 ?</a:t>
            </a:r>
            <a:endParaRPr 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4648200" y="32766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החלף</a:t>
            </a:r>
            <a:endParaRPr lang="en-US"/>
          </a:p>
        </p:txBody>
      </p:sp>
      <p:sp>
        <p:nvSpPr>
          <p:cNvPr id="121902" name="Text Box 46"/>
          <p:cNvSpPr txBox="1">
            <a:spLocks noChangeArrowheads="1"/>
          </p:cNvSpPr>
          <p:nvPr/>
        </p:nvSpPr>
        <p:spPr bwMode="auto">
          <a:xfrm>
            <a:off x="7162800" y="3671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9 &lt; 3 ?</a:t>
            </a:r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24384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21890" name="Group 34"/>
          <p:cNvGraphicFramePr>
            <a:graphicFrameLocks noGrp="1"/>
          </p:cNvGraphicFramePr>
          <p:nvPr/>
        </p:nvGraphicFramePr>
        <p:xfrm>
          <a:off x="2362200" y="19050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21903" name="Rectangle 47"/>
          <p:cNvSpPr>
            <a:spLocks noChangeArrowheads="1"/>
          </p:cNvSpPr>
          <p:nvPr/>
        </p:nvSpPr>
        <p:spPr bwMode="auto">
          <a:xfrm>
            <a:off x="37338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7162800" y="4052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2 &lt; 9 ?</a:t>
            </a:r>
            <a:endParaRPr lang="en-US"/>
          </a:p>
        </p:txBody>
      </p:sp>
      <p:sp>
        <p:nvSpPr>
          <p:cNvPr id="121918" name="Text Box 62"/>
          <p:cNvSpPr txBox="1">
            <a:spLocks noChangeArrowheads="1"/>
          </p:cNvSpPr>
          <p:nvPr/>
        </p:nvSpPr>
        <p:spPr bwMode="auto">
          <a:xfrm>
            <a:off x="4648200" y="40528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החלף</a:t>
            </a:r>
            <a:endParaRPr lang="en-US"/>
          </a:p>
        </p:txBody>
      </p:sp>
      <p:graphicFrame>
        <p:nvGraphicFramePr>
          <p:cNvPr id="121904" name="Group 48"/>
          <p:cNvGraphicFramePr>
            <a:graphicFrameLocks noGrp="1"/>
          </p:cNvGraphicFramePr>
          <p:nvPr/>
        </p:nvGraphicFramePr>
        <p:xfrm>
          <a:off x="2362200" y="19050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21916" name="Rectangle 60"/>
          <p:cNvSpPr>
            <a:spLocks noChangeArrowheads="1"/>
          </p:cNvSpPr>
          <p:nvPr/>
        </p:nvSpPr>
        <p:spPr bwMode="auto">
          <a:xfrm>
            <a:off x="49530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1919" name="Text Box 63"/>
          <p:cNvSpPr txBox="1">
            <a:spLocks noChangeArrowheads="1"/>
          </p:cNvSpPr>
          <p:nvPr/>
        </p:nvSpPr>
        <p:spPr bwMode="auto">
          <a:xfrm>
            <a:off x="457200" y="44958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b="1"/>
              <a:t>המצב כעת הוא שהאיבר המקסימלי אכן נמצא בסוף, ונתייחס רק למערך שמשמאל לקו</a:t>
            </a:r>
            <a:endParaRPr lang="en-US" b="1"/>
          </a:p>
        </p:txBody>
      </p:sp>
      <p:sp>
        <p:nvSpPr>
          <p:cNvPr id="121920" name="Rectangle 64"/>
          <p:cNvSpPr>
            <a:spLocks noChangeArrowheads="1"/>
          </p:cNvSpPr>
          <p:nvPr/>
        </p:nvSpPr>
        <p:spPr bwMode="auto">
          <a:xfrm>
            <a:off x="24384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1921" name="Text Box 65"/>
          <p:cNvSpPr txBox="1">
            <a:spLocks noChangeArrowheads="1"/>
          </p:cNvSpPr>
          <p:nvPr/>
        </p:nvSpPr>
        <p:spPr bwMode="auto">
          <a:xfrm>
            <a:off x="7162800" y="4876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3 &lt; 1 ?</a:t>
            </a:r>
            <a:endParaRPr lang="en-US"/>
          </a:p>
        </p:txBody>
      </p:sp>
      <p:sp>
        <p:nvSpPr>
          <p:cNvPr id="121922" name="Rectangle 66"/>
          <p:cNvSpPr>
            <a:spLocks noChangeArrowheads="1"/>
          </p:cNvSpPr>
          <p:nvPr/>
        </p:nvSpPr>
        <p:spPr bwMode="auto">
          <a:xfrm>
            <a:off x="37338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1923" name="Text Box 67"/>
          <p:cNvSpPr txBox="1">
            <a:spLocks noChangeArrowheads="1"/>
          </p:cNvSpPr>
          <p:nvPr/>
        </p:nvSpPr>
        <p:spPr bwMode="auto">
          <a:xfrm>
            <a:off x="7162800" y="5257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2 &lt; 3 ?</a:t>
            </a:r>
            <a:endParaRPr lang="en-US"/>
          </a:p>
        </p:txBody>
      </p:sp>
      <p:sp>
        <p:nvSpPr>
          <p:cNvPr id="121924" name="Text Box 68"/>
          <p:cNvSpPr txBox="1">
            <a:spLocks noChangeArrowheads="1"/>
          </p:cNvSpPr>
          <p:nvPr/>
        </p:nvSpPr>
        <p:spPr bwMode="auto">
          <a:xfrm>
            <a:off x="4648200" y="5257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החלף</a:t>
            </a:r>
            <a:endParaRPr lang="en-US"/>
          </a:p>
        </p:txBody>
      </p:sp>
      <p:graphicFrame>
        <p:nvGraphicFramePr>
          <p:cNvPr id="121938" name="Group 82"/>
          <p:cNvGraphicFramePr>
            <a:graphicFrameLocks noGrp="1"/>
          </p:cNvGraphicFramePr>
          <p:nvPr/>
        </p:nvGraphicFramePr>
        <p:xfrm>
          <a:off x="2362200" y="19050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21952" name="Line 96"/>
          <p:cNvSpPr>
            <a:spLocks noChangeShapeType="1"/>
          </p:cNvSpPr>
          <p:nvPr/>
        </p:nvSpPr>
        <p:spPr bwMode="auto">
          <a:xfrm flipV="1">
            <a:off x="6096000" y="15240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53" name="Text Box 97"/>
          <p:cNvSpPr txBox="1">
            <a:spLocks noChangeArrowheads="1"/>
          </p:cNvSpPr>
          <p:nvPr/>
        </p:nvSpPr>
        <p:spPr bwMode="auto">
          <a:xfrm>
            <a:off x="533400" y="55626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b="1"/>
              <a:t>המצב כעת הוא ששני האיברים המקסימאלים אכן נמצאים ממוינים בסוף, ונתייחס רק למערך שמשמאל לקו</a:t>
            </a:r>
            <a:endParaRPr lang="en-US" b="1"/>
          </a:p>
        </p:txBody>
      </p:sp>
      <p:sp>
        <p:nvSpPr>
          <p:cNvPr id="121954" name="Line 98"/>
          <p:cNvSpPr>
            <a:spLocks noChangeShapeType="1"/>
          </p:cNvSpPr>
          <p:nvPr/>
        </p:nvSpPr>
        <p:spPr bwMode="auto">
          <a:xfrm flipV="1">
            <a:off x="4800600" y="15240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55" name="Rectangle 99"/>
          <p:cNvSpPr>
            <a:spLocks noChangeArrowheads="1"/>
          </p:cNvSpPr>
          <p:nvPr/>
        </p:nvSpPr>
        <p:spPr bwMode="auto">
          <a:xfrm>
            <a:off x="2438400" y="19812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1956" name="Text Box 100"/>
          <p:cNvSpPr txBox="1">
            <a:spLocks noChangeArrowheads="1"/>
          </p:cNvSpPr>
          <p:nvPr/>
        </p:nvSpPr>
        <p:spPr bwMode="auto">
          <a:xfrm>
            <a:off x="7162800" y="6110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2 &lt; 1 ?</a:t>
            </a:r>
            <a:endParaRPr lang="en-US"/>
          </a:p>
        </p:txBody>
      </p:sp>
      <p:sp>
        <p:nvSpPr>
          <p:cNvPr id="9287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467B31A-3638-43B3-8BBB-46BBA373814F}" type="slidenum">
              <a:rPr lang="he-IL" sz="1000">
                <a:latin typeface="Verdana" pitchFamily="34" charset="0"/>
              </a:rPr>
              <a:pPr algn="r" rtl="1"/>
              <a:t>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21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2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21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121875" grpId="0"/>
      <p:bldP spid="121876" grpId="0"/>
      <p:bldP spid="121902" grpId="0"/>
      <p:bldP spid="121873" grpId="0" animBg="1"/>
      <p:bldP spid="121903" grpId="0" animBg="1"/>
      <p:bldP spid="121903" grpId="1" animBg="1"/>
      <p:bldP spid="121917" grpId="0"/>
      <p:bldP spid="121918" grpId="0"/>
      <p:bldP spid="121916" grpId="0" animBg="1"/>
      <p:bldP spid="121916" grpId="1" animBg="1"/>
      <p:bldP spid="121916" grpId="2" animBg="1"/>
      <p:bldP spid="121919" grpId="0"/>
      <p:bldP spid="121920" grpId="0" animBg="1"/>
      <p:bldP spid="121920" grpId="1" animBg="1"/>
      <p:bldP spid="121921" grpId="0"/>
      <p:bldP spid="121922" grpId="0" animBg="1"/>
      <p:bldP spid="121923" grpId="0"/>
      <p:bldP spid="121924" grpId="0"/>
      <p:bldP spid="121952" grpId="0" animBg="1"/>
      <p:bldP spid="121952" grpId="1" animBg="1"/>
      <p:bldP spid="121953" grpId="0"/>
      <p:bldP spid="121954" grpId="0" animBg="1"/>
      <p:bldP spid="121955" grpId="0" animBg="1"/>
      <p:bldP spid="1219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- הקוד</a:t>
            </a:r>
            <a:endParaRPr 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{3,8,1,4};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j, temp;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smtClean="0"/>
              <a:t>             </a:t>
            </a:r>
            <a:r>
              <a:rPr lang="en-US" sz="1600" noProof="1" smtClean="0"/>
              <a:t> ; </a:t>
            </a:r>
            <a:r>
              <a:rPr lang="en-US" sz="1600" smtClean="0"/>
              <a:t>        </a:t>
            </a:r>
            <a:r>
              <a:rPr lang="en-US" sz="1600" noProof="1" smtClean="0"/>
              <a:t>;</a:t>
            </a:r>
            <a:r>
              <a:rPr lang="en-US" sz="1600" smtClean="0"/>
              <a:t>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</a:t>
            </a:r>
            <a:r>
              <a:rPr lang="en-US" sz="1600" noProof="1" smtClean="0"/>
              <a:t>for (</a:t>
            </a:r>
            <a:r>
              <a:rPr lang="en-US" sz="1600" smtClean="0"/>
              <a:t>        </a:t>
            </a:r>
            <a:r>
              <a:rPr lang="en-US" sz="1600" noProof="1" smtClean="0"/>
              <a:t>; </a:t>
            </a:r>
            <a:r>
              <a:rPr lang="en-US" sz="1600" smtClean="0"/>
              <a:t>     </a:t>
            </a:r>
            <a:r>
              <a:rPr lang="en-US" sz="1600" noProof="1" smtClean="0"/>
              <a:t> </a:t>
            </a:r>
            <a:r>
              <a:rPr lang="en-US" sz="1600" smtClean="0"/>
              <a:t>  </a:t>
            </a:r>
            <a:r>
              <a:rPr lang="en-US" sz="1600" noProof="1" smtClean="0"/>
              <a:t>; </a:t>
            </a:r>
            <a:r>
              <a:rPr lang="en-US" sz="1600" smtClean="0"/>
              <a:t>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</a:t>
            </a: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(arr[j] &gt; arr[j+1])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</a:t>
            </a:r>
            <a:r>
              <a:rPr lang="en-US" sz="1600" noProof="1" smtClean="0"/>
              <a:t>	</a:t>
            </a:r>
            <a:r>
              <a:rPr lang="en-US" sz="1600" smtClean="0"/>
              <a:t>      </a:t>
            </a:r>
            <a:r>
              <a:rPr lang="en-US" sz="1600" noProof="1" smtClean="0"/>
              <a:t>temp = arr[j];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  </a:t>
            </a:r>
            <a:r>
              <a:rPr lang="en-US" sz="1600" noProof="1" smtClean="0"/>
              <a:t>arr[j] = arr[j+1];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  </a:t>
            </a:r>
            <a:r>
              <a:rPr lang="en-US" sz="1600" noProof="1" smtClean="0"/>
              <a:t>arr[j+1] = temp;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</a:t>
            </a: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  <a:endParaRPr lang="en-US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403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6817" name="Group 81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819" name="Group 83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857" name="Group 121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95" name="Text Box 159"/>
          <p:cNvSpPr txBox="1">
            <a:spLocks noChangeArrowheads="1"/>
          </p:cNvSpPr>
          <p:nvPr/>
        </p:nvSpPr>
        <p:spPr bwMode="auto">
          <a:xfrm>
            <a:off x="1066800" y="263525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i=size-1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16896" name="Text Box 160"/>
          <p:cNvSpPr txBox="1">
            <a:spLocks noChangeArrowheads="1"/>
          </p:cNvSpPr>
          <p:nvPr/>
        </p:nvSpPr>
        <p:spPr bwMode="auto">
          <a:xfrm>
            <a:off x="2133600" y="263525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 &gt; 0</a:t>
            </a:r>
          </a:p>
        </p:txBody>
      </p:sp>
      <p:sp>
        <p:nvSpPr>
          <p:cNvPr id="116897" name="Text Box 161"/>
          <p:cNvSpPr txBox="1">
            <a:spLocks noChangeArrowheads="1"/>
          </p:cNvSpPr>
          <p:nvPr/>
        </p:nvSpPr>
        <p:spPr bwMode="auto">
          <a:xfrm>
            <a:off x="2971800" y="263525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i--</a:t>
            </a:r>
          </a:p>
        </p:txBody>
      </p:sp>
      <p:sp>
        <p:nvSpPr>
          <p:cNvPr id="116898" name="Text Box 162"/>
          <p:cNvSpPr txBox="1">
            <a:spLocks noChangeArrowheads="1"/>
          </p:cNvSpPr>
          <p:nvPr/>
        </p:nvSpPr>
        <p:spPr bwMode="auto">
          <a:xfrm>
            <a:off x="1447800" y="31242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j=0</a:t>
            </a:r>
          </a:p>
        </p:txBody>
      </p:sp>
      <p:sp>
        <p:nvSpPr>
          <p:cNvPr id="116899" name="Text Box 163"/>
          <p:cNvSpPr txBox="1">
            <a:spLocks noChangeArrowheads="1"/>
          </p:cNvSpPr>
          <p:nvPr/>
        </p:nvSpPr>
        <p:spPr bwMode="auto">
          <a:xfrm>
            <a:off x="2057400" y="31242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 &lt; i</a:t>
            </a:r>
          </a:p>
        </p:txBody>
      </p:sp>
      <p:sp>
        <p:nvSpPr>
          <p:cNvPr id="116900" name="Text Box 164"/>
          <p:cNvSpPr txBox="1">
            <a:spLocks noChangeArrowheads="1"/>
          </p:cNvSpPr>
          <p:nvPr/>
        </p:nvSpPr>
        <p:spPr bwMode="auto">
          <a:xfrm>
            <a:off x="2819400" y="3124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j++</a:t>
            </a:r>
          </a:p>
        </p:txBody>
      </p:sp>
      <p:graphicFrame>
        <p:nvGraphicFramePr>
          <p:cNvPr id="116901" name="Group 165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939" name="Group 203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977" name="Group 241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016" name="Group 280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054" name="Group 318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092" name="Group 356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130" name="Group 394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168" name="Group 432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206" name="Group 470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244" name="Group 508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282" name="Group 546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320" name="Group 584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358" name="Group 622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396" name="Group 660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434" name="Group 698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472" name="Group 736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510" name="Group 774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548" name="Group 812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586" name="Group 850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624" name="Group 888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662" name="Group 926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" name="Group 82"/>
          <p:cNvGraphicFramePr>
            <a:graphicFrameLocks noGrp="1"/>
          </p:cNvGraphicFramePr>
          <p:nvPr/>
        </p:nvGraphicFramePr>
        <p:xfrm>
          <a:off x="3810000" y="54102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89" name="Rectangle 99"/>
          <p:cNvSpPr>
            <a:spLocks noChangeArrowheads="1"/>
          </p:cNvSpPr>
          <p:nvPr/>
        </p:nvSpPr>
        <p:spPr bwMode="auto">
          <a:xfrm>
            <a:off x="38862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91" name="Group 82"/>
          <p:cNvGraphicFramePr>
            <a:graphicFrameLocks noGrp="1"/>
          </p:cNvGraphicFramePr>
          <p:nvPr/>
        </p:nvGraphicFramePr>
        <p:xfrm>
          <a:off x="3810000" y="54102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90" name="Rectangle 99"/>
          <p:cNvSpPr>
            <a:spLocks noChangeArrowheads="1"/>
          </p:cNvSpPr>
          <p:nvPr/>
        </p:nvSpPr>
        <p:spPr bwMode="auto">
          <a:xfrm>
            <a:off x="51816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93" name="Group 82"/>
          <p:cNvGraphicFramePr>
            <a:graphicFrameLocks noGrp="1"/>
          </p:cNvGraphicFramePr>
          <p:nvPr/>
        </p:nvGraphicFramePr>
        <p:xfrm>
          <a:off x="3810000" y="54102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92" name="Rectangle 99"/>
          <p:cNvSpPr>
            <a:spLocks noChangeArrowheads="1"/>
          </p:cNvSpPr>
          <p:nvPr/>
        </p:nvSpPr>
        <p:spPr bwMode="auto">
          <a:xfrm>
            <a:off x="64008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95" name="Group 82"/>
          <p:cNvGraphicFramePr>
            <a:graphicFrameLocks noGrp="1"/>
          </p:cNvGraphicFramePr>
          <p:nvPr/>
        </p:nvGraphicFramePr>
        <p:xfrm>
          <a:off x="3810000" y="5410200"/>
          <a:ext cx="4953000" cy="49212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7CF"/>
                    </a:solidFill>
                  </a:tcPr>
                </a:tc>
              </a:tr>
            </a:tbl>
          </a:graphicData>
        </a:graphic>
      </p:graphicFrame>
      <p:sp>
        <p:nvSpPr>
          <p:cNvPr id="194" name="Rectangle 99"/>
          <p:cNvSpPr>
            <a:spLocks noChangeArrowheads="1"/>
          </p:cNvSpPr>
          <p:nvPr/>
        </p:nvSpPr>
        <p:spPr bwMode="auto">
          <a:xfrm>
            <a:off x="38862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6" name="Rectangle 99"/>
          <p:cNvSpPr>
            <a:spLocks noChangeArrowheads="1"/>
          </p:cNvSpPr>
          <p:nvPr/>
        </p:nvSpPr>
        <p:spPr bwMode="auto">
          <a:xfrm>
            <a:off x="51816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7" name="Line 96"/>
          <p:cNvSpPr>
            <a:spLocks noChangeShapeType="1"/>
          </p:cNvSpPr>
          <p:nvPr/>
        </p:nvSpPr>
        <p:spPr bwMode="auto">
          <a:xfrm flipV="1">
            <a:off x="6324600" y="50292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Rectangle 99"/>
          <p:cNvSpPr>
            <a:spLocks noChangeArrowheads="1"/>
          </p:cNvSpPr>
          <p:nvPr/>
        </p:nvSpPr>
        <p:spPr bwMode="auto">
          <a:xfrm>
            <a:off x="3886200" y="5486400"/>
            <a:ext cx="2286000" cy="304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9" name="Line 96"/>
          <p:cNvSpPr>
            <a:spLocks noChangeShapeType="1"/>
          </p:cNvSpPr>
          <p:nvPr/>
        </p:nvSpPr>
        <p:spPr bwMode="auto">
          <a:xfrm flipV="1">
            <a:off x="5029200" y="50292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0" name="Group 66"/>
          <p:cNvGraphicFramePr>
            <a:graphicFrameLocks/>
          </p:cNvGraphicFramePr>
          <p:nvPr/>
        </p:nvGraphicFramePr>
        <p:xfrm>
          <a:off x="3810000" y="5135563"/>
          <a:ext cx="4953000" cy="274320"/>
        </p:xfrm>
        <a:graphic>
          <a:graphicData uri="http://schemas.openxmlformats.org/drawingml/2006/table">
            <a:tbl>
              <a:tblPr/>
              <a:tblGrid>
                <a:gridCol w="1238251"/>
                <a:gridCol w="1238249"/>
                <a:gridCol w="1238251"/>
                <a:gridCol w="123824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8" name="Line 96"/>
          <p:cNvSpPr>
            <a:spLocks noChangeShapeType="1"/>
          </p:cNvSpPr>
          <p:nvPr/>
        </p:nvSpPr>
        <p:spPr bwMode="auto">
          <a:xfrm flipV="1">
            <a:off x="7543800" y="50292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1" name="Group 926"/>
          <p:cNvGraphicFramePr>
            <a:graphicFrameLocks noGrp="1"/>
          </p:cNvGraphicFramePr>
          <p:nvPr/>
        </p:nvGraphicFramePr>
        <p:xfrm>
          <a:off x="6324600" y="1752600"/>
          <a:ext cx="2438400" cy="3138491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3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D9FA0B33-B373-4AD6-8F5B-0DC48EA0B83A}" type="slidenum">
              <a:rPr lang="he-IL" sz="1000">
                <a:latin typeface="Verdana" pitchFamily="34" charset="0"/>
              </a:rPr>
              <a:pPr algn="r" rtl="1"/>
              <a:t>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33800" y="6248400"/>
            <a:ext cx="3429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000" b="1">
                <a:solidFill>
                  <a:schemeClr val="bg1"/>
                </a:solidFill>
                <a:latin typeface="Verdana" pitchFamily="34" charset="0"/>
              </a:rPr>
              <a:t>ניתוח זמן ריצה: </a:t>
            </a:r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O(size</a:t>
            </a:r>
            <a:r>
              <a:rPr lang="en-US" sz="2000" b="1" baseline="30000">
                <a:solidFill>
                  <a:schemeClr val="bg1"/>
                </a:solidFill>
                <a:latin typeface="Verdana" pitchFamily="34" charset="0"/>
              </a:rPr>
              <a:t>2</a:t>
            </a:r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)</a:t>
            </a:r>
            <a:endParaRPr lang="he-IL" sz="20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67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67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67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67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1689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1689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1689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1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1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2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1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1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1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1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11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2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4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1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1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4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5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9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0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1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1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1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8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9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0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4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6" dur="indefinite"/>
                                        <p:tgtEl>
                                          <p:spTgt spid="11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1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1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4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6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0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2" dur="indefinite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0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1" dur="indefinite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1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1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9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0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1" dur="indefinite"/>
                                        <p:tgtEl>
                                          <p:spTgt spid="1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5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6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7" dur="indefinite"/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4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5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6" dur="indefinite"/>
                                        <p:tgtEl>
                                          <p:spTgt spid="11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1167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1" dur="indefinite"/>
                                        <p:tgtEl>
                                          <p:spTgt spid="1167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2" dur="indefinite"/>
                                        <p:tgtEl>
                                          <p:spTgt spid="1167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95" grpId="0"/>
      <p:bldP spid="116895" grpId="1"/>
      <p:bldP spid="116896" grpId="0" build="allAtOnce"/>
      <p:bldP spid="116896" grpId="1" build="allAtOnce"/>
      <p:bldP spid="116896" grpId="2" build="allAtOnce"/>
      <p:bldP spid="116897" grpId="0"/>
      <p:bldP spid="116897" grpId="1"/>
      <p:bldP spid="116897" grpId="2"/>
      <p:bldP spid="116897" grpId="3"/>
      <p:bldP spid="116898" grpId="0" build="allAtOnce"/>
      <p:bldP spid="116898" grpId="1" build="allAtOnce"/>
      <p:bldP spid="116898" grpId="2" build="allAtOnce"/>
      <p:bldP spid="116899" grpId="0" build="allAtOnce"/>
      <p:bldP spid="116899" grpId="1" build="allAtOnce"/>
      <p:bldP spid="116899" grpId="2" build="allAtOnce"/>
      <p:bldP spid="116899" grpId="3" build="allAtOnce"/>
      <p:bldP spid="116899" grpId="4" build="allAtOnce"/>
      <p:bldP spid="116899" grpId="5" build="allAtOnce"/>
      <p:bldP spid="116899" grpId="6" build="allAtOnce"/>
      <p:bldP spid="116899" grpId="7" build="allAtOnce"/>
      <p:bldP spid="116900" grpId="0"/>
      <p:bldP spid="116900" grpId="1"/>
      <p:bldP spid="116900" grpId="2"/>
      <p:bldP spid="116900" grpId="3"/>
      <p:bldP spid="116900" grpId="4"/>
      <p:bldP spid="116900" grpId="5"/>
      <p:bldP spid="116900" grpId="6"/>
      <p:bldP spid="189" grpId="0" animBg="1"/>
      <p:bldP spid="189" grpId="1" animBg="1"/>
      <p:bldP spid="190" grpId="0" animBg="1"/>
      <p:bldP spid="190" grpId="1" animBg="1"/>
      <p:bldP spid="192" grpId="0" animBg="1"/>
      <p:bldP spid="192" grpId="1" animBg="1"/>
      <p:bldP spid="194" grpId="0" animBg="1"/>
      <p:bldP spid="194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88" grpId="0" animBg="1"/>
      <p:bldP spid="188" grpId="1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מיון בועות – קצת סדר ופונקציות (1)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89075"/>
            <a:ext cx="7620000" cy="53689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swap(int&amp; a, int&amp; b);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{3,8,1,4};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j,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 i=size-1 ; i &gt; 0 ; i--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  for ( j=0 ; j &lt; i ; j++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 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(arr[j] &gt; arr[j+1])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    swap(arr[j], arr[j+1]);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</a:t>
            </a: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029200" y="2022475"/>
            <a:ext cx="396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swap(int&amp; a, int&amp; b)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temp = 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a = b;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b = temp;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E9761AF-7CA1-49CD-B918-8F21D0A13468}" type="slidenum">
              <a:rPr lang="he-IL" sz="1000">
                <a:latin typeface="Verdana" pitchFamily="34" charset="0"/>
              </a:rPr>
              <a:pPr algn="r" rtl="1"/>
              <a:t>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17988</TotalTime>
  <Words>3475</Words>
  <Application>Microsoft Office PowerPoint</Application>
  <PresentationFormat>‫הצגה על המסך (4:3)</PresentationFormat>
  <Paragraphs>1915</Paragraphs>
  <Slides>32</Slides>
  <Notes>9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3" baseType="lpstr">
      <vt:lpstr>MyOpenU2008aTheme</vt:lpstr>
      <vt:lpstr>מיונים וחיפושים</vt:lpstr>
      <vt:lpstr>ביחידה זו נלמד:</vt:lpstr>
      <vt:lpstr>מהו מיון</vt:lpstr>
      <vt:lpstr>מוטיבציה למיון – שיקולי יעילות בחיפוש ערך מסוים</vt:lpstr>
      <vt:lpstr>מוטיבציה למיון – שיקולי יעילות בחיפוש ערך מסוים (2)</vt:lpstr>
      <vt:lpstr>מיון בועות</vt:lpstr>
      <vt:lpstr>מיון בועות – דוגמת הרצה</vt:lpstr>
      <vt:lpstr>מיון בועות - הקוד</vt:lpstr>
      <vt:lpstr>מיון בועות – קצת סדר ופונקציות (1)</vt:lpstr>
      <vt:lpstr>מיון בועות – קצת סדר ופונקציות (2)</vt:lpstr>
      <vt:lpstr>מיון בועות – השינוי עבור מערך ממוין בסדר יורד</vt:lpstr>
      <vt:lpstr>מיון בועות: אופטימיזציה</vt:lpstr>
      <vt:lpstr>מיון בועות – מיון טקסט (1)</vt:lpstr>
      <vt:lpstr>מיון בועות – מיון טקסט (2)</vt:lpstr>
      <vt:lpstr>Selection Sort</vt:lpstr>
      <vt:lpstr>Selection Sort  - הקוד</vt:lpstr>
      <vt:lpstr>Insertion Sort</vt:lpstr>
      <vt:lpstr>Insertion Sort - הקוד</vt:lpstr>
      <vt:lpstr>חיפוש בינארי</vt:lpstr>
      <vt:lpstr>חיפוש בינארי - הרעיון</vt:lpstr>
      <vt:lpstr>חיפוש בינארי - ניתוח זמן ריצה</vt:lpstr>
      <vt:lpstr>חיפוש בינארי –  הקוד (חיפוש 4)</vt:lpstr>
      <vt:lpstr>חיפוש בינארי –  הקוד (חיפוש 10)</vt:lpstr>
      <vt:lpstr>חיפוש בינארי - מימוש רקורסיבי</vt:lpstr>
      <vt:lpstr>חיפוש בינארי - הקוד הרקורסיבי</vt:lpstr>
      <vt:lpstr>מיזוג מערכים ממוינים</vt:lpstr>
      <vt:lpstr>מיזוג מערכים ממוינים - הקוד</vt:lpstr>
      <vt:lpstr>מיזוג מערכי  מחרוזות ממוינים</vt:lpstr>
      <vt:lpstr>ביחידה זו למדנו:</vt:lpstr>
      <vt:lpstr>תרגיל 1:</vt:lpstr>
      <vt:lpstr>תרגיל 2:</vt:lpstr>
      <vt:lpstr>תרגיל 3:</vt:lpstr>
    </vt:vector>
  </TitlesOfParts>
  <Company>Keren Kalif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 binary search and sort arrays</dc:title>
  <dc:creator>Keren Kalif</dc:creator>
  <cp:lastModifiedBy>קרן כליף</cp:lastModifiedBy>
  <cp:revision>239</cp:revision>
  <dcterms:created xsi:type="dcterms:W3CDTF">2008-06-01T07:12:10Z</dcterms:created>
  <dcterms:modified xsi:type="dcterms:W3CDTF">2015-12-31T08:12:34Z</dcterms:modified>
</cp:coreProperties>
</file>