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9" r:id="rId4"/>
    <p:sldId id="328" r:id="rId5"/>
    <p:sldId id="360" r:id="rId6"/>
    <p:sldId id="333" r:id="rId7"/>
    <p:sldId id="339" r:id="rId8"/>
    <p:sldId id="372" r:id="rId9"/>
    <p:sldId id="335" r:id="rId10"/>
    <p:sldId id="340" r:id="rId11"/>
    <p:sldId id="366" r:id="rId12"/>
    <p:sldId id="367" r:id="rId13"/>
    <p:sldId id="338" r:id="rId14"/>
    <p:sldId id="341" r:id="rId15"/>
    <p:sldId id="368" r:id="rId16"/>
    <p:sldId id="369" r:id="rId17"/>
    <p:sldId id="370" r:id="rId18"/>
    <p:sldId id="373" r:id="rId19"/>
    <p:sldId id="375" r:id="rId20"/>
    <p:sldId id="380" r:id="rId21"/>
    <p:sldId id="344" r:id="rId22"/>
    <p:sldId id="350" r:id="rId23"/>
    <p:sldId id="358" r:id="rId24"/>
    <p:sldId id="381" r:id="rId25"/>
    <p:sldId id="364" r:id="rId26"/>
    <p:sldId id="365" r:id="rId27"/>
    <p:sldId id="363" r:id="rId28"/>
    <p:sldId id="371" r:id="rId29"/>
    <p:sldId id="327" r:id="rId30"/>
    <p:sldId id="376" r:id="rId31"/>
    <p:sldId id="379" r:id="rId32"/>
    <p:sldId id="37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66"/>
    <a:srgbClr val="D7EA22"/>
    <a:srgbClr val="FF000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81" d="100"/>
          <a:sy n="81" d="100"/>
        </p:scale>
        <p:origin x="49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A18658-3982-4C08-ABD1-27F93C6AB01D}" type="datetimeFigureOut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512309-ADF2-422F-BD5C-80776B5EDF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1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B0E72F-23CE-439E-AAEE-BE668F3140A9}" type="datetimeFigureOut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252152F-E176-48A7-BCDE-F116EFF007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A0CB48-A74A-461B-AD0A-0109787760F1}" type="slidenum">
              <a:rPr lang="he-IL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596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764F07-FA99-4DDA-A998-EB464AE5229F}" type="slidenum">
              <a:rPr lang="he-IL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167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D8D9A6-2338-4E20-88DD-7A7FE695B0F0}" type="slidenum">
              <a:rPr lang="he-IL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09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97DAC3-7939-4C4F-9B49-80F1516751F1}" type="slidenum">
              <a:rPr lang="he-IL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755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0715B-F30B-4BE6-AE9A-436C320CCE9F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1B3AA-20E6-49DA-80F5-DF6F171E12B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B605D-79F3-4926-9068-ED5168AACBA4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290DE-ABF9-4515-A49A-C51F8DC0C4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8D85F-FBBA-47B0-A6AC-D62B950B0076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2452A-07ED-4318-8341-FF0A639032A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A407-DAE2-43DA-AC74-EBD2E8CCFA33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5FB2-F215-4B25-B826-3F479B6411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F95F-B48D-4FE0-9F3E-CF549BA79FA3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F5521-22C9-417D-9317-84257564A5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044B-3E45-4D25-9B65-089FD85994AB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86952-B7E8-45BB-896F-A378D7101B8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60F1-1D5C-409E-8BB8-9AE77B76B26D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68E46-DFB7-4B04-8B07-418F0421024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90753-59CA-420F-9619-B77C87587587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3A00-CD83-47A4-B638-41D23D905C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B59A6-33BC-4916-B2A3-37556966E58F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B59DC-764E-4F00-87CC-70A6D65D504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20E0E-9047-4D72-9B2C-696921ED20E6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D6923-E230-411F-AC62-29BE7B8EC5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99EE6-2E38-4FA8-8D5B-B44453D588B7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59833-4CF1-4407-A5A6-0C98AEF171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F90D6-0723-4DC3-9755-F814014F3AA2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B7A59-4A61-4A53-BA25-8BB721DDB33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96AEECCA-D25B-4FD8-8489-0707F250E355}" type="datetime1">
              <a:rPr lang="en-US"/>
              <a:pPr>
                <a:defRPr/>
              </a:pPr>
              <a:t>1/10/2018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BC30DC-C2C4-4279-A67C-E6745C0825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הקצאות דינאמיות</a:t>
            </a:r>
            <a:endParaRPr 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pPr algn="r"/>
            <a:r>
              <a:rPr lang="en-US" smtClean="0"/>
              <a:t>delete</a:t>
            </a:r>
            <a:r>
              <a:rPr lang="he-IL" smtClean="0"/>
              <a:t> – שחרור זיכרון</a:t>
            </a:r>
            <a:endParaRPr lang="en-US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629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6134" name="Group 6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410200" y="1676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96000" y="3048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6153" name="Group 25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225" name="Group 97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184" name="Group 56"/>
          <p:cNvGraphicFramePr>
            <a:graphicFrameLocks noGrp="1"/>
          </p:cNvGraphicFramePr>
          <p:nvPr/>
        </p:nvGraphicFramePr>
        <p:xfrm>
          <a:off x="5943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233" name="Group 105"/>
          <p:cNvGraphicFramePr>
            <a:graphicFrameLocks noGrp="1"/>
          </p:cNvGraphicFramePr>
          <p:nvPr/>
        </p:nvGraphicFramePr>
        <p:xfrm>
          <a:off x="6096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8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DD1B947-ED22-4962-BF0F-DF1B12A5FF41}" type="slidenum">
              <a:rPr lang="he-IL" sz="1000">
                <a:latin typeface="Verdana" pitchFamily="34" charset="0"/>
              </a:rPr>
              <a:pPr algn="r" rtl="1"/>
              <a:t>10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7056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size, *arr;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"Please enter the size of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cin &gt;&gt; size;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arr = new  int[size];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if (!arr) </a:t>
            </a:r>
            <a:r>
              <a:rPr lang="en-US" sz="1400" noProof="1" smtClean="0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"ERROR! Out of memory!\n";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"Values in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</a:t>
            </a:r>
            <a:r>
              <a:rPr lang="en-US" sz="1400" smtClean="0"/>
              <a:t>*(</a:t>
            </a:r>
            <a:r>
              <a:rPr lang="en-US" sz="1400" noProof="1" smtClean="0"/>
              <a:t>arr</a:t>
            </a:r>
            <a:r>
              <a:rPr lang="en-US" sz="1400" smtClean="0"/>
              <a:t>+</a:t>
            </a:r>
            <a:r>
              <a:rPr lang="en-US" sz="1400" noProof="1" smtClean="0"/>
              <a:t>i</a:t>
            </a:r>
            <a:r>
              <a:rPr lang="en-US" sz="1400" smtClean="0"/>
              <a:t>)</a:t>
            </a:r>
            <a:r>
              <a:rPr lang="en-US" sz="1400" noProof="1" smtClean="0"/>
              <a:t> &lt;&lt; “ “;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009900"/>
                </a:solidFill>
              </a:rPr>
              <a:t>//*(arr+i) == arr[i]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"\nPlease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"Values in the array: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endl;</a:t>
            </a:r>
            <a:endParaRPr lang="en-US" sz="14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delete  []arr;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61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7613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613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7613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7613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76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76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613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76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תזכורת: החזרת מערך מפונקציה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ראינו כי כאשר מעבירים מערך לפונקציה, מעבירים רק את כתובת ההתחלה שלו, ולא עותק של כל המערך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ובאופן דומה, כאשר מחזירים מערך שהוגדר בפונקציה, חוזרת כתובת ההתחלה שלו, ולא עותק של כל המערך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u="sng" smtClean="0"/>
              <a:t>הבעייתיות:</a:t>
            </a:r>
            <a:r>
              <a:rPr lang="he-IL" smtClean="0"/>
              <a:t> כאשר יוצאים מהפונקציה שטח הזיכרון שלה משתחרר ויש לנו מצביע לזיכרון שנמחק...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u="sng" smtClean="0"/>
              <a:t>הפתרון:</a:t>
            </a:r>
            <a:r>
              <a:rPr lang="he-IL" smtClean="0"/>
              <a:t> הקצאה דינאמית</a:t>
            </a:r>
            <a:endParaRPr lang="en-US" u="sng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8DFD783-2018-4FDD-AF75-EC28590D3804}" type="slidenum">
              <a:rPr lang="he-IL" smtClean="0"/>
              <a:pPr algn="r" rtl="1"/>
              <a:t>11</a:t>
            </a:fld>
            <a:endParaRPr lang="he-IL" smtClean="0"/>
          </a:p>
          <a:p>
            <a:pPr algn="r" rtl="1"/>
            <a:r>
              <a:rPr lang="en-US" smtClean="0"/>
              <a:t>© Keren Kalif</a:t>
            </a:r>
          </a:p>
          <a:p>
            <a:pPr algn="r" rt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תזכורת: הבעייתיות בהחזרת מערך מפונקציה - דוגמא</a:t>
            </a:r>
            <a:endParaRPr 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 SIZE = 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int* readArray()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int* 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arr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"The array is: 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124200" y="3505200"/>
            <a:ext cx="5943600" cy="914400"/>
          </a:xfrm>
          <a:prstGeom prst="wedgeRectCallout">
            <a:avLst>
              <a:gd name="adj1" fmla="val -71954"/>
              <a:gd name="adj2" fmla="val -4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הקומפיילר נותן </a:t>
            </a:r>
            <a:r>
              <a:rPr lang="en-US" b="1">
                <a:solidFill>
                  <a:schemeClr val="bg1"/>
                </a:solidFill>
              </a:rPr>
              <a:t>warning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 rtl="1"/>
            <a:r>
              <a:rPr lang="en-US" b="1" noProof="1">
                <a:solidFill>
                  <a:schemeClr val="bg1"/>
                </a:solidFill>
              </a:rPr>
              <a:t>returning address of local variable or temporary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שפירושה שאנחנו מחזירים כתובת למשתנה בזיכרון שישתחרר</a:t>
            </a:r>
          </a:p>
          <a:p>
            <a:pPr algn="ctr" rtl="1"/>
            <a:endParaRPr lang="he-IL" b="1">
              <a:solidFill>
                <a:schemeClr val="bg1"/>
              </a:solidFill>
            </a:endParaRPr>
          </a:p>
          <a:p>
            <a:pPr algn="ctr" rtl="1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943600" y="6248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867400" y="30749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readArray</a:t>
            </a:r>
          </a:p>
        </p:txBody>
      </p:sp>
      <p:graphicFrame>
        <p:nvGraphicFramePr>
          <p:cNvPr id="123969" name="Group 65"/>
          <p:cNvGraphicFramePr>
            <a:graphicFrameLocks noGrp="1"/>
          </p:cNvGraphicFramePr>
          <p:nvPr/>
        </p:nvGraphicFramePr>
        <p:xfrm>
          <a:off x="6553200" y="1676400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32" name="Group 128"/>
          <p:cNvGraphicFramePr>
            <a:graphicFrameLocks noGrp="1"/>
          </p:cNvGraphicFramePr>
          <p:nvPr/>
        </p:nvGraphicFramePr>
        <p:xfrm>
          <a:off x="6629400" y="5518150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3733800" y="4648200"/>
            <a:ext cx="2514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לעולם לא נחזיר מפונקציה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כתובת של משתנה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שהוגדר בה מקומית!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71" name="Text Box 67"/>
          <p:cNvSpPr txBox="1">
            <a:spLocks noChangeArrowheads="1"/>
          </p:cNvSpPr>
          <p:nvPr/>
        </p:nvSpPr>
        <p:spPr bwMode="auto">
          <a:xfrm>
            <a:off x="1219200" y="48006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readArray();</a:t>
            </a:r>
          </a:p>
        </p:txBody>
      </p:sp>
      <p:graphicFrame>
        <p:nvGraphicFramePr>
          <p:cNvPr id="123995" name="Group 91"/>
          <p:cNvGraphicFramePr>
            <a:graphicFrameLocks noGrp="1"/>
          </p:cNvGraphicFramePr>
          <p:nvPr/>
        </p:nvGraphicFramePr>
        <p:xfrm>
          <a:off x="6553200" y="1676400"/>
          <a:ext cx="2362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48" name="Group 144"/>
          <p:cNvGraphicFramePr>
            <a:graphicFrameLocks noGrp="1"/>
          </p:cNvGraphicFramePr>
          <p:nvPr/>
        </p:nvGraphicFramePr>
        <p:xfrm>
          <a:off x="6629400" y="5518150"/>
          <a:ext cx="2362200" cy="731520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0"/>
            <a:ext cx="2133600" cy="457200"/>
          </a:xfrm>
          <a:noFill/>
        </p:spPr>
        <p:txBody>
          <a:bodyPr/>
          <a:lstStyle/>
          <a:p>
            <a:pPr rtl="1"/>
            <a:fld id="{B4C5195A-F734-454C-ADC8-45D5C688ABD1}" type="slidenum">
              <a:rPr lang="he-IL" smtClean="0"/>
              <a:pPr rtl="1"/>
              <a:t>12</a:t>
            </a:fld>
            <a:endParaRPr lang="he-IL" smtClean="0"/>
          </a:p>
          <a:p>
            <a:pPr rtl="1"/>
            <a:r>
              <a:rPr lang="en-US" smtClean="0"/>
              <a:t>© Keren Kalif</a:t>
            </a:r>
          </a:p>
          <a:p>
            <a:pPr rtl="1"/>
            <a:endParaRPr lang="en-US" smtClean="0"/>
          </a:p>
        </p:txBody>
      </p:sp>
      <p:pic>
        <p:nvPicPr>
          <p:cNvPr id="14414" name="Picture 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47863"/>
            <a:ext cx="37338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/>
      <p:bldP spid="123911" grpId="1"/>
      <p:bldP spid="123970" grpId="0" animBg="1"/>
      <p:bldP spid="1239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1375"/>
            <a:ext cx="8229600" cy="1139825"/>
          </a:xfrm>
        </p:spPr>
        <p:txBody>
          <a:bodyPr/>
          <a:lstStyle/>
          <a:p>
            <a:pPr algn="r"/>
            <a:r>
              <a:rPr lang="he-IL" sz="4000" smtClean="0"/>
              <a:t>הפתרון: הקצאת </a:t>
            </a:r>
            <a:br>
              <a:rPr lang="he-IL" sz="4000" smtClean="0"/>
            </a:br>
            <a:r>
              <a:rPr lang="he-IL" sz="4000" smtClean="0"/>
              <a:t>המערך דינאמית</a:t>
            </a:r>
            <a:br>
              <a:rPr lang="he-IL" sz="4000" smtClean="0"/>
            </a:br>
            <a:endParaRPr lang="en-US" sz="400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const  int  SIZE = 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int* buildArray()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int* arr = new  int[SIZE];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if (!arr)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 cout &lt;&lt; "ERROR! Not enough memory!\n";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 return;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return 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 *arr,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arr =</a:t>
            </a:r>
            <a:endParaRPr lang="he-IL" sz="1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"Values in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arr[i] &lt;&lt; “ “;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delete  []arr;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3124200" y="4953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733800" y="6338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4087" name="Group 7"/>
          <p:cNvGraphicFramePr>
            <a:graphicFrameLocks noGrp="1"/>
          </p:cNvGraphicFramePr>
          <p:nvPr/>
        </p:nvGraphicFramePr>
        <p:xfrm>
          <a:off x="6172200" y="54403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18" name="Group 138"/>
          <p:cNvGraphicFramePr>
            <a:graphicFrameLocks noGrp="1"/>
          </p:cNvGraphicFramePr>
          <p:nvPr/>
        </p:nvGraphicFramePr>
        <p:xfrm>
          <a:off x="3581400" y="5105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138" name="Text Box 58"/>
          <p:cNvSpPr txBox="1">
            <a:spLocks noChangeArrowheads="1"/>
          </p:cNvSpPr>
          <p:nvPr/>
        </p:nvSpPr>
        <p:spPr bwMode="auto">
          <a:xfrm>
            <a:off x="1066800" y="4764088"/>
            <a:ext cx="22098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noProof="1">
                <a:latin typeface="Verdana" pitchFamily="34" charset="0"/>
              </a:rPr>
              <a:t>buildArray();</a:t>
            </a:r>
            <a:endParaRPr lang="en-US" sz="1400">
              <a:latin typeface="Verdana" pitchFamily="34" charset="0"/>
            </a:endParaRPr>
          </a:p>
        </p:txBody>
      </p:sp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74140" name="Group 60"/>
          <p:cNvGraphicFramePr>
            <a:graphicFrameLocks noGrp="1"/>
          </p:cNvGraphicFramePr>
          <p:nvPr/>
        </p:nvGraphicFramePr>
        <p:xfrm>
          <a:off x="6096000" y="37639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58" name="Group 78"/>
          <p:cNvGraphicFramePr>
            <a:graphicFrameLocks noGrp="1"/>
          </p:cNvGraphicFramePr>
          <p:nvPr/>
        </p:nvGraphicFramePr>
        <p:xfrm>
          <a:off x="6096000" y="37639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26" name="Group 146"/>
          <p:cNvGraphicFramePr>
            <a:graphicFrameLocks noGrp="1"/>
          </p:cNvGraphicFramePr>
          <p:nvPr/>
        </p:nvGraphicFramePr>
        <p:xfrm>
          <a:off x="3581400" y="5105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190" name="Group 110"/>
          <p:cNvGraphicFramePr>
            <a:graphicFrameLocks noGrp="1"/>
          </p:cNvGraphicFramePr>
          <p:nvPr/>
        </p:nvGraphicFramePr>
        <p:xfrm>
          <a:off x="6172200" y="5440363"/>
          <a:ext cx="2743200" cy="732473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08" name="AutoShape 128"/>
          <p:cNvSpPr>
            <a:spLocks noChangeArrowheads="1"/>
          </p:cNvSpPr>
          <p:nvPr/>
        </p:nvSpPr>
        <p:spPr bwMode="auto">
          <a:xfrm>
            <a:off x="5029200" y="1524000"/>
            <a:ext cx="4114800" cy="1828800"/>
          </a:xfrm>
          <a:prstGeom prst="wedgeRectCallout">
            <a:avLst>
              <a:gd name="adj1" fmla="val -131361"/>
              <a:gd name="adj2" fmla="val 51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אם אנחנו יוצאים מפונקציה שהקצתה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דינאמית ולא שחררה, חובה להחזיר את כתובת ההתחלה של ההקצאה, כדי שנוכל לשחרר אותה בהמשך!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אחרת כאשר נצא מהפונקציה כבר לא יהיה משתנה שיכיל את מיקום ההקצאה!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459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17894C1-892D-4CD2-92EA-DB9D2C69A7E3}" type="slidenum">
              <a:rPr lang="he-IL" sz="1000">
                <a:latin typeface="Verdana" pitchFamily="34" charset="0"/>
              </a:rPr>
              <a:pPr algn="r" rtl="1"/>
              <a:t>13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40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408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40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7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7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174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7408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7408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174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174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74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7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74138" grpId="1"/>
      <p:bldP spid="2" grpId="0"/>
      <p:bldP spid="2" grpId="1"/>
      <p:bldP spid="174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הקצאה בתוך פונקציה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אחריות שלנו כמתכנתים לשחרר את כל הזיכרון שהקצינו</a:t>
            </a:r>
          </a:p>
          <a:p>
            <a:endParaRPr lang="he-IL" smtClean="0"/>
          </a:p>
          <a:p>
            <a:r>
              <a:rPr lang="he-IL" smtClean="0"/>
              <a:t>יש לשים לב בייחוד במקרים בהם ההקצאה מתבצעת בפונקציה אחת, והשחרור צריך להיות בפונקציה אחרת!</a:t>
            </a:r>
            <a:endParaRPr 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66BD4985-89B3-4A47-9072-EDC29542F971}" type="slidenum">
              <a:rPr lang="he-IL" sz="1000">
                <a:latin typeface="Verdana" pitchFamily="34" charset="0"/>
              </a:rPr>
              <a:pPr algn="r" rtl="1"/>
              <a:t>14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</a:t>
            </a:r>
            <a:r>
              <a:rPr lang="en-US" smtClean="0"/>
              <a:t>by pointer</a:t>
            </a:r>
            <a:endParaRPr lang="he-IL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למדנו שפונקציה יכולה להחזיר ערכים ע"י קבלת כתובת לעדכון התשובה</a:t>
            </a:r>
          </a:p>
          <a:p>
            <a:r>
              <a:rPr lang="he-IL" smtClean="0"/>
              <a:t>למשל:</a:t>
            </a:r>
          </a:p>
          <a:p>
            <a:pPr algn="l" rtl="0">
              <a:buFont typeface="Wingdings" pitchFamily="2" charset="2"/>
              <a:buNone/>
            </a:pPr>
            <a:r>
              <a:rPr lang="en-US" b="1" smtClean="0"/>
              <a:t>int</a:t>
            </a:r>
            <a:r>
              <a:rPr lang="en-US" smtClean="0"/>
              <a:t> getSum(int arr[], int size);</a:t>
            </a:r>
          </a:p>
          <a:p>
            <a:r>
              <a:rPr lang="he-IL" smtClean="0"/>
              <a:t>לעומת: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void getSum(int arr[], int size, </a:t>
            </a:r>
            <a:r>
              <a:rPr lang="en-US" b="1" smtClean="0"/>
              <a:t>int* sum</a:t>
            </a:r>
            <a:r>
              <a:rPr lang="en-US" smtClean="0"/>
              <a:t>);</a:t>
            </a:r>
          </a:p>
          <a:p>
            <a:endParaRPr lang="he-IL" smtClean="0"/>
          </a:p>
          <a:p>
            <a:r>
              <a:rPr lang="he-IL" smtClean="0"/>
              <a:t>באותו אופן ניתן גם להחזיר מערך שייוצר בתוך הפונקציה</a:t>
            </a:r>
          </a:p>
          <a:p>
            <a:pPr lvl="1"/>
            <a:r>
              <a:rPr lang="he-IL" smtClean="0"/>
              <a:t>לא לשכוח להעביר את המערך כ- **</a:t>
            </a:r>
            <a:endParaRPr lang="en-US" smtClean="0"/>
          </a:p>
          <a:p>
            <a:endParaRPr lang="he-IL" smtClean="0"/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CF1E88E-D83D-422E-9FD6-C133B4F71727}" type="slidenum">
              <a:rPr lang="he-IL" sz="1000">
                <a:latin typeface="Verdana" pitchFamily="34" charset="0"/>
              </a:rPr>
              <a:pPr algn="r" rtl="1"/>
              <a:t>15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</a:t>
            </a:r>
            <a:br>
              <a:rPr lang="he-IL" smtClean="0"/>
            </a:br>
            <a:r>
              <a:rPr lang="en-US" smtClean="0"/>
              <a:t> by pointer </a:t>
            </a:r>
            <a:r>
              <a:rPr lang="he-IL" smtClean="0"/>
              <a:t> - 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7391400" cy="6816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70C0"/>
                </a:solidFill>
              </a:rPr>
              <a:t>void</a:t>
            </a:r>
            <a:r>
              <a:rPr lang="en-US" sz="1400" smtClean="0"/>
              <a:t> buildArray(</a:t>
            </a:r>
            <a:r>
              <a:rPr lang="en-US" sz="1400" smtClean="0">
                <a:solidFill>
                  <a:srgbClr val="0070C0"/>
                </a:solidFill>
              </a:rPr>
              <a:t>int* arr</a:t>
            </a:r>
            <a:r>
              <a:rPr lang="en-US" sz="1400" smtClean="0"/>
              <a:t>, int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{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arr = new int[size];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if (!arr)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"ERROR! Not enough memory!\n”;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return;</a:t>
            </a:r>
            <a:endParaRPr lang="en-US" sz="1400" smtClean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arr[i] = i+1;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{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int size, *arr</a:t>
            </a:r>
            <a:r>
              <a:rPr lang="en-US" sz="1400" smtClean="0">
                <a:solidFill>
                  <a:srgbClr val="0070C0"/>
                </a:solidFill>
              </a:rPr>
              <a:t>=NULL</a:t>
            </a:r>
            <a:r>
              <a:rPr lang="en-US" sz="140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"Please enter the size of the array: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cin &gt;&gt; size;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buildArray(</a:t>
            </a:r>
            <a:r>
              <a:rPr lang="en-US" sz="1400" smtClean="0">
                <a:solidFill>
                  <a:srgbClr val="0070C0"/>
                </a:solidFill>
              </a:rPr>
              <a:t>arr</a:t>
            </a:r>
            <a:r>
              <a:rPr lang="en-US" sz="1400" smtClean="0"/>
              <a:t>, 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"Values in the array: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arr[i] &lt;&lt; “ “;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delete  []arr;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}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0EA6EA4-FAFB-48C8-A1AC-3B5AB66BC221}" type="slidenum">
              <a:rPr lang="he-IL" sz="1000">
                <a:latin typeface="Verdana" pitchFamily="34" charset="0"/>
              </a:rPr>
              <a:pPr algn="r" rtl="1"/>
              <a:t>16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6096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05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3" name="Group 60"/>
          <p:cNvGraphicFramePr>
            <a:graphicFrameLocks noGrp="1"/>
          </p:cNvGraphicFramePr>
          <p:nvPr/>
        </p:nvGraphicFramePr>
        <p:xfrm>
          <a:off x="6096000" y="35052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60"/>
          <p:cNvGraphicFramePr>
            <a:graphicFrameLocks noGrp="1"/>
          </p:cNvGraphicFramePr>
          <p:nvPr/>
        </p:nvGraphicFramePr>
        <p:xfrm>
          <a:off x="6096000" y="35052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3505200" y="6096000"/>
            <a:ext cx="2286000" cy="381000"/>
          </a:xfrm>
          <a:prstGeom prst="wedgeRectCallout">
            <a:avLst>
              <a:gd name="adj1" fmla="val -92731"/>
              <a:gd name="adj2" fmla="val -92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פה התוכנית תעוף...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2" grpId="0"/>
      <p:bldP spid="12" grpId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</a:t>
            </a:r>
            <a:br>
              <a:rPr lang="he-IL" smtClean="0"/>
            </a:br>
            <a:r>
              <a:rPr lang="en-US" smtClean="0"/>
              <a:t> by pointer </a:t>
            </a:r>
            <a:r>
              <a:rPr lang="he-IL" smtClean="0"/>
              <a:t> - התיקון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4675"/>
            <a:ext cx="7391400" cy="6816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buildArray(int*</a:t>
            </a:r>
            <a:r>
              <a:rPr lang="en-US" sz="1400" smtClean="0">
                <a:solidFill>
                  <a:schemeClr val="accent1"/>
                </a:solidFill>
              </a:rPr>
              <a:t>*</a:t>
            </a:r>
            <a:r>
              <a:rPr lang="en-US" sz="1400" smtClean="0"/>
              <a:t> arr, int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400" smtClean="0">
                <a:solidFill>
                  <a:schemeClr val="accent1"/>
                </a:solidFill>
              </a:rPr>
              <a:t>*</a:t>
            </a:r>
            <a:r>
              <a:rPr lang="en-US" sz="1400" smtClean="0"/>
              <a:t>arr = new  int[size];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if (!</a:t>
            </a:r>
            <a:r>
              <a:rPr lang="en-US" sz="1400" smtClean="0">
                <a:solidFill>
                  <a:schemeClr val="accent1"/>
                </a:solidFill>
              </a:rPr>
              <a:t>*</a:t>
            </a:r>
            <a:r>
              <a:rPr lang="en-US" sz="1400" smtClean="0"/>
              <a:t>arr)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"ERROR! Not enough memory!\n”;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return;</a:t>
            </a:r>
            <a:endParaRPr lang="en-US" sz="1400" smtClean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</a:t>
            </a:r>
            <a:r>
              <a:rPr lang="en-US" sz="1400" smtClean="0">
                <a:solidFill>
                  <a:schemeClr val="accent1"/>
                </a:solidFill>
              </a:rPr>
              <a:t>(*</a:t>
            </a:r>
            <a:r>
              <a:rPr lang="en-US" sz="1400" smtClean="0"/>
              <a:t>arr</a:t>
            </a:r>
            <a:r>
              <a:rPr lang="en-US" sz="1400" smtClean="0">
                <a:solidFill>
                  <a:schemeClr val="accent1"/>
                </a:solidFill>
              </a:rPr>
              <a:t>)</a:t>
            </a:r>
            <a:r>
              <a:rPr lang="en-US" sz="1400" smtClean="0"/>
              <a:t>[i] = i+1;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{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int size, *arr=NULL;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"Please enter the size of the array: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cin &gt;&gt; size;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buildArray(</a:t>
            </a:r>
            <a:r>
              <a:rPr lang="en-US" sz="1400" smtClean="0">
                <a:solidFill>
                  <a:srgbClr val="0070C0"/>
                </a:solidFill>
              </a:rPr>
              <a:t>&amp;</a:t>
            </a:r>
            <a:r>
              <a:rPr lang="en-US" sz="1400" smtClean="0"/>
              <a:t>arr, 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"Values in the array: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arr[i] &lt;&lt; “ “;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delete  []arr;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}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</p:txBody>
      </p:sp>
      <p:sp>
        <p:nvSpPr>
          <p:cNvPr id="19461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4082D09-2E7C-4778-A2FE-6DDF5A55D06A}" type="slidenum">
              <a:rPr lang="he-IL" sz="1000">
                <a:latin typeface="Verdana" pitchFamily="34" charset="0"/>
              </a:rPr>
              <a:pPr algn="r" rtl="1"/>
              <a:t>17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6096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05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3" name="Group 60"/>
          <p:cNvGraphicFramePr>
            <a:graphicFrameLocks noGrp="1"/>
          </p:cNvGraphicFramePr>
          <p:nvPr/>
        </p:nvGraphicFramePr>
        <p:xfrm>
          <a:off x="6096000" y="347345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</a:t>
            </a:r>
            <a:r>
              <a:rPr lang="en-US" smtClean="0"/>
              <a:t>by ref</a:t>
            </a:r>
            <a:endParaRPr lang="he-IL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/>
              <a:t>למדנו שפונקציה יכולה להחזיר ערכים ע"י קבלת פרמטר </a:t>
            </a:r>
            <a:r>
              <a:rPr lang="en-US" smtClean="0"/>
              <a:t>by ref</a:t>
            </a:r>
            <a:r>
              <a:rPr lang="he-IL" smtClean="0"/>
              <a:t> שיעדכן את התשובה</a:t>
            </a:r>
          </a:p>
          <a:p>
            <a:r>
              <a:rPr lang="he-IL" smtClean="0"/>
              <a:t>למשל:</a:t>
            </a:r>
          </a:p>
          <a:p>
            <a:pPr algn="l" rtl="0">
              <a:buFont typeface="Wingdings" pitchFamily="2" charset="2"/>
              <a:buNone/>
            </a:pPr>
            <a:r>
              <a:rPr lang="en-US" b="1" smtClean="0"/>
              <a:t>int</a:t>
            </a:r>
            <a:r>
              <a:rPr lang="en-US" smtClean="0"/>
              <a:t> getSum(int arr[], int size);</a:t>
            </a:r>
          </a:p>
          <a:p>
            <a:r>
              <a:rPr lang="he-IL" smtClean="0"/>
              <a:t>לעומת:</a:t>
            </a:r>
          </a:p>
          <a:p>
            <a:pPr algn="l" rtl="0">
              <a:buFont typeface="Wingdings" pitchFamily="2" charset="2"/>
              <a:buNone/>
            </a:pPr>
            <a:r>
              <a:rPr lang="en-US" smtClean="0"/>
              <a:t>void getSum(int arr[], int size, </a:t>
            </a:r>
            <a:r>
              <a:rPr lang="en-US" b="1" smtClean="0"/>
              <a:t>int</a:t>
            </a:r>
            <a:r>
              <a:rPr lang="he-IL" b="1" smtClean="0"/>
              <a:t>&amp;</a:t>
            </a:r>
            <a:r>
              <a:rPr lang="en-US" b="1" smtClean="0"/>
              <a:t> sum</a:t>
            </a:r>
            <a:r>
              <a:rPr lang="en-US" smtClean="0"/>
              <a:t>);</a:t>
            </a:r>
          </a:p>
          <a:p>
            <a:endParaRPr lang="he-IL" smtClean="0"/>
          </a:p>
          <a:p>
            <a:r>
              <a:rPr lang="he-IL" smtClean="0"/>
              <a:t>באותו אופן ניתן גם להחזיר מערך שייוצר בתוך הפונקציה</a:t>
            </a:r>
          </a:p>
          <a:p>
            <a:pPr lvl="1"/>
            <a:r>
              <a:rPr lang="he-IL" smtClean="0"/>
              <a:t>לא לשכוח להעביר את המערך כ- </a:t>
            </a:r>
            <a:r>
              <a:rPr lang="en-US" smtClean="0"/>
              <a:t>&amp;</a:t>
            </a:r>
            <a:r>
              <a:rPr lang="he-IL" smtClean="0"/>
              <a:t>*</a:t>
            </a:r>
            <a:endParaRPr lang="en-US" smtClean="0"/>
          </a:p>
          <a:p>
            <a:endParaRPr lang="he-IL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9917AFD-0657-4EAF-896F-380E2F741004}" type="slidenum">
              <a:rPr lang="he-IL" sz="1000">
                <a:latin typeface="Verdana" pitchFamily="34" charset="0"/>
              </a:rPr>
              <a:pPr algn="r" rtl="1"/>
              <a:t>18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</a:t>
            </a:r>
            <a:br>
              <a:rPr lang="he-IL" smtClean="0"/>
            </a:br>
            <a:r>
              <a:rPr lang="en-US" smtClean="0"/>
              <a:t> by ref</a:t>
            </a:r>
            <a:r>
              <a:rPr lang="he-IL" smtClean="0"/>
              <a:t>- התיקון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7391400" cy="6816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buildArray(int*</a:t>
            </a:r>
            <a:r>
              <a:rPr lang="en-US" sz="1400" smtClean="0">
                <a:solidFill>
                  <a:schemeClr val="accent1"/>
                </a:solidFill>
              </a:rPr>
              <a:t>&amp;</a:t>
            </a:r>
            <a:r>
              <a:rPr lang="en-US" sz="1400" smtClean="0"/>
              <a:t> arr, int size)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}</a:t>
            </a:r>
            <a:endParaRPr lang="en-US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arr = new  int[size];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if (!arr)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"ERROR! Not enough memory!\n”;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return;</a:t>
            </a:r>
            <a:endParaRPr lang="en-US" sz="1400" smtClean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arr[i] = i+1;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{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int size, *arr=NULL;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4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"Please enter the size of the array: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cin &gt;&gt; size;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buildArray(arr, size);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"Values in the array: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400" smtClean="0"/>
              <a:t>	for (int 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	cout &lt;&lt; arr[i] &lt;&lt; “ “;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cout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	delete  []arr;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/>
              <a:t>}</a:t>
            </a: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400" smtClean="0"/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2231613-1CCA-4AAA-92B8-CECD61BC9985}" type="slidenum">
              <a:rPr lang="he-IL" sz="1000">
                <a:latin typeface="Verdana" pitchFamily="34" charset="0"/>
              </a:rPr>
              <a:pPr algn="r" rtl="1"/>
              <a:t>19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6781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6096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05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6172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buildArray</a:t>
            </a:r>
          </a:p>
        </p:txBody>
      </p:sp>
      <p:graphicFrame>
        <p:nvGraphicFramePr>
          <p:cNvPr id="13" name="Group 60"/>
          <p:cNvGraphicFramePr>
            <a:graphicFrameLocks noGrp="1"/>
          </p:cNvGraphicFramePr>
          <p:nvPr/>
        </p:nvGraphicFramePr>
        <p:xfrm>
          <a:off x="6096000" y="347345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6553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"/>
          <p:cNvGraphicFramePr>
            <a:graphicFrameLocks noGrp="1"/>
          </p:cNvGraphicFramePr>
          <p:nvPr/>
        </p:nvGraphicFramePr>
        <p:xfrm>
          <a:off x="6096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Curved Right Arrow 18"/>
          <p:cNvSpPr>
            <a:spLocks noChangeArrowheads="1"/>
          </p:cNvSpPr>
          <p:nvPr/>
        </p:nvSpPr>
        <p:spPr bwMode="auto">
          <a:xfrm>
            <a:off x="5715000" y="4419600"/>
            <a:ext cx="304800" cy="1295400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/>
      <p:bldP spid="12" grpId="0"/>
      <p:bldP spid="12" grpId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להקצאות דינאמיות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מהי הקצאה דינאמית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יצירת מערך בגודל שאינו ידוע מראש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הקצאת מערך של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הגדלת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</a:t>
            </a:r>
            <a:r>
              <a:rPr lang="en-US" smtClean="0"/>
              <a:t>strdup</a:t>
            </a:r>
            <a:endParaRPr lang="he-IL" smtClean="0"/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EE50DD4-AC8B-445B-8A09-890EC8ACC075}" type="slidenum">
              <a:rPr lang="he-IL" sz="1000">
                <a:latin typeface="Verdana" pitchFamily="34" charset="0"/>
              </a:rPr>
              <a:pPr algn="r" rtl="1"/>
              <a:t>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כעת אנחנו יכולים לייצר מטריצה שבכל שורה יש מספר שונה של איברים</a:t>
            </a:r>
            <a:endParaRPr lang="en-US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הקצאת מערך של מערכים (1)</a:t>
            </a:r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915" y="2514600"/>
            <a:ext cx="48006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8524E0A-3F7C-43B9-95BD-150131387C80}" type="slidenum">
              <a:rPr lang="he-IL" sz="1000">
                <a:latin typeface="Verdana" pitchFamily="34" charset="0"/>
              </a:rPr>
              <a:pPr algn="r" rtl="1"/>
              <a:t>20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9480" y="3617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rows=3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09630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* sizes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68299" y="4117269"/>
          <a:ext cx="129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V="1">
            <a:off x="6858000" y="4096306"/>
            <a:ext cx="3048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180868" y="4122655"/>
          <a:ext cx="129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93435" y="4906229"/>
          <a:ext cx="8837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82"/>
                <a:gridCol w="441882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193437" y="5356444"/>
          <a:ext cx="129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99720" y="5798956"/>
          <a:ext cx="1715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20"/>
                <a:gridCol w="428920"/>
                <a:gridCol w="428920"/>
                <a:gridCol w="428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193435" y="4122655"/>
          <a:ext cx="129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93435" y="4122655"/>
          <a:ext cx="1295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393334" y="4919584"/>
          <a:ext cx="38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69334" y="484270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**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583834" y="4919584"/>
            <a:ext cx="609601" cy="16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583834" y="5351058"/>
            <a:ext cx="609601" cy="136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583834" y="5811739"/>
            <a:ext cx="6096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71251" y="4919584"/>
            <a:ext cx="322083" cy="7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77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 anchor="t"/>
          <a:lstStyle/>
          <a:p>
            <a:pPr algn="r"/>
            <a:r>
              <a:rPr lang="he-IL" smtClean="0"/>
              <a:t>הקצאת מערך של מערכים (2)</a:t>
            </a:r>
            <a:endParaRPr lang="en-US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76200"/>
            <a:ext cx="5676900" cy="77724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rows, **matrix, *sizes;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"Enter number of rows in the matrix: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cin &gt;&gt; rows;</a:t>
            </a:r>
          </a:p>
          <a:p>
            <a:pPr algn="l" rtl="0">
              <a:lnSpc>
                <a:spcPct val="80000"/>
              </a:lnSpc>
              <a:buNone/>
            </a:pPr>
            <a:r>
              <a:rPr lang="en-US" sz="1400" noProof="1" smtClean="0"/>
              <a:t>	sizes </a:t>
            </a:r>
            <a:r>
              <a:rPr lang="en-US" sz="1400" noProof="1"/>
              <a:t>= new int[rows]; </a:t>
            </a:r>
            <a:endParaRPr lang="he-IL" sz="1400" noProof="1" smtClean="0"/>
          </a:p>
          <a:p>
            <a:pPr algn="l" rtl="0">
              <a:lnSpc>
                <a:spcPct val="80000"/>
              </a:lnSpc>
              <a:buNone/>
            </a:pPr>
            <a:r>
              <a:rPr lang="he-IL" sz="1400" noProof="1"/>
              <a:t>	</a:t>
            </a:r>
            <a:r>
              <a:rPr lang="en-US" sz="1400" noProof="1" smtClean="0"/>
              <a:t>matrix = new  int*[rows];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</a:t>
            </a:r>
            <a:r>
              <a:rPr lang="en-US" sz="1400" dirty="0" smtClean="0"/>
              <a:t>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 </a:t>
            </a:r>
            <a:r>
              <a:rPr lang="en-US" sz="1400" noProof="1" smtClean="0"/>
              <a:t> </a:t>
            </a:r>
            <a:r>
              <a:rPr lang="en-US" sz="1400" dirty="0" smtClean="0"/>
              <a:t>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       )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cout &lt;&lt; "Enter size of row #“ &lt;&lt; i+1 &lt;&lt; “: 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cin &gt;&gt; sizes[i];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matrix[i] = new int[sizes[i]];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for (int  j=0 ; j &lt; sizes[i] ; j++)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</a:t>
            </a:r>
            <a:r>
              <a:rPr lang="en-US" sz="1400" dirty="0" err="1" smtClean="0"/>
              <a:t>cin</a:t>
            </a:r>
            <a:r>
              <a:rPr lang="en-US" sz="1400" dirty="0" smtClean="0"/>
              <a:t> &gt;&gt; </a:t>
            </a:r>
            <a:r>
              <a:rPr lang="en-US" sz="1400" noProof="1" smtClean="0"/>
              <a:t>matrix[i][j];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"The matrix is:\n”;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rows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 for (int  j=0 ; j &lt; sizes[i] ; j++)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</a:t>
            </a:r>
            <a:r>
              <a:rPr lang="en-US" sz="1400" noProof="1" smtClean="0"/>
              <a:t>cout &lt;&lt; matrix[i][j]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   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delete []sizes;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</a:t>
            </a:r>
            <a:r>
              <a:rPr lang="en-US" sz="1400" dirty="0" smtClean="0"/>
              <a:t>            </a:t>
            </a:r>
            <a:r>
              <a:rPr lang="en-US" sz="1400" noProof="1" smtClean="0"/>
              <a:t>;  </a:t>
            </a:r>
            <a:r>
              <a:rPr lang="en-US" sz="1400" dirty="0" smtClean="0"/>
              <a:t>              </a:t>
            </a:r>
            <a:r>
              <a:rPr lang="en-US" sz="1400" noProof="1" smtClean="0"/>
              <a:t> ; </a:t>
            </a:r>
            <a:r>
              <a:rPr lang="en-US" sz="1400" dirty="0" smtClean="0"/>
              <a:t>        )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    delete  []matrix[i];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delete  []matrix;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781800" y="3200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3733800" y="3810000"/>
            <a:ext cx="5334000" cy="3048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467600" y="649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80398" name="Group 174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91" name="Group 67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94" name="Group 70"/>
          <p:cNvGraphicFramePr>
            <a:graphicFrameLocks noGrp="1"/>
          </p:cNvGraphicFramePr>
          <p:nvPr/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2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44718"/>
              </p:ext>
            </p:extLst>
          </p:nvPr>
        </p:nvGraphicFramePr>
        <p:xfrm>
          <a:off x="6019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97" name="Group 173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99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45005"/>
              </p:ext>
            </p:extLst>
          </p:nvPr>
        </p:nvGraphicFramePr>
        <p:xfrm>
          <a:off x="6019800" y="1453757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425" name="Text Box 201"/>
          <p:cNvSpPr txBox="1">
            <a:spLocks noChangeArrowheads="1"/>
          </p:cNvSpPr>
          <p:nvPr/>
        </p:nvSpPr>
        <p:spPr bwMode="auto">
          <a:xfrm>
            <a:off x="990600" y="2209800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latin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</a:rPr>
              <a:t>i</a:t>
            </a:r>
            <a:r>
              <a:rPr lang="en-US" sz="1400" dirty="0">
                <a:latin typeface="Verdana" pitchFamily="34" charset="0"/>
              </a:rPr>
              <a:t>=0</a:t>
            </a:r>
          </a:p>
        </p:txBody>
      </p:sp>
      <p:sp>
        <p:nvSpPr>
          <p:cNvPr id="180426" name="Text Box 202"/>
          <p:cNvSpPr txBox="1">
            <a:spLocks noChangeArrowheads="1"/>
          </p:cNvSpPr>
          <p:nvPr/>
        </p:nvSpPr>
        <p:spPr bwMode="auto">
          <a:xfrm>
            <a:off x="1752600" y="2209800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 &lt; rows</a:t>
            </a:r>
          </a:p>
        </p:txBody>
      </p:sp>
      <p:sp>
        <p:nvSpPr>
          <p:cNvPr id="180427" name="Text Box 203"/>
          <p:cNvSpPr txBox="1">
            <a:spLocks noChangeArrowheads="1"/>
          </p:cNvSpPr>
          <p:nvPr/>
        </p:nvSpPr>
        <p:spPr bwMode="auto">
          <a:xfrm>
            <a:off x="2819400" y="2209800"/>
            <a:ext cx="114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i++</a:t>
            </a:r>
          </a:p>
        </p:txBody>
      </p:sp>
      <p:graphicFrame>
        <p:nvGraphicFramePr>
          <p:cNvPr id="180428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15515"/>
              </p:ext>
            </p:extLst>
          </p:nvPr>
        </p:nvGraphicFramePr>
        <p:xfrm>
          <a:off x="5997411" y="1458752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473" name="Group 249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63323"/>
              </p:ext>
            </p:extLst>
          </p:nvPr>
        </p:nvGraphicFramePr>
        <p:xfrm>
          <a:off x="5943600" y="3657600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2" name="Group 288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31" name="Group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4487"/>
              </p:ext>
            </p:extLst>
          </p:nvPr>
        </p:nvGraphicFramePr>
        <p:xfrm>
          <a:off x="5943600" y="3657600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46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00191"/>
              </p:ext>
            </p:extLst>
          </p:nvPr>
        </p:nvGraphicFramePr>
        <p:xfrm>
          <a:off x="5999768" y="1451221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72" name="Group 348"/>
          <p:cNvGraphicFramePr>
            <a:graphicFrameLocks noGrp="1"/>
          </p:cNvGraphicFramePr>
          <p:nvPr/>
        </p:nvGraphicFramePr>
        <p:xfrm>
          <a:off x="6629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29" name="Group 4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3896"/>
              </p:ext>
            </p:extLst>
          </p:nvPr>
        </p:nvGraphicFramePr>
        <p:xfrm>
          <a:off x="7162800" y="43878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10" name="Group 386"/>
          <p:cNvGraphicFramePr>
            <a:graphicFrameLocks noGrp="1"/>
          </p:cNvGraphicFramePr>
          <p:nvPr/>
        </p:nvGraphicFramePr>
        <p:xfrm>
          <a:off x="3886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30" name="Group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36416"/>
              </p:ext>
            </p:extLst>
          </p:nvPr>
        </p:nvGraphicFramePr>
        <p:xfrm>
          <a:off x="7162800" y="4370068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3" name="Group 5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51369"/>
              </p:ext>
            </p:extLst>
          </p:nvPr>
        </p:nvGraphicFramePr>
        <p:xfrm>
          <a:off x="6012730" y="1447800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75" name="Group 4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3801"/>
              </p:ext>
            </p:extLst>
          </p:nvPr>
        </p:nvGraphicFramePr>
        <p:xfrm>
          <a:off x="6629400" y="5453061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21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09322"/>
              </p:ext>
            </p:extLst>
          </p:nvPr>
        </p:nvGraphicFramePr>
        <p:xfrm>
          <a:off x="4267200" y="5257800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41" name="Group 517"/>
          <p:cNvGraphicFramePr>
            <a:graphicFrameLocks noGrp="1"/>
          </p:cNvGraphicFramePr>
          <p:nvPr/>
        </p:nvGraphicFramePr>
        <p:xfrm>
          <a:off x="3886200" y="41021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60" name="Group 5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63640"/>
              </p:ext>
            </p:extLst>
          </p:nvPr>
        </p:nvGraphicFramePr>
        <p:xfrm>
          <a:off x="4267200" y="5263757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4" name="Group 5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52608"/>
              </p:ext>
            </p:extLst>
          </p:nvPr>
        </p:nvGraphicFramePr>
        <p:xfrm>
          <a:off x="5981700" y="1444795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0810" name="Text Box 586"/>
          <p:cNvSpPr txBox="1">
            <a:spLocks noChangeArrowheads="1"/>
          </p:cNvSpPr>
          <p:nvPr/>
        </p:nvSpPr>
        <p:spPr bwMode="auto">
          <a:xfrm>
            <a:off x="990600" y="5867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latin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</a:rPr>
              <a:t>  </a:t>
            </a:r>
            <a:r>
              <a:rPr lang="en-US" sz="1400" dirty="0" err="1">
                <a:latin typeface="Verdana" pitchFamily="34" charset="0"/>
              </a:rPr>
              <a:t>i</a:t>
            </a:r>
            <a:r>
              <a:rPr lang="en-US" sz="1400" dirty="0">
                <a:latin typeface="Verdana" pitchFamily="34" charset="0"/>
              </a:rPr>
              <a:t>=0</a:t>
            </a:r>
          </a:p>
        </p:txBody>
      </p:sp>
      <p:sp>
        <p:nvSpPr>
          <p:cNvPr id="180811" name="Text Box 587"/>
          <p:cNvSpPr txBox="1">
            <a:spLocks noChangeArrowheads="1"/>
          </p:cNvSpPr>
          <p:nvPr/>
        </p:nvSpPr>
        <p:spPr bwMode="auto">
          <a:xfrm>
            <a:off x="1905000" y="5867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 &lt; rows</a:t>
            </a:r>
          </a:p>
        </p:txBody>
      </p:sp>
      <p:sp>
        <p:nvSpPr>
          <p:cNvPr id="180812" name="Text Box 588"/>
          <p:cNvSpPr txBox="1">
            <a:spLocks noChangeArrowheads="1"/>
          </p:cNvSpPr>
          <p:nvPr/>
        </p:nvSpPr>
        <p:spPr bwMode="auto">
          <a:xfrm>
            <a:off x="2971800" y="5867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i++</a:t>
            </a:r>
          </a:p>
        </p:txBody>
      </p:sp>
      <p:graphicFrame>
        <p:nvGraphicFramePr>
          <p:cNvPr id="180813" name="Group 5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44313"/>
              </p:ext>
            </p:extLst>
          </p:nvPr>
        </p:nvGraphicFramePr>
        <p:xfrm>
          <a:off x="6014301" y="1439586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840" name="Group 6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40971"/>
              </p:ext>
            </p:extLst>
          </p:nvPr>
        </p:nvGraphicFramePr>
        <p:xfrm>
          <a:off x="6019800" y="1459229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66" name="Group 6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43748"/>
              </p:ext>
            </p:extLst>
          </p:nvPr>
        </p:nvGraphicFramePr>
        <p:xfrm>
          <a:off x="5996233" y="1444109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892" name="Group 6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7473"/>
              </p:ext>
            </p:extLst>
          </p:nvPr>
        </p:nvGraphicFramePr>
        <p:xfrm>
          <a:off x="5996233" y="1456224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118" name="Slide Number Placeholder 3"/>
          <p:cNvSpPr txBox="1">
            <a:spLocks noGrp="1"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fld id="{66C3ADC2-89C0-46E0-93EF-9EF55643659D}" type="slidenum">
              <a:rPr lang="he-IL" sz="1000">
                <a:latin typeface="Verdana" pitchFamily="34" charset="0"/>
              </a:rPr>
              <a:pPr rtl="1"/>
              <a:t>21</a:t>
            </a:fld>
            <a:endParaRPr lang="en-US" sz="1000">
              <a:latin typeface="Verdana" pitchFamily="34" charset="0"/>
            </a:endParaRPr>
          </a:p>
          <a:p>
            <a:pPr rtl="1"/>
            <a:r>
              <a:rPr lang="en-US" sz="1000"/>
              <a:t>© Keren Kalif</a:t>
            </a:r>
          </a:p>
          <a:p>
            <a:pPr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8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8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4" dur="500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0" dur="500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8" dur="500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1" dur="500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4" dur="500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9" dur="500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6" dur="500"/>
                                        <p:tgtEl>
                                          <p:spTgt spid="18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18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18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8" dur="500"/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1" dur="500"/>
                                        <p:tgtEl>
                                          <p:spTgt spid="18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4" dur="500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7" dur="500"/>
                                        <p:tgtEl>
                                          <p:spTgt spid="18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0" dur="500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6" dur="500"/>
                                        <p:tgtEl>
                                          <p:spTgt spid="18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9" dur="500"/>
                                        <p:tgtEl>
                                          <p:spTgt spid="180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4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2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6" dur="500"/>
                                        <p:tgtEl>
                                          <p:spTgt spid="180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9" dur="500"/>
                                        <p:tgtEl>
                                          <p:spTgt spid="180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4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0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1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2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6" dur="500"/>
                                        <p:tgtEl>
                                          <p:spTgt spid="18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9" dur="500"/>
                                        <p:tgtEl>
                                          <p:spTgt spid="18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4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6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4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7" dur="500"/>
                                        <p:tgtEl>
                                          <p:spTgt spid="18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0" dur="500"/>
                                        <p:tgtEl>
                                          <p:spTgt spid="180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3" dur="500"/>
                                        <p:tgtEl>
                                          <p:spTgt spid="180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0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5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8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1" dur="500"/>
                                        <p:tgtEl>
                                          <p:spTgt spid="180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4" dur="500"/>
                                        <p:tgtEl>
                                          <p:spTgt spid="180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7" dur="500"/>
                                        <p:tgtEl>
                                          <p:spTgt spid="18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0" dur="500"/>
                                        <p:tgtEl>
                                          <p:spTgt spid="180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3" dur="500"/>
                                        <p:tgtEl>
                                          <p:spTgt spid="180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6" dur="500"/>
                                        <p:tgtEl>
                                          <p:spTgt spid="18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9" dur="500"/>
                                        <p:tgtEl>
                                          <p:spTgt spid="180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2" dur="500"/>
                                        <p:tgtEl>
                                          <p:spTgt spid="180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5" dur="500"/>
                                        <p:tgtEl>
                                          <p:spTgt spid="180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8" dur="500"/>
                                        <p:tgtEl>
                                          <p:spTgt spid="180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80425" grpId="1"/>
      <p:bldP spid="180426" grpId="1"/>
      <p:bldP spid="180426" grpId="2"/>
      <p:bldP spid="180426" grpId="3"/>
      <p:bldP spid="180426" grpId="4"/>
      <p:bldP spid="180427" grpId="0"/>
      <p:bldP spid="180427" grpId="1"/>
      <p:bldP spid="180427" grpId="2"/>
      <p:bldP spid="180427" grpId="3"/>
      <p:bldP spid="180810" grpId="0"/>
      <p:bldP spid="180810" grpId="1"/>
      <p:bldP spid="180811" grpId="0" build="allAtOnce"/>
      <p:bldP spid="180811" grpId="1" build="allAtOnce"/>
      <p:bldP spid="180812" grpId="0"/>
      <p:bldP spid="180812" grpId="1"/>
      <p:bldP spid="180812" grpId="2"/>
      <p:bldP spid="180812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הגדלת מערך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בדוגמא הבאה אנו קולטים מהמשתמש מספרים לתוך מערך, לא ידוע כמה איברים המשתמש יכניס</a:t>
            </a:r>
          </a:p>
          <a:p>
            <a:r>
              <a:rPr lang="he-IL" smtClean="0"/>
              <a:t>כל פעם כאשר כבר אין מקום במערך צריך להגדיל אותו פי 2</a:t>
            </a:r>
          </a:p>
          <a:p>
            <a:r>
              <a:rPr lang="he-IL" smtClean="0"/>
              <a:t>האלגוריתם:</a:t>
            </a:r>
          </a:p>
          <a:p>
            <a:pPr lvl="1"/>
            <a:r>
              <a:rPr lang="he-IL" smtClean="0"/>
              <a:t>קרא את האיבר החדש, אם 1- צא</a:t>
            </a:r>
          </a:p>
          <a:p>
            <a:pPr lvl="1"/>
            <a:r>
              <a:rPr lang="he-IL" smtClean="0"/>
              <a:t>אם אין מקום במערך, הקצה מערך גדול פי 2</a:t>
            </a:r>
          </a:p>
          <a:p>
            <a:pPr lvl="2"/>
            <a:r>
              <a:rPr lang="he-IL" smtClean="0"/>
              <a:t>העתק למערך החדש את האיברים מהמערך הישן</a:t>
            </a:r>
          </a:p>
          <a:p>
            <a:pPr lvl="2"/>
            <a:r>
              <a:rPr lang="he-IL" smtClean="0"/>
              <a:t>שחרר את המערך המקורי</a:t>
            </a:r>
          </a:p>
          <a:p>
            <a:pPr lvl="2"/>
            <a:r>
              <a:rPr lang="he-IL" smtClean="0"/>
              <a:t>שנה את מצביע המערך להצביע למערך החדש</a:t>
            </a:r>
          </a:p>
          <a:p>
            <a:pPr lvl="1"/>
            <a:endParaRPr lang="en-US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5B68283-8A4D-4C81-939F-3CB594745360}" type="slidenum">
              <a:rPr lang="he-IL" sz="1000">
                <a:latin typeface="Verdana" pitchFamily="34" charset="0"/>
              </a:rPr>
              <a:pPr algn="r" rtl="1"/>
              <a:t>22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הגדלת מערך - הפלט</a:t>
            </a:r>
            <a:endParaRPr lang="en-US" smtClean="0"/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676400"/>
            <a:ext cx="7391400" cy="4686300"/>
          </a:xfrm>
        </p:spPr>
      </p:pic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6348588-9209-4996-8D45-BFA3B5DC22B3}" type="slidenum">
              <a:rPr lang="he-IL" sz="1000">
                <a:latin typeface="Verdana" pitchFamily="34" charset="0"/>
              </a:rPr>
              <a:pPr algn="r" rtl="1"/>
              <a:t>23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34925"/>
            <a:ext cx="8229600" cy="7231698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num, physSize = 2, logicSize = 0, *arr, *tmp;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arr = new int[physSize];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"Please enter numbers, -1 to stop:\n”;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while (1)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cin &gt;&gt; num;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if (num == -1)</a:t>
            </a:r>
            <a:endParaRPr lang="en-US" sz="1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break;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if (physSize == logicSize)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{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physSize *= 2;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tmp = new  int[physSize];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for (int  i=0 ; i &lt; logicSize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</a:t>
            </a:r>
            <a:r>
              <a:rPr lang="en-US" sz="1400" dirty="0" smtClean="0"/>
              <a:t>     </a:t>
            </a:r>
            <a:r>
              <a:rPr lang="en-US" sz="1400" noProof="1" smtClean="0"/>
              <a:t>tmp[i] =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delete []arr;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arr = tmp;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"Doubled the array size to “ &lt;&lt; physSize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cout &lt;&lt; "Read number is “ &lt;&lt; num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arr[logicSize] = num;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  <a:r>
              <a:rPr lang="en-US" sz="1400" dirty="0" smtClean="0"/>
              <a:t>     </a:t>
            </a:r>
            <a:r>
              <a:rPr lang="en-US" sz="1400" noProof="1" smtClean="0"/>
              <a:t>logicSize++;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"The array has “ &lt;&lt; logicSize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&lt;&lt; “ elements (physSize=“ &lt;&lt; physSize &lt;&lt; “):\n”;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logicSize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endl;</a:t>
            </a:r>
            <a:endParaRPr lang="en-US" sz="1400" dirty="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/>
              <a:t>	delete []</a:t>
            </a:r>
            <a:r>
              <a:rPr lang="en-US" sz="1400" dirty="0" err="1" smtClean="0"/>
              <a:t>arr</a:t>
            </a:r>
            <a:r>
              <a:rPr lang="en-US" sz="1400" dirty="0" smtClean="0"/>
              <a:t>;</a:t>
            </a: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139825"/>
          </a:xfrm>
        </p:spPr>
        <p:txBody>
          <a:bodyPr/>
          <a:lstStyle/>
          <a:p>
            <a:pPr algn="r"/>
            <a:r>
              <a:rPr lang="he-IL" sz="4000" smtClean="0"/>
              <a:t>הגדלת מערך – הקוד</a:t>
            </a:r>
            <a:br>
              <a:rPr lang="he-IL" sz="4000" smtClean="0"/>
            </a:br>
            <a:endParaRPr lang="en-US" sz="400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5486400" y="6415087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הזיכרון של ה- </a:t>
            </a:r>
            <a:r>
              <a:rPr lang="en-US" dirty="0"/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953000" y="762000"/>
            <a:ext cx="4191000" cy="2819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248400" y="35814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9770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51195"/>
              </p:ext>
            </p:extLst>
          </p:nvPr>
        </p:nvGraphicFramePr>
        <p:xfrm>
          <a:off x="6553200" y="1233488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776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49838"/>
              </p:ext>
            </p:extLst>
          </p:nvPr>
        </p:nvGraphicFramePr>
        <p:xfrm>
          <a:off x="5907873" y="4294187"/>
          <a:ext cx="28194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77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89483"/>
              </p:ext>
            </p:extLst>
          </p:nvPr>
        </p:nvGraphicFramePr>
        <p:xfrm>
          <a:off x="5917324" y="4292915"/>
          <a:ext cx="28194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tmp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777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54894"/>
              </p:ext>
            </p:extLst>
          </p:nvPr>
        </p:nvGraphicFramePr>
        <p:xfrm>
          <a:off x="5898422" y="4282439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777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21606"/>
              </p:ext>
            </p:extLst>
          </p:nvPr>
        </p:nvGraphicFramePr>
        <p:xfrm>
          <a:off x="5901413" y="4282439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07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5715"/>
              </p:ext>
            </p:extLst>
          </p:nvPr>
        </p:nvGraphicFramePr>
        <p:xfrm>
          <a:off x="6540910" y="1233011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22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20202"/>
              </p:ext>
            </p:extLst>
          </p:nvPr>
        </p:nvGraphicFramePr>
        <p:xfrm>
          <a:off x="5917324" y="4291643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52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41633"/>
              </p:ext>
            </p:extLst>
          </p:nvPr>
        </p:nvGraphicFramePr>
        <p:xfrm>
          <a:off x="5911094" y="4294372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82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43075"/>
              </p:ext>
            </p:extLst>
          </p:nvPr>
        </p:nvGraphicFramePr>
        <p:xfrm>
          <a:off x="6540910" y="1233011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897" name="Group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10"/>
              </p:ext>
            </p:extLst>
          </p:nvPr>
        </p:nvGraphicFramePr>
        <p:xfrm>
          <a:off x="5914315" y="4291551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927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2063"/>
              </p:ext>
            </p:extLst>
          </p:nvPr>
        </p:nvGraphicFramePr>
        <p:xfrm>
          <a:off x="5912599" y="4291551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957" name="Group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56638"/>
              </p:ext>
            </p:extLst>
          </p:nvPr>
        </p:nvGraphicFramePr>
        <p:xfrm>
          <a:off x="5898422" y="4300663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30" name="Group 3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65646"/>
              </p:ext>
            </p:extLst>
          </p:nvPr>
        </p:nvGraphicFramePr>
        <p:xfrm>
          <a:off x="5562600" y="1981200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31" name="Group 3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6100"/>
              </p:ext>
            </p:extLst>
          </p:nvPr>
        </p:nvGraphicFramePr>
        <p:xfrm>
          <a:off x="5888741" y="4295459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61" name="Group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93579"/>
              </p:ext>
            </p:extLst>
          </p:nvPr>
        </p:nvGraphicFramePr>
        <p:xfrm>
          <a:off x="5562600" y="1976929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084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06348"/>
              </p:ext>
            </p:extLst>
          </p:nvPr>
        </p:nvGraphicFramePr>
        <p:xfrm>
          <a:off x="5893668" y="4295813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114" name="Group 4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88088"/>
              </p:ext>
            </p:extLst>
          </p:nvPr>
        </p:nvGraphicFramePr>
        <p:xfrm>
          <a:off x="5562600" y="1976928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137" name="Group 5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4715"/>
              </p:ext>
            </p:extLst>
          </p:nvPr>
        </p:nvGraphicFramePr>
        <p:xfrm>
          <a:off x="5879224" y="4304571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physSize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167" name="Group 5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13816"/>
              </p:ext>
            </p:extLst>
          </p:nvPr>
        </p:nvGraphicFramePr>
        <p:xfrm>
          <a:off x="5867400" y="4313329"/>
          <a:ext cx="2895600" cy="2198372"/>
        </p:xfrm>
        <a:graphic>
          <a:graphicData uri="http://schemas.openxmlformats.org/drawingml/2006/table">
            <a:tbl>
              <a:tblPr/>
              <a:tblGrid>
                <a:gridCol w="1447800"/>
                <a:gridCol w="850900"/>
                <a:gridCol w="5969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logicSize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tmp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11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3943FA1D-ABEF-4BE7-AFD9-203022294ACC}" type="slidenum">
              <a:rPr lang="he-IL" sz="1000">
                <a:latin typeface="Verdana" pitchFamily="34" charset="0"/>
              </a:rPr>
              <a:pPr algn="r" rtl="1"/>
              <a:t>24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7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9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97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9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976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97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9763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9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9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197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5844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 יהיה פלט התוכנית הבאה?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 c = new  char[5];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char** s = new  char*[3];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int i;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for(       ;          ;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</a:t>
            </a: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cout &lt;&lt; "enter word :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cin.getline(c, 5);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s[i] =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for(i=0; i&lt;3;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cout &lt;&lt; "strings : “ &lt;&lt; s[i]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delete  []c;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delete  []s;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5638800" y="6262687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הזיכרון של ה- </a:t>
            </a:r>
            <a:r>
              <a:rPr lang="en-US" dirty="0"/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5562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48400" y="4572000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44201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9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A6ED55A-A058-4091-BC5B-7B8C2D02F825}" type="slidenum">
              <a:rPr lang="he-IL" sz="1000">
                <a:latin typeface="Verdana" pitchFamily="34" charset="0"/>
              </a:rPr>
              <a:pPr algn="r" rtl="1"/>
              <a:t>25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22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43878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6019800" y="3579813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9891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90600" y="3581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i=0</a:t>
            </a:r>
            <a:endParaRPr lang="he-IL" sz="16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76400" y="3581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 &lt; 3</a:t>
            </a:r>
            <a:endParaRPr lang="he-IL" sz="16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38400" y="35814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 ++</a:t>
            </a:r>
            <a:endParaRPr lang="he-IL" sz="1600"/>
          </a:p>
        </p:txBody>
      </p:sp>
      <p:graphicFrame>
        <p:nvGraphicFramePr>
          <p:cNvPr id="28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13975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412"/>
          <p:cNvGraphicFramePr>
            <a:graphicFrameLocks noGrp="1"/>
          </p:cNvGraphicFramePr>
          <p:nvPr/>
        </p:nvGraphicFramePr>
        <p:xfrm>
          <a:off x="6019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0795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412"/>
          <p:cNvGraphicFramePr>
            <a:graphicFrameLocks noGrp="1"/>
          </p:cNvGraphicFramePr>
          <p:nvPr/>
        </p:nvGraphicFramePr>
        <p:xfrm>
          <a:off x="6019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40650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412"/>
          <p:cNvGraphicFramePr>
            <a:graphicFrameLocks noGrp="1"/>
          </p:cNvGraphicFramePr>
          <p:nvPr/>
        </p:nvGraphicFramePr>
        <p:xfrm>
          <a:off x="7010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412"/>
          <p:cNvGraphicFramePr>
            <a:graphicFrameLocks noGrp="1"/>
          </p:cNvGraphicFramePr>
          <p:nvPr/>
        </p:nvGraphicFramePr>
        <p:xfrm>
          <a:off x="6019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03028"/>
              </p:ext>
            </p:extLst>
          </p:nvPr>
        </p:nvGraphicFramePr>
        <p:xfrm>
          <a:off x="5638800" y="524033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2438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4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5" grpId="1"/>
      <p:bldP spid="26" grpId="0"/>
      <p:bldP spid="26" grpId="1"/>
      <p:bldP spid="26" grpId="2"/>
      <p:bldP spid="26" grpId="3"/>
      <p:bldP spid="26" grpId="4"/>
      <p:bldP spid="27" grpId="0"/>
      <p:bldP spid="27" grpId="1"/>
      <p:bldP spid="27" grpId="2"/>
      <p:bldP spid="27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התיקון לתוכנית הקודמת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9075"/>
            <a:ext cx="8229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char** s = new char*[2];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int i;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for(       ;          ;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</a:t>
            </a:r>
            <a:r>
              <a:rPr lang="en-US" sz="16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 = new char[5];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cout &lt;&lt; "enter word 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cin.getline(c, 5);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s[i] =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for(i=0; i&lt;2;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	cout &lt;&lt; "strings : “ &lt;&lt; s[i]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     </a:t>
            </a:r>
            <a:r>
              <a:rPr lang="nn-NO" sz="1600" smtClean="0"/>
              <a:t>for (i=0 ; i &lt; 2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   	      delete  []s[i];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delete  []s;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smtClean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6248400" y="61722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5562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48400" y="4648200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14847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7391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2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733B1D7-240E-4ADE-A8BE-7F3313D90735}" type="slidenum">
              <a:rPr lang="he-IL" sz="1000">
                <a:latin typeface="Verdana" pitchFamily="34" charset="0"/>
              </a:rPr>
              <a:pPr algn="r" rtl="1"/>
              <a:t>26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6019800" y="3717925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90600" y="29718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i=0</a:t>
            </a:r>
            <a:endParaRPr lang="he-IL" sz="160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76400" y="29718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 &lt; 2</a:t>
            </a:r>
            <a:endParaRPr lang="he-IL" sz="16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38400" y="2971800"/>
            <a:ext cx="1295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 ++</a:t>
            </a:r>
            <a:endParaRPr lang="he-IL" sz="1600"/>
          </a:p>
        </p:txBody>
      </p:sp>
      <p:graphicFrame>
        <p:nvGraphicFramePr>
          <p:cNvPr id="38" name="Group 412"/>
          <p:cNvGraphicFramePr>
            <a:graphicFrameLocks noGrp="1"/>
          </p:cNvGraphicFramePr>
          <p:nvPr/>
        </p:nvGraphicFramePr>
        <p:xfrm>
          <a:off x="7391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Group 412"/>
          <p:cNvGraphicFramePr>
            <a:graphicFrameLocks noGrp="1"/>
          </p:cNvGraphicFramePr>
          <p:nvPr/>
        </p:nvGraphicFramePr>
        <p:xfrm>
          <a:off x="6019800" y="3733800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412"/>
          <p:cNvGraphicFramePr>
            <a:graphicFrameLocks noGrp="1"/>
          </p:cNvGraphicFramePr>
          <p:nvPr/>
        </p:nvGraphicFramePr>
        <p:xfrm>
          <a:off x="5638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412"/>
          <p:cNvGraphicFramePr>
            <a:graphicFrameLocks noGrp="1"/>
          </p:cNvGraphicFramePr>
          <p:nvPr/>
        </p:nvGraphicFramePr>
        <p:xfrm>
          <a:off x="5638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412"/>
          <p:cNvGraphicFramePr>
            <a:graphicFrameLocks noGrp="1"/>
          </p:cNvGraphicFramePr>
          <p:nvPr/>
        </p:nvGraphicFramePr>
        <p:xfrm>
          <a:off x="6019800" y="3733800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69149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62058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03786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78909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981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4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0128"/>
              </p:ext>
            </p:extLst>
          </p:nvPr>
        </p:nvGraphicFramePr>
        <p:xfrm>
          <a:off x="6096000" y="5150167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638800"/>
            <a:ext cx="3017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6" grpId="0"/>
      <p:bldP spid="26" grpId="1"/>
      <p:bldP spid="26" grpId="2"/>
      <p:bldP spid="27" grpId="0"/>
      <p:bldP spid="2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הפונקציה </a:t>
            </a:r>
            <a:r>
              <a:rPr lang="en-US" smtClean="0"/>
              <a:t>strdup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char* strdup(const char *str)</a:t>
            </a:r>
            <a:endParaRPr lang="he-IL" smtClean="0"/>
          </a:p>
          <a:p>
            <a:r>
              <a:rPr lang="he-IL" smtClean="0"/>
              <a:t>מקבלת מחרוזת ומחזירה העתק שלה:</a:t>
            </a:r>
          </a:p>
          <a:p>
            <a:pPr lvl="1"/>
            <a:r>
              <a:rPr lang="he-IL" smtClean="0"/>
              <a:t>מקצה דינאמית על ה- </a:t>
            </a:r>
            <a:r>
              <a:rPr lang="en-US" smtClean="0"/>
              <a:t>heap</a:t>
            </a:r>
            <a:r>
              <a:rPr lang="he-IL" smtClean="0"/>
              <a:t> מערך של תווים בגודל המחרוזת המקורית, מעתיקה אליו את התוכן ומחזירה את כתובת ההתחלה שלו</a:t>
            </a:r>
          </a:p>
          <a:p>
            <a:pPr lvl="1"/>
            <a:r>
              <a:rPr lang="he-IL" smtClean="0"/>
              <a:t>תחזיר </a:t>
            </a:r>
            <a:r>
              <a:rPr lang="en-US" smtClean="0"/>
              <a:t>NULL</a:t>
            </a:r>
            <a:r>
              <a:rPr lang="he-IL" smtClean="0"/>
              <a:t> במידה וההקצאה נכשלה</a:t>
            </a:r>
          </a:p>
          <a:p>
            <a:r>
              <a:rPr lang="he-IL" smtClean="0"/>
              <a:t>אחריות המתכנת לשחרר את המחרוזת שחזרה!!</a:t>
            </a: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7295A7B-8DC5-4179-941E-CFBF556753CD}" type="slidenum">
              <a:rPr lang="he-IL" sz="1000">
                <a:latin typeface="Verdana" pitchFamily="34" charset="0"/>
              </a:rPr>
              <a:pPr algn="r" rtl="1"/>
              <a:t>27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1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075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39825"/>
          </a:xfrm>
        </p:spPr>
        <p:txBody>
          <a:bodyPr anchor="t"/>
          <a:lstStyle/>
          <a:p>
            <a:pPr algn="r"/>
            <a:r>
              <a:rPr lang="en-US" smtClean="0"/>
              <a:t>strdup</a:t>
            </a:r>
            <a:r>
              <a:rPr lang="he-IL" smtClean="0"/>
              <a:t> – דוגמא</a:t>
            </a:r>
          </a:p>
        </p:txBody>
      </p:sp>
      <p:sp>
        <p:nvSpPr>
          <p:cNvPr id="30753" name="Slide Number Placeholder 3"/>
          <p:cNvSpPr txBox="1">
            <a:spLocks noGrp="1"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fld id="{D60C6D40-6752-4F9D-AFD3-F5ED2AB6DB9A}" type="slidenum">
              <a:rPr lang="he-IL" sz="1000">
                <a:latin typeface="Verdana" pitchFamily="34" charset="0"/>
              </a:rPr>
              <a:pPr rtl="1"/>
              <a:t>28</a:t>
            </a:fld>
            <a:endParaRPr lang="en-US" sz="1000">
              <a:latin typeface="Verdana" pitchFamily="34" charset="0"/>
            </a:endParaRPr>
          </a:p>
          <a:p>
            <a:pPr rtl="1"/>
            <a:r>
              <a:rPr lang="en-US" sz="1000"/>
              <a:t>© Keren Kalif</a:t>
            </a:r>
          </a:p>
          <a:p>
            <a:pPr rtl="1"/>
            <a:endParaRPr lang="en-US" sz="1000">
              <a:latin typeface="Verdan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914400"/>
            <a:ext cx="78486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void main()</a:t>
            </a:r>
          </a:p>
          <a:p>
            <a:r>
              <a:rPr lang="he-IL"/>
              <a:t>}</a:t>
            </a:r>
          </a:p>
          <a:p>
            <a:r>
              <a:rPr lang="en-US"/>
              <a:t>     char str1[] = "hi";</a:t>
            </a:r>
          </a:p>
          <a:p>
            <a:r>
              <a:rPr lang="en-US"/>
              <a:t>     char* str2 = "bye";</a:t>
            </a:r>
          </a:p>
          <a:p>
            <a:r>
              <a:rPr lang="en-US"/>
              <a:t>     char* newStr1 = strdup(str1);</a:t>
            </a:r>
          </a:p>
          <a:p>
            <a:r>
              <a:rPr lang="en-US"/>
              <a:t>     char* newStr2 = strdup(str2);</a:t>
            </a:r>
          </a:p>
          <a:p>
            <a:endParaRPr lang="he-IL"/>
          </a:p>
          <a:p>
            <a:r>
              <a:rPr lang="en-US"/>
              <a:t>     cout &lt;&lt; "The first duplicated string: |” &lt;&lt; newStr1 &lt;&lt; “|\n”;</a:t>
            </a:r>
          </a:p>
          <a:p>
            <a:r>
              <a:rPr lang="en-US"/>
              <a:t>     cout &lt;&lt; "The second duplicated string: |” &lt;&lt; newStr2 &lt;&lt; “|\n”;</a:t>
            </a:r>
          </a:p>
          <a:p>
            <a:r>
              <a:rPr lang="he-IL"/>
              <a:t>    </a:t>
            </a:r>
          </a:p>
          <a:p>
            <a:r>
              <a:rPr lang="en-US"/>
              <a:t>     delete  []newStr1;</a:t>
            </a:r>
          </a:p>
          <a:p>
            <a:r>
              <a:rPr lang="en-US"/>
              <a:t>     delete  []newStr2;</a:t>
            </a:r>
          </a:p>
          <a:p>
            <a:r>
              <a:rPr lang="he-IL"/>
              <a:t>{</a:t>
            </a:r>
          </a:p>
        </p:txBody>
      </p:sp>
      <p:pic>
        <p:nvPicPr>
          <p:cNvPr id="307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86475"/>
            <a:ext cx="5983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6248400" y="6415088"/>
            <a:ext cx="297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9" name="Oval 72"/>
          <p:cNvSpPr>
            <a:spLocks noChangeArrowheads="1"/>
          </p:cNvSpPr>
          <p:nvPr/>
        </p:nvSpPr>
        <p:spPr bwMode="auto">
          <a:xfrm>
            <a:off x="381000" y="4267200"/>
            <a:ext cx="4953000" cy="1905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429000" y="56388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1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12"/>
          <p:cNvGraphicFramePr>
            <a:graphicFrameLocks noGrp="1"/>
          </p:cNvGraphicFramePr>
          <p:nvPr/>
        </p:nvGraphicFramePr>
        <p:xfrm>
          <a:off x="3048000" y="4449763"/>
          <a:ext cx="1905001" cy="1068706"/>
        </p:xfrm>
        <a:graphic>
          <a:graphicData uri="http://schemas.openxmlformats.org/drawingml/2006/table">
            <a:tbl>
              <a:tblPr/>
              <a:tblGrid>
                <a:gridCol w="662609"/>
                <a:gridCol w="662609"/>
                <a:gridCol w="57978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12"/>
          <p:cNvGraphicFramePr>
            <a:graphicFrameLocks noGrp="1"/>
          </p:cNvGraphicFramePr>
          <p:nvPr/>
        </p:nvGraphicFramePr>
        <p:xfrm>
          <a:off x="914400" y="4495800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/>
        </p:nvGraphicFramePr>
        <p:xfrm>
          <a:off x="6019800" y="4281488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Oval 72"/>
          <p:cNvSpPr>
            <a:spLocks noChangeArrowheads="1"/>
          </p:cNvSpPr>
          <p:nvPr/>
        </p:nvSpPr>
        <p:spPr bwMode="auto">
          <a:xfrm>
            <a:off x="6096000" y="914400"/>
            <a:ext cx="2819400" cy="1752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6248400" y="2601913"/>
            <a:ext cx="27432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34" name="Group 412"/>
          <p:cNvGraphicFramePr>
            <a:graphicFrameLocks noGrp="1"/>
          </p:cNvGraphicFramePr>
          <p:nvPr/>
        </p:nvGraphicFramePr>
        <p:xfrm>
          <a:off x="6477000" y="1066800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0" grpId="0"/>
      <p:bldP spid="32" grpId="0" animBg="1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מוטיבציה להקצאות דינאמיות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מהי הקצאה דינאמית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יצירת מערך בגודל שאינו ידוע מראש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הקצאת מערך של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הגדלת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הפונקציה </a:t>
            </a:r>
            <a:r>
              <a:rPr lang="en-US" smtClean="0"/>
              <a:t>strdup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50AE6FF-550E-4E1F-82FF-AB621FB287FD}" type="slidenum">
              <a:rPr lang="he-IL" sz="1000">
                <a:latin typeface="Verdana" pitchFamily="34" charset="0"/>
              </a:rPr>
              <a:pPr algn="r" rtl="1"/>
              <a:t>29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 להקצאה דינאמית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בעזרת הקצאה דינאמית נוכל:</a:t>
            </a:r>
          </a:p>
          <a:p>
            <a:pPr lvl="1"/>
            <a:r>
              <a:rPr lang="he-IL" smtClean="0"/>
              <a:t>להקצות מערך בזמן ריצה, בלי לדעת את גודלו בזמן קומפילציה</a:t>
            </a:r>
          </a:p>
          <a:p>
            <a:pPr lvl="1"/>
            <a:r>
              <a:rPr lang="he-IL" smtClean="0"/>
              <a:t>נוכל להחזיר מערך מפונקציה</a:t>
            </a:r>
          </a:p>
          <a:p>
            <a:endParaRPr lang="en-US" smtClean="0"/>
          </a:p>
        </p:txBody>
      </p:sp>
      <p:sp>
        <p:nvSpPr>
          <p:cNvPr id="512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F95E101-0126-4FCB-AEEC-18FE47DF386B}" type="slidenum">
              <a:rPr lang="he-IL" sz="1000">
                <a:latin typeface="Verdana" pitchFamily="34" charset="0"/>
              </a:rPr>
              <a:pPr algn="r" rtl="1"/>
              <a:t>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1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תוכנית המבקשת מהמשתמש להכניס את כמות המספרים שהוא רוצה שיהיו במערך, והקצה מערך בהתאם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הגרל ערכים למערך והגרל מספר נוסף (בטווח 0-9)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ייצר מערך חדש המכיל את האינדקסים במערך המקורי שערך האיבר שבתוכם שווה למספר הנוסף שהתקבל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הצג את המערך שחדש שייצרת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עבור המערך 1,2,5,2,2,9 גודלו 6 והמספר 2, יוחזר מערך בגודל 3 שערכיו 1,3,4</a:t>
            </a:r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AC0E1BC-F9CE-4A00-A272-67CE826B0F33}" type="slidenum">
              <a:rPr lang="he-IL" sz="1000">
                <a:latin typeface="Verdana" pitchFamily="34" charset="0"/>
              </a:rPr>
              <a:pPr algn="r" rtl="1"/>
              <a:t>30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2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מחרוזת ותו. הפונקציה תייצר ותחזיר מחרוזת חדשה שאורכה ככמות הפעמים שהתו מופיעה במחרוזת המקורית והיא תכיל תו זה כמספר פעמים זה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דוגמאות: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המחרוזת </a:t>
            </a:r>
            <a:r>
              <a:rPr lang="en-US" smtClean="0"/>
              <a:t>“hello”</a:t>
            </a:r>
            <a:r>
              <a:rPr lang="he-IL" smtClean="0"/>
              <a:t> והתו </a:t>
            </a:r>
            <a:r>
              <a:rPr lang="en-US" smtClean="0"/>
              <a:t>‘l’</a:t>
            </a:r>
            <a:r>
              <a:rPr lang="he-IL" smtClean="0"/>
              <a:t> תוחזר המחרוזת </a:t>
            </a:r>
            <a:r>
              <a:rPr lang="en-US" smtClean="0"/>
              <a:t>“ll”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עבור המחרוזת </a:t>
            </a:r>
            <a:r>
              <a:rPr lang="en-US" smtClean="0"/>
              <a:t>“keren”</a:t>
            </a:r>
            <a:r>
              <a:rPr lang="he-IL" smtClean="0"/>
              <a:t> והתו </a:t>
            </a:r>
            <a:r>
              <a:rPr lang="en-US" smtClean="0"/>
              <a:t>‘e’</a:t>
            </a:r>
            <a:r>
              <a:rPr lang="he-IL" smtClean="0"/>
              <a:t> תוחזר המחרוזת </a:t>
            </a:r>
            <a:r>
              <a:rPr lang="en-US" smtClean="0"/>
              <a:t>“ee”</a:t>
            </a:r>
            <a:endParaRPr lang="he-IL" smtClean="0"/>
          </a:p>
          <a:p>
            <a:pPr lvl="1"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D86209E-DCFC-4C30-8988-7E92A2208B91}" type="slidenum">
              <a:rPr lang="he-IL" sz="1000">
                <a:latin typeface="Verdana" pitchFamily="34" charset="0"/>
              </a:rPr>
              <a:pPr algn="r" rtl="1"/>
              <a:t>31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3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פונקציה המקבלת 2 מערכים וגודלם. הפונקציה תחזיר מערך חדש המכיל את הערכים שבשני המערכים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הפוקנציה גם תחזיר את גודל המערך המוחזר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e-IL" smtClean="0"/>
              <a:t>	עבור המערך 1,8,2 וגודלו 3 והמערך 9,2,6,7 וגודלו 4 יוחזר המערך החדש 1,8,2,9,2,6,7 וגודלו 7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4F143C1-4686-4403-B2A8-DA3E3E788AFE}" type="slidenum">
              <a:rPr lang="he-IL" sz="1000">
                <a:latin typeface="Verdana" pitchFamily="34" charset="0"/>
              </a:rPr>
              <a:pPr algn="r" rtl="1"/>
              <a:t>32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מהי הקצאה דינאמית?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he-IL" smtClean="0"/>
              <a:t>הקצאה דינאמית היא הקצאת שטח זיכרון בגודל מבוקש בזמן ריצת התוכנית</a:t>
            </a:r>
          </a:p>
          <a:p>
            <a:pPr lvl="1"/>
            <a:r>
              <a:rPr lang="he-IL" smtClean="0"/>
              <a:t>בניגוד להקצאה סטטית שמוקצית בתחילת התוכנית וגודלה ידוע כבר בזמן קומפילציה</a:t>
            </a:r>
          </a:p>
          <a:p>
            <a:r>
              <a:rPr lang="he-IL" smtClean="0"/>
              <a:t>הקצאה דינאמית מוקצית על שטח הזיכרון </a:t>
            </a:r>
            <a:r>
              <a:rPr lang="en-US" smtClean="0"/>
              <a:t>heap</a:t>
            </a:r>
          </a:p>
          <a:p>
            <a:pPr lvl="1"/>
            <a:r>
              <a:rPr lang="he-IL" smtClean="0"/>
              <a:t>בניגוד להקצאה סטטית שמוקצית על ה- </a:t>
            </a:r>
            <a:r>
              <a:rPr lang="en-US" smtClean="0"/>
              <a:t>stack</a:t>
            </a:r>
            <a:r>
              <a:rPr lang="he-IL" smtClean="0"/>
              <a:t> של הפונקציה</a:t>
            </a:r>
          </a:p>
          <a:p>
            <a:pPr lvl="1"/>
            <a:r>
              <a:rPr lang="he-IL" smtClean="0"/>
              <a:t>ה- </a:t>
            </a:r>
            <a:r>
              <a:rPr lang="en-US" smtClean="0"/>
              <a:t>heap</a:t>
            </a:r>
            <a:r>
              <a:rPr lang="he-IL" smtClean="0"/>
              <a:t> הוא שטח זיכרון המשותף לכל הפונקציות, בניגוד ל- </a:t>
            </a:r>
            <a:r>
              <a:rPr lang="en-US" smtClean="0"/>
              <a:t>stack</a:t>
            </a:r>
            <a:endParaRPr lang="he-IL" smtClean="0"/>
          </a:p>
          <a:p>
            <a:r>
              <a:rPr lang="he-IL" smtClean="0"/>
              <a:t>בהקצאת זיכרון דינאמית המתכנת מבקש ממערכת ההפעלה זיכרון בגודל מסוים  המוגדר בבתים ומקבל את כתובת הבית הראשון בקטע הזיכרון שקיבל</a:t>
            </a:r>
          </a:p>
          <a:p>
            <a:pPr lvl="1"/>
            <a:endParaRPr lang="en-US" smtClean="0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9CCE54B-7977-4476-89E6-FFC4BE6D035D}" type="slidenum">
              <a:rPr lang="he-IL" sz="1000">
                <a:latin typeface="Verdana" pitchFamily="34" charset="0"/>
              </a:rPr>
              <a:pPr algn="r" rtl="1"/>
              <a:t>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הגדרה נוספת ל- </a:t>
            </a:r>
            <a:r>
              <a:rPr lang="en-US" smtClean="0"/>
              <a:t>&lt;type&gt;*</a:t>
            </a:r>
            <a:r>
              <a:rPr lang="he-IL" smtClean="0"/>
              <a:t> 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אנו יודעים שמשתנה מטיפוס *</a:t>
            </a:r>
            <a:r>
              <a:rPr lang="en-US" smtClean="0"/>
              <a:t>&lt;type&gt;</a:t>
            </a:r>
            <a:r>
              <a:rPr lang="he-IL" smtClean="0"/>
              <a:t>מכיל כתובת של משתנה מטיפוס </a:t>
            </a:r>
            <a:r>
              <a:rPr lang="en-US" smtClean="0"/>
              <a:t>&lt;type&gt;</a:t>
            </a:r>
            <a:r>
              <a:rPr lang="he-IL" smtClean="0"/>
              <a:t> כלשהו</a:t>
            </a:r>
          </a:p>
          <a:p>
            <a:pPr>
              <a:lnSpc>
                <a:spcPct val="90000"/>
              </a:lnSpc>
            </a:pPr>
            <a:r>
              <a:rPr lang="he-IL" smtClean="0"/>
              <a:t>כתובת התחלה של מערך מטיפוס </a:t>
            </a:r>
            <a:r>
              <a:rPr lang="en-US" smtClean="0"/>
              <a:t>&lt;type&gt;</a:t>
            </a:r>
            <a:r>
              <a:rPr lang="he-IL" smtClean="0"/>
              <a:t>היא גם כתובתו של האיבר הראשון במערך, שהוא משתנה מטיפוס </a:t>
            </a:r>
            <a:r>
              <a:rPr lang="en-US" smtClean="0"/>
              <a:t>&lt;type&gt;</a:t>
            </a: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לכן משתנה מטיפוס </a:t>
            </a:r>
            <a:r>
              <a:rPr lang="en-US" smtClean="0"/>
              <a:t>&lt;type&gt;*</a:t>
            </a:r>
            <a:r>
              <a:rPr lang="he-IL" smtClean="0"/>
              <a:t> יכול להכיל גם כתובת התחלה של מערך</a:t>
            </a:r>
          </a:p>
          <a:p>
            <a:pPr>
              <a:lnSpc>
                <a:spcPct val="90000"/>
              </a:lnSpc>
            </a:pPr>
            <a:r>
              <a:rPr lang="he-IL" smtClean="0"/>
              <a:t>לכן נאמר ש- </a:t>
            </a:r>
            <a:r>
              <a:rPr lang="en-US" smtClean="0"/>
              <a:t>&lt;type&gt;*</a:t>
            </a:r>
            <a:r>
              <a:rPr lang="he-IL" smtClean="0"/>
              <a:t> הוא פוטנציאל למערך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כלומר, יכול להכיל כתובת התחלה של מערך (ולא רק כתובת של משתנה יחיד מטיפוס </a:t>
            </a:r>
            <a:r>
              <a:rPr lang="en-US" smtClean="0"/>
              <a:t>&lt;type&gt;</a:t>
            </a:r>
            <a:r>
              <a:rPr lang="he-IL" smtClean="0"/>
              <a:t>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C6F2A49-8755-419B-BB80-3EBCDAC33DC3}" type="slidenum">
              <a:rPr lang="he-IL" sz="1000">
                <a:latin typeface="Verdana" pitchFamily="34" charset="0"/>
              </a:rPr>
              <a:pPr algn="r" rtl="1"/>
              <a:t>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הפקודה </a:t>
            </a:r>
            <a:r>
              <a:rPr lang="en-US" smtClean="0"/>
              <a:t>new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נשתמש בה כאשר נרצה להקצות מערך בגודל שאינו ידוע בזמן קומפילציה</a:t>
            </a:r>
            <a:endParaRPr lang="en-US" dirty="0" smtClean="0"/>
          </a:p>
          <a:p>
            <a:pPr algn="l">
              <a:lnSpc>
                <a:spcPct val="90000"/>
              </a:lnSpc>
              <a:buNone/>
            </a:pPr>
            <a:r>
              <a:rPr lang="en-US" b="1" noProof="1"/>
              <a:t>int size;</a:t>
            </a:r>
          </a:p>
          <a:p>
            <a:pPr algn="l">
              <a:lnSpc>
                <a:spcPct val="90000"/>
              </a:lnSpc>
              <a:buNone/>
            </a:pPr>
            <a:r>
              <a:rPr lang="en-US" b="1" noProof="1"/>
              <a:t>cin &gt;&gt; size;</a:t>
            </a:r>
          </a:p>
          <a:p>
            <a:pPr algn="l">
              <a:lnSpc>
                <a:spcPct val="90000"/>
              </a:lnSpc>
              <a:buNone/>
            </a:pPr>
            <a:r>
              <a:rPr lang="en-US" b="1" noProof="1"/>
              <a:t>int*  arr = new  int[size];</a:t>
            </a:r>
            <a:endParaRPr lang="en-US" b="1" dirty="0"/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 lvl="1">
              <a:lnSpc>
                <a:spcPct val="90000"/>
              </a:lnSpc>
            </a:pPr>
            <a:r>
              <a:rPr lang="he-IL" dirty="0" smtClean="0"/>
              <a:t>כדי להקצות מערך נשתמש ב- [] ובתוכם גודל המערך המבוקש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הפקודה מחזירה את כתובת ההתחלה של המערך שהוקצה ובהמשך נשתמש עם כתובת זו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72D19D1-A50D-44FC-86D1-8A78C4BDE31B}" type="slidenum">
              <a:rPr lang="he-IL" sz="1000">
                <a:latin typeface="Verdana" pitchFamily="34" charset="0"/>
              </a:rPr>
              <a:pPr algn="r" rtl="1"/>
              <a:t>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smtClean="0"/>
              <a:t>new</a:t>
            </a:r>
            <a:r>
              <a:rPr lang="he-IL" sz="4000" smtClean="0"/>
              <a:t> – הקצאת מערך בגודל שאינו ידוע מראש</a:t>
            </a:r>
            <a:endParaRPr lang="en-US" sz="4000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229600" cy="58674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int size, *arr;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"Please enter the size of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cin &gt;&gt; size;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arr = </a:t>
            </a:r>
            <a:r>
              <a:rPr lang="en-US" sz="1400" b="1" noProof="1" smtClean="0"/>
              <a:t>new  int[size];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if (!arr) </a:t>
            </a:r>
            <a:r>
              <a:rPr lang="en-US" sz="1400" noProof="1" smtClean="0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"ERROR! Out of memory!\n";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return;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"Values in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</a:t>
            </a:r>
            <a:r>
              <a:rPr lang="en-US" sz="1400" smtClean="0"/>
              <a:t>*(</a:t>
            </a:r>
            <a:r>
              <a:rPr lang="en-US" sz="1400" noProof="1" smtClean="0"/>
              <a:t>arr</a:t>
            </a:r>
            <a:r>
              <a:rPr lang="en-US" sz="1400" smtClean="0"/>
              <a:t>+</a:t>
            </a:r>
            <a:r>
              <a:rPr lang="en-US" sz="1400" noProof="1" smtClean="0"/>
              <a:t>i</a:t>
            </a:r>
            <a:r>
              <a:rPr lang="en-US" sz="1400" smtClean="0"/>
              <a:t>)</a:t>
            </a:r>
            <a:r>
              <a:rPr lang="en-US" sz="1400" noProof="1" smtClean="0"/>
              <a:t> &lt;&lt; “ “;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009900"/>
                </a:solidFill>
              </a:rPr>
              <a:t>//*(arr+i) == arr[i]</a:t>
            </a:r>
            <a:endParaRPr lang="en-US" sz="14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"\nPlease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4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"Values in the array: 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400" noProof="1" smtClean="0"/>
              <a:t>}</a:t>
            </a:r>
            <a:endParaRPr lang="en-US" sz="140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629400" y="5043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5110" name="Group 6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410200" y="2057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096000" y="3429000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5129" name="Group 25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16" name="Group 112"/>
          <p:cNvGraphicFramePr>
            <a:graphicFrameLocks noGrp="1"/>
          </p:cNvGraphicFramePr>
          <p:nvPr/>
        </p:nvGraphicFramePr>
        <p:xfrm>
          <a:off x="6248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60" name="Group 56"/>
          <p:cNvGraphicFramePr>
            <a:graphicFrameLocks noGrp="1"/>
          </p:cNvGraphicFramePr>
          <p:nvPr/>
        </p:nvGraphicFramePr>
        <p:xfrm>
          <a:off x="5943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00" name="Group 96"/>
          <p:cNvGraphicFramePr>
            <a:graphicFrameLocks noGrp="1"/>
          </p:cNvGraphicFramePr>
          <p:nvPr/>
        </p:nvGraphicFramePr>
        <p:xfrm>
          <a:off x="6248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218" name="Rectangle 114"/>
          <p:cNvSpPr>
            <a:spLocks noChangeArrowheads="1"/>
          </p:cNvSpPr>
          <p:nvPr/>
        </p:nvSpPr>
        <p:spPr bwMode="auto">
          <a:xfrm>
            <a:off x="4953000" y="1524000"/>
            <a:ext cx="396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נשים לב שלמשתנה על ה- </a:t>
            </a:r>
            <a:r>
              <a:rPr lang="en-US" b="1">
                <a:solidFill>
                  <a:schemeClr val="bg1"/>
                </a:solidFill>
              </a:rPr>
              <a:t>heap</a:t>
            </a:r>
            <a:r>
              <a:rPr lang="he-IL" b="1">
                <a:solidFill>
                  <a:schemeClr val="bg1"/>
                </a:solidFill>
              </a:rPr>
              <a:t> אין שם,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אלא רק יש אליו הצבעה מאחת הפונקציות!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12" name="Slide Number Placeholder 3"/>
          <p:cNvSpPr txBox="1">
            <a:spLocks noGrp="1"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1"/>
            <a:fld id="{EF9E6D7E-46B5-4130-8573-D8CCB65ED5BA}" type="slidenum">
              <a:rPr lang="he-IL" sz="1000">
                <a:latin typeface="Verdana" pitchFamily="34" charset="0"/>
              </a:rPr>
              <a:pPr rtl="1"/>
              <a:t>7</a:t>
            </a:fld>
            <a:endParaRPr lang="en-US" sz="1000">
              <a:latin typeface="Verdana" pitchFamily="34" charset="0"/>
            </a:endParaRPr>
          </a:p>
          <a:p>
            <a:pPr rtl="1"/>
            <a:r>
              <a:rPr lang="en-US" sz="1000"/>
              <a:t>© Keren Kalif</a:t>
            </a:r>
          </a:p>
          <a:p>
            <a:pPr rtl="1"/>
            <a:endParaRPr lang="en-US" sz="1000">
              <a:latin typeface="Verdana" pitchFamily="34" charset="0"/>
            </a:endParaRPr>
          </a:p>
        </p:txBody>
      </p:sp>
      <p:pic>
        <p:nvPicPr>
          <p:cNvPr id="9315" name="Picture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0"/>
            <a:ext cx="58435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7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752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שחרור הזיכרון שהוקצה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אחריות המתכנת לשחרר את כל זיכרון שהוקצה דינאמית</a:t>
            </a:r>
          </a:p>
          <a:p>
            <a:pPr>
              <a:lnSpc>
                <a:spcPct val="90000"/>
              </a:lnSpc>
            </a:pPr>
            <a:r>
              <a:rPr lang="he-IL" smtClean="0"/>
              <a:t>במילים אחרות, המתכנת אחראי להחזיר למערכת ההפעלה כל שטח זיכרון שביקש ממנה בזמן ריצה</a:t>
            </a:r>
          </a:p>
          <a:p>
            <a:pPr>
              <a:lnSpc>
                <a:spcPct val="90000"/>
              </a:lnSpc>
            </a:pPr>
            <a:r>
              <a:rPr lang="he-IL" smtClean="0"/>
              <a:t>הסיבה: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שטח ה- </a:t>
            </a:r>
            <a:r>
              <a:rPr lang="en-US" smtClean="0"/>
              <a:t>heap</a:t>
            </a:r>
            <a:r>
              <a:rPr lang="he-IL" smtClean="0"/>
              <a:t> עליו מוקצות ההקצאות הדינאמיות מוגבל בשטחו ומשותף לכל התוכניות, ואז התוכנית הבאה שתבקש זיכרון עלולה לקבל </a:t>
            </a:r>
            <a:r>
              <a:rPr lang="en-US" smtClean="0"/>
              <a:t>NULL</a:t>
            </a:r>
            <a:r>
              <a:rPr lang="he-IL" smtClean="0"/>
              <a:t> כי אנחנו לא החזרנו את הזיכרון שביקשנו בסיום העבודה...</a:t>
            </a:r>
          </a:p>
          <a:p>
            <a:pPr lvl="1">
              <a:lnSpc>
                <a:spcPct val="90000"/>
              </a:lnSpc>
            </a:pPr>
            <a:r>
              <a:rPr lang="he-IL" u="sng" smtClean="0"/>
              <a:t>צריך לזכור:</a:t>
            </a:r>
            <a:r>
              <a:rPr lang="he-IL" smtClean="0"/>
              <a:t> כאשר יש סביבת עבודה משותפת, צריך להתחשב גם באחרים (וזה שיעור חשוב בכלל לחיים </a:t>
            </a:r>
            <a:r>
              <a:rPr lang="en-US" smtClean="0"/>
              <a:t>;</a:t>
            </a:r>
            <a:r>
              <a:rPr lang="he-IL" smtClean="0"/>
              <a:t>-))</a:t>
            </a:r>
          </a:p>
          <a:p>
            <a:pPr>
              <a:lnSpc>
                <a:spcPct val="90000"/>
              </a:lnSpc>
            </a:pPr>
            <a:r>
              <a:rPr lang="he-IL" smtClean="0"/>
              <a:t>הקומפיילר לא מתריע על אי-שחרור הזיכרון ואין שום אינדיקציה לדעת זאת, לכן חייבים לשים לב!!</a:t>
            </a:r>
            <a:endParaRPr lang="en-US" smtClean="0"/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FC7F9716-C824-44E5-A3D8-15ECDF9A639E}" type="slidenum">
              <a:rPr lang="he-IL" sz="1000">
                <a:latin typeface="Verdana" pitchFamily="34" charset="0"/>
              </a:rPr>
              <a:pPr algn="r" rtl="1"/>
              <a:t>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פונקציה לשחרור הקצאות דינאמיות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הפונקציה </a:t>
            </a:r>
            <a:r>
              <a:rPr lang="en-US" smtClean="0"/>
              <a:t>delete</a:t>
            </a:r>
            <a:r>
              <a:rPr lang="he-IL" smtClean="0"/>
              <a:t> משחררת הקצאה דינאמית</a:t>
            </a:r>
          </a:p>
          <a:p>
            <a:r>
              <a:rPr lang="he-IL" smtClean="0"/>
              <a:t>כאשר ההקצאה היא למערך צריך לזכור לשים [] לפני שם המערך</a:t>
            </a:r>
          </a:p>
          <a:p>
            <a:pPr algn="ctr" rtl="0">
              <a:buFont typeface="Wingdings" pitchFamily="2" charset="2"/>
              <a:buNone/>
            </a:pPr>
            <a:r>
              <a:rPr lang="en-US" smtClean="0"/>
              <a:t>delete  [] arr</a:t>
            </a:r>
            <a:endParaRPr lang="he-IL" smtClean="0"/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4B5625F-BC2F-4107-BDE3-650E2AF4A17D}" type="slidenum">
              <a:rPr lang="he-IL" sz="1000">
                <a:latin typeface="Verdana" pitchFamily="34" charset="0"/>
              </a:rPr>
              <a:pPr algn="r" rtl="1"/>
              <a:t>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18310</TotalTime>
  <Words>3449</Words>
  <Application>Microsoft Office PowerPoint</Application>
  <PresentationFormat>On-screen Show (4:3)</PresentationFormat>
  <Paragraphs>1950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Garamond</vt:lpstr>
      <vt:lpstr>Times New Roman</vt:lpstr>
      <vt:lpstr>Verdana</vt:lpstr>
      <vt:lpstr>Wingdings</vt:lpstr>
      <vt:lpstr>MyOpenU2008aTheme</vt:lpstr>
      <vt:lpstr>הקצאות דינאמיות</vt:lpstr>
      <vt:lpstr>ביחידה זו נלמד:</vt:lpstr>
      <vt:lpstr>מוטיבציה להקצאה דינאמית</vt:lpstr>
      <vt:lpstr>מהי הקצאה דינאמית?</vt:lpstr>
      <vt:lpstr>הגדרה נוספת ל- &lt;type&gt;* </vt:lpstr>
      <vt:lpstr>הפקודה new</vt:lpstr>
      <vt:lpstr>new – הקצאת מערך בגודל שאינו ידוע מראש</vt:lpstr>
      <vt:lpstr>שחרור הזיכרון שהוקצה</vt:lpstr>
      <vt:lpstr>פונקציה לשחרור הקצאות דינאמיות</vt:lpstr>
      <vt:lpstr>delete – שחרור זיכרון</vt:lpstr>
      <vt:lpstr>תזכורת: החזרת מערך מפונקציה</vt:lpstr>
      <vt:lpstr>תזכורת: הבעייתיות בהחזרת מערך מפונקציה - דוגמא</vt:lpstr>
      <vt:lpstr>הפתרון: הקצאת  המערך דינאמית </vt:lpstr>
      <vt:lpstr>הקצאה בתוך פונקציה</vt:lpstr>
      <vt:lpstr>החזרת מערך מפונקציה by pointer</vt:lpstr>
      <vt:lpstr>החזרת מערך מפונקציה  by pointer  - דוגמא</vt:lpstr>
      <vt:lpstr>החזרת מערך מפונקציה  by pointer  - התיקון</vt:lpstr>
      <vt:lpstr>החזרת מערך מפונקציה by ref</vt:lpstr>
      <vt:lpstr>החזרת מערך מפונקציה  by ref- התיקון</vt:lpstr>
      <vt:lpstr>הקצאת מערך של מערכים (1)</vt:lpstr>
      <vt:lpstr>הקצאת מערך של מערכים (2)</vt:lpstr>
      <vt:lpstr>הגדלת מערך</vt:lpstr>
      <vt:lpstr>הגדלת מערך - הפלט</vt:lpstr>
      <vt:lpstr>הגדלת מערך – הקוד </vt:lpstr>
      <vt:lpstr>מה יהיה פלט התוכנית הבאה?</vt:lpstr>
      <vt:lpstr>התיקון לתוכנית הקודמת</vt:lpstr>
      <vt:lpstr>הפונקציה strdup</vt:lpstr>
      <vt:lpstr>strdup – דוגמא</vt:lpstr>
      <vt:lpstr>ביחידה זו למדנו:</vt:lpstr>
      <vt:lpstr>תרגיל 1</vt:lpstr>
      <vt:lpstr>תרגיל 2</vt:lpstr>
      <vt:lpstr>תרגיל 3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14- dynamic allocations</dc:title>
  <dc:creator>Keren Kalif</dc:creator>
  <cp:lastModifiedBy>Keren Kalif</cp:lastModifiedBy>
  <cp:revision>289</cp:revision>
  <dcterms:created xsi:type="dcterms:W3CDTF">2008-06-01T07:12:10Z</dcterms:created>
  <dcterms:modified xsi:type="dcterms:W3CDTF">2018-01-10T13:22:20Z</dcterms:modified>
</cp:coreProperties>
</file>