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6" r:id="rId2"/>
    <p:sldId id="324" r:id="rId3"/>
    <p:sldId id="337" r:id="rId4"/>
    <p:sldId id="359" r:id="rId5"/>
    <p:sldId id="363" r:id="rId6"/>
    <p:sldId id="361" r:id="rId7"/>
    <p:sldId id="360" r:id="rId8"/>
    <p:sldId id="362" r:id="rId9"/>
    <p:sldId id="353" r:id="rId10"/>
    <p:sldId id="365" r:id="rId11"/>
    <p:sldId id="366" r:id="rId12"/>
    <p:sldId id="364" r:id="rId13"/>
    <p:sldId id="351" r:id="rId14"/>
    <p:sldId id="343" r:id="rId15"/>
    <p:sldId id="356" r:id="rId16"/>
    <p:sldId id="354" r:id="rId17"/>
    <p:sldId id="352" r:id="rId18"/>
    <p:sldId id="347" r:id="rId19"/>
    <p:sldId id="355" r:id="rId20"/>
    <p:sldId id="349" r:id="rId21"/>
    <p:sldId id="348" r:id="rId22"/>
    <p:sldId id="373" r:id="rId23"/>
    <p:sldId id="374" r:id="rId24"/>
    <p:sldId id="375" r:id="rId25"/>
    <p:sldId id="327" r:id="rId26"/>
    <p:sldId id="367" r:id="rId27"/>
    <p:sldId id="368" r:id="rId28"/>
    <p:sldId id="369" r:id="rId29"/>
    <p:sldId id="370" r:id="rId30"/>
    <p:sldId id="371" r:id="rId31"/>
    <p:sldId id="37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FF66"/>
    <a:srgbClr val="D7EA22"/>
    <a:srgbClr val="3DB7C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45" autoAdjust="0"/>
    <p:restoredTop sz="94660" autoAdjust="0"/>
  </p:normalViewPr>
  <p:slideViewPr>
    <p:cSldViewPr>
      <p:cViewPr varScale="1">
        <p:scale>
          <a:sx n="65" d="100"/>
          <a:sy n="65" d="100"/>
        </p:scale>
        <p:origin x="-47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D7B8C26-0312-4408-B4C0-6BFA68CE85B5}" type="datetimeFigureOut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6B185C-B2EC-4217-802C-FC7BF9C4461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FD5F3A-5C90-429F-8A06-8F894D3ECFA8}" type="datetimeFigureOut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0259BD-ABCA-4FA8-AC34-D23EAC2E020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9DC782-72CF-402C-B821-980D1424BC6B}" type="slidenum">
              <a:rPr lang="he-IL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32DB7C-BD25-4847-9EB5-00B11C077A4A}" type="slidenum">
              <a:rPr lang="he-IL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8A175-A0CD-4B9F-B4FB-9B4DC3ED822F}" type="slidenum">
              <a:rPr lang="he-IL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6228E1-5062-4620-8224-62C1FDFB5911}" type="slidenum">
              <a:rPr lang="he-IL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1CC776-56C0-4A84-9536-64EC0819896E}" type="slidenum">
              <a:rPr lang="he-IL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66F973-7A5A-4EE5-B4FC-0266C263CCA0}" type="slidenum">
              <a:rPr lang="he-IL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e-IL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F47C67-7007-4AE2-A06A-4ACD5DE4A7FA}" type="slidenum">
              <a:rPr lang="he-IL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70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B4624-0E76-407B-AFDF-980CEA8DA6EB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B884-7F42-41EE-8A90-2995992F6C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FA3DA-BF93-4D03-A990-77968B1B8D50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5B0F-A419-482A-9A88-D0CB39D6D08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4F1D6-DF93-4431-8CC1-C550A161B8CC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4F9E3-B593-4EE1-8F82-53BF6F60DFA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1244E-5630-4BD7-8617-AD9B3CB007E6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E397-B29C-40B3-A467-4F23562D1A4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044AF-6365-47FB-853D-61E0AF4468AC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DA3F9-979E-433C-9E36-59E59694C71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89F10-63B6-48AA-9803-C5C99C661622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43E0F-B8F3-4F09-BD00-0CB566161D9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CB58D-4284-420B-8BAA-5C2BA2C999FE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50120-126D-4793-8DAA-506AAEF1274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FB5EB-A9AA-41B5-BFB1-7904F3DB08FF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8EFBF-B8B9-46DE-8389-E4E1DC31D9D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7CC40-E4FB-42EB-8E75-7814EAB0BDF0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F875-2A8D-4656-B833-D3F21E77368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44D0F-985C-4BF5-80C5-7925A1887967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8AAA3-74C5-454E-9611-04FC530941B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AE878-4334-4A7A-A565-1C85E53F2E36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DB97B-DFD2-4374-B6BF-CFFC2C77944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D6C7E-90BC-4CBB-95DC-D604256D2A53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88224-8C42-4F28-9082-105DF05B396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סגנון כותרת של תבנית בסיס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fld id="{4792B2C7-C170-4A4B-A26C-779E0387E2CC}" type="datetime1">
              <a:rPr lang="en-US"/>
              <a:pPr>
                <a:defRPr/>
              </a:pPr>
              <a:t>10/01/2016</a:t>
            </a:fld>
            <a:endParaRPr lang="en-US"/>
          </a:p>
        </p:txBody>
      </p:sp>
      <p:sp>
        <p:nvSpPr>
          <p:cNvPr id="269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רקורסיות - קרן כליף</a:t>
            </a:r>
            <a:endParaRPr lang="en-US"/>
          </a:p>
        </p:txBody>
      </p:sp>
      <p:sp>
        <p:nvSpPr>
          <p:cNvPr id="269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Verdana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E2C66A9-A8B7-4B03-BB74-34D403705FE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0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269322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הקצאות דינאמיות </a:t>
            </a:r>
            <a:br>
              <a:rPr lang="he-IL" smtClean="0"/>
            </a:br>
            <a:r>
              <a:rPr lang="he-IL" smtClean="0"/>
              <a:t>בשילוב מבנים</a:t>
            </a:r>
            <a:endParaRPr lang="en-US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smtClean="0"/>
              <a:t>קרן כליף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ChangeArrowheads="1"/>
          </p:cNvSpPr>
          <p:nvPr/>
        </p:nvSpPr>
        <p:spPr bwMode="auto">
          <a:xfrm>
            <a:off x="381000" y="1295400"/>
            <a:ext cx="84582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-304800" y="460375"/>
            <a:ext cx="4267200" cy="1139825"/>
          </a:xfrm>
        </p:spPr>
        <p:txBody>
          <a:bodyPr/>
          <a:lstStyle/>
          <a:p>
            <a:pPr algn="r"/>
            <a:r>
              <a:rPr lang="he-IL" sz="4000" smtClean="0"/>
              <a:t>דוגמא – </a:t>
            </a:r>
            <a:r>
              <a:rPr lang="en-US" sz="4000" smtClean="0"/>
              <a:t/>
            </a:r>
            <a:br>
              <a:rPr lang="en-US" sz="4000" smtClean="0"/>
            </a:br>
            <a:r>
              <a:rPr lang="he-IL" sz="4000" smtClean="0"/>
              <a:t>כיתה עם סטודנטים</a:t>
            </a:r>
            <a:br>
              <a:rPr lang="he-IL" sz="4000" smtClean="0"/>
            </a:br>
            <a:endParaRPr lang="en-US" sz="280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0475"/>
            <a:ext cx="4419600" cy="33115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const  int  MAX_STUDENTS=10;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</a:t>
            </a:r>
            <a:r>
              <a:rPr lang="he-IL" sz="1200" noProof="1" smtClean="0"/>
              <a:t> </a:t>
            </a:r>
            <a:r>
              <a:rPr lang="en-US" sz="1200" noProof="1" smtClean="0"/>
              <a:t>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 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038600" y="0"/>
            <a:ext cx="8229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void  </a:t>
            </a:r>
            <a:r>
              <a:rPr lang="en-US" sz="1200" dirty="0" err="1">
                <a:latin typeface="+mn-lt"/>
                <a:cs typeface="Arial" charset="0"/>
              </a:rPr>
              <a:t>printClass</a:t>
            </a:r>
            <a:r>
              <a:rPr lang="en-US" sz="1200" dirty="0">
                <a:latin typeface="+mn-lt"/>
                <a:cs typeface="Arial" charset="0"/>
              </a:rPr>
              <a:t>(Class c)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</a:t>
            </a:r>
            <a:r>
              <a:rPr lang="en-US" sz="1200" dirty="0" err="1">
                <a:latin typeface="+mn-lt"/>
                <a:cs typeface="Arial" charset="0"/>
              </a:rPr>
              <a:t>cout</a:t>
            </a:r>
            <a:r>
              <a:rPr lang="en-US" sz="1200" dirty="0">
                <a:latin typeface="+mn-lt"/>
                <a:cs typeface="Arial" charset="0"/>
              </a:rPr>
              <a:t> &lt;&lt; "The teacher is " &lt;&lt; </a:t>
            </a:r>
            <a:r>
              <a:rPr lang="en-US" sz="1200" dirty="0" err="1">
                <a:latin typeface="+mn-lt"/>
                <a:cs typeface="Arial" charset="0"/>
              </a:rPr>
              <a:t>c.teacherName</a:t>
            </a:r>
            <a:r>
              <a:rPr lang="en-US" sz="1200" dirty="0">
                <a:latin typeface="+mn-lt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 &lt;&lt; " and the " &lt;&lt; c. </a:t>
            </a:r>
            <a:r>
              <a:rPr lang="en-US" sz="1200" dirty="0" err="1">
                <a:latin typeface="+mn-lt"/>
                <a:cs typeface="Arial" charset="0"/>
              </a:rPr>
              <a:t>registeredStudents</a:t>
            </a:r>
            <a:r>
              <a:rPr lang="en-US" sz="1200" dirty="0">
                <a:latin typeface="+mn-lt"/>
                <a:cs typeface="Arial" charset="0"/>
              </a:rPr>
              <a:t>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 &lt;&lt; " students are:\n",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for (</a:t>
            </a:r>
            <a:r>
              <a:rPr lang="en-US" sz="1200" dirty="0" err="1">
                <a:latin typeface="+mn-lt"/>
                <a:cs typeface="Arial" charset="0"/>
              </a:rPr>
              <a:t>int</a:t>
            </a:r>
            <a:r>
              <a:rPr lang="en-US" sz="1200" dirty="0">
                <a:latin typeface="+mn-lt"/>
                <a:cs typeface="Arial" charset="0"/>
              </a:rPr>
              <a:t>  </a:t>
            </a:r>
            <a:r>
              <a:rPr lang="en-US" sz="1200" dirty="0" err="1">
                <a:latin typeface="+mn-lt"/>
                <a:cs typeface="Arial" charset="0"/>
              </a:rPr>
              <a:t>i</a:t>
            </a:r>
            <a:r>
              <a:rPr lang="en-US" sz="1200" dirty="0">
                <a:latin typeface="+mn-lt"/>
                <a:cs typeface="Arial" charset="0"/>
              </a:rPr>
              <a:t>=0 ; </a:t>
            </a:r>
            <a:r>
              <a:rPr lang="en-US" sz="1200" dirty="0" err="1">
                <a:latin typeface="+mn-lt"/>
                <a:cs typeface="Arial" charset="0"/>
              </a:rPr>
              <a:t>i</a:t>
            </a:r>
            <a:r>
              <a:rPr lang="en-US" sz="1200" dirty="0">
                <a:latin typeface="+mn-lt"/>
                <a:cs typeface="Arial" charset="0"/>
              </a:rPr>
              <a:t> &lt; c. </a:t>
            </a:r>
            <a:r>
              <a:rPr lang="en-US" sz="1200" dirty="0" err="1">
                <a:latin typeface="+mn-lt"/>
                <a:cs typeface="Arial" charset="0"/>
              </a:rPr>
              <a:t>registeredStudents</a:t>
            </a:r>
            <a:r>
              <a:rPr lang="en-US" sz="1200" dirty="0">
                <a:latin typeface="+mn-lt"/>
                <a:cs typeface="Arial" charset="0"/>
              </a:rPr>
              <a:t> ; </a:t>
            </a:r>
            <a:r>
              <a:rPr lang="en-US" sz="1200" dirty="0" err="1">
                <a:latin typeface="+mn-lt"/>
                <a:cs typeface="Arial" charset="0"/>
              </a:rPr>
              <a:t>i</a:t>
            </a:r>
            <a:r>
              <a:rPr lang="en-US" sz="1200" dirty="0">
                <a:latin typeface="+mn-lt"/>
                <a:cs typeface="Arial" charset="0"/>
              </a:rPr>
              <a:t>++)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{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</a:t>
            </a:r>
            <a:r>
              <a:rPr lang="en-US" sz="1200" dirty="0" err="1">
                <a:latin typeface="+mn-lt"/>
                <a:cs typeface="Arial" charset="0"/>
              </a:rPr>
              <a:t>cout</a:t>
            </a:r>
            <a:r>
              <a:rPr lang="en-US" sz="1200" dirty="0">
                <a:latin typeface="+mn-lt"/>
                <a:cs typeface="Arial" charset="0"/>
              </a:rPr>
              <a:t> &lt;&lt; "  " &lt; i+1 &lt;&lt; "- Name: "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	       &lt;&lt; </a:t>
            </a:r>
            <a:r>
              <a:rPr lang="en-US" sz="1200" dirty="0" err="1">
                <a:latin typeface="+mn-lt"/>
                <a:cs typeface="Arial" charset="0"/>
              </a:rPr>
              <a:t>c.students</a:t>
            </a:r>
            <a:r>
              <a:rPr lang="en-US" sz="1200" dirty="0">
                <a:latin typeface="+mn-lt"/>
                <a:cs typeface="Arial" charset="0"/>
              </a:rPr>
              <a:t>[</a:t>
            </a:r>
            <a:r>
              <a:rPr lang="en-US" sz="1200" dirty="0" err="1">
                <a:latin typeface="+mn-lt"/>
                <a:cs typeface="Arial" charset="0"/>
              </a:rPr>
              <a:t>i</a:t>
            </a:r>
            <a:r>
              <a:rPr lang="en-US" sz="1200" dirty="0">
                <a:latin typeface="+mn-lt"/>
                <a:cs typeface="Arial" charset="0"/>
              </a:rPr>
              <a:t>].name &lt;&lt; "\</a:t>
            </a:r>
            <a:r>
              <a:rPr lang="en-US" sz="1200" dirty="0" err="1">
                <a:latin typeface="+mn-lt"/>
                <a:cs typeface="Arial" charset="0"/>
              </a:rPr>
              <a:t>tId</a:t>
            </a:r>
            <a:r>
              <a:rPr lang="en-US" sz="1200" dirty="0">
                <a:latin typeface="+mn-lt"/>
                <a:cs typeface="Arial" charset="0"/>
              </a:rPr>
              <a:t>: "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     &lt;&lt; </a:t>
            </a:r>
            <a:r>
              <a:rPr lang="en-US" sz="1200" dirty="0" err="1">
                <a:latin typeface="+mn-lt"/>
                <a:cs typeface="Arial" charset="0"/>
              </a:rPr>
              <a:t>c.students</a:t>
            </a:r>
            <a:r>
              <a:rPr lang="en-US" sz="1200" dirty="0">
                <a:latin typeface="+mn-lt"/>
                <a:cs typeface="Arial" charset="0"/>
              </a:rPr>
              <a:t>[</a:t>
            </a:r>
            <a:r>
              <a:rPr lang="en-US" sz="1200" dirty="0" err="1">
                <a:latin typeface="+mn-lt"/>
                <a:cs typeface="Arial" charset="0"/>
              </a:rPr>
              <a:t>i</a:t>
            </a:r>
            <a:r>
              <a:rPr lang="en-US" sz="1200" dirty="0">
                <a:latin typeface="+mn-lt"/>
                <a:cs typeface="Arial" charset="0"/>
              </a:rPr>
              <a:t>].id &lt;&lt; </a:t>
            </a:r>
            <a:r>
              <a:rPr lang="en-US" sz="1200" dirty="0" err="1">
                <a:latin typeface="+mn-lt"/>
                <a:cs typeface="Arial" charset="0"/>
              </a:rPr>
              <a:t>endl</a:t>
            </a:r>
            <a:r>
              <a:rPr lang="en-US" sz="1200" dirty="0">
                <a:latin typeface="+mn-lt"/>
                <a:cs typeface="Arial" charset="0"/>
              </a:rPr>
              <a:t>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}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}</a:t>
            </a:r>
          </a:p>
          <a:p>
            <a:pPr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void main()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{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Class   c = {"</a:t>
            </a:r>
            <a:r>
              <a:rPr lang="en-US" sz="1200" dirty="0" err="1">
                <a:latin typeface="+mn-lt"/>
                <a:cs typeface="Arial" charset="0"/>
              </a:rPr>
              <a:t>Keren</a:t>
            </a:r>
            <a:r>
              <a:rPr lang="en-US" sz="1200" dirty="0">
                <a:latin typeface="+mn-lt"/>
                <a:cs typeface="Arial" charset="0"/>
              </a:rPr>
              <a:t>", 0};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char    answer;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</a:t>
            </a:r>
            <a:r>
              <a:rPr lang="en-US" sz="1200" dirty="0" err="1">
                <a:latin typeface="+mn-lt"/>
                <a:cs typeface="Arial" charset="0"/>
              </a:rPr>
              <a:t>bool</a:t>
            </a:r>
            <a:r>
              <a:rPr lang="en-US" sz="1200" dirty="0">
                <a:latin typeface="+mn-lt"/>
                <a:cs typeface="Arial" charset="0"/>
              </a:rPr>
              <a:t>     </a:t>
            </a:r>
            <a:r>
              <a:rPr lang="en-US" sz="1200" dirty="0" err="1">
                <a:latin typeface="+mn-lt"/>
                <a:cs typeface="Arial" charset="0"/>
              </a:rPr>
              <a:t>fContinue</a:t>
            </a:r>
            <a:r>
              <a:rPr lang="en-US" sz="1200" dirty="0">
                <a:latin typeface="+mn-lt"/>
                <a:cs typeface="Arial" charset="0"/>
              </a:rPr>
              <a:t> = true;</a:t>
            </a:r>
          </a:p>
          <a:p>
            <a:pPr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</a:t>
            </a:r>
            <a:r>
              <a:rPr lang="en-US" sz="1200" dirty="0" err="1">
                <a:latin typeface="+mn-lt"/>
                <a:cs typeface="Arial" charset="0"/>
              </a:rPr>
              <a:t>cout</a:t>
            </a:r>
            <a:r>
              <a:rPr lang="en-US" sz="1200" dirty="0">
                <a:latin typeface="+mn-lt"/>
                <a:cs typeface="Arial" charset="0"/>
              </a:rPr>
              <a:t> &lt;&lt; "Enter name and id for each student:\n";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do   {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</a:t>
            </a:r>
            <a:r>
              <a:rPr lang="en-US" sz="1200" dirty="0" err="1">
                <a:latin typeface="+mn-lt"/>
                <a:cs typeface="Arial" charset="0"/>
              </a:rPr>
              <a:t>cout</a:t>
            </a:r>
            <a:r>
              <a:rPr lang="en-US" sz="1200" dirty="0">
                <a:latin typeface="+mn-lt"/>
                <a:cs typeface="Arial" charset="0"/>
              </a:rPr>
              <a:t> &lt;&lt; "Enter another student? ";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</a:t>
            </a:r>
            <a:r>
              <a:rPr lang="en-US" sz="1200" dirty="0" err="1">
                <a:latin typeface="+mn-lt"/>
                <a:cs typeface="Arial" charset="0"/>
              </a:rPr>
              <a:t>cin</a:t>
            </a:r>
            <a:r>
              <a:rPr lang="en-US" sz="1200" dirty="0">
                <a:latin typeface="+mn-lt"/>
                <a:cs typeface="Arial" charset="0"/>
              </a:rPr>
              <a:t> &gt;&gt; answer;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if (answer == 'n' || answer == 'N')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 </a:t>
            </a:r>
            <a:r>
              <a:rPr lang="en-US" sz="1200" dirty="0" err="1">
                <a:latin typeface="+mn-lt"/>
                <a:cs typeface="Arial" charset="0"/>
              </a:rPr>
              <a:t>fContinue</a:t>
            </a:r>
            <a:r>
              <a:rPr lang="en-US" sz="1200" dirty="0">
                <a:latin typeface="+mn-lt"/>
                <a:cs typeface="Arial" charset="0"/>
              </a:rPr>
              <a:t> = false;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else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{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</a:t>
            </a:r>
            <a:r>
              <a:rPr lang="en-US" sz="1200" dirty="0" err="1">
                <a:latin typeface="+mn-lt"/>
                <a:cs typeface="Arial" charset="0"/>
              </a:rPr>
              <a:t>cout</a:t>
            </a:r>
            <a:r>
              <a:rPr lang="en-US" sz="1200" dirty="0">
                <a:latin typeface="+mn-lt"/>
                <a:cs typeface="Arial" charset="0"/>
              </a:rPr>
              <a:t> &lt;&lt; "Student #" &lt;&lt; c.registeredStudents+1 &lt;&lt; ": ";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</a:t>
            </a:r>
            <a:r>
              <a:rPr lang="en-US" sz="1200" dirty="0" err="1">
                <a:latin typeface="+mn-lt"/>
                <a:cs typeface="Arial" charset="0"/>
              </a:rPr>
              <a:t>cin</a:t>
            </a:r>
            <a:r>
              <a:rPr lang="en-US" sz="1200" dirty="0">
                <a:latin typeface="+mn-lt"/>
                <a:cs typeface="Arial" charset="0"/>
              </a:rPr>
              <a:t> &gt;&gt; </a:t>
            </a:r>
            <a:r>
              <a:rPr lang="en-US" sz="1200" dirty="0" err="1">
                <a:latin typeface="+mn-lt"/>
                <a:cs typeface="Arial" charset="0"/>
              </a:rPr>
              <a:t>c.students</a:t>
            </a:r>
            <a:r>
              <a:rPr lang="en-US" sz="1200" dirty="0">
                <a:latin typeface="+mn-lt"/>
                <a:cs typeface="Arial" charset="0"/>
              </a:rPr>
              <a:t>[</a:t>
            </a:r>
            <a:r>
              <a:rPr lang="en-US" sz="1200" dirty="0" err="1">
                <a:latin typeface="+mn-lt"/>
                <a:cs typeface="Arial" charset="0"/>
              </a:rPr>
              <a:t>c.registeredStudents</a:t>
            </a:r>
            <a:r>
              <a:rPr lang="en-US" sz="1200" dirty="0">
                <a:latin typeface="+mn-lt"/>
                <a:cs typeface="Arial" charset="0"/>
              </a:rPr>
              <a:t>].name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      &gt;&gt; </a:t>
            </a:r>
            <a:r>
              <a:rPr lang="en-US" sz="1200" dirty="0" err="1">
                <a:latin typeface="+mn-lt"/>
                <a:cs typeface="Arial" charset="0"/>
              </a:rPr>
              <a:t>c.students</a:t>
            </a:r>
            <a:r>
              <a:rPr lang="en-US" sz="1200" dirty="0">
                <a:latin typeface="+mn-lt"/>
                <a:cs typeface="Arial" charset="0"/>
              </a:rPr>
              <a:t>[</a:t>
            </a:r>
            <a:r>
              <a:rPr lang="en-US" sz="1200" dirty="0" err="1">
                <a:latin typeface="+mn-lt"/>
                <a:cs typeface="Arial" charset="0"/>
              </a:rPr>
              <a:t>c.registeredStudents</a:t>
            </a:r>
            <a:r>
              <a:rPr lang="en-US" sz="1200" dirty="0">
                <a:latin typeface="+mn-lt"/>
                <a:cs typeface="Arial" charset="0"/>
              </a:rPr>
              <a:t>].id;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	  </a:t>
            </a:r>
            <a:r>
              <a:rPr lang="en-US" sz="1200" dirty="0" err="1">
                <a:latin typeface="+mn-lt"/>
                <a:cs typeface="Arial" charset="0"/>
              </a:rPr>
              <a:t>c.registeredStudents</a:t>
            </a:r>
            <a:r>
              <a:rPr lang="en-US" sz="1200" dirty="0">
                <a:latin typeface="+mn-lt"/>
                <a:cs typeface="Arial" charset="0"/>
              </a:rPr>
              <a:t>++;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}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} while (</a:t>
            </a:r>
            <a:r>
              <a:rPr lang="en-US" sz="1200" dirty="0" err="1">
                <a:latin typeface="+mn-lt"/>
                <a:cs typeface="Arial" charset="0"/>
              </a:rPr>
              <a:t>fContinue</a:t>
            </a:r>
            <a:r>
              <a:rPr lang="en-US" sz="1200" dirty="0">
                <a:latin typeface="+mn-lt"/>
                <a:cs typeface="Arial" charset="0"/>
              </a:rPr>
              <a:t> &amp;&amp; 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            </a:t>
            </a:r>
            <a:r>
              <a:rPr lang="en-US" sz="1200" dirty="0" err="1">
                <a:latin typeface="+mn-lt"/>
                <a:cs typeface="Arial" charset="0"/>
              </a:rPr>
              <a:t>c.registeredStudents</a:t>
            </a:r>
            <a:r>
              <a:rPr lang="en-US" sz="1200" dirty="0">
                <a:latin typeface="+mn-lt"/>
                <a:cs typeface="Arial" charset="0"/>
              </a:rPr>
              <a:t> &lt; MAX_STUDENTS);</a:t>
            </a:r>
          </a:p>
          <a:p>
            <a:pPr>
              <a:defRPr/>
            </a:pPr>
            <a:endParaRPr lang="en-US" sz="1200" dirty="0">
              <a:latin typeface="+mn-lt"/>
              <a:cs typeface="Arial" charset="0"/>
            </a:endParaRP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      </a:t>
            </a:r>
            <a:r>
              <a:rPr lang="en-US" sz="1200" dirty="0" err="1">
                <a:latin typeface="+mn-lt"/>
                <a:cs typeface="Arial" charset="0"/>
              </a:rPr>
              <a:t>printClass</a:t>
            </a:r>
            <a:r>
              <a:rPr lang="en-US" sz="1200" dirty="0">
                <a:latin typeface="+mn-lt"/>
                <a:cs typeface="Arial" charset="0"/>
              </a:rPr>
              <a:t>(c);</a:t>
            </a:r>
          </a:p>
          <a:p>
            <a:pPr>
              <a:defRPr/>
            </a:pPr>
            <a:r>
              <a:rPr lang="en-US" sz="1200" dirty="0">
                <a:latin typeface="+mn-lt"/>
                <a:cs typeface="Arial" charset="0"/>
              </a:rPr>
              <a:t>}  </a:t>
            </a:r>
            <a:r>
              <a:rPr lang="en-US" sz="1200" b="1" dirty="0">
                <a:solidFill>
                  <a:srgbClr val="009900"/>
                </a:solidFill>
                <a:latin typeface="+mn-lt"/>
                <a:cs typeface="Arial" charset="0"/>
              </a:rPr>
              <a:t>// main</a:t>
            </a:r>
            <a:endParaRPr lang="en-US" sz="1200" b="1" noProof="1">
              <a:solidFill>
                <a:srgbClr val="009900"/>
              </a:solidFill>
              <a:latin typeface="+mn-lt"/>
              <a:cs typeface="Arial" charset="0"/>
            </a:endParaRPr>
          </a:p>
        </p:txBody>
      </p:sp>
      <p:sp>
        <p:nvSpPr>
          <p:cNvPr id="1229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AFF17448-616F-4CB4-BAA7-D7B8955FCFCE}" type="slidenum">
              <a:rPr lang="he-IL" sz="1000">
                <a:latin typeface="Verdana" pitchFamily="34" charset="0"/>
              </a:rPr>
              <a:pPr algn="r" rtl="1"/>
              <a:t>10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122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288" y="4572000"/>
            <a:ext cx="415131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2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2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2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2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717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17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717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17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717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717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17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717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717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500"/>
                                        <p:tgtEl>
                                          <p:spTgt spid="717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717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717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717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717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717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717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717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717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717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החיסרונות כאשר גודל המערך קבוע</a:t>
            </a:r>
            <a:endParaRPr lang="en-US" sz="400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305800" cy="4530725"/>
          </a:xfrm>
        </p:spPr>
        <p:txBody>
          <a:bodyPr/>
          <a:lstStyle/>
          <a:p>
            <a:r>
              <a:rPr lang="he-IL" smtClean="0"/>
              <a:t>לא ניתן להגדיר כיתות בהן המספר המקסימלי של הסטודנטים שונה</a:t>
            </a:r>
          </a:p>
          <a:p>
            <a:pPr lvl="1"/>
            <a:r>
              <a:rPr lang="he-IL" smtClean="0"/>
              <a:t> למשל עבור קורסים עם קבוצות לימוד קטנות, או עבור שיעור שהוא תרגול</a:t>
            </a:r>
          </a:p>
          <a:p>
            <a:pPr lvl="1"/>
            <a:endParaRPr lang="he-IL" smtClean="0"/>
          </a:p>
          <a:p>
            <a:r>
              <a:rPr lang="he-IL" smtClean="0"/>
              <a:t>יתכן ו- </a:t>
            </a:r>
            <a:r>
              <a:rPr lang="en-US" smtClean="0"/>
              <a:t>numOfRegistered</a:t>
            </a:r>
            <a:r>
              <a:rPr lang="he-IL" smtClean="0"/>
              <a:t> קטן משמעותית מ- </a:t>
            </a:r>
            <a:r>
              <a:rPr lang="en-US" smtClean="0"/>
              <a:t>MAX_STUDENTS</a:t>
            </a:r>
            <a:r>
              <a:rPr lang="he-IL" smtClean="0"/>
              <a:t>  ואז יש ביזבוז רב של מקום</a:t>
            </a:r>
          </a:p>
          <a:p>
            <a:pPr lvl="1"/>
            <a:r>
              <a:rPr lang="he-IL" smtClean="0"/>
              <a:t>מבנה תופס יחסית הרבה מקום בזיכרון כי הוא מכיל אוסף של שדות</a:t>
            </a:r>
            <a:endParaRPr lang="en-US" smtClean="0"/>
          </a:p>
        </p:txBody>
      </p:sp>
      <p:sp>
        <p:nvSpPr>
          <p:cNvPr id="1331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60227DCC-3355-403E-B317-EA7A2C8F5242}" type="slidenum">
              <a:rPr lang="he-IL" sz="1000">
                <a:latin typeface="Verdana" pitchFamily="34" charset="0"/>
              </a:rPr>
              <a:pPr algn="r" rtl="1"/>
              <a:t>11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הקצאת מערך מבנים בתוך מבנה</a:t>
            </a:r>
            <a:endParaRPr lang="en-US" sz="4000" smtClean="0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mtClean="0"/>
              <a:t>בדוגמא הבאה יש לנו את המבנה "כיתה" שיכול להכיל מערך של תלמידים</a:t>
            </a:r>
          </a:p>
          <a:p>
            <a:r>
              <a:rPr lang="he-IL" smtClean="0"/>
              <a:t>בכל איבר במערך יהיו נתונים של סטודנט </a:t>
            </a:r>
          </a:p>
          <a:p>
            <a:r>
              <a:rPr lang="he-IL" b="1" smtClean="0"/>
              <a:t>מספר התלמידים המקסימלי אינו ידוע מראש וניתן ע"י המשתמש בזמן ריצה</a:t>
            </a:r>
          </a:p>
          <a:p>
            <a:pPr lvl="1"/>
            <a:r>
              <a:rPr lang="he-IL" smtClean="0"/>
              <a:t>לכן מערך התלמידים שבתוך המבנה "כיתה" מוקצה דינאמית</a:t>
            </a:r>
          </a:p>
          <a:p>
            <a:r>
              <a:rPr lang="he-IL" smtClean="0"/>
              <a:t>דוגמא, המשתמש בחר מערך בגודל 4, בכל איבר יהיו נתוני סטודנט</a:t>
            </a:r>
          </a:p>
          <a:p>
            <a:endParaRPr lang="en-US" smtClean="0"/>
          </a:p>
        </p:txBody>
      </p:sp>
      <p:sp>
        <p:nvSpPr>
          <p:cNvPr id="1434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DFD80D52-8070-427B-A8F5-FA3B6E7B401C}" type="slidenum">
              <a:rPr lang="he-IL" sz="1000">
                <a:latin typeface="Verdana" pitchFamily="34" charset="0"/>
              </a:rPr>
              <a:pPr algn="r" rtl="1"/>
              <a:t>12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12" name="Group 17"/>
          <p:cNvGraphicFramePr>
            <a:graphicFrameLocks noGrp="1"/>
          </p:cNvGraphicFramePr>
          <p:nvPr>
            <p:ph sz="half" idx="2"/>
          </p:nvPr>
        </p:nvGraphicFramePr>
        <p:xfrm>
          <a:off x="762000" y="5541963"/>
          <a:ext cx="4038600" cy="8731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35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963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4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3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5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0363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56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0963" y="51816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52400"/>
            <a:ext cx="8229600" cy="1139825"/>
          </a:xfrm>
        </p:spPr>
        <p:txBody>
          <a:bodyPr/>
          <a:lstStyle/>
          <a:p>
            <a:pPr algn="r"/>
            <a:r>
              <a:rPr lang="he-IL" sz="4000" smtClean="0"/>
              <a:t>דוגמא – הקצאת סטודנטים בכיתה</a:t>
            </a:r>
            <a:br>
              <a:rPr lang="he-IL" sz="4000" smtClean="0"/>
            </a:br>
            <a:r>
              <a:rPr lang="he-IL" sz="2800" smtClean="0"/>
              <a:t>(הקוד בלבד, כך שאפשר לראות אותו </a:t>
            </a:r>
            <a:r>
              <a:rPr lang="en-US" sz="2800" smtClean="0">
                <a:sym typeface="Wingdings" pitchFamily="2" charset="2"/>
              </a:rPr>
              <a:t></a:t>
            </a:r>
            <a:r>
              <a:rPr lang="he-IL" sz="2800" smtClean="0"/>
              <a:t>)</a:t>
            </a:r>
            <a:endParaRPr lang="en-US" sz="28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"/>
            <a:ext cx="8229600" cy="65881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       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       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Student* 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void main()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Class </a:t>
            </a:r>
            <a:r>
              <a:rPr lang="en-US" sz="1200" smtClean="0"/>
              <a:t>c</a:t>
            </a:r>
            <a:r>
              <a:rPr lang="en-US" sz="1200" noProof="1" smtClean="0"/>
              <a:t> = {"Keren"};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cout &lt;&lt; "How many students?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cin &gt;&gt;  </a:t>
            </a:r>
            <a:r>
              <a:rPr lang="en-US" sz="1200" smtClean="0"/>
              <a:t>c.numOfStudents</a:t>
            </a:r>
            <a:r>
              <a:rPr lang="en-US" sz="1200" noProof="1" smtClean="0"/>
              <a:t>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smtClean="0"/>
              <a:t>c</a:t>
            </a:r>
            <a:r>
              <a:rPr lang="en-US" sz="1200" b="1" noProof="1" smtClean="0"/>
              <a:t>.students</a:t>
            </a:r>
            <a:r>
              <a:rPr lang="en-US" sz="1200" noProof="1" smtClean="0"/>
              <a:t> = new  Student[</a:t>
            </a:r>
            <a:r>
              <a:rPr lang="en-US" sz="1200" smtClean="0"/>
              <a:t>c</a:t>
            </a:r>
            <a:r>
              <a:rPr lang="en-US" sz="1200" noProof="1" smtClean="0"/>
              <a:t>.numOfStudents];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smtClean="0">
                <a:solidFill>
                  <a:srgbClr val="009900"/>
                </a:solidFill>
              </a:rPr>
              <a:t>// check if allocation succeeded..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>
              <a:solidFill>
                <a:srgbClr val="009900"/>
              </a:solidFill>
            </a:endParaRP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cout &lt;&lt; "Enter name and id for each student:\n”;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for (int  i=0 ; i &lt; </a:t>
            </a:r>
            <a:r>
              <a:rPr lang="en-US" sz="1200" smtClean="0"/>
              <a:t>c</a:t>
            </a:r>
            <a:r>
              <a:rPr lang="en-US" sz="1200" noProof="1" smtClean="0"/>
              <a:t>.numOfStudents ; i++)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cout &lt;&lt; "Student #” &lt;&lt; i+1 &lt;&lt; “: “;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cin &gt;&gt; </a:t>
            </a:r>
            <a:r>
              <a:rPr lang="en-US" sz="1200" smtClean="0"/>
              <a:t>c</a:t>
            </a:r>
            <a:r>
              <a:rPr lang="en-US" sz="1200" noProof="1" smtClean="0"/>
              <a:t>.students[i].name 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	     &gt;&gt; </a:t>
            </a:r>
            <a:r>
              <a:rPr lang="en-US" sz="1200" smtClean="0"/>
              <a:t>c</a:t>
            </a:r>
            <a:r>
              <a:rPr lang="en-US" sz="1200" noProof="1" smtClean="0"/>
              <a:t>.students[i].id;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}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printClass(</a:t>
            </a:r>
            <a:r>
              <a:rPr lang="en-US" sz="1200" smtClean="0"/>
              <a:t>c</a:t>
            </a:r>
            <a:r>
              <a:rPr lang="en-US" sz="1200" noProof="1" smtClean="0"/>
              <a:t>);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smtClean="0"/>
              <a:t>	</a:t>
            </a:r>
            <a:r>
              <a:rPr lang="en-US" sz="1200" b="1" smtClean="0"/>
              <a:t>delete  []c.students;</a:t>
            </a:r>
            <a:endParaRPr lang="en-US" sz="1200" b="1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noProof="1" smtClean="0"/>
              <a:t>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b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57600" y="838200"/>
            <a:ext cx="822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printClass(Class 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cout &lt;&lt; "The teacher is “ &lt; c.teacherName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      &lt;&lt; “ and the “ &lt;&lt; c.numOfStudents &lt;&lt; “ students are:\n”;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(int  i=0 ; i &lt; c.numOfStudents ; i++)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cout &lt;&lt; "  “ &lt;&lt; i+1 &lt;&lt; “- Name: “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       &lt;&lt; c.students[i].name  &lt;&lt; “\tId: “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                &lt;&lt; 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c.students[i].id &lt;&lt; endl;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pic>
        <p:nvPicPr>
          <p:cNvPr id="15365" name="Picture 16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143500"/>
            <a:ext cx="53340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B55EF6B-A00D-48F7-859F-CF537964452F}" type="slidenum">
              <a:rPr lang="he-IL" sz="1000">
                <a:latin typeface="Verdana" pitchFamily="34" charset="0"/>
              </a:rPr>
              <a:pPr algn="r" rtl="1"/>
              <a:t>13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3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3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36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53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536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536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536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536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536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536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536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1536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536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536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536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536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536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533400"/>
            <a:ext cx="8229600" cy="1139825"/>
          </a:xfrm>
        </p:spPr>
        <p:txBody>
          <a:bodyPr/>
          <a:lstStyle/>
          <a:p>
            <a:pPr algn="r"/>
            <a:r>
              <a:rPr lang="he-IL" smtClean="0"/>
              <a:t>דוגמא – הקצאת סטודנטים בכיתה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475"/>
            <a:ext cx="82296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Student*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  <a:endParaRPr lang="en-US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4191000" y="381000"/>
            <a:ext cx="8229600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printClass(Class 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cout &lt;&lt; "The teacher is “ &lt; c.teacherName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      &lt;&lt; “ and the “ &lt;&lt; c.numOfStudents &lt;&lt; “ students are:\n”;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(int  i=0 ; i &lt; c.numOfStudents ; i++)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cout &lt;&lt; "  “ &lt;&lt; i+1 &lt;&lt; “- Name: “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       &lt;&lt; c.students[i].name  &lt;&lt; “\tId: “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                &lt;&lt; 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c.students[i].id &lt;&lt; endl;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{"Keren“};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cout &lt;&lt; "How many students?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cin &gt;&gt; </a:t>
            </a:r>
            <a:r>
              <a:rPr lang="en-US" sz="1200">
                <a:latin typeface="Verdana" pitchFamily="34" charset="0"/>
              </a:rPr>
              <a:t>c.numOfStudents</a:t>
            </a:r>
            <a:r>
              <a:rPr lang="en-US" sz="1200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 = new  Student[c.numOfStudents];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solidFill>
                  <a:srgbClr val="009900"/>
                </a:solidFill>
                <a:latin typeface="Verdana" pitchFamily="34" charset="0"/>
              </a:rPr>
              <a:t>// check if allocation succeeded..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solidFill>
                <a:srgbClr val="009900"/>
              </a:solidFill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cout &lt;&lt; "Enter name and id for each student:\n”;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(int  i=0 ; 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cout &lt;&lt; "Student #” &lt;&lt; i+1 &lt;&lt; “: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cin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.students[i].name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.students[i].id;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delete  []c.students;</a:t>
            </a: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762000" y="64912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של ה- </a:t>
            </a:r>
            <a:r>
              <a:rPr lang="en-US"/>
              <a:t>main</a:t>
            </a:r>
          </a:p>
        </p:txBody>
      </p:sp>
      <p:graphicFrame>
        <p:nvGraphicFramePr>
          <p:cNvPr id="179374" name="Group 174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Student*: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152400" y="2667000"/>
            <a:ext cx="4191000" cy="2133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295400" y="4433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79470" name="Group 270"/>
          <p:cNvGraphicFramePr>
            <a:graphicFrameLocks noGrp="1"/>
          </p:cNvGraphicFramePr>
          <p:nvPr/>
        </p:nvGraphicFramePr>
        <p:xfrm>
          <a:off x="76200" y="2971800"/>
          <a:ext cx="3429000" cy="143541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398" name="Group 198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Student*: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399" name="Group 199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Student*: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421" name="Group 221"/>
          <p:cNvGraphicFramePr>
            <a:graphicFrameLocks noGrp="1"/>
          </p:cNvGraphicFramePr>
          <p:nvPr/>
        </p:nvGraphicFramePr>
        <p:xfrm>
          <a:off x="76200" y="473075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Student*: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498" name="Group 298"/>
          <p:cNvGraphicFramePr>
            <a:graphicFrameLocks noGrp="1"/>
          </p:cNvGraphicFramePr>
          <p:nvPr/>
        </p:nvGraphicFramePr>
        <p:xfrm>
          <a:off x="76200" y="2971800"/>
          <a:ext cx="3429000" cy="146843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gogo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 Box 47"/>
          <p:cNvSpPr txBox="1">
            <a:spLocks noChangeArrowheads="1"/>
          </p:cNvSpPr>
          <p:nvPr/>
        </p:nvSpPr>
        <p:spPr bwMode="auto">
          <a:xfrm>
            <a:off x="1524000" y="2376488"/>
            <a:ext cx="2209800" cy="366712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>
                <a:solidFill>
                  <a:schemeClr val="bg1"/>
                </a:solidFill>
              </a:rPr>
              <a:t>הזיכרון של </a:t>
            </a:r>
            <a:r>
              <a:rPr lang="en-US">
                <a:solidFill>
                  <a:schemeClr val="bg1"/>
                </a:solidFill>
              </a:rPr>
              <a:t>printClass</a:t>
            </a:r>
          </a:p>
        </p:txBody>
      </p:sp>
      <p:graphicFrame>
        <p:nvGraphicFramePr>
          <p:cNvPr id="179497" name="Group 297"/>
          <p:cNvGraphicFramePr>
            <a:graphicFrameLocks noGrp="1"/>
          </p:cNvGraphicFramePr>
          <p:nvPr/>
        </p:nvGraphicFramePr>
        <p:xfrm>
          <a:off x="228600" y="609600"/>
          <a:ext cx="3657600" cy="1828800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int:i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3004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int: c.numOfStudents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Student*: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654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6D4EE031-C837-4BC5-A1B2-AFEC87E7CC47}" type="slidenum">
              <a:rPr lang="he-IL" sz="1000">
                <a:latin typeface="Verdana" pitchFamily="34" charset="0"/>
              </a:rPr>
              <a:pPr algn="r" rtl="1"/>
              <a:t>14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334000" y="2209800"/>
            <a:ext cx="36576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  <a:latin typeface="Verdana" pitchFamily="34" charset="0"/>
              </a:rPr>
              <a:t>שינוי שם המורה בתוך הפונקציה לא ישנה את הנתון המקורי, אבל שינוי ערכים במערך הסטודנטים כן ישתנו. </a:t>
            </a:r>
            <a:endParaRPr lang="en-US" b="1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7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79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79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79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79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79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79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79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79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7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792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7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7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1792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79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79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1792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7920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7920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7920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7920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7920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2" dur="indefinite"/>
                                        <p:tgtEl>
                                          <p:spTgt spid="17920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7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9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0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7920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7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7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7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7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7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7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1" dur="indefinite"/>
                                        <p:tgtEl>
                                          <p:spTgt spid="179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2" dur="indefinite"/>
                                        <p:tgtEl>
                                          <p:spTgt spid="179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4" dur="500"/>
                                        <p:tgtEl>
                                          <p:spTgt spid="179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17920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79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9" dur="500"/>
                                        <p:tgtEl>
                                          <p:spTgt spid="179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4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7920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8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1" dur="500"/>
                                        <p:tgtEl>
                                          <p:spTgt spid="179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4" dur="500"/>
                                        <p:tgtEl>
                                          <p:spTgt spid="17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7" dur="500"/>
                                        <p:tgtEl>
                                          <p:spTgt spid="179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0" dur="500"/>
                                        <p:tgtEl>
                                          <p:spTgt spid="179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6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58440" grpId="1" animBg="1"/>
      <p:bldP spid="3" grpId="0"/>
      <p:bldP spid="3" grpId="1"/>
      <p:bldP spid="2" grpId="0" animBg="1"/>
      <p:bldP spid="2" grpId="1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אבל מה אם נרצה להקצות מערך ולהשתמש רק בחלק מהאיברים?</a:t>
            </a:r>
            <a:endParaRPr lang="en-US" sz="400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mtClean="0"/>
              <a:t>החיסרון במימוש המחזיק מערך של סטודנטים, בין אם הוקצה דינאמית או לא, הוא כאשר לא מנצלים את כל איברי המערך, ואז יש ביזבוז זיכרון</a:t>
            </a:r>
          </a:p>
          <a:p>
            <a:endParaRPr lang="he-IL" smtClean="0"/>
          </a:p>
          <a:p>
            <a:r>
              <a:rPr lang="he-IL" smtClean="0"/>
              <a:t>לכן נקצה </a:t>
            </a:r>
            <a:r>
              <a:rPr lang="he-IL" b="1" smtClean="0"/>
              <a:t>מערך של מצביעים למבנים </a:t>
            </a:r>
            <a:r>
              <a:rPr lang="he-IL" smtClean="0"/>
              <a:t>בגודל המקסימלי שאנחנו רוצים, וכל איבר שיהיה בשימוש יצביע למבנה שיוקצה דינאמית</a:t>
            </a:r>
            <a:endParaRPr lang="en-US" smtClean="0"/>
          </a:p>
        </p:txBody>
      </p:sp>
      <p:sp>
        <p:nvSpPr>
          <p:cNvPr id="1741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FD9C151-C04F-4D0B-9274-CB7B0BB5C4DF}" type="slidenum">
              <a:rPr lang="he-IL" sz="1000">
                <a:latin typeface="Verdana" pitchFamily="34" charset="0"/>
              </a:rPr>
              <a:pPr algn="r" rtl="1"/>
              <a:t>15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z="2400" smtClean="0"/>
              <a:t>בדוגמא הבאה יש לנו את המבנה "כיתה" שיכול להכיל אוסף של תלמידים</a:t>
            </a:r>
          </a:p>
          <a:p>
            <a:pPr>
              <a:lnSpc>
                <a:spcPct val="90000"/>
              </a:lnSpc>
            </a:pPr>
            <a:r>
              <a:rPr lang="he-IL" sz="2400" smtClean="0"/>
              <a:t>מספר הסטודנטים המקסימלי </a:t>
            </a:r>
            <a:r>
              <a:rPr lang="he-IL" sz="2400" b="1" smtClean="0"/>
              <a:t>ידוע מראש</a:t>
            </a:r>
            <a:r>
              <a:rPr lang="he-IL" sz="2400" smtClean="0"/>
              <a:t> ויש מערך של </a:t>
            </a:r>
            <a:r>
              <a:rPr lang="he-IL" sz="2400" b="1" smtClean="0"/>
              <a:t>מצביעים</a:t>
            </a:r>
            <a:r>
              <a:rPr lang="he-IL" sz="2400" smtClean="0"/>
              <a:t> ל"סטודנט"</a:t>
            </a:r>
          </a:p>
          <a:p>
            <a:pPr>
              <a:lnSpc>
                <a:spcPct val="90000"/>
              </a:lnSpc>
            </a:pPr>
            <a:r>
              <a:rPr lang="he-IL" sz="2400" smtClean="0"/>
              <a:t>בתחילה רשומים לכיתה 0 סטודנטים, וכל פעם נוסיף סטודנט נוסף לכיתה</a:t>
            </a:r>
          </a:p>
          <a:p>
            <a:pPr>
              <a:lnSpc>
                <a:spcPct val="90000"/>
              </a:lnSpc>
            </a:pPr>
            <a:r>
              <a:rPr lang="he-IL" sz="2400" smtClean="0"/>
              <a:t>כל איבר יהיה מצביע ל"סטודנט". כל עוד לא נרשם סטודנט המצביע הוא </a:t>
            </a:r>
            <a:r>
              <a:rPr lang="en-US" sz="2400" smtClean="0"/>
              <a:t>NULL</a:t>
            </a:r>
            <a:endParaRPr lang="he-IL" sz="2400" smtClean="0"/>
          </a:p>
          <a:p>
            <a:pPr lvl="1">
              <a:lnSpc>
                <a:spcPct val="90000"/>
              </a:lnSpc>
            </a:pPr>
            <a:r>
              <a:rPr lang="he-IL" sz="2000" smtClean="0"/>
              <a:t>דוגמא: כיתה שיכולים להיות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he-IL" sz="2000" smtClean="0"/>
              <a:t>בה מקסימום 4 סטודנטים</a:t>
            </a:r>
          </a:p>
          <a:p>
            <a:pPr lvl="2">
              <a:lnSpc>
                <a:spcPct val="90000"/>
              </a:lnSpc>
            </a:pPr>
            <a:r>
              <a:rPr lang="he-IL" sz="1800" smtClean="0"/>
              <a:t>לאחר רישום סטודנט</a:t>
            </a:r>
          </a:p>
          <a:p>
            <a:pPr lvl="2">
              <a:lnSpc>
                <a:spcPct val="90000"/>
              </a:lnSpc>
            </a:pPr>
            <a:r>
              <a:rPr lang="he-IL" sz="1800" smtClean="0"/>
              <a:t>לאחר רישום סטודנט</a:t>
            </a:r>
            <a:endParaRPr lang="en-US" sz="18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הקצאת מערך של </a:t>
            </a:r>
            <a:r>
              <a:rPr lang="he-IL" sz="4000" b="1" smtClean="0"/>
              <a:t>מצביעים למבנים </a:t>
            </a:r>
            <a:r>
              <a:rPr lang="he-IL" sz="4000" smtClean="0"/>
              <a:t>בתוך מבנה</a:t>
            </a:r>
            <a:endParaRPr lang="en-US" sz="4000" smtClean="0"/>
          </a:p>
        </p:txBody>
      </p:sp>
      <p:graphicFrame>
        <p:nvGraphicFramePr>
          <p:cNvPr id="194564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5741988"/>
          <a:ext cx="4038600" cy="8731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580" name="Oval 20"/>
          <p:cNvSpPr>
            <a:spLocks noChangeArrowheads="1"/>
          </p:cNvSpPr>
          <p:nvPr/>
        </p:nvSpPr>
        <p:spPr bwMode="auto">
          <a:xfrm>
            <a:off x="914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1" name="Oval 21"/>
          <p:cNvSpPr>
            <a:spLocks noChangeArrowheads="1"/>
          </p:cNvSpPr>
          <p:nvPr/>
        </p:nvSpPr>
        <p:spPr bwMode="auto">
          <a:xfrm>
            <a:off x="19050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2" name="Oval 22"/>
          <p:cNvSpPr>
            <a:spLocks noChangeArrowheads="1"/>
          </p:cNvSpPr>
          <p:nvPr/>
        </p:nvSpPr>
        <p:spPr bwMode="auto">
          <a:xfrm>
            <a:off x="29718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3" name="Oval 23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4584" name="Line 24"/>
          <p:cNvSpPr>
            <a:spLocks noChangeShapeType="1"/>
          </p:cNvSpPr>
          <p:nvPr/>
        </p:nvSpPr>
        <p:spPr bwMode="auto">
          <a:xfrm flipV="1">
            <a:off x="914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5" name="Line 25"/>
          <p:cNvSpPr>
            <a:spLocks noChangeShapeType="1"/>
          </p:cNvSpPr>
          <p:nvPr/>
        </p:nvSpPr>
        <p:spPr bwMode="auto">
          <a:xfrm flipV="1">
            <a:off x="19050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6" name="Line 26"/>
          <p:cNvSpPr>
            <a:spLocks noChangeShapeType="1"/>
          </p:cNvSpPr>
          <p:nvPr/>
        </p:nvSpPr>
        <p:spPr bwMode="auto">
          <a:xfrm flipV="1">
            <a:off x="29718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587" name="Line 27"/>
          <p:cNvSpPr>
            <a:spLocks noChangeShapeType="1"/>
          </p:cNvSpPr>
          <p:nvPr/>
        </p:nvSpPr>
        <p:spPr bwMode="auto">
          <a:xfrm flipV="1">
            <a:off x="3962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743200" y="5105400"/>
            <a:ext cx="381000" cy="152400"/>
            <a:chOff x="1776" y="3216"/>
            <a:chExt cx="240" cy="96"/>
          </a:xfrm>
        </p:grpSpPr>
        <p:sp>
          <p:nvSpPr>
            <p:cNvPr id="18472" name="Line 28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29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31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3810000" y="5105400"/>
            <a:ext cx="381000" cy="152400"/>
            <a:chOff x="2400" y="3216"/>
            <a:chExt cx="240" cy="96"/>
          </a:xfrm>
        </p:grpSpPr>
        <p:sp>
          <p:nvSpPr>
            <p:cNvPr id="18469" name="Line 32"/>
            <p:cNvSpPr>
              <a:spLocks noChangeShapeType="1"/>
            </p:cNvSpPr>
            <p:nvPr/>
          </p:nvSpPr>
          <p:spPr bwMode="auto">
            <a:xfrm>
              <a:off x="2400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3"/>
            <p:cNvSpPr>
              <a:spLocks noChangeShapeType="1"/>
            </p:cNvSpPr>
            <p:nvPr/>
          </p:nvSpPr>
          <p:spPr bwMode="auto">
            <a:xfrm>
              <a:off x="2448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34"/>
            <p:cNvSpPr>
              <a:spLocks noChangeShapeType="1"/>
            </p:cNvSpPr>
            <p:nvPr/>
          </p:nvSpPr>
          <p:spPr bwMode="auto">
            <a:xfrm>
              <a:off x="2496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5800" y="5105400"/>
            <a:ext cx="381000" cy="152400"/>
            <a:chOff x="1776" y="3216"/>
            <a:chExt cx="240" cy="96"/>
          </a:xfrm>
        </p:grpSpPr>
        <p:sp>
          <p:nvSpPr>
            <p:cNvPr id="18466" name="Line 38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9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40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676400" y="5105400"/>
            <a:ext cx="381000" cy="152400"/>
            <a:chOff x="1776" y="3216"/>
            <a:chExt cx="240" cy="96"/>
          </a:xfrm>
        </p:grpSpPr>
        <p:sp>
          <p:nvSpPr>
            <p:cNvPr id="18463" name="Line 42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43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44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6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E3FDA97-60C9-4134-9C6B-D5554419F864}" type="slidenum">
              <a:rPr lang="he-IL" sz="1000">
                <a:latin typeface="Verdana" pitchFamily="34" charset="0"/>
              </a:rPr>
              <a:pPr algn="r" rtl="1"/>
              <a:t>16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3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2989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2989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9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94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0" grpId="0" animBg="1"/>
      <p:bldP spid="194581" grpId="0" animBg="1"/>
      <p:bldP spid="194582" grpId="0" animBg="1"/>
      <p:bldP spid="194583" grpId="0" animBg="1"/>
      <p:bldP spid="194584" grpId="0" animBg="1"/>
      <p:bldP spid="194585" grpId="0" animBg="1"/>
      <p:bldP spid="194586" grpId="0" animBg="1"/>
      <p:bldP spid="19458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5181600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const  int  MAX_STUDENTS=</a:t>
            </a:r>
            <a:r>
              <a:rPr lang="he-IL" sz="1200" smtClean="0"/>
              <a:t>2</a:t>
            </a:r>
            <a:r>
              <a:rPr lang="en-US" sz="1200" smtClean="0"/>
              <a:t>;</a:t>
            </a: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</a:t>
            </a:r>
            <a:r>
              <a:rPr lang="en-US" sz="1200" b="1" noProof="1" smtClean="0"/>
              <a:t>int    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noProof="1" smtClean="0"/>
              <a:t>	Student*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void printClass(Class c)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cout &lt;&lt; "The teacher is “ &lt; c.teacherName 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            &lt;&lt; “ and the “ &lt;&lt; c.registeredStudents &lt;&lt; “ students are:\n”;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for (int  i=0 ; i &lt; c.registeredStudents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      cout &lt;&lt; "  “ &lt;&lt; i+1 &lt;&lt; “- Name: “ &lt;&lt; c.students[i]-&gt;name  &lt;&lt; “\tId: “ &lt;&lt; </a:t>
            </a:r>
            <a:r>
              <a:rPr lang="en-US" sz="1200" smtClean="0"/>
              <a:t> </a:t>
            </a:r>
            <a:r>
              <a:rPr lang="en-US" sz="1200" noProof="1" smtClean="0"/>
              <a:t>c.students[i]-&gt;id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91494" name="AutoShape 6"/>
          <p:cNvSpPr>
            <a:spLocks noChangeArrowheads="1"/>
          </p:cNvSpPr>
          <p:nvPr/>
        </p:nvSpPr>
        <p:spPr bwMode="auto">
          <a:xfrm>
            <a:off x="2590800" y="3886200"/>
            <a:ext cx="1905000" cy="381000"/>
          </a:xfrm>
          <a:prstGeom prst="wedgeRectCallout">
            <a:avLst>
              <a:gd name="adj1" fmla="val -121569"/>
              <a:gd name="adj2" fmla="val 174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מערך של מצביעים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-457200" y="76200"/>
            <a:ext cx="3886200" cy="1139825"/>
          </a:xfrm>
        </p:spPr>
        <p:txBody>
          <a:bodyPr/>
          <a:lstStyle/>
          <a:p>
            <a:pPr algn="r"/>
            <a:r>
              <a:rPr lang="he-IL" sz="4000" smtClean="0"/>
              <a:t>דוגמא – רישום </a:t>
            </a:r>
            <a:br>
              <a:rPr lang="he-IL" sz="4000" smtClean="0"/>
            </a:br>
            <a:r>
              <a:rPr lang="he-IL" sz="4000" smtClean="0"/>
              <a:t>סטודנטים לכיתה</a:t>
            </a:r>
            <a:endParaRPr lang="en-US" sz="4000" smtClean="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962400" y="0"/>
            <a:ext cx="8229600" cy="689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bool  fExit=false;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{"Keren”, 0};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do {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    </a:t>
            </a:r>
            <a:r>
              <a:rPr lang="en-US" sz="1200" b="1" noProof="1">
                <a:latin typeface="Verdana" pitchFamily="34" charset="0"/>
              </a:rPr>
              <a:t>if (</a:t>
            </a:r>
            <a:r>
              <a:rPr lang="en-US" sz="1200" b="1">
                <a:latin typeface="Verdana" pitchFamily="34" charset="0"/>
              </a:rPr>
              <a:t>c</a:t>
            </a:r>
            <a:r>
              <a:rPr lang="en-US" sz="1200" b="1" noProof="1">
                <a:latin typeface="Verdana" pitchFamily="34" charset="0"/>
              </a:rPr>
              <a:t>.registeredStudents == MAX_STUDENTS)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 </a:t>
            </a:r>
            <a:r>
              <a:rPr lang="en-US" sz="1200" noProof="1">
                <a:latin typeface="Verdana" pitchFamily="34" charset="0"/>
              </a:rPr>
              <a:t>cout &lt;&lt; "Class is full!\n”;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 break</a:t>
            </a:r>
            <a:r>
              <a:rPr lang="en-US" sz="1200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cout &lt;&lt; "Register a student (Y/N)?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cin &gt;&gt; 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</a:t>
            </a:r>
            <a:r>
              <a:rPr lang="en-US" sz="1200" noProof="1">
                <a:latin typeface="Verdana" pitchFamily="34" charset="0"/>
              </a:rPr>
              <a:t>fExit = true;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 b="1">
                <a:latin typeface="Verdana" pitchFamily="34" charset="0"/>
              </a:rPr>
              <a:t>c</a:t>
            </a:r>
            <a:r>
              <a:rPr lang="en-US" sz="1200" b="1" noProof="1">
                <a:latin typeface="Verdana" pitchFamily="34" charset="0"/>
              </a:rPr>
              <a:t>.registeredStudents</a:t>
            </a:r>
            <a:r>
              <a:rPr lang="en-US" sz="1200" noProof="1">
                <a:latin typeface="Verdana" pitchFamily="34" charset="0"/>
              </a:rPr>
              <a:t>] = </a:t>
            </a:r>
            <a:r>
              <a:rPr lang="en-US" sz="1200">
                <a:latin typeface="Verdana" pitchFamily="34" charset="0"/>
              </a:rPr>
              <a:t>new </a:t>
            </a:r>
            <a:r>
              <a:rPr lang="en-US" sz="1200" noProof="1">
                <a:latin typeface="Verdana" pitchFamily="34" charset="0"/>
              </a:rPr>
              <a:t>Student;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cout &lt;&lt; "Enter name and id: 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cin &gt;&gt;</a:t>
            </a:r>
            <a:r>
              <a:rPr lang="he-IL" sz="1200">
                <a:latin typeface="Verdana" pitchFamily="34" charset="0"/>
              </a:rPr>
              <a:t>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</a:t>
            </a:r>
            <a:r>
              <a:rPr lang="en-US" sz="1200" noProof="1">
                <a:latin typeface="Verdana" pitchFamily="34" charset="0"/>
              </a:rPr>
              <a:t>         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while (fExit==false);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(int  i=0 ; 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delete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-76200" y="11430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rtl="1"/>
            <a:r>
              <a:rPr lang="he-IL">
                <a:solidFill>
                  <a:schemeClr val="tx2"/>
                </a:solidFill>
              </a:rPr>
              <a:t>(הקוד בלבד, כך שאפשר לראות אותו </a:t>
            </a:r>
            <a:r>
              <a:rPr lang="en-US">
                <a:solidFill>
                  <a:schemeClr val="tx2"/>
                </a:solidFill>
                <a:sym typeface="Wingdings" pitchFamily="2" charset="2"/>
              </a:rPr>
              <a:t></a:t>
            </a:r>
            <a:r>
              <a:rPr lang="he-IL">
                <a:solidFill>
                  <a:schemeClr val="tx2"/>
                </a:solidFill>
              </a:rPr>
              <a:t>)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1495" name="AutoShape 7"/>
          <p:cNvSpPr>
            <a:spLocks noChangeArrowheads="1"/>
          </p:cNvSpPr>
          <p:nvPr/>
        </p:nvSpPr>
        <p:spPr bwMode="auto">
          <a:xfrm>
            <a:off x="5638800" y="914400"/>
            <a:ext cx="3352800" cy="304800"/>
          </a:xfrm>
          <a:prstGeom prst="wedgeRectCallout">
            <a:avLst>
              <a:gd name="adj1" fmla="val -50537"/>
              <a:gd name="adj2" fmla="val 80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בדיקה אם יש מקום לסטודנט נוסף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1496" name="AutoShape 8"/>
          <p:cNvSpPr>
            <a:spLocks noChangeArrowheads="1"/>
          </p:cNvSpPr>
          <p:nvPr/>
        </p:nvSpPr>
        <p:spPr bwMode="auto">
          <a:xfrm>
            <a:off x="6096000" y="2590800"/>
            <a:ext cx="2971800" cy="609600"/>
          </a:xfrm>
          <a:prstGeom prst="wedgeRectCallout">
            <a:avLst>
              <a:gd name="adj1" fmla="val -45310"/>
              <a:gd name="adj2" fmla="val 699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לאיבר הפנוי הבא בעזרת </a:t>
            </a:r>
            <a:r>
              <a:rPr lang="en-US" b="1">
                <a:solidFill>
                  <a:schemeClr val="bg1"/>
                </a:solidFill>
              </a:rPr>
              <a:t>registeredStudents</a:t>
            </a:r>
          </a:p>
        </p:txBody>
      </p:sp>
      <p:sp>
        <p:nvSpPr>
          <p:cNvPr id="191497" name="AutoShape 9"/>
          <p:cNvSpPr>
            <a:spLocks noChangeArrowheads="1"/>
          </p:cNvSpPr>
          <p:nvPr/>
        </p:nvSpPr>
        <p:spPr bwMode="auto">
          <a:xfrm>
            <a:off x="6400800" y="4267200"/>
            <a:ext cx="2667000" cy="609600"/>
          </a:xfrm>
          <a:prstGeom prst="wedgeRectCallout">
            <a:avLst>
              <a:gd name="adj1" fmla="val 20264"/>
              <a:gd name="adj2" fmla="val -79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פניה לשדות איברי המערך בעזרת &lt;- (כי הם מצביעים)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466" name="Slide Number Placeholder 3"/>
          <p:cNvSpPr txBox="1">
            <a:spLocks noGrp="1"/>
          </p:cNvSpPr>
          <p:nvPr/>
        </p:nvSpPr>
        <p:spPr bwMode="auto">
          <a:xfrm>
            <a:off x="7010400" y="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DC38B6E8-D5AE-46B9-8ADE-2797B0B88A34}" type="slidenum">
              <a:rPr lang="he-IL" sz="1000">
                <a:latin typeface="Verdana" pitchFamily="34" charset="0"/>
              </a:rPr>
              <a:pPr algn="r" rtl="1"/>
              <a:t>17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1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91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1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1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1000" fill="hold"/>
                                        <p:tgtEl>
                                          <p:spTgt spid="191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1000" fill="hold"/>
                                        <p:tgtEl>
                                          <p:spTgt spid="191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914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914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9149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9149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9149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149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9149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91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9149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91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191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91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91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19149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91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91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191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91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91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91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914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1914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914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3" dur="500"/>
                                        <p:tgtEl>
                                          <p:spTgt spid="1914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1914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19149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914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914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914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0" dur="500"/>
                                        <p:tgtEl>
                                          <p:spTgt spid="19149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1914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5" dur="500"/>
                                        <p:tgtEl>
                                          <p:spTgt spid="19149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9149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9149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animBg="1"/>
      <p:bldP spid="191495" grpId="0" animBg="1"/>
      <p:bldP spid="191496" grpId="0" animBg="1"/>
      <p:bldP spid="1914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905000"/>
            <a:ext cx="91440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const  int  MAX_STUDENTS=</a:t>
            </a:r>
            <a:r>
              <a:rPr lang="he-IL" sz="1200" smtClean="0"/>
              <a:t>2</a:t>
            </a:r>
            <a:r>
              <a:rPr lang="en-US" sz="1200" smtClean="0"/>
              <a:t>;</a:t>
            </a: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Student* students[MAX_STUDENTS];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void printClass(Class c)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cout &lt;&lt; "The teacher is “ &lt; c.teacherName 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            &lt;&lt; “ and the “ &lt;&lt; c.registeredStudents &lt;&lt; “ students are:\n”;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for (int  i=0 ; i &lt; c.registeredStudents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      cout &lt;&lt; "  “ &lt;&lt; i+1 &lt;&lt; “- Name: “ &lt;&lt; c.students[i]-&gt;name  &lt;&lt; “\tId: “ &lt;&lt; </a:t>
            </a:r>
            <a:r>
              <a:rPr lang="en-US" sz="1200" smtClean="0"/>
              <a:t> </a:t>
            </a:r>
            <a:r>
              <a:rPr lang="en-US" sz="1200" noProof="1" smtClean="0"/>
              <a:t>c.students[i]-&gt;id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352800" y="-34925"/>
            <a:ext cx="8229600" cy="757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       bool  fExit=false;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{"Keren“, 0};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do {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    </a:t>
            </a:r>
            <a:r>
              <a:rPr lang="en-US" sz="1200" noProof="1">
                <a:latin typeface="Verdana" pitchFamily="34" charset="0"/>
              </a:rPr>
              <a:t>if 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== </a:t>
            </a:r>
            <a:r>
              <a:rPr lang="en-US" sz="1200">
                <a:latin typeface="Verdana" pitchFamily="34" charset="0"/>
              </a:rPr>
              <a:t>MAX_STUDENTS</a:t>
            </a:r>
            <a:r>
              <a:rPr lang="en-US" sz="1200" noProof="1">
                <a:latin typeface="Verdana" pitchFamily="34" charset="0"/>
              </a:rPr>
              <a:t>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 </a:t>
            </a:r>
            <a:r>
              <a:rPr lang="en-US" sz="1200" noProof="1">
                <a:latin typeface="Verdana" pitchFamily="34" charset="0"/>
              </a:rPr>
              <a:t>cout &lt;&lt; "Class is full!\n”;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 break</a:t>
            </a:r>
            <a:r>
              <a:rPr lang="en-US" sz="1200" noProof="1">
                <a:latin typeface="Verdana" pitchFamily="34" charset="0"/>
              </a:rPr>
              <a:t>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cout &lt;&lt; "Register a student (Y/N)?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cin &gt;&gt;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</a:t>
            </a:r>
            <a:r>
              <a:rPr lang="en-US" sz="1200" noProof="1">
                <a:latin typeface="Verdana" pitchFamily="34" charset="0"/>
              </a:rPr>
              <a:t>fExit = true;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 = </a:t>
            </a:r>
            <a:r>
              <a:rPr lang="en-US" sz="1200">
                <a:latin typeface="Verdana" pitchFamily="34" charset="0"/>
              </a:rPr>
              <a:t>new  S</a:t>
            </a:r>
            <a:r>
              <a:rPr lang="en-US" sz="1200" noProof="1">
                <a:latin typeface="Verdana" pitchFamily="34" charset="0"/>
              </a:rPr>
              <a:t>tudent;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cout &lt;&lt; "Enter name and id: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cin &gt;&gt;</a:t>
            </a:r>
            <a:r>
              <a:rPr lang="he-IL" sz="1200">
                <a:latin typeface="Verdana" pitchFamily="34" charset="0"/>
              </a:rPr>
              <a:t>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</a:t>
            </a:r>
            <a:r>
              <a:rPr lang="en-US" sz="1200" noProof="1">
                <a:latin typeface="Verdana" pitchFamily="34" charset="0"/>
              </a:rPr>
              <a:t>         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}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while (fExit==false);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</a:t>
            </a:r>
            <a:r>
              <a:rPr lang="en-US" sz="1200">
                <a:latin typeface="Verdana" pitchFamily="34" charset="0"/>
              </a:rPr>
              <a:t>             </a:t>
            </a:r>
            <a:r>
              <a:rPr lang="en-US" sz="1200" noProof="1">
                <a:latin typeface="Verdana" pitchFamily="34" charset="0"/>
              </a:rPr>
              <a:t> ; </a:t>
            </a:r>
            <a:r>
              <a:rPr lang="en-US" sz="1200">
                <a:latin typeface="Verdana" pitchFamily="34" charset="0"/>
              </a:rPr>
              <a:t>                                   </a:t>
            </a:r>
            <a:r>
              <a:rPr lang="en-US" sz="1200" noProof="1">
                <a:latin typeface="Verdana" pitchFamily="34" charset="0"/>
              </a:rPr>
              <a:t> ; </a:t>
            </a:r>
            <a:r>
              <a:rPr lang="he-IL" sz="1200">
                <a:latin typeface="Verdana" pitchFamily="34" charset="0"/>
              </a:rPr>
              <a:t>     </a:t>
            </a:r>
            <a:r>
              <a:rPr lang="en-US" sz="1200">
                <a:latin typeface="Verdana" pitchFamily="34" charset="0"/>
              </a:rPr>
              <a:t>    )</a:t>
            </a:r>
            <a:endParaRPr lang="en-US" sz="1200" noProof="1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delete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0" y="-152400"/>
            <a:ext cx="4343400" cy="1139825"/>
          </a:xfrm>
        </p:spPr>
        <p:txBody>
          <a:bodyPr/>
          <a:lstStyle/>
          <a:p>
            <a:pPr algn="r"/>
            <a:r>
              <a:rPr lang="he-IL" sz="3200" smtClean="0"/>
              <a:t>דוגמא – רישום סטודנטים לכיתה</a:t>
            </a:r>
            <a:endParaRPr lang="en-US" sz="3200" smtClean="0"/>
          </a:p>
        </p:txBody>
      </p:sp>
      <p:sp>
        <p:nvSpPr>
          <p:cNvPr id="28681" name="Text Box 47"/>
          <p:cNvSpPr txBox="1">
            <a:spLocks noChangeArrowheads="1"/>
          </p:cNvSpPr>
          <p:nvPr/>
        </p:nvSpPr>
        <p:spPr bwMode="auto">
          <a:xfrm>
            <a:off x="609600" y="1676400"/>
            <a:ext cx="2971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הזיכרון </a:t>
            </a:r>
            <a:r>
              <a:rPr lang="he-IL" b="1"/>
              <a:t>החלקי</a:t>
            </a:r>
            <a:r>
              <a:rPr lang="he-IL"/>
              <a:t> של ה- </a:t>
            </a:r>
            <a:r>
              <a:rPr lang="en-US"/>
              <a:t>main</a:t>
            </a:r>
          </a:p>
        </p:txBody>
      </p:sp>
      <p:graphicFrame>
        <p:nvGraphicFramePr>
          <p:cNvPr id="184604" name="Group 284"/>
          <p:cNvGraphicFramePr>
            <a:graphicFrameLocks noGrp="1"/>
          </p:cNvGraphicFramePr>
          <p:nvPr/>
        </p:nvGraphicFramePr>
        <p:xfrm>
          <a:off x="152400" y="198438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40" name="Oval 72"/>
          <p:cNvSpPr>
            <a:spLocks noChangeArrowheads="1"/>
          </p:cNvSpPr>
          <p:nvPr/>
        </p:nvSpPr>
        <p:spPr bwMode="auto">
          <a:xfrm>
            <a:off x="152400" y="3048000"/>
            <a:ext cx="4191000" cy="2133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295400" y="4814888"/>
            <a:ext cx="19812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1">
              <a:spcBef>
                <a:spcPct val="50000"/>
              </a:spcBef>
            </a:pPr>
            <a:r>
              <a:rPr lang="he-IL"/>
              <a:t>זיכרון ה- </a:t>
            </a:r>
            <a:r>
              <a:rPr lang="en-US"/>
              <a:t>heap</a:t>
            </a:r>
          </a:p>
        </p:txBody>
      </p:sp>
      <p:graphicFrame>
        <p:nvGraphicFramePr>
          <p:cNvPr id="184435" name="Group 115"/>
          <p:cNvGraphicFramePr>
            <a:graphicFrameLocks noGrp="1"/>
          </p:cNvGraphicFramePr>
          <p:nvPr/>
        </p:nvGraphicFramePr>
        <p:xfrm>
          <a:off x="381000" y="33655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3" name="Group 283"/>
          <p:cNvGraphicFramePr>
            <a:graphicFrameLocks noGrp="1"/>
          </p:cNvGraphicFramePr>
          <p:nvPr/>
        </p:nvGraphicFramePr>
        <p:xfrm>
          <a:off x="152400" y="198438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434" name="Text Box 114"/>
          <p:cNvSpPr txBox="1">
            <a:spLocks noChangeArrowheads="1"/>
          </p:cNvSpPr>
          <p:nvPr/>
        </p:nvSpPr>
        <p:spPr bwMode="auto">
          <a:xfrm>
            <a:off x="3505200" y="26050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Y</a:t>
            </a:r>
          </a:p>
        </p:txBody>
      </p:sp>
      <p:graphicFrame>
        <p:nvGraphicFramePr>
          <p:cNvPr id="184602" name="Group 282"/>
          <p:cNvGraphicFramePr>
            <a:graphicFrameLocks noGrp="1"/>
          </p:cNvGraphicFramePr>
          <p:nvPr/>
        </p:nvGraphicFramePr>
        <p:xfrm>
          <a:off x="152400" y="198438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482" name="Group 162"/>
          <p:cNvGraphicFramePr>
            <a:graphicFrameLocks noGrp="1"/>
          </p:cNvGraphicFramePr>
          <p:nvPr/>
        </p:nvGraphicFramePr>
        <p:xfrm>
          <a:off x="381000" y="33655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“momo”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1" name="Group 281"/>
          <p:cNvGraphicFramePr>
            <a:graphicFrameLocks noGrp="1"/>
          </p:cNvGraphicFramePr>
          <p:nvPr/>
        </p:nvGraphicFramePr>
        <p:xfrm>
          <a:off x="152400" y="198438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509" name="Group 189"/>
          <p:cNvGraphicFramePr>
            <a:graphicFrameLocks noGrp="1"/>
          </p:cNvGraphicFramePr>
          <p:nvPr/>
        </p:nvGraphicFramePr>
        <p:xfrm>
          <a:off x="381000" y="41148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00" name="Group 280"/>
          <p:cNvGraphicFramePr>
            <a:graphicFrameLocks noGrp="1"/>
          </p:cNvGraphicFramePr>
          <p:nvPr/>
        </p:nvGraphicFramePr>
        <p:xfrm>
          <a:off x="152400" y="198438"/>
          <a:ext cx="3657600" cy="1556386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550" name="Group 230"/>
          <p:cNvGraphicFramePr>
            <a:graphicFrameLocks noGrp="1"/>
          </p:cNvGraphicFramePr>
          <p:nvPr/>
        </p:nvGraphicFramePr>
        <p:xfrm>
          <a:off x="381000" y="4114800"/>
          <a:ext cx="3429000" cy="70199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“gogo”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618" name="Group 298"/>
          <p:cNvGraphicFramePr>
            <a:graphicFrameLocks noGrp="1"/>
          </p:cNvGraphicFramePr>
          <p:nvPr/>
        </p:nvGraphicFramePr>
        <p:xfrm>
          <a:off x="152400" y="196850"/>
          <a:ext cx="3657600" cy="1557339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Class: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char[10]: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c.teacherName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“Keren”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int: c.registeredStudents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 :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c.students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591" name="Text Box 271"/>
          <p:cNvSpPr txBox="1">
            <a:spLocks noChangeArrowheads="1"/>
          </p:cNvSpPr>
          <p:nvPr/>
        </p:nvSpPr>
        <p:spPr bwMode="auto">
          <a:xfrm>
            <a:off x="4114800" y="4876800"/>
            <a:ext cx="76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int  i=0</a:t>
            </a:r>
          </a:p>
        </p:txBody>
      </p:sp>
      <p:sp>
        <p:nvSpPr>
          <p:cNvPr id="184592" name="Text Box 272"/>
          <p:cNvSpPr txBox="1">
            <a:spLocks noChangeArrowheads="1"/>
          </p:cNvSpPr>
          <p:nvPr/>
        </p:nvSpPr>
        <p:spPr bwMode="auto">
          <a:xfrm>
            <a:off x="4953000" y="4876800"/>
            <a:ext cx="2438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noProof="1">
                <a:latin typeface="Verdana" pitchFamily="34" charset="0"/>
              </a:rPr>
              <a:t>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</a:t>
            </a:r>
            <a:endParaRPr lang="en-US" sz="1200">
              <a:latin typeface="Verdana" pitchFamily="34" charset="0"/>
            </a:endParaRPr>
          </a:p>
        </p:txBody>
      </p:sp>
      <p:sp>
        <p:nvSpPr>
          <p:cNvPr id="184593" name="Text Box 273"/>
          <p:cNvSpPr txBox="1">
            <a:spLocks noChangeArrowheads="1"/>
          </p:cNvSpPr>
          <p:nvPr/>
        </p:nvSpPr>
        <p:spPr bwMode="auto">
          <a:xfrm>
            <a:off x="7086600" y="4876800"/>
            <a:ext cx="762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>
                <a:latin typeface="Verdana" pitchFamily="34" charset="0"/>
              </a:rPr>
              <a:t>i++</a:t>
            </a:r>
          </a:p>
        </p:txBody>
      </p:sp>
      <p:sp>
        <p:nvSpPr>
          <p:cNvPr id="184594" name="Text Box 274"/>
          <p:cNvSpPr txBox="1">
            <a:spLocks noChangeArrowheads="1"/>
          </p:cNvSpPr>
          <p:nvPr/>
        </p:nvSpPr>
        <p:spPr bwMode="auto">
          <a:xfrm>
            <a:off x="6096000" y="4510088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i=0</a:t>
            </a:r>
          </a:p>
        </p:txBody>
      </p:sp>
      <p:sp>
        <p:nvSpPr>
          <p:cNvPr id="184595" name="Text Box 275"/>
          <p:cNvSpPr txBox="1">
            <a:spLocks noChangeArrowheads="1"/>
          </p:cNvSpPr>
          <p:nvPr/>
        </p:nvSpPr>
        <p:spPr bwMode="auto">
          <a:xfrm>
            <a:off x="6096000" y="4495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i=1</a:t>
            </a:r>
          </a:p>
        </p:txBody>
      </p:sp>
      <p:sp>
        <p:nvSpPr>
          <p:cNvPr id="184596" name="Text Box 276"/>
          <p:cNvSpPr txBox="1">
            <a:spLocks noChangeArrowheads="1"/>
          </p:cNvSpPr>
          <p:nvPr/>
        </p:nvSpPr>
        <p:spPr bwMode="auto">
          <a:xfrm>
            <a:off x="6096000" y="4495800"/>
            <a:ext cx="1143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i=2</a:t>
            </a:r>
          </a:p>
        </p:txBody>
      </p:sp>
      <p:pic>
        <p:nvPicPr>
          <p:cNvPr id="184597" name="Picture 27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371600"/>
            <a:ext cx="5257800" cy="19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66CA048-9C0B-40F7-B112-E9D8980222F0}" type="slidenum">
              <a:rPr lang="he-IL" sz="1000">
                <a:latin typeface="Verdana" pitchFamily="34" charset="0"/>
              </a:rPr>
              <a:pPr algn="r" rtl="1"/>
              <a:t>18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8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84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4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10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78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2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3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3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9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1843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843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1000" fill="hold"/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56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7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1843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16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0" dur="500"/>
                                        <p:tgtEl>
                                          <p:spTgt spid="184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843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71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2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3" dur="indefinite"/>
                                        <p:tgtEl>
                                          <p:spTgt spid="1843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6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7" dur="indefinite"/>
                                        <p:tgtEl>
                                          <p:spTgt spid="1843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9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0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1" dur="indefinite"/>
                                        <p:tgtEl>
                                          <p:spTgt spid="18432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1843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4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5" dur="indefinite"/>
                                        <p:tgtEl>
                                          <p:spTgt spid="1843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3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indefinite"/>
                                        <p:tgtEl>
                                          <p:spTgt spid="1843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19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1" dur="indefinite"/>
                                        <p:tgtEl>
                                          <p:spTgt spid="184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7" dur="indefinite"/>
                                        <p:tgtEl>
                                          <p:spTgt spid="184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1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2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3" dur="indefinite"/>
                                        <p:tgtEl>
                                          <p:spTgt spid="184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37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8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1843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3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44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5" dur="indefinite"/>
                                        <p:tgtEl>
                                          <p:spTgt spid="1843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8" dur="500"/>
                                        <p:tgtEl>
                                          <p:spTgt spid="18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3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8459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7" dur="500"/>
                                        <p:tgtEl>
                                          <p:spTgt spid="18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2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7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9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1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4" dur="500"/>
                                        <p:tgtEl>
                                          <p:spTgt spid="184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5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79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3" dur="500"/>
                                        <p:tgtEl>
                                          <p:spTgt spid="184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7" dur="500"/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1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3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97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99" dur="indefinite"/>
                                        <p:tgtEl>
                                          <p:spTgt spid="1843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1" dur="500"/>
                                        <p:tgtEl>
                                          <p:spTgt spid="184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4" dur="500"/>
                                        <p:tgtEl>
                                          <p:spTgt spid="184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" presetClass="emph" presetSubtype="1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9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0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18459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3" dur="500"/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7" dur="500"/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5" presetClass="emph" presetSubtype="1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1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2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3" dur="indefinite"/>
                                        <p:tgtEl>
                                          <p:spTgt spid="18459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5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28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843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1" dur="500"/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7" dur="500"/>
                                        <p:tgtEl>
                                          <p:spTgt spid="184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0" dur="500"/>
                                        <p:tgtEl>
                                          <p:spTgt spid="184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3" dur="500"/>
                                        <p:tgtEl>
                                          <p:spTgt spid="184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6" dur="500"/>
                                        <p:tgtEl>
                                          <p:spTgt spid="1846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9" dur="500"/>
                                        <p:tgtEl>
                                          <p:spTgt spid="184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2" dur="500"/>
                                        <p:tgtEl>
                                          <p:spTgt spid="184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8" dur="500"/>
                                        <p:tgtEl>
                                          <p:spTgt spid="58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1" grpId="0"/>
      <p:bldP spid="28681" grpId="1"/>
      <p:bldP spid="58440" grpId="0" animBg="1"/>
      <p:bldP spid="58440" grpId="1" animBg="1"/>
      <p:bldP spid="3" grpId="0"/>
      <p:bldP spid="3" grpId="1"/>
      <p:bldP spid="184434" grpId="0"/>
      <p:bldP spid="184434" grpId="1"/>
      <p:bldP spid="184434" grpId="2"/>
      <p:bldP spid="184434" grpId="3"/>
      <p:bldP spid="184434" grpId="4"/>
      <p:bldP spid="184434" grpId="5"/>
      <p:bldP spid="184591" grpId="0"/>
      <p:bldP spid="184592" grpId="0"/>
      <p:bldP spid="184592" grpId="1"/>
      <p:bldP spid="184592" grpId="2"/>
      <p:bldP spid="184593" grpId="0"/>
      <p:bldP spid="184593" grpId="1"/>
      <p:bldP spid="184594" grpId="0"/>
      <p:bldP spid="184594" grpId="1"/>
      <p:bldP spid="184595" grpId="0" build="allAtOnce"/>
      <p:bldP spid="184596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r>
              <a:rPr lang="he-IL" sz="2400" smtClean="0"/>
              <a:t>בדוגמא הבאה יש לנו את המבנה "כיתה" שיכול להכיל אוסף של תלמידים</a:t>
            </a:r>
          </a:p>
          <a:p>
            <a:r>
              <a:rPr lang="he-IL" sz="2400" smtClean="0"/>
              <a:t>מספר הסטודנטים המקסימלי </a:t>
            </a:r>
            <a:r>
              <a:rPr lang="he-IL" sz="2400" b="1" smtClean="0"/>
              <a:t>אינו</a:t>
            </a:r>
            <a:r>
              <a:rPr lang="he-IL" sz="2400" smtClean="0"/>
              <a:t> ידוע מראש וניתן ע"י המשתמש בזמן ריצה</a:t>
            </a:r>
          </a:p>
          <a:p>
            <a:r>
              <a:rPr lang="he-IL" sz="2400" smtClean="0"/>
              <a:t>בתחילה רשומים לכיתה 0 סטודנטים, וכל פעם נוסיף סטודנט נוסף לכיתה</a:t>
            </a:r>
          </a:p>
          <a:p>
            <a:r>
              <a:rPr lang="he-IL" sz="2400" smtClean="0"/>
              <a:t>בכל איבר יהיה מצביע ל"סטודנט". כל עוד לא נרשם סטודנט המצביע הוא </a:t>
            </a:r>
            <a:r>
              <a:rPr lang="en-US" sz="2400" smtClean="0"/>
              <a:t>NULL</a:t>
            </a:r>
            <a:endParaRPr lang="he-IL" sz="2400" smtClean="0"/>
          </a:p>
          <a:p>
            <a:pPr lvl="1"/>
            <a:r>
              <a:rPr lang="he-IL" sz="2000" smtClean="0"/>
              <a:t>דוגמא: כיתה </a:t>
            </a:r>
            <a:r>
              <a:rPr lang="he-IL" sz="2000" b="1" smtClean="0"/>
              <a:t>שהמשתמש החליט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 	שיכולים להיות בה מקסימום 4 </a:t>
            </a:r>
          </a:p>
          <a:p>
            <a:pPr lvl="1">
              <a:buFont typeface="Wingdings" pitchFamily="2" charset="2"/>
              <a:buNone/>
            </a:pPr>
            <a:r>
              <a:rPr lang="he-IL" sz="2000" smtClean="0"/>
              <a:t>	סטודנטים:</a:t>
            </a:r>
          </a:p>
          <a:p>
            <a:pPr lvl="2"/>
            <a:r>
              <a:rPr lang="he-IL" sz="1800" smtClean="0"/>
              <a:t>לאחר רישום סטודנט</a:t>
            </a:r>
          </a:p>
          <a:p>
            <a:pPr lvl="2"/>
            <a:r>
              <a:rPr lang="he-IL" sz="1800" smtClean="0"/>
              <a:t>לאחר רישום סטודנט</a:t>
            </a:r>
            <a:endParaRPr lang="en-US" sz="180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הקצאת מערך של מצביעים למבנים בתוך מבנה</a:t>
            </a:r>
            <a:endParaRPr lang="en-US" sz="4000" smtClean="0"/>
          </a:p>
        </p:txBody>
      </p:sp>
      <p:graphicFrame>
        <p:nvGraphicFramePr>
          <p:cNvPr id="195588" name="Group 4"/>
          <p:cNvGraphicFramePr>
            <a:graphicFrameLocks noGrp="1"/>
          </p:cNvGraphicFramePr>
          <p:nvPr>
            <p:ph sz="half" idx="2"/>
          </p:nvPr>
        </p:nvGraphicFramePr>
        <p:xfrm>
          <a:off x="457200" y="5741988"/>
          <a:ext cx="4038600" cy="8731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602" name="Oval 18"/>
          <p:cNvSpPr>
            <a:spLocks noChangeArrowheads="1"/>
          </p:cNvSpPr>
          <p:nvPr/>
        </p:nvSpPr>
        <p:spPr bwMode="auto">
          <a:xfrm>
            <a:off x="914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3" name="Oval 19"/>
          <p:cNvSpPr>
            <a:spLocks noChangeArrowheads="1"/>
          </p:cNvSpPr>
          <p:nvPr/>
        </p:nvSpPr>
        <p:spPr bwMode="auto">
          <a:xfrm>
            <a:off x="19050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4" name="Oval 20"/>
          <p:cNvSpPr>
            <a:spLocks noChangeArrowheads="1"/>
          </p:cNvSpPr>
          <p:nvPr/>
        </p:nvSpPr>
        <p:spPr bwMode="auto">
          <a:xfrm>
            <a:off x="29718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5" name="Oval 21"/>
          <p:cNvSpPr>
            <a:spLocks noChangeArrowheads="1"/>
          </p:cNvSpPr>
          <p:nvPr/>
        </p:nvSpPr>
        <p:spPr bwMode="auto">
          <a:xfrm>
            <a:off x="3962400" y="617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95606" name="Line 22"/>
          <p:cNvSpPr>
            <a:spLocks noChangeShapeType="1"/>
          </p:cNvSpPr>
          <p:nvPr/>
        </p:nvSpPr>
        <p:spPr bwMode="auto">
          <a:xfrm flipV="1">
            <a:off x="914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7" name="Line 23"/>
          <p:cNvSpPr>
            <a:spLocks noChangeShapeType="1"/>
          </p:cNvSpPr>
          <p:nvPr/>
        </p:nvSpPr>
        <p:spPr bwMode="auto">
          <a:xfrm flipV="1">
            <a:off x="19050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8" name="Line 24"/>
          <p:cNvSpPr>
            <a:spLocks noChangeShapeType="1"/>
          </p:cNvSpPr>
          <p:nvPr/>
        </p:nvSpPr>
        <p:spPr bwMode="auto">
          <a:xfrm flipV="1">
            <a:off x="29718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609" name="Line 25"/>
          <p:cNvSpPr>
            <a:spLocks noChangeShapeType="1"/>
          </p:cNvSpPr>
          <p:nvPr/>
        </p:nvSpPr>
        <p:spPr bwMode="auto">
          <a:xfrm flipV="1">
            <a:off x="3962400" y="5334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743200" y="5105400"/>
            <a:ext cx="381000" cy="152400"/>
            <a:chOff x="1776" y="3216"/>
            <a:chExt cx="240" cy="96"/>
          </a:xfrm>
        </p:grpSpPr>
        <p:sp>
          <p:nvSpPr>
            <p:cNvPr id="21544" name="Line 27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Line 28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Line 29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0" y="5105400"/>
            <a:ext cx="381000" cy="152400"/>
            <a:chOff x="2400" y="3216"/>
            <a:chExt cx="240" cy="96"/>
          </a:xfrm>
        </p:grpSpPr>
        <p:sp>
          <p:nvSpPr>
            <p:cNvPr id="21541" name="Line 31"/>
            <p:cNvSpPr>
              <a:spLocks noChangeShapeType="1"/>
            </p:cNvSpPr>
            <p:nvPr/>
          </p:nvSpPr>
          <p:spPr bwMode="auto">
            <a:xfrm>
              <a:off x="2400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Line 32"/>
            <p:cNvSpPr>
              <a:spLocks noChangeShapeType="1"/>
            </p:cNvSpPr>
            <p:nvPr/>
          </p:nvSpPr>
          <p:spPr bwMode="auto">
            <a:xfrm>
              <a:off x="2448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Line 33"/>
            <p:cNvSpPr>
              <a:spLocks noChangeShapeType="1"/>
            </p:cNvSpPr>
            <p:nvPr/>
          </p:nvSpPr>
          <p:spPr bwMode="auto">
            <a:xfrm>
              <a:off x="2496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85800" y="5105400"/>
            <a:ext cx="381000" cy="152400"/>
            <a:chOff x="1776" y="3216"/>
            <a:chExt cx="240" cy="96"/>
          </a:xfrm>
        </p:grpSpPr>
        <p:sp>
          <p:nvSpPr>
            <p:cNvPr id="21538" name="Line 35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Line 36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Line 37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676400" y="5105400"/>
            <a:ext cx="381000" cy="152400"/>
            <a:chOff x="1776" y="3216"/>
            <a:chExt cx="240" cy="96"/>
          </a:xfrm>
        </p:grpSpPr>
        <p:sp>
          <p:nvSpPr>
            <p:cNvPr id="21535" name="Line 39"/>
            <p:cNvSpPr>
              <a:spLocks noChangeShapeType="1"/>
            </p:cNvSpPr>
            <p:nvPr/>
          </p:nvSpPr>
          <p:spPr bwMode="auto">
            <a:xfrm>
              <a:off x="1776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Line 40"/>
            <p:cNvSpPr>
              <a:spLocks noChangeShapeType="1"/>
            </p:cNvSpPr>
            <p:nvPr/>
          </p:nvSpPr>
          <p:spPr bwMode="auto">
            <a:xfrm>
              <a:off x="1824" y="32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Line 41"/>
            <p:cNvSpPr>
              <a:spLocks noChangeShapeType="1"/>
            </p:cNvSpPr>
            <p:nvPr/>
          </p:nvSpPr>
          <p:spPr bwMode="auto">
            <a:xfrm>
              <a:off x="1872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3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B3CC245B-7F5F-4C7D-ADDC-394C502FF1C0}" type="slidenum">
              <a:rPr lang="he-IL" sz="1000">
                <a:latin typeface="Verdana" pitchFamily="34" charset="0"/>
              </a:rPr>
              <a:pPr algn="r" rtl="1"/>
              <a:t>19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3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3751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375150"/>
            <a:ext cx="76200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5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95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5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95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95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2" grpId="0" animBg="1"/>
      <p:bldP spid="195603" grpId="0" animBg="1"/>
      <p:bldP spid="195604" grpId="0" animBg="1"/>
      <p:bldP spid="195605" grpId="0" animBg="1"/>
      <p:bldP spid="195606" grpId="0" animBg="1"/>
      <p:bldP spid="195607" grpId="0" animBg="1"/>
      <p:bldP spid="195608" grpId="0" animBg="1"/>
      <p:bldP spid="19560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נלמד:</a:t>
            </a:r>
            <a:endParaRPr 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דוגמאות משולבות למבנים והקצאות דינאמיות</a:t>
            </a:r>
          </a:p>
        </p:txBody>
      </p:sp>
      <p:sp>
        <p:nvSpPr>
          <p:cNvPr id="41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5724707-7826-44EE-A125-DAD72E78C32E}" type="slidenum">
              <a:rPr lang="he-IL" sz="1000">
                <a:latin typeface="Verdana" pitchFamily="34" charset="0"/>
              </a:rPr>
              <a:pPr algn="r" rtl="1"/>
              <a:t>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163"/>
            <a:ext cx="8229600" cy="655637"/>
          </a:xfrm>
        </p:spPr>
        <p:txBody>
          <a:bodyPr/>
          <a:lstStyle/>
          <a:p>
            <a:pPr algn="r"/>
            <a:r>
              <a:rPr lang="he-IL" sz="3600" smtClean="0"/>
              <a:t>דוגמא – רישום סטודנטים לכיתה דינאמית (1)</a:t>
            </a:r>
            <a:endParaRPr lang="en-US" sz="3600" smtClean="0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067800" cy="4530725"/>
          </a:xfrm>
        </p:spPr>
        <p:txBody>
          <a:bodyPr/>
          <a:lstStyle/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#include &lt;iostream&gt;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using  namespace  std;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Student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id;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 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struct Class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char  teacherName[10];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numOfStudents;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	int     registeredStudents;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b="1" noProof="1" smtClean="0"/>
              <a:t>	Student** students;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r>
              <a:rPr lang="en-US" sz="1200" noProof="1" smtClean="0"/>
              <a:t>};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en-US" sz="1200" noProof="1" smtClean="0"/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void printClass(Class c)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{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cout &lt;&lt; "The teacher is “ &lt; c.teacherName 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            &lt;&lt; “ and the “ &lt;&lt; c.registeredStudents &lt;&lt; “ students are:\n”;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for (int  i=0 ; i &lt; c.registeredStudents ; i++)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	      cout &lt;&lt; "  “ &lt;&lt; i+1 &lt;&lt; “- Name: “ &lt;&lt; c.students[i]-&gt;name  &lt;&lt; “\tId: “ &lt;&lt; </a:t>
            </a:r>
            <a:r>
              <a:rPr lang="en-US" sz="1200" smtClean="0"/>
              <a:t> </a:t>
            </a:r>
            <a:r>
              <a:rPr lang="en-US" sz="1200" noProof="1" smtClean="0"/>
              <a:t>c.students[i]-&gt;id &lt;&lt; endl;</a:t>
            </a:r>
          </a:p>
          <a:p>
            <a:pPr algn="l" rtl="0">
              <a:buFont typeface="Wingdings" pitchFamily="2" charset="2"/>
              <a:buNone/>
            </a:pPr>
            <a:r>
              <a:rPr lang="en-US" sz="1200" noProof="1" smtClean="0"/>
              <a:t> }</a:t>
            </a:r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smtClean="0"/>
          </a:p>
          <a:p>
            <a:pPr algn="l" rtl="0">
              <a:lnSpc>
                <a:spcPct val="80000"/>
              </a:lnSpc>
              <a:buFont typeface="Wingdings" pitchFamily="2" charset="2"/>
              <a:buNone/>
            </a:pPr>
            <a:endParaRPr lang="he-IL" sz="1200" noProof="1" smtClean="0"/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>
            <a:off x="3505200" y="3048000"/>
            <a:ext cx="5334000" cy="1219200"/>
          </a:xfrm>
          <a:prstGeom prst="wedgeRectCallout">
            <a:avLst>
              <a:gd name="adj1" fmla="val -69889"/>
              <a:gd name="adj2" fmla="val 47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b="1">
                <a:solidFill>
                  <a:schemeClr val="bg1"/>
                </a:solidFill>
              </a:rPr>
              <a:t>מערך בגודל שאינו ידוע עדיין ושכל איבר בו יהיה מצביע</a:t>
            </a:r>
            <a:r>
              <a:rPr lang="en-US" b="1">
                <a:solidFill>
                  <a:schemeClr val="bg1"/>
                </a:solidFill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</a:rPr>
              <a:t>   כוכבית אחת כי זהו מערך שמוקצה דינאמית, כדי </a:t>
            </a:r>
          </a:p>
          <a:p>
            <a:pPr algn="r" rtl="1"/>
            <a:r>
              <a:rPr lang="he-IL" b="1">
                <a:solidFill>
                  <a:schemeClr val="bg1"/>
                </a:solidFill>
              </a:rPr>
              <a:t>    להכיל את כתובת תחילת המערך</a:t>
            </a:r>
          </a:p>
          <a:p>
            <a:pPr algn="r" rtl="1">
              <a:buFont typeface="Arial" pitchFamily="34" charset="0"/>
              <a:buChar char="•"/>
            </a:pPr>
            <a:r>
              <a:rPr lang="he-IL" b="1">
                <a:solidFill>
                  <a:schemeClr val="bg1"/>
                </a:solidFill>
              </a:rPr>
              <a:t>   כוכבית שניה כי כל איבר במערך הוא כתובת</a:t>
            </a:r>
          </a:p>
        </p:txBody>
      </p:sp>
      <p:sp>
        <p:nvSpPr>
          <p:cNvPr id="22533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D853DD2-97E8-4F6E-ACF5-FC094336F43D}" type="slidenum">
              <a:rPr lang="he-IL" sz="1000">
                <a:latin typeface="Verdana" pitchFamily="34" charset="0"/>
              </a:rPr>
              <a:pPr algn="r" rtl="1"/>
              <a:t>20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8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8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188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88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88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841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884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8841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8841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8841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655638"/>
          </a:xfrm>
        </p:spPr>
        <p:txBody>
          <a:bodyPr/>
          <a:lstStyle/>
          <a:p>
            <a:pPr algn="r"/>
            <a:r>
              <a:rPr lang="he-IL" sz="3600" smtClean="0"/>
              <a:t>דוגמא – רישום סטודנטים לכיתה דינאמית (2)</a:t>
            </a:r>
            <a:endParaRPr lang="en-US" sz="3600" smtClean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117475"/>
            <a:ext cx="8229600" cy="651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he-IL" sz="1200" noProof="1">
              <a:solidFill>
                <a:srgbClr val="009900"/>
              </a:solidFill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void main()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bool   fExit=false;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char   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Class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 = {"Keren“, 0};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cout &lt;&lt; "How many max students? 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cin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 = new Student*[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 noProof="1">
                <a:solidFill>
                  <a:srgbClr val="009900"/>
                </a:solidFill>
                <a:latin typeface="Verdana" pitchFamily="34" charset="0"/>
              </a:rPr>
              <a:t>// check if allocation succeeded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   </a:t>
            </a:r>
            <a:r>
              <a:rPr lang="en-US" sz="1200" noProof="1">
                <a:latin typeface="Verdana" pitchFamily="34" charset="0"/>
              </a:rPr>
              <a:t>do {</a:t>
            </a:r>
            <a:endParaRPr lang="en-US" sz="1200">
              <a:latin typeface="Verdana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	    </a:t>
            </a:r>
            <a:r>
              <a:rPr lang="en-US" sz="1200" noProof="1">
                <a:latin typeface="Verdana" pitchFamily="34" charset="0"/>
              </a:rPr>
              <a:t>if 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==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.numOfStudents)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cout &lt;&lt; "Class is full!\n";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break;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cout &lt;&lt; "Register a student (Y/N)? “;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cin &gt;&gt; </a:t>
            </a:r>
            <a:r>
              <a:rPr lang="en-US" sz="1200" noProof="1">
                <a:latin typeface="Verdana" pitchFamily="34" charset="0"/>
              </a:rPr>
              <a:t>answer;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if (answer == 'N')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</a:t>
            </a:r>
            <a:r>
              <a:rPr lang="en-US" sz="1200" noProof="1">
                <a:latin typeface="Verdana" pitchFamily="34" charset="0"/>
              </a:rPr>
              <a:t>fExit = true;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else 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</a:t>
            </a:r>
            <a:r>
              <a:rPr lang="en-US" sz="1200" noProof="1">
                <a:latin typeface="Verdana" pitchFamily="34" charset="0"/>
              </a:rPr>
              <a:t>{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 = new Student;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      </a:t>
            </a:r>
            <a:r>
              <a:rPr lang="en-US" sz="1200" noProof="1">
                <a:latin typeface="Verdana" pitchFamily="34" charset="0"/>
              </a:rPr>
              <a:t>cout &lt;&lt; "Enter name and id: ";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</a:t>
            </a:r>
            <a:r>
              <a:rPr lang="en-US" sz="1200" noProof="1">
                <a:latin typeface="Verdana" pitchFamily="34" charset="0"/>
              </a:rPr>
              <a:t>cin &gt;&gt;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.registeredStudents]-&gt;name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      &gt;&gt; c</a:t>
            </a:r>
            <a:r>
              <a:rPr lang="en-US" sz="1200" noProof="1">
                <a:latin typeface="Verdana" pitchFamily="34" charset="0"/>
              </a:rPr>
              <a:t>.students[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.registeredStudents]-&gt;id;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</a:t>
            </a:r>
            <a:r>
              <a:rPr lang="en-US" sz="1200">
                <a:latin typeface="Verdana" pitchFamily="34" charset="0"/>
              </a:rPr>
              <a:t> c</a:t>
            </a:r>
            <a:r>
              <a:rPr lang="en-US" sz="1200" noProof="1">
                <a:latin typeface="Verdana" pitchFamily="34" charset="0"/>
              </a:rPr>
              <a:t>.registeredStudents++;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     </a:t>
            </a: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>
                <a:latin typeface="Verdana" pitchFamily="34" charset="0"/>
              </a:rPr>
              <a:t>   </a:t>
            </a:r>
            <a:r>
              <a:rPr lang="en-US" sz="1200" noProof="1">
                <a:latin typeface="Verdana" pitchFamily="34" charset="0"/>
              </a:rPr>
              <a:t>	</a:t>
            </a:r>
            <a:r>
              <a:rPr lang="en-US" sz="1200">
                <a:latin typeface="Verdana" pitchFamily="34" charset="0"/>
              </a:rPr>
              <a:t>} </a:t>
            </a:r>
            <a:r>
              <a:rPr lang="en-US" sz="1200" noProof="1">
                <a:latin typeface="Verdana" pitchFamily="34" charset="0"/>
              </a:rPr>
              <a:t>while (fExit==false);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printClass(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);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for (int  i=0 ; i &lt;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.registeredStudents ; i++)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	delete  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.students[i];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	delete  []</a:t>
            </a:r>
            <a:r>
              <a:rPr lang="en-US" sz="1200">
                <a:latin typeface="Verdana" pitchFamily="34" charset="0"/>
              </a:rPr>
              <a:t>c</a:t>
            </a:r>
            <a:r>
              <a:rPr lang="en-US" sz="1200" noProof="1">
                <a:latin typeface="Verdana" pitchFamily="34" charset="0"/>
              </a:rPr>
              <a:t>.students;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1200" noProof="1">
                <a:latin typeface="Verdana" pitchFamily="34" charset="0"/>
              </a:rPr>
              <a:t>}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sz="1200">
              <a:latin typeface="Verdana" pitchFamily="34" charset="0"/>
            </a:endParaRPr>
          </a:p>
        </p:txBody>
      </p:sp>
      <p:sp>
        <p:nvSpPr>
          <p:cNvPr id="185350" name="AutoShape 6"/>
          <p:cNvSpPr>
            <a:spLocks noChangeArrowheads="1"/>
          </p:cNvSpPr>
          <p:nvPr/>
        </p:nvSpPr>
        <p:spPr bwMode="auto">
          <a:xfrm>
            <a:off x="3810000" y="1066800"/>
            <a:ext cx="4724400" cy="381000"/>
          </a:xfrm>
          <a:prstGeom prst="wedgeRectCallout">
            <a:avLst>
              <a:gd name="adj1" fmla="val -78241"/>
              <a:gd name="adj2" fmla="val 57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קבלת מספר הסטודנטים המקסימלי מהמשתמש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1" name="AutoShape 7"/>
          <p:cNvSpPr>
            <a:spLocks noChangeArrowheads="1"/>
          </p:cNvSpPr>
          <p:nvPr/>
        </p:nvSpPr>
        <p:spPr bwMode="auto">
          <a:xfrm>
            <a:off x="4953000" y="1752600"/>
            <a:ext cx="3581400" cy="381000"/>
          </a:xfrm>
          <a:prstGeom prst="wedgeRectCallout">
            <a:avLst>
              <a:gd name="adj1" fmla="val -115875"/>
              <a:gd name="adj2" fmla="val -45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הקצאת מערך של מצביעים לסטודנט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2" name="AutoShape 8"/>
          <p:cNvSpPr>
            <a:spLocks noChangeArrowheads="1"/>
          </p:cNvSpPr>
          <p:nvPr/>
        </p:nvSpPr>
        <p:spPr bwMode="auto">
          <a:xfrm>
            <a:off x="4038600" y="5486400"/>
            <a:ext cx="3200400" cy="381000"/>
          </a:xfrm>
          <a:prstGeom prst="wedgeRectCallout">
            <a:avLst>
              <a:gd name="adj1" fmla="val -95852"/>
              <a:gd name="adj2" fmla="val 1067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שיחרור כל אחד מאיברי המערך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5353" name="AutoShape 9"/>
          <p:cNvSpPr>
            <a:spLocks noChangeArrowheads="1"/>
          </p:cNvSpPr>
          <p:nvPr/>
        </p:nvSpPr>
        <p:spPr bwMode="auto">
          <a:xfrm>
            <a:off x="4038600" y="5943600"/>
            <a:ext cx="4419600" cy="609600"/>
          </a:xfrm>
          <a:prstGeom prst="wedgeRectCallout">
            <a:avLst>
              <a:gd name="adj1" fmla="val -96616"/>
              <a:gd name="adj2" fmla="val 127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שיחרור מערך המצביעים שגם הוקצה דינאמית</a:t>
            </a:r>
            <a:endParaRPr lang="en-US" b="1">
              <a:solidFill>
                <a:schemeClr val="bg1"/>
              </a:solidFill>
            </a:endParaRPr>
          </a:p>
          <a:p>
            <a:pPr algn="ctr"/>
            <a:r>
              <a:rPr lang="he-IL" b="1">
                <a:solidFill>
                  <a:schemeClr val="bg1"/>
                </a:solidFill>
              </a:rPr>
              <a:t>(כמו בדוגמא "מערך של מערכים")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56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3D44F5F8-DC6B-4E1E-93D2-D9EFFACDAB8D}" type="slidenum">
              <a:rPr lang="he-IL" sz="1000">
                <a:latin typeface="Verdana" pitchFamily="34" charset="0"/>
              </a:rPr>
              <a:pPr algn="r" rtl="1"/>
              <a:t>21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5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5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5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5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5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5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5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85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8534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53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853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53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853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8534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534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8534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534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534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534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8534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8534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8534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8534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8534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8534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18534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18534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18534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85348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18534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0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nimBg="1"/>
      <p:bldP spid="185351" grpId="0" animBg="1"/>
      <p:bldP spid="185352" grpId="0" animBg="1"/>
      <p:bldP spid="1853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השוואה בזכרון בין מערך מבנים למערך מצביעים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נניח כי מבנה </a:t>
            </a:r>
            <a:r>
              <a:rPr lang="en-US" smtClean="0"/>
              <a:t>Student</a:t>
            </a:r>
            <a:r>
              <a:rPr lang="he-IL" smtClean="0"/>
              <a:t> תופס 16 בתים בזכרון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נניח כי יש כיתה עם פוטנציאל ל- 100 סטודנטים, אבל בפועל רשומים רק 40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2458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0B437373-A663-40DB-9644-B3B4421DC840}" type="slidenum">
              <a:rPr lang="he-IL" sz="1000">
                <a:latin typeface="Verdana" pitchFamily="34" charset="0"/>
              </a:rPr>
              <a:pPr algn="r" rtl="1"/>
              <a:t>22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503" y="3276600"/>
          <a:ext cx="7815897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41867"/>
                <a:gridCol w="293243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מצביעים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16x100</a:t>
                      </a:r>
                      <a:r>
                        <a:rPr lang="en-US" baseline="0" dirty="0" smtClean="0"/>
                        <a:t> = 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x 40 = 640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למצביעים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</a:t>
                      </a:r>
                      <a:r>
                        <a:rPr lang="en-US" baseline="0" dirty="0" smtClean="0"/>
                        <a:t> 100 = 400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</a:t>
                      </a:r>
                      <a:r>
                        <a:rPr lang="he-IL" baseline="0" dirty="0" smtClean="0"/>
                        <a:t> שבשימוש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 המבוזבז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16x60 = 960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 60 = 240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3400" y="3657600"/>
            <a:ext cx="81534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962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4343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724400"/>
            <a:ext cx="8153400" cy="3810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8503" y="3276600"/>
          <a:ext cx="7815897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41867"/>
                <a:gridCol w="293243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מערך מצביעים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למבנים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16x100</a:t>
                      </a:r>
                      <a:r>
                        <a:rPr lang="en-US" baseline="0" dirty="0" smtClean="0"/>
                        <a:t> = 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</a:t>
                      </a:r>
                      <a:r>
                        <a:rPr lang="en-US" baseline="0" dirty="0" smtClean="0"/>
                        <a:t> x 40 = 640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גודל הזכרון למצביעים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</a:t>
                      </a:r>
                      <a:r>
                        <a:rPr lang="en-US" baseline="0" dirty="0" smtClean="0"/>
                        <a:t> 100 = 400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</a:t>
                      </a:r>
                      <a:r>
                        <a:rPr lang="he-IL" baseline="0" dirty="0" smtClean="0"/>
                        <a:t> שבשימוש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1600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1040</a:t>
                      </a:r>
                      <a:endParaRPr lang="he-I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סה"כ הזכרון המבוזבז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16x60 = 960</a:t>
                      </a:r>
                      <a:r>
                        <a:rPr lang="en-US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 x 60 = 240</a:t>
                      </a:r>
                      <a:endParaRPr lang="he-IL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ולסיום..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2AA6691-725C-4973-B191-2F82793DED2F}" type="slidenum">
              <a:rPr lang="he-IL" sz="1000">
                <a:latin typeface="Verdana" pitchFamily="34" charset="0"/>
              </a:rPr>
              <a:pPr algn="r" rtl="1"/>
              <a:t>23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10" name="Picture 9" descr="20160110_2039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-685800"/>
            <a:ext cx="6096000" cy="1083733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 bwMode="auto">
          <a:xfrm>
            <a:off x="1447800" y="1600200"/>
            <a:ext cx="1981200" cy="609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86400" y="1600200"/>
            <a:ext cx="762000" cy="7620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572000" y="762000"/>
            <a:ext cx="1981200" cy="6096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rlv.zcache.com/programmer_joke_superior_intelligence_ornament-r09ddf4dc720c4e978a0389e668525a88_x7s2y_8byvr_5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04800"/>
            <a:ext cx="6324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3"/>
          <p:cNvSpPr txBox="1">
            <a:spLocks noChangeArrowheads="1"/>
          </p:cNvSpPr>
          <p:nvPr/>
        </p:nvSpPr>
        <p:spPr bwMode="auto">
          <a:xfrm>
            <a:off x="304800" y="5638800"/>
            <a:ext cx="93614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http://rlv.zcache.com/programmer_joke_superior_intelligence_ornament-r09ddf4dc720c4e978a0389e668525a88_x7s2y_8byvr_512.jpg</a:t>
            </a:r>
            <a:endParaRPr lang="he-IL" sz="1600"/>
          </a:p>
        </p:txBody>
      </p:sp>
      <p:sp>
        <p:nvSpPr>
          <p:cNvPr id="2560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ולסיום..</a:t>
            </a:r>
          </a:p>
        </p:txBody>
      </p:sp>
      <p:sp>
        <p:nvSpPr>
          <p:cNvPr id="25605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72AA6691-725C-4973-B191-2F82793DED2F}" type="slidenum">
              <a:rPr lang="he-IL" sz="1000">
                <a:latin typeface="Verdana" pitchFamily="34" charset="0"/>
              </a:rPr>
              <a:pPr algn="r" rtl="1"/>
              <a:t>24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ביחידה זו למדנו: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דוגמאות משולבות למבנים והקצאות דינאמיות</a:t>
            </a:r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732EAFD-F6CF-4A8F-B1F5-9CCA07CCBB54}" type="slidenum">
              <a:rPr lang="he-IL" sz="1000">
                <a:latin typeface="Verdana" pitchFamily="34" charset="0"/>
              </a:rPr>
              <a:pPr algn="r" rtl="1"/>
              <a:t>25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1: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הגדר את המבנה </a:t>
            </a:r>
            <a:r>
              <a:rPr lang="en-US" smtClean="0"/>
              <a:t>Point</a:t>
            </a:r>
            <a:r>
              <a:rPr lang="he-IL" smtClean="0"/>
              <a:t> אשר נתוניו הם </a:t>
            </a:r>
            <a:r>
              <a:rPr lang="en-US" smtClean="0"/>
              <a:t>x</a:t>
            </a:r>
            <a:r>
              <a:rPr lang="he-IL" smtClean="0"/>
              <a:t> ו- </a:t>
            </a:r>
            <a:r>
              <a:rPr lang="en-US" smtClean="0"/>
              <a:t>y</a:t>
            </a: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הגדר את המבנה </a:t>
            </a:r>
            <a:r>
              <a:rPr lang="en-US" smtClean="0"/>
              <a:t>Polygon</a:t>
            </a:r>
            <a:r>
              <a:rPr lang="he-IL" smtClean="0"/>
              <a:t> אשר נתוניו הם מספר הקודקודים שלו וכן מערך לקודקודים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הגדר ב- </a:t>
            </a:r>
            <a:r>
              <a:rPr lang="en-US" smtClean="0"/>
              <a:t>main</a:t>
            </a:r>
            <a:r>
              <a:rPr lang="he-IL" smtClean="0"/>
              <a:t> 3 נקודות ואתחל את ערכיהן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הגדר פוליגון ושאל את המשתמש לכמות קודקודיו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3 הקודקודים הראשונים יהיו 3 הנקודות שהוגדרו מקודם, ושאר הקודקודים יוגרלו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הדפס את נתוני הפוליגון</a:t>
            </a:r>
          </a:p>
        </p:txBody>
      </p:sp>
      <p:sp>
        <p:nvSpPr>
          <p:cNvPr id="2765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4A0DD81-FBB5-476E-8FFA-CAED5DD849FA}" type="slidenum">
              <a:rPr lang="he-IL" sz="1000">
                <a:latin typeface="Verdana" pitchFamily="34" charset="0"/>
              </a:rPr>
              <a:pPr algn="r" rtl="1"/>
              <a:t>26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2: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/>
              <a:t>הגדר את המבנה </a:t>
            </a:r>
            <a:r>
              <a:rPr lang="en-US" smtClean="0"/>
              <a:t>Person</a:t>
            </a:r>
            <a:r>
              <a:rPr lang="he-IL" smtClean="0"/>
              <a:t> ששדותיו הם שם (הגודל אינו מוגבל) ות.ז.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הגדר את המבנה </a:t>
            </a:r>
            <a:r>
              <a:rPr lang="en-US" smtClean="0"/>
              <a:t>Family</a:t>
            </a:r>
            <a:r>
              <a:rPr lang="he-IL" smtClean="0"/>
              <a:t> שנתוניו הם אבא ואמא (מטיפוס </a:t>
            </a:r>
            <a:r>
              <a:rPr lang="en-US" smtClean="0"/>
              <a:t>Person</a:t>
            </a:r>
            <a:r>
              <a:rPr lang="he-IL" smtClean="0"/>
              <a:t>), וכן מערך של 10 מצביעים ל- </a:t>
            </a:r>
            <a:r>
              <a:rPr lang="en-US" smtClean="0"/>
              <a:t>Person</a:t>
            </a:r>
            <a:r>
              <a:rPr lang="he-IL" smtClean="0"/>
              <a:t> שייצג את הכמות המקסימלית של ילדים במשפחה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פונקציות לקליטת הנתונים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כתוב פונקציות להדפסת הנתונים</a:t>
            </a:r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כתוב </a:t>
            </a:r>
            <a:r>
              <a:rPr lang="en-US" smtClean="0"/>
              <a:t>main</a:t>
            </a:r>
            <a:r>
              <a:rPr lang="he-IL" smtClean="0"/>
              <a:t> הבודק את התוכנית</a:t>
            </a:r>
          </a:p>
          <a:p>
            <a:pPr eaLnBrk="1" hangingPunct="1">
              <a:lnSpc>
                <a:spcPct val="90000"/>
              </a:lnSpc>
            </a:pPr>
            <a:endParaRPr lang="he-IL" smtClean="0"/>
          </a:p>
          <a:p>
            <a:pPr eaLnBrk="1" hangingPunct="1">
              <a:lnSpc>
                <a:spcPct val="90000"/>
              </a:lnSpc>
            </a:pPr>
            <a:r>
              <a:rPr lang="he-IL" smtClean="0"/>
              <a:t>יש להקפיד על מודולריות!</a:t>
            </a: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4015FA92-86E5-4982-B5EF-28E0F7D177F0}" type="slidenum">
              <a:rPr lang="he-IL" sz="1000">
                <a:latin typeface="Verdana" pitchFamily="34" charset="0"/>
              </a:rPr>
              <a:pPr algn="r" rtl="1"/>
              <a:t>27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 3 </a:t>
            </a:r>
            <a:r>
              <a:rPr lang="he-IL" sz="3200" smtClean="0"/>
              <a:t>(1)</a:t>
            </a:r>
            <a:r>
              <a:rPr lang="he-IL" smtClean="0"/>
              <a:t>: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defRPr/>
            </a:pPr>
            <a:r>
              <a:rPr lang="he-IL" dirty="0" smtClean="0"/>
              <a:t>כתוב את המבנה </a:t>
            </a:r>
            <a:r>
              <a:rPr lang="en-US" dirty="0" smtClean="0"/>
              <a:t>Friend</a:t>
            </a:r>
            <a:r>
              <a:rPr lang="he-IL" dirty="0" smtClean="0"/>
              <a:t> המכיל שם ואת המרחק ממנו הוא גר ממני (בק"מ)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he-IL" dirty="0" smtClean="0"/>
              <a:t>את אוסף החברים שלי נפריד לקבוצות לפי המרחק שבו הם גרים ממני:</a:t>
            </a:r>
            <a:endParaRPr lang="en-US" dirty="0" smtClean="0"/>
          </a:p>
          <a:p>
            <a:pPr lvl="1">
              <a:defRPr/>
            </a:pPr>
            <a:r>
              <a:rPr lang="he-IL" dirty="0" smtClean="0">
                <a:ea typeface="+mn-ea"/>
              </a:rPr>
              <a:t>חברים שניתן ללכת אליהם ברגל: גרים עד 2 ק"מ ממני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he-IL" dirty="0" smtClean="0">
                <a:ea typeface="+mn-ea"/>
              </a:rPr>
              <a:t>חברים שניתן לרכוב אליהם באופניים: גרים עד 5 ק"מ ממני</a:t>
            </a:r>
            <a:endParaRPr lang="en-US" dirty="0" smtClean="0">
              <a:ea typeface="+mn-ea"/>
            </a:endParaRPr>
          </a:p>
          <a:p>
            <a:pPr lvl="1">
              <a:defRPr/>
            </a:pPr>
            <a:r>
              <a:rPr lang="he-IL" dirty="0" smtClean="0">
                <a:ea typeface="+mn-ea"/>
              </a:rPr>
              <a:t>חברים שצריך לנסוע אליהם באוטו: גרים במרחק הגדול מ- 5 ק"מ ממני</a:t>
            </a:r>
            <a:endParaRPr lang="en-US" dirty="0" smtClean="0">
              <a:ea typeface="+mn-ea"/>
            </a:endParaRPr>
          </a:p>
          <a:p>
            <a:pPr>
              <a:defRPr/>
            </a:pPr>
            <a:endParaRPr lang="en-US" dirty="0" smtClean="0"/>
          </a:p>
        </p:txBody>
      </p:sp>
      <p:sp>
        <p:nvSpPr>
          <p:cNvPr id="2970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CFD42608-B931-415A-9442-BBE54294311D}" type="slidenum">
              <a:rPr lang="he-IL" sz="1000">
                <a:latin typeface="Verdana" pitchFamily="34" charset="0"/>
              </a:rPr>
              <a:pPr algn="r" rtl="1"/>
              <a:t>28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1565275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עבור מערך החברים הבא: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kern="0" dirty="0">
                <a:latin typeface="+mn-lt"/>
                <a:cs typeface="+mn-cs"/>
              </a:rPr>
              <a:t>נייצר את 3 המערכים הבאים:</a:t>
            </a: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he-IL" sz="2800" kern="0" dirty="0">
              <a:latin typeface="+mn-lt"/>
              <a:cs typeface="+mn-cs"/>
            </a:endParaRPr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r>
              <a:rPr lang="he-IL" sz="2800" dirty="0"/>
              <a:t>ולבסוף נחזיר מערך שיכיל את הכתובות של מערכים אלו:</a:t>
            </a:r>
            <a:endParaRPr lang="en-US" sz="2800" dirty="0"/>
          </a:p>
          <a:p>
            <a:pPr marL="342900" indent="-342900" algn="r" rtl="1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p"/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 3 </a:t>
            </a:r>
            <a:r>
              <a:rPr lang="he-IL" sz="3200" smtClean="0"/>
              <a:t>(2)</a:t>
            </a:r>
            <a:r>
              <a:rPr lang="he-IL" smtClean="0"/>
              <a:t>:</a:t>
            </a:r>
            <a:endParaRPr 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209800"/>
          <a:ext cx="8229600" cy="665162"/>
        </p:xfrm>
        <a:graphic>
          <a:graphicData uri="http://schemas.openxmlformats.org/drawingml/2006/table">
            <a:tbl>
              <a:tblPr rtl="1"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65162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toto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</a:t>
                      </a:r>
                      <a:r>
                        <a:rPr lang="en-US" sz="1800" dirty="0">
                          <a:latin typeface="Courier New"/>
                          <a:ea typeface="Times New Roman"/>
                        </a:rPr>
                        <a:t>, 2}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5545" marR="655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{</a:t>
                      </a:r>
                      <a:r>
                        <a:rPr lang="en-US" sz="180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"koko"</a:t>
                      </a:r>
                      <a:r>
                        <a:rPr lang="en-US" sz="1800">
                          <a:latin typeface="Courier New"/>
                          <a:ea typeface="Times New Roman"/>
                        </a:rPr>
                        <a:t>, 4}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5545" marR="655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"yoyo"</a:t>
                      </a:r>
                      <a:r>
                        <a:rPr lang="en-US" sz="1800" dirty="0">
                          <a:latin typeface="Courier New"/>
                          <a:ea typeface="Times New Roman"/>
                        </a:rPr>
                        <a:t>, 1}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5545" marR="655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en-US" sz="1800">
                          <a:latin typeface="Courier New"/>
                          <a:ea typeface="Times New Roman"/>
                        </a:rPr>
                        <a:t>{</a:t>
                      </a:r>
                      <a:r>
                        <a:rPr lang="en-US" sz="180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"momo"</a:t>
                      </a:r>
                      <a:r>
                        <a:rPr lang="en-US" sz="1800">
                          <a:latin typeface="Courier New"/>
                          <a:ea typeface="Times New Roman"/>
                        </a:rPr>
                        <a:t>, 6}</a:t>
                      </a:r>
                      <a:endParaRPr lang="en-US" sz="1800">
                        <a:latin typeface="Times New Roman"/>
                        <a:ea typeface="Times New Roman"/>
                      </a:endParaRPr>
                    </a:p>
                  </a:txBody>
                  <a:tcPr marL="65545" marR="655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ourier New"/>
                          <a:ea typeface="Times New Roman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gogo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urier New"/>
                          <a:ea typeface="Times New Roman"/>
                        </a:rPr>
                        <a:t>"</a:t>
                      </a:r>
                      <a:r>
                        <a:rPr lang="en-US" sz="1800" dirty="0">
                          <a:latin typeface="Courier New"/>
                          <a:ea typeface="Times New Roman"/>
                        </a:rPr>
                        <a:t>, 3}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5545" marR="655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3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862CD37A-B2CC-406E-9741-5BCFDD10619D}" type="slidenum">
              <a:rPr lang="he-IL" sz="1000">
                <a:latin typeface="Verdana" pitchFamily="34" charset="0"/>
              </a:rPr>
              <a:pPr algn="r" rtl="1"/>
              <a:t>29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cxnSp>
        <p:nvCxnSpPr>
          <p:cNvPr id="40962" name="AutoShape 2"/>
          <p:cNvCxnSpPr>
            <a:cxnSpLocks noChangeShapeType="1"/>
          </p:cNvCxnSpPr>
          <p:nvPr/>
        </p:nvCxnSpPr>
        <p:spPr bwMode="auto">
          <a:xfrm flipV="1">
            <a:off x="1676400" y="2743200"/>
            <a:ext cx="6096000" cy="156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961" name="AutoShape 1"/>
          <p:cNvCxnSpPr>
            <a:cxnSpLocks noChangeShapeType="1"/>
          </p:cNvCxnSpPr>
          <p:nvPr/>
        </p:nvCxnSpPr>
        <p:spPr bwMode="auto">
          <a:xfrm flipH="1" flipV="1">
            <a:off x="3657600" y="4495800"/>
            <a:ext cx="838200" cy="163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963" name="AutoShape 3"/>
          <p:cNvCxnSpPr>
            <a:cxnSpLocks noChangeShapeType="1"/>
          </p:cNvCxnSpPr>
          <p:nvPr/>
        </p:nvCxnSpPr>
        <p:spPr bwMode="auto">
          <a:xfrm flipH="1" flipV="1">
            <a:off x="2971800" y="2743200"/>
            <a:ext cx="4240213" cy="156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965" name="AutoShape 5"/>
          <p:cNvCxnSpPr>
            <a:cxnSpLocks noChangeShapeType="1"/>
          </p:cNvCxnSpPr>
          <p:nvPr/>
        </p:nvCxnSpPr>
        <p:spPr bwMode="auto">
          <a:xfrm flipV="1">
            <a:off x="4800600" y="2743200"/>
            <a:ext cx="1219200" cy="1562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33400" y="4191000"/>
          <a:ext cx="8610600" cy="259080"/>
        </p:xfrm>
        <a:graphic>
          <a:graphicData uri="http://schemas.openxmlformats.org/drawingml/2006/table">
            <a:tbl>
              <a:tblPr rtl="1"/>
              <a:tblGrid>
                <a:gridCol w="782637"/>
                <a:gridCol w="782638"/>
                <a:gridCol w="782637"/>
                <a:gridCol w="782638"/>
                <a:gridCol w="782637"/>
                <a:gridCol w="784225"/>
                <a:gridCol w="782638"/>
                <a:gridCol w="782637"/>
                <a:gridCol w="782638"/>
                <a:gridCol w="782637"/>
                <a:gridCol w="782638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NULL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966" name="AutoShape 6"/>
          <p:cNvCxnSpPr>
            <a:cxnSpLocks noChangeShapeType="1"/>
          </p:cNvCxnSpPr>
          <p:nvPr/>
        </p:nvCxnSpPr>
        <p:spPr bwMode="auto">
          <a:xfrm flipH="1" flipV="1">
            <a:off x="1295400" y="2743200"/>
            <a:ext cx="2774950" cy="1560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967" name="AutoShape 7"/>
          <p:cNvCxnSpPr>
            <a:cxnSpLocks noChangeShapeType="1"/>
          </p:cNvCxnSpPr>
          <p:nvPr/>
        </p:nvCxnSpPr>
        <p:spPr bwMode="auto">
          <a:xfrm flipV="1">
            <a:off x="838200" y="2819400"/>
            <a:ext cx="3505200" cy="149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990600" y="4495800"/>
            <a:ext cx="1465263" cy="4397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sz="1600"/>
              <a:t>חברים שניתן </a:t>
            </a:r>
          </a:p>
          <a:p>
            <a:pPr algn="r" rtl="1"/>
            <a:r>
              <a:rPr lang="he-IL" sz="1600"/>
              <a:t>ללכת אליהם</a:t>
            </a:r>
            <a:endParaRPr lang="he-IL" sz="2800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4038600" y="4495800"/>
            <a:ext cx="1562100" cy="44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sz="1600"/>
              <a:t>חברים שניתן </a:t>
            </a:r>
          </a:p>
          <a:p>
            <a:pPr algn="r" rtl="1"/>
            <a:r>
              <a:rPr lang="he-IL" sz="1600"/>
              <a:t>לרכוב אליהם</a:t>
            </a:r>
            <a:endParaRPr lang="he-IL" sz="2800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705600" y="4513263"/>
            <a:ext cx="1573213" cy="439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r>
              <a:rPr lang="he-IL" sz="1600"/>
              <a:t>חברים שצריך </a:t>
            </a:r>
          </a:p>
          <a:p>
            <a:pPr algn="r" rtl="1"/>
            <a:r>
              <a:rPr lang="he-IL" sz="1600"/>
              <a:t>לנהוג אליהם</a:t>
            </a:r>
            <a:endParaRPr lang="he-IL" sz="280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048000" y="5943600"/>
          <a:ext cx="2819400" cy="457200"/>
        </p:xfrm>
        <a:graphic>
          <a:graphicData uri="http://schemas.openxmlformats.org/drawingml/2006/table">
            <a:tbl>
              <a:tblPr rtl="1"/>
              <a:tblGrid>
                <a:gridCol w="939800"/>
                <a:gridCol w="939800"/>
                <a:gridCol w="939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0964" name="AutoShape 4"/>
          <p:cNvCxnSpPr>
            <a:cxnSpLocks noChangeShapeType="1"/>
          </p:cNvCxnSpPr>
          <p:nvPr/>
        </p:nvCxnSpPr>
        <p:spPr bwMode="auto">
          <a:xfrm flipH="1" flipV="1">
            <a:off x="533400" y="4419600"/>
            <a:ext cx="2986088" cy="1714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9" name="AutoShape 1"/>
          <p:cNvCxnSpPr>
            <a:cxnSpLocks noChangeShapeType="1"/>
          </p:cNvCxnSpPr>
          <p:nvPr/>
        </p:nvCxnSpPr>
        <p:spPr bwMode="auto">
          <a:xfrm flipV="1">
            <a:off x="5410200" y="4419600"/>
            <a:ext cx="1371600" cy="1752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40961" grpId="0" animBg="1"/>
      <p:bldP spid="40963" grpId="0" animBg="1"/>
      <p:bldP spid="40965" grpId="0" animBg="1"/>
      <p:bldP spid="40966" grpId="0" animBg="1"/>
      <p:bldP spid="40967" grpId="0" animBg="1"/>
      <p:bldP spid="40968" grpId="0" animBg="1"/>
      <p:bldP spid="40969" grpId="0" animBg="1"/>
      <p:bldP spid="40970" grpId="0" animBg="1"/>
      <p:bldP spid="4096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457200" y="1371600"/>
            <a:ext cx="8153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 rtl="1"/>
            <a:endParaRPr lang="he-IL">
              <a:latin typeface="Verdana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2400"/>
            <a:ext cx="8229600" cy="1139825"/>
          </a:xfrm>
        </p:spPr>
        <p:txBody>
          <a:bodyPr/>
          <a:lstStyle/>
          <a:p>
            <a:pPr algn="r"/>
            <a:r>
              <a:rPr lang="he-IL" sz="4000" smtClean="0"/>
              <a:t>הקצאת מערך של מבנים</a:t>
            </a:r>
            <a:endParaRPr lang="en-US" sz="400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0"/>
            <a:ext cx="8229600" cy="6858000"/>
          </a:xfrm>
        </p:spPr>
        <p:txBody>
          <a:bodyPr/>
          <a:lstStyle/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#include &lt;iostream&gt;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using namespace std;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struct Point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int x, y;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};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void main()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int  size;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</a:t>
            </a:r>
            <a:r>
              <a:rPr lang="en-US" sz="1200" b="1" smtClean="0"/>
              <a:t>Point*</a:t>
            </a:r>
            <a:r>
              <a:rPr lang="en-US" sz="1200" smtClean="0"/>
              <a:t> points;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cout &lt;&lt; "How many points? “;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cin &gt;&gt; size;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points = </a:t>
            </a:r>
            <a:r>
              <a:rPr lang="en-US" sz="1200" b="1" smtClean="0"/>
              <a:t>new Point[size];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if (!points)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     cout &lt;&lt; "ERROR! Out of memory!\n”;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     return;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cout &lt;&lt; "\nPoints are:\n";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smtClean="0"/>
              <a:t>	for (int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fr-FR" sz="1200" smtClean="0"/>
              <a:t>	      cout &lt;&lt; "(" &lt;&lt; </a:t>
            </a:r>
            <a:r>
              <a:rPr lang="fr-FR" sz="1200" b="1" smtClean="0"/>
              <a:t>points[i].x</a:t>
            </a:r>
            <a:r>
              <a:rPr lang="fr-FR" sz="1200" smtClean="0"/>
              <a:t> &lt;&lt; ", " &lt;&lt; </a:t>
            </a:r>
            <a:r>
              <a:rPr lang="fr-FR" sz="1200" b="1" smtClean="0"/>
              <a:t>points[i].y </a:t>
            </a:r>
            <a:r>
              <a:rPr lang="fr-FR" sz="1200" smtClean="0"/>
              <a:t>&lt;&lt; ")\n";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cout &lt;&lt; "\nPlease enter " &lt;&lt; size &lt;&lt; " points: 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smtClean="0"/>
              <a:t>	for (int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{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      cout &lt;&lt; "Point #" &lt;&lt;  i+1 &lt;&lt; ": 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fr-FR" sz="1200" smtClean="0"/>
              <a:t>	      cin &gt;&gt; </a:t>
            </a:r>
            <a:r>
              <a:rPr lang="fr-FR" sz="1200" b="1" smtClean="0"/>
              <a:t>points[i].x </a:t>
            </a:r>
            <a:r>
              <a:rPr lang="fr-FR" sz="1200" smtClean="0"/>
              <a:t>&gt;&gt;  </a:t>
            </a:r>
            <a:r>
              <a:rPr lang="fr-FR" sz="1200" b="1" smtClean="0"/>
              <a:t>points[i].y</a:t>
            </a:r>
            <a:r>
              <a:rPr lang="fr-FR" sz="1200" smtClean="0"/>
              <a:t>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cout &lt;&lt; "\nPoints are:\n";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nn-NO" sz="1200" smtClean="0"/>
              <a:t>	for (int i=0 ; i &lt; size ; i++)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fr-FR" sz="1200" smtClean="0"/>
              <a:t>	     cout &lt;&lt; "(" &lt;&lt; points[i].x &lt;&lt; ", " &lt;&lt; points[i].y &lt;&lt; ")\n";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	</a:t>
            </a:r>
            <a:r>
              <a:rPr lang="en-US" sz="1200" b="1" smtClean="0"/>
              <a:t>delete []points;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r>
              <a:rPr lang="en-US" sz="1200" smtClean="0"/>
              <a:t>}</a:t>
            </a:r>
          </a:p>
          <a:p>
            <a:pPr algn="l" rtl="0">
              <a:spcBef>
                <a:spcPct val="0"/>
              </a:spcBef>
              <a:buFont typeface="Wingdings" pitchFamily="2" charset="2"/>
              <a:buNone/>
            </a:pPr>
            <a:endParaRPr lang="en-US" sz="1200" smtClean="0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752600" y="990600"/>
            <a:ext cx="335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אין שום שינוי פרט לטיפוס ב- </a:t>
            </a:r>
            <a:r>
              <a:rPr lang="en-US" b="1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12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7CA35F9-7371-40AD-967B-19FD704BACBD}" type="slidenum">
              <a:rPr lang="he-IL" sz="1000">
                <a:latin typeface="Verdana" pitchFamily="34" charset="0"/>
              </a:rPr>
              <a:pPr algn="r" rtl="1"/>
              <a:t>3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512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990600"/>
            <a:ext cx="371475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5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51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1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1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1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51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1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12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12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12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512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512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12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512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12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512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12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12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12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512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 3 </a:t>
            </a:r>
            <a:r>
              <a:rPr lang="he-IL" sz="3200" smtClean="0"/>
              <a:t>(3)</a:t>
            </a:r>
            <a:r>
              <a:rPr lang="he-IL" smtClean="0"/>
              <a:t>: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he-IL" smtClean="0"/>
              <a:t>כתוב פונקציה המקבלת מערך של חברים וגודלו</a:t>
            </a:r>
          </a:p>
          <a:p>
            <a:r>
              <a:rPr lang="he-IL" smtClean="0"/>
              <a:t>הפונקציה תייצר מערך בגודל 3, שכל איבר בו יהיה כתובת של מערך של מצביעים לחברים לפי ההגדרות הנ"ל</a:t>
            </a:r>
            <a:endParaRPr lang="en-US" smtClean="0"/>
          </a:p>
          <a:p>
            <a:r>
              <a:rPr lang="he-IL" smtClean="0"/>
              <a:t>הפונקציה תמלא את המערכים המתאימים ותחזיר מערך זה</a:t>
            </a:r>
            <a:endParaRPr lang="en-US" smtClean="0"/>
          </a:p>
          <a:p>
            <a:r>
              <a:rPr lang="he-IL" smtClean="0"/>
              <a:t>שימו לב: מערכי החברים מכילים רק מצביעים לאיברים מהמערך המקורי שהתקבל כפרמטר (אין סיבה לשכפל את הנתונים).</a:t>
            </a:r>
            <a:endParaRPr lang="en-US" smtClean="0"/>
          </a:p>
          <a:p>
            <a:r>
              <a:rPr lang="he-IL" smtClean="0"/>
              <a:t>כדי לציין סיומו של מערך חברים שנוצר בפונקציה, יש לשים </a:t>
            </a:r>
            <a:r>
              <a:rPr lang="en-US" smtClean="0"/>
              <a:t>NULL</a:t>
            </a:r>
            <a:r>
              <a:rPr lang="he-IL" smtClean="0"/>
              <a:t> באיבר האחרון</a:t>
            </a:r>
            <a:endParaRPr lang="en-US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8D45CFF-F196-44B5-8DC4-E671DDF00B59}" type="slidenum">
              <a:rPr lang="he-IL" sz="1000">
                <a:latin typeface="Verdana" pitchFamily="34" charset="0"/>
              </a:rPr>
              <a:pPr algn="r" rtl="1"/>
              <a:t>30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r" eaLnBrk="1" hangingPunct="1"/>
            <a:r>
              <a:rPr lang="he-IL" smtClean="0"/>
              <a:t>תרגיל  3 </a:t>
            </a:r>
            <a:r>
              <a:rPr lang="he-IL" sz="3200" smtClean="0"/>
              <a:t>(4)</a:t>
            </a:r>
            <a:r>
              <a:rPr lang="he-IL" smtClean="0"/>
              <a:t>: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smtClean="0"/>
          </a:p>
          <a:p>
            <a:r>
              <a:rPr lang="he-IL" smtClean="0"/>
              <a:t>הגדר ב- </a:t>
            </a:r>
            <a:r>
              <a:rPr lang="en-US" smtClean="0"/>
              <a:t>main</a:t>
            </a:r>
            <a:r>
              <a:rPr lang="he-IL" smtClean="0"/>
              <a:t> מערך שאיבריו מטיפוס </a:t>
            </a:r>
            <a:r>
              <a:rPr lang="en-US" smtClean="0"/>
              <a:t>Friend</a:t>
            </a:r>
            <a:r>
              <a:rPr lang="he-IL" smtClean="0"/>
              <a:t>, ושלח אותו לפונקציה שהגדרת</a:t>
            </a:r>
          </a:p>
          <a:p>
            <a:endParaRPr lang="en-US" smtClean="0"/>
          </a:p>
          <a:p>
            <a:r>
              <a:rPr lang="he-IL" smtClean="0"/>
              <a:t>הדפס את החברים לפי החלוקה לקבוצות</a:t>
            </a:r>
            <a:endParaRPr lang="en-US" smtClean="0"/>
          </a:p>
          <a:p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he-IL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1829A23A-76F1-4E76-8D9B-F0AF7ECAD4FA}" type="slidenum">
              <a:rPr lang="he-IL" sz="1000">
                <a:latin typeface="Verdana" pitchFamily="34" charset="0"/>
              </a:rPr>
              <a:pPr algn="r" rtl="1"/>
              <a:t>31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4 דרכים שונות להגדרת מערך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51054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/>
            </a:pPr>
            <a:r>
              <a:rPr lang="he-IL" sz="2300" smtClean="0"/>
              <a:t>מערך של</a:t>
            </a:r>
            <a:r>
              <a:rPr lang="en-US" sz="2300" smtClean="0"/>
              <a:t> </a:t>
            </a:r>
            <a:r>
              <a:rPr lang="he-IL" sz="2300" smtClean="0"/>
              <a:t> </a:t>
            </a:r>
            <a:r>
              <a:rPr lang="en-US" sz="2300" smtClean="0"/>
              <a:t>Student</a:t>
            </a:r>
            <a:r>
              <a:rPr lang="he-IL" sz="2300" smtClean="0"/>
              <a:t> בגודל הידוע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Student </a:t>
            </a:r>
            <a:r>
              <a:rPr lang="he-IL" sz="2300" smtClean="0"/>
              <a:t> </a:t>
            </a:r>
            <a:r>
              <a:rPr lang="en-US" sz="2300" smtClean="0"/>
              <a:t>arr[3];</a:t>
            </a:r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/>
            </a:pPr>
            <a:endParaRPr lang="he-IL" sz="230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2"/>
            </a:pPr>
            <a:r>
              <a:rPr lang="he-IL" sz="2300" smtClean="0"/>
              <a:t>מערך של</a:t>
            </a:r>
            <a:r>
              <a:rPr lang="en-US" sz="2300" smtClean="0"/>
              <a:t> </a:t>
            </a:r>
            <a:r>
              <a:rPr lang="he-IL" sz="2300" smtClean="0"/>
              <a:t> </a:t>
            </a:r>
            <a:r>
              <a:rPr lang="en-US" sz="2300" smtClean="0"/>
              <a:t>Student</a:t>
            </a:r>
            <a:r>
              <a:rPr lang="he-IL" sz="2300" smtClean="0"/>
              <a:t> בגודל </a:t>
            </a:r>
            <a:r>
              <a:rPr lang="he-IL" sz="2300" b="1" smtClean="0"/>
              <a:t>שאינו</a:t>
            </a:r>
            <a:r>
              <a:rPr lang="he-IL" sz="230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cin &gt;&gt; size;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Student* </a:t>
            </a:r>
            <a:r>
              <a:rPr lang="he-IL" sz="2300" smtClean="0"/>
              <a:t> </a:t>
            </a:r>
            <a:r>
              <a:rPr lang="en-US" sz="2300" smtClean="0"/>
              <a:t>arr = new Student[size];</a:t>
            </a:r>
            <a:endParaRPr lang="he-IL" sz="2300" smtClean="0"/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/>
            </a:pPr>
            <a:endParaRPr lang="he-IL" sz="230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3"/>
            </a:pPr>
            <a:r>
              <a:rPr lang="he-IL" sz="2300" smtClean="0"/>
              <a:t>מערך של</a:t>
            </a:r>
            <a:r>
              <a:rPr lang="en-US" sz="2300" smtClean="0"/>
              <a:t> </a:t>
            </a:r>
            <a:r>
              <a:rPr lang="he-IL" sz="2300" smtClean="0"/>
              <a:t>מצביעים ל- </a:t>
            </a:r>
            <a:r>
              <a:rPr lang="en-US" sz="2300" smtClean="0"/>
              <a:t>Student</a:t>
            </a:r>
            <a:r>
              <a:rPr lang="he-IL" sz="2300" smtClean="0"/>
              <a:t> בגודל הידוע בזמן קומפילציה</a:t>
            </a:r>
          </a:p>
          <a:p>
            <a:pPr marL="514350" indent="-514350" algn="l">
              <a:lnSpc>
                <a:spcPct val="90000"/>
              </a:lnSpc>
              <a:buFont typeface="Garamond" pitchFamily="18" charset="0"/>
              <a:buAutoNum type="arabicPeriod" startAt="3"/>
            </a:pPr>
            <a:r>
              <a:rPr lang="en-US" sz="2300" smtClean="0"/>
              <a:t>Student*  arr[3];</a:t>
            </a:r>
            <a:endParaRPr lang="he-IL" sz="2300" smtClean="0"/>
          </a:p>
          <a:p>
            <a:pPr marL="514350" indent="-514350">
              <a:lnSpc>
                <a:spcPct val="90000"/>
              </a:lnSpc>
              <a:buFont typeface="Garamond" pitchFamily="18" charset="0"/>
              <a:buAutoNum type="arabicPeriod" startAt="3"/>
            </a:pPr>
            <a:endParaRPr lang="he-IL" sz="2300" smtClean="0"/>
          </a:p>
          <a:p>
            <a:pPr marL="514350" indent="-514350">
              <a:lnSpc>
                <a:spcPct val="90000"/>
              </a:lnSpc>
              <a:buClr>
                <a:srgbClr val="C00000"/>
              </a:buClr>
              <a:buFont typeface="Garamond" pitchFamily="18" charset="0"/>
              <a:buAutoNum type="arabicPeriod" startAt="4"/>
            </a:pPr>
            <a:r>
              <a:rPr lang="he-IL" sz="2300" smtClean="0"/>
              <a:t>מערך של</a:t>
            </a:r>
            <a:r>
              <a:rPr lang="en-US" sz="2300" smtClean="0"/>
              <a:t> </a:t>
            </a:r>
            <a:r>
              <a:rPr lang="he-IL" sz="2300" smtClean="0"/>
              <a:t>מצביעים ל- </a:t>
            </a:r>
            <a:r>
              <a:rPr lang="en-US" sz="2300" smtClean="0"/>
              <a:t>Student</a:t>
            </a:r>
            <a:r>
              <a:rPr lang="he-IL" sz="2300" smtClean="0"/>
              <a:t> בגודל </a:t>
            </a:r>
            <a:r>
              <a:rPr lang="he-IL" sz="2300" b="1" smtClean="0"/>
              <a:t>שאינו</a:t>
            </a:r>
            <a:r>
              <a:rPr lang="he-IL" sz="230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cin &gt;&gt; size;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300" smtClean="0"/>
              <a:t>Student**  arr = new Student*[size];</a:t>
            </a:r>
            <a:endParaRPr lang="he-IL" sz="2300" smtClean="0"/>
          </a:p>
        </p:txBody>
      </p:sp>
      <p:sp>
        <p:nvSpPr>
          <p:cNvPr id="6148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56FA5025-2C14-4D9E-A792-DFF8A475EA3B}" type="slidenum">
              <a:rPr lang="he-IL" sz="1000">
                <a:latin typeface="Verdana" pitchFamily="34" charset="0"/>
              </a:rPr>
              <a:pPr algn="r" rtl="1"/>
              <a:t>4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(1)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מערך של </a:t>
            </a:r>
            <a:r>
              <a:rPr lang="en-US" smtClean="0"/>
              <a:t>Student</a:t>
            </a:r>
            <a:r>
              <a:rPr lang="he-IL" smtClean="0"/>
              <a:t> בגודל הידוע בזמן קומפילציה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Student arr[3];</a:t>
            </a:r>
          </a:p>
          <a:p>
            <a:pPr lvl="1">
              <a:lnSpc>
                <a:spcPct val="90000"/>
              </a:lnSpc>
            </a:pPr>
            <a:r>
              <a:rPr lang="he-IL" smtClean="0"/>
              <a:t>במקרה זה כל איברי המערך נמצאים על ה- </a:t>
            </a:r>
            <a:r>
              <a:rPr lang="en-US" smtClean="0"/>
              <a:t>stack</a:t>
            </a: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מימוש זה בזבזני במידה ולא נשתמש בכל איברי המערך</a:t>
            </a:r>
          </a:p>
          <a:p>
            <a:pPr>
              <a:lnSpc>
                <a:spcPct val="90000"/>
              </a:lnSpc>
            </a:pPr>
            <a:r>
              <a:rPr lang="he-IL" smtClean="0"/>
              <a:t>יעיל מבחינת ביצועים (אין הקצאות דינאמיות)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</p:txBody>
      </p:sp>
      <p:sp>
        <p:nvSpPr>
          <p:cNvPr id="7172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D6C70DB-D2D9-4362-8F06-E0FB86B070A4}" type="slidenum">
              <a:rPr lang="he-IL" sz="1000">
                <a:latin typeface="Verdana" pitchFamily="34" charset="0"/>
              </a:rPr>
              <a:pPr algn="r" rtl="1"/>
              <a:t>5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3200400" y="3048000"/>
          <a:ext cx="3657600" cy="2198372"/>
        </p:xfrm>
        <a:graphic>
          <a:graphicData uri="http://schemas.openxmlformats.org/drawingml/2006/table">
            <a:tbl>
              <a:tblPr/>
              <a:tblGrid>
                <a:gridCol w="2133600"/>
                <a:gridCol w="9906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[0]: name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[0]: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[1]: 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[1]: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[2]: name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    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[2]: id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(2)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מערך של </a:t>
            </a:r>
            <a:r>
              <a:rPr lang="en-US" smtClean="0"/>
              <a:t>Student</a:t>
            </a:r>
            <a:r>
              <a:rPr lang="he-IL" smtClean="0"/>
              <a:t> בגודל </a:t>
            </a:r>
            <a:r>
              <a:rPr lang="he-IL" b="1" smtClean="0"/>
              <a:t>שאינו</a:t>
            </a:r>
            <a:r>
              <a:rPr lang="he-IL" smtClean="0"/>
              <a:t> ידוע בזמן קומפילציה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cin &gt;&gt; size;   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Student* arr = new Student[size];</a:t>
            </a:r>
          </a:p>
          <a:p>
            <a:pPr algn="l" rtl="0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>
              <a:lnSpc>
                <a:spcPct val="90000"/>
              </a:lnSpc>
            </a:pPr>
            <a:r>
              <a:rPr lang="he-IL" smtClean="0"/>
              <a:t>במקרה זה רק כתובת ההתחלה של המערך נמצאת על ה- </a:t>
            </a:r>
            <a:r>
              <a:rPr lang="en-US" smtClean="0"/>
              <a:t>stack</a:t>
            </a:r>
            <a:r>
              <a:rPr lang="he-IL" smtClean="0"/>
              <a:t>, בעוד המבנים עצמם נמצאים על ה- </a:t>
            </a:r>
            <a:r>
              <a:rPr lang="en-US" smtClean="0"/>
              <a:t>heap</a:t>
            </a:r>
            <a:endParaRPr lang="he-IL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גם מימוש זה בזבזני במידה ולא נשתמש בכל איברי המערך</a:t>
            </a:r>
          </a:p>
          <a:p>
            <a:pPr>
              <a:lnSpc>
                <a:spcPct val="90000"/>
              </a:lnSpc>
            </a:pPr>
            <a:r>
              <a:rPr lang="he-IL" smtClean="0"/>
              <a:t>יעיל מבחינת ביצועים (יש רק הקצאה אחת)</a:t>
            </a:r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8196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9B7B0510-7798-4EA1-9D9D-2CC10D5FB665}" type="slidenum">
              <a:rPr lang="he-IL" sz="1000">
                <a:latin typeface="Verdana" pitchFamily="34" charset="0"/>
              </a:rPr>
              <a:pPr algn="r" rtl="1"/>
              <a:t>6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8197" name="Oval 72"/>
          <p:cNvSpPr>
            <a:spLocks noChangeArrowheads="1"/>
          </p:cNvSpPr>
          <p:nvPr/>
        </p:nvSpPr>
        <p:spPr bwMode="auto">
          <a:xfrm>
            <a:off x="4724400" y="3962400"/>
            <a:ext cx="4191000" cy="16764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762000" y="4587875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5257800" y="4094163"/>
          <a:ext cx="3429000" cy="1468439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“gogo”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2236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2246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(3)</a:t>
            </a:r>
            <a:endParaRPr 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e-IL" smtClean="0"/>
              <a:t>מערך של מצביעים ל- </a:t>
            </a:r>
            <a:r>
              <a:rPr lang="en-US" smtClean="0"/>
              <a:t>Student</a:t>
            </a:r>
            <a:r>
              <a:rPr lang="he-IL" smtClean="0"/>
              <a:t> בגודל הידוע בזמן קומפילציה</a:t>
            </a:r>
          </a:p>
          <a:p>
            <a:pPr algn="l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Student* arr[3];</a:t>
            </a:r>
            <a:endParaRPr lang="he-IL" smtClean="0"/>
          </a:p>
          <a:p>
            <a:pPr lvl="1">
              <a:lnSpc>
                <a:spcPct val="90000"/>
              </a:lnSpc>
            </a:pPr>
            <a:r>
              <a:rPr lang="he-IL" smtClean="0"/>
              <a:t>במקרה זה יש מערך של 3 כתובות על ה- </a:t>
            </a:r>
            <a:r>
              <a:rPr lang="en-US" smtClean="0"/>
              <a:t>stack</a:t>
            </a:r>
            <a:r>
              <a:rPr lang="he-IL" smtClean="0"/>
              <a:t>, והמבנים עצמם יוקצו דינאמית על ה- </a:t>
            </a:r>
            <a:r>
              <a:rPr lang="en-US" smtClean="0"/>
              <a:t>heap</a:t>
            </a:r>
            <a:r>
              <a:rPr lang="he-IL" smtClean="0"/>
              <a:t> בעת הצורך, או יצביעו למבנים קיימים</a:t>
            </a:r>
          </a:p>
          <a:p>
            <a:pPr lvl="1">
              <a:lnSpc>
                <a:spcPct val="90000"/>
              </a:lnSpc>
            </a:pPr>
            <a:endParaRPr lang="he-IL" smtClean="0"/>
          </a:p>
          <a:p>
            <a:pPr lvl="1"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endParaRPr lang="he-IL" smtClean="0"/>
          </a:p>
          <a:p>
            <a:pPr>
              <a:lnSpc>
                <a:spcPct val="90000"/>
              </a:lnSpc>
            </a:pPr>
            <a:r>
              <a:rPr lang="he-IL" smtClean="0"/>
              <a:t>מימוש זה אופטימלי מבחינת מקום, כלומר נקצה מקום לנתוני המבנה רק בעת הצורך. פחות יעיל מבחינת ביצועים (כל אחד מהאיברים מוקצה דינאמית)</a:t>
            </a:r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EEF624C5-3F4B-4746-A410-3447476E63E8}" type="slidenum">
              <a:rPr lang="he-IL" sz="1000">
                <a:latin typeface="Verdana" pitchFamily="34" charset="0"/>
              </a:rPr>
              <a:pPr algn="r" rtl="1"/>
              <a:t>7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9221" name="Oval 72"/>
          <p:cNvSpPr>
            <a:spLocks noChangeArrowheads="1"/>
          </p:cNvSpPr>
          <p:nvPr/>
        </p:nvSpPr>
        <p:spPr bwMode="auto">
          <a:xfrm>
            <a:off x="4724400" y="3581400"/>
            <a:ext cx="4191000" cy="18288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762000" y="4038600"/>
          <a:ext cx="3200400" cy="109728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4953000" y="3733800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98"/>
          <p:cNvGraphicFramePr>
            <a:graphicFrameLocks noGrp="1"/>
          </p:cNvGraphicFramePr>
          <p:nvPr/>
        </p:nvGraphicFramePr>
        <p:xfrm>
          <a:off x="4953000" y="4522788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gogo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mtClean="0"/>
              <a:t>דרכים להגדרת מערך (4)</a:t>
            </a:r>
            <a:endParaRPr 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e-IL" dirty="0" smtClean="0"/>
              <a:t>מערך של מצביעים ל- </a:t>
            </a:r>
            <a:r>
              <a:rPr lang="en-US" dirty="0" smtClean="0"/>
              <a:t>Student</a:t>
            </a:r>
            <a:r>
              <a:rPr lang="he-IL" dirty="0" smtClean="0"/>
              <a:t> בגודל </a:t>
            </a:r>
            <a:r>
              <a:rPr lang="he-IL" b="1" dirty="0" smtClean="0"/>
              <a:t>שאינו</a:t>
            </a:r>
            <a:r>
              <a:rPr lang="he-IL" dirty="0" smtClean="0"/>
              <a:t> ידוע בזמן קומפילציה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err="1" smtClean="0"/>
              <a:t>cin</a:t>
            </a:r>
            <a:r>
              <a:rPr lang="en-US" sz="2000" dirty="0" smtClean="0"/>
              <a:t> &gt;&gt; size;</a:t>
            </a:r>
          </a:p>
          <a:p>
            <a:pPr marL="514350" indent="-514350" algn="l" rtl="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 smtClean="0"/>
              <a:t>Student**  </a:t>
            </a:r>
            <a:r>
              <a:rPr lang="en-US" sz="2000" dirty="0" err="1" smtClean="0"/>
              <a:t>arr</a:t>
            </a:r>
            <a:r>
              <a:rPr lang="en-US" sz="2000" dirty="0" smtClean="0"/>
              <a:t> = new Student*[size];</a:t>
            </a:r>
            <a:endParaRPr lang="he-IL" sz="2000" dirty="0" smtClean="0"/>
          </a:p>
          <a:p>
            <a:pPr lvl="1">
              <a:lnSpc>
                <a:spcPct val="90000"/>
              </a:lnSpc>
              <a:defRPr/>
            </a:pPr>
            <a:r>
              <a:rPr lang="he-IL" dirty="0" smtClean="0"/>
              <a:t>על ה- </a:t>
            </a:r>
            <a:r>
              <a:rPr lang="en-US" dirty="0" smtClean="0"/>
              <a:t>stack</a:t>
            </a:r>
            <a:r>
              <a:rPr lang="he-IL" dirty="0" smtClean="0"/>
              <a:t> תהיה רק כתובת ההתחלה של מערך הכתובות</a:t>
            </a:r>
          </a:p>
          <a:p>
            <a:pPr lvl="1">
              <a:lnSpc>
                <a:spcPct val="90000"/>
              </a:lnSpc>
              <a:defRPr/>
            </a:pPr>
            <a:r>
              <a:rPr lang="he-IL" dirty="0" smtClean="0"/>
              <a:t>מערך הכתובות יוקצה על ה- </a:t>
            </a:r>
            <a:r>
              <a:rPr lang="en-US" dirty="0" smtClean="0"/>
              <a:t>heap</a:t>
            </a:r>
            <a:r>
              <a:rPr lang="he-IL" dirty="0" smtClean="0"/>
              <a:t> שכן גודלו אינו ידוע בזמן קומפילציה</a:t>
            </a:r>
          </a:p>
        </p:txBody>
      </p:sp>
      <p:sp>
        <p:nvSpPr>
          <p:cNvPr id="10244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3C81D9EE-FBA7-4334-B4BE-04F66CC894F4}" type="slidenum">
              <a:rPr lang="he-IL" sz="1000">
                <a:latin typeface="Verdana" pitchFamily="34" charset="0"/>
              </a:rPr>
              <a:pPr algn="r" rtl="1"/>
              <a:t>8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sp>
        <p:nvSpPr>
          <p:cNvPr id="10245" name="Oval 72"/>
          <p:cNvSpPr>
            <a:spLocks noChangeArrowheads="1"/>
          </p:cNvSpPr>
          <p:nvPr/>
        </p:nvSpPr>
        <p:spPr bwMode="auto">
          <a:xfrm>
            <a:off x="533400" y="3886200"/>
            <a:ext cx="4191000" cy="2895600"/>
          </a:xfrm>
          <a:prstGeom prst="ellipse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/>
          </a:p>
        </p:txBody>
      </p:sp>
      <p:graphicFrame>
        <p:nvGraphicFramePr>
          <p:cNvPr id="6" name="Group 221"/>
          <p:cNvGraphicFramePr>
            <a:graphicFrameLocks noGrp="1"/>
          </p:cNvGraphicFramePr>
          <p:nvPr/>
        </p:nvGraphicFramePr>
        <p:xfrm>
          <a:off x="5486400" y="4572000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98"/>
          <p:cNvGraphicFramePr>
            <a:graphicFrameLocks noGrp="1"/>
          </p:cNvGraphicFramePr>
          <p:nvPr/>
        </p:nvGraphicFramePr>
        <p:xfrm>
          <a:off x="838200" y="4038600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“yoyo”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2200</a:t>
                      </a:r>
                      <a:endParaRPr kumimoji="0" 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98"/>
          <p:cNvGraphicFramePr>
            <a:graphicFrameLocks noGrp="1"/>
          </p:cNvGraphicFramePr>
          <p:nvPr/>
        </p:nvGraphicFramePr>
        <p:xfrm>
          <a:off x="838200" y="4903788"/>
          <a:ext cx="3429000" cy="735013"/>
        </p:xfrm>
        <a:graphic>
          <a:graphicData uri="http://schemas.openxmlformats.org/drawingml/2006/table">
            <a:tbl>
              <a:tblPr/>
              <a:tblGrid>
                <a:gridCol w="1933575"/>
                <a:gridCol w="879475"/>
                <a:gridCol w="61595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Student: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“</a:t>
                      </a:r>
                      <a:r>
                        <a:rPr kumimoji="0" lang="en-US" sz="1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gogo</a:t>
                      </a:r>
                      <a:r>
                        <a:rPr kumimoji="0" lang="en-US" sz="1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298"/>
          <p:cNvGraphicFramePr>
            <a:graphicFrameLocks noGrp="1"/>
          </p:cNvGraphicFramePr>
          <p:nvPr/>
        </p:nvGraphicFramePr>
        <p:xfrm>
          <a:off x="381000" y="5818188"/>
          <a:ext cx="3886200" cy="735013"/>
        </p:xfrm>
        <a:graphic>
          <a:graphicData uri="http://schemas.openxmlformats.org/drawingml/2006/table">
            <a:tbl>
              <a:tblPr/>
              <a:tblGrid>
                <a:gridCol w="2425959"/>
                <a:gridCol w="850641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Student*[]: students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</a:t>
                      </a: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221"/>
          <p:cNvGraphicFramePr>
            <a:graphicFrameLocks noGrp="1"/>
          </p:cNvGraphicFramePr>
          <p:nvPr/>
        </p:nvGraphicFramePr>
        <p:xfrm>
          <a:off x="5486400" y="4572000"/>
          <a:ext cx="3200400" cy="731520"/>
        </p:xfrm>
        <a:graphic>
          <a:graphicData uri="http://schemas.openxmlformats.org/drawingml/2006/table">
            <a:tbl>
              <a:tblPr/>
              <a:tblGrid>
                <a:gridCol w="1600200"/>
                <a:gridCol w="1066800"/>
                <a:gridCol w="533400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Student**: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arr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int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: size</a:t>
                      </a: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1004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298"/>
          <p:cNvGraphicFramePr>
            <a:graphicFrameLocks noGrp="1"/>
          </p:cNvGraphicFramePr>
          <p:nvPr/>
        </p:nvGraphicFramePr>
        <p:xfrm>
          <a:off x="381000" y="5818188"/>
          <a:ext cx="3886200" cy="735013"/>
        </p:xfrm>
        <a:graphic>
          <a:graphicData uri="http://schemas.openxmlformats.org/drawingml/2006/table">
            <a:tbl>
              <a:tblPr/>
              <a:tblGrid>
                <a:gridCol w="2425959"/>
                <a:gridCol w="850641"/>
                <a:gridCol w="6096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Student*[]: students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+mn-ea"/>
                          <a:cs typeface="Arial" pitchFamily="34" charset="0"/>
                        </a:rPr>
                        <a:t>2200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4400</a:t>
                      </a: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5400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smtClean="0"/>
              <a:t>מערך מבנים בתוך מבנה</a:t>
            </a:r>
            <a:endParaRPr lang="en-US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600200"/>
            <a:ext cx="8305800" cy="4530725"/>
          </a:xfrm>
        </p:spPr>
        <p:txBody>
          <a:bodyPr/>
          <a:lstStyle/>
          <a:p>
            <a:r>
              <a:rPr lang="he-IL" smtClean="0"/>
              <a:t>בדוגמא הבאה יש לנו את המבנה "כיתה" שמכיל מערך של </a:t>
            </a:r>
            <a:r>
              <a:rPr lang="en-US" smtClean="0"/>
              <a:t>MAX_STUDNETS</a:t>
            </a:r>
            <a:r>
              <a:rPr lang="he-IL" smtClean="0"/>
              <a:t> סטודנטים</a:t>
            </a:r>
          </a:p>
          <a:p>
            <a:r>
              <a:rPr lang="he-IL" smtClean="0"/>
              <a:t>בכל איבר במערך יהיו נתונים של סטודנט </a:t>
            </a:r>
            <a:endParaRPr lang="en-US" smtClean="0"/>
          </a:p>
          <a:p>
            <a:pPr marL="342900" lvl="1" indent="-342900">
              <a:buClr>
                <a:schemeClr val="bg2"/>
              </a:buClr>
              <a:buFont typeface="Wingdings" pitchFamily="2" charset="2"/>
              <a:buChar char="p"/>
            </a:pPr>
            <a:r>
              <a:rPr lang="he-IL" sz="2800" smtClean="0"/>
              <a:t>כלומר, גודל המערך קבוע - כמות הסטודנטים המקסימלית בכל כיתה זהה</a:t>
            </a:r>
          </a:p>
          <a:p>
            <a:endParaRPr lang="en-US" smtClean="0"/>
          </a:p>
        </p:txBody>
      </p:sp>
      <p:graphicFrame>
        <p:nvGraphicFramePr>
          <p:cNvPr id="192529" name="Group 17"/>
          <p:cNvGraphicFramePr>
            <a:graphicFrameLocks noGrp="1"/>
          </p:cNvGraphicFramePr>
          <p:nvPr>
            <p:ph sz="half" idx="2"/>
          </p:nvPr>
        </p:nvGraphicFramePr>
        <p:xfrm>
          <a:off x="2514600" y="4475163"/>
          <a:ext cx="4038600" cy="873125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873125"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he-IL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0" name="Slide Number Placeholder 3"/>
          <p:cNvSpPr txBox="1">
            <a:spLocks noGrp="1"/>
          </p:cNvSpPr>
          <p:nvPr/>
        </p:nvSpPr>
        <p:spPr bwMode="auto">
          <a:xfrm>
            <a:off x="70104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rtl="1"/>
            <a:fld id="{24939AC8-F4F6-40EC-941B-A018410DBF7F}" type="slidenum">
              <a:rPr lang="he-IL" sz="1000">
                <a:latin typeface="Verdana" pitchFamily="34" charset="0"/>
              </a:rPr>
              <a:pPr algn="r" rtl="1"/>
              <a:t>9</a:t>
            </a:fld>
            <a:endParaRPr lang="en-US" sz="1000">
              <a:latin typeface="Verdana" pitchFamily="34" charset="0"/>
            </a:endParaRPr>
          </a:p>
          <a:p>
            <a:pPr algn="r" rtl="1"/>
            <a:r>
              <a:rPr lang="en-US" sz="1000"/>
              <a:t>© Keren Kalif</a:t>
            </a:r>
          </a:p>
          <a:p>
            <a:pPr algn="r" rtl="1"/>
            <a:endParaRPr lang="en-US" sz="1000">
              <a:latin typeface="Verdana" pitchFamily="34" charset="0"/>
            </a:endParaRPr>
          </a:p>
        </p:txBody>
      </p:sp>
      <p:pic>
        <p:nvPicPr>
          <p:cNvPr id="11281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5563" y="4114800"/>
            <a:ext cx="909637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2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4114800"/>
            <a:ext cx="9096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3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4114800"/>
            <a:ext cx="9096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4" name="Picture 21" descr="C:\Documents and Settings\keren\Local Settings\Temporary Internet Files\Content.IE5\29ZK0QFU\MC90021522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4114800"/>
            <a:ext cx="909638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yOpenU2008a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vel">
      <a:majorFont>
        <a:latin typeface="Garamond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13448</TotalTime>
  <Words>2066</Words>
  <Application>Microsoft Office PowerPoint</Application>
  <PresentationFormat>On-screen Show (4:3)</PresentationFormat>
  <Paragraphs>879</Paragraphs>
  <Slides>31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MyOpenU2008aTheme</vt:lpstr>
      <vt:lpstr>הקצאות דינאמיות  בשילוב מבנים</vt:lpstr>
      <vt:lpstr>ביחידה זו נלמד:</vt:lpstr>
      <vt:lpstr>הקצאת מערך של מבנים</vt:lpstr>
      <vt:lpstr>4 דרכים שונות להגדרת מערך</vt:lpstr>
      <vt:lpstr>דרכים להגדרת מערך (1)</vt:lpstr>
      <vt:lpstr>דרכים להגדרת מערך (2)</vt:lpstr>
      <vt:lpstr>דרכים להגדרת מערך (3)</vt:lpstr>
      <vt:lpstr>דרכים להגדרת מערך (4)</vt:lpstr>
      <vt:lpstr>מערך מבנים בתוך מבנה</vt:lpstr>
      <vt:lpstr>דוגמא –  כיתה עם סטודנטים </vt:lpstr>
      <vt:lpstr>החיסרונות כאשר גודל המערך קבוע</vt:lpstr>
      <vt:lpstr>הקצאת מערך מבנים בתוך מבנה</vt:lpstr>
      <vt:lpstr>דוגמא – הקצאת סטודנטים בכיתה (הקוד בלבד, כך שאפשר לראות אותו )</vt:lpstr>
      <vt:lpstr>דוגמא – הקצאת סטודנטים בכיתה</vt:lpstr>
      <vt:lpstr>אבל מה אם נרצה להקצות מערך ולהשתמש רק בחלק מהאיברים?</vt:lpstr>
      <vt:lpstr>הקצאת מערך של מצביעים למבנים בתוך מבנה</vt:lpstr>
      <vt:lpstr>דוגמא – רישום  סטודנטים לכיתה</vt:lpstr>
      <vt:lpstr>דוגמא – רישום סטודנטים לכיתה</vt:lpstr>
      <vt:lpstr>הקצאת מערך של מצביעים למבנים בתוך מבנה</vt:lpstr>
      <vt:lpstr>דוגמא – רישום סטודנטים לכיתה דינאמית (1)</vt:lpstr>
      <vt:lpstr>דוגמא – רישום סטודנטים לכיתה דינאמית (2)</vt:lpstr>
      <vt:lpstr>השוואה בזכרון בין מערך מבנים למערך מצביעים</vt:lpstr>
      <vt:lpstr>ולסיום..</vt:lpstr>
      <vt:lpstr>ולסיום..</vt:lpstr>
      <vt:lpstr>ביחידה זו למדנו:</vt:lpstr>
      <vt:lpstr>תרגיל 1:</vt:lpstr>
      <vt:lpstr>תרגיל 2:</vt:lpstr>
      <vt:lpstr>תרגיל  3 (1):</vt:lpstr>
      <vt:lpstr>תרגיל  3 (2):</vt:lpstr>
      <vt:lpstr>תרגיל  3 (3):</vt:lpstr>
      <vt:lpstr>תרגיל  3 (4):</vt:lpstr>
    </vt:vector>
  </TitlesOfParts>
  <Company>Keren Kalif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16- dynamic allocations+ structs</dc:title>
  <dc:creator>Keren Kalif</dc:creator>
  <cp:lastModifiedBy>Keren</cp:lastModifiedBy>
  <cp:revision>266</cp:revision>
  <dcterms:created xsi:type="dcterms:W3CDTF">2008-06-01T07:12:10Z</dcterms:created>
  <dcterms:modified xsi:type="dcterms:W3CDTF">2016-01-10T18:52:22Z</dcterms:modified>
</cp:coreProperties>
</file>