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200638" cy="32399288"/>
  <p:notesSz cx="6858000" cy="9144000"/>
  <p:defaultTextStyle>
    <a:defPPr>
      <a:defRPr lang="he-IL"/>
    </a:defPPr>
    <a:lvl1pPr marL="0" algn="r" defTabSz="3628796" rtl="1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r" defTabSz="3628796" rtl="1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r" defTabSz="3628796" rtl="1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r" defTabSz="3628796" rtl="1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r" defTabSz="3628796" rtl="1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r" defTabSz="3628796" rtl="1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r" defTabSz="3628796" rtl="1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r" defTabSz="3628796" rtl="1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r" defTabSz="3628796" rtl="1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91" userDrawn="1">
          <p15:clr>
            <a:srgbClr val="A4A3A4"/>
          </p15:clr>
        </p15:guide>
        <p15:guide id="2" pos="136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9A0"/>
    <a:srgbClr val="86ADE0"/>
    <a:srgbClr val="FD8E96"/>
    <a:srgbClr val="FFE8BD"/>
    <a:srgbClr val="FFD890"/>
    <a:srgbClr val="FEBDC0"/>
    <a:srgbClr val="7CDCD2"/>
    <a:srgbClr val="B3F0EA"/>
    <a:srgbClr val="159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284" autoAdjust="0"/>
  </p:normalViewPr>
  <p:slideViewPr>
    <p:cSldViewPr snapToGrid="0">
      <p:cViewPr>
        <p:scale>
          <a:sx n="33" d="100"/>
          <a:sy n="33" d="100"/>
        </p:scale>
        <p:origin x="-630" y="-2130"/>
      </p:cViewPr>
      <p:guideLst>
        <p:guide orient="horz" pos="10091"/>
        <p:guide pos="136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8F91D-781F-43F6-99BF-63732BC44A6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4D015-097D-4F51-8C0B-61AB14164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D015-097D-4F51-8C0B-61AB14164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302386"/>
            <a:ext cx="36720542" cy="11279752"/>
          </a:xfrm>
        </p:spPr>
        <p:txBody>
          <a:bodyPr anchor="b"/>
          <a:lstStyle>
            <a:lvl1pPr algn="ctr"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11338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758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73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24962"/>
            <a:ext cx="931513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24962"/>
            <a:ext cx="27405405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458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56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077332"/>
            <a:ext cx="37260550" cy="13477201"/>
          </a:xfrm>
        </p:spPr>
        <p:txBody>
          <a:bodyPr anchor="b"/>
          <a:lstStyle>
            <a:lvl1pPr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682033"/>
            <a:ext cx="37260550" cy="7087342"/>
          </a:xfrm>
        </p:spPr>
        <p:txBody>
          <a:bodyPr/>
          <a:lstStyle>
            <a:lvl1pPr marL="0" indent="0">
              <a:buNone/>
              <a:defRPr sz="11338">
                <a:solidFill>
                  <a:schemeClr val="tx1"/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74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830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24969"/>
            <a:ext cx="37260550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942328"/>
            <a:ext cx="18275892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834740"/>
            <a:ext cx="1827589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942328"/>
            <a:ext cx="18365898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834740"/>
            <a:ext cx="18365898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69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896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86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64905"/>
            <a:ext cx="21870323" cy="23024494"/>
          </a:xfrm>
        </p:spPr>
        <p:txBody>
          <a:bodyPr/>
          <a:lstStyle>
            <a:lvl1pPr>
              <a:defRPr sz="15118"/>
            </a:lvl1pPr>
            <a:lvl2pPr>
              <a:defRPr sz="13228"/>
            </a:lvl2pPr>
            <a:lvl3pPr>
              <a:defRPr sz="11338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79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64905"/>
            <a:ext cx="21870323" cy="23024494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7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24969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1348-6FEE-43CD-89B8-F27FA98E941E}" type="datetimeFigureOut">
              <a:rPr lang="he-IL" smtClean="0"/>
              <a:t>ב'/תשרי/תשע"ז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0029347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51BA-BB4F-4314-AB69-810307F7C2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11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900" rtl="1" eaLnBrk="1" latinLnBrk="0" hangingPunct="1">
        <a:lnSpc>
          <a:spcPct val="90000"/>
        </a:lnSpc>
        <a:spcBef>
          <a:spcPct val="0"/>
        </a:spcBef>
        <a:buNone/>
        <a:defRPr sz="20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r" defTabSz="4319900" rtl="1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r" defTabSz="4319900" rtl="1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8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r" defTabSz="4319900" rtl="1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r" defTabSz="4319900" rtl="1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r" defTabSz="4319900" rtl="1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r" defTabSz="4319900" rtl="1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r" defTabSz="4319900" rtl="1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r" defTabSz="4319900" rtl="1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r" defTabSz="4319900" rtl="1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319900" rtl="1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r" defTabSz="4319900" rtl="1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r" defTabSz="4319900" rtl="1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r" defTabSz="4319900" rtl="1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r" defTabSz="4319900" rtl="1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r" defTabSz="4319900" rtl="1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r" defTabSz="4319900" rtl="1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r" defTabSz="4319900" rtl="1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r" defTabSz="4319900" rtl="1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200638" cy="440017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200" dirty="0" err="1"/>
              <a:t>NeSC</a:t>
            </a:r>
            <a:r>
              <a:rPr lang="en-US" sz="7200" dirty="0"/>
              <a:t>: </a:t>
            </a:r>
            <a:r>
              <a:rPr lang="en-US" dirty="0"/>
              <a:t>Self-Virtualizing Nested Storage Controller</a:t>
            </a:r>
            <a:endParaRPr lang="en-US" sz="7200" dirty="0"/>
          </a:p>
          <a:p>
            <a:pPr algn="ctr" rtl="0"/>
            <a:r>
              <a:rPr lang="en-US" sz="7200" dirty="0">
                <a:latin typeface="+mj-lt"/>
              </a:rPr>
              <a:t>Yonatan Gottesman • </a:t>
            </a:r>
            <a:r>
              <a:rPr lang="en-US" sz="7200" dirty="0" err="1">
                <a:latin typeface="+mj-lt"/>
              </a:rPr>
              <a:t>Yoav</a:t>
            </a:r>
            <a:r>
              <a:rPr lang="en-US" sz="7200" dirty="0">
                <a:latin typeface="+mj-lt"/>
              </a:rPr>
              <a:t> </a:t>
            </a:r>
            <a:r>
              <a:rPr lang="en-US" sz="7200" dirty="0" err="1">
                <a:latin typeface="+mj-lt"/>
              </a:rPr>
              <a:t>Etsion</a:t>
            </a:r>
            <a:endParaRPr lang="en-US" sz="7200" dirty="0">
              <a:latin typeface="+mj-lt"/>
            </a:endParaRPr>
          </a:p>
          <a:p>
            <a:pPr algn="ctr"/>
            <a:r>
              <a:rPr lang="en-US" sz="7200" dirty="0" err="1"/>
              <a:t>Technion</a:t>
            </a:r>
            <a:r>
              <a:rPr lang="en-US" sz="7200" dirty="0"/>
              <a:t> – Israel Institute of Technology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6103" y="5904761"/>
            <a:ext cx="13879996" cy="7065533"/>
          </a:xfrm>
          <a:prstGeom prst="roundRect">
            <a:avLst/>
          </a:prstGeom>
          <a:solidFill>
            <a:srgbClr val="B3F0EA"/>
          </a:solidFill>
          <a:ln>
            <a:solidFill>
              <a:srgbClr val="7CDCD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200" dirty="0">
                <a:solidFill>
                  <a:schemeClr val="accent5">
                    <a:lumMod val="50000"/>
                  </a:schemeClr>
                </a:solidFill>
              </a:rPr>
              <a:t>IO-Virtualization</a:t>
            </a:r>
          </a:p>
          <a:p>
            <a:pPr algn="l" rtl="0"/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Idea: the performance of Direct-IO with the isolation of 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Emulation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6103" y="13227210"/>
            <a:ext cx="13879996" cy="8299290"/>
          </a:xfrm>
          <a:prstGeom prst="roundRect">
            <a:avLst/>
          </a:prstGeom>
          <a:solidFill>
            <a:srgbClr val="B3F0EA"/>
          </a:solidFill>
          <a:ln>
            <a:solidFill>
              <a:srgbClr val="7CDCD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200" dirty="0">
                <a:solidFill>
                  <a:schemeClr val="accent5">
                    <a:lumMod val="50000"/>
                  </a:schemeClr>
                </a:solidFill>
              </a:rPr>
              <a:t>Virtualization Overheads</a:t>
            </a:r>
          </a:p>
          <a:p>
            <a:pPr lvl="1"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As devices get faster, software overheads get more significant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We must rethink the division of labor between hardware and software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054938" y="16344900"/>
            <a:ext cx="13517216" cy="15676329"/>
          </a:xfrm>
          <a:prstGeom prst="roundRect">
            <a:avLst/>
          </a:prstGeom>
          <a:solidFill>
            <a:srgbClr val="FEBDC0"/>
          </a:solidFill>
          <a:ln>
            <a:solidFill>
              <a:srgbClr val="FD8E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77" tIns="34289" rIns="68577" bIns="34289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200" dirty="0" err="1">
                <a:solidFill>
                  <a:schemeClr val="accent5">
                    <a:lumMod val="50000"/>
                  </a:schemeClr>
                </a:solidFill>
              </a:rPr>
              <a:t>NeSC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 algn="l" rtl="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Combine SR-IOV with file isolation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Device enforces isolation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110994" y="6003805"/>
            <a:ext cx="13514276" cy="7026724"/>
          </a:xfrm>
          <a:prstGeom prst="roundRect">
            <a:avLst/>
          </a:prstGeom>
          <a:solidFill>
            <a:srgbClr val="FFE8BD"/>
          </a:solidFill>
          <a:ln>
            <a:solidFill>
              <a:srgbClr val="FFD89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77" tIns="34289" rIns="68577" bIns="34289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200" dirty="0">
                <a:solidFill>
                  <a:schemeClr val="accent5">
                    <a:lumMod val="50000"/>
                  </a:schemeClr>
                </a:solidFill>
              </a:rPr>
              <a:t>Prototype</a:t>
            </a:r>
          </a:p>
          <a:p>
            <a:pPr marL="742950" indent="-742950" algn="l" rtl="0">
              <a:buFont typeface="+mj-lt"/>
              <a:buAutoNum type="arabicPeriod"/>
            </a:pP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We implemented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NeSC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 storage controller on Xilinx FPGA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KVM/QEMU hypervisor 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Hypervisor driver and management code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EXT4 extent based filesystem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he-IL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9110994" y="14037097"/>
            <a:ext cx="13514276" cy="18195503"/>
          </a:xfrm>
          <a:prstGeom prst="roundRect">
            <a:avLst/>
          </a:prstGeom>
          <a:solidFill>
            <a:srgbClr val="FFE8BD"/>
          </a:solidFill>
          <a:ln>
            <a:solidFill>
              <a:srgbClr val="FFD89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77" tIns="34289" rIns="68577" bIns="34289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200" dirty="0">
                <a:solidFill>
                  <a:schemeClr val="accent5">
                    <a:lumMod val="50000"/>
                  </a:schemeClr>
                </a:solidFill>
              </a:rPr>
              <a:t>Results</a:t>
            </a:r>
          </a:p>
          <a:p>
            <a:pPr algn="l" rtl="0"/>
            <a:r>
              <a:rPr lang="en-US" sz="7200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</a:p>
          <a:p>
            <a:pPr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r>
              <a:rPr lang="en-US" sz="7200" dirty="0">
                <a:solidFill>
                  <a:schemeClr val="accent5">
                    <a:lumMod val="50000"/>
                  </a:schemeClr>
                </a:solidFill>
              </a:rPr>
              <a:t>Throughput</a:t>
            </a:r>
          </a:p>
          <a:p>
            <a:pPr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r>
              <a:rPr lang="en-US" sz="7200" dirty="0">
                <a:solidFill>
                  <a:schemeClr val="accent5">
                    <a:lumMod val="50000"/>
                  </a:schemeClr>
                </a:solidFill>
              </a:rPr>
              <a:t>Filesystem overheads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636103" y="21783417"/>
            <a:ext cx="13879996" cy="10449184"/>
          </a:xfrm>
          <a:prstGeom prst="roundRect">
            <a:avLst/>
          </a:prstGeom>
          <a:solidFill>
            <a:srgbClr val="B3F0EA"/>
          </a:solidFill>
          <a:ln>
            <a:solidFill>
              <a:srgbClr val="7CDCD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200" dirty="0" err="1">
                <a:solidFill>
                  <a:schemeClr val="accent5">
                    <a:lumMod val="50000"/>
                  </a:schemeClr>
                </a:solidFill>
              </a:rPr>
              <a:t>NeSC</a:t>
            </a:r>
            <a:r>
              <a:rPr lang="en-US" sz="7200" dirty="0">
                <a:solidFill>
                  <a:schemeClr val="accent5">
                    <a:lumMod val="50000"/>
                  </a:schemeClr>
                </a:solidFill>
              </a:rPr>
              <a:t> Objectives</a:t>
            </a: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Enable multiple VMs to directly access the storage device (Direct-IO)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Enforce file-level isolation at the hardware level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Separate control and data path to be filesystem agnostic</a:t>
            </a:r>
          </a:p>
          <a:p>
            <a:pPr marL="2385898" lvl="2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Hypervisor creates isolation policy</a:t>
            </a:r>
          </a:p>
          <a:p>
            <a:pPr marL="2385898" lvl="2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Hardware enforces policy on every access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r" rtl="0"/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97102" y="4446415"/>
            <a:ext cx="8917339" cy="1191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2259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he-IL" dirty="0">
              <a:solidFill>
                <a:srgbClr val="2259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7100709" y="4446517"/>
            <a:ext cx="8917339" cy="1191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algn="ctr" rtl="0">
              <a:defRPr>
                <a:solidFill>
                  <a:srgbClr val="1598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>
                <a:solidFill>
                  <a:srgbClr val="2259A0"/>
                </a:solidFill>
              </a:rPr>
              <a:t>Design</a:t>
            </a:r>
            <a:endParaRPr lang="he-IL" dirty="0">
              <a:solidFill>
                <a:srgbClr val="2259A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104316" y="4452795"/>
            <a:ext cx="8917339" cy="1191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rgbClr val="2259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he-IL" dirty="0">
              <a:solidFill>
                <a:srgbClr val="2259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5054938" y="5904762"/>
            <a:ext cx="13517216" cy="9525738"/>
          </a:xfrm>
          <a:prstGeom prst="roundRect">
            <a:avLst/>
          </a:prstGeom>
          <a:solidFill>
            <a:srgbClr val="FEBDC0"/>
          </a:solidFill>
          <a:ln>
            <a:solidFill>
              <a:srgbClr val="FD8E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77" tIns="34289" rIns="68577" bIns="34289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Multiple VMs, single device? 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</a:rPr>
              <a:t>SR-IOV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PCIe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 interface specification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Multiple clients share the device VIA direct-IO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pPr algn="l" rtl="0"/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Hardware-level Isolation: 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</a:rPr>
              <a:t>extent trees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Virtio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 uses host filesystem to enforce isolation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Each VM attached to a file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Each file maintains logical to physical mapping with extent trees</a:t>
            </a:r>
          </a:p>
          <a:p>
            <a:pPr marL="857250" indent="-857250" algn="l" rtl="0">
              <a:buFont typeface="Arial" panose="020B0604020202020204" pitchFamily="34" charset="0"/>
              <a:buChar char="•"/>
            </a:pPr>
            <a:endParaRPr lang="en-US" sz="7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703881"/>
            <a:ext cx="2894725" cy="2894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103" y="25892426"/>
            <a:ext cx="2519702" cy="3260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658" y="27697916"/>
            <a:ext cx="2922612" cy="38968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50" y="15046447"/>
            <a:ext cx="7265102" cy="36325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495" y="7457945"/>
            <a:ext cx="12174935" cy="364548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303456" y="28326599"/>
            <a:ext cx="6031691" cy="3694630"/>
            <a:chOff x="7730834" y="3834245"/>
            <a:chExt cx="3842312" cy="3154120"/>
          </a:xfrm>
        </p:grpSpPr>
        <p:sp>
          <p:nvSpPr>
            <p:cNvPr id="22" name="Rectangle 21"/>
            <p:cNvSpPr/>
            <p:nvPr/>
          </p:nvSpPr>
          <p:spPr>
            <a:xfrm>
              <a:off x="7837050" y="5506392"/>
              <a:ext cx="233506" cy="9301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70556" y="6436590"/>
              <a:ext cx="2764259" cy="55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Storage Blocks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0556" y="5506392"/>
              <a:ext cx="233506" cy="930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04062" y="5506392"/>
              <a:ext cx="233506" cy="930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37568" y="5506392"/>
              <a:ext cx="233506" cy="93019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771074" y="5506392"/>
              <a:ext cx="233506" cy="93019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04580" y="5506392"/>
              <a:ext cx="233506" cy="930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238086" y="5506392"/>
              <a:ext cx="233506" cy="9301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1592" y="5506392"/>
              <a:ext cx="233506" cy="9301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705098" y="5506392"/>
              <a:ext cx="233506" cy="93019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38604" y="5506392"/>
              <a:ext cx="233506" cy="93019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172110" y="5506392"/>
              <a:ext cx="233506" cy="93019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05616" y="5506392"/>
              <a:ext cx="233506" cy="9301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639122" y="5506392"/>
              <a:ext cx="233506" cy="9301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872628" y="5506392"/>
              <a:ext cx="233506" cy="9301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106134" y="5506392"/>
              <a:ext cx="233506" cy="930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339640" y="5506392"/>
              <a:ext cx="233506" cy="930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21333" y="4706292"/>
              <a:ext cx="955964" cy="4260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/>
                <a:t>NeSC</a:t>
              </a:r>
              <a:endParaRPr lang="en-US" sz="3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30834" y="3834245"/>
              <a:ext cx="923487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VM 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299400" y="3834245"/>
              <a:ext cx="923487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VM 2</a:t>
              </a:r>
            </a:p>
          </p:txBody>
        </p:sp>
        <p:cxnSp>
          <p:nvCxnSpPr>
            <p:cNvPr id="45" name="Straight Arrow Connector 44"/>
            <p:cNvCxnSpPr>
              <a:endCxn id="42" idx="0"/>
            </p:cNvCxnSpPr>
            <p:nvPr/>
          </p:nvCxnSpPr>
          <p:spPr>
            <a:xfrm>
              <a:off x="8187309" y="4291445"/>
              <a:ext cx="1412006" cy="41484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4" idx="2"/>
              <a:endCxn id="42" idx="0"/>
            </p:cNvCxnSpPr>
            <p:nvPr/>
          </p:nvCxnSpPr>
          <p:spPr>
            <a:xfrm flipH="1">
              <a:off x="9599315" y="4291445"/>
              <a:ext cx="1161829" cy="41484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2"/>
              <a:endCxn id="22" idx="0"/>
            </p:cNvCxnSpPr>
            <p:nvPr/>
          </p:nvCxnSpPr>
          <p:spPr>
            <a:xfrm flipH="1">
              <a:off x="7953803" y="5132319"/>
              <a:ext cx="1645512" cy="374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2" idx="2"/>
              <a:endCxn id="41" idx="0"/>
            </p:cNvCxnSpPr>
            <p:nvPr/>
          </p:nvCxnSpPr>
          <p:spPr>
            <a:xfrm>
              <a:off x="9599315" y="5132319"/>
              <a:ext cx="1857078" cy="374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988732" y="11747500"/>
            <a:ext cx="11824268" cy="3527547"/>
            <a:chOff x="153663" y="3568119"/>
            <a:chExt cx="11141292" cy="3205926"/>
          </a:xfrm>
        </p:grpSpPr>
        <p:sp>
          <p:nvSpPr>
            <p:cNvPr id="73" name="Rectangle 72"/>
            <p:cNvSpPr/>
            <p:nvPr/>
          </p:nvSpPr>
          <p:spPr>
            <a:xfrm>
              <a:off x="4367179" y="4003589"/>
              <a:ext cx="1593742" cy="11684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70345" y="4003589"/>
              <a:ext cx="1593742" cy="24219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70346" y="3682314"/>
              <a:ext cx="98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Inode</a:t>
              </a:r>
              <a:endParaRPr lang="en-US" sz="2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70344" y="4996915"/>
              <a:ext cx="1593743" cy="291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Extent-Header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70343" y="5287542"/>
              <a:ext cx="1593744" cy="291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Extent-Index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67180" y="4003589"/>
              <a:ext cx="1593743" cy="291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Extent-Header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367179" y="4294216"/>
              <a:ext cx="1593744" cy="291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Extent-Index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67177" y="4583797"/>
              <a:ext cx="1593744" cy="291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Extent-Index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67177" y="4873893"/>
              <a:ext cx="1593744" cy="291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Extent-Index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617513" y="3568119"/>
              <a:ext cx="1593742" cy="11684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17514" y="3568119"/>
              <a:ext cx="1593743" cy="291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Extent-Header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17513" y="3858746"/>
              <a:ext cx="1593744" cy="291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Extent-Index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617511" y="4148327"/>
              <a:ext cx="1593744" cy="291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Extent-Index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17511" y="4442392"/>
              <a:ext cx="1593744" cy="291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Extent-Index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17511" y="5290881"/>
              <a:ext cx="1593742" cy="11684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17512" y="5290881"/>
              <a:ext cx="1593743" cy="291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Extent-Header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17511" y="5581508"/>
              <a:ext cx="1593744" cy="291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Extent-Index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617509" y="5871089"/>
              <a:ext cx="1593744" cy="291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Extent-Index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17509" y="6159915"/>
              <a:ext cx="1593744" cy="291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Extent-Index</a:t>
              </a:r>
            </a:p>
          </p:txBody>
        </p:sp>
        <p:sp>
          <p:nvSpPr>
            <p:cNvPr id="92" name="Can 91"/>
            <p:cNvSpPr/>
            <p:nvPr/>
          </p:nvSpPr>
          <p:spPr>
            <a:xfrm>
              <a:off x="10007375" y="4001294"/>
              <a:ext cx="990600" cy="2772751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710395" y="3631962"/>
              <a:ext cx="158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Storage Blocks</a:t>
              </a:r>
            </a:p>
          </p:txBody>
        </p:sp>
        <p:cxnSp>
          <p:nvCxnSpPr>
            <p:cNvPr id="94" name="Straight Arrow Connector 93"/>
            <p:cNvCxnSpPr>
              <a:stCxn id="77" idx="3"/>
              <a:endCxn id="78" idx="1"/>
            </p:cNvCxnSpPr>
            <p:nvPr/>
          </p:nvCxnSpPr>
          <p:spPr>
            <a:xfrm flipV="1">
              <a:off x="3564087" y="4149478"/>
              <a:ext cx="803093" cy="1283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9" idx="3"/>
            </p:cNvCxnSpPr>
            <p:nvPr/>
          </p:nvCxnSpPr>
          <p:spPr>
            <a:xfrm flipV="1">
              <a:off x="5960923" y="3714008"/>
              <a:ext cx="656591" cy="726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0" idx="3"/>
              <a:endCxn id="88" idx="1"/>
            </p:cNvCxnSpPr>
            <p:nvPr/>
          </p:nvCxnSpPr>
          <p:spPr>
            <a:xfrm>
              <a:off x="5960921" y="4729686"/>
              <a:ext cx="656591" cy="70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10007375" y="4440104"/>
              <a:ext cx="990600" cy="143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007375" y="4583797"/>
              <a:ext cx="990600" cy="143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006481" y="4731261"/>
              <a:ext cx="990600" cy="143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04" name="Straight Arrow Connector 103"/>
            <p:cNvCxnSpPr>
              <a:stCxn id="84" idx="3"/>
            </p:cNvCxnSpPr>
            <p:nvPr/>
          </p:nvCxnSpPr>
          <p:spPr>
            <a:xfrm>
              <a:off x="8211257" y="4004635"/>
              <a:ext cx="1795224" cy="435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84" idx="3"/>
            </p:cNvCxnSpPr>
            <p:nvPr/>
          </p:nvCxnSpPr>
          <p:spPr>
            <a:xfrm>
              <a:off x="8211257" y="4004635"/>
              <a:ext cx="1795224" cy="879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0007375" y="5648964"/>
              <a:ext cx="990600" cy="143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007375" y="5792657"/>
              <a:ext cx="990600" cy="143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006481" y="5940121"/>
              <a:ext cx="990600" cy="143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10" name="Straight Arrow Connector 109"/>
            <p:cNvCxnSpPr>
              <a:stCxn id="91" idx="3"/>
            </p:cNvCxnSpPr>
            <p:nvPr/>
          </p:nvCxnSpPr>
          <p:spPr>
            <a:xfrm flipV="1">
              <a:off x="8211253" y="5648964"/>
              <a:ext cx="1795228" cy="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1" idx="3"/>
            </p:cNvCxnSpPr>
            <p:nvPr/>
          </p:nvCxnSpPr>
          <p:spPr>
            <a:xfrm flipV="1">
              <a:off x="8211253" y="6083814"/>
              <a:ext cx="1795228" cy="22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53663" y="3696506"/>
              <a:ext cx="1369074" cy="2929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File Offset</a:t>
              </a:r>
            </a:p>
          </p:txBody>
        </p:sp>
        <p:cxnSp>
          <p:nvCxnSpPr>
            <p:cNvPr id="113" name="Straight Arrow Connector 112"/>
            <p:cNvCxnSpPr>
              <a:stCxn id="112" idx="3"/>
              <a:endCxn id="76" idx="1"/>
            </p:cNvCxnSpPr>
            <p:nvPr/>
          </p:nvCxnSpPr>
          <p:spPr>
            <a:xfrm>
              <a:off x="1522737" y="3842967"/>
              <a:ext cx="447607" cy="1299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 rot="915130">
              <a:off x="8413452" y="3806019"/>
              <a:ext cx="1369074" cy="2929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LBA</a:t>
              </a:r>
            </a:p>
          </p:txBody>
        </p:sp>
        <p:cxnSp>
          <p:nvCxnSpPr>
            <p:cNvPr id="115" name="Straight Arrow Connector 114"/>
            <p:cNvCxnSpPr>
              <a:stCxn id="114" idx="3"/>
            </p:cNvCxnSpPr>
            <p:nvPr/>
          </p:nvCxnSpPr>
          <p:spPr>
            <a:xfrm>
              <a:off x="9758415" y="4132560"/>
              <a:ext cx="248066" cy="307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6004635" y="18436077"/>
            <a:ext cx="11808365" cy="10673617"/>
            <a:chOff x="7339155" y="841433"/>
            <a:chExt cx="4710921" cy="5763247"/>
          </a:xfrm>
        </p:grpSpPr>
        <p:sp>
          <p:nvSpPr>
            <p:cNvPr id="117" name="Rectangle 116"/>
            <p:cNvSpPr/>
            <p:nvPr/>
          </p:nvSpPr>
          <p:spPr>
            <a:xfrm>
              <a:off x="7339155" y="1989939"/>
              <a:ext cx="4710921" cy="304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390229" y="2173025"/>
              <a:ext cx="1271893" cy="554374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Virtual Function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390229" y="2733825"/>
              <a:ext cx="646667" cy="27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BAR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703338" y="2165173"/>
              <a:ext cx="1271893" cy="5608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Physical Function</a:t>
              </a:r>
            </a:p>
          </p:txBody>
        </p:sp>
        <p:sp>
          <p:nvSpPr>
            <p:cNvPr id="121" name="Can 120"/>
            <p:cNvSpPr/>
            <p:nvPr/>
          </p:nvSpPr>
          <p:spPr>
            <a:xfrm>
              <a:off x="9380244" y="5211196"/>
              <a:ext cx="977213" cy="13934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storage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03336" y="860778"/>
              <a:ext cx="1271896" cy="440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Hypervisor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986761" y="2732399"/>
              <a:ext cx="675361" cy="27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DMA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721348" y="2171599"/>
              <a:ext cx="1271893" cy="554374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Virtual Function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721348" y="2732399"/>
              <a:ext cx="646667" cy="27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BAR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341693" y="2730973"/>
              <a:ext cx="651548" cy="27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DMA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698457" y="2725973"/>
              <a:ext cx="646667" cy="270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BAR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1323683" y="2722838"/>
              <a:ext cx="651548" cy="27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DMA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58593" y="845904"/>
              <a:ext cx="735163" cy="4402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VM</a:t>
              </a:r>
            </a:p>
          </p:txBody>
        </p:sp>
        <p:cxnSp>
          <p:nvCxnSpPr>
            <p:cNvPr id="130" name="Straight Arrow Connector 129"/>
            <p:cNvCxnSpPr>
              <a:stCxn id="129" idx="2"/>
              <a:endCxn id="118" idx="0"/>
            </p:cNvCxnSpPr>
            <p:nvPr/>
          </p:nvCxnSpPr>
          <p:spPr>
            <a:xfrm>
              <a:off x="8026175" y="1286156"/>
              <a:ext cx="1" cy="8868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45" idx="2"/>
              <a:endCxn id="124" idx="0"/>
            </p:cNvCxnSpPr>
            <p:nvPr/>
          </p:nvCxnSpPr>
          <p:spPr>
            <a:xfrm>
              <a:off x="9348735" y="1281685"/>
              <a:ext cx="8560" cy="88991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2" idx="2"/>
              <a:endCxn id="120" idx="0"/>
            </p:cNvCxnSpPr>
            <p:nvPr/>
          </p:nvCxnSpPr>
          <p:spPr>
            <a:xfrm>
              <a:off x="11339284" y="1301030"/>
              <a:ext cx="1" cy="8641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rapezoid 133"/>
            <p:cNvSpPr/>
            <p:nvPr/>
          </p:nvSpPr>
          <p:spPr>
            <a:xfrm rot="10800000">
              <a:off x="8189362" y="4365260"/>
              <a:ext cx="3358978" cy="369702"/>
            </a:xfrm>
            <a:prstGeom prst="trapezoid">
              <a:avLst>
                <a:gd name="adj" fmla="val 720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sz="3600" dirty="0"/>
                <a:t>MUX</a:t>
              </a:r>
            </a:p>
          </p:txBody>
        </p:sp>
        <p:cxnSp>
          <p:nvCxnSpPr>
            <p:cNvPr id="135" name="Straight Arrow Connector 134"/>
            <p:cNvCxnSpPr>
              <a:stCxn id="134" idx="0"/>
              <a:endCxn id="121" idx="1"/>
            </p:cNvCxnSpPr>
            <p:nvPr/>
          </p:nvCxnSpPr>
          <p:spPr>
            <a:xfrm>
              <a:off x="9868851" y="4734962"/>
              <a:ext cx="0" cy="4762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>
              <a:stCxn id="126" idx="2"/>
              <a:endCxn id="139" idx="0"/>
            </p:cNvCxnSpPr>
            <p:nvPr/>
          </p:nvCxnSpPr>
          <p:spPr>
            <a:xfrm rot="5400000">
              <a:off x="9040813" y="2952773"/>
              <a:ext cx="575554" cy="67775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stCxn id="128" idx="2"/>
            </p:cNvCxnSpPr>
            <p:nvPr/>
          </p:nvCxnSpPr>
          <p:spPr>
            <a:xfrm rot="5400000">
              <a:off x="10714691" y="3430492"/>
              <a:ext cx="1369521" cy="500012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Elbow Connector 137"/>
            <p:cNvCxnSpPr>
              <a:stCxn id="123" idx="2"/>
              <a:endCxn id="139" idx="0"/>
            </p:cNvCxnSpPr>
            <p:nvPr/>
          </p:nvCxnSpPr>
          <p:spPr>
            <a:xfrm rot="16200000" flipH="1">
              <a:off x="8370013" y="2959728"/>
              <a:ext cx="574128" cy="665270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8312246" y="3579427"/>
              <a:ext cx="1354932" cy="5133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Translation Unit</a:t>
              </a:r>
            </a:p>
          </p:txBody>
        </p:sp>
        <p:cxnSp>
          <p:nvCxnSpPr>
            <p:cNvPr id="140" name="Elbow Connector 139"/>
            <p:cNvCxnSpPr>
              <a:stCxn id="139" idx="2"/>
              <a:endCxn id="134" idx="2"/>
            </p:cNvCxnSpPr>
            <p:nvPr/>
          </p:nvCxnSpPr>
          <p:spPr>
            <a:xfrm rot="16200000" flipH="1">
              <a:off x="9293045" y="3789453"/>
              <a:ext cx="272473" cy="87913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7640307" y="3197140"/>
              <a:ext cx="581640" cy="310075"/>
              <a:chOff x="7640307" y="3197140"/>
              <a:chExt cx="581640" cy="31007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7827143" y="3197140"/>
                <a:ext cx="132983" cy="10533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694504" y="3296541"/>
                <a:ext cx="132983" cy="10533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957793" y="3287051"/>
                <a:ext cx="132983" cy="10533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842473" y="3396834"/>
                <a:ext cx="132983" cy="10533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cxnSp>
            <p:nvCxnSpPr>
              <p:cNvPr id="162" name="Straight Connector 161"/>
              <p:cNvCxnSpPr>
                <a:stCxn id="158" idx="3"/>
                <a:endCxn id="159" idx="7"/>
              </p:cNvCxnSpPr>
              <p:nvPr/>
            </p:nvCxnSpPr>
            <p:spPr>
              <a:xfrm flipH="1">
                <a:off x="7808012" y="3287051"/>
                <a:ext cx="38606" cy="249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7640307" y="3378994"/>
                <a:ext cx="83274" cy="832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stCxn id="158" idx="5"/>
                <a:endCxn id="160" idx="1"/>
              </p:cNvCxnSpPr>
              <p:nvPr/>
            </p:nvCxnSpPr>
            <p:spPr>
              <a:xfrm>
                <a:off x="7940651" y="3287051"/>
                <a:ext cx="36617" cy="154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60" idx="3"/>
                <a:endCxn id="161" idx="7"/>
              </p:cNvCxnSpPr>
              <p:nvPr/>
            </p:nvCxnSpPr>
            <p:spPr>
              <a:xfrm flipH="1">
                <a:off x="7955981" y="3376962"/>
                <a:ext cx="21287" cy="352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Oval 165"/>
              <p:cNvSpPr/>
              <p:nvPr/>
            </p:nvSpPr>
            <p:spPr>
              <a:xfrm>
                <a:off x="8088964" y="3401878"/>
                <a:ext cx="132983" cy="10533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cxnSp>
            <p:nvCxnSpPr>
              <p:cNvPr id="167" name="Straight Connector 166"/>
              <p:cNvCxnSpPr>
                <a:stCxn id="160" idx="5"/>
                <a:endCxn id="166" idx="1"/>
              </p:cNvCxnSpPr>
              <p:nvPr/>
            </p:nvCxnSpPr>
            <p:spPr>
              <a:xfrm>
                <a:off x="8071301" y="3376962"/>
                <a:ext cx="37138" cy="403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9829816" y="3198651"/>
              <a:ext cx="562591" cy="310075"/>
              <a:chOff x="9829816" y="3198651"/>
              <a:chExt cx="562591" cy="31007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9997603" y="3198651"/>
                <a:ext cx="132983" cy="10533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9864964" y="3298052"/>
                <a:ext cx="132983" cy="10533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0128253" y="3288562"/>
                <a:ext cx="132983" cy="10533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0012933" y="3398345"/>
                <a:ext cx="132983" cy="10533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cxnSp>
            <p:nvCxnSpPr>
              <p:cNvPr id="152" name="Straight Connector 151"/>
              <p:cNvCxnSpPr>
                <a:stCxn id="148" idx="3"/>
                <a:endCxn id="149" idx="7"/>
              </p:cNvCxnSpPr>
              <p:nvPr/>
            </p:nvCxnSpPr>
            <p:spPr>
              <a:xfrm flipH="1">
                <a:off x="9978472" y="3288562"/>
                <a:ext cx="38606" cy="249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49" idx="3"/>
              </p:cNvCxnSpPr>
              <p:nvPr/>
            </p:nvCxnSpPr>
            <p:spPr>
              <a:xfrm flipH="1">
                <a:off x="9829816" y="3387963"/>
                <a:ext cx="54623" cy="63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48" idx="5"/>
                <a:endCxn id="150" idx="1"/>
              </p:cNvCxnSpPr>
              <p:nvPr/>
            </p:nvCxnSpPr>
            <p:spPr>
              <a:xfrm>
                <a:off x="10111111" y="3288562"/>
                <a:ext cx="36617" cy="154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50" idx="3"/>
                <a:endCxn id="151" idx="7"/>
              </p:cNvCxnSpPr>
              <p:nvPr/>
            </p:nvCxnSpPr>
            <p:spPr>
              <a:xfrm flipH="1">
                <a:off x="10126441" y="3378473"/>
                <a:ext cx="21287" cy="352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Oval 155"/>
              <p:cNvSpPr/>
              <p:nvPr/>
            </p:nvSpPr>
            <p:spPr>
              <a:xfrm>
                <a:off x="10259424" y="3403389"/>
                <a:ext cx="132983" cy="105337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cxnSp>
            <p:nvCxnSpPr>
              <p:cNvPr id="157" name="Straight Connector 156"/>
              <p:cNvCxnSpPr>
                <a:stCxn id="150" idx="5"/>
                <a:endCxn id="156" idx="1"/>
              </p:cNvCxnSpPr>
              <p:nvPr/>
            </p:nvCxnSpPr>
            <p:spPr>
              <a:xfrm>
                <a:off x="10241761" y="3378473"/>
                <a:ext cx="37138" cy="403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Straight Arrow Connector 142"/>
            <p:cNvCxnSpPr>
              <a:stCxn id="161" idx="5"/>
              <a:endCxn id="139" idx="1"/>
            </p:cNvCxnSpPr>
            <p:nvPr/>
          </p:nvCxnSpPr>
          <p:spPr>
            <a:xfrm>
              <a:off x="7955981" y="3486745"/>
              <a:ext cx="356265" cy="34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51" idx="5"/>
              <a:endCxn id="139" idx="3"/>
            </p:cNvCxnSpPr>
            <p:nvPr/>
          </p:nvCxnSpPr>
          <p:spPr>
            <a:xfrm flipH="1">
              <a:off x="9667178" y="3488256"/>
              <a:ext cx="459263" cy="347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8981153" y="841433"/>
              <a:ext cx="735163" cy="4402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VM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069077" y="1363207"/>
              <a:ext cx="191243" cy="6016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3600" dirty="0"/>
                <a:t>VLBA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 rot="17376541">
              <a:off x="9896371" y="3855004"/>
              <a:ext cx="191243" cy="6016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3600" dirty="0"/>
                <a:t>PLBA</a:t>
              </a:r>
            </a:p>
          </p:txBody>
        </p:sp>
      </p:grpSp>
      <p:pic>
        <p:nvPicPr>
          <p:cNvPr id="168" name="Picture 16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906" y="9009548"/>
            <a:ext cx="6077292" cy="3697415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56617" y="17429589"/>
            <a:ext cx="6291585" cy="3160059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44304" y="17435692"/>
            <a:ext cx="6210869" cy="3153956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65195" y="22879249"/>
            <a:ext cx="6635599" cy="3325239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96099" y="22844375"/>
            <a:ext cx="6705326" cy="3360113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079977" y="28567833"/>
            <a:ext cx="5619791" cy="27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7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4566</TotalTime>
  <Words>223</Words>
  <Application>Microsoft Office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Yonatan Gottesman</dc:creator>
  <cp:lastModifiedBy>yoni</cp:lastModifiedBy>
  <cp:revision>83</cp:revision>
  <dcterms:created xsi:type="dcterms:W3CDTF">2016-05-01T13:46:18Z</dcterms:created>
  <dcterms:modified xsi:type="dcterms:W3CDTF">2016-10-04T17:08:27Z</dcterms:modified>
</cp:coreProperties>
</file>