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258" r:id="rId4"/>
    <p:sldId id="259" r:id="rId5"/>
    <p:sldId id="273" r:id="rId6"/>
    <p:sldId id="282" r:id="rId7"/>
    <p:sldId id="283" r:id="rId8"/>
    <p:sldId id="261" r:id="rId9"/>
    <p:sldId id="260" r:id="rId10"/>
    <p:sldId id="272" r:id="rId11"/>
    <p:sldId id="284" r:id="rId12"/>
    <p:sldId id="263" r:id="rId13"/>
    <p:sldId id="286" r:id="rId14"/>
    <p:sldId id="280" r:id="rId15"/>
    <p:sldId id="268" r:id="rId16"/>
    <p:sldId id="270" r:id="rId17"/>
    <p:sldId id="285" r:id="rId18"/>
    <p:sldId id="275" r:id="rId19"/>
    <p:sldId id="276" r:id="rId20"/>
    <p:sldId id="279" r:id="rId21"/>
    <p:sldId id="277" r:id="rId22"/>
    <p:sldId id="281" r:id="rId23"/>
    <p:sldId id="26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4436830-E3B3-4DF8-ABC6-5AE249421D8C}">
          <p14:sldIdLst>
            <p14:sldId id="256"/>
            <p14:sldId id="287"/>
          </p14:sldIdLst>
        </p14:section>
        <p14:section name="Motivation" id="{6BE9CFC0-1AD6-4C5D-98BE-A2AF90A9F772}">
          <p14:sldIdLst>
            <p14:sldId id="258"/>
            <p14:sldId id="259"/>
            <p14:sldId id="273"/>
          </p14:sldIdLst>
        </p14:section>
        <p14:section name="Background" id="{DFB34EF3-F9F6-4A02-93CA-7B4DA525D4F3}">
          <p14:sldIdLst>
            <p14:sldId id="282"/>
            <p14:sldId id="283"/>
            <p14:sldId id="261"/>
            <p14:sldId id="260"/>
          </p14:sldIdLst>
        </p14:section>
        <p14:section name="Design" id="{1363DCF9-6EF3-472D-8401-974931A96992}">
          <p14:sldIdLst>
            <p14:sldId id="272"/>
            <p14:sldId id="284"/>
            <p14:sldId id="263"/>
            <p14:sldId id="286"/>
            <p14:sldId id="280"/>
          </p14:sldIdLst>
        </p14:section>
        <p14:section name="Implementation" id="{BA2CC52D-0AC3-4E2A-9769-93D2ECA85ED9}">
          <p14:sldIdLst>
            <p14:sldId id="268"/>
          </p14:sldIdLst>
        </p14:section>
        <p14:section name="Evaluation" id="{5F557D45-C9A5-4DB3-9971-12958875982A}">
          <p14:sldIdLst>
            <p14:sldId id="270"/>
            <p14:sldId id="285"/>
            <p14:sldId id="275"/>
          </p14:sldIdLst>
        </p14:section>
        <p14:section name="Untitled Section" id="{A7B107F9-E293-4020-A7C2-69CBC2D9F74D}">
          <p14:sldIdLst>
            <p14:sldId id="276"/>
            <p14:sldId id="279"/>
          </p14:sldIdLst>
        </p14:section>
        <p14:section name="Garbage" id="{DD573B82-1131-4EF6-A658-0D4285CF3500}">
          <p14:sldIdLst>
            <p14:sldId id="277"/>
            <p14:sldId id="281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84005" autoAdjust="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9200-82FD-4C1A-9071-934EE6C67B2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6A669-3C27-41CA-877B-5FDC28B8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0605-6BED-47B4-BE12-CE3CFF9734F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0874-EA6A-488D-9C6D-4C9395FC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 CS logo?&gt;</a:t>
            </a:r>
          </a:p>
          <a:p>
            <a:r>
              <a:rPr lang="en-US" dirty="0"/>
              <a:t>&lt;make slide numbers bigger&gt;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combine, </a:t>
            </a:r>
            <a:r>
              <a:rPr lang="en-US" dirty="0" err="1"/>
              <a:t>sriov</a:t>
            </a:r>
            <a:r>
              <a:rPr lang="en-US" dirty="0"/>
              <a:t> with file isolation</a:t>
            </a:r>
          </a:p>
          <a:p>
            <a:r>
              <a:rPr lang="en-US" dirty="0" err="1"/>
              <a:t>NeSC</a:t>
            </a:r>
            <a:r>
              <a:rPr lang="en-US" dirty="0"/>
              <a:t> implements</a:t>
            </a:r>
            <a:r>
              <a:rPr lang="en-US" baseline="0" dirty="0"/>
              <a:t> the SR-IOV interface standard</a:t>
            </a:r>
          </a:p>
          <a:p>
            <a:r>
              <a:rPr lang="en-US" baseline="0" dirty="0"/>
              <a:t>Uses the filesystem isolation mechanism to enforce isolation</a:t>
            </a:r>
          </a:p>
          <a:p>
            <a:endParaRPr lang="en-US" dirty="0"/>
          </a:p>
          <a:p>
            <a:r>
              <a:rPr lang="en-US" dirty="0"/>
              <a:t>Only VF calls go through Translation unit</a:t>
            </a:r>
          </a:p>
          <a:p>
            <a:r>
              <a:rPr lang="en-US" dirty="0"/>
              <a:t>PF calls go raw to the device as is</a:t>
            </a:r>
          </a:p>
          <a:p>
            <a:r>
              <a:rPr lang="en-US" dirty="0"/>
              <a:t>Translation unit uses in memory</a:t>
            </a:r>
            <a:r>
              <a:rPr lang="en-US" baseline="0" dirty="0"/>
              <a:t> extent trees</a:t>
            </a:r>
          </a:p>
          <a:p>
            <a:endParaRPr lang="en-US" baseline="0" dirty="0"/>
          </a:p>
          <a:p>
            <a:r>
              <a:rPr lang="en-US" baseline="0" dirty="0"/>
              <a:t>When a VM accesses the storage the address is called </a:t>
            </a:r>
            <a:r>
              <a:rPr lang="en-US" b="1" baseline="0" dirty="0"/>
              <a:t>VLBA</a:t>
            </a:r>
          </a:p>
          <a:p>
            <a:r>
              <a:rPr lang="en-US" baseline="0" dirty="0"/>
              <a:t>After the translation its called </a:t>
            </a:r>
            <a:r>
              <a:rPr lang="en-US" b="1" baseline="0" dirty="0"/>
              <a:t>PLBA</a:t>
            </a:r>
          </a:p>
          <a:p>
            <a:endParaRPr lang="en-US" b="1" baseline="0" dirty="0"/>
          </a:p>
          <a:p>
            <a:r>
              <a:rPr lang="en-US" b="1" baseline="0" dirty="0"/>
              <a:t>The trees are in main memory!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write</a:t>
            </a:r>
          </a:p>
          <a:p>
            <a:r>
              <a:rPr lang="en-US" dirty="0"/>
              <a:t>Explain</a:t>
            </a:r>
            <a:r>
              <a:rPr lang="en-US" baseline="0" dirty="0"/>
              <a:t> one by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5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&lt;change word “issues” with something else</a:t>
            </a:r>
          </a:p>
          <a:p>
            <a:r>
              <a:rPr lang="en-US" dirty="0"/>
              <a:t>Small TLB like cache to keep latest </a:t>
            </a:r>
            <a:r>
              <a:rPr lang="en-US" dirty="0" err="1"/>
              <a:t>tranlsations</a:t>
            </a:r>
            <a:endParaRPr lang="en-US" dirty="0"/>
          </a:p>
          <a:p>
            <a:r>
              <a:rPr lang="en-US" dirty="0"/>
              <a:t>Support swapping tree nodes, each node has</a:t>
            </a:r>
            <a:r>
              <a:rPr lang="en-US" baseline="0" dirty="0"/>
              <a:t> a bit at its parent if its unallocated or </a:t>
            </a:r>
            <a:r>
              <a:rPr lang="en-US" baseline="0" dirty="0" err="1"/>
              <a:t>unswapped</a:t>
            </a:r>
            <a:endParaRPr lang="en-US" baseline="0" dirty="0"/>
          </a:p>
          <a:p>
            <a:r>
              <a:rPr lang="en-US" baseline="0" dirty="0"/>
              <a:t>When a read command accesses an unallocated block, return zero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Fpga</a:t>
            </a:r>
            <a:r>
              <a:rPr lang="en-US" dirty="0"/>
              <a:t> – so real hardware driver</a:t>
            </a:r>
            <a:r>
              <a:rPr lang="en-US" baseline="0" dirty="0"/>
              <a:t>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exes and go over results</a:t>
            </a:r>
          </a:p>
          <a:p>
            <a:r>
              <a:rPr lang="en-US" dirty="0"/>
              <a:t>Explain we used </a:t>
            </a:r>
            <a:r>
              <a:rPr lang="en-US" dirty="0" err="1"/>
              <a:t>virtio</a:t>
            </a:r>
            <a:r>
              <a:rPr lang="en-US" dirty="0"/>
              <a:t> on our device – just all accesses go through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when block sizes get bigger,</a:t>
            </a:r>
            <a:r>
              <a:rPr lang="en-US" baseline="0" dirty="0"/>
              <a:t> performance gets closer to </a:t>
            </a:r>
            <a:r>
              <a:rPr lang="en-US" baseline="0" dirty="0" err="1"/>
              <a:t>virtio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r>
              <a:rPr lang="en-US" dirty="0"/>
              <a:t>Tested</a:t>
            </a:r>
            <a:r>
              <a:rPr lang="en-US" baseline="0" dirty="0"/>
              <a:t> </a:t>
            </a:r>
            <a:r>
              <a:rPr lang="en-US" baseline="0" dirty="0" err="1"/>
              <a:t>acceses</a:t>
            </a:r>
            <a:r>
              <a:rPr lang="en-US" baseline="0" dirty="0"/>
              <a:t> to storage with and without a filesystem. Once with direct IO once with </a:t>
            </a:r>
            <a:r>
              <a:rPr lang="en-US" baseline="0" dirty="0" err="1"/>
              <a:t>virtio</a:t>
            </a:r>
            <a:r>
              <a:rPr lang="en-US" baseline="0" dirty="0"/>
              <a:t>.</a:t>
            </a:r>
          </a:p>
          <a:p>
            <a:r>
              <a:rPr lang="en-US" baseline="0" dirty="0"/>
              <a:t>Results show that </a:t>
            </a:r>
            <a:r>
              <a:rPr lang="en-US" baseline="0" dirty="0" err="1"/>
              <a:t>nesc</a:t>
            </a:r>
            <a:r>
              <a:rPr lang="en-US" baseline="0" dirty="0"/>
              <a:t> eliminates host fs overheads: blue line is VM fs and </a:t>
            </a:r>
            <a:r>
              <a:rPr lang="en-US" baseline="0" dirty="0" err="1"/>
              <a:t>nesc</a:t>
            </a:r>
            <a:r>
              <a:rPr lang="en-US" baseline="0" dirty="0"/>
              <a:t> translation == purple line is only host fs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read is not translated, return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 CS logo?&gt;</a:t>
            </a:r>
          </a:p>
          <a:p>
            <a:r>
              <a:rPr lang="en-US" dirty="0"/>
              <a:t>&lt;make slide numbers bigger&gt;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</a:t>
            </a:r>
            <a:r>
              <a:rPr lang="en-US" dirty="0" err="1"/>
              <a:t>bottlencks</a:t>
            </a:r>
            <a:r>
              <a:rPr lang="en-US" dirty="0"/>
              <a:t> where once in the hardware level so we didn’t need to optimize software.</a:t>
            </a:r>
          </a:p>
          <a:p>
            <a:r>
              <a:rPr lang="en-US" dirty="0"/>
              <a:t>&lt;get</a:t>
            </a:r>
            <a:r>
              <a:rPr lang="en-US" baseline="0" dirty="0"/>
              <a:t> numbers of best throughput devices in the market today&gt;</a:t>
            </a:r>
            <a:endParaRPr lang="en-US" dirty="0"/>
          </a:p>
          <a:p>
            <a:r>
              <a:rPr lang="en-US" dirty="0"/>
              <a:t>Rethink the interfaces -&gt; we</a:t>
            </a:r>
            <a:r>
              <a:rPr lang="en-US" baseline="0" dirty="0"/>
              <a:t> introduce </a:t>
            </a:r>
            <a:r>
              <a:rPr lang="en-US" baseline="0" dirty="0" err="1"/>
              <a:t>NeSC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&lt;Picture of storage technologies and throughput over the years&gt;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emulation is not </a:t>
            </a:r>
            <a:r>
              <a:rPr lang="en-US" dirty="0" err="1"/>
              <a:t>relavent</a:t>
            </a:r>
            <a:endParaRPr lang="en-US" dirty="0"/>
          </a:p>
          <a:p>
            <a:r>
              <a:rPr lang="en-US" dirty="0"/>
              <a:t>Explain the 2 kinds</a:t>
            </a:r>
            <a:r>
              <a:rPr lang="en-US" baseline="0" dirty="0"/>
              <a:t> of IO virtualization.:</a:t>
            </a:r>
          </a:p>
          <a:p>
            <a:r>
              <a:rPr lang="en-US" baseline="0" dirty="0" err="1"/>
              <a:t>Virtio</a:t>
            </a:r>
            <a:r>
              <a:rPr lang="en-US" baseline="0" dirty="0"/>
              <a:t>: every access passes through the hypervisor and it multiplexes the requests to the hardware, isolation is guaranteed by the FS</a:t>
            </a:r>
          </a:p>
          <a:p>
            <a:r>
              <a:rPr lang="en-US" baseline="0" dirty="0"/>
              <a:t>Direct –</a:t>
            </a:r>
            <a:r>
              <a:rPr lang="en-US" baseline="0" dirty="0" err="1"/>
              <a:t>io</a:t>
            </a:r>
            <a:r>
              <a:rPr lang="en-US" baseline="0" dirty="0"/>
              <a:t>: VM is attached to hardware address space, no hypervisor mediation. faster, but standard devices allow only 1 VM to access.</a:t>
            </a:r>
          </a:p>
          <a:p>
            <a:r>
              <a:rPr lang="en-US" baseline="0" dirty="0"/>
              <a:t>Up until now </a:t>
            </a:r>
            <a:r>
              <a:rPr lang="en-US" baseline="0" dirty="0" err="1"/>
              <a:t>virtio</a:t>
            </a:r>
            <a:r>
              <a:rPr lang="en-US" baseline="0" dirty="0"/>
              <a:t> was good enough because devices were slow, now faster devices the software overhead becomes more noticeable.</a:t>
            </a:r>
          </a:p>
          <a:p>
            <a:r>
              <a:rPr lang="en-US" baseline="0" dirty="0"/>
              <a:t>See next slide</a:t>
            </a:r>
          </a:p>
          <a:p>
            <a:r>
              <a:rPr lang="en-US" b="1" baseline="0" dirty="0"/>
              <a:t>We want the performance of Direct-IO, with the flexibility of emulation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simulated the speedup </a:t>
            </a:r>
            <a:r>
              <a:rPr lang="en-US" baseline="0" dirty="0" err="1"/>
              <a:t>achived</a:t>
            </a:r>
            <a:r>
              <a:rPr lang="en-US" baseline="0" dirty="0"/>
              <a:t> by direct-</a:t>
            </a:r>
            <a:r>
              <a:rPr lang="en-US" baseline="0" dirty="0" err="1"/>
              <a:t>io</a:t>
            </a:r>
            <a:r>
              <a:rPr lang="en-US" baseline="0" dirty="0"/>
              <a:t> over </a:t>
            </a:r>
            <a:r>
              <a:rPr lang="en-US" baseline="0" dirty="0" err="1"/>
              <a:t>virtio</a:t>
            </a:r>
            <a:r>
              <a:rPr lang="en-US" baseline="0" dirty="0"/>
              <a:t> in a virtualized </a:t>
            </a:r>
            <a:r>
              <a:rPr lang="en-US" baseline="0" dirty="0" err="1"/>
              <a:t>env</a:t>
            </a:r>
            <a:r>
              <a:rPr lang="en-US" baseline="0" dirty="0"/>
              <a:t>,</a:t>
            </a:r>
          </a:p>
          <a:p>
            <a:r>
              <a:rPr lang="en-US" baseline="0" dirty="0"/>
              <a:t>We see that when device performance is low, it ok to use </a:t>
            </a:r>
            <a:r>
              <a:rPr lang="en-US" baseline="0" dirty="0" err="1"/>
              <a:t>virtio</a:t>
            </a:r>
            <a:r>
              <a:rPr lang="en-US" baseline="0" dirty="0"/>
              <a:t> because the bottleneck is the device.</a:t>
            </a:r>
          </a:p>
          <a:p>
            <a:r>
              <a:rPr lang="en-US" baseline="0" dirty="0"/>
              <a:t>For faster and faster devices, it becomes </a:t>
            </a:r>
            <a:r>
              <a:rPr lang="en-US" baseline="0" dirty="0" err="1"/>
              <a:t>mutch</a:t>
            </a:r>
            <a:r>
              <a:rPr lang="en-US" baseline="0" dirty="0"/>
              <a:t> better to use direct-</a:t>
            </a:r>
            <a:r>
              <a:rPr lang="en-US" baseline="0" dirty="0" err="1"/>
              <a:t>io</a:t>
            </a:r>
            <a:endParaRPr lang="en-US" baseline="0" dirty="0"/>
          </a:p>
          <a:p>
            <a:endParaRPr lang="en-US" baseline="0" dirty="0"/>
          </a:p>
          <a:p>
            <a:r>
              <a:rPr lang="en-US" b="0" baseline="0" dirty="0">
                <a:solidFill>
                  <a:srgbClr val="FF0000"/>
                </a:solidFill>
              </a:rPr>
              <a:t>&lt;http://www.storagereview.com/fusionio_ion_data_accelerator_review&gt;</a:t>
            </a:r>
          </a:p>
          <a:p>
            <a:r>
              <a:rPr lang="en-US" b="0" baseline="0" dirty="0">
                <a:solidFill>
                  <a:srgbClr val="FF0000"/>
                </a:solidFill>
              </a:rPr>
              <a:t>&lt;add arrow with current best throughput device on sale&gt;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provide</a:t>
            </a:r>
            <a:r>
              <a:rPr lang="en-US" baseline="0" dirty="0"/>
              <a:t> multiple VMs access to storage, while maintaining direction </a:t>
            </a:r>
            <a:r>
              <a:rPr lang="en-US" baseline="0" dirty="0" err="1"/>
              <a:t>performacen</a:t>
            </a:r>
            <a:r>
              <a:rPr lang="en-US" baseline="0" dirty="0"/>
              <a:t>, with flexibility and isolation of </a:t>
            </a:r>
            <a:r>
              <a:rPr lang="en-US" baseline="0" dirty="0" err="1"/>
              <a:t>virtio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We use a </a:t>
            </a:r>
            <a:r>
              <a:rPr lang="en-US" dirty="0" err="1"/>
              <a:t>PCIe</a:t>
            </a:r>
            <a:r>
              <a:rPr lang="en-US" baseline="0" dirty="0"/>
              <a:t> interface called </a:t>
            </a:r>
            <a:r>
              <a:rPr lang="en-US" baseline="0" dirty="0" err="1"/>
              <a:t>sriov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We use the same technique used in modern filesystems to device blocks </a:t>
            </a:r>
            <a:r>
              <a:rPr lang="en-US" baseline="0"/>
              <a:t>to different files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SR-IOV,</a:t>
            </a:r>
            <a:r>
              <a:rPr lang="en-US" baseline="0" dirty="0"/>
              <a:t> allows multiple VMs to access the device via direct </a:t>
            </a:r>
            <a:r>
              <a:rPr lang="en-US" baseline="0" dirty="0" err="1"/>
              <a:t>io</a:t>
            </a:r>
            <a:endParaRPr lang="en-US" baseline="0" dirty="0"/>
          </a:p>
          <a:p>
            <a:r>
              <a:rPr lang="en-US" baseline="0" dirty="0"/>
              <a:t>VF – lightweight </a:t>
            </a:r>
            <a:r>
              <a:rPr lang="en-US" baseline="0" dirty="0" err="1"/>
              <a:t>pci</a:t>
            </a:r>
            <a:r>
              <a:rPr lang="en-US" baseline="0" dirty="0"/>
              <a:t> function attached to VM address space</a:t>
            </a:r>
          </a:p>
          <a:p>
            <a:r>
              <a:rPr lang="en-US" baseline="0" dirty="0"/>
              <a:t>PF – full </a:t>
            </a:r>
            <a:r>
              <a:rPr lang="en-US" baseline="0" dirty="0" err="1"/>
              <a:t>pcie</a:t>
            </a:r>
            <a:r>
              <a:rPr lang="en-US" baseline="0" dirty="0"/>
              <a:t> function attached to hypervisor, through it </a:t>
            </a:r>
            <a:r>
              <a:rPr lang="en-US" baseline="0" dirty="0" err="1"/>
              <a:t>it</a:t>
            </a:r>
            <a:r>
              <a:rPr lang="en-US" baseline="0" dirty="0"/>
              <a:t> can create more VF, manage the device, and create isolation of the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dirty="0" err="1"/>
              <a:t>virtio</a:t>
            </a:r>
            <a:r>
              <a:rPr lang="en-US" dirty="0"/>
              <a:t>,</a:t>
            </a:r>
            <a:r>
              <a:rPr lang="en-US" baseline="0" dirty="0"/>
              <a:t> the isolation of the storage is done by the FS,</a:t>
            </a:r>
          </a:p>
          <a:p>
            <a:r>
              <a:rPr lang="en-US" b="1" baseline="0" dirty="0"/>
              <a:t>Each VM can access whatever virtual offsets of storage,</a:t>
            </a:r>
          </a:p>
          <a:p>
            <a:r>
              <a:rPr lang="en-US" b="1" baseline="0" dirty="0"/>
              <a:t>The FS will translate the virtual offset to a physical LBA on the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27B-1A81-4D12-B580-996530848A2B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FC03-F0B1-4BDD-9F91-777BF74D839C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7BB-3444-46D6-B2B2-50156BA720D3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D462-19F2-471E-B701-D54C82856168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2885" y="6352143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B08090B-3D25-49CD-86EE-91585B765BBE}" type="slidenum">
              <a:rPr lang="en-US" smtClean="0"/>
              <a:pPr algn="ctr"/>
              <a:t>‹#›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3579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1DA-8BA2-42B8-B9C0-02C1EBD6AC98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92E-F5EF-48DB-9A83-C56081B0F2BB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FAA3-974C-4BD5-B2AE-99FC9397E2DB}" type="datetime1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4C4-9EB9-4F4A-95FE-9606310BA2B1}" type="datetime1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D2A8-2500-4AC8-8F01-C49A3200A927}" type="datetime1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AC8C-2D89-4740-B23F-24E77E20380D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F31-1A99-449D-8999-CFE3981B241D}" type="datetime1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7575-DE8F-477F-AE8B-504F026F957D}" type="datetime1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71A7-4B09-495F-A88B-48C13117B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NeSC</a:t>
            </a:r>
            <a:br>
              <a:rPr lang="en-US" dirty="0"/>
            </a:br>
            <a:r>
              <a:rPr lang="en-US" dirty="0"/>
              <a:t>Self-Virtualizing Nested Storage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Yonatan Gottesman    </a:t>
            </a:r>
            <a:r>
              <a:rPr lang="en-US" dirty="0" err="1"/>
              <a:t>Yoav</a:t>
            </a:r>
            <a:r>
              <a:rPr lang="en-US" dirty="0"/>
              <a:t> </a:t>
            </a:r>
            <a:r>
              <a:rPr lang="en-US" dirty="0" err="1"/>
              <a:t>Etsion</a:t>
            </a:r>
            <a:endParaRPr lang="en-US" dirty="0"/>
          </a:p>
          <a:p>
            <a:r>
              <a:rPr lang="en-US" dirty="0" err="1"/>
              <a:t>Technion</a:t>
            </a:r>
            <a:r>
              <a:rPr lang="en-US" dirty="0"/>
              <a:t> – Israel Institute of Technology</a:t>
            </a:r>
          </a:p>
          <a:p>
            <a:r>
              <a:rPr lang="en-US" dirty="0"/>
              <a:t>Electrical Engineering and Computer Science Departments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3" y="5510250"/>
            <a:ext cx="2488245" cy="99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37" y="5442559"/>
            <a:ext cx="2857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0955" cy="4351338"/>
          </a:xfrm>
        </p:spPr>
        <p:txBody>
          <a:bodyPr/>
          <a:lstStyle/>
          <a:p>
            <a:r>
              <a:rPr lang="en-US" dirty="0"/>
              <a:t>Combine </a:t>
            </a:r>
            <a:r>
              <a:rPr lang="en-US" b="1" dirty="0"/>
              <a:t>SR-IOV</a:t>
            </a:r>
            <a:r>
              <a:rPr lang="en-US" dirty="0"/>
              <a:t> with </a:t>
            </a:r>
            <a:r>
              <a:rPr lang="en-US" b="1" dirty="0"/>
              <a:t>file isolation</a:t>
            </a:r>
          </a:p>
          <a:p>
            <a:r>
              <a:rPr lang="en-US" dirty="0"/>
              <a:t>Enforces filesystem isolation at the </a:t>
            </a:r>
            <a:r>
              <a:rPr lang="en-US" b="1" dirty="0"/>
              <a:t>device level</a:t>
            </a:r>
          </a:p>
          <a:p>
            <a:pPr lvl="1"/>
            <a:r>
              <a:rPr lang="en-US" dirty="0"/>
              <a:t>Hypervisor sets the logical to physical mapping using extent trees</a:t>
            </a:r>
          </a:p>
          <a:p>
            <a:pPr lvl="1"/>
            <a:r>
              <a:rPr lang="en-US" dirty="0"/>
              <a:t>Hardware queries per VM extent tree on each block access via DMA</a:t>
            </a:r>
          </a:p>
          <a:p>
            <a:pPr lvl="1"/>
            <a:endParaRPr lang="en-US" dirty="0"/>
          </a:p>
          <a:p>
            <a:r>
              <a:rPr lang="en-US" dirty="0"/>
              <a:t>VM storage access is called VLBA</a:t>
            </a:r>
          </a:p>
          <a:p>
            <a:r>
              <a:rPr lang="en-US" dirty="0"/>
              <a:t>After translation PLBA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1359544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799796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659357" y="3197140"/>
            <a:ext cx="562590" cy="310075"/>
            <a:chOff x="7659357" y="3197140"/>
            <a:chExt cx="562590" cy="310075"/>
          </a:xfrm>
        </p:grpSpPr>
        <p:sp>
          <p:nvSpPr>
            <p:cNvPr id="30" name="Oval 29"/>
            <p:cNvSpPr/>
            <p:nvPr/>
          </p:nvSpPr>
          <p:spPr>
            <a:xfrm>
              <a:off x="7827143" y="319714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94504" y="329654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57793" y="328705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842473" y="339683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7808012" y="3287051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659357" y="3366294"/>
              <a:ext cx="83274" cy="8320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7940651" y="3287051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7955981" y="3376962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088964" y="3401878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8071301" y="3376962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829816" y="3198651"/>
            <a:ext cx="562591" cy="310075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38" idx="5"/>
            <a:endCxn id="55" idx="1"/>
          </p:cNvCxnSpPr>
          <p:nvPr/>
        </p:nvCxnSpPr>
        <p:spPr>
          <a:xfrm>
            <a:off x="7955981" y="3486745"/>
            <a:ext cx="356265" cy="3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5" idx="5"/>
            <a:endCxn id="55" idx="3"/>
          </p:cNvCxnSpPr>
          <p:nvPr/>
        </p:nvCxnSpPr>
        <p:spPr>
          <a:xfrm flipH="1">
            <a:off x="9667178" y="3488256"/>
            <a:ext cx="459263" cy="3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069077" y="1363207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7376541">
            <a:off x="9896371" y="3855004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</p:spTree>
    <p:extLst>
      <p:ext uri="{BB962C8B-B14F-4D97-AF65-F5344CB8AC3E}">
        <p14:creationId xmlns:p14="http://schemas.microsoft.com/office/powerpoint/2010/main" val="40663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227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>
                <a:solidFill>
                  <a:sysClr val="windowText" lastClr="000000"/>
                </a:solidFill>
              </a:rPr>
              <a:t>VLBA access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request with PLBA to storage</a:t>
            </a:r>
          </a:p>
          <a:p>
            <a:endParaRPr lang="en-US" dirty="0"/>
          </a:p>
          <a:p>
            <a:r>
              <a:rPr lang="en-US" dirty="0"/>
              <a:t>Just like MMU and page tables!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503643" y="2479656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71004" y="2579057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34293" y="2569567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18973" y="2679350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0" idx="3"/>
            <a:endCxn id="32" idx="7"/>
          </p:cNvCxnSpPr>
          <p:nvPr/>
        </p:nvCxnSpPr>
        <p:spPr>
          <a:xfrm flipH="1">
            <a:off x="6484512" y="2569567"/>
            <a:ext cx="38606" cy="2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335857" y="2648810"/>
            <a:ext cx="83274" cy="8320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30" idx="5"/>
            <a:endCxn id="34" idx="1"/>
          </p:cNvCxnSpPr>
          <p:nvPr/>
        </p:nvCxnSpPr>
        <p:spPr>
          <a:xfrm>
            <a:off x="6617151" y="2569567"/>
            <a:ext cx="36617" cy="15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3"/>
            <a:endCxn id="38" idx="7"/>
          </p:cNvCxnSpPr>
          <p:nvPr/>
        </p:nvCxnSpPr>
        <p:spPr>
          <a:xfrm flipH="1">
            <a:off x="6632481" y="2659478"/>
            <a:ext cx="21287" cy="3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765464" y="2684394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34" idx="5"/>
            <a:endCxn id="60" idx="1"/>
          </p:cNvCxnSpPr>
          <p:nvPr/>
        </p:nvCxnSpPr>
        <p:spPr>
          <a:xfrm>
            <a:off x="6747801" y="2659478"/>
            <a:ext cx="37138" cy="4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1522" y="3146390"/>
            <a:ext cx="562591" cy="310075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10701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8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allocation</a:t>
            </a:r>
          </a:p>
          <a:p>
            <a:pPr lvl="1"/>
            <a:r>
              <a:rPr lang="en-US" dirty="0"/>
              <a:t>Blocks are allocated for each VM only when needed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Extent tree may be missing a translation</a:t>
            </a:r>
          </a:p>
          <a:p>
            <a:r>
              <a:rPr lang="en-US" dirty="0"/>
              <a:t>If while the translation a VLBA couldn’t be translated</a:t>
            </a:r>
          </a:p>
          <a:p>
            <a:pPr lvl="1"/>
            <a:r>
              <a:rPr lang="en-US" dirty="0"/>
              <a:t>Trigger an interrupt to hypervisor</a:t>
            </a:r>
          </a:p>
          <a:p>
            <a:pPr lvl="1"/>
            <a:r>
              <a:rPr lang="en-US" dirty="0"/>
              <a:t>Hypervisor allocates blocks and adds translations to the tree</a:t>
            </a:r>
          </a:p>
          <a:p>
            <a:pPr lvl="1"/>
            <a:r>
              <a:rPr lang="en-US" dirty="0"/>
              <a:t>Device traverses the tree, guaranteed not to fail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601" y="4018667"/>
            <a:ext cx="613055" cy="6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227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>
                <a:solidFill>
                  <a:sysClr val="windowText" lastClr="000000"/>
                </a:solidFill>
              </a:rPr>
              <a:t>VLBA access</a:t>
            </a:r>
          </a:p>
          <a:p>
            <a:r>
              <a:rPr lang="en-US" dirty="0"/>
              <a:t>Translation not found</a:t>
            </a:r>
          </a:p>
          <a:p>
            <a:r>
              <a:rPr lang="en-US" dirty="0"/>
              <a:t>Trigger an interrupt</a:t>
            </a:r>
          </a:p>
          <a:p>
            <a:r>
              <a:rPr lang="en-US" dirty="0"/>
              <a:t>Allocate blocks</a:t>
            </a:r>
          </a:p>
          <a:p>
            <a:r>
              <a:rPr lang="en-US" dirty="0"/>
              <a:t>Translate VLBA 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503643" y="2479656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71004" y="2579057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34293" y="2569567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18973" y="2679350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0" idx="3"/>
            <a:endCxn id="32" idx="7"/>
          </p:cNvCxnSpPr>
          <p:nvPr/>
        </p:nvCxnSpPr>
        <p:spPr>
          <a:xfrm flipH="1">
            <a:off x="6484512" y="2569567"/>
            <a:ext cx="38606" cy="2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335857" y="2648810"/>
            <a:ext cx="83274" cy="8320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30" idx="5"/>
            <a:endCxn id="34" idx="1"/>
          </p:cNvCxnSpPr>
          <p:nvPr/>
        </p:nvCxnSpPr>
        <p:spPr>
          <a:xfrm>
            <a:off x="6617151" y="2569567"/>
            <a:ext cx="36617" cy="15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3"/>
            <a:endCxn id="38" idx="7"/>
          </p:cNvCxnSpPr>
          <p:nvPr/>
        </p:nvCxnSpPr>
        <p:spPr>
          <a:xfrm flipH="1">
            <a:off x="6632481" y="2659478"/>
            <a:ext cx="21287" cy="3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765464" y="2684394"/>
            <a:ext cx="132983" cy="105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34" idx="5"/>
            <a:endCxn id="60" idx="1"/>
          </p:cNvCxnSpPr>
          <p:nvPr/>
        </p:nvCxnSpPr>
        <p:spPr>
          <a:xfrm>
            <a:off x="6747801" y="2659478"/>
            <a:ext cx="37138" cy="4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1522" y="3146390"/>
            <a:ext cx="562591" cy="310075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5" name="Oval 4"/>
          <p:cNvSpPr/>
          <p:nvPr/>
        </p:nvSpPr>
        <p:spPr>
          <a:xfrm>
            <a:off x="9647532" y="3636073"/>
            <a:ext cx="432515" cy="3508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625 4.44444E-6 C 0.0905 4.44444E-6 0.12513 -0.11065 0.12513 -0.20024 L 0.12513 -0.40047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8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4" grpId="1" animBg="1"/>
      <p:bldP spid="38" grpId="0" animBg="1"/>
      <p:bldP spid="38" grpId="1" animBg="1"/>
      <p:bldP spid="60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5" grpId="0" animBg="1"/>
      <p:bldP spid="5" grpId="1" animBg="1"/>
      <p:bldP spid="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</a:t>
            </a:r>
            <a:r>
              <a:rPr lang="en-US" dirty="0" err="1"/>
              <a:t>bTLB</a:t>
            </a:r>
            <a:r>
              <a:rPr lang="en-US" dirty="0"/>
              <a:t> cache of latest translations</a:t>
            </a:r>
          </a:p>
          <a:p>
            <a:endParaRPr lang="en-US" dirty="0"/>
          </a:p>
          <a:p>
            <a:r>
              <a:rPr lang="en-US" dirty="0"/>
              <a:t>Support swap out of extent tree nodes</a:t>
            </a:r>
          </a:p>
          <a:p>
            <a:endParaRPr lang="en-US" dirty="0"/>
          </a:p>
          <a:p>
            <a:r>
              <a:rPr lang="en-US" dirty="0"/>
              <a:t>Read from unallocated blocks returns zero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err="1"/>
              <a:t>NeSC</a:t>
            </a:r>
            <a:r>
              <a:rPr lang="en-US" dirty="0"/>
              <a:t> storage controller on Xilinx FPGA</a:t>
            </a:r>
          </a:p>
          <a:p>
            <a:r>
              <a:rPr lang="en-US" dirty="0"/>
              <a:t>KVM hypervisor </a:t>
            </a:r>
          </a:p>
          <a:p>
            <a:r>
              <a:rPr lang="en-US" dirty="0"/>
              <a:t>Hypervisor driver and management code</a:t>
            </a:r>
          </a:p>
          <a:p>
            <a:r>
              <a:rPr lang="en-US" dirty="0"/>
              <a:t>EXT4 extent based filesystem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14" y="3752502"/>
            <a:ext cx="3725286" cy="20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115"/>
            <a:ext cx="4800077" cy="2332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4115"/>
            <a:ext cx="4877984" cy="25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2068"/>
            <a:ext cx="5902587" cy="293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032" y="2372068"/>
            <a:ext cx="5498523" cy="26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Overheads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2505256"/>
            <a:ext cx="6124575" cy="29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speed devices shifted bottlenecks to software</a:t>
            </a:r>
          </a:p>
          <a:p>
            <a:pPr lvl="1"/>
            <a:r>
              <a:rPr lang="en-US" dirty="0"/>
              <a:t>Rethink hardware/software interfaces</a:t>
            </a:r>
          </a:p>
          <a:p>
            <a:pPr lvl="1"/>
            <a:endParaRPr lang="en-US" dirty="0"/>
          </a:p>
          <a:p>
            <a:r>
              <a:rPr lang="en-US" dirty="0"/>
              <a:t>Presented </a:t>
            </a:r>
            <a:r>
              <a:rPr lang="en-US" dirty="0" err="1"/>
              <a:t>NeSC</a:t>
            </a:r>
            <a:endParaRPr lang="en-US" dirty="0"/>
          </a:p>
          <a:p>
            <a:pPr lvl="1"/>
            <a:r>
              <a:rPr lang="en-US" dirty="0"/>
              <a:t>Hypervisor-managed filesystem</a:t>
            </a:r>
          </a:p>
          <a:p>
            <a:pPr lvl="1"/>
            <a:r>
              <a:rPr lang="en-US" dirty="0"/>
              <a:t>File translation done by hardware</a:t>
            </a:r>
          </a:p>
          <a:p>
            <a:pPr lvl="1"/>
            <a:endParaRPr lang="en-US" dirty="0"/>
          </a:p>
          <a:p>
            <a:r>
              <a:rPr lang="en-US" dirty="0"/>
              <a:t>Implemented </a:t>
            </a:r>
            <a:r>
              <a:rPr lang="en-US" dirty="0" err="1"/>
              <a:t>NeSC</a:t>
            </a:r>
            <a:r>
              <a:rPr lang="en-US" dirty="0"/>
              <a:t> prototype on FPGA</a:t>
            </a:r>
          </a:p>
          <a:p>
            <a:pPr lvl="1"/>
            <a:r>
              <a:rPr lang="en-US" dirty="0"/>
              <a:t>Results show </a:t>
            </a:r>
            <a:r>
              <a:rPr lang="en-US" dirty="0" err="1"/>
              <a:t>NeSC</a:t>
            </a:r>
            <a:r>
              <a:rPr lang="en-US" dirty="0"/>
              <a:t> removes host overheads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65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NeSC</a:t>
            </a:r>
            <a:r>
              <a:rPr lang="en-US" dirty="0"/>
              <a:t>: A Self-Virtualizing Nested Storage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344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Yonatan Gottesman </a:t>
            </a:r>
            <a:r>
              <a:rPr lang="en-US" sz="2800" dirty="0"/>
              <a:t>and </a:t>
            </a:r>
            <a:r>
              <a:rPr lang="en-US" sz="2800" dirty="0" err="1"/>
              <a:t>Yoav</a:t>
            </a:r>
            <a:r>
              <a:rPr lang="en-US" sz="2800" dirty="0"/>
              <a:t> </a:t>
            </a:r>
            <a:r>
              <a:rPr lang="en-US" sz="2800" dirty="0" err="1"/>
              <a:t>Etsion</a:t>
            </a:r>
            <a:br>
              <a:rPr lang="en-US" sz="2800" dirty="0"/>
            </a:br>
            <a:endParaRPr lang="en-US" sz="2800" dirty="0"/>
          </a:p>
          <a:p>
            <a:r>
              <a:rPr lang="en-US" i="1" dirty="0"/>
              <a:t>Electrical Engineering </a:t>
            </a:r>
            <a:r>
              <a:rPr lang="en-US" dirty="0"/>
              <a:t>and </a:t>
            </a:r>
            <a:r>
              <a:rPr lang="en-US" i="1" dirty="0"/>
              <a:t>Computer Science</a:t>
            </a:r>
          </a:p>
          <a:p>
            <a:r>
              <a:rPr lang="en-US" sz="2800" dirty="0" err="1"/>
              <a:t>Technion</a:t>
            </a:r>
            <a:r>
              <a:rPr lang="en-US" sz="2800" dirty="0"/>
              <a:t> – Israel Institute of Technology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71" y="5837290"/>
            <a:ext cx="1925065" cy="81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" y="5837290"/>
            <a:ext cx="2005523" cy="80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03" y="5292090"/>
            <a:ext cx="1066257" cy="1525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78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</a:p>
          <a:p>
            <a:pPr marL="0" indent="0" algn="ctr">
              <a:buNone/>
            </a:pPr>
            <a:r>
              <a:rPr lang="en-US" sz="8800" dirty="0"/>
              <a:t>Questions…?</a:t>
            </a:r>
          </a:p>
        </p:txBody>
      </p:sp>
    </p:spTree>
    <p:extLst>
      <p:ext uri="{BB962C8B-B14F-4D97-AF65-F5344CB8AC3E}">
        <p14:creationId xmlns:p14="http://schemas.microsoft.com/office/powerpoint/2010/main" val="2897911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8707" cy="4531632"/>
          </a:xfrm>
        </p:spPr>
        <p:txBody>
          <a:bodyPr/>
          <a:lstStyle/>
          <a:p>
            <a:r>
              <a:rPr lang="en-US" dirty="0"/>
              <a:t>Extent trees map logical offsets to blocks</a:t>
            </a:r>
          </a:p>
          <a:p>
            <a:r>
              <a:rPr lang="en-US" dirty="0"/>
              <a:t>Blocks accessed by a VM are called </a:t>
            </a:r>
            <a:r>
              <a:rPr lang="en-US" b="1" dirty="0"/>
              <a:t>VLBA</a:t>
            </a:r>
          </a:p>
          <a:p>
            <a:r>
              <a:rPr lang="en-US" dirty="0"/>
              <a:t>NeSC scans the tree VIA DMA to translate VM block access</a:t>
            </a:r>
          </a:p>
          <a:p>
            <a:r>
              <a:rPr lang="en-US" dirty="0"/>
              <a:t>Blocks after translation are called </a:t>
            </a:r>
            <a:r>
              <a:rPr lang="en-US" b="1" dirty="0"/>
              <a:t>PLBA</a:t>
            </a:r>
          </a:p>
          <a:p>
            <a:r>
              <a:rPr lang="en-US" dirty="0"/>
              <a:t>Extent trees are in memory and accessible by NeSC 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741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2285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8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9372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916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4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50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547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090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634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91779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721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62651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808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3352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8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7855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93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872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6416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9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5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2047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590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9134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6779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62215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765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33087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852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003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8939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693727" y="5164278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8" name="Oval 37"/>
          <p:cNvSpPr/>
          <p:nvPr/>
        </p:nvSpPr>
        <p:spPr>
          <a:xfrm>
            <a:off x="8206507" y="30672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017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113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065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3"/>
            <a:endCxn id="39" idx="7"/>
          </p:cNvCxnSpPr>
          <p:nvPr/>
        </p:nvCxnSpPr>
        <p:spPr>
          <a:xfrm flipH="1">
            <a:off x="81618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</p:cNvCxnSpPr>
          <p:nvPr/>
        </p:nvCxnSpPr>
        <p:spPr>
          <a:xfrm flipH="1">
            <a:off x="78570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1"/>
          </p:cNvCxnSpPr>
          <p:nvPr/>
        </p:nvCxnSpPr>
        <p:spPr>
          <a:xfrm>
            <a:off x="84666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3"/>
            <a:endCxn id="41" idx="7"/>
          </p:cNvCxnSpPr>
          <p:nvPr/>
        </p:nvCxnSpPr>
        <p:spPr>
          <a:xfrm flipH="1">
            <a:off x="84666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8161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0" idx="5"/>
            <a:endCxn id="46" idx="1"/>
          </p:cNvCxnSpPr>
          <p:nvPr/>
        </p:nvCxnSpPr>
        <p:spPr>
          <a:xfrm>
            <a:off x="87714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16980" y="2485065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1</a:t>
            </a:r>
            <a:r>
              <a:rPr lang="en-US" dirty="0"/>
              <a:t> Extent Tree</a:t>
            </a:r>
          </a:p>
        </p:txBody>
      </p:sp>
      <p:sp>
        <p:nvSpPr>
          <p:cNvPr id="49" name="Oval 48"/>
          <p:cNvSpPr/>
          <p:nvPr/>
        </p:nvSpPr>
        <p:spPr>
          <a:xfrm>
            <a:off x="10743033" y="30633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4382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0478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430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3"/>
            <a:endCxn id="50" idx="7"/>
          </p:cNvCxnSpPr>
          <p:nvPr/>
        </p:nvCxnSpPr>
        <p:spPr>
          <a:xfrm flipH="1">
            <a:off x="106983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3"/>
          </p:cNvCxnSpPr>
          <p:nvPr/>
        </p:nvCxnSpPr>
        <p:spPr>
          <a:xfrm flipH="1">
            <a:off x="103935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5"/>
            <a:endCxn id="51" idx="1"/>
          </p:cNvCxnSpPr>
          <p:nvPr/>
        </p:nvCxnSpPr>
        <p:spPr>
          <a:xfrm>
            <a:off x="110031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3"/>
            <a:endCxn id="52" idx="7"/>
          </p:cNvCxnSpPr>
          <p:nvPr/>
        </p:nvCxnSpPr>
        <p:spPr>
          <a:xfrm flipH="1">
            <a:off x="110031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3526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1" idx="5"/>
            <a:endCxn id="57" idx="1"/>
          </p:cNvCxnSpPr>
          <p:nvPr/>
        </p:nvCxnSpPr>
        <p:spPr>
          <a:xfrm>
            <a:off x="113079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53506" y="2481166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2</a:t>
            </a:r>
            <a:r>
              <a:rPr lang="en-US" dirty="0"/>
              <a:t> Extent Tree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5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Initializtion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installs extent based FS on storage</a:t>
            </a:r>
          </a:p>
          <a:p>
            <a:r>
              <a:rPr lang="en-US" dirty="0"/>
              <a:t>New VM attachment</a:t>
            </a:r>
          </a:p>
          <a:p>
            <a:pPr lvl="1"/>
            <a:r>
              <a:rPr lang="en-US" dirty="0"/>
              <a:t>Create a file on the FS – creates an empty extent tree mapping</a:t>
            </a:r>
          </a:p>
          <a:p>
            <a:pPr lvl="1"/>
            <a:r>
              <a:rPr lang="en-US" dirty="0"/>
              <a:t>Create new VM, attach VF to address space</a:t>
            </a:r>
          </a:p>
          <a:p>
            <a:r>
              <a:rPr lang="en-US" dirty="0"/>
              <a:t>Accept read/write from VM</a:t>
            </a:r>
          </a:p>
          <a:p>
            <a:pPr lvl="1"/>
            <a:r>
              <a:rPr lang="en-US" dirty="0"/>
              <a:t>Allocate new blocks when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4710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2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7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3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8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4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59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45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0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16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1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6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2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57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3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28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7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2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88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3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59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4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0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15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1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86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1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57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2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28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3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9908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61672" y="6176963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95302" y="4566599"/>
            <a:ext cx="943256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915518" y="45665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07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03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15518" y="51761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0" idx="3"/>
            <a:endCxn id="41" idx="7"/>
          </p:cNvCxnSpPr>
          <p:nvPr/>
        </p:nvCxnSpPr>
        <p:spPr>
          <a:xfrm flipH="1">
            <a:off x="68708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</p:cNvCxnSpPr>
          <p:nvPr/>
        </p:nvCxnSpPr>
        <p:spPr>
          <a:xfrm flipH="1">
            <a:off x="65660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5"/>
            <a:endCxn id="42" idx="1"/>
          </p:cNvCxnSpPr>
          <p:nvPr/>
        </p:nvCxnSpPr>
        <p:spPr>
          <a:xfrm>
            <a:off x="71756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71756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17980" y="3714750"/>
            <a:ext cx="768924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42352" y="4261799"/>
            <a:ext cx="12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Vdisk1.img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227609" y="3711334"/>
            <a:ext cx="119286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808873" y="4159009"/>
            <a:ext cx="104775" cy="2517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17006" y="415900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807336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797667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97667" y="415022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97667" y="4140511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04714 1.48148E-6 C -0.06823 1.48148E-6 -0.09415 0.06898 -0.09415 0.125 L -0.09415 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3464 1.48148E-6 C 0.05013 1.48148E-6 0.06927 0.06898 0.06927 0.125 L 0.06927 0.25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3464 -4.07407E-6 C 0.05013 -4.07407E-6 0.06927 0.06899 0.06927 0.125 L 0.06927 0.25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3464 -4.07407E-6 C 0.05013 -4.07407E-6 0.06927 0.06899 0.06927 0.125 L 0.06927 0.25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3464 3.7037E-7 C 0.05013 3.7037E-7 0.06927 0.06898 0.06927 0.125 L 0.06927 0.25 " pathEditMode="relative" rAng="0" ptsTypes="AAAA">
                                      <p:cBhvr>
                                        <p:cTn id="2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0"/>
                            </p:stCondLst>
                            <p:childTnLst>
                              <p:par>
                                <p:cTn id="2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03464 -7.40741E-7 C 0.05013 -7.40741E-7 0.06927 0.06898 0.06927 0.125 L 0.06927 0.25 " pathEditMode="relative" rAng="0" ptsTypes="AAAA">
                                      <p:cBhvr>
                                        <p:cTn id="23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0" grpId="0" animBg="1"/>
      <p:bldP spid="51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can only access their own </a:t>
            </a:r>
            <a:r>
              <a:rPr lang="en-US" dirty="0" err="1"/>
              <a:t>PCIe</a:t>
            </a:r>
            <a:r>
              <a:rPr lang="en-US" dirty="0"/>
              <a:t> VF</a:t>
            </a:r>
          </a:p>
          <a:p>
            <a:pPr lvl="1"/>
            <a:r>
              <a:rPr lang="en-US" dirty="0"/>
              <a:t>MMU </a:t>
            </a:r>
          </a:p>
          <a:p>
            <a:r>
              <a:rPr lang="en-US" dirty="0"/>
              <a:t> VM cannot access storage blocks of other VMs</a:t>
            </a:r>
          </a:p>
          <a:p>
            <a:pPr lvl="1"/>
            <a:r>
              <a:rPr lang="en-US" dirty="0"/>
              <a:t>Each VM has its unique extent tree managed by the hypervisor</a:t>
            </a:r>
          </a:p>
          <a:p>
            <a:pPr lvl="1"/>
            <a:r>
              <a:rPr lang="en-US" dirty="0"/>
              <a:t>Extent tree traversal is done by the hardware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&lt;maybe add a figure?&gt;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7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248333" y="1827745"/>
            <a:ext cx="1263837" cy="4721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9" y="1825625"/>
            <a:ext cx="4550475" cy="4351338"/>
          </a:xfrm>
        </p:spPr>
        <p:txBody>
          <a:bodyPr/>
          <a:lstStyle/>
          <a:p>
            <a:r>
              <a:rPr lang="en-US" dirty="0"/>
              <a:t>VM 1 issues write </a:t>
            </a:r>
            <a:r>
              <a:rPr lang="en-US" dirty="0">
                <a:solidFill>
                  <a:sysClr val="windowText" lastClr="000000"/>
                </a:solidFill>
              </a:rPr>
              <a:t>VLBA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write request with PLBA to storage</a:t>
            </a:r>
          </a:p>
          <a:p>
            <a:endParaRPr lang="en-US" dirty="0"/>
          </a:p>
          <a:p>
            <a:r>
              <a:rPr lang="en-US" dirty="0"/>
              <a:t>Just like MMU and page tables!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53" y="2451081"/>
            <a:ext cx="4362450" cy="2599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9014" y="2634166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9014" y="3194966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57265" y="2626314"/>
            <a:ext cx="1271893" cy="5608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8" name="Can 7"/>
          <p:cNvSpPr/>
          <p:nvPr/>
        </p:nvSpPr>
        <p:spPr>
          <a:xfrm>
            <a:off x="9034171" y="546451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5629" y="182068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35546" y="3193540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0133" y="2632740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70133" y="3193540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0478" y="3192114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52384" y="318711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77610" y="3183979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8497" y="1819320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07378" y="182774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cxnSp>
        <p:nvCxnSpPr>
          <p:cNvPr id="18" name="Straight Arrow Connector 17"/>
          <p:cNvCxnSpPr>
            <a:stCxn id="17" idx="2"/>
            <a:endCxn id="5" idx="0"/>
          </p:cNvCxnSpPr>
          <p:nvPr/>
        </p:nvCxnSpPr>
        <p:spPr>
          <a:xfrm>
            <a:off x="8074960" y="2267997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1" idx="0"/>
          </p:cNvCxnSpPr>
          <p:nvPr/>
        </p:nvCxnSpPr>
        <p:spPr>
          <a:xfrm>
            <a:off x="9406079" y="2259572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10993211" y="2260937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7843288" y="4561574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22" name="Straight Arrow Connector 21"/>
          <p:cNvCxnSpPr>
            <a:stCxn id="21" idx="0"/>
            <a:endCxn id="8" idx="1"/>
          </p:cNvCxnSpPr>
          <p:nvPr/>
        </p:nvCxnSpPr>
        <p:spPr>
          <a:xfrm>
            <a:off x="9522777" y="4931276"/>
            <a:ext cx="1" cy="53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21" idx="2"/>
          </p:cNvCxnSpPr>
          <p:nvPr/>
        </p:nvCxnSpPr>
        <p:spPr>
          <a:xfrm rot="5400000">
            <a:off x="9860734" y="3118923"/>
            <a:ext cx="1104695" cy="178060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5546" y="3750854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25" name="Elbow Connector 24"/>
          <p:cNvCxnSpPr>
            <a:stCxn id="10" idx="2"/>
            <a:endCxn id="24" idx="0"/>
          </p:cNvCxnSpPr>
          <p:nvPr/>
        </p:nvCxnSpPr>
        <p:spPr>
          <a:xfrm rot="16200000" flipH="1">
            <a:off x="8400912" y="3438754"/>
            <a:ext cx="284414" cy="339785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24" idx="0"/>
          </p:cNvCxnSpPr>
          <p:nvPr/>
        </p:nvCxnSpPr>
        <p:spPr>
          <a:xfrm rot="5400000">
            <a:off x="9071712" y="3106314"/>
            <a:ext cx="285840" cy="100324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21" idx="2"/>
          </p:cNvCxnSpPr>
          <p:nvPr/>
        </p:nvCxnSpPr>
        <p:spPr>
          <a:xfrm rot="16200000" flipH="1">
            <a:off x="8969214" y="4008011"/>
            <a:ext cx="297360" cy="8097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97770" y="20231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29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025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977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3"/>
            <a:endCxn id="29" idx="7"/>
          </p:cNvCxnSpPr>
          <p:nvPr/>
        </p:nvCxnSpPr>
        <p:spPr>
          <a:xfrm flipH="1">
            <a:off x="55531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</p:cNvCxnSpPr>
          <p:nvPr/>
        </p:nvCxnSpPr>
        <p:spPr>
          <a:xfrm flipH="1">
            <a:off x="52483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5"/>
            <a:endCxn id="30" idx="1"/>
          </p:cNvCxnSpPr>
          <p:nvPr/>
        </p:nvCxnSpPr>
        <p:spPr>
          <a:xfrm>
            <a:off x="58579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3"/>
            <a:endCxn id="31" idx="7"/>
          </p:cNvCxnSpPr>
          <p:nvPr/>
        </p:nvCxnSpPr>
        <p:spPr>
          <a:xfrm flipH="1">
            <a:off x="58579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2073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0" idx="5"/>
            <a:endCxn id="36" idx="1"/>
          </p:cNvCxnSpPr>
          <p:nvPr/>
        </p:nvCxnSpPr>
        <p:spPr>
          <a:xfrm>
            <a:off x="61627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91963" y="81566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VLBA 1234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74959" y="3247328"/>
            <a:ext cx="420978" cy="1624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36215" y="1516751"/>
            <a:ext cx="15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40056" y="425447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PLBA ABCD</a:t>
            </a:r>
          </a:p>
        </p:txBody>
      </p:sp>
      <p:sp>
        <p:nvSpPr>
          <p:cNvPr id="43" name="Oval 42"/>
          <p:cNvSpPr/>
          <p:nvPr/>
        </p:nvSpPr>
        <p:spPr>
          <a:xfrm>
            <a:off x="5597768" y="36763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929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025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977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3" idx="3"/>
            <a:endCxn id="44" idx="7"/>
          </p:cNvCxnSpPr>
          <p:nvPr/>
        </p:nvCxnSpPr>
        <p:spPr>
          <a:xfrm flipH="1">
            <a:off x="55531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</p:cNvCxnSpPr>
          <p:nvPr/>
        </p:nvCxnSpPr>
        <p:spPr>
          <a:xfrm flipH="1">
            <a:off x="52483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  <a:endCxn id="45" idx="1"/>
          </p:cNvCxnSpPr>
          <p:nvPr/>
        </p:nvCxnSpPr>
        <p:spPr>
          <a:xfrm>
            <a:off x="58579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6" idx="7"/>
          </p:cNvCxnSpPr>
          <p:nvPr/>
        </p:nvCxnSpPr>
        <p:spPr>
          <a:xfrm flipH="1">
            <a:off x="58579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2073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5" idx="5"/>
            <a:endCxn id="53" idx="1"/>
          </p:cNvCxnSpPr>
          <p:nvPr/>
        </p:nvCxnSpPr>
        <p:spPr>
          <a:xfrm>
            <a:off x="61627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7.40741E-7 L -0.00117 7.40741E-7 C 0.02942 7.40741E-7 0.06718 0.07407 0.06718 0.13426 L 0.06718 0.269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3.33333E-6 L -0.00065 0.00023 C 0.00104 0.00532 0.00325 0.01064 0.00442 0.01643 C 0.00963 0.04213 0.00143 0.02106 0.00794 0.03611 C 0.00846 0.03865 0.00911 0.04375 0.01054 0.04514 C 0.01198 0.04699 0.01393 0.04722 0.01575 0.04814 L 0.01836 0.04977 C 0.02591 0.05416 0.02005 0.05115 0.03672 0.05277 C 0.03515 0.06018 0.03515 0.06157 0.03307 0.06782 C 0.03255 0.06944 0.03164 0.0706 0.03138 0.07245 C 0.03112 0.07477 0.03138 0.07754 0.03138 0.08009 L 0.03567 0.07546 " pathEditMode="relative" rAng="0" ptsTypes="AAAAAAAAAA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3.7037E-7 C 0.01328 0.00208 0.01068 0.00254 0.02956 -0.00139 C 0.03112 -0.00162 0.03255 -0.00324 0.03411 -0.00394 L 0.03997 -0.00648 C 0.05091 -0.00602 0.05703 -0.00996 0.06523 -0.00255 C 0.06654 -0.00139 0.06771 -3.7037E-7 0.06901 0.00139 C 0.06992 0.00231 0.07109 0.00278 0.07187 0.00393 C 0.07357 0.00625 0.07643 0.0118 0.07643 0.0118 C 0.07838 0.02292 0.075 0.00555 0.08008 0.02384 C 0.08112 0.02731 0.08177 0.03125 0.08307 0.03426 C 0.08581 0.04097 0.08463 0.03773 0.08672 0.04352 C 0.08789 0.05162 0.08724 0.04722 0.08893 0.05671 C 0.08945 0.05949 0.0901 0.06204 0.09049 0.06458 L 0.09127 0.06991 C 0.09088 0.07616 0.09088 0.08495 0.08893 0.09097 C 0.08776 0.09491 0.0845 0.10162 0.0845 0.10162 C 0.08281 0.11111 0.08489 0.0993 0.08307 0.11088 C 0.08281 0.11227 0.08255 0.11342 0.08229 0.11481 C 0.08203 0.1206 0.08216 0.12639 0.08151 0.13194 C 0.08138 0.13356 0.08021 0.13426 0.08008 0.13588 C 0.0793 0.14236 0.07917 0.14907 0.07864 0.15579 C 0.07812 0.16065 0.07734 0.16227 0.07708 0.16759 C 0.07695 0.17245 0.07708 0.17731 0.07708 0.18217 L 0.07864 0.18079 L 0.08151 0.1794 " pathEditMode="relative" ptsTypes="AAAAAAAAAAAAAAAAAAAAAA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of High Speed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fast storage technologies</a:t>
            </a:r>
          </a:p>
          <a:p>
            <a:pPr lvl="1"/>
            <a:r>
              <a:rPr lang="en-US" dirty="0"/>
              <a:t>Hardware is no longer the bottleneck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overheads become more significant in </a:t>
            </a:r>
            <a:r>
              <a:rPr lang="en-US" b="1" dirty="0"/>
              <a:t>virtualized environments</a:t>
            </a:r>
          </a:p>
          <a:p>
            <a:endParaRPr lang="en-US" b="1" dirty="0"/>
          </a:p>
          <a:p>
            <a:r>
              <a:rPr lang="en-US" dirty="0"/>
              <a:t>Rethink interfaces between storage and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1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580"/>
          </a:xfrm>
        </p:spPr>
        <p:txBody>
          <a:bodyPr/>
          <a:lstStyle/>
          <a:p>
            <a:r>
              <a:rPr lang="en-US" dirty="0"/>
              <a:t>IO virtualization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82" y="2705142"/>
            <a:ext cx="8173954" cy="250940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48075"/>
            <a:ext cx="10515600" cy="744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achieve performance of </a:t>
            </a:r>
            <a:r>
              <a:rPr lang="en-US" b="1" dirty="0"/>
              <a:t>Direct-IO </a:t>
            </a:r>
            <a:r>
              <a:rPr lang="en-US" dirty="0"/>
              <a:t>with flexibility and isolation of </a:t>
            </a:r>
            <a:r>
              <a:rPr lang="en-US" b="1" dirty="0"/>
              <a:t>Emulation</a:t>
            </a:r>
            <a:r>
              <a:rPr lang="en-US" dirty="0"/>
              <a:t> </a:t>
            </a:r>
          </a:p>
        </p:txBody>
      </p:sp>
      <p:sp>
        <p:nvSpPr>
          <p:cNvPr id="17" name="Cross 16"/>
          <p:cNvSpPr/>
          <p:nvPr/>
        </p:nvSpPr>
        <p:spPr>
          <a:xfrm rot="18752958">
            <a:off x="1978976" y="2191695"/>
            <a:ext cx="2834392" cy="2836613"/>
          </a:xfrm>
          <a:prstGeom prst="plus">
            <a:avLst>
              <a:gd name="adj" fmla="val 49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9215"/>
          </a:xfrm>
        </p:spPr>
        <p:txBody>
          <a:bodyPr/>
          <a:lstStyle/>
          <a:p>
            <a:r>
              <a:rPr lang="en-US" dirty="0"/>
              <a:t>Direct-IO speedup for fast storage devices</a:t>
            </a:r>
          </a:p>
          <a:p>
            <a:r>
              <a:rPr lang="en-US" dirty="0"/>
              <a:t>As devices get faster, software overheads get more significant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73" y="3172327"/>
            <a:ext cx="6741319" cy="33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83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Direct-IO access to multiple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block level isolation enforced by the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control and data path</a:t>
            </a:r>
          </a:p>
          <a:p>
            <a:pPr lvl="1"/>
            <a:r>
              <a:rPr lang="en-US" dirty="0"/>
              <a:t>Hypervisor creates isolation policy</a:t>
            </a:r>
          </a:p>
          <a:p>
            <a:pPr lvl="1"/>
            <a:r>
              <a:rPr lang="en-US" dirty="0"/>
              <a:t>Hardware enforces policy on every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7050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866327" y="6436590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0556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04062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3756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77107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0458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3808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7159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0509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3860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172110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0561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63912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72628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06134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33964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21333" y="4706292"/>
            <a:ext cx="955964" cy="4260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30834" y="3834245"/>
            <a:ext cx="92348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99400" y="3834245"/>
            <a:ext cx="92348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cxnSp>
        <p:nvCxnSpPr>
          <p:cNvPr id="56" name="Straight Arrow Connector 55"/>
          <p:cNvCxnSpPr>
            <a:endCxn id="52" idx="0"/>
          </p:cNvCxnSpPr>
          <p:nvPr/>
        </p:nvCxnSpPr>
        <p:spPr>
          <a:xfrm>
            <a:off x="8187309" y="4291445"/>
            <a:ext cx="1412006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2" idx="0"/>
          </p:cNvCxnSpPr>
          <p:nvPr/>
        </p:nvCxnSpPr>
        <p:spPr>
          <a:xfrm flipH="1">
            <a:off x="9599315" y="4291445"/>
            <a:ext cx="1161829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2" idx="2"/>
            <a:endCxn id="4" idx="0"/>
          </p:cNvCxnSpPr>
          <p:nvPr/>
        </p:nvCxnSpPr>
        <p:spPr>
          <a:xfrm flipH="1">
            <a:off x="7953803" y="5132319"/>
            <a:ext cx="1645512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2" idx="2"/>
            <a:endCxn id="51" idx="0"/>
          </p:cNvCxnSpPr>
          <p:nvPr/>
        </p:nvCxnSpPr>
        <p:spPr>
          <a:xfrm>
            <a:off x="9599315" y="5132319"/>
            <a:ext cx="1857078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VM direct-IO </a:t>
            </a:r>
          </a:p>
          <a:p>
            <a:pPr lvl="1"/>
            <a:r>
              <a:rPr lang="en-US" dirty="0"/>
              <a:t>SR-IOV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isolation</a:t>
            </a:r>
          </a:p>
          <a:p>
            <a:pPr lvl="1"/>
            <a:r>
              <a:rPr lang="en-US" dirty="0"/>
              <a:t>Use filesystem</a:t>
            </a:r>
          </a:p>
        </p:txBody>
      </p:sp>
    </p:spTree>
    <p:extLst>
      <p:ext uri="{BB962C8B-B14F-4D97-AF65-F5344CB8AC3E}">
        <p14:creationId xmlns:p14="http://schemas.microsoft.com/office/powerpoint/2010/main" val="42417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SR-IOV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017239" cy="4859981"/>
          </a:xfrm>
        </p:spPr>
        <p:txBody>
          <a:bodyPr/>
          <a:lstStyle/>
          <a:p>
            <a:r>
              <a:rPr lang="en-US" dirty="0" err="1"/>
              <a:t>PCIe</a:t>
            </a:r>
            <a:r>
              <a:rPr lang="en-US" dirty="0"/>
              <a:t> interface specification</a:t>
            </a:r>
          </a:p>
          <a:p>
            <a:r>
              <a:rPr lang="en-US" dirty="0"/>
              <a:t>Multiple clients share the device</a:t>
            </a:r>
          </a:p>
          <a:p>
            <a:pPr lvl="1"/>
            <a:r>
              <a:rPr lang="en-US" dirty="0"/>
              <a:t>VIA direct-IO</a:t>
            </a:r>
          </a:p>
          <a:p>
            <a:r>
              <a:rPr lang="en-US" dirty="0"/>
              <a:t>SR-IOV does </a:t>
            </a:r>
            <a:r>
              <a:rPr lang="en-US" b="1" dirty="0"/>
              <a:t>not</a:t>
            </a:r>
            <a:r>
              <a:rPr lang="en-US" dirty="0"/>
              <a:t> specify how the device enforces isolation of the block device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291" y="2322449"/>
            <a:ext cx="4710921" cy="2644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2365" y="2505534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2365" y="306633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75474" y="2497682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21" name="Can 20"/>
          <p:cNvSpPr/>
          <p:nvPr/>
        </p:nvSpPr>
        <p:spPr>
          <a:xfrm>
            <a:off x="9252380" y="5200802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575472" y="1692053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58897" y="3064908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93484" y="2504108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3484" y="3064908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829" y="3063482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570593" y="3058482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95819" y="3055347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61848" y="1690688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30729" y="1699113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37" name="Straight Arrow Connector 36"/>
          <p:cNvCxnSpPr>
            <a:stCxn id="35" idx="2"/>
            <a:endCxn id="5" idx="0"/>
          </p:cNvCxnSpPr>
          <p:nvPr/>
        </p:nvCxnSpPr>
        <p:spPr>
          <a:xfrm>
            <a:off x="7898311" y="2139365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29" idx="0"/>
          </p:cNvCxnSpPr>
          <p:nvPr/>
        </p:nvCxnSpPr>
        <p:spPr>
          <a:xfrm>
            <a:off x="9229430" y="2130940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7" idx="0"/>
          </p:cNvCxnSpPr>
          <p:nvPr/>
        </p:nvCxnSpPr>
        <p:spPr>
          <a:xfrm>
            <a:off x="11211420" y="2132305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10800000">
            <a:off x="8061498" y="4354866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46" name="Straight Arrow Connector 45"/>
          <p:cNvCxnSpPr>
            <a:stCxn id="44" idx="0"/>
            <a:endCxn id="21" idx="1"/>
          </p:cNvCxnSpPr>
          <p:nvPr/>
        </p:nvCxnSpPr>
        <p:spPr>
          <a:xfrm>
            <a:off x="9740987" y="4724568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2"/>
          </p:cNvCxnSpPr>
          <p:nvPr/>
        </p:nvCxnSpPr>
        <p:spPr>
          <a:xfrm rot="5400000">
            <a:off x="8697826" y="3500407"/>
            <a:ext cx="1005803" cy="67775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3" idx="2"/>
          </p:cNvCxnSpPr>
          <p:nvPr/>
        </p:nvCxnSpPr>
        <p:spPr>
          <a:xfrm rot="5400000">
            <a:off x="10724642" y="3545232"/>
            <a:ext cx="1013936" cy="57996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5" idx="2"/>
          </p:cNvCxnSpPr>
          <p:nvPr/>
        </p:nvCxnSpPr>
        <p:spPr>
          <a:xfrm rot="16200000" flipH="1">
            <a:off x="8027027" y="3507359"/>
            <a:ext cx="1004375" cy="66527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416636" y="3568903"/>
            <a:ext cx="935182" cy="5458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429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43719" y="400358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 uses the filesystem to enforce isolation between VMs</a:t>
            </a:r>
          </a:p>
          <a:p>
            <a:r>
              <a:rPr lang="en-US" dirty="0"/>
              <a:t>Each VM is attached to a file on the filesystem</a:t>
            </a:r>
          </a:p>
          <a:p>
            <a:r>
              <a:rPr lang="en-US" dirty="0"/>
              <a:t>Each file maps logical to physical storage blocks with an </a:t>
            </a:r>
            <a:r>
              <a:rPr lang="en-US" b="1" dirty="0"/>
              <a:t>extent Tree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885" y="4003589"/>
            <a:ext cx="1593742" cy="242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6886" y="3682314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6884" y="4996915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6883" y="528754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3720" y="400358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3719" y="429421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3717" y="458379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43717" y="4873893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94053" y="356811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4054" y="356811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94053" y="385874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94051" y="414832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4051" y="444239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4051" y="5290881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94052" y="5290881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94051" y="5581508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94049" y="5871089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4049" y="6159915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8" name="Can 27"/>
          <p:cNvSpPr/>
          <p:nvPr/>
        </p:nvSpPr>
        <p:spPr>
          <a:xfrm>
            <a:off x="9383915" y="4001294"/>
            <a:ext cx="990600" cy="277275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086935" y="3631962"/>
            <a:ext cx="158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cxnSp>
        <p:nvCxnSpPr>
          <p:cNvPr id="31" name="Straight Arrow Connector 30"/>
          <p:cNvCxnSpPr>
            <a:stCxn id="8" idx="3"/>
            <a:endCxn id="14" idx="1"/>
          </p:cNvCxnSpPr>
          <p:nvPr/>
        </p:nvCxnSpPr>
        <p:spPr>
          <a:xfrm flipV="1">
            <a:off x="2940627" y="4149478"/>
            <a:ext cx="803093" cy="12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9" idx="1"/>
          </p:cNvCxnSpPr>
          <p:nvPr/>
        </p:nvCxnSpPr>
        <p:spPr>
          <a:xfrm flipV="1">
            <a:off x="5337463" y="3714008"/>
            <a:ext cx="656591" cy="7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24" idx="1"/>
          </p:cNvCxnSpPr>
          <p:nvPr/>
        </p:nvCxnSpPr>
        <p:spPr>
          <a:xfrm>
            <a:off x="5337461" y="4729686"/>
            <a:ext cx="656591" cy="70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383915" y="444010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383915" y="458379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383021" y="473126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0" idx="3"/>
          </p:cNvCxnSpPr>
          <p:nvPr/>
        </p:nvCxnSpPr>
        <p:spPr>
          <a:xfrm>
            <a:off x="7587797" y="4004635"/>
            <a:ext cx="1795224" cy="4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</p:cNvCxnSpPr>
          <p:nvPr/>
        </p:nvCxnSpPr>
        <p:spPr>
          <a:xfrm>
            <a:off x="7587797" y="4004635"/>
            <a:ext cx="1795224" cy="8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383915" y="564896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383915" y="579265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83021" y="594012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7" idx="3"/>
          </p:cNvCxnSpPr>
          <p:nvPr/>
        </p:nvCxnSpPr>
        <p:spPr>
          <a:xfrm flipV="1">
            <a:off x="7587793" y="5648964"/>
            <a:ext cx="1795228" cy="65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</p:cNvCxnSpPr>
          <p:nvPr/>
        </p:nvCxnSpPr>
        <p:spPr>
          <a:xfrm flipV="1">
            <a:off x="7587793" y="6083814"/>
            <a:ext cx="1795228" cy="2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1339</Words>
  <Application>Microsoft Office PowerPoint</Application>
  <PresentationFormat>Widescreen</PresentationFormat>
  <Paragraphs>313</Paragraphs>
  <Slides>24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NeSC Self-Virtualizing Nested Storage Controller</vt:lpstr>
      <vt:lpstr>NeSC: A Self-Virtualizing Nested Storage Controller</vt:lpstr>
      <vt:lpstr>Emergence of High Speed Storage Systems</vt:lpstr>
      <vt:lpstr>Hypervisor Overheads</vt:lpstr>
      <vt:lpstr>Hypervisor Overheads</vt:lpstr>
      <vt:lpstr>NeSC Objectives</vt:lpstr>
      <vt:lpstr>NeSC Solutions</vt:lpstr>
      <vt:lpstr>SR-IOV</vt:lpstr>
      <vt:lpstr>File Isolation</vt:lpstr>
      <vt:lpstr>NeSC Design</vt:lpstr>
      <vt:lpstr>Access Flow</vt:lpstr>
      <vt:lpstr>Access Issues</vt:lpstr>
      <vt:lpstr>Access Flow 2</vt:lpstr>
      <vt:lpstr>Design Issues</vt:lpstr>
      <vt:lpstr>NeSC Prototype</vt:lpstr>
      <vt:lpstr>Latency</vt:lpstr>
      <vt:lpstr>Throughput</vt:lpstr>
      <vt:lpstr>File System Overheads</vt:lpstr>
      <vt:lpstr>Conclusions</vt:lpstr>
      <vt:lpstr>PowerPoint Presentation</vt:lpstr>
      <vt:lpstr>NeSC Translation</vt:lpstr>
      <vt:lpstr>Initializtion Flow</vt:lpstr>
      <vt:lpstr>Isolation and Security</vt:lpstr>
      <vt:lpstr>Access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NeSC Self-Virtualizing Nested Storage Controller</dc:title>
  <dc:creator>yoni</dc:creator>
  <cp:lastModifiedBy>yoni</cp:lastModifiedBy>
  <cp:revision>165</cp:revision>
  <dcterms:created xsi:type="dcterms:W3CDTF">2016-09-23T05:27:31Z</dcterms:created>
  <dcterms:modified xsi:type="dcterms:W3CDTF">2016-10-03T11:57:57Z</dcterms:modified>
</cp:coreProperties>
</file>